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8" r:id="rId1"/>
    <p:sldMasterId id="2147483997" r:id="rId2"/>
  </p:sldMasterIdLst>
  <p:notesMasterIdLst>
    <p:notesMasterId r:id="rId116"/>
  </p:notesMasterIdLst>
  <p:handoutMasterIdLst>
    <p:handoutMasterId r:id="rId117"/>
  </p:handoutMasterIdLst>
  <p:sldIdLst>
    <p:sldId id="588" r:id="rId3"/>
    <p:sldId id="766" r:id="rId4"/>
    <p:sldId id="748" r:id="rId5"/>
    <p:sldId id="264" r:id="rId6"/>
    <p:sldId id="266" r:id="rId7"/>
    <p:sldId id="330" r:id="rId8"/>
    <p:sldId id="329" r:id="rId9"/>
    <p:sldId id="267" r:id="rId10"/>
    <p:sldId id="268" r:id="rId11"/>
    <p:sldId id="269" r:id="rId12"/>
    <p:sldId id="273" r:id="rId13"/>
    <p:sldId id="274" r:id="rId14"/>
    <p:sldId id="279" r:id="rId15"/>
    <p:sldId id="787" r:id="rId16"/>
    <p:sldId id="767" r:id="rId17"/>
    <p:sldId id="747" r:id="rId18"/>
    <p:sldId id="722" r:id="rId19"/>
    <p:sldId id="717" r:id="rId20"/>
    <p:sldId id="721" r:id="rId21"/>
    <p:sldId id="723" r:id="rId22"/>
    <p:sldId id="689" r:id="rId23"/>
    <p:sldId id="690" r:id="rId24"/>
    <p:sldId id="691" r:id="rId25"/>
    <p:sldId id="692" r:id="rId26"/>
    <p:sldId id="693" r:id="rId27"/>
    <p:sldId id="694" r:id="rId28"/>
    <p:sldId id="695" r:id="rId29"/>
    <p:sldId id="696" r:id="rId30"/>
    <p:sldId id="698" r:id="rId31"/>
    <p:sldId id="699" r:id="rId32"/>
    <p:sldId id="700" r:id="rId33"/>
    <p:sldId id="701" r:id="rId34"/>
    <p:sldId id="702" r:id="rId35"/>
    <p:sldId id="703" r:id="rId36"/>
    <p:sldId id="704" r:id="rId37"/>
    <p:sldId id="705" r:id="rId38"/>
    <p:sldId id="706" r:id="rId39"/>
    <p:sldId id="707" r:id="rId40"/>
    <p:sldId id="786" r:id="rId41"/>
    <p:sldId id="768" r:id="rId42"/>
    <p:sldId id="258" r:id="rId43"/>
    <p:sldId id="739" r:id="rId44"/>
    <p:sldId id="740" r:id="rId45"/>
    <p:sldId id="741" r:id="rId46"/>
    <p:sldId id="300" r:id="rId47"/>
    <p:sldId id="742" r:id="rId48"/>
    <p:sldId id="331" r:id="rId49"/>
    <p:sldId id="785" r:id="rId50"/>
    <p:sldId id="769" r:id="rId51"/>
    <p:sldId id="724" r:id="rId52"/>
    <p:sldId id="725" r:id="rId53"/>
    <p:sldId id="726" r:id="rId54"/>
    <p:sldId id="727" r:id="rId55"/>
    <p:sldId id="728" r:id="rId56"/>
    <p:sldId id="729" r:id="rId57"/>
    <p:sldId id="730" r:id="rId58"/>
    <p:sldId id="731" r:id="rId59"/>
    <p:sldId id="732" r:id="rId60"/>
    <p:sldId id="733" r:id="rId61"/>
    <p:sldId id="734" r:id="rId62"/>
    <p:sldId id="735" r:id="rId63"/>
    <p:sldId id="736" r:id="rId64"/>
    <p:sldId id="737" r:id="rId65"/>
    <p:sldId id="750" r:id="rId66"/>
    <p:sldId id="751" r:id="rId67"/>
    <p:sldId id="752" r:id="rId68"/>
    <p:sldId id="753" r:id="rId69"/>
    <p:sldId id="754" r:id="rId70"/>
    <p:sldId id="755" r:id="rId71"/>
    <p:sldId id="718" r:id="rId72"/>
    <p:sldId id="719" r:id="rId73"/>
    <p:sldId id="720" r:id="rId74"/>
    <p:sldId id="708" r:id="rId75"/>
    <p:sldId id="709" r:id="rId76"/>
    <p:sldId id="710" r:id="rId77"/>
    <p:sldId id="711" r:id="rId78"/>
    <p:sldId id="712" r:id="rId79"/>
    <p:sldId id="713" r:id="rId80"/>
    <p:sldId id="714" r:id="rId81"/>
    <p:sldId id="715" r:id="rId82"/>
    <p:sldId id="716" r:id="rId83"/>
    <p:sldId id="756" r:id="rId84"/>
    <p:sldId id="757" r:id="rId85"/>
    <p:sldId id="758" r:id="rId86"/>
    <p:sldId id="759" r:id="rId87"/>
    <p:sldId id="760" r:id="rId88"/>
    <p:sldId id="761" r:id="rId89"/>
    <p:sldId id="762" r:id="rId90"/>
    <p:sldId id="763" r:id="rId91"/>
    <p:sldId id="764" r:id="rId92"/>
    <p:sldId id="784" r:id="rId93"/>
    <p:sldId id="770" r:id="rId94"/>
    <p:sldId id="288" r:id="rId95"/>
    <p:sldId id="743" r:id="rId96"/>
    <p:sldId id="744" r:id="rId97"/>
    <p:sldId id="745" r:id="rId98"/>
    <p:sldId id="783" r:id="rId99"/>
    <p:sldId id="771" r:id="rId100"/>
    <p:sldId id="302" r:id="rId101"/>
    <p:sldId id="303" r:id="rId102"/>
    <p:sldId id="304" r:id="rId103"/>
    <p:sldId id="782" r:id="rId104"/>
    <p:sldId id="772" r:id="rId105"/>
    <p:sldId id="293" r:id="rId106"/>
    <p:sldId id="294" r:id="rId107"/>
    <p:sldId id="295" r:id="rId108"/>
    <p:sldId id="781" r:id="rId109"/>
    <p:sldId id="773" r:id="rId110"/>
    <p:sldId id="659" r:id="rId111"/>
    <p:sldId id="660" r:id="rId112"/>
    <p:sldId id="662" r:id="rId113"/>
    <p:sldId id="661" r:id="rId114"/>
    <p:sldId id="765" r:id="rId115"/>
  </p:sldIdLst>
  <p:sldSz cx="9144000" cy="5143500" type="screen16x9"/>
  <p:notesSz cx="6858000" cy="9144000"/>
  <p:custDataLst>
    <p:tags r:id="rId11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156" userDrawn="1">
          <p15:clr>
            <a:srgbClr val="A4A3A4"/>
          </p15:clr>
        </p15:guide>
        <p15:guide id="2" pos="4704" userDrawn="1">
          <p15:clr>
            <a:srgbClr val="A4A3A4"/>
          </p15:clr>
        </p15:guide>
        <p15:guide id="5" orient="horz" pos="3084" userDrawn="1">
          <p15:clr>
            <a:srgbClr val="A4A3A4"/>
          </p15:clr>
        </p15:guide>
        <p15:guide id="6" pos="3192" userDrawn="1">
          <p15:clr>
            <a:srgbClr val="A4A3A4"/>
          </p15:clr>
        </p15:guide>
        <p15:guide id="7" pos="1272" userDrawn="1">
          <p15:clr>
            <a:srgbClr val="A4A3A4"/>
          </p15:clr>
        </p15:guide>
        <p15:guide id="8" pos="3912" userDrawn="1">
          <p15:clr>
            <a:srgbClr val="A4A3A4"/>
          </p15:clr>
        </p15:guide>
        <p15:guide id="9" orient="horz" pos="468" userDrawn="1">
          <p15:clr>
            <a:srgbClr val="A4A3A4"/>
          </p15:clr>
        </p15:guide>
        <p15:guide id="10" orient="horz" pos="2430" userDrawn="1">
          <p15:clr>
            <a:srgbClr val="A4A3A4"/>
          </p15:clr>
        </p15:guide>
        <p15:guide id="11" pos="4848" userDrawn="1">
          <p15:clr>
            <a:srgbClr val="A4A3A4"/>
          </p15:clr>
        </p15:guide>
        <p15:guide id="12" pos="4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900"/>
    <a:srgbClr val="ED9A22"/>
    <a:srgbClr val="009A75"/>
    <a:srgbClr val="009ABF"/>
    <a:srgbClr val="0083A2"/>
    <a:srgbClr val="00B489"/>
    <a:srgbClr val="00A6B8"/>
    <a:srgbClr val="F0B51C"/>
    <a:srgbClr val="419438"/>
    <a:srgbClr val="9EC53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6150" autoAdjust="0"/>
  </p:normalViewPr>
  <p:slideViewPr>
    <p:cSldViewPr snapToGrid="0" showGuides="1">
      <p:cViewPr varScale="1">
        <p:scale>
          <a:sx n="165" d="100"/>
          <a:sy n="165" d="100"/>
        </p:scale>
        <p:origin x="-96" y="-156"/>
      </p:cViewPr>
      <p:guideLst>
        <p:guide orient="horz" pos="3156"/>
        <p:guide orient="horz" pos="3084"/>
        <p:guide orient="horz" pos="468"/>
        <p:guide orient="horz" pos="2430"/>
        <p:guide pos="4704"/>
        <p:guide pos="3192"/>
        <p:guide pos="1272"/>
        <p:guide pos="3912"/>
        <p:guide pos="4848"/>
        <p:guide pos="4128"/>
      </p:guideLst>
    </p:cSldViewPr>
  </p:slideViewPr>
  <p:outlineViewPr>
    <p:cViewPr>
      <p:scale>
        <a:sx n="33" d="100"/>
        <a:sy n="33" d="100"/>
      </p:scale>
      <p:origin x="0" y="97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handoutMaster" Target="handoutMasters/handout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latin typeface="Century Gothic" panose="020B0502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F77A209-F844-4A46-BDFE-E062D927200E}" type="datetimeFigureOut">
              <a:rPr lang="en-US">
                <a:latin typeface="Century Gothic" panose="020B0502020202020204" pitchFamily="34" charset="0"/>
              </a:rPr>
              <a:pPr>
                <a:defRPr/>
              </a:pPr>
              <a:t>4/16/2019</a:t>
            </a:fld>
            <a:endParaRPr lang="en-US" dirty="0">
              <a:latin typeface="Century Gothic" panose="020B0502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latin typeface="Century Gothic" panose="020B0502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B7BE09D-EF82-3842-A70F-9AC7495351A6}" type="slidenum">
              <a:rPr lang="en-US">
                <a:latin typeface="Century Gothic" panose="020B0502020202020204" pitchFamily="34" charset="0"/>
              </a:rPr>
              <a:pPr>
                <a:defRPr/>
              </a:pPr>
              <a:t>‹#›</a:t>
            </a:fld>
            <a:endParaRPr lang="en-US" dirty="0">
              <a:latin typeface="Century Gothic" panose="020B0502020202020204" pitchFamily="34" charset="0"/>
            </a:endParaRPr>
          </a:p>
        </p:txBody>
      </p:sp>
    </p:spTree>
    <p:extLst>
      <p:ext uri="{BB962C8B-B14F-4D97-AF65-F5344CB8AC3E}">
        <p14:creationId xmlns:p14="http://schemas.microsoft.com/office/powerpoint/2010/main" val="1095387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entury Gothic" panose="020B0502020202020204"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Century Gothic" panose="020B0502020202020204" pitchFamily="34" charset="0"/>
                <a:ea typeface="+mn-ea"/>
                <a:cs typeface="+mn-cs"/>
              </a:defRPr>
            </a:lvl1pPr>
          </a:lstStyle>
          <a:p>
            <a:pPr>
              <a:defRPr/>
            </a:pPr>
            <a:fld id="{B7D3AEAF-02D2-BD45-AA0E-B0DD3CEBED13}" type="datetimeFigureOut">
              <a:rPr lang="en-US" smtClean="0"/>
              <a:pPr>
                <a:defRPr/>
              </a:pPr>
              <a:t>4/16/2019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entury Gothic" panose="020B0502020202020204"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Century Gothic" panose="020B0502020202020204" pitchFamily="34" charset="0"/>
                <a:ea typeface="+mn-ea"/>
                <a:cs typeface="+mn-cs"/>
              </a:defRPr>
            </a:lvl1pPr>
          </a:lstStyle>
          <a:p>
            <a:pPr>
              <a:defRPr/>
            </a:pPr>
            <a:fld id="{54DF2175-7DAB-6E40-A633-1A053EC371F7}" type="slidenum">
              <a:rPr lang="en-US" smtClean="0"/>
              <a:pPr>
                <a:defRPr/>
              </a:pPr>
              <a:t>‹#›</a:t>
            </a:fld>
            <a:endParaRPr lang="en-US" dirty="0"/>
          </a:p>
        </p:txBody>
      </p:sp>
    </p:spTree>
    <p:extLst>
      <p:ext uri="{BB962C8B-B14F-4D97-AF65-F5344CB8AC3E}">
        <p14:creationId xmlns:p14="http://schemas.microsoft.com/office/powerpoint/2010/main" val="11229934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entury Gothic" panose="020B0502020202020204" pitchFamily="34"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56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5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Financial Report application is a ad-hoc reporting</a:t>
            </a:r>
            <a:r>
              <a:rPr lang="en-US" baseline="0" dirty="0"/>
              <a:t> engine that allows users to configure a spreadsheet view of financial figures. This gives the user the ability to review Income, Paid outs and </a:t>
            </a:r>
            <a:r>
              <a:rPr lang="en-US" baseline="0" dirty="0" err="1"/>
              <a:t>Misc</a:t>
            </a:r>
            <a:r>
              <a:rPr lang="en-US" baseline="0" dirty="0"/>
              <a:t> transactions. It uses a basic balancing algorithm to “balance” the financial totals from the POS.</a:t>
            </a:r>
          </a:p>
          <a:p>
            <a:endParaRPr lang="en-US" baseline="0" dirty="0"/>
          </a:p>
          <a:p>
            <a:r>
              <a:rPr lang="en-US" baseline="0" dirty="0"/>
              <a:t>The convergence of ScanMaster, ACS-IR and ISS45 has given us direction on feature sets that are needed. </a:t>
            </a:r>
          </a:p>
          <a:p>
            <a:r>
              <a:rPr lang="en-US" baseline="0" dirty="0"/>
              <a:t>This is not only a replacement for ScanMaster SRR and the ACS-IR DSR but an enhancement on those features.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DF2175-7DAB-6E40-A633-1A053EC371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00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We have designed it to be user defined. This allows users to change the report to fit accounting operations.</a:t>
            </a:r>
          </a:p>
          <a:p>
            <a:endParaRPr lang="en-US" baseline="0" dirty="0"/>
          </a:p>
          <a:p>
            <a:r>
              <a:rPr lang="en-US" baseline="0" dirty="0"/>
              <a:t>Template based allowing the user to define multiple reports.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18</a:t>
            </a:fld>
            <a:endParaRPr lang="en-US" dirty="0"/>
          </a:p>
        </p:txBody>
      </p:sp>
    </p:spTree>
    <p:extLst>
      <p:ext uri="{BB962C8B-B14F-4D97-AF65-F5344CB8AC3E}">
        <p14:creationId xmlns:p14="http://schemas.microsoft.com/office/powerpoint/2010/main" val="394239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a:t>
            </a:r>
            <a:r>
              <a:rPr lang="en-US" baseline="0" dirty="0"/>
              <a:t> interface to allow technical and non technical resources the flexibility to define and customize specific reports.</a:t>
            </a:r>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19</a:t>
            </a:fld>
            <a:endParaRPr lang="en-US" dirty="0"/>
          </a:p>
        </p:txBody>
      </p:sp>
    </p:spTree>
    <p:extLst>
      <p:ext uri="{BB962C8B-B14F-4D97-AF65-F5344CB8AC3E}">
        <p14:creationId xmlns:p14="http://schemas.microsoft.com/office/powerpoint/2010/main" val="36473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20</a:t>
            </a:fld>
            <a:endParaRPr lang="en-US" dirty="0"/>
          </a:p>
        </p:txBody>
      </p:sp>
    </p:spTree>
    <p:extLst>
      <p:ext uri="{BB962C8B-B14F-4D97-AF65-F5344CB8AC3E}">
        <p14:creationId xmlns:p14="http://schemas.microsoft.com/office/powerpoint/2010/main" val="98692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5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DF2175-7DAB-6E40-A633-1A053EC371F7}"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468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information</a:t>
            </a:r>
          </a:p>
        </p:txBody>
      </p:sp>
      <p:sp>
        <p:nvSpPr>
          <p:cNvPr id="4" name="Slide Number Placeholder 3"/>
          <p:cNvSpPr>
            <a:spLocks noGrp="1"/>
          </p:cNvSpPr>
          <p:nvPr>
            <p:ph type="sldNum" sz="quarter" idx="10"/>
          </p:nvPr>
        </p:nvSpPr>
        <p:spPr/>
        <p:txBody>
          <a:bodyPr/>
          <a:lstStyle/>
          <a:p>
            <a:fld id="{2A518CC4-F5F7-4ED0-8E8F-E77008B39FDA}" type="slidenum">
              <a:rPr lang="en-US" smtClean="0"/>
              <a:t>42</a:t>
            </a:fld>
            <a:endParaRPr lang="en-US"/>
          </a:p>
        </p:txBody>
      </p:sp>
    </p:spTree>
    <p:extLst>
      <p:ext uri="{BB962C8B-B14F-4D97-AF65-F5344CB8AC3E}">
        <p14:creationId xmlns:p14="http://schemas.microsoft.com/office/powerpoint/2010/main" val="251610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 specific information</a:t>
            </a:r>
          </a:p>
        </p:txBody>
      </p:sp>
      <p:sp>
        <p:nvSpPr>
          <p:cNvPr id="4" name="Slide Number Placeholder 3"/>
          <p:cNvSpPr>
            <a:spLocks noGrp="1"/>
          </p:cNvSpPr>
          <p:nvPr>
            <p:ph type="sldNum" sz="quarter" idx="10"/>
          </p:nvPr>
        </p:nvSpPr>
        <p:spPr/>
        <p:txBody>
          <a:bodyPr/>
          <a:lstStyle/>
          <a:p>
            <a:fld id="{2A518CC4-F5F7-4ED0-8E8F-E77008B39FDA}" type="slidenum">
              <a:rPr lang="en-US" smtClean="0"/>
              <a:t>43</a:t>
            </a:fld>
            <a:endParaRPr lang="en-US"/>
          </a:p>
        </p:txBody>
      </p:sp>
    </p:spTree>
    <p:extLst>
      <p:ext uri="{BB962C8B-B14F-4D97-AF65-F5344CB8AC3E}">
        <p14:creationId xmlns:p14="http://schemas.microsoft.com/office/powerpoint/2010/main" val="753604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by range</a:t>
            </a:r>
            <a:r>
              <a:rPr lang="en-US" baseline="0" dirty="0"/>
              <a:t> or individual</a:t>
            </a:r>
            <a:endParaRPr lang="en-US" dirty="0"/>
          </a:p>
        </p:txBody>
      </p:sp>
      <p:sp>
        <p:nvSpPr>
          <p:cNvPr id="4" name="Slide Number Placeholder 3"/>
          <p:cNvSpPr>
            <a:spLocks noGrp="1"/>
          </p:cNvSpPr>
          <p:nvPr>
            <p:ph type="sldNum" sz="quarter" idx="10"/>
          </p:nvPr>
        </p:nvSpPr>
        <p:spPr/>
        <p:txBody>
          <a:bodyPr/>
          <a:lstStyle/>
          <a:p>
            <a:fld id="{2A518CC4-F5F7-4ED0-8E8F-E77008B39FDA}" type="slidenum">
              <a:rPr lang="en-US" smtClean="0"/>
              <a:t>44</a:t>
            </a:fld>
            <a:endParaRPr lang="en-US"/>
          </a:p>
        </p:txBody>
      </p:sp>
    </p:spTree>
    <p:extLst>
      <p:ext uri="{BB962C8B-B14F-4D97-AF65-F5344CB8AC3E}">
        <p14:creationId xmlns:p14="http://schemas.microsoft.com/office/powerpoint/2010/main" val="374259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The Financial Report application is a ad-hoc reporting</a:t>
            </a:r>
            <a:r>
              <a:rPr lang="en-US" baseline="0" dirty="0"/>
              <a:t> engine that allows users to configure a spreadsheet view of financial figures. This gives the user the ability to review Income, Paid outs and </a:t>
            </a:r>
            <a:r>
              <a:rPr lang="en-US" baseline="0" dirty="0" err="1"/>
              <a:t>Misc</a:t>
            </a:r>
            <a:r>
              <a:rPr lang="en-US" baseline="0" dirty="0"/>
              <a:t> transactions. It uses a basic balancing algorithm to “balance” the financial totals from the POS.</a:t>
            </a:r>
          </a:p>
          <a:p>
            <a:endParaRPr lang="en-US" baseline="0" dirty="0"/>
          </a:p>
          <a:p>
            <a:r>
              <a:rPr lang="en-US" baseline="0" dirty="0"/>
              <a:t>The convergence of ScanMaster, ACS-IR and ISS45 has given us direction on feature sets that are needed. </a:t>
            </a:r>
          </a:p>
          <a:p>
            <a:r>
              <a:rPr lang="en-US" baseline="0" dirty="0"/>
              <a:t>This is not only a replacement for ScanMaster SRR and the ACS-IR DSR but an enhancement on those features.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DF2175-7DAB-6E40-A633-1A053EC371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76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a:t>
            </a:r>
            <a:r>
              <a:rPr lang="en-US" baseline="0" dirty="0"/>
              <a:t> for customer accounts to be merged (Source to Destination)</a:t>
            </a:r>
            <a:endParaRPr lang="en-US" dirty="0"/>
          </a:p>
        </p:txBody>
      </p:sp>
      <p:sp>
        <p:nvSpPr>
          <p:cNvPr id="4" name="Slide Number Placeholder 3"/>
          <p:cNvSpPr>
            <a:spLocks noGrp="1"/>
          </p:cNvSpPr>
          <p:nvPr>
            <p:ph type="sldNum" sz="quarter" idx="10"/>
          </p:nvPr>
        </p:nvSpPr>
        <p:spPr/>
        <p:txBody>
          <a:bodyPr/>
          <a:lstStyle/>
          <a:p>
            <a:fld id="{2A518CC4-F5F7-4ED0-8E8F-E77008B39FDA}" type="slidenum">
              <a:rPr lang="en-US" smtClean="0"/>
              <a:t>45</a:t>
            </a:fld>
            <a:endParaRPr lang="en-US"/>
          </a:p>
        </p:txBody>
      </p:sp>
    </p:spTree>
    <p:extLst>
      <p:ext uri="{BB962C8B-B14F-4D97-AF65-F5344CB8AC3E}">
        <p14:creationId xmlns:p14="http://schemas.microsoft.com/office/powerpoint/2010/main" val="3770474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a:t>
            </a:r>
            <a:r>
              <a:rPr lang="en-US" baseline="0" dirty="0"/>
              <a:t> that shows preview of results of merge.</a:t>
            </a:r>
            <a:endParaRPr lang="en-US" dirty="0"/>
          </a:p>
        </p:txBody>
      </p:sp>
      <p:sp>
        <p:nvSpPr>
          <p:cNvPr id="4" name="Slide Number Placeholder 3"/>
          <p:cNvSpPr>
            <a:spLocks noGrp="1"/>
          </p:cNvSpPr>
          <p:nvPr>
            <p:ph type="sldNum" sz="quarter" idx="10"/>
          </p:nvPr>
        </p:nvSpPr>
        <p:spPr/>
        <p:txBody>
          <a:bodyPr/>
          <a:lstStyle/>
          <a:p>
            <a:fld id="{2A518CC4-F5F7-4ED0-8E8F-E77008B39FDA}" type="slidenum">
              <a:rPr lang="en-US" smtClean="0"/>
              <a:t>46</a:t>
            </a:fld>
            <a:endParaRPr lang="en-US"/>
          </a:p>
        </p:txBody>
      </p:sp>
    </p:spTree>
    <p:extLst>
      <p:ext uri="{BB962C8B-B14F-4D97-AF65-F5344CB8AC3E}">
        <p14:creationId xmlns:p14="http://schemas.microsoft.com/office/powerpoint/2010/main" val="3168878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statement</a:t>
            </a:r>
          </a:p>
        </p:txBody>
      </p:sp>
      <p:sp>
        <p:nvSpPr>
          <p:cNvPr id="4" name="Slide Number Placeholder 3"/>
          <p:cNvSpPr>
            <a:spLocks noGrp="1"/>
          </p:cNvSpPr>
          <p:nvPr>
            <p:ph type="sldNum" sz="quarter" idx="10"/>
          </p:nvPr>
        </p:nvSpPr>
        <p:spPr/>
        <p:txBody>
          <a:bodyPr/>
          <a:lstStyle/>
          <a:p>
            <a:fld id="{2A518CC4-F5F7-4ED0-8E8F-E77008B39FDA}" type="slidenum">
              <a:rPr lang="en-US" smtClean="0"/>
              <a:t>47</a:t>
            </a:fld>
            <a:endParaRPr lang="en-US"/>
          </a:p>
        </p:txBody>
      </p:sp>
    </p:spTree>
    <p:extLst>
      <p:ext uri="{BB962C8B-B14F-4D97-AF65-F5344CB8AC3E}">
        <p14:creationId xmlns:p14="http://schemas.microsoft.com/office/powerpoint/2010/main" val="3192507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56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81</a:t>
            </a:fld>
            <a:endParaRPr lang="en-US" dirty="0"/>
          </a:p>
        </p:txBody>
      </p:sp>
    </p:spTree>
    <p:extLst>
      <p:ext uri="{BB962C8B-B14F-4D97-AF65-F5344CB8AC3E}">
        <p14:creationId xmlns:p14="http://schemas.microsoft.com/office/powerpoint/2010/main" val="3261807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56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NCR is a global technology company with one thing in mind: make everyday easier for the consumer. To do this, we are combining our 128 years of experience in the consumables business with our software to provide both a paper receipt and a digital receipt. This solution, known as NCR eReceipt, is what I would like to talk to you about today.</a:t>
            </a:r>
          </a:p>
          <a:p>
            <a:pPr eaLnBrk="1" hangingPunct="1"/>
            <a:endParaRPr lang="en-US" altLang="en-US"/>
          </a:p>
          <a:p>
            <a:pPr eaLnBrk="1" hangingPunct="1"/>
            <a:r>
              <a:rPr lang="en-US" altLang="en-US"/>
              <a:t>NCR is proud to now offer you the choice of digital receipt or paper receipt. Digital receipts aren't meant to replace their paper counterparts, and we do not think they will take over all of the receipt business, but they do ease customer transactions and provide added value. We offer a solution that will be greener, and increase brand loyalty at the same time. Another key point is that you will now be able to get all of your receipt solution needs from one supplier.</a:t>
            </a:r>
          </a:p>
          <a:p>
            <a:pPr eaLnBrk="1" hangingPunct="1"/>
            <a:endParaRPr lang="en-US" altLang="en-US"/>
          </a:p>
          <a:p>
            <a:pPr eaLnBrk="1" hangingPunct="1"/>
            <a:r>
              <a:rPr lang="en-US" altLang="en-US"/>
              <a:t>As you can see from the slide, both the retailer and customer greatly benefit from the eReceipt solution. Retailers have access to more touch points with the customer, which can help them drive additional revenue and increase customer loyalty. They can consolidate their suppliers and incorporate a green initiative. Customers are able to have the choice of paper or digital at the Point of Sale, easily organize their receipts and have access to a secure way of managing their transaction data.</a:t>
            </a:r>
          </a:p>
          <a:p>
            <a:pPr eaLnBrk="1" hangingPunct="1"/>
            <a:endParaRPr lang="en-US" altLang="en-US"/>
          </a:p>
          <a:p>
            <a:pPr eaLnBrk="1" hangingPunct="1"/>
            <a:r>
              <a:rPr lang="en-US" altLang="en-US"/>
              <a:t>While percentages of digital receipts vs paper receipts will vary by customer and region, this is a chance to offer a complete solution to the market, which does not exist today.</a:t>
            </a:r>
          </a:p>
          <a:p>
            <a:pPr eaLnBrk="1" hangingPunct="1"/>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8B6AD3-B5FC-4864-94A0-20D646E0113D}" type="slidenum">
              <a:rPr lang="en-PH" altLang="en-US" smtClean="0">
                <a:ea typeface="MS PGothic" panose="020B0600070205080204" pitchFamily="34" charset="-128"/>
              </a:rPr>
              <a:pPr>
                <a:spcBef>
                  <a:spcPct val="0"/>
                </a:spcBef>
              </a:pPr>
              <a:t>93</a:t>
            </a:fld>
            <a:endParaRPr lang="en-PH" altLang="en-US">
              <a:ea typeface="MS PGothic" panose="020B0600070205080204" pitchFamily="34" charset="-128"/>
            </a:endParaRPr>
          </a:p>
        </p:txBody>
      </p:sp>
    </p:spTree>
    <p:extLst>
      <p:ext uri="{BB962C8B-B14F-4D97-AF65-F5344CB8AC3E}">
        <p14:creationId xmlns:p14="http://schemas.microsoft.com/office/powerpoint/2010/main" val="1726997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NCR is a global technology company with one thing in mind: make everyday easier for the consumer. To do this, we are combining our 128 years of experience in the consumables business with our software to provide both a paper receipt and a digital receipt. This solution, known as NCR eReceipt, is what I would like to talk to you about today.</a:t>
            </a:r>
          </a:p>
          <a:p>
            <a:pPr eaLnBrk="1" hangingPunct="1"/>
            <a:endParaRPr lang="en-US" altLang="en-US"/>
          </a:p>
          <a:p>
            <a:pPr eaLnBrk="1" hangingPunct="1"/>
            <a:r>
              <a:rPr lang="en-US" altLang="en-US"/>
              <a:t>NCR is proud to now offer you the choice of digital receipt or paper receipt. Digital receipts aren't meant to replace their paper counterparts, and we do not think they will take over all of the receipt business, but they do ease customer transactions and provide added value. We offer a solution that will be greener, and increase brand loyalty at the same time. Another key point is that you will now be able to get all of your receipt solution needs from one supplier.</a:t>
            </a:r>
          </a:p>
          <a:p>
            <a:pPr eaLnBrk="1" hangingPunct="1"/>
            <a:endParaRPr lang="en-US" altLang="en-US"/>
          </a:p>
          <a:p>
            <a:pPr eaLnBrk="1" hangingPunct="1"/>
            <a:r>
              <a:rPr lang="en-US" altLang="en-US"/>
              <a:t>As you can see from the slide, both the retailer and customer greatly benefit from the eReceipt solution. Retailers have access to more touch points with the customer, which can help them drive additional revenue and increase customer loyalty. They can consolidate their suppliers and incorporate a green initiative. Customers are able to have the choice of paper or digital at the Point of Sale, easily organize their receipts and have access to a secure way of managing their transaction data.</a:t>
            </a:r>
          </a:p>
          <a:p>
            <a:pPr eaLnBrk="1" hangingPunct="1"/>
            <a:endParaRPr lang="en-US" altLang="en-US"/>
          </a:p>
          <a:p>
            <a:pPr eaLnBrk="1" hangingPunct="1"/>
            <a:r>
              <a:rPr lang="en-US" altLang="en-US"/>
              <a:t>While percentages of digital receipts vs paper receipts will vary by customer and region, this is a chance to offer a complete solution to the market, which does not exist today.</a:t>
            </a:r>
          </a:p>
          <a:p>
            <a:pPr eaLnBrk="1" hangingPunct="1"/>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8B6AD3-B5FC-4864-94A0-20D646E0113D}" type="slidenum">
              <a:rPr lang="en-PH" altLang="en-US" smtClean="0">
                <a:ea typeface="MS PGothic" panose="020B0600070205080204" pitchFamily="34" charset="-128"/>
              </a:rPr>
              <a:pPr>
                <a:spcBef>
                  <a:spcPct val="0"/>
                </a:spcBef>
              </a:pPr>
              <a:t>94</a:t>
            </a:fld>
            <a:endParaRPr lang="en-PH" altLang="en-US">
              <a:ea typeface="MS PGothic" panose="020B0600070205080204" pitchFamily="34" charset="-128"/>
            </a:endParaRPr>
          </a:p>
        </p:txBody>
      </p:sp>
    </p:spTree>
    <p:extLst>
      <p:ext uri="{BB962C8B-B14F-4D97-AF65-F5344CB8AC3E}">
        <p14:creationId xmlns:p14="http://schemas.microsoft.com/office/powerpoint/2010/main" val="763770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NCR is a global technology company with one thing in mind: make everyday easier for the consumer. To do this, we are combining our 128 years of experience in the consumables business with our software to provide both a paper receipt and a digital receipt. This solution, known as NCR eReceipt, is what I would like to talk to you about today.</a:t>
            </a:r>
          </a:p>
          <a:p>
            <a:pPr eaLnBrk="1" hangingPunct="1"/>
            <a:endParaRPr lang="en-US" altLang="en-US"/>
          </a:p>
          <a:p>
            <a:pPr eaLnBrk="1" hangingPunct="1"/>
            <a:r>
              <a:rPr lang="en-US" altLang="en-US"/>
              <a:t>NCR is proud to now offer you the choice of digital receipt or paper receipt. Digital receipts aren't meant to replace their paper counterparts, and we do not think they will take over all of the receipt business, but they do ease customer transactions and provide added value. We offer a solution that will be greener, and increase brand loyalty at the same time. Another key point is that you will now be able to get all of your receipt solution needs from one supplier.</a:t>
            </a:r>
          </a:p>
          <a:p>
            <a:pPr eaLnBrk="1" hangingPunct="1"/>
            <a:endParaRPr lang="en-US" altLang="en-US"/>
          </a:p>
          <a:p>
            <a:pPr eaLnBrk="1" hangingPunct="1"/>
            <a:r>
              <a:rPr lang="en-US" altLang="en-US"/>
              <a:t>As you can see from the slide, both the retailer and customer greatly benefit from the eReceipt solution. Retailers have access to more touch points with the customer, which can help them drive additional revenue and increase customer loyalty. They can consolidate their suppliers and incorporate a green initiative. Customers are able to have the choice of paper or digital at the Point of Sale, easily organize their receipts and have access to a secure way of managing their transaction data.</a:t>
            </a:r>
          </a:p>
          <a:p>
            <a:pPr eaLnBrk="1" hangingPunct="1"/>
            <a:endParaRPr lang="en-US" altLang="en-US"/>
          </a:p>
          <a:p>
            <a:pPr eaLnBrk="1" hangingPunct="1"/>
            <a:r>
              <a:rPr lang="en-US" altLang="en-US"/>
              <a:t>While percentages of digital receipts vs paper receipts will vary by customer and region, this is a chance to offer a complete solution to the market, which does not exist today.</a:t>
            </a:r>
          </a:p>
          <a:p>
            <a:pPr eaLnBrk="1" hangingPunct="1"/>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8B6AD3-B5FC-4864-94A0-20D646E0113D}" type="slidenum">
              <a:rPr lang="en-PH" altLang="en-US" smtClean="0">
                <a:ea typeface="MS PGothic" panose="020B0600070205080204" pitchFamily="34" charset="-128"/>
              </a:rPr>
              <a:pPr>
                <a:spcBef>
                  <a:spcPct val="0"/>
                </a:spcBef>
              </a:pPr>
              <a:t>95</a:t>
            </a:fld>
            <a:endParaRPr lang="en-PH" altLang="en-US">
              <a:ea typeface="MS PGothic" panose="020B0600070205080204" pitchFamily="34" charset="-128"/>
            </a:endParaRPr>
          </a:p>
        </p:txBody>
      </p:sp>
    </p:spTree>
    <p:extLst>
      <p:ext uri="{BB962C8B-B14F-4D97-AF65-F5344CB8AC3E}">
        <p14:creationId xmlns:p14="http://schemas.microsoft.com/office/powerpoint/2010/main" val="1441140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NCR is a global technology company with one thing in mind: make everyday easier for the consumer. To do this, we are combining our 128 years of experience in the consumables business with our software to provide both a paper receipt and a digital receipt. This solution, known as NCR eReceipt, is what I would like to talk to you about today.</a:t>
            </a:r>
          </a:p>
          <a:p>
            <a:pPr eaLnBrk="1" hangingPunct="1"/>
            <a:endParaRPr lang="en-US" altLang="en-US"/>
          </a:p>
          <a:p>
            <a:pPr eaLnBrk="1" hangingPunct="1"/>
            <a:r>
              <a:rPr lang="en-US" altLang="en-US"/>
              <a:t>NCR is proud to now offer you the choice of digital receipt or paper receipt. Digital receipts aren't meant to replace their paper counterparts, and we do not think they will take over all of the receipt business, but they do ease customer transactions and provide added value. We offer a solution that will be greener, and increase brand loyalty at the same time. Another key point is that you will now be able to get all of your receipt solution needs from one supplier.</a:t>
            </a:r>
          </a:p>
          <a:p>
            <a:pPr eaLnBrk="1" hangingPunct="1"/>
            <a:endParaRPr lang="en-US" altLang="en-US"/>
          </a:p>
          <a:p>
            <a:pPr eaLnBrk="1" hangingPunct="1"/>
            <a:r>
              <a:rPr lang="en-US" altLang="en-US"/>
              <a:t>As you can see from the slide, both the retailer and customer greatly benefit from the eReceipt solution. Retailers have access to more touch points with the customer, which can help them drive additional revenue and increase customer loyalty. They can consolidate their suppliers and incorporate a green initiative. Customers are able to have the choice of paper or digital at the Point of Sale, easily organize their receipts and have access to a secure way of managing their transaction data.</a:t>
            </a:r>
          </a:p>
          <a:p>
            <a:pPr eaLnBrk="1" hangingPunct="1"/>
            <a:endParaRPr lang="en-US" altLang="en-US"/>
          </a:p>
          <a:p>
            <a:pPr eaLnBrk="1" hangingPunct="1"/>
            <a:r>
              <a:rPr lang="en-US" altLang="en-US"/>
              <a:t>While percentages of digital receipts vs paper receipts will vary by customer and region, this is a chance to offer a complete solution to the market, which does not exist today.</a:t>
            </a:r>
          </a:p>
          <a:p>
            <a:pPr eaLnBrk="1" hangingPunct="1"/>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8B6AD3-B5FC-4864-94A0-20D646E0113D}" type="slidenum">
              <a:rPr lang="en-PH" altLang="en-US" smtClean="0">
                <a:ea typeface="MS PGothic" panose="020B0600070205080204" pitchFamily="34" charset="-128"/>
              </a:rPr>
              <a:pPr>
                <a:spcBef>
                  <a:spcPct val="0"/>
                </a:spcBef>
              </a:pPr>
              <a:t>96</a:t>
            </a:fld>
            <a:endParaRPr lang="en-PH" altLang="en-US">
              <a:ea typeface="MS PGothic" panose="020B0600070205080204" pitchFamily="34" charset="-128"/>
            </a:endParaRPr>
          </a:p>
        </p:txBody>
      </p:sp>
    </p:spTree>
    <p:extLst>
      <p:ext uri="{BB962C8B-B14F-4D97-AF65-F5344CB8AC3E}">
        <p14:creationId xmlns:p14="http://schemas.microsoft.com/office/powerpoint/2010/main" val="54417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We have designed it to be user defined. This allows users to change the report to fit accounting operations.</a:t>
            </a:r>
          </a:p>
          <a:p>
            <a:endParaRPr lang="en-US" baseline="0" dirty="0"/>
          </a:p>
          <a:p>
            <a:r>
              <a:rPr lang="en-US" baseline="0" dirty="0"/>
              <a:t>Template based allowing the user to define multiple reports.</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DF2175-7DAB-6E40-A633-1A053EC371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777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56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dirty="0">
                <a:solidFill>
                  <a:schemeClr val="bg1"/>
                </a:solidFill>
              </a:rPr>
              <a:t>NCR and Inmar have joined together to create a comprehensive digital coupon solution </a:t>
            </a:r>
          </a:p>
          <a:p>
            <a:pPr marL="171450" marR="0" lvl="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ＭＳ Ｐゴシック" charset="0"/>
                <a:cs typeface="ＭＳ Ｐゴシック" charset="0"/>
              </a:rPr>
              <a:t>This strategic partnership will enable NCR customers to easily and quickly introduce digital coupons to their customers,</a:t>
            </a:r>
            <a:r>
              <a:rPr lang="en-US" sz="1200" kern="1200" baseline="0" dirty="0">
                <a:solidFill>
                  <a:schemeClr val="tx1"/>
                </a:solidFill>
                <a:effectLst/>
                <a:latin typeface="+mn-lt"/>
                <a:ea typeface="ＭＳ Ｐゴシック" charset="0"/>
                <a:cs typeface="ＭＳ Ｐゴシック" charset="0"/>
              </a:rPr>
              <a:t> and achieve </a:t>
            </a:r>
            <a:r>
              <a:rPr lang="en-US" sz="1200" dirty="0">
                <a:solidFill>
                  <a:srgbClr val="FF0000"/>
                </a:solidFill>
              </a:rPr>
              <a:t>increased strategic control over their promotion programming:</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dirty="0">
                <a:solidFill>
                  <a:schemeClr val="bg1"/>
                </a:solidFill>
              </a:rPr>
              <a:t>The program is built for </a:t>
            </a:r>
            <a:r>
              <a:rPr lang="en-US" sz="1200" baseline="0" dirty="0">
                <a:solidFill>
                  <a:schemeClr val="bg1"/>
                </a:solidFill>
              </a:rPr>
              <a:t>the retailer and promotes the retailer brand (Inmar and NCR are “white label”)</a:t>
            </a:r>
            <a:endParaRPr lang="en-US" sz="1200" dirty="0">
              <a:solidFill>
                <a:schemeClr val="bg1"/>
              </a:solidFill>
            </a:endParaRP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sz="1200" dirty="0">
                <a:solidFill>
                  <a:schemeClr val="bg1"/>
                </a:solidFill>
              </a:rPr>
              <a:t>Putting the retailer in the “driver‘s seat” of the Digital Economy</a:t>
            </a:r>
          </a:p>
          <a:p>
            <a:pPr marL="628650" lvl="1" indent="-171450" defTabSz="914400">
              <a:lnSpc>
                <a:spcPct val="114000"/>
              </a:lnSpc>
              <a:spcBef>
                <a:spcPts val="600"/>
              </a:spcBef>
              <a:spcAft>
                <a:spcPts val="400"/>
              </a:spcAft>
              <a:buFont typeface="Arial" pitchFamily="34" charset="0"/>
              <a:buChar char="•"/>
            </a:pPr>
            <a:r>
              <a:rPr lang="en-US" sz="1600" dirty="0">
                <a:solidFill>
                  <a:schemeClr val="bg1"/>
                </a:solidFill>
              </a:rPr>
              <a:t>Easily places digital coupons in existing retailer loyalty ecosystems</a:t>
            </a:r>
          </a:p>
          <a:p>
            <a:pPr marL="628650" lvl="1" indent="-171450" defTabSz="914400">
              <a:lnSpc>
                <a:spcPct val="114000"/>
              </a:lnSpc>
              <a:spcBef>
                <a:spcPts val="600"/>
              </a:spcBef>
              <a:spcAft>
                <a:spcPts val="400"/>
              </a:spcAft>
              <a:buFont typeface="Arial" pitchFamily="34" charset="0"/>
              <a:buChar char="•"/>
            </a:pPr>
            <a:r>
              <a:rPr lang="en-US" sz="1600" dirty="0">
                <a:solidFill>
                  <a:schemeClr val="bg1"/>
                </a:solidFill>
              </a:rPr>
              <a:t>Instantly integrates offers from multiple third parties</a:t>
            </a: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sz="1200" dirty="0">
              <a:solidFill>
                <a:schemeClr val="bg1"/>
              </a:solidFill>
            </a:endParaRPr>
          </a:p>
          <a:p>
            <a:pPr marL="628650" marR="0" lvl="1" indent="-17145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sz="1200" dirty="0">
              <a:solidFill>
                <a:srgbClr val="FF0000"/>
              </a:solidFill>
            </a:endParaRPr>
          </a:p>
          <a:p>
            <a:endParaRPr lang="en-US" sz="1200"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99</a:t>
            </a:fld>
            <a:endParaRPr lang="en-US" dirty="0"/>
          </a:p>
        </p:txBody>
      </p:sp>
    </p:spTree>
    <p:extLst>
      <p:ext uri="{BB962C8B-B14F-4D97-AF65-F5344CB8AC3E}">
        <p14:creationId xmlns:p14="http://schemas.microsoft.com/office/powerpoint/2010/main" val="1798646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marR="0" lvl="0" indent="-171450" algn="l" defTabSz="457200" rtl="0" eaLnBrk="1" fontAlgn="base" latinLnBrk="0" hangingPunct="1">
              <a:lnSpc>
                <a:spcPct val="9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ＭＳ Ｐゴシック" charset="0"/>
                <a:cs typeface="ＭＳ Ｐゴシック" charset="0"/>
              </a:rPr>
              <a:t>Integrating </a:t>
            </a:r>
            <a:r>
              <a:rPr lang="en-US" sz="1200" kern="1200" dirty="0" err="1">
                <a:solidFill>
                  <a:schemeClr val="tx1"/>
                </a:solidFill>
                <a:effectLst/>
                <a:latin typeface="+mn-lt"/>
                <a:ea typeface="ＭＳ Ｐゴシック" charset="0"/>
                <a:cs typeface="ＭＳ Ｐゴシック" charset="0"/>
              </a:rPr>
              <a:t>Inmar’s</a:t>
            </a:r>
            <a:r>
              <a:rPr lang="en-US" sz="1200" kern="1200" dirty="0">
                <a:solidFill>
                  <a:schemeClr val="tx1"/>
                </a:solidFill>
                <a:effectLst/>
                <a:latin typeface="+mn-lt"/>
                <a:ea typeface="ＭＳ Ｐゴシック" charset="0"/>
                <a:cs typeface="ＭＳ Ｐゴシック" charset="0"/>
              </a:rPr>
              <a:t> cloud-based solution with its own portfolio of offerings,  NCR will help retailers capitalize on the growing, consumer-driven “paper-to-digital coupon” shift, while leveraging</a:t>
            </a:r>
            <a:r>
              <a:rPr lang="en-US" sz="1200" kern="1200" baseline="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their existing investment in loyalty and point-of-sale systems.</a:t>
            </a:r>
          </a:p>
          <a:p>
            <a:pPr marL="171450" marR="0" lvl="0" indent="-171450" algn="l" defTabSz="457200" rtl="0" eaLnBrk="1" fontAlgn="base" latinLnBrk="0" hangingPunct="1">
              <a:lnSpc>
                <a:spcPct val="9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ＭＳ Ｐゴシック" charset="0"/>
                <a:cs typeface="ＭＳ Ｐゴシック" charset="0"/>
              </a:rPr>
              <a:t>Creating a true end-to-end</a:t>
            </a:r>
            <a:r>
              <a:rPr lang="en-US" sz="1200" kern="1200" baseline="0" dirty="0">
                <a:solidFill>
                  <a:schemeClr val="tx1"/>
                </a:solidFill>
                <a:effectLst/>
                <a:latin typeface="+mn-lt"/>
                <a:ea typeface="ＭＳ Ｐゴシック" charset="0"/>
                <a:cs typeface="ＭＳ Ｐゴシック" charset="0"/>
              </a:rPr>
              <a:t> solution</a:t>
            </a:r>
            <a:endParaRPr lang="en-US" sz="1200" kern="1200" dirty="0">
              <a:solidFill>
                <a:schemeClr val="tx1"/>
              </a:solidFill>
              <a:effectLst/>
              <a:latin typeface="+mn-lt"/>
              <a:ea typeface="ＭＳ Ｐゴシック" charset="0"/>
              <a:cs typeface="ＭＳ Ｐゴシック" charset="0"/>
            </a:endParaRPr>
          </a:p>
          <a:p>
            <a:pPr eaLnBrk="1" hangingPunct="1">
              <a:lnSpc>
                <a:spcPct val="90000"/>
              </a:lnSpc>
            </a:pPr>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100</a:t>
            </a:fld>
            <a:endParaRPr lang="en-US" dirty="0"/>
          </a:p>
        </p:txBody>
      </p:sp>
    </p:spTree>
    <p:extLst>
      <p:ext uri="{BB962C8B-B14F-4D97-AF65-F5344CB8AC3E}">
        <p14:creationId xmlns:p14="http://schemas.microsoft.com/office/powerpoint/2010/main" val="1687479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Our combined solution captures the entire digital coupon value chain – from the manufacturer, through retail operation systems, marketing systems, clipping, redemption and clearing, and all the way to analytics</a:t>
            </a:r>
          </a:p>
          <a:p>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101</a:t>
            </a:fld>
            <a:endParaRPr lang="en-US" dirty="0"/>
          </a:p>
        </p:txBody>
      </p:sp>
    </p:spTree>
    <p:extLst>
      <p:ext uri="{BB962C8B-B14F-4D97-AF65-F5344CB8AC3E}">
        <p14:creationId xmlns:p14="http://schemas.microsoft.com/office/powerpoint/2010/main" val="1725931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56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 comprehensive self-scanning solution that enables consumers to scan-as-the-shop to:</a:t>
            </a:r>
          </a:p>
          <a:p>
            <a:pPr marL="455613" lvl="1" indent="-285750">
              <a:buFont typeface="Arial" panose="020B0604020202020204" pitchFamily="34" charset="0"/>
              <a:buChar char="•"/>
            </a:pPr>
            <a:r>
              <a:rPr lang="en-US" dirty="0"/>
              <a:t>Have a self-service option for large baskets </a:t>
            </a:r>
          </a:p>
          <a:p>
            <a:pPr marL="455613" lvl="1" indent="-285750">
              <a:buFont typeface="Arial" panose="020B0604020202020204" pitchFamily="34" charset="0"/>
              <a:buChar char="•"/>
            </a:pPr>
            <a:r>
              <a:rPr lang="en-US" dirty="0"/>
              <a:t>Reduce wait times</a:t>
            </a:r>
          </a:p>
          <a:p>
            <a:pPr marL="455613" lvl="1" indent="-285750">
              <a:buFont typeface="Arial" panose="020B0604020202020204" pitchFamily="34" charset="0"/>
              <a:buChar char="•"/>
            </a:pPr>
            <a:r>
              <a:rPr lang="en-US" dirty="0"/>
              <a:t>Track and control spending</a:t>
            </a:r>
          </a:p>
          <a:p>
            <a:pPr marL="455613" lvl="1" indent="-285750">
              <a:buFont typeface="Arial" panose="020B0604020202020204" pitchFamily="34" charset="0"/>
              <a:buChar char="•"/>
            </a:pPr>
            <a:r>
              <a:rPr lang="en-US" dirty="0"/>
              <a:t>View product information or location information</a:t>
            </a:r>
          </a:p>
          <a:p>
            <a:pPr marL="455613" lvl="1" indent="-285750">
              <a:buFont typeface="Arial" panose="020B0604020202020204" pitchFamily="34" charset="0"/>
              <a:buChar char="•"/>
            </a:pPr>
            <a:r>
              <a:rPr lang="en-US" dirty="0"/>
              <a:t>Receive targeted promotions based on location in the store</a:t>
            </a:r>
          </a:p>
          <a:p>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104</a:t>
            </a:fld>
            <a:endParaRPr lang="en-US" dirty="0"/>
          </a:p>
        </p:txBody>
      </p:sp>
    </p:spTree>
    <p:extLst>
      <p:ext uri="{BB962C8B-B14F-4D97-AF65-F5344CB8AC3E}">
        <p14:creationId xmlns:p14="http://schemas.microsoft.com/office/powerpoint/2010/main" val="4017190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105</a:t>
            </a:fld>
            <a:endParaRPr lang="en-US" dirty="0"/>
          </a:p>
        </p:txBody>
      </p:sp>
    </p:spTree>
    <p:extLst>
      <p:ext uri="{BB962C8B-B14F-4D97-AF65-F5344CB8AC3E}">
        <p14:creationId xmlns:p14="http://schemas.microsoft.com/office/powerpoint/2010/main" val="2328178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106</a:t>
            </a:fld>
            <a:endParaRPr lang="en-US" dirty="0"/>
          </a:p>
        </p:txBody>
      </p:sp>
    </p:spTree>
    <p:extLst>
      <p:ext uri="{BB962C8B-B14F-4D97-AF65-F5344CB8AC3E}">
        <p14:creationId xmlns:p14="http://schemas.microsoft.com/office/powerpoint/2010/main" val="193045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55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DF2175-7DAB-6E40-A633-1A053EC371F7}" type="slidenum">
              <a:rPr lang="en-US" smtClean="0"/>
              <a:pPr>
                <a:defRPr/>
              </a:pPr>
              <a:t>109</a:t>
            </a:fld>
            <a:endParaRPr lang="en-US" dirty="0"/>
          </a:p>
        </p:txBody>
      </p:sp>
    </p:spTree>
    <p:extLst>
      <p:ext uri="{BB962C8B-B14F-4D97-AF65-F5344CB8AC3E}">
        <p14:creationId xmlns:p14="http://schemas.microsoft.com/office/powerpoint/2010/main" val="319546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new reports, copy existing ones, or export</a:t>
            </a:r>
            <a:r>
              <a:rPr lang="en-US" baseline="0" dirty="0"/>
              <a:t> and import existing ones.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DF2175-7DAB-6E40-A633-1A053EC371F7}"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0751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you have created a report. The Designer allows for user to</a:t>
            </a:r>
            <a:r>
              <a:rPr lang="en-US" baseline="0" dirty="0"/>
              <a:t> add or remove financial figures.</a:t>
            </a:r>
            <a:endParaRPr lang="en-US" dirty="0"/>
          </a:p>
        </p:txBody>
      </p:sp>
      <p:sp>
        <p:nvSpPr>
          <p:cNvPr id="4" name="Slide Number Placeholder 3"/>
          <p:cNvSpPr>
            <a:spLocks noGrp="1"/>
          </p:cNvSpPr>
          <p:nvPr>
            <p:ph type="sldNum" sz="quarter" idx="10"/>
          </p:nvPr>
        </p:nvSpPr>
        <p:spPr/>
        <p:txBody>
          <a:bodyPr/>
          <a:lstStyle/>
          <a:p>
            <a:fld id="{2A518CC4-F5F7-4ED0-8E8F-E77008B39FDA}" type="slidenum">
              <a:rPr lang="en-US" smtClean="0"/>
              <a:t>7</a:t>
            </a:fld>
            <a:endParaRPr lang="en-US"/>
          </a:p>
        </p:txBody>
      </p:sp>
    </p:spTree>
    <p:extLst>
      <p:ext uri="{BB962C8B-B14F-4D97-AF65-F5344CB8AC3E}">
        <p14:creationId xmlns:p14="http://schemas.microsoft.com/office/powerpoint/2010/main" val="177610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a:t>
            </a:r>
            <a:r>
              <a:rPr lang="en-US" baseline="0" dirty="0"/>
              <a:t> interface to allow technical and non technical resources the flexibility to define and customize specific reports.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DF2175-7DAB-6E40-A633-1A053EC371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4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is based</a:t>
            </a:r>
            <a:r>
              <a:rPr lang="en-US" baseline="0" dirty="0"/>
              <a:t> on measures. Measures foundational elements captured by the POS system. An example would be departments. The system captures departments (net sales, voids, returns, ….) The designer allows users to use the measures to build reports based on how they want to view them. Consolidated or detailed.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DF2175-7DAB-6E40-A633-1A053EC371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09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report is designed the user can view</a:t>
            </a:r>
            <a:r>
              <a:rPr lang="en-US" baseline="0" dirty="0"/>
              <a:t> the report for current or historical dates.</a:t>
            </a:r>
            <a:endParaRPr lang="en-US" dirty="0"/>
          </a:p>
        </p:txBody>
      </p:sp>
      <p:sp>
        <p:nvSpPr>
          <p:cNvPr id="4" name="Slide Number Placeholder 3"/>
          <p:cNvSpPr>
            <a:spLocks noGrp="1"/>
          </p:cNvSpPr>
          <p:nvPr>
            <p:ph type="sldNum" sz="quarter" idx="10"/>
          </p:nvPr>
        </p:nvSpPr>
        <p:spPr/>
        <p:txBody>
          <a:bodyPr/>
          <a:lstStyle/>
          <a:p>
            <a:fld id="{2A518CC4-F5F7-4ED0-8E8F-E77008B39FDA}" type="slidenum">
              <a:rPr lang="en-US" smtClean="0"/>
              <a:t>10</a:t>
            </a:fld>
            <a:endParaRPr lang="en-US"/>
          </a:p>
        </p:txBody>
      </p:sp>
    </p:spTree>
    <p:extLst>
      <p:ext uri="{BB962C8B-B14F-4D97-AF65-F5344CB8AC3E}">
        <p14:creationId xmlns:p14="http://schemas.microsoft.com/office/powerpoint/2010/main" val="66913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a:t>
            </a:r>
            <a:r>
              <a:rPr lang="en-US" baseline="0" dirty="0"/>
              <a:t> can be viewed as individual days or grouped into week or month aggregates. </a:t>
            </a:r>
            <a:endParaRPr lang="en-US" dirty="0"/>
          </a:p>
        </p:txBody>
      </p:sp>
      <p:sp>
        <p:nvSpPr>
          <p:cNvPr id="4" name="Slide Number Placeholder 3"/>
          <p:cNvSpPr>
            <a:spLocks noGrp="1"/>
          </p:cNvSpPr>
          <p:nvPr>
            <p:ph type="sldNum" sz="quarter" idx="10"/>
          </p:nvPr>
        </p:nvSpPr>
        <p:spPr/>
        <p:txBody>
          <a:bodyPr/>
          <a:lstStyle/>
          <a:p>
            <a:fld id="{2A518CC4-F5F7-4ED0-8E8F-E77008B39FDA}" type="slidenum">
              <a:rPr lang="en-US" smtClean="0"/>
              <a:t>12</a:t>
            </a:fld>
            <a:endParaRPr lang="en-US"/>
          </a:p>
        </p:txBody>
      </p:sp>
    </p:spTree>
    <p:extLst>
      <p:ext uri="{BB962C8B-B14F-4D97-AF65-F5344CB8AC3E}">
        <p14:creationId xmlns:p14="http://schemas.microsoft.com/office/powerpoint/2010/main" val="1039161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2"/>
          <p:cNvSpPr>
            <a:spLocks noGrp="1"/>
          </p:cNvSpPr>
          <p:nvPr>
            <p:ph type="body" sz="quarter" idx="11"/>
          </p:nvPr>
        </p:nvSpPr>
        <p:spPr>
          <a:xfrm>
            <a:off x="634643" y="3979859"/>
            <a:ext cx="5195238" cy="711713"/>
          </a:xfrm>
          <a:prstGeom prst="rect">
            <a:avLst/>
          </a:prstGeom>
        </p:spPr>
        <p:txBody>
          <a:bodyPr/>
          <a:lstStyle>
            <a:lvl1pPr marL="0" indent="0">
              <a:lnSpc>
                <a:spcPts val="2000"/>
              </a:lnSpc>
              <a:buNone/>
              <a:defRPr sz="1800" spc="-30" baseline="0">
                <a:solidFill>
                  <a:schemeClr val="bg1"/>
                </a:solidFill>
              </a:defRPr>
            </a:lvl1pPr>
          </a:lstStyle>
          <a:p>
            <a:pPr lvl="0"/>
            <a:r>
              <a:rPr lang="en-US" dirty="0"/>
              <a:t>Click to edit Master text styles</a:t>
            </a: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cxnSp>
        <p:nvCxnSpPr>
          <p:cNvPr id="9" name="Straight Connector 8"/>
          <p:cNvCxnSpPr/>
          <p:nvPr userDrawn="1"/>
        </p:nvCxnSpPr>
        <p:spPr>
          <a:xfrm>
            <a:off x="634643" y="3607027"/>
            <a:ext cx="771554" cy="0"/>
          </a:xfrm>
          <a:prstGeom prst="line">
            <a:avLst/>
          </a:prstGeom>
          <a:ln w="57150">
            <a:solidFill>
              <a:srgbClr val="54B900"/>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sz="quarter" idx="10" hasCustomPrompt="1"/>
          </p:nvPr>
        </p:nvSpPr>
        <p:spPr>
          <a:xfrm>
            <a:off x="634643" y="1633729"/>
            <a:ext cx="5785207" cy="1626322"/>
          </a:xfrm>
          <a:prstGeom prst="rect">
            <a:avLst/>
          </a:prstGeom>
        </p:spPr>
        <p:txBody>
          <a:bodyPr anchor="b" anchorCtr="0">
            <a:normAutofit/>
          </a:bodyPr>
          <a:lstStyle>
            <a:lvl1pPr marL="0" indent="0">
              <a:lnSpc>
                <a:spcPct val="100000"/>
              </a:lnSpc>
              <a:buNone/>
              <a:defRPr sz="4800" cap="none" spc="40" baseline="0">
                <a:solidFill>
                  <a:schemeClr val="bg1"/>
                </a:solidFill>
                <a:latin typeface="+mj-lt"/>
                <a:cs typeface="Open Sans" panose="020B0604020202020204" charset="0"/>
              </a:defRPr>
            </a:lvl1pPr>
          </a:lstStyle>
          <a:p>
            <a:pPr lvl="0"/>
            <a:r>
              <a:rPr lang="en-US" dirty="0"/>
              <a:t>NCR MASTER TEMPLATE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892" y="4227011"/>
            <a:ext cx="731045" cy="731045"/>
          </a:xfrm>
          <a:prstGeom prst="rect">
            <a:avLst/>
          </a:prstGeom>
        </p:spPr>
      </p:pic>
    </p:spTree>
    <p:extLst>
      <p:ext uri="{BB962C8B-B14F-4D97-AF65-F5344CB8AC3E}">
        <p14:creationId xmlns:p14="http://schemas.microsoft.com/office/powerpoint/2010/main" val="284264398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Tree>
    <p:extLst>
      <p:ext uri="{BB962C8B-B14F-4D97-AF65-F5344CB8AC3E}">
        <p14:creationId xmlns:p14="http://schemas.microsoft.com/office/powerpoint/2010/main" val="131332088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x2 txt box">
    <p:spTree>
      <p:nvGrpSpPr>
        <p:cNvPr id="1" name=""/>
        <p:cNvGrpSpPr/>
        <p:nvPr/>
      </p:nvGrpSpPr>
      <p:grpSpPr>
        <a:xfrm>
          <a:off x="0" y="0"/>
          <a:ext cx="0" cy="0"/>
          <a:chOff x="0" y="0"/>
          <a:chExt cx="0" cy="0"/>
        </a:xfrm>
      </p:grpSpPr>
      <p:sp>
        <p:nvSpPr>
          <p:cNvPr id="33" name="Text Placeholder 21"/>
          <p:cNvSpPr>
            <a:spLocks noGrp="1"/>
          </p:cNvSpPr>
          <p:nvPr>
            <p:ph type="body" sz="quarter" idx="16"/>
          </p:nvPr>
        </p:nvSpPr>
        <p:spPr>
          <a:xfrm>
            <a:off x="4818684" y="1152525"/>
            <a:ext cx="3896691"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37" name="Text Placeholder 21"/>
          <p:cNvSpPr>
            <a:spLocks noGrp="1"/>
          </p:cNvSpPr>
          <p:nvPr>
            <p:ph type="body" sz="quarter" idx="19"/>
          </p:nvPr>
        </p:nvSpPr>
        <p:spPr>
          <a:xfrm>
            <a:off x="633411" y="1152525"/>
            <a:ext cx="3896691"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38" name="Text Placeholder 8"/>
          <p:cNvSpPr>
            <a:spLocks noGrp="1"/>
          </p:cNvSpPr>
          <p:nvPr>
            <p:ph type="body" sz="quarter" idx="20"/>
          </p:nvPr>
        </p:nvSpPr>
        <p:spPr>
          <a:xfrm>
            <a:off x="633411" y="1652758"/>
            <a:ext cx="3896691"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chemeClr val="tx1">
                    <a:lumMod val="75000"/>
                    <a:lumOff val="25000"/>
                  </a:schemeClr>
                </a:solidFill>
              </a:defRPr>
            </a:lvl1pPr>
            <a:lvl2pPr marL="298800" indent="-144000">
              <a:lnSpc>
                <a:spcPct val="100000"/>
              </a:lnSpc>
              <a:spcBef>
                <a:spcPts val="0"/>
              </a:spcBef>
              <a:spcAft>
                <a:spcPts val="400"/>
              </a:spcAft>
              <a:defRPr sz="1400">
                <a:solidFill>
                  <a:schemeClr val="tx1">
                    <a:lumMod val="75000"/>
                    <a:lumOff val="25000"/>
                  </a:schemeClr>
                </a:solidFill>
              </a:defRPr>
            </a:lvl2pPr>
            <a:lvl3pPr marL="450000" indent="-144000">
              <a:lnSpc>
                <a:spcPct val="100000"/>
              </a:lnSpc>
              <a:spcBef>
                <a:spcPts val="0"/>
              </a:spcBef>
              <a:spcAft>
                <a:spcPts val="400"/>
              </a:spcAft>
              <a:defRPr sz="1200">
                <a:solidFill>
                  <a:schemeClr val="tx1">
                    <a:lumMod val="75000"/>
                    <a:lumOff val="25000"/>
                  </a:schemeClr>
                </a:solidFill>
              </a:defRPr>
            </a:lvl3pPr>
            <a:lvl4pPr marL="619200" indent="-144000">
              <a:lnSpc>
                <a:spcPct val="100000"/>
              </a:lnSpc>
              <a:spcBef>
                <a:spcPts val="0"/>
              </a:spcBef>
              <a:spcAft>
                <a:spcPts val="400"/>
              </a:spcAft>
              <a:defRPr sz="1200">
                <a:solidFill>
                  <a:schemeClr val="tx1">
                    <a:lumMod val="75000"/>
                    <a:lumOff val="25000"/>
                  </a:schemeClr>
                </a:solidFill>
              </a:defRPr>
            </a:lvl4pPr>
            <a:lvl5pPr marL="792000" indent="-144000">
              <a:lnSpc>
                <a:spcPct val="100000"/>
              </a:lnSpc>
              <a:spcBef>
                <a:spcPts val="0"/>
              </a:spcBef>
              <a:spcAft>
                <a:spcPts val="400"/>
              </a:spcAft>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8"/>
          <p:cNvSpPr>
            <a:spLocks noGrp="1"/>
          </p:cNvSpPr>
          <p:nvPr>
            <p:ph type="body" sz="quarter" idx="21"/>
          </p:nvPr>
        </p:nvSpPr>
        <p:spPr>
          <a:xfrm>
            <a:off x="4818836" y="1652758"/>
            <a:ext cx="3896691"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chemeClr val="tx1">
                    <a:lumMod val="75000"/>
                    <a:lumOff val="25000"/>
                  </a:schemeClr>
                </a:solidFill>
              </a:defRPr>
            </a:lvl1pPr>
            <a:lvl2pPr marL="298800" indent="-144000">
              <a:lnSpc>
                <a:spcPct val="100000"/>
              </a:lnSpc>
              <a:spcBef>
                <a:spcPts val="0"/>
              </a:spcBef>
              <a:spcAft>
                <a:spcPts val="400"/>
              </a:spcAft>
              <a:defRPr sz="1400">
                <a:solidFill>
                  <a:schemeClr val="tx1">
                    <a:lumMod val="75000"/>
                    <a:lumOff val="25000"/>
                  </a:schemeClr>
                </a:solidFill>
              </a:defRPr>
            </a:lvl2pPr>
            <a:lvl3pPr marL="450000" indent="-144000">
              <a:lnSpc>
                <a:spcPct val="100000"/>
              </a:lnSpc>
              <a:spcBef>
                <a:spcPts val="0"/>
              </a:spcBef>
              <a:spcAft>
                <a:spcPts val="400"/>
              </a:spcAft>
              <a:defRPr sz="1200">
                <a:solidFill>
                  <a:schemeClr val="tx1">
                    <a:lumMod val="75000"/>
                    <a:lumOff val="25000"/>
                  </a:schemeClr>
                </a:solidFill>
              </a:defRPr>
            </a:lvl3pPr>
            <a:lvl4pPr marL="619200" indent="-144000">
              <a:lnSpc>
                <a:spcPct val="100000"/>
              </a:lnSpc>
              <a:spcBef>
                <a:spcPts val="0"/>
              </a:spcBef>
              <a:spcAft>
                <a:spcPts val="400"/>
              </a:spcAft>
              <a:defRPr sz="1200">
                <a:solidFill>
                  <a:schemeClr val="tx1">
                    <a:lumMod val="75000"/>
                    <a:lumOff val="25000"/>
                  </a:schemeClr>
                </a:solidFill>
              </a:defRPr>
            </a:lvl4pPr>
            <a:lvl5pPr marL="792000" indent="-144000">
              <a:lnSpc>
                <a:spcPct val="100000"/>
              </a:lnSpc>
              <a:spcBef>
                <a:spcPts val="0"/>
              </a:spcBef>
              <a:spcAft>
                <a:spcPts val="400"/>
              </a:spcAft>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9"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64861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x3 column txt box">
    <p:spTree>
      <p:nvGrpSpPr>
        <p:cNvPr id="1" name=""/>
        <p:cNvGrpSpPr/>
        <p:nvPr/>
      </p:nvGrpSpPr>
      <p:grpSpPr>
        <a:xfrm>
          <a:off x="0" y="0"/>
          <a:ext cx="0" cy="0"/>
          <a:chOff x="0" y="0"/>
          <a:chExt cx="0" cy="0"/>
        </a:xfrm>
      </p:grpSpPr>
      <p:sp>
        <p:nvSpPr>
          <p:cNvPr id="12" name="Text Placeholder 21"/>
          <p:cNvSpPr>
            <a:spLocks noGrp="1"/>
          </p:cNvSpPr>
          <p:nvPr>
            <p:ph type="body" sz="quarter" idx="18"/>
          </p:nvPr>
        </p:nvSpPr>
        <p:spPr>
          <a:xfrm>
            <a:off x="6177022" y="1152525"/>
            <a:ext cx="2591794" cy="498475"/>
          </a:xfrm>
          <a:prstGeom prst="rect">
            <a:avLst/>
          </a:prstGeom>
          <a:noFill/>
          <a:ln>
            <a:solidFill>
              <a:srgbClr val="ED9A22"/>
            </a:solidFill>
          </a:ln>
        </p:spPr>
        <p:txBody>
          <a:bodyPr lIns="108000" tIns="0" anchor="ctr">
            <a:noAutofit/>
          </a:bodyPr>
          <a:lstStyle>
            <a:lvl1pPr marL="0" indent="0">
              <a:lnSpc>
                <a:spcPct val="80000"/>
              </a:lnSpc>
              <a:spcBef>
                <a:spcPts val="0"/>
              </a:spcBef>
              <a:buNone/>
              <a:defRPr sz="14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3" name="Text Placeholder 21"/>
          <p:cNvSpPr>
            <a:spLocks noGrp="1"/>
          </p:cNvSpPr>
          <p:nvPr>
            <p:ph type="body" sz="quarter" idx="16"/>
          </p:nvPr>
        </p:nvSpPr>
        <p:spPr>
          <a:xfrm>
            <a:off x="3406623" y="1152525"/>
            <a:ext cx="2591794" cy="498475"/>
          </a:xfrm>
          <a:prstGeom prst="rect">
            <a:avLst/>
          </a:prstGeom>
          <a:noFill/>
          <a:ln>
            <a:solidFill>
              <a:srgbClr val="00A6B8"/>
            </a:solidFill>
          </a:ln>
        </p:spPr>
        <p:txBody>
          <a:bodyPr lIns="108000" tIns="0" anchor="ctr">
            <a:noAutofit/>
          </a:bodyPr>
          <a:lstStyle>
            <a:lvl1pPr marL="0" indent="0">
              <a:lnSpc>
                <a:spcPct val="80000"/>
              </a:lnSpc>
              <a:spcBef>
                <a:spcPts val="0"/>
              </a:spcBef>
              <a:buNone/>
              <a:defRPr sz="14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4" name="Text Placeholder 21"/>
          <p:cNvSpPr>
            <a:spLocks noGrp="1"/>
          </p:cNvSpPr>
          <p:nvPr>
            <p:ph type="body" sz="quarter" idx="14"/>
          </p:nvPr>
        </p:nvSpPr>
        <p:spPr>
          <a:xfrm>
            <a:off x="633456" y="1152525"/>
            <a:ext cx="2591794" cy="498475"/>
          </a:xfrm>
          <a:prstGeom prst="rect">
            <a:avLst/>
          </a:prstGeom>
          <a:noFill/>
          <a:ln>
            <a:solidFill>
              <a:srgbClr val="54B900"/>
            </a:solidFill>
          </a:ln>
        </p:spPr>
        <p:txBody>
          <a:bodyPr lIns="108000" tIns="0" anchor="ctr">
            <a:noAutofit/>
          </a:bodyPr>
          <a:lstStyle>
            <a:lvl1pPr marL="0" indent="0">
              <a:lnSpc>
                <a:spcPct val="80000"/>
              </a:lnSpc>
              <a:spcBef>
                <a:spcPts val="0"/>
              </a:spcBef>
              <a:buNone/>
              <a:defRPr sz="14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8" name="Text Placeholder 8"/>
          <p:cNvSpPr>
            <a:spLocks noGrp="1"/>
          </p:cNvSpPr>
          <p:nvPr>
            <p:ph type="body" sz="quarter" idx="20"/>
          </p:nvPr>
        </p:nvSpPr>
        <p:spPr>
          <a:xfrm>
            <a:off x="633411" y="1652758"/>
            <a:ext cx="2591839"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chemeClr val="tx1">
                    <a:lumMod val="75000"/>
                    <a:lumOff val="25000"/>
                  </a:schemeClr>
                </a:solidFill>
              </a:defRPr>
            </a:lvl1pPr>
            <a:lvl2pPr marL="298800" indent="-144000">
              <a:lnSpc>
                <a:spcPct val="100000"/>
              </a:lnSpc>
              <a:spcBef>
                <a:spcPts val="0"/>
              </a:spcBef>
              <a:spcAft>
                <a:spcPts val="400"/>
              </a:spcAft>
              <a:defRPr sz="1400">
                <a:solidFill>
                  <a:schemeClr val="tx1">
                    <a:lumMod val="75000"/>
                    <a:lumOff val="25000"/>
                  </a:schemeClr>
                </a:solidFill>
              </a:defRPr>
            </a:lvl2pPr>
            <a:lvl3pPr marL="450000" indent="-144000">
              <a:lnSpc>
                <a:spcPct val="100000"/>
              </a:lnSpc>
              <a:spcBef>
                <a:spcPts val="0"/>
              </a:spcBef>
              <a:spcAft>
                <a:spcPts val="400"/>
              </a:spcAft>
              <a:defRPr sz="1200">
                <a:solidFill>
                  <a:schemeClr val="tx1">
                    <a:lumMod val="75000"/>
                    <a:lumOff val="25000"/>
                  </a:schemeClr>
                </a:solidFill>
              </a:defRPr>
            </a:lvl3pPr>
            <a:lvl4pPr marL="619200" indent="-144000">
              <a:lnSpc>
                <a:spcPct val="100000"/>
              </a:lnSpc>
              <a:spcBef>
                <a:spcPts val="0"/>
              </a:spcBef>
              <a:spcAft>
                <a:spcPts val="400"/>
              </a:spcAft>
              <a:defRPr sz="1200">
                <a:solidFill>
                  <a:schemeClr val="tx1">
                    <a:lumMod val="75000"/>
                    <a:lumOff val="25000"/>
                  </a:schemeClr>
                </a:solidFill>
              </a:defRPr>
            </a:lvl4pPr>
            <a:lvl5pPr marL="792000" indent="-144000">
              <a:lnSpc>
                <a:spcPct val="100000"/>
              </a:lnSpc>
              <a:spcBef>
                <a:spcPts val="0"/>
              </a:spcBef>
              <a:spcAft>
                <a:spcPts val="400"/>
              </a:spcAft>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8"/>
          <p:cNvSpPr>
            <a:spLocks noGrp="1"/>
          </p:cNvSpPr>
          <p:nvPr>
            <p:ph type="body" sz="quarter" idx="21"/>
          </p:nvPr>
        </p:nvSpPr>
        <p:spPr>
          <a:xfrm>
            <a:off x="3406624" y="1652758"/>
            <a:ext cx="2591794" cy="2881141"/>
          </a:xfrm>
          <a:prstGeom prst="rect">
            <a:avLst/>
          </a:prstGeom>
          <a:noFill/>
          <a:ln>
            <a:solidFill>
              <a:srgbClr val="00A6B8"/>
            </a:solidFill>
          </a:ln>
        </p:spPr>
        <p:txBody>
          <a:bodyPr lIns="108000" tIns="108000" rIns="108000"/>
          <a:lstStyle>
            <a:lvl1pPr marL="144000" indent="-144000">
              <a:lnSpc>
                <a:spcPct val="100000"/>
              </a:lnSpc>
              <a:spcBef>
                <a:spcPts val="0"/>
              </a:spcBef>
              <a:spcAft>
                <a:spcPts val="400"/>
              </a:spcAft>
              <a:buClr>
                <a:schemeClr val="accent3"/>
              </a:buClr>
              <a:defRPr sz="1600">
                <a:solidFill>
                  <a:schemeClr val="tx1">
                    <a:lumMod val="75000"/>
                    <a:lumOff val="25000"/>
                  </a:schemeClr>
                </a:solidFill>
              </a:defRPr>
            </a:lvl1pPr>
            <a:lvl2pPr marL="298800" indent="-144000">
              <a:lnSpc>
                <a:spcPct val="100000"/>
              </a:lnSpc>
              <a:spcBef>
                <a:spcPts val="0"/>
              </a:spcBef>
              <a:spcAft>
                <a:spcPts val="400"/>
              </a:spcAft>
              <a:buClr>
                <a:schemeClr val="accent3"/>
              </a:buClr>
              <a:defRPr sz="1400">
                <a:solidFill>
                  <a:schemeClr val="tx1">
                    <a:lumMod val="75000"/>
                    <a:lumOff val="25000"/>
                  </a:schemeClr>
                </a:solidFill>
              </a:defRPr>
            </a:lvl2pPr>
            <a:lvl3pPr marL="450000" indent="-144000">
              <a:lnSpc>
                <a:spcPct val="100000"/>
              </a:lnSpc>
              <a:spcBef>
                <a:spcPts val="0"/>
              </a:spcBef>
              <a:spcAft>
                <a:spcPts val="400"/>
              </a:spcAft>
              <a:buClr>
                <a:schemeClr val="accent3"/>
              </a:buClr>
              <a:defRPr sz="1200">
                <a:solidFill>
                  <a:schemeClr val="tx1">
                    <a:lumMod val="75000"/>
                    <a:lumOff val="25000"/>
                  </a:schemeClr>
                </a:solidFill>
              </a:defRPr>
            </a:lvl3pPr>
            <a:lvl4pPr marL="619200" indent="-144000">
              <a:lnSpc>
                <a:spcPct val="100000"/>
              </a:lnSpc>
              <a:spcBef>
                <a:spcPts val="0"/>
              </a:spcBef>
              <a:spcAft>
                <a:spcPts val="400"/>
              </a:spcAft>
              <a:buClr>
                <a:schemeClr val="accent3"/>
              </a:buClr>
              <a:defRPr sz="1200">
                <a:solidFill>
                  <a:schemeClr val="tx1">
                    <a:lumMod val="75000"/>
                    <a:lumOff val="25000"/>
                  </a:schemeClr>
                </a:solidFill>
              </a:defRPr>
            </a:lvl4pPr>
            <a:lvl5pPr marL="792000" indent="-144000">
              <a:lnSpc>
                <a:spcPct val="100000"/>
              </a:lnSpc>
              <a:spcBef>
                <a:spcPts val="0"/>
              </a:spcBef>
              <a:spcAft>
                <a:spcPts val="400"/>
              </a:spcAft>
              <a:buClr>
                <a:schemeClr val="accent3"/>
              </a:buCl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22"/>
          </p:nvPr>
        </p:nvSpPr>
        <p:spPr>
          <a:xfrm>
            <a:off x="6177021" y="1652758"/>
            <a:ext cx="2586667" cy="2881141"/>
          </a:xfrm>
          <a:prstGeom prst="rect">
            <a:avLst/>
          </a:prstGeom>
          <a:noFill/>
          <a:ln>
            <a:solidFill>
              <a:srgbClr val="ED9A22"/>
            </a:solidFill>
          </a:ln>
        </p:spPr>
        <p:txBody>
          <a:bodyPr lIns="108000" tIns="108000" rIns="108000"/>
          <a:lstStyle>
            <a:lvl1pPr marL="144000" indent="-144000">
              <a:lnSpc>
                <a:spcPct val="100000"/>
              </a:lnSpc>
              <a:spcBef>
                <a:spcPts val="0"/>
              </a:spcBef>
              <a:spcAft>
                <a:spcPts val="400"/>
              </a:spcAft>
              <a:buClr>
                <a:srgbClr val="ED9A22"/>
              </a:buClr>
              <a:defRPr sz="1600">
                <a:solidFill>
                  <a:schemeClr val="tx2"/>
                </a:solidFill>
              </a:defRPr>
            </a:lvl1pPr>
            <a:lvl2pPr marL="298800" indent="-144000">
              <a:lnSpc>
                <a:spcPct val="100000"/>
              </a:lnSpc>
              <a:spcBef>
                <a:spcPts val="0"/>
              </a:spcBef>
              <a:spcAft>
                <a:spcPts val="400"/>
              </a:spcAft>
              <a:buClr>
                <a:schemeClr val="accent4"/>
              </a:buClr>
              <a:defRPr sz="1400">
                <a:solidFill>
                  <a:schemeClr val="tx2"/>
                </a:solidFill>
              </a:defRPr>
            </a:lvl2pPr>
            <a:lvl3pPr marL="450000" indent="-144000">
              <a:lnSpc>
                <a:spcPct val="100000"/>
              </a:lnSpc>
              <a:spcBef>
                <a:spcPts val="0"/>
              </a:spcBef>
              <a:spcAft>
                <a:spcPts val="400"/>
              </a:spcAft>
              <a:buClr>
                <a:schemeClr val="accent4"/>
              </a:buClr>
              <a:defRPr sz="1200">
                <a:solidFill>
                  <a:schemeClr val="tx2"/>
                </a:solidFill>
              </a:defRPr>
            </a:lvl3pPr>
            <a:lvl4pPr marL="619200" indent="-144000">
              <a:lnSpc>
                <a:spcPct val="100000"/>
              </a:lnSpc>
              <a:spcBef>
                <a:spcPts val="0"/>
              </a:spcBef>
              <a:spcAft>
                <a:spcPts val="400"/>
              </a:spcAft>
              <a:buClr>
                <a:schemeClr val="accent4"/>
              </a:buClr>
              <a:defRPr sz="1200">
                <a:solidFill>
                  <a:schemeClr val="tx2"/>
                </a:solidFill>
              </a:defRPr>
            </a:lvl4pPr>
            <a:lvl5pPr marL="792000" indent="-144000">
              <a:lnSpc>
                <a:spcPct val="100000"/>
              </a:lnSpc>
              <a:spcBef>
                <a:spcPts val="0"/>
              </a:spcBef>
              <a:spcAft>
                <a:spcPts val="400"/>
              </a:spcAft>
              <a:buClr>
                <a:schemeClr val="accent4"/>
              </a:buCl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11"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5"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92801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4 column txt box">
    <p:spTree>
      <p:nvGrpSpPr>
        <p:cNvPr id="1" name=""/>
        <p:cNvGrpSpPr/>
        <p:nvPr/>
      </p:nvGrpSpPr>
      <p:grpSpPr>
        <a:xfrm>
          <a:off x="0" y="0"/>
          <a:ext cx="0" cy="0"/>
          <a:chOff x="0" y="0"/>
          <a:chExt cx="0" cy="0"/>
        </a:xfrm>
      </p:grpSpPr>
      <p:sp>
        <p:nvSpPr>
          <p:cNvPr id="14" name="Text Placeholder 21"/>
          <p:cNvSpPr>
            <a:spLocks noGrp="1"/>
          </p:cNvSpPr>
          <p:nvPr>
            <p:ph type="body" sz="quarter" idx="14"/>
          </p:nvPr>
        </p:nvSpPr>
        <p:spPr>
          <a:xfrm>
            <a:off x="633412" y="1152000"/>
            <a:ext cx="1937532" cy="498475"/>
          </a:xfrm>
          <a:prstGeom prst="rect">
            <a:avLst/>
          </a:prstGeom>
          <a:noFill/>
          <a:ln>
            <a:solidFill>
              <a:srgbClr val="54B900"/>
            </a:solidFill>
          </a:ln>
        </p:spPr>
        <p:txBody>
          <a:bodyPr lIns="108000" tIns="0" anchor="ctr">
            <a:noAutofit/>
          </a:bodyPr>
          <a:lstStyle>
            <a:lvl1pPr marL="0" indent="0">
              <a:lnSpc>
                <a:spcPct val="80000"/>
              </a:lnSpc>
              <a:spcBef>
                <a:spcPts val="0"/>
              </a:spcBef>
              <a:spcAft>
                <a:spcPts val="0"/>
              </a:spcAft>
              <a:buNone/>
              <a:defRPr sz="1400" b="1" baseline="0">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8" name="Text Placeholder 21"/>
          <p:cNvSpPr>
            <a:spLocks noGrp="1"/>
          </p:cNvSpPr>
          <p:nvPr>
            <p:ph type="body" sz="quarter" idx="16"/>
          </p:nvPr>
        </p:nvSpPr>
        <p:spPr>
          <a:xfrm>
            <a:off x="2717316" y="1152000"/>
            <a:ext cx="1937532" cy="498475"/>
          </a:xfrm>
          <a:prstGeom prst="rect">
            <a:avLst/>
          </a:prstGeom>
          <a:noFill/>
          <a:ln>
            <a:solidFill>
              <a:srgbClr val="00B489"/>
            </a:solidFill>
          </a:ln>
        </p:spPr>
        <p:txBody>
          <a:bodyPr lIns="108000" tIns="0" anchor="ctr">
            <a:noAutofit/>
          </a:bodyPr>
          <a:lstStyle>
            <a:lvl1pPr marL="0" indent="0">
              <a:lnSpc>
                <a:spcPct val="80000"/>
              </a:lnSpc>
              <a:spcBef>
                <a:spcPts val="0"/>
              </a:spcBef>
              <a:buNone/>
              <a:defRPr sz="1400" b="1" baseline="0">
                <a:solidFill>
                  <a:schemeClr val="tx1">
                    <a:lumMod val="75000"/>
                    <a:lumOff val="25000"/>
                  </a:schemeClr>
                </a:solidFill>
              </a:defRPr>
            </a:lvl1pPr>
            <a:lvl2pPr marL="457200" indent="0">
              <a:buNone/>
              <a:defRPr/>
            </a:lvl2pPr>
          </a:lstStyle>
          <a:p>
            <a:pPr lvl="0"/>
            <a:r>
              <a:rPr lang="en-US" dirty="0"/>
              <a:t>Click to edit Master text styles</a:t>
            </a:r>
          </a:p>
        </p:txBody>
      </p:sp>
      <p:sp>
        <p:nvSpPr>
          <p:cNvPr id="20" name="Text Placeholder 21"/>
          <p:cNvSpPr>
            <a:spLocks noGrp="1"/>
          </p:cNvSpPr>
          <p:nvPr>
            <p:ph type="body" sz="quarter" idx="18"/>
          </p:nvPr>
        </p:nvSpPr>
        <p:spPr>
          <a:xfrm>
            <a:off x="4774178" y="1152000"/>
            <a:ext cx="1937532" cy="498475"/>
          </a:xfrm>
          <a:prstGeom prst="rect">
            <a:avLst/>
          </a:prstGeom>
          <a:noFill/>
          <a:ln>
            <a:solidFill>
              <a:srgbClr val="0083A2"/>
            </a:solidFill>
          </a:ln>
        </p:spPr>
        <p:txBody>
          <a:bodyPr lIns="108000" tIns="0" anchor="ctr">
            <a:noAutofit/>
          </a:bodyPr>
          <a:lstStyle>
            <a:lvl1pPr marL="0" indent="0">
              <a:lnSpc>
                <a:spcPct val="80000"/>
              </a:lnSpc>
              <a:spcBef>
                <a:spcPts val="0"/>
              </a:spcBef>
              <a:buNone/>
              <a:defRPr sz="1400" b="1" baseline="0">
                <a:solidFill>
                  <a:schemeClr val="tx1">
                    <a:lumMod val="75000"/>
                    <a:lumOff val="25000"/>
                  </a:schemeClr>
                </a:solidFill>
              </a:defRPr>
            </a:lvl1pPr>
            <a:lvl2pPr marL="457200" indent="0">
              <a:buNone/>
              <a:defRPr/>
            </a:lvl2pPr>
          </a:lstStyle>
          <a:p>
            <a:pPr lvl="0"/>
            <a:r>
              <a:rPr lang="en-US" dirty="0"/>
              <a:t>Click to edit Master text styles</a:t>
            </a:r>
          </a:p>
        </p:txBody>
      </p:sp>
      <p:sp>
        <p:nvSpPr>
          <p:cNvPr id="22" name="Text Placeholder 21"/>
          <p:cNvSpPr>
            <a:spLocks noGrp="1"/>
          </p:cNvSpPr>
          <p:nvPr>
            <p:ph type="body" sz="quarter" idx="20"/>
          </p:nvPr>
        </p:nvSpPr>
        <p:spPr>
          <a:xfrm>
            <a:off x="6831039" y="1152000"/>
            <a:ext cx="1937532" cy="498475"/>
          </a:xfrm>
          <a:prstGeom prst="rect">
            <a:avLst/>
          </a:prstGeom>
          <a:noFill/>
          <a:ln>
            <a:solidFill>
              <a:srgbClr val="009ABF"/>
            </a:solidFill>
          </a:ln>
        </p:spPr>
        <p:txBody>
          <a:bodyPr lIns="108000" tIns="0" anchor="ctr">
            <a:noAutofit/>
          </a:bodyPr>
          <a:lstStyle>
            <a:lvl1pPr marL="0" indent="0">
              <a:lnSpc>
                <a:spcPct val="80000"/>
              </a:lnSpc>
              <a:spcBef>
                <a:spcPts val="0"/>
              </a:spcBef>
              <a:buNone/>
              <a:defRPr sz="1400" b="1" baseline="0">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3" name="Text Placeholder 8"/>
          <p:cNvSpPr>
            <a:spLocks noGrp="1"/>
          </p:cNvSpPr>
          <p:nvPr>
            <p:ph type="body" sz="quarter" idx="21"/>
          </p:nvPr>
        </p:nvSpPr>
        <p:spPr>
          <a:xfrm>
            <a:off x="633411" y="1645501"/>
            <a:ext cx="1937533"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400">
                <a:solidFill>
                  <a:schemeClr val="tx2"/>
                </a:solidFill>
              </a:defRPr>
            </a:lvl1pPr>
            <a:lvl2pPr marL="298800" indent="-144000">
              <a:lnSpc>
                <a:spcPct val="100000"/>
              </a:lnSpc>
              <a:spcBef>
                <a:spcPts val="0"/>
              </a:spcBef>
              <a:spcAft>
                <a:spcPts val="400"/>
              </a:spcAft>
              <a:defRPr sz="1200">
                <a:solidFill>
                  <a:schemeClr val="tx2"/>
                </a:solidFill>
              </a:defRPr>
            </a:lvl2pPr>
            <a:lvl3pPr marL="450000" indent="-144000">
              <a:lnSpc>
                <a:spcPct val="100000"/>
              </a:lnSpc>
              <a:spcBef>
                <a:spcPts val="0"/>
              </a:spcBef>
              <a:spcAft>
                <a:spcPts val="400"/>
              </a:spcAft>
              <a:defRPr sz="1100">
                <a:solidFill>
                  <a:schemeClr val="tx2"/>
                </a:solidFill>
              </a:defRPr>
            </a:lvl3pPr>
            <a:lvl4pPr marL="619200" indent="-144000">
              <a:lnSpc>
                <a:spcPct val="100000"/>
              </a:lnSpc>
              <a:spcBef>
                <a:spcPts val="0"/>
              </a:spcBef>
              <a:spcAft>
                <a:spcPts val="400"/>
              </a:spcAft>
              <a:defRPr sz="1100">
                <a:solidFill>
                  <a:schemeClr val="tx2"/>
                </a:solidFill>
              </a:defRPr>
            </a:lvl4pPr>
            <a:lvl5pPr marL="792000" indent="-144000">
              <a:lnSpc>
                <a:spcPct val="100000"/>
              </a:lnSpc>
              <a:spcBef>
                <a:spcPts val="0"/>
              </a:spcBef>
              <a:spcAft>
                <a:spcPts val="400"/>
              </a:spcAft>
              <a:defRPr sz="11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p:cNvSpPr>
            <a:spLocks noGrp="1"/>
          </p:cNvSpPr>
          <p:nvPr>
            <p:ph type="body" sz="quarter" idx="22"/>
          </p:nvPr>
        </p:nvSpPr>
        <p:spPr>
          <a:xfrm>
            <a:off x="2717316" y="1645501"/>
            <a:ext cx="1937533" cy="2881141"/>
          </a:xfrm>
          <a:prstGeom prst="rect">
            <a:avLst/>
          </a:prstGeom>
          <a:noFill/>
          <a:ln>
            <a:solidFill>
              <a:srgbClr val="009A75"/>
            </a:solidFill>
          </a:ln>
        </p:spPr>
        <p:txBody>
          <a:bodyPr lIns="108000" tIns="108000" rIns="108000"/>
          <a:lstStyle>
            <a:lvl1pPr marL="144000" indent="-144000">
              <a:lnSpc>
                <a:spcPct val="100000"/>
              </a:lnSpc>
              <a:spcBef>
                <a:spcPts val="0"/>
              </a:spcBef>
              <a:spcAft>
                <a:spcPts val="400"/>
              </a:spcAft>
              <a:buClr>
                <a:schemeClr val="accent2"/>
              </a:buClr>
              <a:defRPr sz="1400">
                <a:solidFill>
                  <a:schemeClr val="tx1">
                    <a:lumMod val="75000"/>
                    <a:lumOff val="25000"/>
                  </a:schemeClr>
                </a:solidFill>
              </a:defRPr>
            </a:lvl1pPr>
            <a:lvl2pPr marL="298800" indent="-144000">
              <a:lnSpc>
                <a:spcPct val="100000"/>
              </a:lnSpc>
              <a:spcBef>
                <a:spcPts val="0"/>
              </a:spcBef>
              <a:spcAft>
                <a:spcPts val="400"/>
              </a:spcAft>
              <a:buClr>
                <a:schemeClr val="accent2"/>
              </a:buClr>
              <a:defRPr sz="1200">
                <a:solidFill>
                  <a:schemeClr val="tx1">
                    <a:lumMod val="75000"/>
                    <a:lumOff val="25000"/>
                  </a:schemeClr>
                </a:solidFill>
              </a:defRPr>
            </a:lvl2pPr>
            <a:lvl3pPr marL="450000" indent="-144000">
              <a:lnSpc>
                <a:spcPct val="100000"/>
              </a:lnSpc>
              <a:spcBef>
                <a:spcPts val="0"/>
              </a:spcBef>
              <a:spcAft>
                <a:spcPts val="400"/>
              </a:spcAft>
              <a:buClr>
                <a:schemeClr val="accent2"/>
              </a:buClr>
              <a:defRPr sz="1100">
                <a:solidFill>
                  <a:schemeClr val="tx1">
                    <a:lumMod val="75000"/>
                    <a:lumOff val="25000"/>
                  </a:schemeClr>
                </a:solidFill>
              </a:defRPr>
            </a:lvl3pPr>
            <a:lvl4pPr marL="619200" indent="-144000">
              <a:lnSpc>
                <a:spcPct val="100000"/>
              </a:lnSpc>
              <a:spcBef>
                <a:spcPts val="0"/>
              </a:spcBef>
              <a:spcAft>
                <a:spcPts val="400"/>
              </a:spcAft>
              <a:buClr>
                <a:schemeClr val="accent2"/>
              </a:buClr>
              <a:defRPr sz="1100">
                <a:solidFill>
                  <a:schemeClr val="tx1">
                    <a:lumMod val="75000"/>
                    <a:lumOff val="25000"/>
                  </a:schemeClr>
                </a:solidFill>
              </a:defRPr>
            </a:lvl4pPr>
            <a:lvl5pPr marL="792000" indent="-144000">
              <a:lnSpc>
                <a:spcPct val="100000"/>
              </a:lnSpc>
              <a:spcBef>
                <a:spcPts val="0"/>
              </a:spcBef>
              <a:spcAft>
                <a:spcPts val="400"/>
              </a:spcAft>
              <a:buClr>
                <a:schemeClr val="accent2"/>
              </a:buClr>
              <a:defRPr sz="11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23"/>
          </p:nvPr>
        </p:nvSpPr>
        <p:spPr>
          <a:xfrm>
            <a:off x="4774716" y="1645501"/>
            <a:ext cx="1937533" cy="2881141"/>
          </a:xfrm>
          <a:prstGeom prst="rect">
            <a:avLst/>
          </a:prstGeom>
          <a:noFill/>
          <a:ln>
            <a:solidFill>
              <a:srgbClr val="0083A2"/>
            </a:solidFill>
          </a:ln>
        </p:spPr>
        <p:txBody>
          <a:bodyPr lIns="108000" tIns="108000" rIns="108000"/>
          <a:lstStyle>
            <a:lvl1pPr marL="144000" indent="-144000">
              <a:lnSpc>
                <a:spcPct val="100000"/>
              </a:lnSpc>
              <a:spcBef>
                <a:spcPts val="0"/>
              </a:spcBef>
              <a:spcAft>
                <a:spcPts val="400"/>
              </a:spcAft>
              <a:buClr>
                <a:schemeClr val="accent3"/>
              </a:buClr>
              <a:defRPr sz="1400">
                <a:solidFill>
                  <a:schemeClr val="tx1">
                    <a:lumMod val="75000"/>
                    <a:lumOff val="25000"/>
                  </a:schemeClr>
                </a:solidFill>
              </a:defRPr>
            </a:lvl1pPr>
            <a:lvl2pPr marL="298800" indent="-144000">
              <a:lnSpc>
                <a:spcPct val="100000"/>
              </a:lnSpc>
              <a:spcBef>
                <a:spcPts val="0"/>
              </a:spcBef>
              <a:spcAft>
                <a:spcPts val="400"/>
              </a:spcAft>
              <a:buClr>
                <a:schemeClr val="accent3"/>
              </a:buClr>
              <a:defRPr sz="1200">
                <a:solidFill>
                  <a:schemeClr val="tx1">
                    <a:lumMod val="75000"/>
                    <a:lumOff val="25000"/>
                  </a:schemeClr>
                </a:solidFill>
              </a:defRPr>
            </a:lvl2pPr>
            <a:lvl3pPr marL="450000" indent="-144000">
              <a:lnSpc>
                <a:spcPct val="100000"/>
              </a:lnSpc>
              <a:spcBef>
                <a:spcPts val="0"/>
              </a:spcBef>
              <a:spcAft>
                <a:spcPts val="400"/>
              </a:spcAft>
              <a:buClr>
                <a:schemeClr val="accent3"/>
              </a:buClr>
              <a:defRPr sz="1100">
                <a:solidFill>
                  <a:schemeClr val="tx1">
                    <a:lumMod val="75000"/>
                    <a:lumOff val="25000"/>
                  </a:schemeClr>
                </a:solidFill>
              </a:defRPr>
            </a:lvl3pPr>
            <a:lvl4pPr marL="619200" indent="-144000">
              <a:lnSpc>
                <a:spcPct val="100000"/>
              </a:lnSpc>
              <a:spcBef>
                <a:spcPts val="0"/>
              </a:spcBef>
              <a:spcAft>
                <a:spcPts val="400"/>
              </a:spcAft>
              <a:buClr>
                <a:schemeClr val="accent3"/>
              </a:buClr>
              <a:defRPr sz="1100">
                <a:solidFill>
                  <a:schemeClr val="tx1">
                    <a:lumMod val="75000"/>
                    <a:lumOff val="25000"/>
                  </a:schemeClr>
                </a:solidFill>
              </a:defRPr>
            </a:lvl4pPr>
            <a:lvl5pPr marL="792000" indent="-144000">
              <a:lnSpc>
                <a:spcPct val="100000"/>
              </a:lnSpc>
              <a:spcBef>
                <a:spcPts val="0"/>
              </a:spcBef>
              <a:spcAft>
                <a:spcPts val="400"/>
              </a:spcAft>
              <a:buClr>
                <a:schemeClr val="accent3"/>
              </a:buClr>
              <a:defRPr sz="11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8"/>
          <p:cNvSpPr>
            <a:spLocks noGrp="1"/>
          </p:cNvSpPr>
          <p:nvPr>
            <p:ph type="body" sz="quarter" idx="24"/>
          </p:nvPr>
        </p:nvSpPr>
        <p:spPr>
          <a:xfrm>
            <a:off x="6831038" y="1645501"/>
            <a:ext cx="1937533" cy="2881141"/>
          </a:xfrm>
          <a:prstGeom prst="rect">
            <a:avLst/>
          </a:prstGeom>
          <a:noFill/>
          <a:ln>
            <a:solidFill>
              <a:srgbClr val="009ABF"/>
            </a:solidFill>
          </a:ln>
        </p:spPr>
        <p:txBody>
          <a:bodyPr lIns="108000" tIns="108000" rIns="108000"/>
          <a:lstStyle>
            <a:lvl1pPr marL="144000" indent="-144000">
              <a:lnSpc>
                <a:spcPct val="100000"/>
              </a:lnSpc>
              <a:spcBef>
                <a:spcPts val="0"/>
              </a:spcBef>
              <a:spcAft>
                <a:spcPts val="400"/>
              </a:spcAft>
              <a:buClr>
                <a:schemeClr val="accent4"/>
              </a:buClr>
              <a:defRPr sz="1400">
                <a:solidFill>
                  <a:schemeClr val="tx1">
                    <a:lumMod val="75000"/>
                    <a:lumOff val="25000"/>
                  </a:schemeClr>
                </a:solidFill>
              </a:defRPr>
            </a:lvl1pPr>
            <a:lvl2pPr marL="298800" indent="-144000">
              <a:lnSpc>
                <a:spcPct val="100000"/>
              </a:lnSpc>
              <a:spcBef>
                <a:spcPts val="0"/>
              </a:spcBef>
              <a:spcAft>
                <a:spcPts val="400"/>
              </a:spcAft>
              <a:buClr>
                <a:schemeClr val="accent4"/>
              </a:buClr>
              <a:defRPr sz="1200">
                <a:solidFill>
                  <a:schemeClr val="tx1">
                    <a:lumMod val="75000"/>
                    <a:lumOff val="25000"/>
                  </a:schemeClr>
                </a:solidFill>
              </a:defRPr>
            </a:lvl2pPr>
            <a:lvl3pPr marL="450000" indent="-144000">
              <a:lnSpc>
                <a:spcPct val="100000"/>
              </a:lnSpc>
              <a:spcBef>
                <a:spcPts val="0"/>
              </a:spcBef>
              <a:spcAft>
                <a:spcPts val="400"/>
              </a:spcAft>
              <a:buClr>
                <a:schemeClr val="accent4"/>
              </a:buClr>
              <a:defRPr sz="1100">
                <a:solidFill>
                  <a:schemeClr val="tx1">
                    <a:lumMod val="75000"/>
                    <a:lumOff val="25000"/>
                  </a:schemeClr>
                </a:solidFill>
              </a:defRPr>
            </a:lvl3pPr>
            <a:lvl4pPr marL="619200" indent="-144000">
              <a:lnSpc>
                <a:spcPct val="100000"/>
              </a:lnSpc>
              <a:spcBef>
                <a:spcPts val="0"/>
              </a:spcBef>
              <a:spcAft>
                <a:spcPts val="400"/>
              </a:spcAft>
              <a:buClr>
                <a:schemeClr val="accent4"/>
              </a:buClr>
              <a:defRPr sz="1100">
                <a:solidFill>
                  <a:schemeClr val="tx1">
                    <a:lumMod val="75000"/>
                    <a:lumOff val="25000"/>
                  </a:schemeClr>
                </a:solidFill>
              </a:defRPr>
            </a:lvl4pPr>
            <a:lvl5pPr marL="792000" indent="-144000">
              <a:lnSpc>
                <a:spcPct val="100000"/>
              </a:lnSpc>
              <a:spcBef>
                <a:spcPts val="0"/>
              </a:spcBef>
              <a:spcAft>
                <a:spcPts val="400"/>
              </a:spcAft>
              <a:buClr>
                <a:schemeClr val="accent4"/>
              </a:buClr>
              <a:defRPr sz="11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1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333132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txt box v1">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633409" y="1152000"/>
            <a:ext cx="4022253" cy="3373600"/>
          </a:xfrm>
          <a:prstGeom prst="rect">
            <a:avLst/>
          </a:prstGeom>
        </p:spPr>
        <p:txBody>
          <a:bodyPr/>
          <a:lstStyle>
            <a:lvl1pPr marL="0" marR="0" indent="0" algn="ctr" defTabSz="457200" rtl="0" eaLnBrk="1" fontAlgn="auto" latinLnBrk="0" hangingPunct="1">
              <a:lnSpc>
                <a:spcPts val="2480"/>
              </a:lnSpc>
              <a:spcBef>
                <a:spcPct val="20000"/>
              </a:spcBef>
              <a:spcAft>
                <a:spcPts val="0"/>
              </a:spcAft>
              <a:buClrTx/>
              <a:buSzTx/>
              <a:buFont typeface="Arial"/>
              <a:buNone/>
              <a:tabLst/>
              <a:defRPr sz="1400"/>
            </a:lvl1pPr>
          </a:lstStyle>
          <a:p>
            <a:pPr lvl="0"/>
            <a:r>
              <a:rPr lang="en-US" noProof="0"/>
              <a:t>Click icon to add picture</a:t>
            </a:r>
            <a:endParaRPr lang="en-US" noProof="0" dirty="0"/>
          </a:p>
        </p:txBody>
      </p:sp>
      <p:sp>
        <p:nvSpPr>
          <p:cNvPr id="10" name="Text Placeholder 21"/>
          <p:cNvSpPr>
            <a:spLocks noGrp="1"/>
          </p:cNvSpPr>
          <p:nvPr>
            <p:ph type="body" sz="quarter" idx="16"/>
          </p:nvPr>
        </p:nvSpPr>
        <p:spPr>
          <a:xfrm>
            <a:off x="4863971" y="1152525"/>
            <a:ext cx="3754800" cy="498475"/>
          </a:xfrm>
          <a:prstGeom prst="rect">
            <a:avLst/>
          </a:prstGeom>
          <a:noFill/>
          <a:ln>
            <a:solidFill>
              <a:srgbClr val="54B900"/>
            </a:solidFill>
          </a:ln>
        </p:spPr>
        <p:txBody>
          <a:bodyPr lIns="108000" tIns="0" anchor="ctr">
            <a:noAutofit/>
          </a:bodyPr>
          <a:lstStyle>
            <a:lvl1pPr marL="0" indent="0">
              <a:lnSpc>
                <a:spcPts val="1780"/>
              </a:lnSpc>
              <a:spcBef>
                <a:spcPts val="0"/>
              </a:spcBef>
              <a:buNone/>
              <a:defRPr sz="1600" b="1">
                <a:solidFill>
                  <a:schemeClr val="tx1">
                    <a:lumMod val="75000"/>
                    <a:lumOff val="25000"/>
                  </a:schemeClr>
                </a:solidFill>
              </a:defRPr>
            </a:lvl1pPr>
            <a:lvl2pPr marL="457200" indent="0">
              <a:buNone/>
              <a:defRPr/>
            </a:lvl2pPr>
          </a:lstStyle>
          <a:p>
            <a:pPr lvl="0"/>
            <a:r>
              <a:rPr lang="en-US" dirty="0"/>
              <a:t>Click to edit Master text styles</a:t>
            </a:r>
          </a:p>
        </p:txBody>
      </p:sp>
      <p:sp>
        <p:nvSpPr>
          <p:cNvPr id="12" name="Text Placeholder 8"/>
          <p:cNvSpPr>
            <a:spLocks noGrp="1"/>
          </p:cNvSpPr>
          <p:nvPr>
            <p:ph type="body" sz="quarter" idx="20"/>
          </p:nvPr>
        </p:nvSpPr>
        <p:spPr>
          <a:xfrm>
            <a:off x="4863972" y="1652758"/>
            <a:ext cx="3754800" cy="2881141"/>
          </a:xfrm>
          <a:prstGeom prst="rect">
            <a:avLst/>
          </a:prstGeom>
          <a:noFill/>
          <a:ln>
            <a:solidFill>
              <a:srgbClr val="54B900"/>
            </a:solidFill>
          </a:ln>
        </p:spPr>
        <p:txBody>
          <a:bodyPr lIns="108000" tIns="108000" rIns="108000"/>
          <a:lstStyle>
            <a:lvl1pPr marL="144000" indent="-144000">
              <a:lnSpc>
                <a:spcPct val="100000"/>
              </a:lnSpc>
              <a:spcBef>
                <a:spcPts val="0"/>
              </a:spcBef>
              <a:spcAft>
                <a:spcPts val="400"/>
              </a:spcAft>
              <a:defRPr sz="1600">
                <a:solidFill>
                  <a:schemeClr val="tx1">
                    <a:lumMod val="75000"/>
                    <a:lumOff val="25000"/>
                  </a:schemeClr>
                </a:solidFill>
              </a:defRPr>
            </a:lvl1pPr>
            <a:lvl2pPr marL="298800" indent="-144000">
              <a:lnSpc>
                <a:spcPct val="100000"/>
              </a:lnSpc>
              <a:spcBef>
                <a:spcPts val="0"/>
              </a:spcBef>
              <a:spcAft>
                <a:spcPts val="400"/>
              </a:spcAft>
              <a:defRPr sz="1400">
                <a:solidFill>
                  <a:schemeClr val="tx1">
                    <a:lumMod val="75000"/>
                    <a:lumOff val="25000"/>
                  </a:schemeClr>
                </a:solidFill>
              </a:defRPr>
            </a:lvl2pPr>
            <a:lvl3pPr marL="450000" indent="-144000">
              <a:lnSpc>
                <a:spcPct val="100000"/>
              </a:lnSpc>
              <a:spcBef>
                <a:spcPts val="0"/>
              </a:spcBef>
              <a:spcAft>
                <a:spcPts val="400"/>
              </a:spcAft>
              <a:defRPr sz="1200">
                <a:solidFill>
                  <a:schemeClr val="tx1">
                    <a:lumMod val="75000"/>
                    <a:lumOff val="25000"/>
                  </a:schemeClr>
                </a:solidFill>
              </a:defRPr>
            </a:lvl3pPr>
            <a:lvl4pPr marL="619200" indent="-144000">
              <a:lnSpc>
                <a:spcPct val="100000"/>
              </a:lnSpc>
              <a:spcBef>
                <a:spcPts val="0"/>
              </a:spcBef>
              <a:spcAft>
                <a:spcPts val="400"/>
              </a:spcAft>
              <a:defRPr sz="1200">
                <a:solidFill>
                  <a:schemeClr val="tx1">
                    <a:lumMod val="75000"/>
                    <a:lumOff val="25000"/>
                  </a:schemeClr>
                </a:solidFill>
              </a:defRPr>
            </a:lvl4pPr>
            <a:lvl5pPr marL="792000" indent="-144000">
              <a:lnSpc>
                <a:spcPct val="100000"/>
              </a:lnSpc>
              <a:spcBef>
                <a:spcPts val="0"/>
              </a:spcBef>
              <a:spcAft>
                <a:spcPts val="400"/>
              </a:spcAft>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33217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3"/>
          </p:nvPr>
        </p:nvSpPr>
        <p:spPr>
          <a:xfrm>
            <a:off x="633408" y="967564"/>
            <a:ext cx="8212880" cy="3220262"/>
          </a:xfrm>
          <a:prstGeom prst="rect">
            <a:avLst/>
          </a:prstGeom>
        </p:spPr>
        <p:txBody>
          <a:bodyPr/>
          <a:lstStyle/>
          <a:p>
            <a:endParaRPr lang="en-US" dirty="0"/>
          </a:p>
        </p:txBody>
      </p:sp>
      <p:sp>
        <p:nvSpPr>
          <p:cNvPr id="3" name="Title 2"/>
          <p:cNvSpPr>
            <a:spLocks noGrp="1"/>
          </p:cNvSpPr>
          <p:nvPr>
            <p:ph type="title"/>
          </p:nvPr>
        </p:nvSpPr>
        <p:spPr/>
        <p:txBody>
          <a:bodyPr/>
          <a:lstStyle/>
          <a:p>
            <a:r>
              <a:rPr lang="en-US"/>
              <a:t>Click to edit Master title style</a:t>
            </a:r>
          </a:p>
        </p:txBody>
      </p:sp>
      <p:sp>
        <p:nvSpPr>
          <p:cNvPr id="6"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1781371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image + box">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Picture Placeholder 9"/>
          <p:cNvSpPr>
            <a:spLocks noGrp="1"/>
          </p:cNvSpPr>
          <p:nvPr>
            <p:ph type="pic" sz="quarter" idx="16"/>
          </p:nvPr>
        </p:nvSpPr>
        <p:spPr>
          <a:xfrm>
            <a:off x="474662" y="379801"/>
            <a:ext cx="8289925" cy="4165192"/>
          </a:xfrm>
          <a:prstGeom prst="rect">
            <a:avLst/>
          </a:prstGeom>
        </p:spPr>
        <p:txBody>
          <a:bodyPr rIns="1836000" anchor="ctr"/>
          <a:lstStyle>
            <a:lvl1pPr marL="0" indent="0" algn="r">
              <a:buNone/>
              <a:defRPr sz="1200">
                <a:solidFill>
                  <a:schemeClr val="tx1">
                    <a:lumMod val="75000"/>
                    <a:lumOff val="25000"/>
                  </a:schemeClr>
                </a:solidFill>
              </a:defRPr>
            </a:lvl1pPr>
          </a:lstStyle>
          <a:p>
            <a:pPr lvl="0"/>
            <a:r>
              <a:rPr lang="en-US" noProof="0" dirty="0"/>
              <a:t>Click icon to add picture</a:t>
            </a:r>
          </a:p>
        </p:txBody>
      </p:sp>
      <p:sp>
        <p:nvSpPr>
          <p:cNvPr id="9" name="Text Placeholder 2"/>
          <p:cNvSpPr>
            <a:spLocks noGrp="1"/>
          </p:cNvSpPr>
          <p:nvPr>
            <p:ph type="body" sz="quarter" idx="12"/>
          </p:nvPr>
        </p:nvSpPr>
        <p:spPr>
          <a:xfrm>
            <a:off x="633413" y="1198075"/>
            <a:ext cx="2664409" cy="2640000"/>
          </a:xfrm>
          <a:prstGeom prst="rect">
            <a:avLst/>
          </a:prstGeom>
          <a:noFill/>
          <a:ln>
            <a:solidFill>
              <a:srgbClr val="54B900"/>
            </a:solidFill>
          </a:ln>
        </p:spPr>
        <p:txBody>
          <a:bodyPr lIns="108000" tIns="108000" rIns="108000"/>
          <a:lstStyle>
            <a:lvl1pPr marL="0" indent="0">
              <a:lnSpc>
                <a:spcPct val="100000"/>
              </a:lnSpc>
              <a:buFontTx/>
              <a:buNone/>
              <a:defRPr sz="1600" spc="-50" baseline="0">
                <a:solidFill>
                  <a:schemeClr val="tx1">
                    <a:lumMod val="75000"/>
                    <a:lumOff val="25000"/>
                  </a:schemeClr>
                </a:solidFill>
              </a:defRPr>
            </a:lvl1pPr>
            <a:lvl2pPr marL="169863" indent="-169863">
              <a:lnSpc>
                <a:spcPct val="100000"/>
              </a:lnSpc>
              <a:buClr>
                <a:schemeClr val="tx1">
                  <a:lumMod val="75000"/>
                  <a:lumOff val="25000"/>
                </a:schemeClr>
              </a:buClr>
              <a:buFont typeface="Wingdings" pitchFamily="2" charset="2"/>
              <a:buChar char="§"/>
              <a:defRPr sz="1400">
                <a:solidFill>
                  <a:schemeClr val="tx1">
                    <a:lumMod val="75000"/>
                    <a:lumOff val="25000"/>
                  </a:schemeClr>
                </a:solidFill>
              </a:defRPr>
            </a:lvl2pPr>
            <a:lvl3pPr marL="339725" indent="-169863">
              <a:lnSpc>
                <a:spcPct val="100000"/>
              </a:lnSpc>
              <a:buClr>
                <a:schemeClr val="tx1">
                  <a:lumMod val="75000"/>
                  <a:lumOff val="25000"/>
                </a:schemeClr>
              </a:buClr>
              <a:buFont typeface="Wingdings" pitchFamily="2" charset="2"/>
              <a:buChar char="§"/>
              <a:defRPr sz="1200">
                <a:solidFill>
                  <a:schemeClr val="tx1">
                    <a:lumMod val="75000"/>
                    <a:lumOff val="25000"/>
                  </a:schemeClr>
                </a:solidFill>
              </a:defRPr>
            </a:lvl3pPr>
            <a:lvl4pPr marL="517525" indent="-177800">
              <a:lnSpc>
                <a:spcPct val="100000"/>
              </a:lnSpc>
              <a:buClr>
                <a:schemeClr val="tx1">
                  <a:lumMod val="75000"/>
                  <a:lumOff val="25000"/>
                </a:schemeClr>
              </a:buClr>
              <a:buFont typeface="Wingdings" pitchFamily="2" charset="2"/>
              <a:buChar char="§"/>
              <a:defRPr sz="1000">
                <a:solidFill>
                  <a:schemeClr val="tx1">
                    <a:lumMod val="75000"/>
                    <a:lumOff val="25000"/>
                  </a:schemeClr>
                </a:solidFill>
              </a:defRPr>
            </a:lvl4pPr>
            <a:lvl5pPr marL="687388" indent="-169863">
              <a:lnSpc>
                <a:spcPct val="100000"/>
              </a:lnSpc>
              <a:buClr>
                <a:schemeClr val="tx1">
                  <a:lumMod val="75000"/>
                  <a:lumOff val="25000"/>
                </a:schemeClr>
              </a:buClr>
              <a:buFont typeface="Wingdings" pitchFamily="2" charset="2"/>
              <a:buChar char="§"/>
              <a:defRPr sz="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1207166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rts graphs layout v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3"/>
          <p:cNvSpPr>
            <a:spLocks noGrp="1" noChangeAspect="1"/>
          </p:cNvSpPr>
          <p:nvPr>
            <p:ph type="body" sz="quarter" idx="16"/>
          </p:nvPr>
        </p:nvSpPr>
        <p:spPr>
          <a:xfrm>
            <a:off x="633409" y="1152000"/>
            <a:ext cx="1515600" cy="1515600"/>
          </a:xfrm>
          <a:prstGeom prst="rect">
            <a:avLst/>
          </a:prstGeom>
          <a:noFill/>
          <a:ln>
            <a:solidFill>
              <a:srgbClr val="54B900"/>
            </a:solidFill>
          </a:ln>
        </p:spPr>
        <p:txBody>
          <a:bodyPr lIns="91440" tIns="91440" rIns="91440">
            <a:noAutofit/>
          </a:bodyPr>
          <a:lstStyle>
            <a:lvl1pPr marL="0" indent="0">
              <a:lnSpc>
                <a:spcPts val="1250"/>
              </a:lnSpc>
              <a:spcBef>
                <a:spcPts val="0"/>
              </a:spcBef>
              <a:buNone/>
              <a:defRPr sz="1000">
                <a:solidFill>
                  <a:schemeClr val="tx1">
                    <a:lumMod val="75000"/>
                    <a:lumOff val="25000"/>
                  </a:schemeClr>
                </a:solidFill>
              </a:defRPr>
            </a:lvl1pPr>
            <a:lvl2pPr marL="173038" indent="0">
              <a:buNone/>
              <a:defRPr sz="1050">
                <a:solidFill>
                  <a:schemeClr val="tx1">
                    <a:lumMod val="75000"/>
                    <a:lumOff val="25000"/>
                  </a:schemeClr>
                </a:solidFill>
              </a:defRPr>
            </a:lvl2pPr>
            <a:lvl3pPr marL="914400" indent="0">
              <a:buNone/>
              <a:defRPr sz="1050"/>
            </a:lvl3pPr>
          </a:lstStyle>
          <a:p>
            <a:pPr lvl="0"/>
            <a:r>
              <a:rPr lang="en-US" dirty="0"/>
              <a:t>Click to edit Master text styles</a:t>
            </a:r>
          </a:p>
          <a:p>
            <a:pPr lvl="1"/>
            <a:r>
              <a:rPr lang="en-US" dirty="0"/>
              <a:t>Second level</a:t>
            </a:r>
          </a:p>
        </p:txBody>
      </p:sp>
      <p:sp>
        <p:nvSpPr>
          <p:cNvPr id="11" name="Text Placeholder 3"/>
          <p:cNvSpPr>
            <a:spLocks noGrp="1" noChangeAspect="1"/>
          </p:cNvSpPr>
          <p:nvPr>
            <p:ph type="body" sz="quarter" idx="17"/>
          </p:nvPr>
        </p:nvSpPr>
        <p:spPr>
          <a:xfrm>
            <a:off x="633409" y="2663493"/>
            <a:ext cx="1515600" cy="1515600"/>
          </a:xfrm>
          <a:prstGeom prst="rect">
            <a:avLst/>
          </a:prstGeom>
          <a:noFill/>
          <a:ln>
            <a:solidFill>
              <a:srgbClr val="009ABF"/>
            </a:solidFill>
          </a:ln>
        </p:spPr>
        <p:txBody>
          <a:bodyPr lIns="91440" tIns="91440" rIns="91440">
            <a:noAutofit/>
          </a:bodyPr>
          <a:lstStyle>
            <a:lvl1pPr marL="0" indent="0">
              <a:lnSpc>
                <a:spcPts val="1250"/>
              </a:lnSpc>
              <a:spcBef>
                <a:spcPts val="0"/>
              </a:spcBef>
              <a:buNone/>
              <a:defRPr sz="1000">
                <a:solidFill>
                  <a:schemeClr val="tx1">
                    <a:lumMod val="75000"/>
                    <a:lumOff val="25000"/>
                  </a:schemeClr>
                </a:solidFill>
              </a:defRPr>
            </a:lvl1pPr>
            <a:lvl2pPr marL="173038" indent="0">
              <a:buNone/>
              <a:defRPr sz="1050">
                <a:solidFill>
                  <a:schemeClr val="tx1">
                    <a:lumMod val="75000"/>
                    <a:lumOff val="25000"/>
                  </a:schemeClr>
                </a:solidFill>
              </a:defRPr>
            </a:lvl2pPr>
            <a:lvl3pPr marL="914400" indent="0">
              <a:buNone/>
              <a:defRPr sz="1050"/>
            </a:lvl3pPr>
          </a:lstStyle>
          <a:p>
            <a:pPr lvl="0"/>
            <a:r>
              <a:rPr lang="en-US" dirty="0"/>
              <a:t>Click to edit Master text styles</a:t>
            </a:r>
          </a:p>
          <a:p>
            <a:pPr lvl="1"/>
            <a:r>
              <a:rPr lang="en-US" dirty="0"/>
              <a:t>Second level</a:t>
            </a:r>
          </a:p>
        </p:txBody>
      </p:sp>
      <p:sp>
        <p:nvSpPr>
          <p:cNvPr id="3" name="Chart Placeholder 2"/>
          <p:cNvSpPr>
            <a:spLocks noGrp="1"/>
          </p:cNvSpPr>
          <p:nvPr>
            <p:ph type="chart" sz="quarter" idx="21"/>
          </p:nvPr>
        </p:nvSpPr>
        <p:spPr>
          <a:xfrm>
            <a:off x="2157479" y="1157288"/>
            <a:ext cx="6821417" cy="3030537"/>
          </a:xfrm>
          <a:prstGeom prst="rect">
            <a:avLst/>
          </a:prstGeom>
        </p:spPr>
        <p:txBody>
          <a:bodyPr/>
          <a:lstStyle>
            <a:lvl1pPr marL="0" indent="0">
              <a:buFontTx/>
              <a:buNone/>
              <a:defRPr>
                <a:solidFill>
                  <a:schemeClr val="tx1">
                    <a:lumMod val="75000"/>
                    <a:lumOff val="25000"/>
                  </a:schemeClr>
                </a:solidFill>
              </a:defRPr>
            </a:lvl1pPr>
          </a:lstStyle>
          <a:p>
            <a:endParaRPr lang="en-US" dirty="0"/>
          </a:p>
        </p:txBody>
      </p:sp>
      <p:sp>
        <p:nvSpPr>
          <p:cNvPr id="5" name="Title 4"/>
          <p:cNvSpPr>
            <a:spLocks noGrp="1"/>
          </p:cNvSpPr>
          <p:nvPr>
            <p:ph type="title"/>
          </p:nvPr>
        </p:nvSpPr>
        <p:spPr/>
        <p:txBody>
          <a:bodyPr/>
          <a:lstStyle>
            <a:lvl1pPr>
              <a:lnSpc>
                <a:spcPts val="2400"/>
              </a:lnSpc>
              <a:defRPr/>
            </a:lvl1pPr>
          </a:lstStyle>
          <a:p>
            <a:r>
              <a:rPr lang="en-US" dirty="0"/>
              <a:t>Click to edit Master title style</a:t>
            </a:r>
          </a:p>
        </p:txBody>
      </p:sp>
      <p:sp>
        <p:nvSpPr>
          <p:cNvPr id="9"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0"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55677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x4 editable txt box +pic box">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633409" y="1152000"/>
            <a:ext cx="1706180" cy="1700274"/>
          </a:xfrm>
          <a:prstGeom prst="rect">
            <a:avLst/>
          </a:prstGeom>
          <a:noFill/>
          <a:ln>
            <a:solidFill>
              <a:srgbClr val="54B900"/>
            </a:solidFill>
          </a:ln>
        </p:spPr>
        <p:txBody>
          <a:bodyPr lIns="91440" tIns="91440" rIns="91440"/>
          <a:lstStyle>
            <a:lvl1pPr marL="108000" indent="-108000">
              <a:lnSpc>
                <a:spcPts val="1300"/>
              </a:lnSpc>
              <a:spcBef>
                <a:spcPts val="0"/>
              </a:spcBef>
              <a:buClr>
                <a:schemeClr val="bg1"/>
              </a:buClr>
              <a:defRPr sz="1000">
                <a:solidFill>
                  <a:schemeClr val="tx1">
                    <a:lumMod val="75000"/>
                    <a:lumOff val="25000"/>
                  </a:schemeClr>
                </a:solidFill>
              </a:defRPr>
            </a:lvl1pPr>
            <a:lvl2pPr marL="282575" indent="-169863">
              <a:lnSpc>
                <a:spcPts val="1300"/>
              </a:lnSpc>
              <a:spcBef>
                <a:spcPts val="0"/>
              </a:spcBef>
              <a:buClr>
                <a:schemeClr val="bg1"/>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30" name="Picture Placeholder 19"/>
          <p:cNvSpPr>
            <a:spLocks noGrp="1"/>
          </p:cNvSpPr>
          <p:nvPr>
            <p:ph type="pic" sz="quarter" idx="17"/>
          </p:nvPr>
        </p:nvSpPr>
        <p:spPr>
          <a:xfrm>
            <a:off x="2504959" y="1152000"/>
            <a:ext cx="1692000" cy="1700274"/>
          </a:xfrm>
          <a:prstGeom prst="rect">
            <a:avLst/>
          </a:prstGeom>
        </p:spPr>
        <p:txBody>
          <a:bodyPr tIns="46800" bIns="46800" anchor="t"/>
          <a:lstStyle>
            <a:lvl1pPr marL="0" indent="0" algn="ctr">
              <a:lnSpc>
                <a:spcPts val="1380"/>
              </a:lnSpc>
              <a:buNone/>
              <a:defRPr sz="1100"/>
            </a:lvl1pPr>
          </a:lstStyle>
          <a:p>
            <a:pPr lvl="0"/>
            <a:r>
              <a:rPr lang="en-US" noProof="0"/>
              <a:t>Click icon to add picture</a:t>
            </a:r>
            <a:endParaRPr lang="en-US" noProof="0" dirty="0"/>
          </a:p>
        </p:txBody>
      </p:sp>
      <p:sp>
        <p:nvSpPr>
          <p:cNvPr id="34" name="Picture Placeholder 19"/>
          <p:cNvSpPr>
            <a:spLocks noGrp="1"/>
          </p:cNvSpPr>
          <p:nvPr>
            <p:ph type="pic" sz="quarter" idx="21"/>
          </p:nvPr>
        </p:nvSpPr>
        <p:spPr>
          <a:xfrm>
            <a:off x="6229299" y="1152000"/>
            <a:ext cx="1692000" cy="1700274"/>
          </a:xfrm>
          <a:prstGeom prst="rect">
            <a:avLst/>
          </a:prstGeom>
        </p:spPr>
        <p:txBody>
          <a:bodyPr tIns="46800" bIns="46800" anchor="t"/>
          <a:lstStyle>
            <a:lvl1pPr marL="0" indent="0" algn="ctr">
              <a:lnSpc>
                <a:spcPts val="1380"/>
              </a:lnSpc>
              <a:buNone/>
              <a:defRPr sz="1100"/>
            </a:lvl1pPr>
          </a:lstStyle>
          <a:p>
            <a:pPr lvl="0"/>
            <a:r>
              <a:rPr lang="en-US" noProof="0" dirty="0"/>
              <a:t>Click icon to add picture</a:t>
            </a:r>
          </a:p>
        </p:txBody>
      </p:sp>
      <p:sp>
        <p:nvSpPr>
          <p:cNvPr id="32" name="Picture Placeholder 19"/>
          <p:cNvSpPr>
            <a:spLocks noGrp="1"/>
          </p:cNvSpPr>
          <p:nvPr>
            <p:ph type="pic" sz="quarter" idx="19"/>
          </p:nvPr>
        </p:nvSpPr>
        <p:spPr>
          <a:xfrm>
            <a:off x="4357749" y="2852274"/>
            <a:ext cx="1692000" cy="1668512"/>
          </a:xfrm>
          <a:prstGeom prst="rect">
            <a:avLst/>
          </a:prstGeom>
        </p:spPr>
        <p:txBody>
          <a:bodyPr tIns="46800" bIns="46800" anchor="t"/>
          <a:lstStyle>
            <a:lvl1pPr marL="0" indent="0" algn="ctr">
              <a:lnSpc>
                <a:spcPts val="1380"/>
              </a:lnSpc>
              <a:buNone/>
              <a:defRPr sz="1100"/>
            </a:lvl1pPr>
          </a:lstStyle>
          <a:p>
            <a:pPr lvl="0"/>
            <a:r>
              <a:rPr lang="en-US" noProof="0" dirty="0"/>
              <a:t>Click icon to add picture</a:t>
            </a:r>
          </a:p>
        </p:txBody>
      </p:sp>
      <p:sp>
        <p:nvSpPr>
          <p:cNvPr id="20" name="Picture Placeholder 19"/>
          <p:cNvSpPr>
            <a:spLocks noGrp="1"/>
          </p:cNvSpPr>
          <p:nvPr>
            <p:ph type="pic" sz="quarter" idx="15"/>
          </p:nvPr>
        </p:nvSpPr>
        <p:spPr>
          <a:xfrm>
            <a:off x="633409" y="2844000"/>
            <a:ext cx="1706180" cy="1676786"/>
          </a:xfrm>
          <a:prstGeom prst="rect">
            <a:avLst/>
          </a:prstGeom>
        </p:spPr>
        <p:txBody>
          <a:bodyPr tIns="46800" bIns="46800" anchor="t"/>
          <a:lstStyle>
            <a:lvl1pPr marL="0" indent="0" algn="ctr">
              <a:lnSpc>
                <a:spcPts val="1380"/>
              </a:lnSpc>
              <a:buNone/>
              <a:defRPr sz="1100"/>
            </a:lvl1pPr>
          </a:lstStyle>
          <a:p>
            <a:pPr lvl="0"/>
            <a:r>
              <a:rPr lang="en-US" noProof="0"/>
              <a:t>Click icon to add picture</a:t>
            </a:r>
            <a:endParaRPr lang="en-US" noProof="0" dirty="0"/>
          </a:p>
        </p:txBody>
      </p:sp>
      <p:sp>
        <p:nvSpPr>
          <p:cNvPr id="14" name="Text Placeholder 14"/>
          <p:cNvSpPr>
            <a:spLocks noGrp="1"/>
          </p:cNvSpPr>
          <p:nvPr>
            <p:ph type="body" sz="quarter" idx="25"/>
          </p:nvPr>
        </p:nvSpPr>
        <p:spPr>
          <a:xfrm>
            <a:off x="4355883" y="1152000"/>
            <a:ext cx="1693866" cy="1700274"/>
          </a:xfrm>
          <a:prstGeom prst="rect">
            <a:avLst/>
          </a:prstGeom>
          <a:noFill/>
          <a:ln>
            <a:solidFill>
              <a:srgbClr val="0083A2"/>
            </a:solidFill>
          </a:ln>
        </p:spPr>
        <p:txBody>
          <a:bodyPr lIns="91440" tIns="91440" rIns="91440"/>
          <a:lstStyle>
            <a:lvl1pPr marL="108000" indent="-108000">
              <a:lnSpc>
                <a:spcPts val="1300"/>
              </a:lnSpc>
              <a:spcBef>
                <a:spcPts val="0"/>
              </a:spcBef>
              <a:buClr>
                <a:schemeClr val="tx1">
                  <a:lumMod val="75000"/>
                  <a:lumOff val="25000"/>
                </a:schemeClr>
              </a:buClr>
              <a:defRPr sz="1000">
                <a:solidFill>
                  <a:schemeClr val="tx1">
                    <a:lumMod val="75000"/>
                    <a:lumOff val="25000"/>
                  </a:schemeClr>
                </a:solidFill>
              </a:defRPr>
            </a:lvl1pPr>
            <a:lvl2pPr marL="282575" indent="-169863">
              <a:lnSpc>
                <a:spcPts val="1300"/>
              </a:lnSpc>
              <a:spcBef>
                <a:spcPts val="0"/>
              </a:spcBef>
              <a:buClr>
                <a:schemeClr val="tx1">
                  <a:lumMod val="75000"/>
                  <a:lumOff val="25000"/>
                </a:schemeClr>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16" name="Text Placeholder 14"/>
          <p:cNvSpPr>
            <a:spLocks noGrp="1"/>
          </p:cNvSpPr>
          <p:nvPr>
            <p:ph type="body" sz="quarter" idx="26"/>
          </p:nvPr>
        </p:nvSpPr>
        <p:spPr>
          <a:xfrm>
            <a:off x="2502669" y="2852274"/>
            <a:ext cx="1692000" cy="1692000"/>
          </a:xfrm>
          <a:prstGeom prst="rect">
            <a:avLst/>
          </a:prstGeom>
          <a:noFill/>
          <a:ln>
            <a:solidFill>
              <a:srgbClr val="009A75"/>
            </a:solidFill>
          </a:ln>
        </p:spPr>
        <p:txBody>
          <a:bodyPr lIns="91440" tIns="91440" rIns="91440"/>
          <a:lstStyle>
            <a:lvl1pPr marL="108000" indent="-108000">
              <a:lnSpc>
                <a:spcPts val="1300"/>
              </a:lnSpc>
              <a:spcBef>
                <a:spcPts val="0"/>
              </a:spcBef>
              <a:buClr>
                <a:schemeClr val="bg1"/>
              </a:buClr>
              <a:defRPr sz="1000">
                <a:solidFill>
                  <a:schemeClr val="tx1">
                    <a:lumMod val="75000"/>
                    <a:lumOff val="25000"/>
                  </a:schemeClr>
                </a:solidFill>
              </a:defRPr>
            </a:lvl1pPr>
            <a:lvl2pPr marL="282575" indent="-169863">
              <a:lnSpc>
                <a:spcPts val="1300"/>
              </a:lnSpc>
              <a:spcBef>
                <a:spcPts val="0"/>
              </a:spcBef>
              <a:buClr>
                <a:schemeClr val="bg1"/>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17" name="Text Placeholder 14"/>
          <p:cNvSpPr>
            <a:spLocks noGrp="1"/>
          </p:cNvSpPr>
          <p:nvPr>
            <p:ph type="body" sz="quarter" idx="27"/>
          </p:nvPr>
        </p:nvSpPr>
        <p:spPr>
          <a:xfrm>
            <a:off x="6225143" y="2852274"/>
            <a:ext cx="1696156" cy="1692000"/>
          </a:xfrm>
          <a:prstGeom prst="rect">
            <a:avLst/>
          </a:prstGeom>
          <a:noFill/>
          <a:ln>
            <a:solidFill>
              <a:srgbClr val="009ABF"/>
            </a:solidFill>
          </a:ln>
        </p:spPr>
        <p:txBody>
          <a:bodyPr lIns="91440" tIns="91440" rIns="91440"/>
          <a:lstStyle>
            <a:lvl1pPr marL="108000" indent="-108000">
              <a:lnSpc>
                <a:spcPts val="1300"/>
              </a:lnSpc>
              <a:spcBef>
                <a:spcPts val="0"/>
              </a:spcBef>
              <a:buClr>
                <a:schemeClr val="tx1">
                  <a:lumMod val="75000"/>
                  <a:lumOff val="25000"/>
                </a:schemeClr>
              </a:buClr>
              <a:defRPr sz="1000">
                <a:solidFill>
                  <a:schemeClr val="tx1">
                    <a:lumMod val="75000"/>
                    <a:lumOff val="25000"/>
                  </a:schemeClr>
                </a:solidFill>
              </a:defRPr>
            </a:lvl1pPr>
            <a:lvl2pPr marL="282575" indent="-169863">
              <a:lnSpc>
                <a:spcPts val="1300"/>
              </a:lnSpc>
              <a:spcBef>
                <a:spcPts val="0"/>
              </a:spcBef>
              <a:buClr>
                <a:schemeClr val="tx1">
                  <a:lumMod val="75000"/>
                  <a:lumOff val="25000"/>
                </a:schemeClr>
              </a:buClr>
              <a:defRPr sz="800">
                <a:solidFill>
                  <a:schemeClr val="tx1">
                    <a:lumMod val="75000"/>
                    <a:lumOff val="25000"/>
                  </a:schemeClr>
                </a:solidFill>
              </a:defRPr>
            </a:lvl2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13"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1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2095243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0813"/>
            <a:ext cx="4229100"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5" name="Picture Placeholder 3"/>
          <p:cNvSpPr>
            <a:spLocks noGrp="1"/>
          </p:cNvSpPr>
          <p:nvPr>
            <p:ph type="pic" sz="quarter" idx="23"/>
          </p:nvPr>
        </p:nvSpPr>
        <p:spPr>
          <a:xfrm>
            <a:off x="4857750" y="0"/>
            <a:ext cx="4286250" cy="1673225"/>
          </a:xfrm>
          <a:prstGeom prst="rect">
            <a:avLst/>
          </a:prstGeom>
        </p:spPr>
        <p:txBody>
          <a:bodyPr/>
          <a:lstStyle/>
          <a:p>
            <a:endParaRPr lang="en-US"/>
          </a:p>
        </p:txBody>
      </p:sp>
      <p:sp>
        <p:nvSpPr>
          <p:cNvPr id="6" name="Picture Placeholder 3"/>
          <p:cNvSpPr>
            <a:spLocks noGrp="1"/>
          </p:cNvSpPr>
          <p:nvPr>
            <p:ph type="pic" sz="quarter" idx="24"/>
          </p:nvPr>
        </p:nvSpPr>
        <p:spPr>
          <a:xfrm>
            <a:off x="4857750" y="1740309"/>
            <a:ext cx="4286250" cy="1673225"/>
          </a:xfrm>
          <a:prstGeom prst="rect">
            <a:avLst/>
          </a:prstGeom>
        </p:spPr>
        <p:txBody>
          <a:bodyPr/>
          <a:lstStyle/>
          <a:p>
            <a:endParaRPr lang="en-US"/>
          </a:p>
        </p:txBody>
      </p:sp>
      <p:sp>
        <p:nvSpPr>
          <p:cNvPr id="7" name="Picture Placeholder 3"/>
          <p:cNvSpPr>
            <a:spLocks noGrp="1"/>
          </p:cNvSpPr>
          <p:nvPr>
            <p:ph type="pic" sz="quarter" idx="25"/>
          </p:nvPr>
        </p:nvSpPr>
        <p:spPr>
          <a:xfrm>
            <a:off x="4857750" y="3470786"/>
            <a:ext cx="4286250" cy="1673225"/>
          </a:xfrm>
          <a:prstGeom prst="rect">
            <a:avLst/>
          </a:prstGeom>
        </p:spPr>
        <p:txBody>
          <a:bodyPr/>
          <a:lstStyle/>
          <a:p>
            <a:endParaRPr lang="en-US"/>
          </a:p>
        </p:txBody>
      </p:sp>
      <p:sp>
        <p:nvSpPr>
          <p:cNvPr id="9" name="Content Placeholder 8"/>
          <p:cNvSpPr>
            <a:spLocks noGrp="1"/>
          </p:cNvSpPr>
          <p:nvPr>
            <p:ph sz="quarter" idx="26"/>
          </p:nvPr>
        </p:nvSpPr>
        <p:spPr>
          <a:xfrm>
            <a:off x="628650" y="1683057"/>
            <a:ext cx="4229100" cy="3146118"/>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628649" y="1150725"/>
            <a:ext cx="4229101"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11554778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hite Cover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5575" y="194038"/>
            <a:ext cx="8770600" cy="2705917"/>
          </a:xfrm>
          <a:prstGeom prst="rect">
            <a:avLst/>
          </a:prstGeom>
        </p:spPr>
      </p:pic>
      <p:sp>
        <p:nvSpPr>
          <p:cNvPr id="12" name="Shape 1241"/>
          <p:cNvSpPr/>
          <p:nvPr userDrawn="1"/>
        </p:nvSpPr>
        <p:spPr>
          <a:xfrm rot="10800000">
            <a:off x="185574" y="184557"/>
            <a:ext cx="8770597" cy="2719519"/>
          </a:xfrm>
          <a:prstGeom prst="rect">
            <a:avLst/>
          </a:prstGeom>
          <a:gradFill>
            <a:gsLst>
              <a:gs pos="100000">
                <a:schemeClr val="tx1">
                  <a:alpha val="33000"/>
                </a:schemeClr>
              </a:gs>
              <a:gs pos="45000">
                <a:schemeClr val="tx1">
                  <a:alpha val="27000"/>
                </a:schemeClr>
              </a:gs>
              <a:gs pos="505">
                <a:schemeClr val="tx1">
                  <a:alpha val="37000"/>
                </a:schemeClr>
              </a:gs>
            </a:gsLst>
            <a:lin ang="1800000" scaled="0"/>
          </a:gradFill>
          <a:ln w="12700">
            <a:miter lim="400000"/>
          </a:ln>
        </p:spPr>
        <p:txBody>
          <a:bodyPr lIns="19050" tIns="19050" rIns="19050" bIns="19050" anchor="ctr"/>
          <a:lstStyle/>
          <a:p>
            <a:pPr marL="0" marR="0" lvl="0" indent="0" defTabSz="342900" eaLnBrk="1" fontAlgn="auto" latinLnBrk="0" hangingPunct="1">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dirty="0">
              <a:ln>
                <a:noFill/>
              </a:ln>
              <a:solidFill>
                <a:srgbClr val="FFFFFF"/>
              </a:solidFill>
              <a:effectLst/>
              <a:uLnTx/>
              <a:uFillTx/>
              <a:latin typeface="+mn-lt"/>
            </a:endParaRPr>
          </a:p>
        </p:txBody>
      </p:sp>
      <p:sp>
        <p:nvSpPr>
          <p:cNvPr id="3" name="Text Placeholder 2"/>
          <p:cNvSpPr>
            <a:spLocks noGrp="1"/>
          </p:cNvSpPr>
          <p:nvPr>
            <p:ph type="body" sz="quarter" idx="10" hasCustomPrompt="1"/>
          </p:nvPr>
        </p:nvSpPr>
        <p:spPr>
          <a:xfrm>
            <a:off x="634642" y="2730137"/>
            <a:ext cx="5785207" cy="1182615"/>
          </a:xfrm>
          <a:prstGeom prst="rect">
            <a:avLst/>
          </a:prstGeom>
        </p:spPr>
        <p:txBody>
          <a:bodyPr anchor="b" anchorCtr="0">
            <a:normAutofit/>
          </a:bodyPr>
          <a:lstStyle>
            <a:lvl1pPr marL="0" indent="0">
              <a:lnSpc>
                <a:spcPts val="2500"/>
              </a:lnSpc>
              <a:buNone/>
              <a:defRPr sz="2200" cap="none" spc="40" baseline="0">
                <a:solidFill>
                  <a:schemeClr val="tx1">
                    <a:lumMod val="75000"/>
                    <a:lumOff val="25000"/>
                  </a:schemeClr>
                </a:solidFill>
                <a:latin typeface="+mj-lt"/>
                <a:cs typeface="Open Sans" panose="020B0604020202020204" charset="0"/>
              </a:defRPr>
            </a:lvl1pPr>
          </a:lstStyle>
          <a:p>
            <a:pPr lvl="0"/>
            <a:r>
              <a:rPr lang="en-US" dirty="0"/>
              <a:t>CLICK TO EDIT MASTER </a:t>
            </a:r>
            <a:br>
              <a:rPr lang="en-US" dirty="0"/>
            </a:br>
            <a:r>
              <a:rPr lang="en-US" dirty="0"/>
              <a:t>TEXT STYLES</a:t>
            </a:r>
          </a:p>
        </p:txBody>
      </p:sp>
      <p:sp>
        <p:nvSpPr>
          <p:cNvPr id="5" name="Text Placeholder 2"/>
          <p:cNvSpPr>
            <a:spLocks noGrp="1"/>
          </p:cNvSpPr>
          <p:nvPr>
            <p:ph type="body" sz="quarter" idx="11"/>
          </p:nvPr>
        </p:nvSpPr>
        <p:spPr>
          <a:xfrm>
            <a:off x="634643" y="4116977"/>
            <a:ext cx="5785206" cy="711713"/>
          </a:xfrm>
          <a:prstGeom prst="rect">
            <a:avLst/>
          </a:prstGeom>
        </p:spPr>
        <p:txBody>
          <a:bodyPr>
            <a:normAutofit/>
          </a:bodyPr>
          <a:lstStyle>
            <a:lvl1pPr marL="0" indent="0">
              <a:lnSpc>
                <a:spcPts val="2000"/>
              </a:lnSpc>
              <a:buNone/>
              <a:defRPr sz="1600" spc="-30" baseline="0">
                <a:solidFill>
                  <a:schemeClr val="tx1">
                    <a:lumMod val="75000"/>
                    <a:lumOff val="25000"/>
                  </a:schemeClr>
                </a:solidFill>
              </a:defRPr>
            </a:lvl1pPr>
          </a:lstStyle>
          <a:p>
            <a:pPr lvl="0"/>
            <a:endParaRPr lang="en-US" dirty="0"/>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50000"/>
                  </a:schemeClr>
                </a:solidFill>
              </a:defRPr>
            </a:lvl1pPr>
          </a:lstStyle>
          <a:p>
            <a:pPr defTabSz="914400" fontAlgn="auto">
              <a:spcBef>
                <a:spcPts val="0"/>
              </a:spcBef>
              <a:spcAft>
                <a:spcPts val="0"/>
              </a:spcAft>
              <a:defRPr/>
            </a:pPr>
            <a:r>
              <a:rPr lang="en-US" kern="0"/>
              <a:t>NCR Confidential - Internal Use Only</a:t>
            </a:r>
            <a:endParaRPr lang="en-US" kern="0" dirty="0"/>
          </a:p>
        </p:txBody>
      </p:sp>
      <p:sp>
        <p:nvSpPr>
          <p:cNvPr id="15" name="Shape 1037"/>
          <p:cNvSpPr/>
          <p:nvPr userDrawn="1"/>
        </p:nvSpPr>
        <p:spPr>
          <a:xfrm>
            <a:off x="628649" y="3973712"/>
            <a:ext cx="5791200" cy="0"/>
          </a:xfrm>
          <a:prstGeom prst="line">
            <a:avLst/>
          </a:prstGeom>
          <a:ln w="25400">
            <a:solidFill>
              <a:srgbClr val="54B900"/>
            </a:solidFill>
            <a:miter lim="400000"/>
          </a:ln>
        </p:spPr>
        <p:txBody>
          <a:bodyPr lIns="19050" tIns="19050" rIns="19050" bIns="19050" anchor="ctr"/>
          <a:lstStyle/>
          <a:p>
            <a:pPr defTabSz="342900" fontAlgn="auto">
              <a:spcBef>
                <a:spcPts val="0"/>
              </a:spcBef>
              <a:spcAft>
                <a:spcPts val="0"/>
              </a:spcAft>
              <a:defRPr sz="3200"/>
            </a:pPr>
            <a:endParaRPr sz="1200" kern="0" dirty="0">
              <a:solidFill>
                <a:sysClr val="windowText" lastClr="000000"/>
              </a:solidFill>
              <a:latin typeface="Open Sans" panose="020B0604020202020204" charset="0"/>
              <a:cs typeface="Open Sans" panose="020B0604020202020204" charset="0"/>
            </a:endParaRPr>
          </a:p>
        </p:txBody>
      </p:sp>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9892" y="4227011"/>
            <a:ext cx="731045" cy="731045"/>
          </a:xfrm>
          <a:prstGeom prst="rect">
            <a:avLst/>
          </a:prstGeom>
        </p:spPr>
      </p:pic>
    </p:spTree>
    <p:extLst>
      <p:ext uri="{BB962C8B-B14F-4D97-AF65-F5344CB8AC3E}">
        <p14:creationId xmlns:p14="http://schemas.microsoft.com/office/powerpoint/2010/main" val="397875016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0813"/>
            <a:ext cx="4008438"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628650" y="1683057"/>
            <a:ext cx="4008438" cy="3146118"/>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628649" y="1150725"/>
            <a:ext cx="4008439"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11" name="Picture Placeholder 3"/>
          <p:cNvSpPr>
            <a:spLocks noGrp="1"/>
          </p:cNvSpPr>
          <p:nvPr>
            <p:ph type="pic" sz="quarter" idx="23"/>
          </p:nvPr>
        </p:nvSpPr>
        <p:spPr>
          <a:xfrm>
            <a:off x="4637088" y="0"/>
            <a:ext cx="4506912" cy="5143500"/>
          </a:xfrm>
        </p:spPr>
        <p:txBody>
          <a:bodyPr/>
          <a:lstStyle/>
          <a:p>
            <a:endParaRPr lang="en-US"/>
          </a:p>
        </p:txBody>
      </p:sp>
    </p:spTree>
    <p:extLst>
      <p:ext uri="{BB962C8B-B14F-4D97-AF65-F5344CB8AC3E}">
        <p14:creationId xmlns:p14="http://schemas.microsoft.com/office/powerpoint/2010/main" val="216179859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3531" y="525951"/>
            <a:ext cx="4219454"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4713531" y="2058195"/>
            <a:ext cx="4219454" cy="2890380"/>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4713530" y="1525863"/>
            <a:ext cx="4219455"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28" name="Picture Placeholder 5"/>
          <p:cNvSpPr>
            <a:spLocks noGrp="1"/>
          </p:cNvSpPr>
          <p:nvPr>
            <p:ph type="pic" sz="quarter" idx="33"/>
          </p:nvPr>
        </p:nvSpPr>
        <p:spPr>
          <a:xfrm>
            <a:off x="633413" y="858838"/>
            <a:ext cx="1176337" cy="1190625"/>
          </a:xfrm>
        </p:spPr>
        <p:txBody>
          <a:bodyPr/>
          <a:lstStyle/>
          <a:p>
            <a:endParaRPr lang="en-US"/>
          </a:p>
        </p:txBody>
      </p:sp>
      <p:sp>
        <p:nvSpPr>
          <p:cNvPr id="29" name="Picture Placeholder 5"/>
          <p:cNvSpPr>
            <a:spLocks noGrp="1"/>
          </p:cNvSpPr>
          <p:nvPr>
            <p:ph type="pic" sz="quarter" idx="34"/>
          </p:nvPr>
        </p:nvSpPr>
        <p:spPr>
          <a:xfrm>
            <a:off x="1864336" y="858838"/>
            <a:ext cx="1176337" cy="1190625"/>
          </a:xfrm>
        </p:spPr>
        <p:txBody>
          <a:bodyPr/>
          <a:lstStyle/>
          <a:p>
            <a:endParaRPr lang="en-US"/>
          </a:p>
        </p:txBody>
      </p:sp>
      <p:sp>
        <p:nvSpPr>
          <p:cNvPr id="30" name="Picture Placeholder 5"/>
          <p:cNvSpPr>
            <a:spLocks noGrp="1"/>
          </p:cNvSpPr>
          <p:nvPr>
            <p:ph type="pic" sz="quarter" idx="35"/>
          </p:nvPr>
        </p:nvSpPr>
        <p:spPr>
          <a:xfrm>
            <a:off x="3095259" y="858838"/>
            <a:ext cx="1176337" cy="1190625"/>
          </a:xfrm>
        </p:spPr>
        <p:txBody>
          <a:bodyPr/>
          <a:lstStyle/>
          <a:p>
            <a:endParaRPr lang="en-US"/>
          </a:p>
        </p:txBody>
      </p:sp>
      <p:sp>
        <p:nvSpPr>
          <p:cNvPr id="31" name="Picture Placeholder 5"/>
          <p:cNvSpPr>
            <a:spLocks noGrp="1"/>
          </p:cNvSpPr>
          <p:nvPr>
            <p:ph type="pic" sz="quarter" idx="36"/>
          </p:nvPr>
        </p:nvSpPr>
        <p:spPr>
          <a:xfrm>
            <a:off x="633413" y="2101484"/>
            <a:ext cx="1176337" cy="1190625"/>
          </a:xfrm>
        </p:spPr>
        <p:txBody>
          <a:bodyPr/>
          <a:lstStyle/>
          <a:p>
            <a:endParaRPr lang="en-US"/>
          </a:p>
        </p:txBody>
      </p:sp>
      <p:sp>
        <p:nvSpPr>
          <p:cNvPr id="32" name="Picture Placeholder 5"/>
          <p:cNvSpPr>
            <a:spLocks noGrp="1"/>
          </p:cNvSpPr>
          <p:nvPr>
            <p:ph type="pic" sz="quarter" idx="37"/>
          </p:nvPr>
        </p:nvSpPr>
        <p:spPr>
          <a:xfrm>
            <a:off x="1864336" y="2101484"/>
            <a:ext cx="1176337" cy="1190625"/>
          </a:xfrm>
        </p:spPr>
        <p:txBody>
          <a:bodyPr/>
          <a:lstStyle/>
          <a:p>
            <a:endParaRPr lang="en-US"/>
          </a:p>
        </p:txBody>
      </p:sp>
      <p:sp>
        <p:nvSpPr>
          <p:cNvPr id="33" name="Picture Placeholder 5"/>
          <p:cNvSpPr>
            <a:spLocks noGrp="1"/>
          </p:cNvSpPr>
          <p:nvPr>
            <p:ph type="pic" sz="quarter" idx="38"/>
          </p:nvPr>
        </p:nvSpPr>
        <p:spPr>
          <a:xfrm>
            <a:off x="3095259" y="2101484"/>
            <a:ext cx="1176337" cy="1190625"/>
          </a:xfrm>
        </p:spPr>
        <p:txBody>
          <a:bodyPr/>
          <a:lstStyle/>
          <a:p>
            <a:endParaRPr lang="en-US"/>
          </a:p>
        </p:txBody>
      </p:sp>
      <p:sp>
        <p:nvSpPr>
          <p:cNvPr id="34" name="Picture Placeholder 5"/>
          <p:cNvSpPr>
            <a:spLocks noGrp="1"/>
          </p:cNvSpPr>
          <p:nvPr>
            <p:ph type="pic" sz="quarter" idx="39"/>
          </p:nvPr>
        </p:nvSpPr>
        <p:spPr>
          <a:xfrm>
            <a:off x="633413" y="3336315"/>
            <a:ext cx="1176337" cy="1190625"/>
          </a:xfrm>
        </p:spPr>
        <p:txBody>
          <a:bodyPr/>
          <a:lstStyle/>
          <a:p>
            <a:endParaRPr lang="en-US"/>
          </a:p>
        </p:txBody>
      </p:sp>
      <p:sp>
        <p:nvSpPr>
          <p:cNvPr id="35" name="Picture Placeholder 5"/>
          <p:cNvSpPr>
            <a:spLocks noGrp="1"/>
          </p:cNvSpPr>
          <p:nvPr>
            <p:ph type="pic" sz="quarter" idx="40"/>
          </p:nvPr>
        </p:nvSpPr>
        <p:spPr>
          <a:xfrm>
            <a:off x="1864336" y="3336315"/>
            <a:ext cx="1176337" cy="1190625"/>
          </a:xfrm>
        </p:spPr>
        <p:txBody>
          <a:bodyPr/>
          <a:lstStyle/>
          <a:p>
            <a:endParaRPr lang="en-US"/>
          </a:p>
        </p:txBody>
      </p:sp>
      <p:sp>
        <p:nvSpPr>
          <p:cNvPr id="36" name="Picture Placeholder 5"/>
          <p:cNvSpPr>
            <a:spLocks noGrp="1"/>
          </p:cNvSpPr>
          <p:nvPr>
            <p:ph type="pic" sz="quarter" idx="41"/>
          </p:nvPr>
        </p:nvSpPr>
        <p:spPr>
          <a:xfrm>
            <a:off x="3095259" y="3336315"/>
            <a:ext cx="1176337" cy="1190625"/>
          </a:xfrm>
        </p:spPr>
        <p:txBody>
          <a:bodyPr/>
          <a:lstStyle/>
          <a:p>
            <a:endParaRPr lang="en-US"/>
          </a:p>
        </p:txBody>
      </p:sp>
    </p:spTree>
    <p:extLst>
      <p:ext uri="{BB962C8B-B14F-4D97-AF65-F5344CB8AC3E}">
        <p14:creationId xmlns:p14="http://schemas.microsoft.com/office/powerpoint/2010/main" val="423892033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1599" y="114471"/>
            <a:ext cx="3991386" cy="993775"/>
          </a:xfrm>
        </p:spPr>
        <p:txBody>
          <a:bodyPr anchor="b" anchorCtr="0"/>
          <a:lstStyle>
            <a:lvl1pPr>
              <a:lnSpc>
                <a:spcPts val="2400"/>
              </a:lnSpc>
              <a:defRPr/>
            </a:lvl1pPr>
          </a:lstStyle>
          <a:p>
            <a:r>
              <a:rPr lang="en-US" dirty="0"/>
              <a:t>Click to edit Master </a:t>
            </a:r>
            <a:br>
              <a:rPr lang="en-US" dirty="0"/>
            </a:br>
            <a:r>
              <a:rPr lang="en-US" dirty="0"/>
              <a:t>title style</a:t>
            </a:r>
          </a:p>
        </p:txBody>
      </p:sp>
      <p:sp>
        <p:nvSpPr>
          <p:cNvPr id="3" name="Slide Number Placeholder 2"/>
          <p:cNvSpPr>
            <a:spLocks noGrp="1"/>
          </p:cNvSpPr>
          <p:nvPr>
            <p:ph type="sldNum" sz="quarter" idx="10"/>
          </p:nvPr>
        </p:nvSpPr>
        <p:spPr>
          <a:xfrm>
            <a:off x="4941599" y="4948575"/>
            <a:ext cx="149080" cy="194925"/>
          </a:xfrm>
        </p:spPr>
        <p:txBody>
          <a:bodyPr/>
          <a:lstStyle/>
          <a:p>
            <a:fld id="{86CB4B4D-7CA3-9044-876B-883B54F8677D}" type="slidenum">
              <a:rPr lang="en-US" smtClean="0"/>
              <a:pPr/>
              <a:t>‹#›</a:t>
            </a:fld>
            <a:endParaRPr lang="en-US" dirty="0"/>
          </a:p>
        </p:txBody>
      </p:sp>
      <p:sp>
        <p:nvSpPr>
          <p:cNvPr id="4" name="Footer Placeholder 3"/>
          <p:cNvSpPr>
            <a:spLocks noGrp="1"/>
          </p:cNvSpPr>
          <p:nvPr>
            <p:ph type="ftr" sz="quarter" idx="11"/>
          </p:nvPr>
        </p:nvSpPr>
        <p:spPr>
          <a:xfrm>
            <a:off x="5232952" y="4948575"/>
            <a:ext cx="3086100" cy="194925"/>
          </a:xfrm>
        </p:spPr>
        <p:txBody>
          <a:bodyPr/>
          <a:lstStyle/>
          <a:p>
            <a:r>
              <a:rPr lang="en-US"/>
              <a:t>NCR Confidential - Internal Use Only</a:t>
            </a:r>
            <a:endParaRPr lang="en-US" dirty="0"/>
          </a:p>
        </p:txBody>
      </p:sp>
      <p:sp>
        <p:nvSpPr>
          <p:cNvPr id="9" name="Content Placeholder 8"/>
          <p:cNvSpPr>
            <a:spLocks noGrp="1"/>
          </p:cNvSpPr>
          <p:nvPr>
            <p:ph sz="quarter" idx="26"/>
          </p:nvPr>
        </p:nvSpPr>
        <p:spPr>
          <a:xfrm>
            <a:off x="4941599" y="1646714"/>
            <a:ext cx="3991386" cy="3207226"/>
          </a:xfrm>
        </p:spPr>
        <p:txBody>
          <a:bodyPr/>
          <a:lstStyle>
            <a:lvl1pPr>
              <a:defRPr sz="1600">
                <a:solidFill>
                  <a:schemeClr val="tx1">
                    <a:lumMod val="75000"/>
                    <a:lumOff val="25000"/>
                  </a:schemeClr>
                </a:solidFill>
              </a:defRPr>
            </a:lvl1pPr>
            <a:lvl2pPr>
              <a:defRPr sz="14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27"/>
          </p:nvPr>
        </p:nvSpPr>
        <p:spPr>
          <a:xfrm>
            <a:off x="4941598" y="1114383"/>
            <a:ext cx="3991387" cy="532332"/>
          </a:xfrm>
          <a:prstGeom prst="rect">
            <a:avLst/>
          </a:prstGeom>
        </p:spPr>
        <p:txBody>
          <a:bodyPr tIns="0">
            <a:noAutofit/>
          </a:bodyPr>
          <a:lstStyle>
            <a:lvl1pPr marL="0" indent="0">
              <a:buFontTx/>
              <a:buNone/>
              <a:defRPr lang="en-US" sz="18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16" name="Picture Placeholder 3"/>
          <p:cNvSpPr>
            <a:spLocks noGrp="1"/>
          </p:cNvSpPr>
          <p:nvPr>
            <p:ph type="pic" sz="quarter" idx="25"/>
          </p:nvPr>
        </p:nvSpPr>
        <p:spPr>
          <a:xfrm>
            <a:off x="0" y="0"/>
            <a:ext cx="2697163" cy="5143500"/>
          </a:xfrm>
        </p:spPr>
        <p:txBody>
          <a:bodyPr/>
          <a:lstStyle/>
          <a:p>
            <a:endParaRPr lang="en-US"/>
          </a:p>
        </p:txBody>
      </p:sp>
    </p:spTree>
    <p:extLst>
      <p:ext uri="{BB962C8B-B14F-4D97-AF65-F5344CB8AC3E}">
        <p14:creationId xmlns:p14="http://schemas.microsoft.com/office/powerpoint/2010/main" val="61694142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Title Slide">
    <p:spTree>
      <p:nvGrpSpPr>
        <p:cNvPr id="1" name=""/>
        <p:cNvGrpSpPr/>
        <p:nvPr/>
      </p:nvGrpSpPr>
      <p:grpSpPr>
        <a:xfrm>
          <a:off x="0" y="0"/>
          <a:ext cx="0" cy="0"/>
          <a:chOff x="0" y="0"/>
          <a:chExt cx="0" cy="0"/>
        </a:xfrm>
      </p:grpSpPr>
      <p:sp>
        <p:nvSpPr>
          <p:cNvPr id="4" name="Picture Placeholder 3"/>
          <p:cNvSpPr>
            <a:spLocks noGrp="1"/>
          </p:cNvSpPr>
          <p:nvPr>
            <p:ph type="pic" sz="quarter" idx="25"/>
          </p:nvPr>
        </p:nvSpPr>
        <p:spPr>
          <a:xfrm>
            <a:off x="0" y="0"/>
            <a:ext cx="9144000" cy="5143500"/>
          </a:xfrm>
        </p:spPr>
        <p:txBody>
          <a:bodyPr/>
          <a:lstStyle/>
          <a:p>
            <a:endParaRPr lang="en-US" dirty="0"/>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r>
              <a:rPr lang="en-US"/>
              <a:t>NCR Confidential - Internal Use Only</a:t>
            </a:r>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15E75599-F226-4498-B6FE-C5B74A81B250}" type="slidenum">
              <a:rPr lang="en-US" smtClean="0"/>
              <a:pPr/>
              <a:t>‹#›</a:t>
            </a:fld>
            <a:endParaRPr lang="en-US" dirty="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dirty="0"/>
              <a:t>Click to edit Master title style</a:t>
            </a:r>
          </a:p>
        </p:txBody>
      </p:sp>
      <p:sp>
        <p:nvSpPr>
          <p:cNvPr id="7"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2435713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dient_Picture with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Footer Placeholder 4"/>
          <p:cNvSpPr>
            <a:spLocks noGrp="1"/>
          </p:cNvSpPr>
          <p:nvPr>
            <p:ph type="ftr" sz="quarter" idx="11"/>
          </p:nvPr>
        </p:nvSpPr>
        <p:spPr/>
        <p:txBody>
          <a:bodyPr/>
          <a:lstStyle>
            <a:lvl1pPr>
              <a:defRPr>
                <a:solidFill>
                  <a:schemeClr val="bg1">
                    <a:lumMod val="95000"/>
                  </a:schemeClr>
                </a:solidFill>
              </a:defRPr>
            </a:lvl1pPr>
          </a:lstStyle>
          <a:p>
            <a:r>
              <a:rPr lang="en-US"/>
              <a:t>NCR Confidential - Internal Use Only</a:t>
            </a:r>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15E75599-F226-4498-B6FE-C5B74A81B250}" type="slidenum">
              <a:rPr lang="en-US" smtClean="0"/>
              <a:pPr/>
              <a:t>‹#›</a:t>
            </a:fld>
            <a:endParaRPr lang="en-US" dirty="0"/>
          </a:p>
        </p:txBody>
      </p:sp>
      <p:sp>
        <p:nvSpPr>
          <p:cNvPr id="2" name="Title 1"/>
          <p:cNvSpPr>
            <a:spLocks noGrp="1"/>
          </p:cNvSpPr>
          <p:nvPr>
            <p:ph type="title"/>
          </p:nvPr>
        </p:nvSpPr>
        <p:spPr/>
        <p:txBody>
          <a:bodyPr/>
          <a:lstStyle>
            <a:lvl1pPr>
              <a:defRPr>
                <a:solidFill>
                  <a:schemeClr val="bg1">
                    <a:lumMod val="95000"/>
                  </a:schemeClr>
                </a:solidFill>
              </a:defRPr>
            </a:lvl1pPr>
          </a:lstStyle>
          <a:p>
            <a:r>
              <a:rPr lang="en-US" dirty="0"/>
              <a:t>Click to edit Master title style</a:t>
            </a:r>
          </a:p>
        </p:txBody>
      </p:sp>
      <p:sp>
        <p:nvSpPr>
          <p:cNvPr id="7"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chemeClr val="bg1">
                    <a:lumMod val="9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365389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783"/>
            <a:fld id="{7BC69822-7A20-40B4-A9B1-450CE27EF9CA}" type="datetimeFigureOut">
              <a:rPr lang="en-US" smtClean="0">
                <a:solidFill>
                  <a:prstClr val="black">
                    <a:tint val="75000"/>
                  </a:prstClr>
                </a:solidFill>
                <a:latin typeface="Calibri" panose="020F0502020204030204"/>
              </a:rPr>
              <a:pPr defTabSz="685783"/>
              <a:t>4/16/2019</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783"/>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a:xfrm>
            <a:off x="475060" y="3711432"/>
            <a:ext cx="141064" cy="194925"/>
          </a:xfrm>
        </p:spPr>
        <p:txBody>
          <a:bodyPr/>
          <a:lstStyle/>
          <a:p>
            <a:pPr defTabSz="685783"/>
            <a:fld id="{32AF5A1D-26FA-4355-8677-57A3B3E93620}" type="slidenum">
              <a:rPr lang="en-US" smtClean="0">
                <a:solidFill>
                  <a:prstClr val="black">
                    <a:tint val="75000"/>
                  </a:prstClr>
                </a:solidFill>
                <a:latin typeface="Calibri" panose="020F0502020204030204"/>
                <a:ea typeface="+mn-ea"/>
                <a:cs typeface="+mn-cs"/>
              </a:rPr>
              <a:pPr defTabSz="685783"/>
              <a:t>‹#›</a:t>
            </a:fld>
            <a:endParaRPr lang="en-US">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30522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p:cNvSpPr>
            <a:spLocks noGrp="1"/>
          </p:cNvSpPr>
          <p:nvPr>
            <p:ph type="ftr" sz="quarter" idx="3"/>
          </p:nvPr>
        </p:nvSpPr>
        <p:spPr>
          <a:xfrm>
            <a:off x="3481388" y="4760914"/>
            <a:ext cx="2895600" cy="274637"/>
          </a:xfrm>
          <a:prstGeom prst="rect">
            <a:avLst/>
          </a:prstGeom>
        </p:spPr>
        <p:txBody>
          <a:bodyPr vert="horz" lIns="0" tIns="45720" rIns="91440" bIns="45720" rtlCol="0" anchor="ctr"/>
          <a:lstStyle>
            <a:lvl1pPr algn="ctr" fontAlgn="auto">
              <a:spcBef>
                <a:spcPts val="0"/>
              </a:spcBef>
              <a:spcAft>
                <a:spcPts val="0"/>
              </a:spcAft>
              <a:defRPr sz="1100">
                <a:solidFill>
                  <a:schemeClr val="tx1">
                    <a:tint val="75000"/>
                  </a:schemeClr>
                </a:solidFill>
                <a:latin typeface="+mn-lt"/>
                <a:ea typeface="+mn-ea"/>
                <a:cs typeface="+mn-cs"/>
              </a:defRPr>
            </a:lvl1pPr>
          </a:lstStyle>
          <a:p>
            <a:pPr>
              <a:defRPr/>
            </a:pPr>
            <a:r>
              <a:rPr lang="en-US" dirty="0"/>
              <a:t>Confidential </a:t>
            </a:r>
          </a:p>
        </p:txBody>
      </p:sp>
      <p:sp>
        <p:nvSpPr>
          <p:cNvPr id="5" name="Slide Number Placeholder 10"/>
          <p:cNvSpPr>
            <a:spLocks noGrp="1"/>
          </p:cNvSpPr>
          <p:nvPr>
            <p:ph type="sldNum" sz="quarter" idx="4"/>
          </p:nvPr>
        </p:nvSpPr>
        <p:spPr>
          <a:xfrm>
            <a:off x="8697207" y="4711700"/>
            <a:ext cx="145874" cy="200297"/>
          </a:xfrm>
          <a:prstGeom prst="rect">
            <a:avLst/>
          </a:prstGeom>
        </p:spPr>
        <p:txBody>
          <a:bodyPr vert="horz" lIns="0" tIns="61200" rIns="0" bIns="0" rtlCol="0" anchor="t" anchorCtr="0"/>
          <a:lstStyle>
            <a:lvl1pPr algn="ctr" fontAlgn="auto">
              <a:spcBef>
                <a:spcPts val="0"/>
              </a:spcBef>
              <a:spcAft>
                <a:spcPts val="0"/>
              </a:spcAft>
              <a:defRPr sz="900">
                <a:solidFill>
                  <a:schemeClr val="tx2"/>
                </a:solidFill>
                <a:latin typeface="+mn-lt"/>
                <a:ea typeface="+mn-ea"/>
                <a:cs typeface="+mn-cs"/>
              </a:defRPr>
            </a:lvl1pPr>
          </a:lstStyle>
          <a:p>
            <a:pPr>
              <a:defRPr/>
            </a:pPr>
            <a:fld id="{84DCB2BA-4BCB-CF43-ABD4-1009447527EC}" type="slidenum">
              <a:rPr lang="en-US" smtClean="0"/>
              <a:pPr>
                <a:defRPr/>
              </a:pPr>
              <a:t>‹#›</a:t>
            </a:fld>
            <a:endParaRPr lang="en-US" dirty="0"/>
          </a:p>
        </p:txBody>
      </p:sp>
    </p:spTree>
    <p:extLst>
      <p:ext uri="{BB962C8B-B14F-4D97-AF65-F5344CB8AC3E}">
        <p14:creationId xmlns:p14="http://schemas.microsoft.com/office/powerpoint/2010/main" val="2168957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py only layout">
    <p:spTree>
      <p:nvGrpSpPr>
        <p:cNvPr id="1" name=""/>
        <p:cNvGrpSpPr/>
        <p:nvPr/>
      </p:nvGrpSpPr>
      <p:grpSpPr>
        <a:xfrm>
          <a:off x="0" y="0"/>
          <a:ext cx="0" cy="0"/>
          <a:chOff x="0" y="0"/>
          <a:chExt cx="0" cy="0"/>
        </a:xfrm>
      </p:grpSpPr>
      <p:sp>
        <p:nvSpPr>
          <p:cNvPr id="9" name="Text Placeholder 8"/>
          <p:cNvSpPr>
            <a:spLocks noGrp="1"/>
          </p:cNvSpPr>
          <p:nvPr>
            <p:ph type="body" sz="quarter" idx="20"/>
          </p:nvPr>
        </p:nvSpPr>
        <p:spPr>
          <a:xfrm>
            <a:off x="333510" y="1219902"/>
            <a:ext cx="7722550" cy="3313998"/>
          </a:xfrm>
          <a:noFill/>
        </p:spPr>
        <p:txBody>
          <a:bodyPr lIns="108000" tIns="108000" rIns="108000"/>
          <a:lstStyle>
            <a:lvl1pPr marL="169859" indent="-169859">
              <a:lnSpc>
                <a:spcPct val="100000"/>
              </a:lnSpc>
              <a:spcBef>
                <a:spcPts val="400"/>
              </a:spcBef>
              <a:spcAft>
                <a:spcPts val="400"/>
              </a:spcAft>
              <a:buFont typeface="Wingdings" pitchFamily="2" charset="2"/>
              <a:buChar char="§"/>
              <a:tabLst/>
              <a:defRPr sz="2000"/>
            </a:lvl1pPr>
            <a:lvl2pPr marL="339716" indent="-169859">
              <a:lnSpc>
                <a:spcPct val="100000"/>
              </a:lnSpc>
              <a:spcBef>
                <a:spcPts val="400"/>
              </a:spcBef>
              <a:spcAft>
                <a:spcPts val="400"/>
              </a:spcAft>
              <a:buFont typeface="Wingdings" pitchFamily="2" charset="2"/>
              <a:buChar char="§"/>
              <a:defRPr sz="1800"/>
            </a:lvl2pPr>
            <a:lvl3pPr marL="517512" indent="-177796">
              <a:lnSpc>
                <a:spcPct val="100000"/>
              </a:lnSpc>
              <a:spcBef>
                <a:spcPts val="400"/>
              </a:spcBef>
              <a:spcAft>
                <a:spcPts val="400"/>
              </a:spcAft>
              <a:buFont typeface="Wingdings" pitchFamily="2" charset="2"/>
              <a:buChar char="§"/>
              <a:defRPr sz="1600"/>
            </a:lvl3pPr>
            <a:lvl4pPr marL="687371" indent="-169859">
              <a:lnSpc>
                <a:spcPct val="100000"/>
              </a:lnSpc>
              <a:spcBef>
                <a:spcPts val="400"/>
              </a:spcBef>
              <a:spcAft>
                <a:spcPts val="400"/>
              </a:spcAft>
              <a:buFont typeface="Wingdings" pitchFamily="2" charset="2"/>
              <a:buChar char="§"/>
              <a:defRPr sz="1400"/>
            </a:lvl4pPr>
            <a:lvl5pPr marL="857228" indent="-169859">
              <a:lnSpc>
                <a:spcPct val="100000"/>
              </a:lnSpc>
              <a:spcBef>
                <a:spcPts val="400"/>
              </a:spcBef>
              <a:spcAft>
                <a:spcPts val="400"/>
              </a:spcAft>
              <a:buFont typeface="Wingdings" pitchFamily="2" charset="2"/>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2"/>
          <p:cNvSpPr>
            <a:spLocks noGrp="1"/>
          </p:cNvSpPr>
          <p:nvPr>
            <p:ph type="dt" sz="half" idx="22"/>
          </p:nvPr>
        </p:nvSpPr>
        <p:spPr>
          <a:xfrm>
            <a:off x="474663" y="4760916"/>
            <a:ext cx="690562" cy="274637"/>
          </a:xfrm>
        </p:spPr>
        <p:txBody>
          <a:bodyPr/>
          <a:lstStyle>
            <a:lvl1pPr>
              <a:defRPr/>
            </a:lvl1pPr>
          </a:lstStyle>
          <a:p>
            <a:pPr>
              <a:defRPr/>
            </a:pPr>
            <a:fld id="{13486D5E-6732-478A-8D72-49A3EB55F9C6}" type="datetime1">
              <a:rPr lang="en-US" smtClean="0"/>
              <a:t>4/16/2019</a:t>
            </a:fld>
            <a:endParaRPr lang="en-US" dirty="0"/>
          </a:p>
        </p:txBody>
      </p:sp>
      <p:sp>
        <p:nvSpPr>
          <p:cNvPr id="13" name="Slide Number Placeholder 10"/>
          <p:cNvSpPr>
            <a:spLocks noGrp="1"/>
          </p:cNvSpPr>
          <p:nvPr>
            <p:ph type="sldNum" sz="quarter" idx="23"/>
          </p:nvPr>
        </p:nvSpPr>
        <p:spPr>
          <a:xfrm>
            <a:off x="8612192" y="4803778"/>
            <a:ext cx="149080" cy="194925"/>
          </a:xfrm>
        </p:spPr>
        <p:txBody>
          <a:bodyPr/>
          <a:lstStyle>
            <a:lvl1pPr>
              <a:defRPr/>
            </a:lvl1pPr>
          </a:lstStyle>
          <a:p>
            <a:pPr>
              <a:defRPr/>
            </a:pPr>
            <a:fld id="{AF65FCDB-D719-CD45-85FF-DF59679126DB}" type="slidenum">
              <a:rPr lang="en-US"/>
              <a:pPr>
                <a:defRPr/>
              </a:pPr>
              <a:t>‹#›</a:t>
            </a:fld>
            <a:endParaRPr lang="en-US" dirty="0"/>
          </a:p>
        </p:txBody>
      </p:sp>
      <p:sp>
        <p:nvSpPr>
          <p:cNvPr id="2" name="Title 1"/>
          <p:cNvSpPr>
            <a:spLocks noGrp="1"/>
          </p:cNvSpPr>
          <p:nvPr>
            <p:ph type="title"/>
          </p:nvPr>
        </p:nvSpPr>
        <p:spPr>
          <a:xfrm>
            <a:off x="352004" y="133547"/>
            <a:ext cx="8229600" cy="857250"/>
          </a:xfrm>
          <a:prstGeom prst="rect">
            <a:avLst/>
          </a:prstGeom>
        </p:spPr>
        <p:txBody>
          <a:bodyPr/>
          <a:lstStyle>
            <a:lvl1pPr>
              <a:defRPr sz="3200">
                <a:solidFill>
                  <a:srgbClr val="404040"/>
                </a:solidFill>
              </a:defRPr>
            </a:lvl1pPr>
          </a:lstStyle>
          <a:p>
            <a:r>
              <a:rPr lang="en-US"/>
              <a:t>Click to edit Master title style</a:t>
            </a:r>
          </a:p>
        </p:txBody>
      </p:sp>
      <p:sp>
        <p:nvSpPr>
          <p:cNvPr id="7" name="Footer Placeholder 1"/>
          <p:cNvSpPr>
            <a:spLocks noGrp="1"/>
          </p:cNvSpPr>
          <p:nvPr>
            <p:ph type="ftr" sz="quarter" idx="3"/>
          </p:nvPr>
        </p:nvSpPr>
        <p:spPr>
          <a:xfrm>
            <a:off x="1189038" y="4760916"/>
            <a:ext cx="2895600" cy="274637"/>
          </a:xfrm>
          <a:prstGeom prst="rect">
            <a:avLst/>
          </a:prstGeom>
        </p:spPr>
        <p:txBody>
          <a:bodyPr vert="horz" lIns="0" tIns="45720" rIns="91440" bIns="45720" rtlCol="0" anchor="ctr"/>
          <a:lstStyle>
            <a:lvl1pPr algn="l" fontAlgn="auto">
              <a:spcBef>
                <a:spcPts val="0"/>
              </a:spcBef>
              <a:spcAft>
                <a:spcPts val="0"/>
              </a:spcAft>
              <a:defRPr sz="800">
                <a:solidFill>
                  <a:schemeClr val="tx1">
                    <a:tint val="75000"/>
                  </a:schemeClr>
                </a:solidFill>
                <a:latin typeface="+mn-lt"/>
                <a:ea typeface="+mn-ea"/>
                <a:cs typeface="+mn-cs"/>
              </a:defRPr>
            </a:lvl1pPr>
          </a:lstStyle>
          <a:p>
            <a:pPr>
              <a:defRPr/>
            </a:pPr>
            <a:r>
              <a:rPr lang="en-US" dirty="0"/>
              <a:t>NCR Confidential</a:t>
            </a:r>
          </a:p>
        </p:txBody>
      </p:sp>
    </p:spTree>
    <p:extLst>
      <p:ext uri="{BB962C8B-B14F-4D97-AF65-F5344CB8AC3E}">
        <p14:creationId xmlns:p14="http://schemas.microsoft.com/office/powerpoint/2010/main" val="2438417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x4 editable txt box +pic box">
    <p:spTree>
      <p:nvGrpSpPr>
        <p:cNvPr id="1" name=""/>
        <p:cNvGrpSpPr/>
        <p:nvPr/>
      </p:nvGrpSpPr>
      <p:grpSpPr>
        <a:xfrm>
          <a:off x="0" y="0"/>
          <a:ext cx="0" cy="0"/>
          <a:chOff x="0" y="0"/>
          <a:chExt cx="0" cy="0"/>
        </a:xfrm>
      </p:grpSpPr>
      <p:sp>
        <p:nvSpPr>
          <p:cNvPr id="15" name="Text Placeholder 14"/>
          <p:cNvSpPr>
            <a:spLocks noGrp="1"/>
          </p:cNvSpPr>
          <p:nvPr>
            <p:ph type="body" sz="quarter" idx="14"/>
          </p:nvPr>
        </p:nvSpPr>
        <p:spPr>
          <a:xfrm>
            <a:off x="901450" y="1152000"/>
            <a:ext cx="1692000" cy="1692000"/>
          </a:xfrm>
          <a:solidFill>
            <a:srgbClr val="4FAC43"/>
          </a:solidFill>
        </p:spPr>
        <p:txBody>
          <a:bodyPr lIns="115200" tIns="97920" rIns="172800"/>
          <a:lstStyle>
            <a:lvl1pPr marL="107997" indent="-107997">
              <a:lnSpc>
                <a:spcPts val="1300"/>
              </a:lnSpc>
              <a:spcBef>
                <a:spcPts val="0"/>
              </a:spcBef>
              <a:defRPr sz="1125">
                <a:solidFill>
                  <a:schemeClr val="bg1"/>
                </a:solidFill>
              </a:defRPr>
            </a:lvl1pPr>
            <a:lvl2pPr marL="215995" indent="-107997">
              <a:lnSpc>
                <a:spcPts val="1300"/>
              </a:lnSpc>
              <a:spcBef>
                <a:spcPts val="0"/>
              </a:spcBef>
              <a:defRPr sz="875">
                <a:solidFill>
                  <a:schemeClr val="bg1"/>
                </a:solidFill>
              </a:defRPr>
            </a:lvl2pPr>
          </a:lstStyle>
          <a:p>
            <a:pPr lvl="0"/>
            <a:r>
              <a:rPr lang="en-US"/>
              <a:t>Click to edit Master text styles</a:t>
            </a:r>
          </a:p>
          <a:p>
            <a:pPr lvl="1"/>
            <a:r>
              <a:rPr lang="en-US"/>
              <a:t>Second level</a:t>
            </a:r>
          </a:p>
        </p:txBody>
      </p:sp>
      <p:sp>
        <p:nvSpPr>
          <p:cNvPr id="18" name="Text Placeholder 7"/>
          <p:cNvSpPr>
            <a:spLocks noGrp="1"/>
          </p:cNvSpPr>
          <p:nvPr>
            <p:ph type="body" sz="quarter" idx="13"/>
          </p:nvPr>
        </p:nvSpPr>
        <p:spPr>
          <a:xfrm>
            <a:off x="900002" y="200025"/>
            <a:ext cx="7731125" cy="720000"/>
          </a:xfrm>
        </p:spPr>
        <p:txBody>
          <a:bodyPr/>
          <a:lstStyle>
            <a:lvl1pPr marL="0" indent="0">
              <a:lnSpc>
                <a:spcPts val="2600"/>
              </a:lnSpc>
              <a:spcBef>
                <a:spcPts val="0"/>
              </a:spcBef>
              <a:buNone/>
              <a:defRPr spc="-30"/>
            </a:lvl1pPr>
            <a:lvl2pPr marL="457189" indent="0">
              <a:buNone/>
              <a:defRPr/>
            </a:lvl2pPr>
          </a:lstStyle>
          <a:p>
            <a:pPr lvl="0"/>
            <a:r>
              <a:rPr lang="en-US"/>
              <a:t>Click to edit Master text styles</a:t>
            </a:r>
          </a:p>
        </p:txBody>
      </p:sp>
      <p:sp>
        <p:nvSpPr>
          <p:cNvPr id="30" name="Picture Placeholder 19"/>
          <p:cNvSpPr>
            <a:spLocks noGrp="1"/>
          </p:cNvSpPr>
          <p:nvPr>
            <p:ph type="pic" sz="quarter" idx="17"/>
          </p:nvPr>
        </p:nvSpPr>
        <p:spPr>
          <a:xfrm>
            <a:off x="2773000" y="1152000"/>
            <a:ext cx="1692000" cy="1692000"/>
          </a:xfrm>
        </p:spPr>
        <p:txBody>
          <a:bodyPr tIns="74880" bIns="74880"/>
          <a:lstStyle>
            <a:lvl1pPr marL="0" indent="0" algn="ctr">
              <a:lnSpc>
                <a:spcPts val="1380"/>
              </a:lnSpc>
              <a:buNone/>
              <a:defRPr sz="1125"/>
            </a:lvl1pPr>
          </a:lstStyle>
          <a:p>
            <a:pPr lvl="0"/>
            <a:r>
              <a:rPr lang="en-US" noProof="0" dirty="0"/>
              <a:t>Click icon to add picture</a:t>
            </a:r>
          </a:p>
        </p:txBody>
      </p:sp>
      <p:sp>
        <p:nvSpPr>
          <p:cNvPr id="29" name="Text Placeholder 14"/>
          <p:cNvSpPr>
            <a:spLocks noGrp="1"/>
          </p:cNvSpPr>
          <p:nvPr>
            <p:ph type="body" sz="quarter" idx="16"/>
          </p:nvPr>
        </p:nvSpPr>
        <p:spPr>
          <a:xfrm>
            <a:off x="2773000" y="2828786"/>
            <a:ext cx="1692000" cy="1692000"/>
          </a:xfrm>
          <a:solidFill>
            <a:srgbClr val="4FAC43"/>
          </a:solidFill>
        </p:spPr>
        <p:txBody>
          <a:bodyPr lIns="115200" tIns="97920" rIns="172800"/>
          <a:lstStyle>
            <a:lvl1pPr marL="107997" indent="-107997">
              <a:lnSpc>
                <a:spcPts val="1300"/>
              </a:lnSpc>
              <a:spcBef>
                <a:spcPts val="0"/>
              </a:spcBef>
              <a:defRPr sz="1125">
                <a:solidFill>
                  <a:schemeClr val="bg1"/>
                </a:solidFill>
              </a:defRPr>
            </a:lvl1pPr>
            <a:lvl2pPr marL="215995" indent="-107997">
              <a:lnSpc>
                <a:spcPts val="1300"/>
              </a:lnSpc>
              <a:spcBef>
                <a:spcPts val="0"/>
              </a:spcBef>
              <a:defRPr sz="875">
                <a:solidFill>
                  <a:schemeClr val="bg1"/>
                </a:solidFill>
              </a:defRPr>
            </a:lvl2pPr>
          </a:lstStyle>
          <a:p>
            <a:pPr lvl="0"/>
            <a:r>
              <a:rPr lang="en-US"/>
              <a:t>Click to edit Master text styles</a:t>
            </a:r>
          </a:p>
          <a:p>
            <a:pPr lvl="1"/>
            <a:r>
              <a:rPr lang="en-US"/>
              <a:t>Second level</a:t>
            </a:r>
          </a:p>
        </p:txBody>
      </p:sp>
      <p:sp>
        <p:nvSpPr>
          <p:cNvPr id="31" name="Text Placeholder 14"/>
          <p:cNvSpPr>
            <a:spLocks noGrp="1"/>
          </p:cNvSpPr>
          <p:nvPr>
            <p:ph type="body" sz="quarter" idx="18"/>
          </p:nvPr>
        </p:nvSpPr>
        <p:spPr>
          <a:xfrm>
            <a:off x="4625790" y="1152000"/>
            <a:ext cx="1692000" cy="1692000"/>
          </a:xfrm>
          <a:solidFill>
            <a:srgbClr val="4FAC43"/>
          </a:solidFill>
        </p:spPr>
        <p:txBody>
          <a:bodyPr lIns="115200" tIns="97920" rIns="172800"/>
          <a:lstStyle>
            <a:lvl1pPr marL="107997" indent="-107997">
              <a:lnSpc>
                <a:spcPts val="1300"/>
              </a:lnSpc>
              <a:spcBef>
                <a:spcPts val="0"/>
              </a:spcBef>
              <a:defRPr sz="1125">
                <a:solidFill>
                  <a:schemeClr val="bg1"/>
                </a:solidFill>
              </a:defRPr>
            </a:lvl1pPr>
            <a:lvl2pPr marL="215995" indent="-107997">
              <a:lnSpc>
                <a:spcPts val="1300"/>
              </a:lnSpc>
              <a:spcBef>
                <a:spcPts val="0"/>
              </a:spcBef>
              <a:defRPr sz="875">
                <a:solidFill>
                  <a:schemeClr val="bg1"/>
                </a:solidFill>
              </a:defRPr>
            </a:lvl2pPr>
          </a:lstStyle>
          <a:p>
            <a:pPr lvl="0"/>
            <a:r>
              <a:rPr lang="en-US"/>
              <a:t>Click to edit Master text styles</a:t>
            </a:r>
          </a:p>
          <a:p>
            <a:pPr lvl="1"/>
            <a:r>
              <a:rPr lang="en-US"/>
              <a:t>Second level</a:t>
            </a:r>
          </a:p>
        </p:txBody>
      </p:sp>
      <p:sp>
        <p:nvSpPr>
          <p:cNvPr id="34" name="Picture Placeholder 19"/>
          <p:cNvSpPr>
            <a:spLocks noGrp="1"/>
          </p:cNvSpPr>
          <p:nvPr>
            <p:ph type="pic" sz="quarter" idx="21"/>
          </p:nvPr>
        </p:nvSpPr>
        <p:spPr>
          <a:xfrm>
            <a:off x="6497340" y="1152000"/>
            <a:ext cx="1692000" cy="1692000"/>
          </a:xfrm>
        </p:spPr>
        <p:txBody>
          <a:bodyPr tIns="74880" bIns="74880"/>
          <a:lstStyle>
            <a:lvl1pPr marL="0" indent="0" algn="ctr">
              <a:lnSpc>
                <a:spcPts val="1380"/>
              </a:lnSpc>
              <a:buNone/>
              <a:defRPr sz="1125"/>
            </a:lvl1pPr>
          </a:lstStyle>
          <a:p>
            <a:pPr lvl="0"/>
            <a:r>
              <a:rPr lang="en-US" noProof="0" dirty="0"/>
              <a:t>Click icon to add picture</a:t>
            </a:r>
          </a:p>
        </p:txBody>
      </p:sp>
      <p:sp>
        <p:nvSpPr>
          <p:cNvPr id="33" name="Text Placeholder 14"/>
          <p:cNvSpPr>
            <a:spLocks noGrp="1"/>
          </p:cNvSpPr>
          <p:nvPr>
            <p:ph type="body" sz="quarter" idx="20"/>
          </p:nvPr>
        </p:nvSpPr>
        <p:spPr>
          <a:xfrm>
            <a:off x="6497340" y="2828786"/>
            <a:ext cx="1692000" cy="1692000"/>
          </a:xfrm>
          <a:solidFill>
            <a:srgbClr val="4FAC43"/>
          </a:solidFill>
        </p:spPr>
        <p:txBody>
          <a:bodyPr lIns="115200" tIns="97920" rIns="172800"/>
          <a:lstStyle>
            <a:lvl1pPr marL="107997" indent="-107997">
              <a:lnSpc>
                <a:spcPts val="1300"/>
              </a:lnSpc>
              <a:spcBef>
                <a:spcPts val="0"/>
              </a:spcBef>
              <a:defRPr sz="1125">
                <a:solidFill>
                  <a:schemeClr val="bg1"/>
                </a:solidFill>
              </a:defRPr>
            </a:lvl1pPr>
            <a:lvl2pPr marL="215995" indent="-107997">
              <a:lnSpc>
                <a:spcPts val="1300"/>
              </a:lnSpc>
              <a:spcBef>
                <a:spcPts val="0"/>
              </a:spcBef>
              <a:defRPr sz="875">
                <a:solidFill>
                  <a:schemeClr val="bg1"/>
                </a:solidFill>
              </a:defRPr>
            </a:lvl2pPr>
          </a:lstStyle>
          <a:p>
            <a:pPr lvl="0"/>
            <a:r>
              <a:rPr lang="en-US"/>
              <a:t>Click to edit Master text styles</a:t>
            </a:r>
          </a:p>
          <a:p>
            <a:pPr lvl="1"/>
            <a:r>
              <a:rPr lang="en-US"/>
              <a:t>Second level</a:t>
            </a:r>
          </a:p>
        </p:txBody>
      </p:sp>
      <p:sp>
        <p:nvSpPr>
          <p:cNvPr id="32" name="Picture Placeholder 19"/>
          <p:cNvSpPr>
            <a:spLocks noGrp="1"/>
          </p:cNvSpPr>
          <p:nvPr>
            <p:ph type="pic" sz="quarter" idx="19"/>
          </p:nvPr>
        </p:nvSpPr>
        <p:spPr>
          <a:xfrm>
            <a:off x="4625790" y="2828786"/>
            <a:ext cx="1692000" cy="1692000"/>
          </a:xfrm>
        </p:spPr>
        <p:txBody>
          <a:bodyPr tIns="74880" bIns="74880"/>
          <a:lstStyle>
            <a:lvl1pPr marL="0" indent="0" algn="ctr">
              <a:lnSpc>
                <a:spcPts val="1380"/>
              </a:lnSpc>
              <a:buNone/>
              <a:defRPr sz="1125"/>
            </a:lvl1pPr>
          </a:lstStyle>
          <a:p>
            <a:pPr lvl="0"/>
            <a:r>
              <a:rPr lang="en-US" noProof="0" dirty="0"/>
              <a:t>Click icon to add picture</a:t>
            </a:r>
          </a:p>
        </p:txBody>
      </p:sp>
      <p:sp>
        <p:nvSpPr>
          <p:cNvPr id="20" name="Picture Placeholder 19"/>
          <p:cNvSpPr>
            <a:spLocks noGrp="1"/>
          </p:cNvSpPr>
          <p:nvPr>
            <p:ph type="pic" sz="quarter" idx="15"/>
          </p:nvPr>
        </p:nvSpPr>
        <p:spPr>
          <a:xfrm>
            <a:off x="901450" y="2828786"/>
            <a:ext cx="1692000" cy="1692000"/>
          </a:xfrm>
        </p:spPr>
        <p:txBody>
          <a:bodyPr tIns="74880" bIns="74880"/>
          <a:lstStyle>
            <a:lvl1pPr marL="0" indent="0" algn="ctr">
              <a:lnSpc>
                <a:spcPts val="1380"/>
              </a:lnSpc>
              <a:buNone/>
              <a:defRPr sz="1125"/>
            </a:lvl1pPr>
          </a:lstStyle>
          <a:p>
            <a:pPr lvl="0"/>
            <a:r>
              <a:rPr lang="en-US" noProof="0" dirty="0"/>
              <a:t>Click icon to add picture</a:t>
            </a:r>
          </a:p>
        </p:txBody>
      </p:sp>
      <p:sp>
        <p:nvSpPr>
          <p:cNvPr id="11" name="Footer Placeholder 1"/>
          <p:cNvSpPr>
            <a:spLocks noGrp="1"/>
          </p:cNvSpPr>
          <p:nvPr>
            <p:ph type="ftr" sz="quarter" idx="22"/>
          </p:nvPr>
        </p:nvSpPr>
        <p:spPr>
          <a:xfrm>
            <a:off x="747713" y="4695826"/>
            <a:ext cx="6572250" cy="269875"/>
          </a:xfrm>
        </p:spPr>
        <p:txBody>
          <a:bodyPr lIns="146304" tIns="73152" rIns="146304" bIns="73152"/>
          <a:lstStyle>
            <a:lvl1pPr>
              <a:defRPr/>
            </a:lvl1pPr>
          </a:lstStyle>
          <a:p>
            <a:pPr>
              <a:defRPr/>
            </a:pPr>
            <a:r>
              <a:rPr lang="en-US"/>
              <a:t>NCR Confidential</a:t>
            </a:r>
          </a:p>
        </p:txBody>
      </p:sp>
      <p:sp>
        <p:nvSpPr>
          <p:cNvPr id="12" name="Date Placeholder 2"/>
          <p:cNvSpPr>
            <a:spLocks noGrp="1"/>
          </p:cNvSpPr>
          <p:nvPr>
            <p:ph type="dt" sz="half" idx="23"/>
          </p:nvPr>
        </p:nvSpPr>
        <p:spPr>
          <a:xfrm>
            <a:off x="900114" y="4760914"/>
            <a:ext cx="690562" cy="274637"/>
          </a:xfrm>
          <a:prstGeom prst="rect">
            <a:avLst/>
          </a:prstGeom>
        </p:spPr>
        <p:txBody>
          <a:bodyPr lIns="146304" tIns="73152" rIns="146304" bIns="73152"/>
          <a:lstStyle>
            <a:lvl1pPr eaLnBrk="1" hangingPunct="1">
              <a:defRPr/>
            </a:lvl1pPr>
          </a:lstStyle>
          <a:p>
            <a:pPr>
              <a:defRPr/>
            </a:pPr>
            <a:fld id="{CF5A1469-62FC-4479-A115-5846946FD83D}" type="datetime1">
              <a:rPr lang="en-GB"/>
              <a:pPr>
                <a:defRPr/>
              </a:pPr>
              <a:t>16/04/2019</a:t>
            </a:fld>
            <a:endParaRPr lang="en-PH" dirty="0"/>
          </a:p>
        </p:txBody>
      </p:sp>
      <p:sp>
        <p:nvSpPr>
          <p:cNvPr id="13" name="Slide Number Placeholder 10"/>
          <p:cNvSpPr>
            <a:spLocks noGrp="1"/>
          </p:cNvSpPr>
          <p:nvPr>
            <p:ph type="sldNum" sz="quarter" idx="24"/>
          </p:nvPr>
        </p:nvSpPr>
        <p:spPr/>
        <p:txBody>
          <a:bodyPr/>
          <a:lstStyle>
            <a:lvl1pPr>
              <a:defRPr/>
            </a:lvl1pPr>
          </a:lstStyle>
          <a:p>
            <a:pPr>
              <a:defRPr/>
            </a:pPr>
            <a:fld id="{7C033EC7-48DB-49CE-A041-E3A3C7A994F3}" type="slidenum">
              <a:rPr lang="en-PH"/>
              <a:pPr>
                <a:defRPr/>
              </a:pPr>
              <a:t>‹#›</a:t>
            </a:fld>
            <a:endParaRPr lang="en-PH" dirty="0"/>
          </a:p>
        </p:txBody>
      </p:sp>
    </p:spTree>
    <p:extLst>
      <p:ext uri="{BB962C8B-B14F-4D97-AF65-F5344CB8AC3E}">
        <p14:creationId xmlns:p14="http://schemas.microsoft.com/office/powerpoint/2010/main" val="3828184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3B092-EBB3-41E3-993B-A5E43FB5972E}"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B5D6C5-4586-44DF-B39A-4BF81C6FE85C}" type="slidenum">
              <a:rPr lang="en-US" smtClean="0"/>
              <a:t>‹#›</a:t>
            </a:fld>
            <a:endParaRPr lang="en-US"/>
          </a:p>
        </p:txBody>
      </p:sp>
    </p:spTree>
    <p:extLst>
      <p:ext uri="{BB962C8B-B14F-4D97-AF65-F5344CB8AC3E}">
        <p14:creationId xmlns:p14="http://schemas.microsoft.com/office/powerpoint/2010/main" val="196410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White Cover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5575" y="194038"/>
            <a:ext cx="8770600" cy="2705917"/>
          </a:xfrm>
          <a:prstGeom prst="rect">
            <a:avLst/>
          </a:prstGeom>
        </p:spPr>
      </p:pic>
      <p:sp>
        <p:nvSpPr>
          <p:cNvPr id="12" name="Shape 1241"/>
          <p:cNvSpPr/>
          <p:nvPr userDrawn="1"/>
        </p:nvSpPr>
        <p:spPr>
          <a:xfrm rot="10800000">
            <a:off x="185574" y="184557"/>
            <a:ext cx="8770597" cy="2719519"/>
          </a:xfrm>
          <a:prstGeom prst="rect">
            <a:avLst/>
          </a:prstGeom>
          <a:gradFill>
            <a:gsLst>
              <a:gs pos="100000">
                <a:schemeClr val="tx1">
                  <a:alpha val="33000"/>
                </a:schemeClr>
              </a:gs>
              <a:gs pos="45000">
                <a:schemeClr val="tx1">
                  <a:alpha val="27000"/>
                </a:schemeClr>
              </a:gs>
              <a:gs pos="505">
                <a:schemeClr val="tx1">
                  <a:alpha val="37000"/>
                </a:schemeClr>
              </a:gs>
            </a:gsLst>
            <a:lin ang="1800000" scaled="0"/>
          </a:gradFill>
          <a:ln w="12700">
            <a:miter lim="400000"/>
          </a:ln>
        </p:spPr>
        <p:txBody>
          <a:bodyPr lIns="19050" tIns="19050" rIns="19050" bIns="19050" anchor="ctr"/>
          <a:lstStyle/>
          <a:p>
            <a:pPr marL="0" marR="0" lvl="0" indent="0" defTabSz="342900" eaLnBrk="1" fontAlgn="auto" latinLnBrk="0" hangingPunct="1">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dirty="0">
              <a:ln>
                <a:noFill/>
              </a:ln>
              <a:solidFill>
                <a:srgbClr val="FFFFFF"/>
              </a:solidFill>
              <a:effectLst/>
              <a:uLnTx/>
              <a:uFillTx/>
              <a:latin typeface="+mn-lt"/>
            </a:endParaRPr>
          </a:p>
        </p:txBody>
      </p:sp>
      <p:sp>
        <p:nvSpPr>
          <p:cNvPr id="7" name="Footer Placeholder 7"/>
          <p:cNvSpPr>
            <a:spLocks noGrp="1"/>
          </p:cNvSpPr>
          <p:nvPr>
            <p:ph type="ftr" sz="quarter" idx="3"/>
          </p:nvPr>
        </p:nvSpPr>
        <p:spPr>
          <a:xfrm>
            <a:off x="634643" y="4948575"/>
            <a:ext cx="4095914" cy="194925"/>
          </a:xfrm>
          <a:prstGeom prst="rect">
            <a:avLst/>
          </a:prstGeom>
        </p:spPr>
        <p:txBody>
          <a:bodyPr vert="horz" lIns="0" tIns="45720" rIns="91440" bIns="45720" rtlCol="0" anchor="ctr"/>
          <a:lstStyle>
            <a:lvl1pPr algn="l">
              <a:defRPr sz="600">
                <a:solidFill>
                  <a:schemeClr val="bg1">
                    <a:lumMod val="50000"/>
                  </a:schemeClr>
                </a:solidFill>
              </a:defRPr>
            </a:lvl1pPr>
          </a:lstStyle>
          <a:p>
            <a:pPr defTabSz="914400" fontAlgn="auto">
              <a:spcBef>
                <a:spcPts val="0"/>
              </a:spcBef>
              <a:spcAft>
                <a:spcPts val="0"/>
              </a:spcAft>
              <a:defRPr/>
            </a:pPr>
            <a:r>
              <a:rPr lang="en-US" kern="0"/>
              <a:t>NCR Confidential - Internal Use Only</a:t>
            </a:r>
            <a:endParaRPr lang="en-US" kern="0" dirty="0"/>
          </a:p>
        </p:txBody>
      </p:sp>
      <p:grpSp>
        <p:nvGrpSpPr>
          <p:cNvPr id="87" name="Group 86"/>
          <p:cNvGrpSpPr/>
          <p:nvPr userDrawn="1"/>
        </p:nvGrpSpPr>
        <p:grpSpPr>
          <a:xfrm>
            <a:off x="8224651" y="4227011"/>
            <a:ext cx="731520" cy="731045"/>
            <a:chOff x="8451348" y="4227622"/>
            <a:chExt cx="731520" cy="731045"/>
          </a:xfrm>
        </p:grpSpPr>
        <p:sp>
          <p:nvSpPr>
            <p:cNvPr id="88" name="Rectangle 87"/>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89" name="Rectangle 88"/>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sp>
        <p:nvSpPr>
          <p:cNvPr id="16" name="Text Placeholder 2"/>
          <p:cNvSpPr>
            <a:spLocks noGrp="1"/>
          </p:cNvSpPr>
          <p:nvPr>
            <p:ph type="body" sz="quarter" idx="10" hasCustomPrompt="1"/>
          </p:nvPr>
        </p:nvSpPr>
        <p:spPr>
          <a:xfrm>
            <a:off x="634642" y="2730137"/>
            <a:ext cx="5785207" cy="1182615"/>
          </a:xfrm>
          <a:prstGeom prst="rect">
            <a:avLst/>
          </a:prstGeom>
        </p:spPr>
        <p:txBody>
          <a:bodyPr anchor="b" anchorCtr="0">
            <a:normAutofit/>
          </a:bodyPr>
          <a:lstStyle>
            <a:lvl1pPr marL="0" indent="0">
              <a:lnSpc>
                <a:spcPts val="2500"/>
              </a:lnSpc>
              <a:buNone/>
              <a:defRPr sz="2200" cap="none" spc="40" baseline="0">
                <a:solidFill>
                  <a:schemeClr val="tx1">
                    <a:lumMod val="75000"/>
                    <a:lumOff val="25000"/>
                  </a:schemeClr>
                </a:solidFill>
                <a:latin typeface="+mj-lt"/>
                <a:cs typeface="Open Sans" panose="020B0604020202020204" charset="0"/>
              </a:defRPr>
            </a:lvl1pPr>
          </a:lstStyle>
          <a:p>
            <a:pPr lvl="0"/>
            <a:r>
              <a:rPr lang="en-US" dirty="0"/>
              <a:t>CLICK TO EDIT MASTER </a:t>
            </a:r>
            <a:br>
              <a:rPr lang="en-US" dirty="0"/>
            </a:br>
            <a:r>
              <a:rPr lang="en-US" dirty="0"/>
              <a:t>TEXT STYLES</a:t>
            </a:r>
          </a:p>
        </p:txBody>
      </p:sp>
      <p:sp>
        <p:nvSpPr>
          <p:cNvPr id="17" name="Shape 1037"/>
          <p:cNvSpPr/>
          <p:nvPr userDrawn="1"/>
        </p:nvSpPr>
        <p:spPr>
          <a:xfrm>
            <a:off x="628649" y="3973712"/>
            <a:ext cx="5791200" cy="0"/>
          </a:xfrm>
          <a:prstGeom prst="line">
            <a:avLst/>
          </a:prstGeom>
          <a:ln w="25400">
            <a:solidFill>
              <a:srgbClr val="54B900"/>
            </a:solidFill>
            <a:miter lim="400000"/>
          </a:ln>
        </p:spPr>
        <p:txBody>
          <a:bodyPr lIns="19050" tIns="19050" rIns="19050" bIns="19050" anchor="ctr"/>
          <a:lstStyle/>
          <a:p>
            <a:pPr defTabSz="342900" fontAlgn="auto">
              <a:spcBef>
                <a:spcPts val="0"/>
              </a:spcBef>
              <a:spcAft>
                <a:spcPts val="0"/>
              </a:spcAft>
              <a:defRPr sz="3200"/>
            </a:pPr>
            <a:endParaRPr sz="1200" kern="0" dirty="0">
              <a:solidFill>
                <a:sysClr val="windowText" lastClr="000000"/>
              </a:solidFill>
              <a:latin typeface="Open Sans" panose="020B0604020202020204" charset="0"/>
              <a:cs typeface="Open Sans" panose="020B0604020202020204" charset="0"/>
            </a:endParaRPr>
          </a:p>
        </p:txBody>
      </p:sp>
      <p:sp>
        <p:nvSpPr>
          <p:cNvPr id="18" name="Text Placeholder 2"/>
          <p:cNvSpPr>
            <a:spLocks noGrp="1"/>
          </p:cNvSpPr>
          <p:nvPr>
            <p:ph type="body" sz="quarter" idx="11"/>
          </p:nvPr>
        </p:nvSpPr>
        <p:spPr>
          <a:xfrm>
            <a:off x="634643" y="4116977"/>
            <a:ext cx="5785206" cy="711713"/>
          </a:xfrm>
          <a:prstGeom prst="rect">
            <a:avLst/>
          </a:prstGeom>
        </p:spPr>
        <p:txBody>
          <a:bodyPr>
            <a:normAutofit/>
          </a:bodyPr>
          <a:lstStyle>
            <a:lvl1pPr marL="0" indent="0">
              <a:lnSpc>
                <a:spcPts val="2000"/>
              </a:lnSpc>
              <a:buNone/>
              <a:defRPr sz="1600" spc="-30" baseline="0">
                <a:solidFill>
                  <a:schemeClr val="tx1">
                    <a:lumMod val="75000"/>
                    <a:lumOff val="25000"/>
                  </a:schemeClr>
                </a:solidFill>
              </a:defRPr>
            </a:lvl1pPr>
          </a:lstStyle>
          <a:p>
            <a:pPr lvl="0"/>
            <a:endParaRPr lang="en-US" dirty="0"/>
          </a:p>
        </p:txBody>
      </p:sp>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2830" y="4227011"/>
            <a:ext cx="731045" cy="731045"/>
          </a:xfrm>
          <a:prstGeom prst="rect">
            <a:avLst/>
          </a:prstGeom>
        </p:spPr>
      </p:pic>
    </p:spTree>
    <p:extLst>
      <p:ext uri="{BB962C8B-B14F-4D97-AF65-F5344CB8AC3E}">
        <p14:creationId xmlns:p14="http://schemas.microsoft.com/office/powerpoint/2010/main" val="41229465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hank You 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hape 4"/>
          <p:cNvSpPr>
            <a:spLocks noGrp="1"/>
          </p:cNvSpPr>
          <p:nvPr>
            <p:ph type="sldNum" sz="quarter" idx="2"/>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85000"/>
                  </a:schemeClr>
                </a:solidFill>
                <a:latin typeface="+mn-lt"/>
                <a:ea typeface="Open Sans" panose="020B0604020202020204" charset="0"/>
                <a:cs typeface="Open Sans" panose="020B0604020202020204" charset="0"/>
                <a:sym typeface="Open Sans"/>
              </a:defRPr>
            </a:lvl1pPr>
          </a:lstStyle>
          <a:p>
            <a:pPr defTabSz="914400" fontAlgn="auto">
              <a:spcBef>
                <a:spcPts val="0"/>
              </a:spcBef>
              <a:spcAft>
                <a:spcPts val="0"/>
              </a:spcAft>
              <a:defRPr/>
            </a:pPr>
            <a:fld id="{86CB4B4D-7CA3-9044-876B-883B54F8677D}" type="slidenum">
              <a:rPr lang="en-US" kern="0" smtClean="0"/>
              <a:pPr defTabSz="914400" fontAlgn="auto">
                <a:spcBef>
                  <a:spcPts val="0"/>
                </a:spcBef>
                <a:spcAft>
                  <a:spcPts val="0"/>
                </a:spcAft>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912813" y="4948575"/>
            <a:ext cx="3086100"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sp>
        <p:nvSpPr>
          <p:cNvPr id="12" name="Title 11"/>
          <p:cNvSpPr>
            <a:spLocks noGrp="1"/>
          </p:cNvSpPr>
          <p:nvPr>
            <p:ph type="title"/>
          </p:nvPr>
        </p:nvSpPr>
        <p:spPr>
          <a:xfrm>
            <a:off x="633413" y="749245"/>
            <a:ext cx="7877175" cy="857250"/>
          </a:xfrm>
          <a:prstGeom prst="rect">
            <a:avLst/>
          </a:prstGeom>
        </p:spPr>
        <p:txBody>
          <a:bodyPr>
            <a:normAutofit/>
          </a:bodyPr>
          <a:lstStyle>
            <a:lvl1pPr algn="ctr">
              <a:defRPr sz="3600">
                <a:solidFill>
                  <a:schemeClr val="bg1"/>
                </a:solidFill>
              </a:defRPr>
            </a:lvl1pPr>
          </a:lstStyle>
          <a:p>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7961" y="3552522"/>
            <a:ext cx="1248080" cy="1248080"/>
          </a:xfrm>
          <a:prstGeom prst="rect">
            <a:avLst/>
          </a:prstGeom>
        </p:spPr>
      </p:pic>
    </p:spTree>
    <p:extLst>
      <p:ext uri="{BB962C8B-B14F-4D97-AF65-F5344CB8AC3E}">
        <p14:creationId xmlns:p14="http://schemas.microsoft.com/office/powerpoint/2010/main" val="6599285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End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Shape 4"/>
          <p:cNvSpPr>
            <a:spLocks noGrp="1"/>
          </p:cNvSpPr>
          <p:nvPr>
            <p:ph type="sldNum" sz="quarter" idx="2"/>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85000"/>
                  </a:schemeClr>
                </a:solidFill>
                <a:latin typeface="+mn-lt"/>
                <a:ea typeface="Open Sans" panose="020B0604020202020204" charset="0"/>
                <a:cs typeface="Open Sans" panose="020B0604020202020204" charset="0"/>
                <a:sym typeface="Open Sans"/>
              </a:defRPr>
            </a:lvl1pPr>
          </a:lstStyle>
          <a:p>
            <a:pPr defTabSz="914400" fontAlgn="auto">
              <a:spcBef>
                <a:spcPts val="0"/>
              </a:spcBef>
              <a:spcAft>
                <a:spcPts val="0"/>
              </a:spcAft>
              <a:defRPr/>
            </a:pPr>
            <a:fld id="{86CB4B4D-7CA3-9044-876B-883B54F8677D}" type="slidenum">
              <a:rPr lang="en-US" kern="0" smtClean="0"/>
              <a:pPr defTabSz="914400" fontAlgn="auto">
                <a:spcBef>
                  <a:spcPts val="0"/>
                </a:spcBef>
                <a:spcAft>
                  <a:spcPts val="0"/>
                </a:spcAft>
                <a:defRPr/>
              </a:pPr>
              <a:t>‹#›</a:t>
            </a:fld>
            <a:endParaRPr lang="en-US" kern="0" dirty="0">
              <a:ea typeface="Arial" panose="020B0604020202020204" pitchFamily="34" charset="0"/>
            </a:endParaRPr>
          </a:p>
        </p:txBody>
      </p:sp>
      <p:sp>
        <p:nvSpPr>
          <p:cNvPr id="4" name="Footer Placeholder 7"/>
          <p:cNvSpPr>
            <a:spLocks noGrp="1"/>
          </p:cNvSpPr>
          <p:nvPr>
            <p:ph type="ftr" sz="quarter" idx="3"/>
          </p:nvPr>
        </p:nvSpPr>
        <p:spPr>
          <a:xfrm>
            <a:off x="912813" y="4948575"/>
            <a:ext cx="3086100" cy="194925"/>
          </a:xfrm>
          <a:prstGeom prst="rect">
            <a:avLst/>
          </a:prstGeom>
        </p:spPr>
        <p:txBody>
          <a:bodyPr vert="horz" lIns="0" tIns="45720" rIns="91440" bIns="45720" rtlCol="0" anchor="ctr"/>
          <a:lstStyle>
            <a:lvl1pPr algn="l">
              <a:defRPr sz="600">
                <a:solidFill>
                  <a:schemeClr val="bg1">
                    <a:lumMod val="8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a:ln>
                  <a:noFill/>
                </a:ln>
                <a:solidFill>
                  <a:schemeClr val="bg1">
                    <a:lumMod val="85000"/>
                  </a:schemeClr>
                </a:solidFill>
                <a:effectLst/>
                <a:uLnTx/>
                <a:uFillTx/>
              </a:rPr>
              <a:t>NCR Confidential - Internal Use Only</a:t>
            </a:r>
            <a:endParaRPr kumimoji="0" lang="en-US" sz="600" b="0" i="0" u="none" strike="noStrike" kern="0" cap="none" spc="0" normalizeH="0" baseline="0" noProof="0" dirty="0">
              <a:ln>
                <a:noFill/>
              </a:ln>
              <a:solidFill>
                <a:schemeClr val="bg1">
                  <a:lumMod val="85000"/>
                </a:schemeClr>
              </a:solidFill>
              <a:effectLst/>
              <a:uLnTx/>
              <a:uFillTx/>
            </a:endParaRPr>
          </a:p>
        </p:txBody>
      </p:sp>
      <p:sp>
        <p:nvSpPr>
          <p:cNvPr id="12" name="Title 11"/>
          <p:cNvSpPr>
            <a:spLocks noGrp="1"/>
          </p:cNvSpPr>
          <p:nvPr>
            <p:ph type="title"/>
          </p:nvPr>
        </p:nvSpPr>
        <p:spPr>
          <a:xfrm>
            <a:off x="633413" y="749245"/>
            <a:ext cx="7877175" cy="857250"/>
          </a:xfrm>
          <a:prstGeom prst="rect">
            <a:avLst/>
          </a:prstGeom>
        </p:spPr>
        <p:txBody>
          <a:bodyPr>
            <a:normAutofit/>
          </a:bodyPr>
          <a:lstStyle>
            <a:lvl1pPr algn="ctr">
              <a:defRPr sz="3600">
                <a:solidFill>
                  <a:schemeClr val="bg1"/>
                </a:solidFill>
              </a:defRPr>
            </a:lvl1pPr>
          </a:lstStyle>
          <a:p>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7961" y="3552522"/>
            <a:ext cx="1248080" cy="1248080"/>
          </a:xfrm>
          <a:prstGeom prst="rect">
            <a:avLst/>
          </a:prstGeom>
        </p:spPr>
      </p:pic>
    </p:spTree>
    <p:extLst>
      <p:ext uri="{BB962C8B-B14F-4D97-AF65-F5344CB8AC3E}">
        <p14:creationId xmlns:p14="http://schemas.microsoft.com/office/powerpoint/2010/main" val="185255347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 heading">
    <p:spTree>
      <p:nvGrpSpPr>
        <p:cNvPr id="1" name=""/>
        <p:cNvGrpSpPr/>
        <p:nvPr/>
      </p:nvGrpSpPr>
      <p:grpSpPr>
        <a:xfrm>
          <a:off x="0" y="0"/>
          <a:ext cx="0" cy="0"/>
          <a:chOff x="0" y="0"/>
          <a:chExt cx="0" cy="0"/>
        </a:xfrm>
      </p:grpSpPr>
      <p:sp>
        <p:nvSpPr>
          <p:cNvPr id="2" name="Title 1"/>
          <p:cNvSpPr>
            <a:spLocks noGrp="1"/>
          </p:cNvSpPr>
          <p:nvPr>
            <p:ph type="title"/>
          </p:nvPr>
        </p:nvSpPr>
        <p:spPr>
          <a:xfrm>
            <a:off x="628649" y="750969"/>
            <a:ext cx="7895419" cy="853738"/>
          </a:xfrm>
        </p:spPr>
        <p:txBody>
          <a:bodyPr/>
          <a:lstStyle>
            <a:lvl1pPr algn="ctr">
              <a:defRPr sz="2800"/>
            </a:lvl1pPr>
          </a:lstStyle>
          <a:p>
            <a:r>
              <a:rPr lang="en-US" dirty="0"/>
              <a:t>Click to edit Master title style</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
        <p:nvSpPr>
          <p:cNvPr id="4" name="AutoShape 3"/>
          <p:cNvSpPr>
            <a:spLocks noChangeAspect="1" noChangeArrowheads="1" noTextEdit="1"/>
          </p:cNvSpPr>
          <p:nvPr userDrawn="1"/>
        </p:nvSpPr>
        <p:spPr bwMode="auto">
          <a:xfrm>
            <a:off x="4676776" y="1790701"/>
            <a:ext cx="1703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4847" y="1789479"/>
            <a:ext cx="1703022" cy="1703022"/>
          </a:xfrm>
          <a:prstGeom prst="rect">
            <a:avLst/>
          </a:prstGeom>
        </p:spPr>
      </p:pic>
    </p:spTree>
    <p:extLst>
      <p:ext uri="{BB962C8B-B14F-4D97-AF65-F5344CB8AC3E}">
        <p14:creationId xmlns:p14="http://schemas.microsoft.com/office/powerpoint/2010/main" val="112271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 heading">
    <p:spTree>
      <p:nvGrpSpPr>
        <p:cNvPr id="1" name=""/>
        <p:cNvGrpSpPr/>
        <p:nvPr/>
      </p:nvGrpSpPr>
      <p:grpSpPr>
        <a:xfrm>
          <a:off x="0" y="0"/>
          <a:ext cx="0" cy="0"/>
          <a:chOff x="0" y="0"/>
          <a:chExt cx="0" cy="0"/>
        </a:xfrm>
      </p:grpSpPr>
      <p:sp>
        <p:nvSpPr>
          <p:cNvPr id="2" name="Title 1"/>
          <p:cNvSpPr>
            <a:spLocks noGrp="1"/>
          </p:cNvSpPr>
          <p:nvPr>
            <p:ph type="title"/>
          </p:nvPr>
        </p:nvSpPr>
        <p:spPr>
          <a:xfrm>
            <a:off x="628649" y="750969"/>
            <a:ext cx="7895419" cy="853738"/>
          </a:xfrm>
        </p:spPr>
        <p:txBody>
          <a:bodyPr/>
          <a:lstStyle>
            <a:lvl1pPr algn="ctr">
              <a:defRPr sz="2800"/>
            </a:lvl1pPr>
          </a:lstStyle>
          <a:p>
            <a:r>
              <a:rPr lang="en-US" dirty="0"/>
              <a:t>Click to edit Master title style</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8"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
        <p:nvSpPr>
          <p:cNvPr id="4" name="AutoShape 3"/>
          <p:cNvSpPr>
            <a:spLocks noChangeAspect="1" noChangeArrowheads="1" noTextEdit="1"/>
          </p:cNvSpPr>
          <p:nvPr userDrawn="1"/>
        </p:nvSpPr>
        <p:spPr bwMode="auto">
          <a:xfrm>
            <a:off x="4676776" y="1790701"/>
            <a:ext cx="17033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p:nvPr userDrawn="1"/>
        </p:nvGrpSpPr>
        <p:grpSpPr>
          <a:xfrm>
            <a:off x="4676776" y="1794543"/>
            <a:ext cx="1699060" cy="1697957"/>
            <a:chOff x="8451348" y="4227622"/>
            <a:chExt cx="731520" cy="731045"/>
          </a:xfrm>
        </p:grpSpPr>
        <p:sp>
          <p:nvSpPr>
            <p:cNvPr id="81" name="Rectangle 80"/>
            <p:cNvSpPr/>
            <p:nvPr userDrawn="1"/>
          </p:nvSpPr>
          <p:spPr>
            <a:xfrm>
              <a:off x="8451348" y="4227622"/>
              <a:ext cx="731520" cy="731045"/>
            </a:xfrm>
            <a:prstGeom prst="rect">
              <a:avLst/>
            </a:prstGeom>
            <a:solidFill>
              <a:srgbClr val="9F9FA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sp>
          <p:nvSpPr>
            <p:cNvPr id="82" name="Rectangle 81"/>
            <p:cNvSpPr/>
            <p:nvPr userDrawn="1"/>
          </p:nvSpPr>
          <p:spPr>
            <a:xfrm>
              <a:off x="8466385" y="4243046"/>
              <a:ext cx="701448" cy="70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p>
              <a:pPr algn="ctr"/>
              <a:endParaRPr lang="en-US" dirty="0"/>
            </a:p>
          </p:txBody>
        </p: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1027" y="1789479"/>
            <a:ext cx="1703022" cy="1703022"/>
          </a:xfrm>
          <a:prstGeom prst="rect">
            <a:avLst/>
          </a:prstGeom>
        </p:spPr>
      </p:pic>
    </p:spTree>
    <p:extLst>
      <p:ext uri="{BB962C8B-B14F-4D97-AF65-F5344CB8AC3E}">
        <p14:creationId xmlns:p14="http://schemas.microsoft.com/office/powerpoint/2010/main" val="143111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radient_Picture with Title Slide">
    <p:spTree>
      <p:nvGrpSpPr>
        <p:cNvPr id="1" name=""/>
        <p:cNvGrpSpPr/>
        <p:nvPr/>
      </p:nvGrpSpPr>
      <p:grpSpPr>
        <a:xfrm>
          <a:off x="0" y="0"/>
          <a:ext cx="0" cy="0"/>
          <a:chOff x="0" y="0"/>
          <a:chExt cx="0" cy="0"/>
        </a:xfrm>
      </p:grpSpPr>
      <p:pic>
        <p:nvPicPr>
          <p:cNvPr id="8"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9" name="Shape 1241"/>
          <p:cNvSpPr/>
          <p:nvPr userDrawn="1"/>
        </p:nvSpPr>
        <p:spPr>
          <a:xfrm rot="10800000">
            <a:off x="-1" y="1"/>
            <a:ext cx="9144000" cy="5142044"/>
          </a:xfrm>
          <a:prstGeom prst="rect">
            <a:avLst/>
          </a:prstGeom>
          <a:gradFill>
            <a:gsLst>
              <a:gs pos="95000">
                <a:schemeClr val="accent5">
                  <a:alpha val="98000"/>
                </a:schemeClr>
              </a:gs>
              <a:gs pos="54000">
                <a:schemeClr val="accent2">
                  <a:alpha val="91000"/>
                </a:schemeClr>
              </a:gs>
              <a:gs pos="34000">
                <a:schemeClr val="accent3">
                  <a:alpha val="69000"/>
                </a:schemeClr>
              </a:gs>
              <a:gs pos="505">
                <a:srgbClr val="31A9EA"/>
              </a:gs>
              <a:gs pos="16000">
                <a:schemeClr val="accent4">
                  <a:alpha val="77000"/>
                </a:schemeClr>
              </a:gs>
              <a:gs pos="75000">
                <a:schemeClr val="accent1">
                  <a:alpha val="85000"/>
                </a:schemeClr>
              </a:gs>
            </a:gsLst>
            <a:lin ang="1800000" scaled="0"/>
          </a:gradFill>
          <a:ln w="12700">
            <a:miter lim="400000"/>
          </a:ln>
        </p:spPr>
        <p:txBody>
          <a:bodyPr lIns="19050" tIns="19050" rIns="19050" bIns="19050" anchor="ctr"/>
          <a:lstStyle/>
          <a:p>
            <a:pPr marL="0" marR="0" lvl="0" indent="0" defTabSz="342892" eaLnBrk="1" fontAlgn="auto" latinLnBrk="0" hangingPunct="1">
              <a:lnSpc>
                <a:spcPct val="100000"/>
              </a:lnSpc>
              <a:spcBef>
                <a:spcPts val="0"/>
              </a:spcBef>
              <a:spcAft>
                <a:spcPts val="0"/>
              </a:spcAft>
              <a:buClrTx/>
              <a:buSzTx/>
              <a:buFontTx/>
              <a:buNone/>
              <a:tabLst/>
              <a:defRPr sz="3200">
                <a:solidFill>
                  <a:srgbClr val="FFFFFF"/>
                </a:solidFill>
              </a:defRPr>
            </a:pPr>
            <a:endParaRPr kumimoji="0" sz="1200" b="0" i="0" u="none" strike="noStrike" kern="0" cap="none" spc="0" normalizeH="0" baseline="0" noProof="0" dirty="0">
              <a:ln>
                <a:noFill/>
              </a:ln>
              <a:solidFill>
                <a:srgbClr val="FFFFFF"/>
              </a:solidFill>
              <a:effectLst/>
              <a:uLnTx/>
              <a:uFillTx/>
              <a:latin typeface="+mn-lt"/>
            </a:endParaRPr>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pPr defTabSz="914378">
              <a:defRPr/>
            </a:pPr>
            <a:r>
              <a:rPr lang="en-US" sz="1800" kern="0"/>
              <a:t>NCR Confidential - Internal Use Only</a:t>
            </a:r>
            <a:endParaRPr lang="en-US" sz="1800" kern="0" dirty="0"/>
          </a:p>
        </p:txBody>
      </p:sp>
      <p:sp>
        <p:nvSpPr>
          <p:cNvPr id="6" name="Slide Number Placeholder 5"/>
          <p:cNvSpPr>
            <a:spLocks noGrp="1"/>
          </p:cNvSpPr>
          <p:nvPr>
            <p:ph type="sldNum" sz="quarter" idx="12"/>
          </p:nvPr>
        </p:nvSpPr>
        <p:spPr>
          <a:xfrm>
            <a:off x="844552" y="6598102"/>
            <a:ext cx="341440" cy="379591"/>
          </a:xfrm>
        </p:spPr>
        <p:txBody>
          <a:bodyPr/>
          <a:lstStyle>
            <a:lvl1pPr>
              <a:defRPr>
                <a:solidFill>
                  <a:schemeClr val="bg1">
                    <a:lumMod val="85000"/>
                  </a:schemeClr>
                </a:solidFill>
              </a:defRPr>
            </a:lvl1pPr>
          </a:lstStyle>
          <a:p>
            <a:pPr defTabSz="914378">
              <a:defRPr/>
            </a:pPr>
            <a:fld id="{15E75599-F226-4498-B6FE-C5B74A81B250}" type="slidenum">
              <a:rPr lang="en-US" sz="1800" kern="0" smtClean="0"/>
              <a:pPr defTabSz="914378">
                <a:defRPr/>
              </a:pPr>
              <a:t>‹#›</a:t>
            </a:fld>
            <a:endParaRPr lang="en-US" sz="1800" kern="0"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Text Placeholder 2"/>
          <p:cNvSpPr>
            <a:spLocks noGrp="1"/>
          </p:cNvSpPr>
          <p:nvPr>
            <p:ph type="body" sz="quarter" idx="24"/>
          </p:nvPr>
        </p:nvSpPr>
        <p:spPr>
          <a:xfrm>
            <a:off x="628649" y="819151"/>
            <a:ext cx="8259711" cy="428625"/>
          </a:xfrm>
          <a:prstGeom prst="rect">
            <a:avLst/>
          </a:prstGeom>
        </p:spPr>
        <p:txBody>
          <a:bodyPr tIns="0">
            <a:noAutofit/>
          </a:bodyPr>
          <a:lstStyle>
            <a:lvl1pPr marL="0" indent="0">
              <a:buFontTx/>
              <a:buNone/>
              <a:defRPr lang="en-US" sz="2000" kern="1200" spc="-30" dirty="0">
                <a:solidFill>
                  <a:schemeClr val="bg1"/>
                </a:solidFill>
                <a:latin typeface="Raleway ExtraBold" panose="020B0903030101060003" pitchFamily="34" charset="0"/>
                <a:ea typeface="ＭＳ Ｐゴシック" charset="0"/>
                <a:cs typeface="ＭＳ Ｐゴシック" charset="0"/>
              </a:defRPr>
            </a:lvl1pPr>
            <a:lvl2pPr marL="457189" indent="0">
              <a:buFontTx/>
              <a:buNone/>
              <a:defRPr/>
            </a:lvl2pPr>
            <a:lvl3pPr marL="914378" indent="0">
              <a:buFontTx/>
              <a:buNone/>
              <a:defRPr/>
            </a:lvl3pPr>
            <a:lvl4pPr marL="1371566" indent="0">
              <a:buFontTx/>
              <a:buNone/>
              <a:defRPr/>
            </a:lvl4pPr>
            <a:lvl5pPr marL="1828754" indent="0">
              <a:buFontTx/>
              <a:buNone/>
              <a:defRPr/>
            </a:lvl5pPr>
          </a:lstStyle>
          <a:p>
            <a:pPr marL="0" lvl="0" indent="0" algn="l" defTabSz="457189"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Tree>
    <p:extLst>
      <p:ext uri="{BB962C8B-B14F-4D97-AF65-F5344CB8AC3E}">
        <p14:creationId xmlns:p14="http://schemas.microsoft.com/office/powerpoint/2010/main" val="219621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subhead - body text">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chorCtr="0"/>
          <a:lstStyle/>
          <a:p>
            <a:r>
              <a:rPr lang="en-US" dirty="0"/>
              <a:t>Click to edit Master title style</a:t>
            </a:r>
          </a:p>
        </p:txBody>
      </p:sp>
      <p:sp>
        <p:nvSpPr>
          <p:cNvPr id="3" name="Text Placeholder 2"/>
          <p:cNvSpPr>
            <a:spLocks noGrp="1"/>
          </p:cNvSpPr>
          <p:nvPr>
            <p:ph type="body" sz="quarter" idx="24"/>
          </p:nvPr>
        </p:nvSpPr>
        <p:spPr>
          <a:xfrm>
            <a:off x="628649" y="819150"/>
            <a:ext cx="8259711" cy="428625"/>
          </a:xfrm>
          <a:prstGeom prst="rect">
            <a:avLst/>
          </a:prstGeom>
        </p:spPr>
        <p:txBody>
          <a:bodyPr tIns="0">
            <a:noAutofit/>
          </a:bodyPr>
          <a:lstStyle>
            <a:lvl1pPr marL="0" indent="0">
              <a:buFontTx/>
              <a:buNone/>
              <a:defRPr lang="en-US" sz="2000" b="0" i="0" kern="1200" spc="-30" dirty="0">
                <a:solidFill>
                  <a:schemeClr val="tx1">
                    <a:lumMod val="75000"/>
                    <a:lumOff val="25000"/>
                  </a:schemeClr>
                </a:solidFill>
                <a:latin typeface="Raleway Light" charset="0"/>
                <a:ea typeface="Raleway Light" charset="0"/>
                <a:cs typeface="Raleway Light"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l" defTabSz="457200" rtl="0" eaLnBrk="1" fontAlgn="base" hangingPunct="1">
              <a:lnSpc>
                <a:spcPct val="100000"/>
              </a:lnSpc>
              <a:spcBef>
                <a:spcPts val="400"/>
              </a:spcBef>
              <a:spcAft>
                <a:spcPts val="400"/>
              </a:spcAft>
              <a:buClr>
                <a:srgbClr val="54B948"/>
              </a:buClr>
              <a:buSzPct val="100000"/>
              <a:buFontTx/>
              <a:buNone/>
            </a:pPr>
            <a:r>
              <a:rPr lang="en-US" dirty="0"/>
              <a:t>Click to edit Master text styles</a:t>
            </a:r>
          </a:p>
        </p:txBody>
      </p:sp>
      <p:sp>
        <p:nvSpPr>
          <p:cNvPr id="7" name="Content Placeholder 6"/>
          <p:cNvSpPr>
            <a:spLocks noGrp="1"/>
          </p:cNvSpPr>
          <p:nvPr>
            <p:ph sz="quarter" idx="25"/>
          </p:nvPr>
        </p:nvSpPr>
        <p:spPr>
          <a:xfrm>
            <a:off x="628650" y="1589314"/>
            <a:ext cx="8259763" cy="3179536"/>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Tree>
    <p:extLst>
      <p:ext uri="{BB962C8B-B14F-4D97-AF65-F5344CB8AC3E}">
        <p14:creationId xmlns:p14="http://schemas.microsoft.com/office/powerpoint/2010/main" val="290826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body text">
    <p:spTree>
      <p:nvGrpSpPr>
        <p:cNvPr id="1" name=""/>
        <p:cNvGrpSpPr/>
        <p:nvPr/>
      </p:nvGrpSpPr>
      <p:grpSpPr>
        <a:xfrm>
          <a:off x="0" y="0"/>
          <a:ext cx="0" cy="0"/>
          <a:chOff x="0" y="0"/>
          <a:chExt cx="0" cy="0"/>
        </a:xfrm>
      </p:grpSpPr>
      <p:sp>
        <p:nvSpPr>
          <p:cNvPr id="3" name="Title 2"/>
          <p:cNvSpPr>
            <a:spLocks noGrp="1"/>
          </p:cNvSpPr>
          <p:nvPr>
            <p:ph type="title"/>
          </p:nvPr>
        </p:nvSpPr>
        <p:spPr>
          <a:xfrm>
            <a:off x="628649" y="150813"/>
            <a:ext cx="8296275" cy="993775"/>
          </a:xfrm>
        </p:spPr>
        <p:txBody>
          <a:bodyPr/>
          <a:lstStyle/>
          <a:p>
            <a:r>
              <a:rPr lang="en-US" dirty="0"/>
              <a:t>Click to edit Master title style</a:t>
            </a:r>
          </a:p>
        </p:txBody>
      </p:sp>
      <p:sp>
        <p:nvSpPr>
          <p:cNvPr id="5"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6"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sp>
        <p:nvSpPr>
          <p:cNvPr id="4" name="Text Placeholder 3"/>
          <p:cNvSpPr>
            <a:spLocks noGrp="1"/>
          </p:cNvSpPr>
          <p:nvPr>
            <p:ph type="body" sz="quarter" idx="10"/>
          </p:nvPr>
        </p:nvSpPr>
        <p:spPr>
          <a:xfrm>
            <a:off x="628650" y="1144588"/>
            <a:ext cx="8296275" cy="3646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39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image" Target="../media/image2.emf"/><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image" Target="../media/image1.png"/><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Placeholder 4"/>
          <p:cNvSpPr>
            <a:spLocks noGrp="1"/>
          </p:cNvSpPr>
          <p:nvPr>
            <p:ph type="title"/>
          </p:nvPr>
        </p:nvSpPr>
        <p:spPr>
          <a:xfrm>
            <a:off x="628650" y="150813"/>
            <a:ext cx="8217638" cy="993775"/>
          </a:xfrm>
          <a:prstGeom prst="rect">
            <a:avLst/>
          </a:prstGeom>
        </p:spPr>
        <p:txBody>
          <a:bodyPr vert="horz" lIns="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628650" y="1370013"/>
            <a:ext cx="8217638" cy="3262312"/>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1345325769"/>
      </p:ext>
    </p:extLst>
  </p:cSld>
  <p:clrMap bg1="lt1" tx1="dk1" bg2="lt2" tx2="dk2" accent1="accent1" accent2="accent2" accent3="accent3" accent4="accent4" accent5="accent5" accent6="accent6" hlink="hlink" folHlink="folHlink"/>
  <p:sldLayoutIdLst>
    <p:sldLayoutId id="2147483971" r:id="rId1"/>
    <p:sldLayoutId id="2147483949" r:id="rId2"/>
    <p:sldLayoutId id="2147483991" r:id="rId3"/>
    <p:sldLayoutId id="2147483954" r:id="rId4"/>
    <p:sldLayoutId id="2147484025" r:id="rId5"/>
    <p:sldLayoutId id="2147483996" r:id="rId6"/>
    <p:sldLayoutId id="2147484028" r:id="rId7"/>
  </p:sldLayoutIdLst>
  <p:transition spd="med"/>
  <p:hf hdr="0" dt="0"/>
  <p:txStyles>
    <p:titleStyle>
      <a:lvl1pPr marL="0" marR="0" indent="0" algn="l" defTabSz="309563" rtl="0" latinLnBrk="0">
        <a:lnSpc>
          <a:spcPts val="2400"/>
        </a:lnSpc>
        <a:spcBef>
          <a:spcPts val="0"/>
        </a:spcBef>
        <a:spcAft>
          <a:spcPts val="0"/>
        </a:spcAft>
        <a:buClrTx/>
        <a:buSzTx/>
        <a:buFontTx/>
        <a:buNone/>
        <a:tabLst/>
        <a:defRPr sz="2400" b="0" i="0" u="none" strike="noStrike" cap="none" spc="0" baseline="0">
          <a:ln>
            <a:noFill/>
          </a:ln>
          <a:solidFill>
            <a:schemeClr val="tx1">
              <a:lumMod val="75000"/>
              <a:lumOff val="25000"/>
            </a:schemeClr>
          </a:solidFill>
          <a:uFillTx/>
          <a:latin typeface="+mj-lt"/>
          <a:ea typeface="+mn-ea"/>
          <a:cs typeface="Open Sans" panose="020B0604020202020204" charset="0"/>
          <a:sym typeface="Open Sans"/>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9pPr>
    </p:titleStyle>
    <p:body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p:bodyStyle>
    <p:otherStyle>
      <a:lvl1pPr marL="0" marR="0" indent="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1pPr>
      <a:lvl2pPr marL="0" marR="0" indent="857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2pPr>
      <a:lvl3pPr marL="0" marR="0" indent="1714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3pPr>
      <a:lvl4pPr marL="0" marR="0" indent="2571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4pPr>
      <a:lvl5pPr marL="0" marR="0" indent="3429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5pPr>
      <a:lvl6pPr marL="0" marR="0" indent="4286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6pPr>
      <a:lvl7pPr marL="0" marR="0" indent="5143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7pPr>
      <a:lvl8pPr marL="0" marR="0" indent="6000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8pPr>
      <a:lvl9pPr marL="0" marR="0" indent="6858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Placeholder 4"/>
          <p:cNvSpPr>
            <a:spLocks noGrp="1"/>
          </p:cNvSpPr>
          <p:nvPr>
            <p:ph type="title"/>
          </p:nvPr>
        </p:nvSpPr>
        <p:spPr>
          <a:xfrm>
            <a:off x="628650" y="150813"/>
            <a:ext cx="8217638" cy="993775"/>
          </a:xfrm>
          <a:prstGeom prst="rect">
            <a:avLst/>
          </a:prstGeom>
        </p:spPr>
        <p:txBody>
          <a:bodyPr vert="horz" lIns="0" tIns="45720" rIns="91440" bIns="45720" rtlCol="0" anchor="ctr">
            <a:normAutofit/>
          </a:bodyPr>
          <a:lstStyle/>
          <a:p>
            <a:r>
              <a:rPr lang="en-US" dirty="0"/>
              <a:t>Click to edit Master title style</a:t>
            </a:r>
          </a:p>
        </p:txBody>
      </p:sp>
      <p:sp>
        <p:nvSpPr>
          <p:cNvPr id="6" name="Text Placeholder 5"/>
          <p:cNvSpPr>
            <a:spLocks noGrp="1"/>
          </p:cNvSpPr>
          <p:nvPr>
            <p:ph type="body" idx="1"/>
          </p:nvPr>
        </p:nvSpPr>
        <p:spPr>
          <a:xfrm>
            <a:off x="628650" y="1370013"/>
            <a:ext cx="8217638" cy="3262312"/>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4"/>
          <p:cNvSpPr>
            <a:spLocks noGrp="1"/>
          </p:cNvSpPr>
          <p:nvPr>
            <p:ph type="sldNum" sz="quarter" idx="4"/>
          </p:nvPr>
        </p:nvSpPr>
        <p:spPr>
          <a:xfrm>
            <a:off x="633413" y="4948575"/>
            <a:ext cx="149080" cy="194925"/>
          </a:xfrm>
          <a:prstGeom prst="rect">
            <a:avLst/>
          </a:prstGeom>
          <a:ln w="12700">
            <a:miter lim="400000"/>
          </a:ln>
        </p:spPr>
        <p:txBody>
          <a:bodyPr wrap="none" lIns="0" tIns="50800" rIns="50800" bIns="50800">
            <a:spAutoFit/>
          </a:bodyPr>
          <a:lstStyle>
            <a:lvl1pPr algn="l">
              <a:defRPr sz="600">
                <a:solidFill>
                  <a:schemeClr val="bg1">
                    <a:lumMod val="50000"/>
                  </a:schemeClr>
                </a:solidFill>
                <a:latin typeface="+mn-lt"/>
                <a:ea typeface="Open Sans" panose="020B0604020202020204" charset="0"/>
                <a:cs typeface="Open Sans" panose="020B0604020202020204" charset="0"/>
                <a:sym typeface="Open Sans"/>
              </a:defRPr>
            </a:lvl1pPr>
          </a:lstStyle>
          <a:p>
            <a:fld id="{86CB4B4D-7CA3-9044-876B-883B54F8677D}" type="slidenum">
              <a:rPr lang="en-US" smtClean="0"/>
              <a:pPr/>
              <a:t>‹#›</a:t>
            </a:fld>
            <a:endParaRPr lang="en-US" dirty="0"/>
          </a:p>
        </p:txBody>
      </p:sp>
      <p:sp>
        <p:nvSpPr>
          <p:cNvPr id="9" name="Footer Placeholder 7"/>
          <p:cNvSpPr>
            <a:spLocks noGrp="1"/>
          </p:cNvSpPr>
          <p:nvPr>
            <p:ph type="ftr" sz="quarter" idx="3"/>
          </p:nvPr>
        </p:nvSpPr>
        <p:spPr>
          <a:xfrm>
            <a:off x="924766" y="4948575"/>
            <a:ext cx="3086100" cy="194925"/>
          </a:xfrm>
          <a:prstGeom prst="rect">
            <a:avLst/>
          </a:prstGeom>
        </p:spPr>
        <p:txBody>
          <a:bodyPr vert="horz" lIns="0" tIns="45720" rIns="91440" bIns="45720" rtlCol="0" anchor="ctr"/>
          <a:lstStyle>
            <a:lvl1pPr algn="l">
              <a:defRPr sz="600">
                <a:solidFill>
                  <a:schemeClr val="bg1">
                    <a:lumMod val="50000"/>
                  </a:schemeClr>
                </a:solidFill>
                <a:latin typeface="+mn-lt"/>
              </a:defRPr>
            </a:lvl1pPr>
          </a:lstStyle>
          <a:p>
            <a:r>
              <a:rPr lang="en-US"/>
              <a:t>NCR Confidential - Internal Use Only</a:t>
            </a:r>
            <a:endParaRPr lang="en-US" dirty="0"/>
          </a:p>
        </p:txBody>
      </p:sp>
      <p:pic>
        <p:nvPicPr>
          <p:cNvPr id="14" name="Picture 13"/>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66947" y="-838898"/>
            <a:ext cx="1410236" cy="6653049"/>
          </a:xfrm>
          <a:prstGeom prst="rect">
            <a:avLst/>
          </a:prstGeom>
        </p:spPr>
      </p:pic>
    </p:spTree>
    <p:extLst>
      <p:ext uri="{BB962C8B-B14F-4D97-AF65-F5344CB8AC3E}">
        <p14:creationId xmlns:p14="http://schemas.microsoft.com/office/powerpoint/2010/main" val="32942528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27"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9" r:id="rId18"/>
    <p:sldLayoutId id="2147484030" r:id="rId19"/>
    <p:sldLayoutId id="2147484031" r:id="rId20"/>
    <p:sldLayoutId id="2147484032" r:id="rId21"/>
    <p:sldLayoutId id="2147484033" r:id="rId22"/>
    <p:sldLayoutId id="2147484034" r:id="rId23"/>
  </p:sldLayoutIdLst>
  <p:transition spd="med"/>
  <p:hf hdr="0" dt="0"/>
  <p:txStyles>
    <p:titleStyle>
      <a:lvl1pPr marL="0" marR="0" indent="0" algn="l" defTabSz="309563" rtl="0" latinLnBrk="0">
        <a:lnSpc>
          <a:spcPts val="2400"/>
        </a:lnSpc>
        <a:spcBef>
          <a:spcPts val="0"/>
        </a:spcBef>
        <a:spcAft>
          <a:spcPts val="0"/>
        </a:spcAft>
        <a:buClrTx/>
        <a:buSzTx/>
        <a:buFontTx/>
        <a:buNone/>
        <a:tabLst/>
        <a:defRPr sz="2400" b="0" i="0" u="none" strike="noStrike" cap="none" spc="0" baseline="0">
          <a:ln>
            <a:noFill/>
          </a:ln>
          <a:solidFill>
            <a:schemeClr val="tx1">
              <a:lumMod val="75000"/>
              <a:lumOff val="25000"/>
            </a:schemeClr>
          </a:solidFill>
          <a:uFillTx/>
          <a:latin typeface="+mj-lt"/>
          <a:ea typeface="+mn-ea"/>
          <a:cs typeface="Open Sans" panose="020B0604020202020204" charset="0"/>
          <a:sym typeface="Open Sans"/>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Open Sans"/>
        </a:defRPr>
      </a:lvl9pPr>
    </p:titleStyle>
    <p:body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p:bodyStyle>
    <p:otherStyle>
      <a:lvl1pPr marL="0" marR="0" indent="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1pPr>
      <a:lvl2pPr marL="0" marR="0" indent="857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2pPr>
      <a:lvl3pPr marL="0" marR="0" indent="1714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3pPr>
      <a:lvl4pPr marL="0" marR="0" indent="2571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4pPr>
      <a:lvl5pPr marL="0" marR="0" indent="3429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5pPr>
      <a:lvl6pPr marL="0" marR="0" indent="42862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6pPr>
      <a:lvl7pPr marL="0" marR="0" indent="51435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7pPr>
      <a:lvl8pPr marL="0" marR="0" indent="600075"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8pPr>
      <a:lvl9pPr marL="0" marR="0" indent="685800" algn="r" defTabSz="309563"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0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2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0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33.xml"/><Relationship Id="rId16" Type="http://schemas.openxmlformats.org/officeDocument/2006/relationships/image" Target="../media/image97.png"/><Relationship Id="rId1" Type="http://schemas.openxmlformats.org/officeDocument/2006/relationships/slideLayout" Target="../slideLayouts/slideLayout2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10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105.xml.rels><?xml version="1.0" encoding="UTF-8" standalone="yes"?>
<Relationships xmlns="http://schemas.openxmlformats.org/package/2006/relationships"><Relationship Id="rId8" Type="http://schemas.openxmlformats.org/officeDocument/2006/relationships/image" Target="../media/image109.tiff"/><Relationship Id="rId13" Type="http://schemas.openxmlformats.org/officeDocument/2006/relationships/image" Target="../media/image114.png"/><Relationship Id="rId3" Type="http://schemas.openxmlformats.org/officeDocument/2006/relationships/image" Target="../media/image104.tiff"/><Relationship Id="rId7" Type="http://schemas.openxmlformats.org/officeDocument/2006/relationships/image" Target="../media/image108.tiff"/><Relationship Id="rId12" Type="http://schemas.openxmlformats.org/officeDocument/2006/relationships/image" Target="../media/image113.tiff"/><Relationship Id="rId2" Type="http://schemas.openxmlformats.org/officeDocument/2006/relationships/notesSlide" Target="../notesSlides/notesSlide36.xml"/><Relationship Id="rId16" Type="http://schemas.openxmlformats.org/officeDocument/2006/relationships/image" Target="../media/image117.jpeg"/><Relationship Id="rId1" Type="http://schemas.openxmlformats.org/officeDocument/2006/relationships/slideLayout" Target="../slideLayouts/slideLayout8.xml"/><Relationship Id="rId6" Type="http://schemas.openxmlformats.org/officeDocument/2006/relationships/image" Target="../media/image107.tiff"/><Relationship Id="rId11" Type="http://schemas.openxmlformats.org/officeDocument/2006/relationships/image" Target="../media/image112.tiff"/><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tiff"/><Relationship Id="rId4" Type="http://schemas.openxmlformats.org/officeDocument/2006/relationships/image" Target="../media/image105.tiff"/><Relationship Id="rId9" Type="http://schemas.openxmlformats.org/officeDocument/2006/relationships/image" Target="../media/image110.tiff"/><Relationship Id="rId14" Type="http://schemas.openxmlformats.org/officeDocument/2006/relationships/image" Target="../media/image115.png"/></Relationships>
</file>

<file path=ppt/slides/_rels/slide106.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11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9.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19.png"/></Relationships>
</file>

<file path=ppt/slides/_rels/slide112.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3.png"/><Relationship Id="rId2" Type="http://schemas.openxmlformats.org/officeDocument/2006/relationships/image" Target="../media/image124.png"/><Relationship Id="rId1" Type="http://schemas.openxmlformats.org/officeDocument/2006/relationships/slideLayout" Target="../slideLayouts/slideLayout29.xml"/><Relationship Id="rId6" Type="http://schemas.openxmlformats.org/officeDocument/2006/relationships/image" Target="../media/image122.png"/><Relationship Id="rId5" Type="http://schemas.openxmlformats.org/officeDocument/2006/relationships/image" Target="../media/image119.png"/><Relationship Id="rId4" Type="http://schemas.openxmlformats.org/officeDocument/2006/relationships/image" Target="../media/image121.png"/></Relationships>
</file>

<file path=ppt/slides/_rels/slide1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15.xml"/><Relationship Id="rId7" Type="http://schemas.openxmlformats.org/officeDocument/2006/relationships/slide" Target="slide98.xml"/><Relationship Id="rId2" Type="http://schemas.openxmlformats.org/officeDocument/2006/relationships/slide" Target="slide3.xml"/><Relationship Id="rId1" Type="http://schemas.openxmlformats.org/officeDocument/2006/relationships/slideLayout" Target="../slideLayouts/slideLayout15.xml"/><Relationship Id="rId6" Type="http://schemas.openxmlformats.org/officeDocument/2006/relationships/slide" Target="slide92.xml"/><Relationship Id="rId5" Type="http://schemas.openxmlformats.org/officeDocument/2006/relationships/slide" Target="slide49.xml"/><Relationship Id="rId4" Type="http://schemas.openxmlformats.org/officeDocument/2006/relationships/slide" Target="slide40.xml"/><Relationship Id="rId9" Type="http://schemas.openxmlformats.org/officeDocument/2006/relationships/slide" Target="slide10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2.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36.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10.png"/><Relationship Id="rId9"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32.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10.png"/><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5.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1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38.png"/><Relationship Id="rId7" Type="http://schemas.openxmlformats.org/officeDocument/2006/relationships/image" Target="../media/image47.png"/><Relationship Id="rId12"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27.png"/><Relationship Id="rId11" Type="http://schemas.openxmlformats.org/officeDocument/2006/relationships/image" Target="../media/image10.png"/><Relationship Id="rId5" Type="http://schemas.openxmlformats.org/officeDocument/2006/relationships/image" Target="../media/image25.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8.png"/><Relationship Id="rId12"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42.png"/><Relationship Id="rId11" Type="http://schemas.openxmlformats.org/officeDocument/2006/relationships/image" Target="../media/image49.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22.png"/><Relationship Id="rId1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42.png"/><Relationship Id="rId5" Type="http://schemas.openxmlformats.org/officeDocument/2006/relationships/image" Target="../media/image8.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53.png"/><Relationship Id="rId5" Type="http://schemas.openxmlformats.org/officeDocument/2006/relationships/image" Target="../media/image8.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55.png"/><Relationship Id="rId5" Type="http://schemas.openxmlformats.org/officeDocument/2006/relationships/image" Target="../media/image8.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48.png"/><Relationship Id="rId10" Type="http://schemas.openxmlformats.org/officeDocument/2006/relationships/image" Target="../media/image49.png"/><Relationship Id="rId4" Type="http://schemas.openxmlformats.org/officeDocument/2006/relationships/image" Target="../media/image8.png"/><Relationship Id="rId9" Type="http://schemas.openxmlformats.org/officeDocument/2006/relationships/image" Target="../media/image45.png"/></Relationships>
</file>

<file path=ppt/slides/_rels/slide5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9.png"/><Relationship Id="rId7" Type="http://schemas.openxmlformats.org/officeDocument/2006/relationships/image" Target="../media/image8.png"/><Relationship Id="rId12"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11" Type="http://schemas.openxmlformats.org/officeDocument/2006/relationships/image" Target="../media/image25.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5.png"/></Relationships>
</file>

<file path=ppt/slides/_rels/slide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22.png"/></Relationships>
</file>

<file path=ppt/slides/_rels/slide5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0.png"/><Relationship Id="rId3" Type="http://schemas.openxmlformats.org/officeDocument/2006/relationships/image" Target="../media/image39.png"/><Relationship Id="rId7" Type="http://schemas.openxmlformats.org/officeDocument/2006/relationships/image" Target="../media/image8.png"/><Relationship Id="rId12"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11" Type="http://schemas.openxmlformats.org/officeDocument/2006/relationships/image" Target="../media/image25.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5.png"/><Relationship Id="rId14" Type="http://schemas.openxmlformats.org/officeDocument/2006/relationships/image" Target="../media/image27.png"/></Relationships>
</file>

<file path=ppt/slides/_rels/slide5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10.png"/><Relationship Id="rId12"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image" Target="../media/image27.png"/><Relationship Id="rId4" Type="http://schemas.openxmlformats.org/officeDocument/2006/relationships/image" Target="../media/image41.png"/><Relationship Id="rId9" Type="http://schemas.openxmlformats.org/officeDocument/2006/relationships/image" Target="../media/image44.pn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5.png"/><Relationship Id="rId3" Type="http://schemas.openxmlformats.org/officeDocument/2006/relationships/image" Target="../media/image39.png"/><Relationship Id="rId7" Type="http://schemas.openxmlformats.org/officeDocument/2006/relationships/image" Target="../media/image8.png"/><Relationship Id="rId12"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11" Type="http://schemas.openxmlformats.org/officeDocument/2006/relationships/image" Target="../media/image27.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46.png"/></Relationships>
</file>

<file path=ppt/slides/_rels/slide5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7.png"/><Relationship Id="rId11" Type="http://schemas.openxmlformats.org/officeDocument/2006/relationships/image" Target="../media/image8.png"/><Relationship Id="rId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25.png"/><Relationship Id="rId9" Type="http://schemas.openxmlformats.org/officeDocument/2006/relationships/image" Target="../media/image43.png"/></Relationships>
</file>

<file path=ppt/slides/_rels/slide5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0.png"/><Relationship Id="rId3" Type="http://schemas.openxmlformats.org/officeDocument/2006/relationships/image" Target="../media/image39.png"/><Relationship Id="rId7" Type="http://schemas.openxmlformats.org/officeDocument/2006/relationships/image" Target="../media/image8.png"/><Relationship Id="rId12"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8.png"/><Relationship Id="rId11" Type="http://schemas.openxmlformats.org/officeDocument/2006/relationships/image" Target="../media/image25.png"/><Relationship Id="rId5" Type="http://schemas.openxmlformats.org/officeDocument/2006/relationships/image" Target="../media/image42.png"/><Relationship Id="rId10" Type="http://schemas.openxmlformats.org/officeDocument/2006/relationships/image" Target="../media/image49.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51.png"/></Relationships>
</file>

<file path=ppt/slides/_rels/slide5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8.png"/><Relationship Id="rId12"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8.png"/><Relationship Id="rId11" Type="http://schemas.openxmlformats.org/officeDocument/2006/relationships/image" Target="../media/image25.png"/><Relationship Id="rId5" Type="http://schemas.openxmlformats.org/officeDocument/2006/relationships/image" Target="../media/image42.png"/><Relationship Id="rId10" Type="http://schemas.openxmlformats.org/officeDocument/2006/relationships/image" Target="../media/image49.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56.png"/><Relationship Id="rId5" Type="http://schemas.openxmlformats.org/officeDocument/2006/relationships/image" Target="../media/image4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56.png"/><Relationship Id="rId5" Type="http://schemas.openxmlformats.org/officeDocument/2006/relationships/image" Target="../media/image42.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42.png"/><Relationship Id="rId5" Type="http://schemas.openxmlformats.org/officeDocument/2006/relationships/image" Target="../media/image56.pn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52.png"/><Relationship Id="rId5" Type="http://schemas.openxmlformats.org/officeDocument/2006/relationships/image" Target="../media/image42.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59.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59.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 Id="rId9"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6" Type="http://schemas.openxmlformats.org/officeDocument/2006/relationships/image" Target="../media/image56.png"/><Relationship Id="rId5" Type="http://schemas.openxmlformats.org/officeDocument/2006/relationships/image" Target="../media/image42.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61.png"/><Relationship Id="rId5" Type="http://schemas.openxmlformats.org/officeDocument/2006/relationships/image" Target="../media/image27.png"/><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9.png"/><Relationship Id="rId7"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62.pn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62.png"/><Relationship Id="rId5" Type="http://schemas.openxmlformats.org/officeDocument/2006/relationships/image" Target="../media/image25.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9.png"/><Relationship Id="rId7" Type="http://schemas.openxmlformats.org/officeDocument/2006/relationships/image" Target="../media/image63.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11.png"/><Relationship Id="rId10" Type="http://schemas.openxmlformats.org/officeDocument/2006/relationships/image" Target="../media/image66.png"/><Relationship Id="rId4" Type="http://schemas.openxmlformats.org/officeDocument/2006/relationships/image" Target="../media/image8.png"/><Relationship Id="rId9" Type="http://schemas.openxmlformats.org/officeDocument/2006/relationships/image" Target="../media/image65.png"/></Relationships>
</file>

<file path=ppt/slides/_rels/slide7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9.png"/><Relationship Id="rId7"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64.png"/><Relationship Id="rId5" Type="http://schemas.openxmlformats.org/officeDocument/2006/relationships/image" Target="../media/image25.png"/><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9.png"/><Relationship Id="rId7" Type="http://schemas.openxmlformats.org/officeDocument/2006/relationships/image" Target="../media/image67.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63.png"/><Relationship Id="rId5" Type="http://schemas.openxmlformats.org/officeDocument/2006/relationships/image" Target="../media/image11.png"/><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42.png"/><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4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39.png"/></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70.png"/></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1.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2.png"/><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42.png"/><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42.png"/><Relationship Id="rId4" Type="http://schemas.openxmlformats.org/officeDocument/2006/relationships/image" Target="../media/image8.png"/></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2.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73.png"/></Relationships>
</file>

<file path=ppt/slides/_rels/slide9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28.xml"/><Relationship Id="rId5" Type="http://schemas.openxmlformats.org/officeDocument/2006/relationships/image" Target="../media/image77.jpeg"/><Relationship Id="rId4" Type="http://schemas.openxmlformats.org/officeDocument/2006/relationships/image" Target="../media/image76.jpeg"/></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78.png"/></Relationships>
</file>

<file path=ppt/slides/_rels/slide9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b="1" dirty="0"/>
              <a:t>[Your Name]</a:t>
            </a:r>
          </a:p>
          <a:p>
            <a:r>
              <a:rPr lang="en-US" dirty="0"/>
              <a:t>[Your Date]</a:t>
            </a:r>
          </a:p>
          <a:p>
            <a:endParaRPr lang="en-US" dirty="0"/>
          </a:p>
        </p:txBody>
      </p:sp>
      <p:sp>
        <p:nvSpPr>
          <p:cNvPr id="8" name="Footer Placeholder 7"/>
          <p:cNvSpPr>
            <a:spLocks noGrp="1"/>
          </p:cNvSpPr>
          <p:nvPr>
            <p:ph type="ftr" sz="quarter" idx="3"/>
          </p:nvPr>
        </p:nvSpPr>
        <p:spPr/>
        <p:txBody>
          <a:bodyPr/>
          <a:lstStyle>
            <a:lvl1pPr algn="l">
              <a:defRPr sz="600">
                <a:solidFill>
                  <a:schemeClr val="bg1">
                    <a:lumMod val="85000"/>
                  </a:schemeClr>
                </a:solidFill>
              </a:defRPr>
            </a:lvl1pPr>
          </a:lstStyle>
          <a:p>
            <a:pPr lvl="0"/>
            <a:r>
              <a:rPr lang="en-US" noProof="0"/>
              <a:t>NCR Confidential</a:t>
            </a:r>
            <a:endParaRPr lang="en-US" noProof="0" dirty="0"/>
          </a:p>
        </p:txBody>
      </p:sp>
      <p:sp>
        <p:nvSpPr>
          <p:cNvPr id="5" name="Text Placeholder 2"/>
          <p:cNvSpPr>
            <a:spLocks noGrp="1"/>
          </p:cNvSpPr>
          <p:nvPr>
            <p:ph type="body" sz="quarter" idx="10"/>
          </p:nvPr>
        </p:nvSpPr>
        <p:spPr>
          <a:xfrm>
            <a:off x="634643" y="1316736"/>
            <a:ext cx="7290157" cy="1943315"/>
          </a:xfrm>
          <a:prstGeom prst="rect">
            <a:avLst/>
          </a:prstGeom>
        </p:spPr>
        <p:txBody>
          <a:bodyPr anchor="b" anchorCtr="0">
            <a:normAutofit/>
          </a:bodyPr>
          <a:lstStyle>
            <a:lvl1pPr marL="0" indent="0">
              <a:lnSpc>
                <a:spcPct val="100000"/>
              </a:lnSpc>
              <a:buNone/>
              <a:defRPr sz="4800" cap="none" spc="40" baseline="0">
                <a:solidFill>
                  <a:schemeClr val="bg1"/>
                </a:solidFill>
                <a:latin typeface="+mj-lt"/>
                <a:cs typeface="Open Sans" panose="020B0604020202020204" charset="0"/>
              </a:defRPr>
            </a:lvl1pPr>
          </a:lstStyle>
          <a:p>
            <a:r>
              <a:rPr lang="en-US" dirty="0"/>
              <a:t>ENCOR</a:t>
            </a:r>
          </a:p>
          <a:p>
            <a:r>
              <a:rPr lang="en-US" dirty="0"/>
              <a:t>Special Feature Topics</a:t>
            </a:r>
          </a:p>
        </p:txBody>
      </p:sp>
    </p:spTree>
    <p:extLst>
      <p:ext uri="{BB962C8B-B14F-4D97-AF65-F5344CB8AC3E}">
        <p14:creationId xmlns:p14="http://schemas.microsoft.com/office/powerpoint/2010/main" val="3509763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8865685" y="555278"/>
            <a:ext cx="136085" cy="117940"/>
          </a:xfrm>
          <a:prstGeom prst="rect">
            <a:avLst/>
          </a:prstGeom>
        </p:spPr>
      </p:pic>
      <p:cxnSp>
        <p:nvCxnSpPr>
          <p:cNvPr id="28" name="Straight Connector 27"/>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4"/>
          <a:stretch>
            <a:fillRect/>
          </a:stretch>
        </p:blipFill>
        <p:spPr>
          <a:xfrm>
            <a:off x="328114" y="-1280"/>
            <a:ext cx="8815887" cy="474756"/>
          </a:xfrm>
          <a:prstGeom prst="rect">
            <a:avLst/>
          </a:prstGeom>
        </p:spPr>
      </p:pic>
      <p:graphicFrame>
        <p:nvGraphicFramePr>
          <p:cNvPr id="20" name="Table 19"/>
          <p:cNvGraphicFramePr>
            <a:graphicFrameLocks noGrp="1"/>
          </p:cNvGraphicFramePr>
          <p:nvPr>
            <p:extLst/>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5"/>
          <a:stretch>
            <a:fillRect/>
          </a:stretch>
        </p:blipFill>
        <p:spPr>
          <a:xfrm>
            <a:off x="3789523" y="947763"/>
            <a:ext cx="214286" cy="207143"/>
          </a:xfrm>
          <a:prstGeom prst="rect">
            <a:avLst/>
          </a:prstGeom>
        </p:spPr>
      </p:pic>
      <p:pic>
        <p:nvPicPr>
          <p:cNvPr id="44" name="Picture 43"/>
          <p:cNvPicPr>
            <a:picLocks noChangeAspect="1"/>
          </p:cNvPicPr>
          <p:nvPr/>
        </p:nvPicPr>
        <p:blipFill>
          <a:blip r:embed="rId6"/>
          <a:stretch>
            <a:fillRect/>
          </a:stretch>
        </p:blipFill>
        <p:spPr>
          <a:xfrm>
            <a:off x="6025" y="0"/>
            <a:ext cx="322088" cy="5143500"/>
          </a:xfrm>
          <a:prstGeom prst="rect">
            <a:avLst/>
          </a:prstGeom>
        </p:spPr>
      </p:pic>
      <p:pic>
        <p:nvPicPr>
          <p:cNvPr id="85" name="Picture 84"/>
          <p:cNvPicPr>
            <a:picLocks noChangeAspect="1"/>
          </p:cNvPicPr>
          <p:nvPr/>
        </p:nvPicPr>
        <p:blipFill>
          <a:blip r:embed="rId7"/>
          <a:stretch>
            <a:fillRect/>
          </a:stretch>
        </p:blipFill>
        <p:spPr>
          <a:xfrm>
            <a:off x="390757" y="526330"/>
            <a:ext cx="214286" cy="185714"/>
          </a:xfrm>
          <a:prstGeom prst="rect">
            <a:avLst/>
          </a:prstGeom>
        </p:spPr>
      </p:pic>
      <p:pic>
        <p:nvPicPr>
          <p:cNvPr id="51" name="Picture 50"/>
          <p:cNvPicPr>
            <a:picLocks noChangeAspect="1"/>
          </p:cNvPicPr>
          <p:nvPr/>
        </p:nvPicPr>
        <p:blipFill>
          <a:blip r:embed="rId8"/>
          <a:stretch>
            <a:fillRect/>
          </a:stretch>
        </p:blipFill>
        <p:spPr>
          <a:xfrm>
            <a:off x="626039" y="522558"/>
            <a:ext cx="178571" cy="178571"/>
          </a:xfrm>
          <a:prstGeom prst="rect">
            <a:avLst/>
          </a:prstGeom>
        </p:spPr>
      </p:pic>
      <p:sp>
        <p:nvSpPr>
          <p:cNvPr id="90" name="TextBox 89"/>
          <p:cNvSpPr txBox="1"/>
          <p:nvPr/>
        </p:nvSpPr>
        <p:spPr>
          <a:xfrm>
            <a:off x="4535157" y="1616036"/>
            <a:ext cx="2590262" cy="276999"/>
          </a:xfrm>
          <a:prstGeom prst="rect">
            <a:avLst/>
          </a:prstGeom>
          <a:noFill/>
        </p:spPr>
        <p:txBody>
          <a:bodyPr wrap="square" rtlCol="0">
            <a:spAutoFit/>
          </a:bodyPr>
          <a:lstStyle>
            <a:defPPr>
              <a:defRPr lang="en-US"/>
            </a:defPPr>
            <a:lvl1pPr defTabSz="685783">
              <a:defRPr sz="1400">
                <a:solidFill>
                  <a:prstClr val="black"/>
                </a:solidFill>
                <a:latin typeface="+mn-lt"/>
              </a:defRPr>
            </a:lvl1pPr>
          </a:lstStyle>
          <a:p>
            <a:r>
              <a:rPr lang="en-US" sz="1200" dirty="0"/>
              <a:t>Department Options</a:t>
            </a:r>
          </a:p>
        </p:txBody>
      </p:sp>
      <p:sp>
        <p:nvSpPr>
          <p:cNvPr id="91" name="TextBox 90"/>
          <p:cNvSpPr txBox="1"/>
          <p:nvPr/>
        </p:nvSpPr>
        <p:spPr>
          <a:xfrm>
            <a:off x="4540908" y="2265403"/>
            <a:ext cx="1627705" cy="276999"/>
          </a:xfrm>
          <a:prstGeom prst="rect">
            <a:avLst/>
          </a:prstGeom>
          <a:noFill/>
        </p:spPr>
        <p:txBody>
          <a:bodyPr wrap="square" rtlCol="0">
            <a:spAutoFit/>
          </a:bodyPr>
          <a:lstStyle>
            <a:defPPr>
              <a:defRPr lang="en-US"/>
            </a:defPPr>
            <a:lvl1pPr defTabSz="685783">
              <a:defRPr sz="1200">
                <a:solidFill>
                  <a:prstClr val="black"/>
                </a:solidFill>
                <a:latin typeface="+mn-lt"/>
              </a:defRPr>
            </a:lvl1pPr>
          </a:lstStyle>
          <a:p>
            <a:r>
              <a:rPr lang="en-US" dirty="0"/>
              <a:t>Print Orientation</a:t>
            </a:r>
          </a:p>
        </p:txBody>
      </p:sp>
      <p:graphicFrame>
        <p:nvGraphicFramePr>
          <p:cNvPr id="92" name="Table 91"/>
          <p:cNvGraphicFramePr>
            <a:graphicFrameLocks noGrp="1"/>
          </p:cNvGraphicFramePr>
          <p:nvPr>
            <p:extLst/>
          </p:nvPr>
        </p:nvGraphicFramePr>
        <p:xfrm>
          <a:off x="4645103" y="1864004"/>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 Departments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93" name="Table 92"/>
          <p:cNvGraphicFramePr>
            <a:graphicFrameLocks noGrp="1"/>
          </p:cNvGraphicFramePr>
          <p:nvPr>
            <p:extLst/>
          </p:nvPr>
        </p:nvGraphicFramePr>
        <p:xfrm>
          <a:off x="4645103" y="2494711"/>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94" name="TextBox 93"/>
          <p:cNvSpPr txBox="1"/>
          <p:nvPr/>
        </p:nvSpPr>
        <p:spPr>
          <a:xfrm>
            <a:off x="4540907" y="1039409"/>
            <a:ext cx="1796632" cy="276999"/>
          </a:xfrm>
          <a:prstGeom prst="rect">
            <a:avLst/>
          </a:prstGeom>
          <a:noFill/>
        </p:spPr>
        <p:txBody>
          <a:bodyPr wrap="square" rtlCol="0">
            <a:spAutoFit/>
          </a:bodyPr>
          <a:lstStyle>
            <a:defPPr>
              <a:defRPr lang="en-US"/>
            </a:defPPr>
            <a:lvl1pPr defTabSz="685783">
              <a:defRPr sz="1200">
                <a:solidFill>
                  <a:prstClr val="black"/>
                </a:solidFill>
                <a:latin typeface="+mn-lt"/>
              </a:defRPr>
            </a:lvl1pPr>
          </a:lstStyle>
          <a:p>
            <a:r>
              <a:rPr lang="en-US" dirty="0"/>
              <a:t>Period Options</a:t>
            </a:r>
            <a:endParaRPr lang="en-US" dirty="0"/>
          </a:p>
        </p:txBody>
      </p:sp>
      <p:graphicFrame>
        <p:nvGraphicFramePr>
          <p:cNvPr id="95" name="Table 94"/>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2" name="Picture 1"/>
          <p:cNvPicPr>
            <a:picLocks noChangeAspect="1"/>
          </p:cNvPicPr>
          <p:nvPr/>
        </p:nvPicPr>
        <p:blipFill>
          <a:blip r:embed="rId9"/>
          <a:stretch>
            <a:fillRect/>
          </a:stretch>
        </p:blipFill>
        <p:spPr>
          <a:xfrm>
            <a:off x="8267350" y="4763105"/>
            <a:ext cx="785714" cy="292857"/>
          </a:xfrm>
          <a:prstGeom prst="rect">
            <a:avLst/>
          </a:prstGeom>
        </p:spPr>
      </p:pic>
      <p:sp>
        <p:nvSpPr>
          <p:cNvPr id="17" name="Slide Number Placeholder 2">
            <a:extLst>
              <a:ext uri="{FF2B5EF4-FFF2-40B4-BE49-F238E27FC236}">
                <a16:creationId xmlns:a16="http://schemas.microsoft.com/office/drawing/2014/main" xmlns="" id="{BAE5887B-16EE-42A1-950D-66F04EFBFA7F}"/>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10</a:t>
            </a:fld>
            <a:endParaRPr lang="en-US" sz="800" kern="0" dirty="0">
              <a:solidFill>
                <a:srgbClr val="54B948"/>
              </a:solidFill>
            </a:endParaRPr>
          </a:p>
        </p:txBody>
      </p:sp>
      <p:sp>
        <p:nvSpPr>
          <p:cNvPr id="18" name="Footer Placeholder 3">
            <a:extLst>
              <a:ext uri="{FF2B5EF4-FFF2-40B4-BE49-F238E27FC236}">
                <a16:creationId xmlns:a16="http://schemas.microsoft.com/office/drawing/2014/main" xmlns="" id="{3E8FA755-CC59-4714-A478-78D827A17919}"/>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4046372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616"/>
          <a:stretch/>
        </p:blipFill>
        <p:spPr bwMode="auto">
          <a:xfrm>
            <a:off x="493714" y="870651"/>
            <a:ext cx="4585064" cy="295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23"/>
          </p:nvPr>
        </p:nvSpPr>
        <p:spPr>
          <a:xfrm>
            <a:off x="8612192" y="4803778"/>
            <a:ext cx="94578" cy="194925"/>
          </a:xfrm>
        </p:spPr>
        <p:txBody>
          <a:bodyPr/>
          <a:lstStyle/>
          <a:p>
            <a:pPr>
              <a:defRPr/>
            </a:pPr>
            <a:fld id="{AF65FCDB-D719-CD45-85FF-DF59679126DB}" type="slidenum">
              <a:rPr lang="en-US" smtClean="0"/>
              <a:pPr>
                <a:defRPr/>
              </a:pPr>
              <a:t>100</a:t>
            </a:fld>
            <a:endParaRPr lang="en-US" dirty="0"/>
          </a:p>
        </p:txBody>
      </p:sp>
      <p:sp>
        <p:nvSpPr>
          <p:cNvPr id="6" name="Title 5"/>
          <p:cNvSpPr>
            <a:spLocks noGrp="1"/>
          </p:cNvSpPr>
          <p:nvPr>
            <p:ph type="title"/>
          </p:nvPr>
        </p:nvSpPr>
        <p:spPr>
          <a:xfrm>
            <a:off x="352005" y="133547"/>
            <a:ext cx="8468146" cy="857250"/>
          </a:xfrm>
        </p:spPr>
        <p:txBody>
          <a:bodyPr/>
          <a:lstStyle/>
          <a:p>
            <a:r>
              <a:rPr lang="en-US" sz="2800" dirty="0">
                <a:solidFill>
                  <a:schemeClr val="tx1">
                    <a:lumMod val="75000"/>
                    <a:lumOff val="25000"/>
                  </a:schemeClr>
                </a:solidFill>
              </a:rPr>
              <a:t>Value Proposition</a:t>
            </a:r>
          </a:p>
        </p:txBody>
      </p:sp>
      <p:sp>
        <p:nvSpPr>
          <p:cNvPr id="22" name="Rectangle 21"/>
          <p:cNvSpPr/>
          <p:nvPr/>
        </p:nvSpPr>
        <p:spPr>
          <a:xfrm>
            <a:off x="5218118" y="870650"/>
            <a:ext cx="3402013" cy="3716269"/>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lIns="108000" tIns="144000" rIns="180000" rtlCol="0" anchor="t" anchorCtr="0"/>
          <a:lstStyle/>
          <a:p>
            <a:pPr marL="285743" indent="-285743">
              <a:lnSpc>
                <a:spcPct val="120000"/>
              </a:lnSpc>
              <a:spcBef>
                <a:spcPts val="1200"/>
              </a:spcBef>
              <a:buFont typeface="Arial" pitchFamily="34" charset="0"/>
              <a:buChar char="•"/>
            </a:pPr>
            <a:r>
              <a:rPr lang="en-US" dirty="0" err="1">
                <a:solidFill>
                  <a:schemeClr val="bg1"/>
                </a:solidFill>
              </a:rPr>
              <a:t>Inmar's</a:t>
            </a:r>
            <a:r>
              <a:rPr lang="en-US" dirty="0">
                <a:solidFill>
                  <a:schemeClr val="bg1"/>
                </a:solidFill>
              </a:rPr>
              <a:t> content, delivered in real-time, complements NCR's Customer &amp; Marketing solutions</a:t>
            </a:r>
          </a:p>
          <a:p>
            <a:pPr marL="285743" indent="-285743">
              <a:lnSpc>
                <a:spcPct val="120000"/>
              </a:lnSpc>
              <a:spcBef>
                <a:spcPts val="1200"/>
              </a:spcBef>
              <a:buFont typeface="Arial" pitchFamily="34" charset="0"/>
              <a:buChar char="•"/>
            </a:pPr>
            <a:r>
              <a:rPr lang="en-US" dirty="0">
                <a:solidFill>
                  <a:schemeClr val="bg1"/>
                </a:solidFill>
              </a:rPr>
              <a:t>Reduce integration efforts, and enable retailers to save significant time and money</a:t>
            </a:r>
          </a:p>
        </p:txBody>
      </p:sp>
      <p:sp>
        <p:nvSpPr>
          <p:cNvPr id="8" name="Rectangle 7"/>
          <p:cNvSpPr/>
          <p:nvPr/>
        </p:nvSpPr>
        <p:spPr>
          <a:xfrm>
            <a:off x="493714" y="3820990"/>
            <a:ext cx="4585064" cy="765927"/>
          </a:xfrm>
          <a:prstGeom prst="rect">
            <a:avLst/>
          </a:prstGeom>
          <a:solidFill>
            <a:schemeClr val="bg1">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ctr" anchorCtr="0"/>
          <a:lstStyle/>
          <a:p>
            <a:pPr>
              <a:spcAft>
                <a:spcPts val="600"/>
              </a:spcAft>
            </a:pPr>
            <a:r>
              <a:rPr lang="en-US" sz="1500" b="1" dirty="0">
                <a:solidFill>
                  <a:prstClr val="white"/>
                </a:solidFill>
              </a:rPr>
              <a:t>Keep pace with the new digital economy:</a:t>
            </a:r>
          </a:p>
          <a:p>
            <a:pPr>
              <a:spcAft>
                <a:spcPts val="600"/>
              </a:spcAft>
            </a:pPr>
            <a:r>
              <a:rPr lang="en-US" sz="1500" dirty="0">
                <a:solidFill>
                  <a:prstClr val="white"/>
                </a:solidFill>
              </a:rPr>
              <a:t>Easily offer digital coupons via your loyalty program</a:t>
            </a:r>
          </a:p>
        </p:txBody>
      </p:sp>
      <p:pic>
        <p:nvPicPr>
          <p:cNvPr id="20" name="Picture 19" descr="Inmart_eReceipt_1.png"/>
          <p:cNvPicPr>
            <a:picLocks noChangeAspect="1"/>
          </p:cNvPicPr>
          <p:nvPr/>
        </p:nvPicPr>
        <p:blipFill rotWithShape="1">
          <a:blip r:embed="rId4" cstate="print"/>
          <a:srcRect l="64270" t="24042" r="12694" b="52198"/>
          <a:stretch/>
        </p:blipFill>
        <p:spPr>
          <a:xfrm>
            <a:off x="3918857" y="2664785"/>
            <a:ext cx="967560" cy="1090419"/>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grpSp>
        <p:nvGrpSpPr>
          <p:cNvPr id="21" name="Group 20"/>
          <p:cNvGrpSpPr/>
          <p:nvPr/>
        </p:nvGrpSpPr>
        <p:grpSpPr>
          <a:xfrm>
            <a:off x="3422966" y="2208224"/>
            <a:ext cx="724491" cy="1409385"/>
            <a:chOff x="7032544" y="1359055"/>
            <a:chExt cx="1411962" cy="2831791"/>
          </a:xfrm>
        </p:grpSpPr>
        <p:pic>
          <p:nvPicPr>
            <p:cNvPr id="23" name="Picture 22" descr="iphone-6-review-20140927021953-54261ec991dcc.png"/>
            <p:cNvPicPr>
              <a:picLocks noChangeAspect="1"/>
            </p:cNvPicPr>
            <p:nvPr/>
          </p:nvPicPr>
          <p:blipFill rotWithShape="1">
            <a:blip r:embed="rId5" cstate="print">
              <a:extLst>
                <a:ext uri="{28A0092B-C50C-407E-A947-70E740481C1C}">
                  <a14:useLocalDpi xmlns:a14="http://schemas.microsoft.com/office/drawing/2010/main" val="0"/>
                </a:ext>
              </a:extLst>
            </a:blip>
            <a:srcRect l="37361" t="5681" r="37639" b="5152"/>
            <a:stretch/>
          </p:blipFill>
          <p:spPr>
            <a:xfrm>
              <a:off x="7032544" y="1359055"/>
              <a:ext cx="1411962" cy="2831791"/>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t="1" b="36453"/>
            <a:stretch/>
          </p:blipFill>
          <p:spPr>
            <a:xfrm>
              <a:off x="7066125" y="1685925"/>
              <a:ext cx="1323033" cy="2257425"/>
            </a:xfrm>
            <a:prstGeom prst="rect">
              <a:avLst/>
            </a:prstGeom>
          </p:spPr>
        </p:pic>
      </p:grpSp>
      <p:sp>
        <p:nvSpPr>
          <p:cNvPr id="13" name="Slide Number Placeholder 2">
            <a:extLst>
              <a:ext uri="{FF2B5EF4-FFF2-40B4-BE49-F238E27FC236}">
                <a16:creationId xmlns:a16="http://schemas.microsoft.com/office/drawing/2014/main" xmlns="" id="{65E6FECB-0BA4-4583-A0F0-20F7718C2A88}"/>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100</a:t>
            </a:fld>
            <a:endParaRPr lang="en-US" sz="800" kern="0" dirty="0">
              <a:solidFill>
                <a:srgbClr val="54B948"/>
              </a:solidFill>
            </a:endParaRPr>
          </a:p>
        </p:txBody>
      </p:sp>
      <p:sp>
        <p:nvSpPr>
          <p:cNvPr id="14" name="Footer Placeholder 3">
            <a:extLst>
              <a:ext uri="{FF2B5EF4-FFF2-40B4-BE49-F238E27FC236}">
                <a16:creationId xmlns:a16="http://schemas.microsoft.com/office/drawing/2014/main" xmlns="" id="{1AADED97-E63A-4C9B-9042-E85165EED2CE}"/>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4019907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3"/>
          </p:nvPr>
        </p:nvSpPr>
        <p:spPr>
          <a:xfrm>
            <a:off x="8612192" y="4803778"/>
            <a:ext cx="94578" cy="194925"/>
          </a:xfrm>
        </p:spPr>
        <p:txBody>
          <a:bodyPr/>
          <a:lstStyle/>
          <a:p>
            <a:pPr>
              <a:defRPr/>
            </a:pPr>
            <a:fld id="{AF65FCDB-D719-CD45-85FF-DF59679126DB}" type="slidenum">
              <a:rPr lang="en-US" smtClean="0"/>
              <a:pPr>
                <a:defRPr/>
              </a:pPr>
              <a:t>101</a:t>
            </a:fld>
            <a:endParaRPr lang="en-US" dirty="0"/>
          </a:p>
        </p:txBody>
      </p:sp>
      <p:sp>
        <p:nvSpPr>
          <p:cNvPr id="6" name="Title 5"/>
          <p:cNvSpPr>
            <a:spLocks noGrp="1"/>
          </p:cNvSpPr>
          <p:nvPr>
            <p:ph type="title"/>
          </p:nvPr>
        </p:nvSpPr>
        <p:spPr>
          <a:xfrm>
            <a:off x="352005" y="133547"/>
            <a:ext cx="8715796" cy="711405"/>
          </a:xfrm>
        </p:spPr>
        <p:txBody>
          <a:bodyPr/>
          <a:lstStyle/>
          <a:p>
            <a:r>
              <a:rPr lang="en-US" sz="2800" dirty="0">
                <a:solidFill>
                  <a:schemeClr val="tx1">
                    <a:lumMod val="75000"/>
                    <a:lumOff val="25000"/>
                  </a:schemeClr>
                </a:solidFill>
              </a:rPr>
              <a:t>End-to-End </a:t>
            </a:r>
            <a:r>
              <a:rPr lang="en-US" sz="2800" dirty="0" smtClean="0">
                <a:solidFill>
                  <a:schemeClr val="tx1">
                    <a:lumMod val="75000"/>
                    <a:lumOff val="25000"/>
                  </a:schemeClr>
                </a:solidFill>
              </a:rPr>
              <a:t>Solution</a:t>
            </a:r>
            <a:endParaRPr lang="en-US" sz="2400" dirty="0">
              <a:solidFill>
                <a:schemeClr val="tx1">
                  <a:lumMod val="75000"/>
                  <a:lumOff val="25000"/>
                </a:schemeClr>
              </a:solidFill>
            </a:endParaRPr>
          </a:p>
        </p:txBody>
      </p:sp>
      <p:sp>
        <p:nvSpPr>
          <p:cNvPr id="77" name="Rectangle 76"/>
          <p:cNvSpPr/>
          <p:nvPr/>
        </p:nvSpPr>
        <p:spPr>
          <a:xfrm>
            <a:off x="914401" y="3488433"/>
            <a:ext cx="559220" cy="1241315"/>
          </a:xfrm>
          <a:prstGeom prst="rect">
            <a:avLst/>
          </a:prstGeom>
          <a:solidFill>
            <a:srgbClr val="919195">
              <a:lumMod val="20000"/>
              <a:lumOff val="80000"/>
            </a:srgbClr>
          </a:solidFill>
          <a:ln w="25400" cap="flat" cmpd="sng" algn="ctr">
            <a:noFill/>
            <a:prstDash val="solid"/>
          </a:ln>
          <a:effectLst/>
        </p:spPr>
        <p:txBody>
          <a:bodyPr vert="vert270" rtlCol="0" anchor="ctr"/>
          <a:lstStyle/>
          <a:p>
            <a:pPr algn="ctr" defTabSz="914378"/>
            <a:r>
              <a:rPr lang="en-US" sz="1400" kern="0" dirty="0">
                <a:latin typeface="+mj-lt"/>
              </a:rPr>
              <a:t>Clearing and settlement</a:t>
            </a:r>
          </a:p>
        </p:txBody>
      </p:sp>
      <p:sp>
        <p:nvSpPr>
          <p:cNvPr id="78" name="Freeform 77"/>
          <p:cNvSpPr/>
          <p:nvPr/>
        </p:nvSpPr>
        <p:spPr>
          <a:xfrm>
            <a:off x="2193034" y="1556290"/>
            <a:ext cx="5222762" cy="2832896"/>
          </a:xfrm>
          <a:custGeom>
            <a:avLst/>
            <a:gdLst>
              <a:gd name="connsiteX0" fmla="*/ 0 w 7155745"/>
              <a:gd name="connsiteY0" fmla="*/ 668867 h 4624211"/>
              <a:gd name="connsiteX1" fmla="*/ 2345267 w 7155745"/>
              <a:gd name="connsiteY1" fmla="*/ 42333 h 4624211"/>
              <a:gd name="connsiteX2" fmla="*/ 5935134 w 7155745"/>
              <a:gd name="connsiteY2" fmla="*/ 414867 h 4624211"/>
              <a:gd name="connsiteX3" fmla="*/ 7078134 w 7155745"/>
              <a:gd name="connsiteY3" fmla="*/ 1083733 h 4624211"/>
              <a:gd name="connsiteX4" fmla="*/ 5469467 w 7155745"/>
              <a:gd name="connsiteY4" fmla="*/ 1659467 h 4624211"/>
              <a:gd name="connsiteX5" fmla="*/ 3683000 w 7155745"/>
              <a:gd name="connsiteY5" fmla="*/ 1600200 h 4624211"/>
              <a:gd name="connsiteX6" fmla="*/ 1193800 w 7155745"/>
              <a:gd name="connsiteY6" fmla="*/ 2218267 h 4624211"/>
              <a:gd name="connsiteX7" fmla="*/ 550334 w 7155745"/>
              <a:gd name="connsiteY7" fmla="*/ 3183467 h 4624211"/>
              <a:gd name="connsiteX8" fmla="*/ 2921000 w 7155745"/>
              <a:gd name="connsiteY8" fmla="*/ 4546600 h 4624211"/>
              <a:gd name="connsiteX9" fmla="*/ 5909734 w 7155745"/>
              <a:gd name="connsiteY9" fmla="*/ 3649133 h 4624211"/>
              <a:gd name="connsiteX0" fmla="*/ 0 w 7155745"/>
              <a:gd name="connsiteY0" fmla="*/ 668867 h 4624211"/>
              <a:gd name="connsiteX1" fmla="*/ 2345267 w 7155745"/>
              <a:gd name="connsiteY1" fmla="*/ 42333 h 4624211"/>
              <a:gd name="connsiteX2" fmla="*/ 5935134 w 7155745"/>
              <a:gd name="connsiteY2" fmla="*/ 414867 h 4624211"/>
              <a:gd name="connsiteX3" fmla="*/ 7078134 w 7155745"/>
              <a:gd name="connsiteY3" fmla="*/ 1083733 h 4624211"/>
              <a:gd name="connsiteX4" fmla="*/ 5469467 w 7155745"/>
              <a:gd name="connsiteY4" fmla="*/ 1659467 h 4624211"/>
              <a:gd name="connsiteX5" fmla="*/ 2997200 w 7155745"/>
              <a:gd name="connsiteY5" fmla="*/ 1600200 h 4624211"/>
              <a:gd name="connsiteX6" fmla="*/ 1193800 w 7155745"/>
              <a:gd name="connsiteY6" fmla="*/ 2218267 h 4624211"/>
              <a:gd name="connsiteX7" fmla="*/ 550334 w 7155745"/>
              <a:gd name="connsiteY7" fmla="*/ 3183467 h 4624211"/>
              <a:gd name="connsiteX8" fmla="*/ 2921000 w 7155745"/>
              <a:gd name="connsiteY8" fmla="*/ 4546600 h 4624211"/>
              <a:gd name="connsiteX9" fmla="*/ 5909734 w 7155745"/>
              <a:gd name="connsiteY9" fmla="*/ 3649133 h 4624211"/>
              <a:gd name="connsiteX0" fmla="*/ 0 w 7155745"/>
              <a:gd name="connsiteY0" fmla="*/ 668867 h 4557889"/>
              <a:gd name="connsiteX1" fmla="*/ 2345267 w 7155745"/>
              <a:gd name="connsiteY1" fmla="*/ 42333 h 4557889"/>
              <a:gd name="connsiteX2" fmla="*/ 5935134 w 7155745"/>
              <a:gd name="connsiteY2" fmla="*/ 414867 h 4557889"/>
              <a:gd name="connsiteX3" fmla="*/ 7078134 w 7155745"/>
              <a:gd name="connsiteY3" fmla="*/ 1083733 h 4557889"/>
              <a:gd name="connsiteX4" fmla="*/ 5469467 w 7155745"/>
              <a:gd name="connsiteY4" fmla="*/ 1659467 h 4557889"/>
              <a:gd name="connsiteX5" fmla="*/ 2997200 w 7155745"/>
              <a:gd name="connsiteY5" fmla="*/ 1600200 h 4557889"/>
              <a:gd name="connsiteX6" fmla="*/ 1193800 w 7155745"/>
              <a:gd name="connsiteY6" fmla="*/ 2218267 h 4557889"/>
              <a:gd name="connsiteX7" fmla="*/ 1007534 w 7155745"/>
              <a:gd name="connsiteY7" fmla="*/ 3716867 h 4557889"/>
              <a:gd name="connsiteX8" fmla="*/ 2921000 w 7155745"/>
              <a:gd name="connsiteY8" fmla="*/ 4546600 h 4557889"/>
              <a:gd name="connsiteX9" fmla="*/ 5909734 w 7155745"/>
              <a:gd name="connsiteY9" fmla="*/ 3649133 h 4557889"/>
              <a:gd name="connsiteX0" fmla="*/ 0 w 7155745"/>
              <a:gd name="connsiteY0" fmla="*/ 668867 h 4557889"/>
              <a:gd name="connsiteX1" fmla="*/ 2345267 w 7155745"/>
              <a:gd name="connsiteY1" fmla="*/ 42333 h 4557889"/>
              <a:gd name="connsiteX2" fmla="*/ 5935134 w 7155745"/>
              <a:gd name="connsiteY2" fmla="*/ 414867 h 4557889"/>
              <a:gd name="connsiteX3" fmla="*/ 7078134 w 7155745"/>
              <a:gd name="connsiteY3" fmla="*/ 1083733 h 4557889"/>
              <a:gd name="connsiteX4" fmla="*/ 5469467 w 7155745"/>
              <a:gd name="connsiteY4" fmla="*/ 1659467 h 4557889"/>
              <a:gd name="connsiteX5" fmla="*/ 2997200 w 7155745"/>
              <a:gd name="connsiteY5" fmla="*/ 1600200 h 4557889"/>
              <a:gd name="connsiteX6" fmla="*/ 1193800 w 7155745"/>
              <a:gd name="connsiteY6" fmla="*/ 2218267 h 4557889"/>
              <a:gd name="connsiteX7" fmla="*/ 1007534 w 7155745"/>
              <a:gd name="connsiteY7" fmla="*/ 3716867 h 4557889"/>
              <a:gd name="connsiteX8" fmla="*/ 2921000 w 7155745"/>
              <a:gd name="connsiteY8" fmla="*/ 4546600 h 4557889"/>
              <a:gd name="connsiteX9" fmla="*/ 5909734 w 7155745"/>
              <a:gd name="connsiteY9" fmla="*/ 3649133 h 4557889"/>
              <a:gd name="connsiteX0" fmla="*/ 0 w 7155745"/>
              <a:gd name="connsiteY0" fmla="*/ 668867 h 4611511"/>
              <a:gd name="connsiteX1" fmla="*/ 2345267 w 7155745"/>
              <a:gd name="connsiteY1" fmla="*/ 42333 h 4611511"/>
              <a:gd name="connsiteX2" fmla="*/ 5935134 w 7155745"/>
              <a:gd name="connsiteY2" fmla="*/ 414867 h 4611511"/>
              <a:gd name="connsiteX3" fmla="*/ 7078134 w 7155745"/>
              <a:gd name="connsiteY3" fmla="*/ 1083733 h 4611511"/>
              <a:gd name="connsiteX4" fmla="*/ 5469467 w 7155745"/>
              <a:gd name="connsiteY4" fmla="*/ 1659467 h 4611511"/>
              <a:gd name="connsiteX5" fmla="*/ 2997200 w 7155745"/>
              <a:gd name="connsiteY5" fmla="*/ 1600200 h 4611511"/>
              <a:gd name="connsiteX6" fmla="*/ 1193800 w 7155745"/>
              <a:gd name="connsiteY6" fmla="*/ 2218267 h 4611511"/>
              <a:gd name="connsiteX7" fmla="*/ 1007534 w 7155745"/>
              <a:gd name="connsiteY7" fmla="*/ 3716867 h 4611511"/>
              <a:gd name="connsiteX8" fmla="*/ 2921000 w 7155745"/>
              <a:gd name="connsiteY8" fmla="*/ 4546600 h 4611511"/>
              <a:gd name="connsiteX9" fmla="*/ 6214534 w 7155745"/>
              <a:gd name="connsiteY9" fmla="*/ 4106333 h 4611511"/>
              <a:gd name="connsiteX0" fmla="*/ 0 w 7155745"/>
              <a:gd name="connsiteY0" fmla="*/ 668867 h 4763911"/>
              <a:gd name="connsiteX1" fmla="*/ 2345267 w 7155745"/>
              <a:gd name="connsiteY1" fmla="*/ 42333 h 4763911"/>
              <a:gd name="connsiteX2" fmla="*/ 5935134 w 7155745"/>
              <a:gd name="connsiteY2" fmla="*/ 414867 h 4763911"/>
              <a:gd name="connsiteX3" fmla="*/ 7078134 w 7155745"/>
              <a:gd name="connsiteY3" fmla="*/ 1083733 h 4763911"/>
              <a:gd name="connsiteX4" fmla="*/ 5469467 w 7155745"/>
              <a:gd name="connsiteY4" fmla="*/ 1659467 h 4763911"/>
              <a:gd name="connsiteX5" fmla="*/ 2997200 w 7155745"/>
              <a:gd name="connsiteY5" fmla="*/ 1600200 h 4763911"/>
              <a:gd name="connsiteX6" fmla="*/ 1193800 w 7155745"/>
              <a:gd name="connsiteY6" fmla="*/ 2218267 h 4763911"/>
              <a:gd name="connsiteX7" fmla="*/ 1007534 w 7155745"/>
              <a:gd name="connsiteY7" fmla="*/ 3716867 h 4763911"/>
              <a:gd name="connsiteX8" fmla="*/ 2844800 w 7155745"/>
              <a:gd name="connsiteY8" fmla="*/ 4699000 h 4763911"/>
              <a:gd name="connsiteX9" fmla="*/ 6214534 w 7155745"/>
              <a:gd name="connsiteY9" fmla="*/ 4106333 h 4763911"/>
              <a:gd name="connsiteX0" fmla="*/ 0 w 7342012"/>
              <a:gd name="connsiteY0" fmla="*/ 668867 h 4763911"/>
              <a:gd name="connsiteX1" fmla="*/ 2345267 w 7342012"/>
              <a:gd name="connsiteY1" fmla="*/ 42333 h 4763911"/>
              <a:gd name="connsiteX2" fmla="*/ 5935134 w 7342012"/>
              <a:gd name="connsiteY2" fmla="*/ 414867 h 4763911"/>
              <a:gd name="connsiteX3" fmla="*/ 7078134 w 7342012"/>
              <a:gd name="connsiteY3" fmla="*/ 1083733 h 4763911"/>
              <a:gd name="connsiteX4" fmla="*/ 5469467 w 7342012"/>
              <a:gd name="connsiteY4" fmla="*/ 1659467 h 4763911"/>
              <a:gd name="connsiteX5" fmla="*/ 2997200 w 7342012"/>
              <a:gd name="connsiteY5" fmla="*/ 1600200 h 4763911"/>
              <a:gd name="connsiteX6" fmla="*/ 1193800 w 7342012"/>
              <a:gd name="connsiteY6" fmla="*/ 2218267 h 4763911"/>
              <a:gd name="connsiteX7" fmla="*/ 1007534 w 7342012"/>
              <a:gd name="connsiteY7" fmla="*/ 3716867 h 4763911"/>
              <a:gd name="connsiteX8" fmla="*/ 2844800 w 7342012"/>
              <a:gd name="connsiteY8" fmla="*/ 4699000 h 4763911"/>
              <a:gd name="connsiteX9" fmla="*/ 6214534 w 7342012"/>
              <a:gd name="connsiteY9" fmla="*/ 4106333 h 4763911"/>
              <a:gd name="connsiteX0" fmla="*/ 0 w 7342012"/>
              <a:gd name="connsiteY0" fmla="*/ 668867 h 4763911"/>
              <a:gd name="connsiteX1" fmla="*/ 2345267 w 7342012"/>
              <a:gd name="connsiteY1" fmla="*/ 42333 h 4763911"/>
              <a:gd name="connsiteX2" fmla="*/ 5935134 w 7342012"/>
              <a:gd name="connsiteY2" fmla="*/ 414867 h 4763911"/>
              <a:gd name="connsiteX3" fmla="*/ 7078134 w 7342012"/>
              <a:gd name="connsiteY3" fmla="*/ 1388533 h 4763911"/>
              <a:gd name="connsiteX4" fmla="*/ 5469467 w 7342012"/>
              <a:gd name="connsiteY4" fmla="*/ 1659467 h 4763911"/>
              <a:gd name="connsiteX5" fmla="*/ 2997200 w 7342012"/>
              <a:gd name="connsiteY5" fmla="*/ 1600200 h 4763911"/>
              <a:gd name="connsiteX6" fmla="*/ 1193800 w 7342012"/>
              <a:gd name="connsiteY6" fmla="*/ 2218267 h 4763911"/>
              <a:gd name="connsiteX7" fmla="*/ 1007534 w 7342012"/>
              <a:gd name="connsiteY7" fmla="*/ 3716867 h 4763911"/>
              <a:gd name="connsiteX8" fmla="*/ 2844800 w 7342012"/>
              <a:gd name="connsiteY8" fmla="*/ 4699000 h 4763911"/>
              <a:gd name="connsiteX9" fmla="*/ 6214534 w 7342012"/>
              <a:gd name="connsiteY9" fmla="*/ 4106333 h 4763911"/>
              <a:gd name="connsiteX0" fmla="*/ 0 w 7342012"/>
              <a:gd name="connsiteY0" fmla="*/ 668867 h 4763911"/>
              <a:gd name="connsiteX1" fmla="*/ 2345267 w 7342012"/>
              <a:gd name="connsiteY1" fmla="*/ 42333 h 4763911"/>
              <a:gd name="connsiteX2" fmla="*/ 5935134 w 7342012"/>
              <a:gd name="connsiteY2" fmla="*/ 414867 h 4763911"/>
              <a:gd name="connsiteX3" fmla="*/ 7078134 w 7342012"/>
              <a:gd name="connsiteY3" fmla="*/ 1388533 h 4763911"/>
              <a:gd name="connsiteX4" fmla="*/ 5469467 w 7342012"/>
              <a:gd name="connsiteY4" fmla="*/ 1659467 h 4763911"/>
              <a:gd name="connsiteX5" fmla="*/ 2997200 w 7342012"/>
              <a:gd name="connsiteY5" fmla="*/ 1600200 h 4763911"/>
              <a:gd name="connsiteX6" fmla="*/ 1193800 w 7342012"/>
              <a:gd name="connsiteY6" fmla="*/ 2218267 h 4763911"/>
              <a:gd name="connsiteX7" fmla="*/ 1007534 w 7342012"/>
              <a:gd name="connsiteY7" fmla="*/ 3716867 h 4763911"/>
              <a:gd name="connsiteX8" fmla="*/ 2844800 w 7342012"/>
              <a:gd name="connsiteY8" fmla="*/ 4699000 h 4763911"/>
              <a:gd name="connsiteX9" fmla="*/ 6214534 w 7342012"/>
              <a:gd name="connsiteY9" fmla="*/ 4106333 h 4763911"/>
              <a:gd name="connsiteX0" fmla="*/ 0 w 7342012"/>
              <a:gd name="connsiteY0" fmla="*/ 668867 h 4763911"/>
              <a:gd name="connsiteX1" fmla="*/ 2345267 w 7342012"/>
              <a:gd name="connsiteY1" fmla="*/ 42333 h 4763911"/>
              <a:gd name="connsiteX2" fmla="*/ 5935134 w 7342012"/>
              <a:gd name="connsiteY2" fmla="*/ 414867 h 4763911"/>
              <a:gd name="connsiteX3" fmla="*/ 7078134 w 7342012"/>
              <a:gd name="connsiteY3" fmla="*/ 1388533 h 4763911"/>
              <a:gd name="connsiteX4" fmla="*/ 5164667 w 7342012"/>
              <a:gd name="connsiteY4" fmla="*/ 1659467 h 4763911"/>
              <a:gd name="connsiteX5" fmla="*/ 2997200 w 7342012"/>
              <a:gd name="connsiteY5" fmla="*/ 1600200 h 4763911"/>
              <a:gd name="connsiteX6" fmla="*/ 1193800 w 7342012"/>
              <a:gd name="connsiteY6" fmla="*/ 2218267 h 4763911"/>
              <a:gd name="connsiteX7" fmla="*/ 1007534 w 7342012"/>
              <a:gd name="connsiteY7" fmla="*/ 3716867 h 4763911"/>
              <a:gd name="connsiteX8" fmla="*/ 2844800 w 7342012"/>
              <a:gd name="connsiteY8" fmla="*/ 4699000 h 4763911"/>
              <a:gd name="connsiteX9" fmla="*/ 6214534 w 7342012"/>
              <a:gd name="connsiteY9" fmla="*/ 4106333 h 4763911"/>
              <a:gd name="connsiteX0" fmla="*/ 0 w 7342012"/>
              <a:gd name="connsiteY0" fmla="*/ 668867 h 4763911"/>
              <a:gd name="connsiteX1" fmla="*/ 2345267 w 7342012"/>
              <a:gd name="connsiteY1" fmla="*/ 42333 h 4763911"/>
              <a:gd name="connsiteX2" fmla="*/ 5935134 w 7342012"/>
              <a:gd name="connsiteY2" fmla="*/ 414867 h 4763911"/>
              <a:gd name="connsiteX3" fmla="*/ 7078134 w 7342012"/>
              <a:gd name="connsiteY3" fmla="*/ 1388533 h 4763911"/>
              <a:gd name="connsiteX4" fmla="*/ 5164667 w 7342012"/>
              <a:gd name="connsiteY4" fmla="*/ 1659467 h 4763911"/>
              <a:gd name="connsiteX5" fmla="*/ 2997200 w 7342012"/>
              <a:gd name="connsiteY5" fmla="*/ 1600200 h 4763911"/>
              <a:gd name="connsiteX6" fmla="*/ 1193800 w 7342012"/>
              <a:gd name="connsiteY6" fmla="*/ 2218267 h 4763911"/>
              <a:gd name="connsiteX7" fmla="*/ 1007534 w 7342012"/>
              <a:gd name="connsiteY7" fmla="*/ 3716867 h 4763911"/>
              <a:gd name="connsiteX8" fmla="*/ 2844800 w 7342012"/>
              <a:gd name="connsiteY8" fmla="*/ 4699000 h 4763911"/>
              <a:gd name="connsiteX9" fmla="*/ 6214534 w 7342012"/>
              <a:gd name="connsiteY9" fmla="*/ 4106333 h 4763911"/>
              <a:gd name="connsiteX0" fmla="*/ 0 w 7342012"/>
              <a:gd name="connsiteY0" fmla="*/ 668867 h 4763911"/>
              <a:gd name="connsiteX1" fmla="*/ 2345267 w 7342012"/>
              <a:gd name="connsiteY1" fmla="*/ 42333 h 4763911"/>
              <a:gd name="connsiteX2" fmla="*/ 5935134 w 7342012"/>
              <a:gd name="connsiteY2" fmla="*/ 414867 h 4763911"/>
              <a:gd name="connsiteX3" fmla="*/ 7078134 w 7342012"/>
              <a:gd name="connsiteY3" fmla="*/ 1388533 h 4763911"/>
              <a:gd name="connsiteX4" fmla="*/ 5164667 w 7342012"/>
              <a:gd name="connsiteY4" fmla="*/ 1659467 h 4763911"/>
              <a:gd name="connsiteX5" fmla="*/ 2997200 w 7342012"/>
              <a:gd name="connsiteY5" fmla="*/ 1600200 h 4763911"/>
              <a:gd name="connsiteX6" fmla="*/ 1193800 w 7342012"/>
              <a:gd name="connsiteY6" fmla="*/ 2218267 h 4763911"/>
              <a:gd name="connsiteX7" fmla="*/ 1007534 w 7342012"/>
              <a:gd name="connsiteY7" fmla="*/ 3716867 h 4763911"/>
              <a:gd name="connsiteX8" fmla="*/ 2844800 w 7342012"/>
              <a:gd name="connsiteY8" fmla="*/ 4699000 h 4763911"/>
              <a:gd name="connsiteX9" fmla="*/ 6214534 w 7342012"/>
              <a:gd name="connsiteY9" fmla="*/ 4106333 h 4763911"/>
              <a:gd name="connsiteX0" fmla="*/ 0 w 7342012"/>
              <a:gd name="connsiteY0" fmla="*/ 668867 h 4776611"/>
              <a:gd name="connsiteX1" fmla="*/ 2345267 w 7342012"/>
              <a:gd name="connsiteY1" fmla="*/ 42333 h 4776611"/>
              <a:gd name="connsiteX2" fmla="*/ 5935134 w 7342012"/>
              <a:gd name="connsiteY2" fmla="*/ 414867 h 4776611"/>
              <a:gd name="connsiteX3" fmla="*/ 7078134 w 7342012"/>
              <a:gd name="connsiteY3" fmla="*/ 1388533 h 4776611"/>
              <a:gd name="connsiteX4" fmla="*/ 5164667 w 7342012"/>
              <a:gd name="connsiteY4" fmla="*/ 1659467 h 4776611"/>
              <a:gd name="connsiteX5" fmla="*/ 2997200 w 7342012"/>
              <a:gd name="connsiteY5" fmla="*/ 1600200 h 4776611"/>
              <a:gd name="connsiteX6" fmla="*/ 1193800 w 7342012"/>
              <a:gd name="connsiteY6" fmla="*/ 2218267 h 4776611"/>
              <a:gd name="connsiteX7" fmla="*/ 1007534 w 7342012"/>
              <a:gd name="connsiteY7" fmla="*/ 3716867 h 4776611"/>
              <a:gd name="connsiteX8" fmla="*/ 2844800 w 7342012"/>
              <a:gd name="connsiteY8" fmla="*/ 4699000 h 4776611"/>
              <a:gd name="connsiteX9" fmla="*/ 5985934 w 7342012"/>
              <a:gd name="connsiteY9" fmla="*/ 4182533 h 4776611"/>
              <a:gd name="connsiteX0" fmla="*/ 0 w 7342012"/>
              <a:gd name="connsiteY0" fmla="*/ 668867 h 4776611"/>
              <a:gd name="connsiteX1" fmla="*/ 2345267 w 7342012"/>
              <a:gd name="connsiteY1" fmla="*/ 42333 h 4776611"/>
              <a:gd name="connsiteX2" fmla="*/ 5935134 w 7342012"/>
              <a:gd name="connsiteY2" fmla="*/ 414867 h 4776611"/>
              <a:gd name="connsiteX3" fmla="*/ 7078134 w 7342012"/>
              <a:gd name="connsiteY3" fmla="*/ 1388533 h 4776611"/>
              <a:gd name="connsiteX4" fmla="*/ 5164667 w 7342012"/>
              <a:gd name="connsiteY4" fmla="*/ 1659467 h 4776611"/>
              <a:gd name="connsiteX5" fmla="*/ 2997200 w 7342012"/>
              <a:gd name="connsiteY5" fmla="*/ 1600200 h 4776611"/>
              <a:gd name="connsiteX6" fmla="*/ 1193800 w 7342012"/>
              <a:gd name="connsiteY6" fmla="*/ 2218267 h 4776611"/>
              <a:gd name="connsiteX7" fmla="*/ 855134 w 7342012"/>
              <a:gd name="connsiteY7" fmla="*/ 3716867 h 4776611"/>
              <a:gd name="connsiteX8" fmla="*/ 2844800 w 7342012"/>
              <a:gd name="connsiteY8" fmla="*/ 4699000 h 4776611"/>
              <a:gd name="connsiteX9" fmla="*/ 5985934 w 7342012"/>
              <a:gd name="connsiteY9" fmla="*/ 4182533 h 4776611"/>
              <a:gd name="connsiteX0" fmla="*/ 0 w 7342012"/>
              <a:gd name="connsiteY0" fmla="*/ 668867 h 4776611"/>
              <a:gd name="connsiteX1" fmla="*/ 2345267 w 7342012"/>
              <a:gd name="connsiteY1" fmla="*/ 42333 h 4776611"/>
              <a:gd name="connsiteX2" fmla="*/ 5935134 w 7342012"/>
              <a:gd name="connsiteY2" fmla="*/ 414867 h 4776611"/>
              <a:gd name="connsiteX3" fmla="*/ 7078134 w 7342012"/>
              <a:gd name="connsiteY3" fmla="*/ 1388533 h 4776611"/>
              <a:gd name="connsiteX4" fmla="*/ 5164667 w 7342012"/>
              <a:gd name="connsiteY4" fmla="*/ 1659467 h 4776611"/>
              <a:gd name="connsiteX5" fmla="*/ 2997200 w 7342012"/>
              <a:gd name="connsiteY5" fmla="*/ 1600200 h 4776611"/>
              <a:gd name="connsiteX6" fmla="*/ 965200 w 7342012"/>
              <a:gd name="connsiteY6" fmla="*/ 2370667 h 4776611"/>
              <a:gd name="connsiteX7" fmla="*/ 855134 w 7342012"/>
              <a:gd name="connsiteY7" fmla="*/ 3716867 h 4776611"/>
              <a:gd name="connsiteX8" fmla="*/ 2844800 w 7342012"/>
              <a:gd name="connsiteY8" fmla="*/ 4699000 h 4776611"/>
              <a:gd name="connsiteX9" fmla="*/ 5985934 w 7342012"/>
              <a:gd name="connsiteY9" fmla="*/ 4182533 h 4776611"/>
              <a:gd name="connsiteX0" fmla="*/ 0 w 7342012"/>
              <a:gd name="connsiteY0" fmla="*/ 668867 h 4776611"/>
              <a:gd name="connsiteX1" fmla="*/ 2345267 w 7342012"/>
              <a:gd name="connsiteY1" fmla="*/ 42333 h 4776611"/>
              <a:gd name="connsiteX2" fmla="*/ 5935134 w 7342012"/>
              <a:gd name="connsiteY2" fmla="*/ 414867 h 4776611"/>
              <a:gd name="connsiteX3" fmla="*/ 7078134 w 7342012"/>
              <a:gd name="connsiteY3" fmla="*/ 1388533 h 4776611"/>
              <a:gd name="connsiteX4" fmla="*/ 5164667 w 7342012"/>
              <a:gd name="connsiteY4" fmla="*/ 1659467 h 4776611"/>
              <a:gd name="connsiteX5" fmla="*/ 2997200 w 7342012"/>
              <a:gd name="connsiteY5" fmla="*/ 1600200 h 4776611"/>
              <a:gd name="connsiteX6" fmla="*/ 965200 w 7342012"/>
              <a:gd name="connsiteY6" fmla="*/ 2370667 h 4776611"/>
              <a:gd name="connsiteX7" fmla="*/ 855134 w 7342012"/>
              <a:gd name="connsiteY7" fmla="*/ 3716867 h 4776611"/>
              <a:gd name="connsiteX8" fmla="*/ 2844800 w 7342012"/>
              <a:gd name="connsiteY8" fmla="*/ 4699000 h 4776611"/>
              <a:gd name="connsiteX9" fmla="*/ 5985934 w 7342012"/>
              <a:gd name="connsiteY9" fmla="*/ 4182533 h 47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2012" h="4776611">
                <a:moveTo>
                  <a:pt x="0" y="668867"/>
                </a:moveTo>
                <a:cubicBezTo>
                  <a:pt x="678039" y="376766"/>
                  <a:pt x="1356078" y="84666"/>
                  <a:pt x="2345267" y="42333"/>
                </a:cubicBezTo>
                <a:cubicBezTo>
                  <a:pt x="3334456" y="0"/>
                  <a:pt x="5146323" y="190500"/>
                  <a:pt x="5935134" y="414867"/>
                </a:cubicBezTo>
                <a:cubicBezTo>
                  <a:pt x="6723945" y="639234"/>
                  <a:pt x="7342012" y="850900"/>
                  <a:pt x="7078134" y="1388533"/>
                </a:cubicBezTo>
                <a:cubicBezTo>
                  <a:pt x="6805790" y="1849966"/>
                  <a:pt x="5853290" y="1742722"/>
                  <a:pt x="5164667" y="1659467"/>
                </a:cubicBezTo>
                <a:cubicBezTo>
                  <a:pt x="4484511" y="1567745"/>
                  <a:pt x="3697111" y="1481667"/>
                  <a:pt x="2997200" y="1600200"/>
                </a:cubicBezTo>
                <a:cubicBezTo>
                  <a:pt x="2297289" y="1718733"/>
                  <a:pt x="1432278" y="1857022"/>
                  <a:pt x="965200" y="2370667"/>
                </a:cubicBezTo>
                <a:cubicBezTo>
                  <a:pt x="608189" y="2723445"/>
                  <a:pt x="541867" y="3328812"/>
                  <a:pt x="855134" y="3716867"/>
                </a:cubicBezTo>
                <a:cubicBezTo>
                  <a:pt x="1168401" y="4104922"/>
                  <a:pt x="1989667" y="4621389"/>
                  <a:pt x="2844800" y="4699000"/>
                </a:cubicBezTo>
                <a:cubicBezTo>
                  <a:pt x="3699933" y="4776611"/>
                  <a:pt x="5305778" y="4665133"/>
                  <a:pt x="5985934" y="4182533"/>
                </a:cubicBezTo>
              </a:path>
            </a:pathLst>
          </a:custGeom>
          <a:noFill/>
          <a:ln w="444500" cap="rnd" cmpd="sng" algn="ctr">
            <a:solidFill>
              <a:srgbClr val="919195">
                <a:lumMod val="20000"/>
                <a:lumOff val="80000"/>
              </a:srgbClr>
            </a:solidFill>
            <a:prstDash val="solid"/>
            <a:round/>
            <a:headEnd type="none" w="med" len="med"/>
            <a:tailEnd type="none" w="med" len="med"/>
          </a:ln>
          <a:effectLst/>
        </p:spPr>
        <p:txBody>
          <a:bodyPr lIns="91015" tIns="45510" rIns="91015" bIns="45510" anchor="ctr"/>
          <a:lstStyle/>
          <a:p>
            <a:pPr algn="ctr" defTabSz="909666">
              <a:defRPr/>
            </a:pPr>
            <a:endParaRPr lang="en-US" kern="0" dirty="0">
              <a:solidFill>
                <a:srgbClr val="000000"/>
              </a:solidFill>
              <a:latin typeface="Calibri"/>
            </a:endParaRPr>
          </a:p>
        </p:txBody>
      </p:sp>
      <p:pic>
        <p:nvPicPr>
          <p:cNvPr id="79" name="Picture 7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1845" y="2670874"/>
            <a:ext cx="670321" cy="514349"/>
          </a:xfrm>
          <a:prstGeom prst="rect">
            <a:avLst/>
          </a:prstGeom>
        </p:spPr>
      </p:pic>
      <p:pic>
        <p:nvPicPr>
          <p:cNvPr id="80" name="Picture 7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06287" y="1186638"/>
            <a:ext cx="479044" cy="382535"/>
          </a:xfrm>
          <a:prstGeom prst="rect">
            <a:avLst/>
          </a:prstGeom>
        </p:spPr>
      </p:pic>
      <p:pic>
        <p:nvPicPr>
          <p:cNvPr id="81" name="Picture 8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63929" y="3665514"/>
            <a:ext cx="544061" cy="406416"/>
          </a:xfrm>
          <a:prstGeom prst="rect">
            <a:avLst/>
          </a:prstGeom>
        </p:spPr>
      </p:pic>
      <p:pic>
        <p:nvPicPr>
          <p:cNvPr id="82" name="Picture 8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395625" y="3667984"/>
            <a:ext cx="701978" cy="562833"/>
          </a:xfrm>
          <a:prstGeom prst="rect">
            <a:avLst/>
          </a:prstGeom>
        </p:spPr>
      </p:pic>
      <p:pic>
        <p:nvPicPr>
          <p:cNvPr id="83" name="Picture 8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771149" y="2620019"/>
            <a:ext cx="416008" cy="580375"/>
          </a:xfrm>
          <a:prstGeom prst="rect">
            <a:avLst/>
          </a:prstGeom>
        </p:spPr>
      </p:pic>
      <p:grpSp>
        <p:nvGrpSpPr>
          <p:cNvPr id="84" name="Group 83"/>
          <p:cNvGrpSpPr/>
          <p:nvPr/>
        </p:nvGrpSpPr>
        <p:grpSpPr>
          <a:xfrm>
            <a:off x="3022886" y="2952594"/>
            <a:ext cx="613870" cy="504214"/>
            <a:chOff x="1946874" y="3317979"/>
            <a:chExt cx="776797" cy="661549"/>
          </a:xfrm>
        </p:grpSpPr>
        <p:pic>
          <p:nvPicPr>
            <p:cNvPr id="85" name="Picture 8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946874" y="3317979"/>
              <a:ext cx="776797" cy="661549"/>
            </a:xfrm>
            <a:prstGeom prst="rect">
              <a:avLst/>
            </a:prstGeom>
          </p:spPr>
        </p:pic>
        <p:pic>
          <p:nvPicPr>
            <p:cNvPr id="86" name="Picture 85"/>
            <p:cNvPicPr>
              <a:picLocks noChangeAspect="1"/>
            </p:cNvPicPr>
            <p:nvPr/>
          </p:nvPicPr>
          <p:blipFill>
            <a:blip r:embed="rId9" cstate="print">
              <a:biLevel thresh="25000"/>
              <a:extLst>
                <a:ext uri="{28A0092B-C50C-407E-A947-70E740481C1C}">
                  <a14:useLocalDpi xmlns:a14="http://schemas.microsoft.com/office/drawing/2010/main"/>
                </a:ext>
              </a:extLst>
            </a:blip>
            <a:stretch>
              <a:fillRect/>
            </a:stretch>
          </p:blipFill>
          <p:spPr>
            <a:xfrm>
              <a:off x="2135366" y="3441732"/>
              <a:ext cx="363673" cy="355791"/>
            </a:xfrm>
            <a:prstGeom prst="rect">
              <a:avLst/>
            </a:prstGeom>
          </p:spPr>
        </p:pic>
      </p:grpSp>
      <p:grpSp>
        <p:nvGrpSpPr>
          <p:cNvPr id="87" name="Group 86"/>
          <p:cNvGrpSpPr/>
          <p:nvPr/>
        </p:nvGrpSpPr>
        <p:grpSpPr>
          <a:xfrm>
            <a:off x="6925238" y="1301528"/>
            <a:ext cx="635279" cy="531535"/>
            <a:chOff x="7842574" y="2235899"/>
            <a:chExt cx="803888" cy="697394"/>
          </a:xfrm>
        </p:grpSpPr>
        <p:sp>
          <p:nvSpPr>
            <p:cNvPr id="88" name="Rectangle 87"/>
            <p:cNvSpPr/>
            <p:nvPr/>
          </p:nvSpPr>
          <p:spPr>
            <a:xfrm>
              <a:off x="8046720" y="2469472"/>
              <a:ext cx="384048" cy="276999"/>
            </a:xfrm>
            <a:prstGeom prst="rect">
              <a:avLst/>
            </a:prstGeom>
            <a:solidFill>
              <a:srgbClr val="FFFFFF"/>
            </a:solidFill>
            <a:ln w="25400" cap="flat" cmpd="sng" algn="ctr">
              <a:noFill/>
              <a:prstDash val="solid"/>
            </a:ln>
            <a:effectLst/>
          </p:spPr>
          <p:txBody>
            <a:bodyPr rtlCol="0" anchor="ctr"/>
            <a:lstStyle/>
            <a:p>
              <a:pPr algn="ctr" defTabSz="914378">
                <a:defRPr/>
              </a:pPr>
              <a:endParaRPr lang="en-US" kern="0">
                <a:solidFill>
                  <a:srgbClr val="FFFFFF"/>
                </a:solidFill>
                <a:latin typeface="Calibri"/>
              </a:endParaRPr>
            </a:p>
          </p:txBody>
        </p:sp>
        <p:pic>
          <p:nvPicPr>
            <p:cNvPr id="89" name="Picture 8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842574" y="2235899"/>
              <a:ext cx="803888" cy="697394"/>
            </a:xfrm>
            <a:prstGeom prst="rect">
              <a:avLst/>
            </a:prstGeom>
          </p:spPr>
        </p:pic>
      </p:grpSp>
      <p:grpSp>
        <p:nvGrpSpPr>
          <p:cNvPr id="90" name="Group 89"/>
          <p:cNvGrpSpPr/>
          <p:nvPr/>
        </p:nvGrpSpPr>
        <p:grpSpPr>
          <a:xfrm>
            <a:off x="4921527" y="746882"/>
            <a:ext cx="1228186" cy="671979"/>
            <a:chOff x="6566650" y="1036932"/>
            <a:chExt cx="1554157" cy="881665"/>
          </a:xfrm>
        </p:grpSpPr>
        <p:sp>
          <p:nvSpPr>
            <p:cNvPr id="91" name="Rectangle 90"/>
            <p:cNvSpPr/>
            <p:nvPr/>
          </p:nvSpPr>
          <p:spPr>
            <a:xfrm>
              <a:off x="6796088" y="1127069"/>
              <a:ext cx="766762" cy="539603"/>
            </a:xfrm>
            <a:prstGeom prst="rect">
              <a:avLst/>
            </a:prstGeom>
            <a:solidFill>
              <a:srgbClr val="FFFFFF"/>
            </a:solidFill>
            <a:ln w="25400" cap="flat" cmpd="sng" algn="ctr">
              <a:noFill/>
              <a:prstDash val="solid"/>
            </a:ln>
            <a:effectLst/>
          </p:spPr>
          <p:txBody>
            <a:bodyPr rtlCol="0" anchor="ctr"/>
            <a:lstStyle/>
            <a:p>
              <a:pPr algn="ctr" defTabSz="914378">
                <a:defRPr/>
              </a:pPr>
              <a:endParaRPr lang="en-US" kern="0">
                <a:solidFill>
                  <a:srgbClr val="FFFFFF"/>
                </a:solidFill>
                <a:latin typeface="Calibri"/>
              </a:endParaRPr>
            </a:p>
          </p:txBody>
        </p:sp>
        <p:sp>
          <p:nvSpPr>
            <p:cNvPr id="92" name="Rectangle 91"/>
            <p:cNvSpPr/>
            <p:nvPr/>
          </p:nvSpPr>
          <p:spPr>
            <a:xfrm>
              <a:off x="7720013" y="1239595"/>
              <a:ext cx="273391" cy="427077"/>
            </a:xfrm>
            <a:prstGeom prst="rect">
              <a:avLst/>
            </a:prstGeom>
            <a:solidFill>
              <a:srgbClr val="FFFFFF"/>
            </a:solidFill>
            <a:ln w="25400" cap="flat" cmpd="sng" algn="ctr">
              <a:noFill/>
              <a:prstDash val="solid"/>
            </a:ln>
            <a:effectLst/>
          </p:spPr>
          <p:txBody>
            <a:bodyPr rtlCol="0" anchor="ctr"/>
            <a:lstStyle/>
            <a:p>
              <a:pPr algn="ctr" defTabSz="914378">
                <a:defRPr/>
              </a:pPr>
              <a:endParaRPr lang="en-US" kern="0">
                <a:solidFill>
                  <a:srgbClr val="FFFFFF"/>
                </a:solidFill>
                <a:latin typeface="Calibri"/>
              </a:endParaRPr>
            </a:p>
          </p:txBody>
        </p:sp>
        <p:grpSp>
          <p:nvGrpSpPr>
            <p:cNvPr id="93" name="Group 92"/>
            <p:cNvGrpSpPr/>
            <p:nvPr/>
          </p:nvGrpSpPr>
          <p:grpSpPr>
            <a:xfrm>
              <a:off x="6566650" y="1036932"/>
              <a:ext cx="1554157" cy="881665"/>
              <a:chOff x="607580" y="2172404"/>
              <a:chExt cx="1712807" cy="971666"/>
            </a:xfrm>
          </p:grpSpPr>
          <p:pic>
            <p:nvPicPr>
              <p:cNvPr id="94" name="Picture 9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07580" y="2172404"/>
                <a:ext cx="1324925" cy="971666"/>
              </a:xfrm>
              <a:prstGeom prst="rect">
                <a:avLst/>
              </a:prstGeom>
            </p:spPr>
          </p:pic>
          <p:pic>
            <p:nvPicPr>
              <p:cNvPr id="95" name="Picture 94"/>
              <p:cNvPicPr>
                <a:picLocks noChangeAspect="1"/>
              </p:cNvPicPr>
              <p:nvPr/>
            </p:nvPicPr>
            <p:blipFill rotWithShape="1">
              <a:blip r:embed="rId12" cstate="screen">
                <a:lum bright="70000" contrast="-70000"/>
                <a:extLst>
                  <a:ext uri="{28A0092B-C50C-407E-A947-70E740481C1C}">
                    <a14:useLocalDpi xmlns:a14="http://schemas.microsoft.com/office/drawing/2010/main"/>
                  </a:ext>
                </a:extLst>
              </a:blip>
              <a:srcRect/>
              <a:stretch/>
            </p:blipFill>
            <p:spPr>
              <a:xfrm>
                <a:off x="1071236" y="2357330"/>
                <a:ext cx="429768" cy="415158"/>
              </a:xfrm>
              <a:prstGeom prst="rect">
                <a:avLst/>
              </a:prstGeom>
            </p:spPr>
          </p:pic>
          <p:grpSp>
            <p:nvGrpSpPr>
              <p:cNvPr id="96" name="Group 95"/>
              <p:cNvGrpSpPr/>
              <p:nvPr/>
            </p:nvGrpSpPr>
            <p:grpSpPr>
              <a:xfrm>
                <a:off x="1757462" y="2318501"/>
                <a:ext cx="562925" cy="679472"/>
                <a:chOff x="1712307" y="2233124"/>
                <a:chExt cx="562925" cy="679472"/>
              </a:xfrm>
            </p:grpSpPr>
            <p:pic>
              <p:nvPicPr>
                <p:cNvPr id="97" name="Picture 96"/>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712307" y="2233124"/>
                  <a:ext cx="562925" cy="679472"/>
                </a:xfrm>
                <a:prstGeom prst="rect">
                  <a:avLst/>
                </a:prstGeom>
              </p:spPr>
            </p:pic>
            <p:pic>
              <p:nvPicPr>
                <p:cNvPr id="98" name="Picture 97"/>
                <p:cNvPicPr>
                  <a:picLocks noChangeAspect="1"/>
                </p:cNvPicPr>
                <p:nvPr/>
              </p:nvPicPr>
              <p:blipFill rotWithShape="1">
                <a:blip r:embed="rId14" cstate="screen">
                  <a:lum bright="70000" contrast="-70000"/>
                  <a:extLst>
                    <a:ext uri="{28A0092B-C50C-407E-A947-70E740481C1C}">
                      <a14:useLocalDpi xmlns:a14="http://schemas.microsoft.com/office/drawing/2010/main"/>
                    </a:ext>
                  </a:extLst>
                </a:blip>
                <a:srcRect/>
                <a:stretch/>
              </p:blipFill>
              <p:spPr>
                <a:xfrm>
                  <a:off x="1886327" y="2469070"/>
                  <a:ext cx="214884" cy="207579"/>
                </a:xfrm>
                <a:prstGeom prst="rect">
                  <a:avLst/>
                </a:prstGeom>
              </p:spPr>
            </p:pic>
          </p:grpSp>
        </p:grpSp>
      </p:grpSp>
      <p:grpSp>
        <p:nvGrpSpPr>
          <p:cNvPr id="99" name="Group 98"/>
          <p:cNvGrpSpPr/>
          <p:nvPr/>
        </p:nvGrpSpPr>
        <p:grpSpPr>
          <a:xfrm>
            <a:off x="3470363" y="738555"/>
            <a:ext cx="834807" cy="648811"/>
            <a:chOff x="2597376" y="1061466"/>
            <a:chExt cx="1161824" cy="909160"/>
          </a:xfrm>
        </p:grpSpPr>
        <p:sp>
          <p:nvSpPr>
            <p:cNvPr id="100" name="Rounded Rectangle 99"/>
            <p:cNvSpPr/>
            <p:nvPr/>
          </p:nvSpPr>
          <p:spPr>
            <a:xfrm>
              <a:off x="2708275" y="1169497"/>
              <a:ext cx="945473" cy="743237"/>
            </a:xfrm>
            <a:prstGeom prst="roundRect">
              <a:avLst/>
            </a:prstGeom>
            <a:solidFill>
              <a:srgbClr val="FFFFFF"/>
            </a:solidFill>
            <a:ln w="25400" cap="flat" cmpd="sng" algn="ctr">
              <a:noFill/>
              <a:prstDash val="solid"/>
            </a:ln>
            <a:effectLst/>
          </p:spPr>
          <p:txBody>
            <a:bodyPr rtlCol="0" anchor="ctr"/>
            <a:lstStyle/>
            <a:p>
              <a:pPr algn="ctr" defTabSz="914378">
                <a:defRPr/>
              </a:pPr>
              <a:endParaRPr lang="en-US" kern="0">
                <a:solidFill>
                  <a:srgbClr val="FFFFFF"/>
                </a:solidFill>
                <a:latin typeface="Calibri"/>
              </a:endParaRPr>
            </a:p>
          </p:txBody>
        </p:sp>
        <p:pic>
          <p:nvPicPr>
            <p:cNvPr id="101" name="Picture 100"/>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2597376" y="1061466"/>
              <a:ext cx="1161824" cy="909160"/>
            </a:xfrm>
            <a:prstGeom prst="rect">
              <a:avLst/>
            </a:prstGeom>
          </p:spPr>
        </p:pic>
      </p:grpSp>
      <p:grpSp>
        <p:nvGrpSpPr>
          <p:cNvPr id="102" name="Group 101"/>
          <p:cNvGrpSpPr/>
          <p:nvPr/>
        </p:nvGrpSpPr>
        <p:grpSpPr>
          <a:xfrm>
            <a:off x="6325572" y="3468960"/>
            <a:ext cx="595162" cy="654092"/>
            <a:chOff x="6000930" y="5319479"/>
            <a:chExt cx="655901" cy="747408"/>
          </a:xfrm>
        </p:grpSpPr>
        <p:sp>
          <p:nvSpPr>
            <p:cNvPr id="103" name="Rounded Rectangle 102"/>
            <p:cNvSpPr/>
            <p:nvPr/>
          </p:nvSpPr>
          <p:spPr>
            <a:xfrm>
              <a:off x="6099089" y="5413302"/>
              <a:ext cx="459581" cy="549350"/>
            </a:xfrm>
            <a:prstGeom prst="roundRect">
              <a:avLst/>
            </a:prstGeom>
            <a:solidFill>
              <a:srgbClr val="FFFFFF"/>
            </a:solidFill>
            <a:ln w="25400" cap="flat" cmpd="sng" algn="ctr">
              <a:noFill/>
              <a:prstDash val="solid"/>
            </a:ln>
            <a:effectLst/>
          </p:spPr>
          <p:txBody>
            <a:bodyPr rtlCol="0" anchor="ctr"/>
            <a:lstStyle/>
            <a:p>
              <a:pPr algn="ctr" defTabSz="914378">
                <a:defRPr/>
              </a:pPr>
              <a:endParaRPr lang="en-US" kern="0">
                <a:solidFill>
                  <a:srgbClr val="FFFFFF"/>
                </a:solidFill>
                <a:latin typeface="Calibri"/>
              </a:endParaRPr>
            </a:p>
          </p:txBody>
        </p:sp>
        <p:pic>
          <p:nvPicPr>
            <p:cNvPr id="104" name="Picture 103"/>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6000930" y="5319479"/>
              <a:ext cx="655901" cy="747408"/>
            </a:xfrm>
            <a:prstGeom prst="rect">
              <a:avLst/>
            </a:prstGeom>
          </p:spPr>
        </p:pic>
      </p:grpSp>
      <p:cxnSp>
        <p:nvCxnSpPr>
          <p:cNvPr id="105" name="Straight Connector 104"/>
          <p:cNvCxnSpPr/>
          <p:nvPr/>
        </p:nvCxnSpPr>
        <p:spPr>
          <a:xfrm>
            <a:off x="997261" y="2182881"/>
            <a:ext cx="6836553" cy="0"/>
          </a:xfrm>
          <a:prstGeom prst="line">
            <a:avLst/>
          </a:prstGeom>
          <a:noFill/>
          <a:ln w="19050" cap="flat" cmpd="sng" algn="ctr">
            <a:solidFill>
              <a:srgbClr val="919195"/>
            </a:solidFill>
            <a:prstDash val="dash"/>
          </a:ln>
          <a:effectLst/>
        </p:spPr>
      </p:cxnSp>
      <p:cxnSp>
        <p:nvCxnSpPr>
          <p:cNvPr id="106" name="Straight Connector 105"/>
          <p:cNvCxnSpPr/>
          <p:nvPr/>
        </p:nvCxnSpPr>
        <p:spPr>
          <a:xfrm>
            <a:off x="997259" y="3447623"/>
            <a:ext cx="6836553" cy="0"/>
          </a:xfrm>
          <a:prstGeom prst="line">
            <a:avLst/>
          </a:prstGeom>
          <a:noFill/>
          <a:ln w="19050" cap="flat" cmpd="sng" algn="ctr">
            <a:solidFill>
              <a:srgbClr val="919195"/>
            </a:solidFill>
            <a:prstDash val="dash"/>
          </a:ln>
          <a:effectLst/>
        </p:spPr>
      </p:cxnSp>
      <p:sp>
        <p:nvSpPr>
          <p:cNvPr id="107" name="Rectangle 106"/>
          <p:cNvSpPr/>
          <p:nvPr/>
        </p:nvSpPr>
        <p:spPr>
          <a:xfrm>
            <a:off x="914401" y="2222059"/>
            <a:ext cx="559220" cy="1184780"/>
          </a:xfrm>
          <a:prstGeom prst="rect">
            <a:avLst/>
          </a:prstGeom>
          <a:solidFill>
            <a:srgbClr val="919195">
              <a:lumMod val="20000"/>
              <a:lumOff val="80000"/>
            </a:srgbClr>
          </a:solidFill>
          <a:ln w="25400" cap="flat" cmpd="sng" algn="ctr">
            <a:noFill/>
            <a:prstDash val="solid"/>
          </a:ln>
          <a:effectLst/>
        </p:spPr>
        <p:txBody>
          <a:bodyPr vert="vert270" rtlCol="0" anchor="ctr"/>
          <a:lstStyle/>
          <a:p>
            <a:pPr algn="ctr" defTabSz="914378"/>
            <a:r>
              <a:rPr lang="en-US" sz="1400" kern="0" dirty="0">
                <a:latin typeface="+mj-lt"/>
              </a:rPr>
              <a:t>Retailer handling</a:t>
            </a:r>
          </a:p>
        </p:txBody>
      </p:sp>
      <p:sp>
        <p:nvSpPr>
          <p:cNvPr id="108" name="Rectangle 107"/>
          <p:cNvSpPr/>
          <p:nvPr/>
        </p:nvSpPr>
        <p:spPr>
          <a:xfrm>
            <a:off x="914401" y="781452"/>
            <a:ext cx="559220" cy="1359012"/>
          </a:xfrm>
          <a:prstGeom prst="rect">
            <a:avLst/>
          </a:prstGeom>
          <a:solidFill>
            <a:srgbClr val="919195">
              <a:lumMod val="20000"/>
              <a:lumOff val="80000"/>
            </a:srgbClr>
          </a:solidFill>
          <a:ln w="25400" cap="flat" cmpd="sng" algn="ctr">
            <a:noFill/>
            <a:prstDash val="solid"/>
          </a:ln>
          <a:effectLst/>
        </p:spPr>
        <p:txBody>
          <a:bodyPr vert="vert270" rtlCol="0" anchor="ctr"/>
          <a:lstStyle/>
          <a:p>
            <a:pPr algn="ctr" defTabSz="914378">
              <a:defRPr/>
            </a:pPr>
            <a:r>
              <a:rPr lang="en-US" sz="1400" kern="0" dirty="0">
                <a:latin typeface="+mj-lt"/>
              </a:rPr>
              <a:t>Publishing and distribution</a:t>
            </a:r>
          </a:p>
        </p:txBody>
      </p:sp>
      <p:sp>
        <p:nvSpPr>
          <p:cNvPr id="43" name="TextBox 42"/>
          <p:cNvSpPr txBox="1"/>
          <p:nvPr/>
        </p:nvSpPr>
        <p:spPr>
          <a:xfrm>
            <a:off x="1866343" y="1640711"/>
            <a:ext cx="1225262" cy="400110"/>
          </a:xfrm>
          <a:prstGeom prst="rect">
            <a:avLst/>
          </a:prstGeom>
          <a:noFill/>
        </p:spPr>
        <p:txBody>
          <a:bodyPr wrap="square" rtlCol="0">
            <a:spAutoFit/>
          </a:bodyPr>
          <a:lstStyle/>
          <a:p>
            <a:pPr algn="ctr"/>
            <a:r>
              <a:rPr lang="en-US" sz="1000" b="1" dirty="0"/>
              <a:t>Manufacturer</a:t>
            </a:r>
            <a:r>
              <a:rPr lang="en-US" sz="1000" dirty="0"/>
              <a:t> issues coupon</a:t>
            </a:r>
          </a:p>
        </p:txBody>
      </p:sp>
      <p:sp>
        <p:nvSpPr>
          <p:cNvPr id="110" name="TextBox 109"/>
          <p:cNvSpPr txBox="1"/>
          <p:nvPr/>
        </p:nvSpPr>
        <p:spPr>
          <a:xfrm>
            <a:off x="3288097" y="1373665"/>
            <a:ext cx="1225262" cy="400110"/>
          </a:xfrm>
          <a:prstGeom prst="rect">
            <a:avLst/>
          </a:prstGeom>
          <a:noFill/>
        </p:spPr>
        <p:txBody>
          <a:bodyPr wrap="square" rtlCol="0">
            <a:spAutoFit/>
          </a:bodyPr>
          <a:lstStyle/>
          <a:p>
            <a:pPr algn="ctr"/>
            <a:r>
              <a:rPr lang="en-US" sz="1000" dirty="0"/>
              <a:t>Offer reaches </a:t>
            </a:r>
            <a:r>
              <a:rPr lang="en-US" sz="1000" b="1" dirty="0"/>
              <a:t>retailer</a:t>
            </a:r>
          </a:p>
        </p:txBody>
      </p:sp>
      <p:sp>
        <p:nvSpPr>
          <p:cNvPr id="111" name="TextBox 110"/>
          <p:cNvSpPr txBox="1"/>
          <p:nvPr/>
        </p:nvSpPr>
        <p:spPr>
          <a:xfrm>
            <a:off x="4552618" y="1399194"/>
            <a:ext cx="2015435" cy="400110"/>
          </a:xfrm>
          <a:prstGeom prst="rect">
            <a:avLst/>
          </a:prstGeom>
          <a:noFill/>
        </p:spPr>
        <p:txBody>
          <a:bodyPr wrap="square" rtlCol="0">
            <a:spAutoFit/>
          </a:bodyPr>
          <a:lstStyle/>
          <a:p>
            <a:pPr algn="ctr"/>
            <a:r>
              <a:rPr lang="en-US" sz="1000" dirty="0"/>
              <a:t>Digital offer </a:t>
            </a:r>
            <a:r>
              <a:rPr lang="en-US" sz="1000" b="1" dirty="0"/>
              <a:t>displayed</a:t>
            </a:r>
            <a:r>
              <a:rPr lang="en-US" sz="1000" dirty="0"/>
              <a:t> via any retailer-owned  digital channel</a:t>
            </a:r>
          </a:p>
        </p:txBody>
      </p:sp>
      <p:sp>
        <p:nvSpPr>
          <p:cNvPr id="112" name="TextBox 111"/>
          <p:cNvSpPr txBox="1"/>
          <p:nvPr/>
        </p:nvSpPr>
        <p:spPr>
          <a:xfrm>
            <a:off x="6502365" y="1699548"/>
            <a:ext cx="1434155" cy="400110"/>
          </a:xfrm>
          <a:prstGeom prst="rect">
            <a:avLst/>
          </a:prstGeom>
          <a:noFill/>
        </p:spPr>
        <p:txBody>
          <a:bodyPr wrap="square" rtlCol="0">
            <a:spAutoFit/>
          </a:bodyPr>
          <a:lstStyle/>
          <a:p>
            <a:pPr algn="ctr"/>
            <a:r>
              <a:rPr lang="en-US" sz="1000" b="1" dirty="0"/>
              <a:t>Shopper</a:t>
            </a:r>
            <a:r>
              <a:rPr lang="en-US" sz="1000" dirty="0"/>
              <a:t> loads offer to account</a:t>
            </a:r>
          </a:p>
        </p:txBody>
      </p:sp>
      <p:sp>
        <p:nvSpPr>
          <p:cNvPr id="113" name="TextBox 112"/>
          <p:cNvSpPr txBox="1"/>
          <p:nvPr/>
        </p:nvSpPr>
        <p:spPr>
          <a:xfrm>
            <a:off x="5668483" y="2365335"/>
            <a:ext cx="1293457" cy="553998"/>
          </a:xfrm>
          <a:prstGeom prst="rect">
            <a:avLst/>
          </a:prstGeom>
          <a:noFill/>
        </p:spPr>
        <p:txBody>
          <a:bodyPr wrap="square" rtlCol="0">
            <a:spAutoFit/>
          </a:bodyPr>
          <a:lstStyle/>
          <a:p>
            <a:pPr algn="ctr"/>
            <a:r>
              <a:rPr lang="en-US" sz="1000" b="1" dirty="0"/>
              <a:t>In the store</a:t>
            </a:r>
            <a:r>
              <a:rPr lang="en-US" sz="1000" dirty="0"/>
              <a:t>, shopper adds item to basket</a:t>
            </a:r>
          </a:p>
        </p:txBody>
      </p:sp>
      <p:sp>
        <p:nvSpPr>
          <p:cNvPr id="114" name="TextBox 113"/>
          <p:cNvSpPr txBox="1"/>
          <p:nvPr/>
        </p:nvSpPr>
        <p:spPr>
          <a:xfrm>
            <a:off x="3717485" y="2270710"/>
            <a:ext cx="1503739" cy="553998"/>
          </a:xfrm>
          <a:prstGeom prst="rect">
            <a:avLst/>
          </a:prstGeom>
          <a:noFill/>
        </p:spPr>
        <p:txBody>
          <a:bodyPr wrap="square" rtlCol="0">
            <a:spAutoFit/>
          </a:bodyPr>
          <a:lstStyle/>
          <a:p>
            <a:pPr algn="ctr"/>
            <a:r>
              <a:rPr lang="en-US" sz="1000" b="1" dirty="0"/>
              <a:t>Upon checkout</a:t>
            </a:r>
            <a:r>
              <a:rPr lang="en-US" sz="1000" dirty="0"/>
              <a:t>, offer automatically redeemed</a:t>
            </a:r>
          </a:p>
        </p:txBody>
      </p:sp>
      <p:sp>
        <p:nvSpPr>
          <p:cNvPr id="115" name="TextBox 114"/>
          <p:cNvSpPr txBox="1"/>
          <p:nvPr/>
        </p:nvSpPr>
        <p:spPr>
          <a:xfrm>
            <a:off x="2024255" y="2629521"/>
            <a:ext cx="1421755" cy="553998"/>
          </a:xfrm>
          <a:prstGeom prst="rect">
            <a:avLst/>
          </a:prstGeom>
          <a:noFill/>
        </p:spPr>
        <p:txBody>
          <a:bodyPr wrap="square" rtlCol="0">
            <a:spAutoFit/>
          </a:bodyPr>
          <a:lstStyle/>
          <a:p>
            <a:pPr algn="ctr"/>
            <a:r>
              <a:rPr lang="en-US" sz="1000" dirty="0"/>
              <a:t>Offer removed from shopper card via</a:t>
            </a:r>
            <a:r>
              <a:rPr lang="en-US" sz="1000" b="1" dirty="0"/>
              <a:t> the cloud</a:t>
            </a:r>
            <a:endParaRPr lang="en-US" sz="1000" dirty="0"/>
          </a:p>
        </p:txBody>
      </p:sp>
      <p:sp>
        <p:nvSpPr>
          <p:cNvPr id="116" name="TextBox 115"/>
          <p:cNvSpPr txBox="1"/>
          <p:nvPr/>
        </p:nvSpPr>
        <p:spPr>
          <a:xfrm>
            <a:off x="2432953" y="3942834"/>
            <a:ext cx="1421755" cy="400110"/>
          </a:xfrm>
          <a:prstGeom prst="rect">
            <a:avLst/>
          </a:prstGeom>
          <a:noFill/>
        </p:spPr>
        <p:txBody>
          <a:bodyPr wrap="square" rtlCol="0">
            <a:spAutoFit/>
          </a:bodyPr>
          <a:lstStyle/>
          <a:p>
            <a:pPr algn="ctr"/>
            <a:r>
              <a:rPr lang="en-US" sz="1000" b="1" dirty="0"/>
              <a:t>Electronic redemption</a:t>
            </a:r>
            <a:endParaRPr lang="en-US" sz="1000" dirty="0"/>
          </a:p>
        </p:txBody>
      </p:sp>
      <p:sp>
        <p:nvSpPr>
          <p:cNvPr id="117" name="TextBox 116"/>
          <p:cNvSpPr txBox="1"/>
          <p:nvPr/>
        </p:nvSpPr>
        <p:spPr>
          <a:xfrm>
            <a:off x="4103203" y="4217411"/>
            <a:ext cx="1171297" cy="400110"/>
          </a:xfrm>
          <a:prstGeom prst="rect">
            <a:avLst/>
          </a:prstGeom>
          <a:noFill/>
        </p:spPr>
        <p:txBody>
          <a:bodyPr wrap="square" rtlCol="0">
            <a:spAutoFit/>
          </a:bodyPr>
          <a:lstStyle/>
          <a:p>
            <a:pPr algn="ctr"/>
            <a:r>
              <a:rPr lang="en-US" sz="1000" b="1" dirty="0"/>
              <a:t>Settlement process</a:t>
            </a:r>
            <a:endParaRPr lang="en-US" sz="1000" dirty="0"/>
          </a:p>
        </p:txBody>
      </p:sp>
      <p:sp>
        <p:nvSpPr>
          <p:cNvPr id="118" name="TextBox 117"/>
          <p:cNvSpPr txBox="1"/>
          <p:nvPr/>
        </p:nvSpPr>
        <p:spPr>
          <a:xfrm>
            <a:off x="5560335" y="4052323"/>
            <a:ext cx="1418818" cy="553998"/>
          </a:xfrm>
          <a:prstGeom prst="rect">
            <a:avLst/>
          </a:prstGeom>
          <a:noFill/>
        </p:spPr>
        <p:txBody>
          <a:bodyPr wrap="square" rtlCol="0">
            <a:spAutoFit/>
          </a:bodyPr>
          <a:lstStyle/>
          <a:p>
            <a:pPr algn="ctr"/>
            <a:r>
              <a:rPr lang="en-US" sz="1000" b="1" dirty="0"/>
              <a:t>Analytics </a:t>
            </a:r>
            <a:r>
              <a:rPr lang="en-US" sz="1000" dirty="0"/>
              <a:t>validating effectiveness and improvement</a:t>
            </a:r>
          </a:p>
        </p:txBody>
      </p:sp>
      <p:sp>
        <p:nvSpPr>
          <p:cNvPr id="48" name="Slide Number Placeholder 2">
            <a:extLst>
              <a:ext uri="{FF2B5EF4-FFF2-40B4-BE49-F238E27FC236}">
                <a16:creationId xmlns:a16="http://schemas.microsoft.com/office/drawing/2014/main" xmlns="" id="{81C7868B-B096-4ADA-8EF0-FC8DA050D8DA}"/>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101</a:t>
            </a:fld>
            <a:endParaRPr lang="en-US" sz="800" kern="0" dirty="0">
              <a:solidFill>
                <a:srgbClr val="54B948"/>
              </a:solidFill>
            </a:endParaRPr>
          </a:p>
        </p:txBody>
      </p:sp>
      <p:sp>
        <p:nvSpPr>
          <p:cNvPr id="49" name="Footer Placeholder 3">
            <a:extLst>
              <a:ext uri="{FF2B5EF4-FFF2-40B4-BE49-F238E27FC236}">
                <a16:creationId xmlns:a16="http://schemas.microsoft.com/office/drawing/2014/main" xmlns="" id="{6920B1B7-BB1E-4C6A-9C98-5868AEFF6693}"/>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1089471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226916"/>
            <a:ext cx="7877175" cy="1076446"/>
          </a:xfrm>
        </p:spPr>
        <p:txBody>
          <a:bodyPr/>
          <a:lstStyle/>
          <a:p>
            <a:r>
              <a:rPr lang="en-US" dirty="0"/>
              <a:t>THANK YOU</a:t>
            </a:r>
          </a:p>
        </p:txBody>
      </p:sp>
      <p:sp>
        <p:nvSpPr>
          <p:cNvPr id="6" name="Pentagon 5">
            <a:hlinkClick r:id="rId2" action="ppaction://hlinksldjump"/>
          </p:cNvPr>
          <p:cNvSpPr/>
          <p:nvPr/>
        </p:nvSpPr>
        <p:spPr>
          <a:xfrm flipH="1">
            <a:off x="136001" y="4874098"/>
            <a:ext cx="1015680" cy="155101"/>
          </a:xfrm>
          <a:prstGeom prst="homePlate">
            <a:avLst/>
          </a:prstGeom>
          <a:gradFill flip="none" rotWithShape="1">
            <a:gsLst>
              <a:gs pos="15000">
                <a:srgbClr val="FF7171"/>
              </a:gs>
              <a:gs pos="59000">
                <a:srgbClr val="009A75"/>
              </a:gs>
              <a:gs pos="100000">
                <a:srgbClr val="0083A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latin typeface="+mj-lt"/>
              </a:rPr>
              <a:t>Return to Topics</a:t>
            </a:r>
            <a:endParaRPr lang="en-US" sz="800" dirty="0">
              <a:latin typeface="+mj-lt"/>
            </a:endParaRPr>
          </a:p>
        </p:txBody>
      </p:sp>
    </p:spTree>
    <p:extLst>
      <p:ext uri="{BB962C8B-B14F-4D97-AF65-F5344CB8AC3E}">
        <p14:creationId xmlns:p14="http://schemas.microsoft.com/office/powerpoint/2010/main" val="4539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559" y="0"/>
            <a:ext cx="8217638" cy="5143500"/>
          </a:xfrm>
        </p:spPr>
        <p:txBody>
          <a:bodyPr>
            <a:noAutofit/>
          </a:bodyPr>
          <a:lstStyle/>
          <a:p>
            <a:pPr lvl="0" algn="ctr">
              <a:lnSpc>
                <a:spcPct val="100000"/>
              </a:lnSpc>
              <a:spcBef>
                <a:spcPts val="600"/>
              </a:spcBef>
            </a:pPr>
            <a:r>
              <a:rPr lang="en-US" sz="7200" kern="1200" spc="-30" dirty="0" smtClean="0">
                <a:solidFill>
                  <a:srgbClr val="FFFFFF">
                    <a:lumMod val="95000"/>
                  </a:srgbClr>
                </a:solidFill>
                <a:latin typeface="Raleway Light" charset="0"/>
              </a:rPr>
              <a:t>FastLane</a:t>
            </a:r>
            <a:r>
              <a:rPr lang="en-US" sz="7200" kern="1200" spc="-30" dirty="0">
                <a:solidFill>
                  <a:srgbClr val="FFFFFF">
                    <a:lumMod val="95000"/>
                  </a:srgbClr>
                </a:solidFill>
                <a:latin typeface="Raleway Light" charset="0"/>
              </a:rPr>
              <a:t/>
            </a:r>
            <a:br>
              <a:rPr lang="en-US" sz="7200" kern="1200" spc="-30" dirty="0">
                <a:solidFill>
                  <a:srgbClr val="FFFFFF">
                    <a:lumMod val="95000"/>
                  </a:srgbClr>
                </a:solidFill>
                <a:latin typeface="Raleway Light" charset="0"/>
              </a:rPr>
            </a:br>
            <a:r>
              <a:rPr lang="en-US" sz="7200" kern="1200" spc="-30" dirty="0" smtClean="0">
                <a:solidFill>
                  <a:srgbClr val="FFFFFF">
                    <a:lumMod val="95000"/>
                  </a:srgbClr>
                </a:solidFill>
                <a:latin typeface="Raleway Light" charset="0"/>
              </a:rPr>
              <a:t>Mobile</a:t>
            </a:r>
            <a:r>
              <a:rPr lang="en-US" sz="7200" kern="1200" spc="-30" dirty="0">
                <a:solidFill>
                  <a:srgbClr val="FFFFFF">
                    <a:lumMod val="95000"/>
                  </a:srgbClr>
                </a:solidFill>
                <a:latin typeface="Raleway Light" charset="0"/>
              </a:rPr>
              <a:t/>
            </a:r>
            <a:br>
              <a:rPr lang="en-US" sz="7200" kern="1200" spc="-30" dirty="0">
                <a:solidFill>
                  <a:srgbClr val="FFFFFF">
                    <a:lumMod val="95000"/>
                  </a:srgbClr>
                </a:solidFill>
                <a:latin typeface="Raleway Light" charset="0"/>
              </a:rPr>
            </a:br>
            <a:r>
              <a:rPr lang="en-US" sz="7200" kern="1200" spc="-30" dirty="0" smtClean="0">
                <a:solidFill>
                  <a:srgbClr val="FFFFFF">
                    <a:lumMod val="95000"/>
                  </a:srgbClr>
                </a:solidFill>
                <a:latin typeface="Raleway Light" charset="0"/>
              </a:rPr>
              <a:t>Shopper</a:t>
            </a:r>
            <a:r>
              <a:rPr lang="en-US" sz="4800" kern="1200" spc="-30" dirty="0" smtClean="0">
                <a:solidFill>
                  <a:srgbClr val="FFFFFF">
                    <a:lumMod val="95000"/>
                  </a:srgbClr>
                </a:solidFill>
                <a:latin typeface="Raleway Light" charset="0"/>
              </a:rPr>
              <a:t/>
            </a:r>
            <a:br>
              <a:rPr lang="en-US" sz="4800" kern="1200" spc="-30" dirty="0" smtClean="0">
                <a:solidFill>
                  <a:srgbClr val="FFFFFF">
                    <a:lumMod val="95000"/>
                  </a:srgbClr>
                </a:solidFill>
                <a:latin typeface="Raleway Light" charset="0"/>
              </a:rPr>
            </a:br>
            <a:endParaRPr lang="en-US" dirty="0"/>
          </a:p>
        </p:txBody>
      </p:sp>
    </p:spTree>
    <p:extLst>
      <p:ext uri="{BB962C8B-B14F-4D97-AF65-F5344CB8AC3E}">
        <p14:creationId xmlns:p14="http://schemas.microsoft.com/office/powerpoint/2010/main" val="30121715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Introducing FastLane Mobile Shopper</a:t>
            </a:r>
          </a:p>
        </p:txBody>
      </p:sp>
      <p:sp>
        <p:nvSpPr>
          <p:cNvPr id="5" name="Text Placeholder 4"/>
          <p:cNvSpPr>
            <a:spLocks noGrp="1"/>
          </p:cNvSpPr>
          <p:nvPr>
            <p:ph type="body" sz="quarter" idx="24"/>
          </p:nvPr>
        </p:nvSpPr>
        <p:spPr/>
        <p:txBody>
          <a:bodyPr/>
          <a:lstStyle/>
          <a:p>
            <a:r>
              <a:rPr lang="en-US" dirty="0"/>
              <a:t>A comprehensive self-scanning solution that enables consumers to scan-as-they-shop to: </a:t>
            </a:r>
          </a:p>
        </p:txBody>
      </p:sp>
      <p:grpSp>
        <p:nvGrpSpPr>
          <p:cNvPr id="9" name="Group 8"/>
          <p:cNvGrpSpPr/>
          <p:nvPr/>
        </p:nvGrpSpPr>
        <p:grpSpPr>
          <a:xfrm>
            <a:off x="1121919" y="1613175"/>
            <a:ext cx="6812756" cy="3432863"/>
            <a:chOff x="1073427" y="1632068"/>
            <a:chExt cx="6812756" cy="3432863"/>
          </a:xfrm>
        </p:grpSpPr>
        <p:sp>
          <p:nvSpPr>
            <p:cNvPr id="10" name="Flowchart: Connector 9"/>
            <p:cNvSpPr/>
            <p:nvPr/>
          </p:nvSpPr>
          <p:spPr>
            <a:xfrm>
              <a:off x="3363703" y="1787370"/>
              <a:ext cx="2103120" cy="2011680"/>
            </a:xfrm>
            <a:prstGeom prst="flowChartConnector">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schemeClr val="tx2"/>
                </a:solidFill>
              </a:endParaRPr>
            </a:p>
          </p:txBody>
        </p:sp>
        <p:sp>
          <p:nvSpPr>
            <p:cNvPr id="11" name="Rectangle 10"/>
            <p:cNvSpPr/>
            <p:nvPr/>
          </p:nvSpPr>
          <p:spPr>
            <a:xfrm>
              <a:off x="3429001" y="4030478"/>
              <a:ext cx="2124126" cy="830997"/>
            </a:xfrm>
            <a:prstGeom prst="rect">
              <a:avLst/>
            </a:prstGeom>
          </p:spPr>
          <p:txBody>
            <a:bodyPr wrap="square">
              <a:spAutoFit/>
            </a:bodyPr>
            <a:lstStyle/>
            <a:p>
              <a:pPr algn="ctr" defTabSz="914378">
                <a:defRPr/>
              </a:pPr>
              <a:r>
                <a:rPr lang="en-US" sz="1200" kern="0" dirty="0">
                  <a:solidFill>
                    <a:schemeClr val="tx2"/>
                  </a:solidFill>
                </a:rPr>
                <a:t>In-store location based targeted promotions </a:t>
              </a:r>
            </a:p>
            <a:p>
              <a:pPr algn="ctr" defTabSz="914378">
                <a:defRPr/>
              </a:pPr>
              <a:r>
                <a:rPr lang="en-US" sz="1200" kern="0" dirty="0">
                  <a:solidFill>
                    <a:schemeClr val="tx2"/>
                  </a:solidFill>
                </a:rPr>
                <a:t/>
              </a:r>
              <a:br>
                <a:rPr lang="en-US" sz="1200" kern="0" dirty="0">
                  <a:solidFill>
                    <a:schemeClr val="tx2"/>
                  </a:solidFill>
                </a:rPr>
              </a:br>
              <a:endParaRPr lang="en-US" sz="1200" kern="0" dirty="0">
                <a:solidFill>
                  <a:schemeClr val="tx2"/>
                </a:solidFill>
              </a:endParaRPr>
            </a:p>
          </p:txBody>
        </p:sp>
        <p:grpSp>
          <p:nvGrpSpPr>
            <p:cNvPr id="13" name="Group 12"/>
            <p:cNvGrpSpPr/>
            <p:nvPr/>
          </p:nvGrpSpPr>
          <p:grpSpPr>
            <a:xfrm>
              <a:off x="1514033" y="1632068"/>
              <a:ext cx="1759704" cy="640079"/>
              <a:chOff x="1706921" y="1666341"/>
              <a:chExt cx="1759704" cy="640079"/>
            </a:xfrm>
          </p:grpSpPr>
          <p:sp>
            <p:nvSpPr>
              <p:cNvPr id="14" name="Rectangle 13"/>
              <p:cNvSpPr/>
              <p:nvPr/>
            </p:nvSpPr>
            <p:spPr>
              <a:xfrm>
                <a:off x="1706921" y="1778632"/>
                <a:ext cx="867545" cy="461665"/>
              </a:xfrm>
              <a:prstGeom prst="rect">
                <a:avLst/>
              </a:prstGeom>
            </p:spPr>
            <p:txBody>
              <a:bodyPr wrap="none">
                <a:spAutoFit/>
              </a:bodyPr>
              <a:lstStyle/>
              <a:p>
                <a:pPr algn="ctr" defTabSz="914378">
                  <a:defRPr/>
                </a:pPr>
                <a:r>
                  <a:rPr lang="en-US" sz="1200" kern="0" dirty="0">
                    <a:solidFill>
                      <a:schemeClr val="tx2"/>
                    </a:solidFill>
                  </a:rPr>
                  <a:t>Reduce </a:t>
                </a:r>
              </a:p>
              <a:p>
                <a:pPr algn="ctr" defTabSz="914378">
                  <a:defRPr/>
                </a:pPr>
                <a:r>
                  <a:rPr lang="en-US" sz="1200" kern="0" dirty="0">
                    <a:solidFill>
                      <a:schemeClr val="tx2"/>
                    </a:solidFill>
                  </a:rPr>
                  <a:t>wait times</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5321" y="1666341"/>
                <a:ext cx="1021304" cy="640079"/>
              </a:xfrm>
              <a:prstGeom prst="rect">
                <a:avLst/>
              </a:prstGeom>
            </p:spPr>
          </p:pic>
        </p:grpSp>
        <p:grpSp>
          <p:nvGrpSpPr>
            <p:cNvPr id="16" name="Group 15"/>
            <p:cNvGrpSpPr/>
            <p:nvPr/>
          </p:nvGrpSpPr>
          <p:grpSpPr>
            <a:xfrm>
              <a:off x="1073427" y="2857212"/>
              <a:ext cx="1995309" cy="821531"/>
              <a:chOff x="960663" y="2937724"/>
              <a:chExt cx="1995309" cy="821531"/>
            </a:xfrm>
          </p:grpSpPr>
          <p:sp>
            <p:nvSpPr>
              <p:cNvPr id="17" name="Rectangle 16"/>
              <p:cNvSpPr/>
              <p:nvPr/>
            </p:nvSpPr>
            <p:spPr>
              <a:xfrm>
                <a:off x="960663" y="3052037"/>
                <a:ext cx="1308371" cy="461665"/>
              </a:xfrm>
              <a:prstGeom prst="rect">
                <a:avLst/>
              </a:prstGeom>
            </p:spPr>
            <p:txBody>
              <a:bodyPr wrap="none">
                <a:spAutoFit/>
              </a:bodyPr>
              <a:lstStyle/>
              <a:p>
                <a:pPr algn="ctr" defTabSz="914378">
                  <a:defRPr/>
                </a:pPr>
                <a:r>
                  <a:rPr lang="en-US" sz="1200" kern="0" dirty="0">
                    <a:solidFill>
                      <a:schemeClr val="tx2"/>
                    </a:solidFill>
                  </a:rPr>
                  <a:t>Track and </a:t>
                </a:r>
              </a:p>
              <a:p>
                <a:pPr algn="ctr" defTabSz="914378">
                  <a:defRPr/>
                </a:pPr>
                <a:r>
                  <a:rPr lang="en-US" sz="1200" kern="0" dirty="0">
                    <a:solidFill>
                      <a:schemeClr val="tx2"/>
                    </a:solidFill>
                  </a:rPr>
                  <a:t>control spending</a:t>
                </a: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69692" y="2937724"/>
                <a:ext cx="786280" cy="821531"/>
              </a:xfrm>
              <a:prstGeom prst="rect">
                <a:avLst/>
              </a:prstGeom>
            </p:spPr>
          </p:pic>
        </p:grpSp>
        <p:grpSp>
          <p:nvGrpSpPr>
            <p:cNvPr id="19" name="Group 18"/>
            <p:cNvGrpSpPr/>
            <p:nvPr/>
          </p:nvGrpSpPr>
          <p:grpSpPr>
            <a:xfrm>
              <a:off x="5553126" y="1643902"/>
              <a:ext cx="2276455" cy="659274"/>
              <a:chOff x="5481686" y="1778632"/>
              <a:chExt cx="2276455" cy="659274"/>
            </a:xfrm>
          </p:grpSpPr>
          <p:sp>
            <p:nvSpPr>
              <p:cNvPr id="20" name="Rectangle 19"/>
              <p:cNvSpPr/>
              <p:nvPr/>
            </p:nvSpPr>
            <p:spPr>
              <a:xfrm>
                <a:off x="5771212" y="1915389"/>
                <a:ext cx="1986929" cy="461665"/>
              </a:xfrm>
              <a:prstGeom prst="rect">
                <a:avLst/>
              </a:prstGeom>
            </p:spPr>
            <p:txBody>
              <a:bodyPr wrap="square">
                <a:spAutoFit/>
              </a:bodyPr>
              <a:lstStyle/>
              <a:p>
                <a:pPr algn="ctr" defTabSz="914378">
                  <a:defRPr/>
                </a:pPr>
                <a:r>
                  <a:rPr lang="en-US" sz="1200" kern="0" dirty="0">
                    <a:solidFill>
                      <a:schemeClr val="tx2"/>
                    </a:solidFill>
                  </a:rPr>
                  <a:t>View product information </a:t>
                </a:r>
              </a:p>
              <a:p>
                <a:pPr algn="ctr" defTabSz="914378">
                  <a:defRPr/>
                </a:pPr>
                <a:r>
                  <a:rPr lang="en-US" sz="1200" kern="0" dirty="0">
                    <a:solidFill>
                      <a:schemeClr val="tx2"/>
                    </a:solidFill>
                  </a:rPr>
                  <a:t>or location information</a:t>
                </a:r>
              </a:p>
            </p:txBody>
          </p:sp>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81686" y="1778632"/>
                <a:ext cx="672294" cy="659274"/>
              </a:xfrm>
              <a:prstGeom prst="rect">
                <a:avLst/>
              </a:prstGeom>
            </p:spPr>
          </p:pic>
        </p:grpSp>
        <p:grpSp>
          <p:nvGrpSpPr>
            <p:cNvPr id="22" name="Group 21"/>
            <p:cNvGrpSpPr/>
            <p:nvPr/>
          </p:nvGrpSpPr>
          <p:grpSpPr>
            <a:xfrm>
              <a:off x="5696106" y="2952241"/>
              <a:ext cx="2190077" cy="688624"/>
              <a:chOff x="5638954" y="3195367"/>
              <a:chExt cx="2190077" cy="688624"/>
            </a:xfrm>
          </p:grpSpPr>
          <p:sp>
            <p:nvSpPr>
              <p:cNvPr id="23" name="Rectangle 22"/>
              <p:cNvSpPr/>
              <p:nvPr/>
            </p:nvSpPr>
            <p:spPr>
              <a:xfrm>
                <a:off x="6466157" y="3296210"/>
                <a:ext cx="1362874" cy="461665"/>
              </a:xfrm>
              <a:prstGeom prst="rect">
                <a:avLst/>
              </a:prstGeom>
            </p:spPr>
            <p:txBody>
              <a:bodyPr wrap="none">
                <a:spAutoFit/>
              </a:bodyPr>
              <a:lstStyle/>
              <a:p>
                <a:pPr algn="ctr" defTabSz="914378">
                  <a:defRPr/>
                </a:pPr>
                <a:r>
                  <a:rPr lang="en-US" sz="1200" kern="0" dirty="0">
                    <a:solidFill>
                      <a:schemeClr val="tx2"/>
                    </a:solidFill>
                  </a:rPr>
                  <a:t>Self-service </a:t>
                </a:r>
              </a:p>
              <a:p>
                <a:pPr algn="ctr" defTabSz="914378">
                  <a:defRPr/>
                </a:pPr>
                <a:r>
                  <a:rPr lang="en-US" sz="1200" kern="0" dirty="0">
                    <a:solidFill>
                      <a:schemeClr val="tx2"/>
                    </a:solidFill>
                  </a:rPr>
                  <a:t>for large baskets </a:t>
                </a:r>
              </a:p>
            </p:txBody>
          </p:sp>
          <p:pic>
            <p:nvPicPr>
              <p:cNvPr id="24"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38954" y="3195367"/>
                <a:ext cx="850026" cy="688624"/>
              </a:xfrm>
              <a:prstGeom prst="rect">
                <a:avLst/>
              </a:prstGeom>
            </p:spPr>
          </p:pic>
        </p:grpSp>
        <p:sp>
          <p:nvSpPr>
            <p:cNvPr id="25" name="Chevron 24"/>
            <p:cNvSpPr/>
            <p:nvPr/>
          </p:nvSpPr>
          <p:spPr>
            <a:xfrm rot="1721960">
              <a:off x="3281257" y="1944497"/>
              <a:ext cx="250031" cy="280195"/>
            </a:xfrm>
            <a:prstGeom prst="chevron">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schemeClr val="tx2"/>
                </a:solidFill>
              </a:endParaRPr>
            </a:p>
          </p:txBody>
        </p:sp>
        <p:sp>
          <p:nvSpPr>
            <p:cNvPr id="26" name="Chevron 25"/>
            <p:cNvSpPr/>
            <p:nvPr/>
          </p:nvSpPr>
          <p:spPr>
            <a:xfrm>
              <a:off x="3090935" y="3067753"/>
              <a:ext cx="250031" cy="280195"/>
            </a:xfrm>
            <a:prstGeom prst="chevron">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schemeClr val="tx2"/>
                </a:solidFill>
              </a:endParaRPr>
            </a:p>
          </p:txBody>
        </p:sp>
        <p:sp>
          <p:nvSpPr>
            <p:cNvPr id="27" name="Chevron 26"/>
            <p:cNvSpPr/>
            <p:nvPr/>
          </p:nvSpPr>
          <p:spPr>
            <a:xfrm rot="16200000">
              <a:off x="4283103" y="3853575"/>
              <a:ext cx="250031" cy="280195"/>
            </a:xfrm>
            <a:prstGeom prst="chevron">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schemeClr val="tx2"/>
                </a:solidFill>
              </a:endParaRPr>
            </a:p>
          </p:txBody>
        </p:sp>
        <p:sp>
          <p:nvSpPr>
            <p:cNvPr id="28" name="Chevron 27"/>
            <p:cNvSpPr/>
            <p:nvPr/>
          </p:nvSpPr>
          <p:spPr>
            <a:xfrm rot="10800000">
              <a:off x="5499947" y="3067752"/>
              <a:ext cx="250031" cy="280195"/>
            </a:xfrm>
            <a:prstGeom prst="chevron">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schemeClr val="tx2"/>
                </a:solidFill>
              </a:endParaRPr>
            </a:p>
          </p:txBody>
        </p:sp>
        <p:sp>
          <p:nvSpPr>
            <p:cNvPr id="29" name="Chevron 28"/>
            <p:cNvSpPr/>
            <p:nvPr/>
          </p:nvSpPr>
          <p:spPr>
            <a:xfrm rot="8415583">
              <a:off x="5234694" y="1873136"/>
              <a:ext cx="250031" cy="280195"/>
            </a:xfrm>
            <a:prstGeom prst="chevron">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kern="0">
                <a:solidFill>
                  <a:schemeClr val="tx2"/>
                </a:solidFill>
              </a:endParaRPr>
            </a:p>
          </p:txBody>
        </p:sp>
        <p:pic>
          <p:nvPicPr>
            <p:cNvPr id="30" name="Picture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26747" y="4434445"/>
              <a:ext cx="642937" cy="630486"/>
            </a:xfrm>
            <a:prstGeom prst="rect">
              <a:avLst/>
            </a:prstGeom>
          </p:spPr>
        </p:pic>
      </p:grpSp>
      <p:sp>
        <p:nvSpPr>
          <p:cNvPr id="31" name="Slide Number Placeholder 2">
            <a:extLst>
              <a:ext uri="{FF2B5EF4-FFF2-40B4-BE49-F238E27FC236}">
                <a16:creationId xmlns:a16="http://schemas.microsoft.com/office/drawing/2014/main" xmlns="" id="{3250ABE1-2A14-47F7-A8FB-8D8FE394FF13}"/>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104</a:t>
            </a:fld>
            <a:endParaRPr lang="en-US" sz="800" kern="0" dirty="0">
              <a:solidFill>
                <a:srgbClr val="54B948"/>
              </a:solidFill>
            </a:endParaRPr>
          </a:p>
        </p:txBody>
      </p:sp>
      <p:sp>
        <p:nvSpPr>
          <p:cNvPr id="32" name="Footer Placeholder 3">
            <a:extLst>
              <a:ext uri="{FF2B5EF4-FFF2-40B4-BE49-F238E27FC236}">
                <a16:creationId xmlns:a16="http://schemas.microsoft.com/office/drawing/2014/main" xmlns="" id="{3DFBBC22-8A78-497B-BE5D-BF32D35FAEDC}"/>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2818108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814"/>
            <a:ext cx="8217638" cy="821460"/>
          </a:xfrm>
        </p:spPr>
        <p:txBody>
          <a:bodyPr/>
          <a:lstStyle/>
          <a:p>
            <a:r>
              <a:rPr lang="en-US" dirty="0"/>
              <a:t>How does FastLane Mobile Shopper work?</a:t>
            </a:r>
          </a:p>
        </p:txBody>
      </p:sp>
      <p:sp>
        <p:nvSpPr>
          <p:cNvPr id="13" name="Rectangle 12"/>
          <p:cNvSpPr/>
          <p:nvPr/>
        </p:nvSpPr>
        <p:spPr>
          <a:xfrm>
            <a:off x="4760466" y="838275"/>
            <a:ext cx="2103120" cy="2103120"/>
          </a:xfrm>
          <a:prstGeom prst="rect">
            <a:avLst/>
          </a:prstGeom>
          <a:solidFill>
            <a:schemeClr val="accent3"/>
          </a:solidFill>
        </p:spPr>
        <p:txBody>
          <a:bodyPr vert="horz" lIns="91440" tIns="91440" rIns="91440" bIns="45720" rtlCol="0" anchor="ctr">
            <a:normAutofit/>
          </a:bodyPr>
          <a:lstStyle/>
          <a:p>
            <a:pPr algn="ctr" defTabSz="309555">
              <a:buClr>
                <a:schemeClr val="bg1"/>
              </a:buClr>
              <a:buSzPct val="100000"/>
            </a:pPr>
            <a:r>
              <a:rPr lang="en-US" sz="1600" dirty="0">
                <a:solidFill>
                  <a:schemeClr val="bg1"/>
                </a:solidFill>
                <a:cs typeface="Open Sans" panose="020B0604020202020204" charset="0"/>
                <a:sym typeface="Open Sans"/>
              </a:rPr>
              <a:t>When ready to finalize, go to the FastLane, scan the on-screen barcode to begin checkout.  Add any other items, pay by cash, card or mobile.  Go. </a:t>
            </a:r>
          </a:p>
        </p:txBody>
      </p:sp>
      <p:sp>
        <p:nvSpPr>
          <p:cNvPr id="14" name="Rectangle 13"/>
          <p:cNvSpPr/>
          <p:nvPr/>
        </p:nvSpPr>
        <p:spPr>
          <a:xfrm>
            <a:off x="4760466" y="2987912"/>
            <a:ext cx="2103120" cy="2103120"/>
          </a:xfrm>
          <a:prstGeom prst="rect">
            <a:avLst/>
          </a:prstGeom>
          <a:noFill/>
          <a:ln w="28575">
            <a:solidFill>
              <a:schemeClr val="tx1">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77810" y="838275"/>
            <a:ext cx="2103120" cy="2103120"/>
          </a:xfrm>
          <a:prstGeom prst="rect">
            <a:avLst/>
          </a:prstGeom>
          <a:solidFill>
            <a:schemeClr val="accent1"/>
          </a:solidFill>
        </p:spPr>
        <p:txBody>
          <a:bodyPr vert="horz" lIns="91440" tIns="91440" rIns="91440" bIns="45720" rtlCol="0" anchor="ctr">
            <a:normAutofit/>
          </a:bodyPr>
          <a:lstStyle/>
          <a:p>
            <a:pPr algn="ctr" defTabSz="309555">
              <a:buClr>
                <a:schemeClr val="bg1"/>
              </a:buClr>
              <a:buSzPct val="100000"/>
            </a:pPr>
            <a:r>
              <a:rPr lang="en-US" sz="1600" dirty="0">
                <a:solidFill>
                  <a:schemeClr val="bg1"/>
                </a:solidFill>
                <a:cs typeface="Open Sans" panose="020B0604020202020204" charset="0"/>
                <a:sym typeface="Open Sans"/>
              </a:rPr>
              <a:t>Shoppers connect with their loyalty programs at home or in-store to access offers, promotions and shopping lists</a:t>
            </a:r>
          </a:p>
        </p:txBody>
      </p:sp>
      <p:sp>
        <p:nvSpPr>
          <p:cNvPr id="17" name="Rectangle 16"/>
          <p:cNvSpPr/>
          <p:nvPr/>
        </p:nvSpPr>
        <p:spPr>
          <a:xfrm>
            <a:off x="377810" y="2987912"/>
            <a:ext cx="2103120" cy="2103120"/>
          </a:xfrm>
          <a:prstGeom prst="rect">
            <a:avLst/>
          </a:prstGeom>
          <a:noFill/>
          <a:ln w="28575">
            <a:solidFill>
              <a:schemeClr val="tx1">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69138" y="2987912"/>
            <a:ext cx="2103120" cy="2103120"/>
          </a:xfrm>
          <a:prstGeom prst="rect">
            <a:avLst/>
          </a:prstGeom>
          <a:solidFill>
            <a:schemeClr val="accent2"/>
          </a:solidFill>
        </p:spPr>
        <p:txBody>
          <a:bodyPr vert="horz" lIns="91440" tIns="91440" rIns="91440" bIns="45720" rtlCol="0" anchor="ctr">
            <a:normAutofit/>
          </a:bodyPr>
          <a:lstStyle/>
          <a:p>
            <a:pPr algn="ctr" defTabSz="309555">
              <a:buClr>
                <a:schemeClr val="bg1"/>
              </a:buClr>
              <a:buSzPct val="100000"/>
            </a:pPr>
            <a:r>
              <a:rPr lang="en-US" sz="1600" dirty="0">
                <a:solidFill>
                  <a:schemeClr val="bg1"/>
                </a:solidFill>
                <a:cs typeface="Open Sans" panose="020B0604020202020204" charset="0"/>
                <a:sym typeface="Open Sans"/>
              </a:rPr>
              <a:t>Shop and scan items, apply coupons/offers, access shopping lists, or even get product info and navigation</a:t>
            </a:r>
          </a:p>
        </p:txBody>
      </p:sp>
      <p:sp>
        <p:nvSpPr>
          <p:cNvPr id="20" name="Rectangle 19"/>
          <p:cNvSpPr/>
          <p:nvPr/>
        </p:nvSpPr>
        <p:spPr>
          <a:xfrm>
            <a:off x="2569138" y="838275"/>
            <a:ext cx="2103120" cy="2103120"/>
          </a:xfrm>
          <a:prstGeom prst="rect">
            <a:avLst/>
          </a:prstGeom>
          <a:noFill/>
          <a:ln w="28575">
            <a:solidFill>
              <a:schemeClr val="tx1">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951795" y="2987912"/>
            <a:ext cx="2103120" cy="2103120"/>
          </a:xfrm>
          <a:prstGeom prst="rect">
            <a:avLst/>
          </a:prstGeom>
          <a:solidFill>
            <a:schemeClr val="accent4"/>
          </a:solidFill>
        </p:spPr>
        <p:txBody>
          <a:bodyPr vert="horz" lIns="91440" tIns="91440" rIns="91440" bIns="45720" rtlCol="0" anchor="ctr">
            <a:normAutofit/>
          </a:bodyPr>
          <a:lstStyle/>
          <a:p>
            <a:pPr algn="ctr" defTabSz="309555">
              <a:buClr>
                <a:schemeClr val="bg1"/>
              </a:buClr>
              <a:buSzPct val="100000"/>
            </a:pPr>
            <a:r>
              <a:rPr lang="en-US" sz="1600" dirty="0">
                <a:solidFill>
                  <a:schemeClr val="bg1"/>
                </a:solidFill>
                <a:cs typeface="Open Sans" panose="020B0604020202020204" charset="0"/>
                <a:sym typeface="Open Sans"/>
              </a:rPr>
              <a:t>For age-restricted items or for a randomized security check, the attendant is ready to assist to expedite checkout</a:t>
            </a:r>
          </a:p>
        </p:txBody>
      </p:sp>
      <p:sp>
        <p:nvSpPr>
          <p:cNvPr id="23" name="Rectangle 22"/>
          <p:cNvSpPr/>
          <p:nvPr/>
        </p:nvSpPr>
        <p:spPr>
          <a:xfrm>
            <a:off x="6951795" y="838275"/>
            <a:ext cx="2103120" cy="2103120"/>
          </a:xfrm>
          <a:prstGeom prst="rect">
            <a:avLst/>
          </a:prstGeom>
          <a:noFill/>
          <a:ln w="28575">
            <a:solidFill>
              <a:schemeClr val="tx1">
                <a:lumMod val="10000"/>
                <a:lumOff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426" y="3155660"/>
            <a:ext cx="1064802" cy="688989"/>
          </a:xfrm>
          <a:prstGeom prst="rect">
            <a:avLst/>
          </a:prstGeom>
        </p:spPr>
      </p:pic>
      <p:pic>
        <p:nvPicPr>
          <p:cNvPr id="25" name="Pictur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264" y="3751274"/>
            <a:ext cx="1091128" cy="377039"/>
          </a:xfrm>
          <a:prstGeom prst="rect">
            <a:avLst/>
          </a:prstGeom>
        </p:spPr>
      </p:pic>
      <p:pic>
        <p:nvPicPr>
          <p:cNvPr id="28" name="Picture 2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47207" y="971291"/>
            <a:ext cx="1962217" cy="1541364"/>
          </a:xfrm>
          <a:prstGeom prst="rect">
            <a:avLst/>
          </a:prstGeom>
        </p:spPr>
      </p:pic>
      <p:pic>
        <p:nvPicPr>
          <p:cNvPr id="31" name="Picture 30"/>
          <p:cNvPicPr>
            <a:picLocks noChangeAspect="1"/>
          </p:cNvPicPr>
          <p:nvPr/>
        </p:nvPicPr>
        <p:blipFill rotWithShape="1">
          <a:blip r:embed="rId6" cstate="email">
            <a:extLst>
              <a:ext uri="{28A0092B-C50C-407E-A947-70E740481C1C}">
                <a14:useLocalDpi xmlns:a14="http://schemas.microsoft.com/office/drawing/2010/main"/>
              </a:ext>
            </a:extLst>
          </a:blip>
          <a:srcRect b="-846"/>
          <a:stretch/>
        </p:blipFill>
        <p:spPr>
          <a:xfrm>
            <a:off x="5428638" y="3349147"/>
            <a:ext cx="1415214" cy="754298"/>
          </a:xfrm>
          <a:prstGeom prst="rect">
            <a:avLst/>
          </a:prstGeom>
        </p:spPr>
      </p:pic>
      <p:pic>
        <p:nvPicPr>
          <p:cNvPr id="32" name="Picture 3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06186" y="3084223"/>
            <a:ext cx="846124" cy="529849"/>
          </a:xfrm>
          <a:prstGeom prst="rect">
            <a:avLst/>
          </a:prstGeom>
        </p:spPr>
      </p:pic>
      <p:pic>
        <p:nvPicPr>
          <p:cNvPr id="33" name="Picture 32"/>
          <p:cNvPicPr>
            <a:picLocks noChangeAspect="1"/>
          </p:cNvPicPr>
          <p:nvPr/>
        </p:nvPicPr>
        <p:blipFill rotWithShape="1">
          <a:blip r:embed="rId8" cstate="email">
            <a:extLst>
              <a:ext uri="{28A0092B-C50C-407E-A947-70E740481C1C}">
                <a14:useLocalDpi xmlns:a14="http://schemas.microsoft.com/office/drawing/2010/main"/>
              </a:ext>
            </a:extLst>
          </a:blip>
          <a:srcRect b="-16023"/>
          <a:stretch/>
        </p:blipFill>
        <p:spPr>
          <a:xfrm>
            <a:off x="5593983" y="4250213"/>
            <a:ext cx="1249870" cy="838365"/>
          </a:xfrm>
          <a:prstGeom prst="rect">
            <a:avLst/>
          </a:prstGeom>
        </p:spPr>
      </p:pic>
      <p:pic>
        <p:nvPicPr>
          <p:cNvPr id="34" name="Picture 3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8837" y="4342213"/>
            <a:ext cx="929827" cy="654368"/>
          </a:xfrm>
          <a:prstGeom prst="rect">
            <a:avLst/>
          </a:prstGeom>
        </p:spPr>
      </p:pic>
      <p:pic>
        <p:nvPicPr>
          <p:cNvPr id="35" name="Picture 3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11828" y="4184962"/>
            <a:ext cx="853895" cy="804029"/>
          </a:xfrm>
          <a:prstGeom prst="rect">
            <a:avLst/>
          </a:prstGeom>
        </p:spPr>
      </p:pic>
      <p:pic>
        <p:nvPicPr>
          <p:cNvPr id="36" name="Picture 3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61955" y="1821553"/>
            <a:ext cx="400632" cy="670881"/>
          </a:xfrm>
          <a:prstGeom prst="rect">
            <a:avLst/>
          </a:prstGeom>
          <a:effectLst>
            <a:outerShdw blurRad="63500" sx="102000" sy="102000" algn="ctr" rotWithShape="0">
              <a:prstClr val="black">
                <a:alpha val="40000"/>
              </a:prstClr>
            </a:outerShdw>
          </a:effectLst>
        </p:spPr>
      </p:pic>
      <p:pic>
        <p:nvPicPr>
          <p:cNvPr id="37" name="Picture 3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5156" y="3437699"/>
            <a:ext cx="294719" cy="709509"/>
          </a:xfrm>
          <a:prstGeom prst="rect">
            <a:avLst/>
          </a:prstGeom>
        </p:spPr>
      </p:pic>
      <p:pic>
        <p:nvPicPr>
          <p:cNvPr id="38" name="Picture 2"/>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634975" y="3544194"/>
            <a:ext cx="884015" cy="155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979872" y="1436461"/>
            <a:ext cx="929714" cy="1514264"/>
          </a:xfrm>
          <a:prstGeom prst="rect">
            <a:avLst/>
          </a:prstGeom>
        </p:spPr>
      </p:pic>
      <p:pic>
        <p:nvPicPr>
          <p:cNvPr id="40" name="Picture 3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310272" y="2076417"/>
            <a:ext cx="1324702" cy="819276"/>
          </a:xfrm>
          <a:prstGeom prst="rect">
            <a:avLst/>
          </a:prstGeom>
          <a:effectLst>
            <a:outerShdw blurRad="63500" sx="102000" sy="102000" algn="ctr" rotWithShape="0">
              <a:prstClr val="black">
                <a:alpha val="40000"/>
              </a:prstClr>
            </a:outerShdw>
          </a:effectLst>
        </p:spPr>
      </p:pic>
      <p:pic>
        <p:nvPicPr>
          <p:cNvPr id="41" name="Picture 4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76653" y="964733"/>
            <a:ext cx="877365" cy="1554480"/>
          </a:xfrm>
          <a:prstGeom prst="rect">
            <a:avLst/>
          </a:prstGeom>
          <a:ln>
            <a:solidFill>
              <a:schemeClr val="bg1">
                <a:lumMod val="50000"/>
              </a:schemeClr>
            </a:solidFill>
          </a:ln>
        </p:spPr>
      </p:pic>
      <p:sp>
        <p:nvSpPr>
          <p:cNvPr id="27" name="Slide Number Placeholder 2">
            <a:extLst>
              <a:ext uri="{FF2B5EF4-FFF2-40B4-BE49-F238E27FC236}">
                <a16:creationId xmlns:a16="http://schemas.microsoft.com/office/drawing/2014/main" xmlns="" id="{17FD2340-0FCE-4030-8500-091092C02BD7}"/>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105</a:t>
            </a:fld>
            <a:endParaRPr lang="en-US" sz="800" kern="0" dirty="0">
              <a:solidFill>
                <a:srgbClr val="54B948"/>
              </a:solidFill>
            </a:endParaRPr>
          </a:p>
        </p:txBody>
      </p:sp>
      <p:sp>
        <p:nvSpPr>
          <p:cNvPr id="29" name="Footer Placeholder 3">
            <a:extLst>
              <a:ext uri="{FF2B5EF4-FFF2-40B4-BE49-F238E27FC236}">
                <a16:creationId xmlns:a16="http://schemas.microsoft.com/office/drawing/2014/main" xmlns="" id="{A61A282A-2712-4419-BBCD-83FB24A91269}"/>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8752615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Software Highlights</a:t>
            </a:r>
          </a:p>
        </p:txBody>
      </p:sp>
      <p:pic>
        <p:nvPicPr>
          <p:cNvPr id="31" name="Picture Placeholder 8"/>
          <p:cNvPicPr>
            <a:picLocks noChangeAspect="1"/>
          </p:cNvPicPr>
          <p:nvPr/>
        </p:nvPicPr>
        <p:blipFill>
          <a:blip r:embed="rId3"/>
          <a:srcRect t="10954" b="10954"/>
          <a:stretch>
            <a:fillRect/>
          </a:stretch>
        </p:blipFill>
        <p:spPr>
          <a:xfrm>
            <a:off x="474664" y="1152000"/>
            <a:ext cx="4181000" cy="3756330"/>
          </a:xfrm>
          <a:prstGeom prst="rect">
            <a:avLst/>
          </a:prstGeom>
        </p:spPr>
      </p:pic>
      <p:sp>
        <p:nvSpPr>
          <p:cNvPr id="33" name="Text Placeholder 3"/>
          <p:cNvSpPr>
            <a:spLocks noGrp="1"/>
          </p:cNvSpPr>
          <p:nvPr>
            <p:ph type="body" sz="quarter" idx="4294967295"/>
          </p:nvPr>
        </p:nvSpPr>
        <p:spPr>
          <a:xfrm>
            <a:off x="4863971" y="1652758"/>
            <a:ext cx="4067593" cy="32555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85743" indent="-174621">
              <a:spcBef>
                <a:spcPts val="200"/>
              </a:spcBef>
              <a:spcAft>
                <a:spcPts val="200"/>
              </a:spcAft>
              <a:buClr>
                <a:schemeClr val="bg1"/>
              </a:buClr>
              <a:buFont typeface="Arial" panose="020B0604020202020204" pitchFamily="34" charset="0"/>
              <a:buChar char="•"/>
            </a:pPr>
            <a:r>
              <a:rPr lang="en-US" sz="1300" dirty="0">
                <a:latin typeface="Calibri" panose="020F0502020204030204" pitchFamily="34" charset="0"/>
                <a:ea typeface="Verdana" panose="020B0604030504040204" pitchFamily="34" charset="0"/>
                <a:cs typeface="Calibri" panose="020F0502020204030204" pitchFamily="34" charset="0"/>
              </a:rPr>
              <a:t>Offers location-based promotions, in-store navigation, and shopping list integration</a:t>
            </a:r>
          </a:p>
          <a:p>
            <a:pPr marL="285743" indent="-174621">
              <a:spcBef>
                <a:spcPts val="200"/>
              </a:spcBef>
              <a:spcAft>
                <a:spcPts val="200"/>
              </a:spcAft>
              <a:buClr>
                <a:schemeClr val="bg1"/>
              </a:buClr>
              <a:buFont typeface="Arial" panose="020B0604020202020204" pitchFamily="34" charset="0"/>
              <a:buChar char="•"/>
            </a:pPr>
            <a:r>
              <a:rPr lang="en-US" sz="1300" dirty="0">
                <a:latin typeface="Calibri" panose="020F0502020204030204" pitchFamily="34" charset="0"/>
                <a:ea typeface="Verdana" panose="020B0604030504040204" pitchFamily="34" charset="0"/>
                <a:cs typeface="Calibri" panose="020F0502020204030204" pitchFamily="34" charset="0"/>
              </a:rPr>
              <a:t>Integrates with NCR FastLane self-checkout and  loyalty applications</a:t>
            </a:r>
          </a:p>
          <a:p>
            <a:pPr marL="285743" indent="-174621">
              <a:spcBef>
                <a:spcPts val="200"/>
              </a:spcBef>
              <a:spcAft>
                <a:spcPts val="200"/>
              </a:spcAft>
              <a:buClr>
                <a:schemeClr val="bg1"/>
              </a:buClr>
              <a:buFont typeface="Arial" panose="020B0604020202020204" pitchFamily="34" charset="0"/>
              <a:buChar char="•"/>
            </a:pPr>
            <a:r>
              <a:rPr lang="en-US" sz="1300" dirty="0">
                <a:latin typeface="Calibri" panose="020F0502020204030204" pitchFamily="34" charset="0"/>
                <a:ea typeface="Verdana" panose="020B0604030504040204" pitchFamily="34" charset="0"/>
                <a:cs typeface="Calibri" panose="020F0502020204030204" pitchFamily="34" charset="0"/>
              </a:rPr>
              <a:t>Mobile payment support </a:t>
            </a:r>
          </a:p>
          <a:p>
            <a:pPr marL="285743" indent="-174621">
              <a:spcBef>
                <a:spcPts val="200"/>
              </a:spcBef>
              <a:spcAft>
                <a:spcPts val="200"/>
              </a:spcAft>
              <a:buClr>
                <a:schemeClr val="bg1"/>
              </a:buClr>
              <a:buFont typeface="Arial" panose="020B0604020202020204" pitchFamily="34" charset="0"/>
              <a:buChar char="•"/>
            </a:pPr>
            <a:r>
              <a:rPr lang="en-US" sz="1300" dirty="0">
                <a:latin typeface="Calibri" panose="020F0502020204030204" pitchFamily="34" charset="0"/>
                <a:ea typeface="Verdana" panose="020B0604030504040204" pitchFamily="34" charset="0"/>
                <a:cs typeface="Calibri" panose="020F0502020204030204" pitchFamily="34" charset="0"/>
              </a:rPr>
              <a:t>Configurable trust levels and auditing capability</a:t>
            </a:r>
          </a:p>
          <a:p>
            <a:pPr marL="285743" indent="-174621">
              <a:spcBef>
                <a:spcPts val="200"/>
              </a:spcBef>
              <a:spcAft>
                <a:spcPts val="200"/>
              </a:spcAft>
              <a:buClr>
                <a:schemeClr val="bg1"/>
              </a:buClr>
              <a:buFont typeface="Arial" panose="020B0604020202020204" pitchFamily="34" charset="0"/>
              <a:buChar char="•"/>
            </a:pPr>
            <a:r>
              <a:rPr lang="en-US" sz="1300" dirty="0">
                <a:latin typeface="Calibri" panose="020F0502020204030204" pitchFamily="34" charset="0"/>
                <a:ea typeface="Verdana" panose="020B0604030504040204" pitchFamily="34" charset="0"/>
                <a:cs typeface="Calibri" panose="020F0502020204030204" pitchFamily="34" charset="0"/>
              </a:rPr>
              <a:t>Customization and multilingual support</a:t>
            </a:r>
          </a:p>
          <a:p>
            <a:pPr marL="285743" indent="-174621">
              <a:spcBef>
                <a:spcPts val="200"/>
              </a:spcBef>
              <a:spcAft>
                <a:spcPts val="200"/>
              </a:spcAft>
              <a:buClr>
                <a:schemeClr val="bg1"/>
              </a:buClr>
              <a:buFont typeface="Arial" panose="020B0604020202020204" pitchFamily="34" charset="0"/>
              <a:buChar char="•"/>
            </a:pPr>
            <a:r>
              <a:rPr lang="en-US" sz="1300" dirty="0">
                <a:latin typeface="Calibri" panose="020F0502020204030204" pitchFamily="34" charset="0"/>
                <a:ea typeface="Verdana" panose="020B0604030504040204" pitchFamily="34" charset="0"/>
                <a:cs typeface="Calibri" panose="020F0502020204030204" pitchFamily="34" charset="0"/>
              </a:rPr>
              <a:t>Includes offline capability </a:t>
            </a:r>
          </a:p>
          <a:p>
            <a:pPr marL="285743" indent="-174621">
              <a:spcBef>
                <a:spcPts val="200"/>
              </a:spcBef>
              <a:spcAft>
                <a:spcPts val="200"/>
              </a:spcAft>
              <a:buClr>
                <a:schemeClr val="bg1"/>
              </a:buClr>
              <a:buFont typeface="Arial" panose="020B0604020202020204" pitchFamily="34" charset="0"/>
              <a:buChar char="•"/>
            </a:pPr>
            <a:r>
              <a:rPr lang="en-US" sz="1300" dirty="0">
                <a:latin typeface="Calibri" panose="020F0502020204030204" pitchFamily="34" charset="0"/>
                <a:ea typeface="Verdana" panose="020B0604030504040204" pitchFamily="34" charset="0"/>
                <a:cs typeface="Calibri" panose="020F0502020204030204" pitchFamily="34" charset="0"/>
              </a:rPr>
              <a:t>Leverages FastLane remote attendant program for transaction exceptions, age-restricted items, and security rescans</a:t>
            </a:r>
          </a:p>
          <a:p>
            <a:pPr marL="285743" indent="-174621">
              <a:spcBef>
                <a:spcPts val="200"/>
              </a:spcBef>
              <a:spcAft>
                <a:spcPts val="200"/>
              </a:spcAft>
              <a:buClr>
                <a:schemeClr val="bg1"/>
              </a:buClr>
              <a:buFont typeface="Arial" panose="020B0604020202020204" pitchFamily="34" charset="0"/>
              <a:buChar char="•"/>
            </a:pPr>
            <a:r>
              <a:rPr lang="en-US" sz="1300" dirty="0">
                <a:latin typeface="Calibri" panose="020F0502020204030204" pitchFamily="34" charset="0"/>
                <a:ea typeface="Verdana" panose="020B0604030504040204" pitchFamily="34" charset="0"/>
                <a:cs typeface="Calibri" panose="020F0502020204030204" pitchFamily="34" charset="0"/>
              </a:rPr>
              <a:t>Supports iOS and Android platforms and enterprise, store and cloud server architecture</a:t>
            </a:r>
          </a:p>
        </p:txBody>
      </p:sp>
      <p:sp>
        <p:nvSpPr>
          <p:cNvPr id="32" name="Text Placeholder 2"/>
          <p:cNvSpPr>
            <a:spLocks noGrp="1"/>
          </p:cNvSpPr>
          <p:nvPr>
            <p:ph type="body" sz="quarter" idx="4294967295"/>
          </p:nvPr>
        </p:nvSpPr>
        <p:spPr>
          <a:xfrm>
            <a:off x="4863971" y="1152528"/>
            <a:ext cx="4067593" cy="498475"/>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189" fontAlgn="base">
              <a:spcBef>
                <a:spcPct val="0"/>
              </a:spcBef>
              <a:spcAft>
                <a:spcPct val="0"/>
              </a:spcAft>
            </a:pPr>
            <a:r>
              <a:rPr lang="en-US" kern="1200" dirty="0"/>
              <a:t>Software Features</a:t>
            </a:r>
          </a:p>
        </p:txBody>
      </p:sp>
      <p:sp>
        <p:nvSpPr>
          <p:cNvPr id="8" name="Slide Number Placeholder 2">
            <a:extLst>
              <a:ext uri="{FF2B5EF4-FFF2-40B4-BE49-F238E27FC236}">
                <a16:creationId xmlns:a16="http://schemas.microsoft.com/office/drawing/2014/main" xmlns="" id="{C38877C3-86DC-4DCE-81E5-A126801CEFE3}"/>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106</a:t>
            </a:fld>
            <a:endParaRPr lang="en-US" sz="800" kern="0" dirty="0">
              <a:solidFill>
                <a:srgbClr val="54B948"/>
              </a:solidFill>
            </a:endParaRPr>
          </a:p>
        </p:txBody>
      </p:sp>
      <p:sp>
        <p:nvSpPr>
          <p:cNvPr id="9" name="Footer Placeholder 3">
            <a:extLst>
              <a:ext uri="{FF2B5EF4-FFF2-40B4-BE49-F238E27FC236}">
                <a16:creationId xmlns:a16="http://schemas.microsoft.com/office/drawing/2014/main" xmlns="" id="{1F5C3125-402B-4187-B993-BE356AE42C5E}"/>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2090224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226916"/>
            <a:ext cx="7877175" cy="1076446"/>
          </a:xfrm>
        </p:spPr>
        <p:txBody>
          <a:bodyPr/>
          <a:lstStyle/>
          <a:p>
            <a:r>
              <a:rPr lang="en-US" dirty="0"/>
              <a:t>THANK YOU</a:t>
            </a:r>
          </a:p>
        </p:txBody>
      </p:sp>
      <p:sp>
        <p:nvSpPr>
          <p:cNvPr id="6" name="Pentagon 5">
            <a:hlinkClick r:id="rId2" action="ppaction://hlinksldjump"/>
          </p:cNvPr>
          <p:cNvSpPr/>
          <p:nvPr/>
        </p:nvSpPr>
        <p:spPr>
          <a:xfrm flipH="1">
            <a:off x="136001" y="4874098"/>
            <a:ext cx="1015680" cy="155101"/>
          </a:xfrm>
          <a:prstGeom prst="homePlate">
            <a:avLst/>
          </a:prstGeom>
          <a:gradFill flip="none" rotWithShape="1">
            <a:gsLst>
              <a:gs pos="15000">
                <a:srgbClr val="FF7171"/>
              </a:gs>
              <a:gs pos="59000">
                <a:srgbClr val="009A75"/>
              </a:gs>
              <a:gs pos="100000">
                <a:srgbClr val="0083A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latin typeface="+mj-lt"/>
              </a:rPr>
              <a:t>Return to Topics</a:t>
            </a:r>
            <a:endParaRPr lang="en-US" sz="800" dirty="0">
              <a:latin typeface="+mj-lt"/>
            </a:endParaRPr>
          </a:p>
        </p:txBody>
      </p:sp>
    </p:spTree>
    <p:extLst>
      <p:ext uri="{BB962C8B-B14F-4D97-AF65-F5344CB8AC3E}">
        <p14:creationId xmlns:p14="http://schemas.microsoft.com/office/powerpoint/2010/main" val="4539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559" y="0"/>
            <a:ext cx="8217638" cy="5143500"/>
          </a:xfrm>
        </p:spPr>
        <p:txBody>
          <a:bodyPr>
            <a:noAutofit/>
          </a:bodyPr>
          <a:lstStyle/>
          <a:p>
            <a:pPr lvl="0" algn="ctr">
              <a:lnSpc>
                <a:spcPct val="100000"/>
              </a:lnSpc>
              <a:spcBef>
                <a:spcPts val="600"/>
              </a:spcBef>
            </a:pPr>
            <a:r>
              <a:rPr lang="en-US" sz="6600" kern="1200" spc="-30" dirty="0" smtClean="0">
                <a:solidFill>
                  <a:srgbClr val="FFFFFF">
                    <a:lumMod val="95000"/>
                  </a:srgbClr>
                </a:solidFill>
                <a:latin typeface="Raleway Light" charset="0"/>
              </a:rPr>
              <a:t>ENCOR</a:t>
            </a:r>
            <a:r>
              <a:rPr lang="en-US" sz="6600" kern="1200" spc="-30" dirty="0">
                <a:solidFill>
                  <a:srgbClr val="FFFFFF">
                    <a:lumMod val="95000"/>
                  </a:srgbClr>
                </a:solidFill>
                <a:latin typeface="Raleway Light" charset="0"/>
              </a:rPr>
              <a:t/>
            </a:r>
            <a:br>
              <a:rPr lang="en-US" sz="6600" kern="1200" spc="-30" dirty="0">
                <a:solidFill>
                  <a:srgbClr val="FFFFFF">
                    <a:lumMod val="95000"/>
                  </a:srgbClr>
                </a:solidFill>
                <a:latin typeface="Raleway Light" charset="0"/>
              </a:rPr>
            </a:br>
            <a:r>
              <a:rPr lang="en-US" sz="6600" kern="1200" spc="-30" dirty="0" smtClean="0">
                <a:solidFill>
                  <a:srgbClr val="FFFFFF">
                    <a:lumMod val="95000"/>
                  </a:srgbClr>
                </a:solidFill>
                <a:latin typeface="Raleway Light" charset="0"/>
              </a:rPr>
              <a:t>Migration</a:t>
            </a:r>
            <a:r>
              <a:rPr lang="en-US" sz="6600" kern="1200" spc="-30" dirty="0">
                <a:solidFill>
                  <a:srgbClr val="FFFFFF">
                    <a:lumMod val="95000"/>
                  </a:srgbClr>
                </a:solidFill>
                <a:latin typeface="Raleway Light" charset="0"/>
              </a:rPr>
              <a:t/>
            </a:r>
            <a:br>
              <a:rPr lang="en-US" sz="6600" kern="1200" spc="-30" dirty="0">
                <a:solidFill>
                  <a:srgbClr val="FFFFFF">
                    <a:lumMod val="95000"/>
                  </a:srgbClr>
                </a:solidFill>
                <a:latin typeface="Raleway Light" charset="0"/>
              </a:rPr>
            </a:br>
            <a:r>
              <a:rPr lang="en-US" sz="6600" kern="1200" spc="-30" dirty="0" smtClean="0">
                <a:solidFill>
                  <a:srgbClr val="FFFFFF">
                    <a:lumMod val="95000"/>
                  </a:srgbClr>
                </a:solidFill>
                <a:latin typeface="Raleway Light" charset="0"/>
              </a:rPr>
              <a:t>Tools</a:t>
            </a:r>
            <a:r>
              <a:rPr lang="en-US" sz="4800" kern="1200" spc="-30" dirty="0" smtClean="0">
                <a:solidFill>
                  <a:srgbClr val="FFFFFF">
                    <a:lumMod val="95000"/>
                  </a:srgbClr>
                </a:solidFill>
                <a:latin typeface="Raleway Light" charset="0"/>
              </a:rPr>
              <a:t/>
            </a:r>
            <a:br>
              <a:rPr lang="en-US" sz="4800" kern="1200" spc="-30" dirty="0" smtClean="0">
                <a:solidFill>
                  <a:srgbClr val="FFFFFF">
                    <a:lumMod val="95000"/>
                  </a:srgbClr>
                </a:solidFill>
                <a:latin typeface="Raleway Light" charset="0"/>
              </a:rPr>
            </a:br>
            <a:endParaRPr lang="en-US" dirty="0"/>
          </a:p>
        </p:txBody>
      </p:sp>
    </p:spTree>
    <p:extLst>
      <p:ext uri="{BB962C8B-B14F-4D97-AF65-F5344CB8AC3E}">
        <p14:creationId xmlns:p14="http://schemas.microsoft.com/office/powerpoint/2010/main" val="37571254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75862" y="942669"/>
            <a:ext cx="2022410" cy="21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28246" y="594826"/>
            <a:ext cx="8657134" cy="4328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6" name="TextBox 5"/>
          <p:cNvSpPr txBox="1"/>
          <p:nvPr/>
        </p:nvSpPr>
        <p:spPr>
          <a:xfrm>
            <a:off x="370654" y="682568"/>
            <a:ext cx="1392593" cy="246221"/>
          </a:xfrm>
          <a:prstGeom prst="rect">
            <a:avLst/>
          </a:prstGeom>
          <a:noFill/>
        </p:spPr>
        <p:txBody>
          <a:bodyPr wrap="square" rtlCol="0">
            <a:spAutoFit/>
          </a:bodyPr>
          <a:lstStyle/>
          <a:p>
            <a:pPr defTabSz="685800" fontAlgn="auto">
              <a:spcBef>
                <a:spcPts val="0"/>
              </a:spcBef>
              <a:spcAft>
                <a:spcPts val="0"/>
              </a:spcAft>
            </a:pPr>
            <a:r>
              <a:rPr lang="en-US" sz="1000" b="1" i="1" kern="0" dirty="0">
                <a:solidFill>
                  <a:sysClr val="windowText" lastClr="000000"/>
                </a:solidFill>
              </a:rPr>
              <a:t>ScanMaster</a:t>
            </a:r>
          </a:p>
        </p:txBody>
      </p:sp>
      <p:sp>
        <p:nvSpPr>
          <p:cNvPr id="41" name="Rectangle 40"/>
          <p:cNvSpPr/>
          <p:nvPr/>
        </p:nvSpPr>
        <p:spPr>
          <a:xfrm>
            <a:off x="1962798" y="1267979"/>
            <a:ext cx="5077021" cy="305810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2" name="Rectangle 41"/>
          <p:cNvSpPr/>
          <p:nvPr/>
        </p:nvSpPr>
        <p:spPr>
          <a:xfrm>
            <a:off x="1962798" y="1273882"/>
            <a:ext cx="5077021" cy="3831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3" name="Rectangle 42"/>
          <p:cNvSpPr/>
          <p:nvPr/>
        </p:nvSpPr>
        <p:spPr>
          <a:xfrm>
            <a:off x="328244" y="174949"/>
            <a:ext cx="8657135" cy="4198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4" name="TextBox 43"/>
          <p:cNvSpPr txBox="1"/>
          <p:nvPr/>
        </p:nvSpPr>
        <p:spPr>
          <a:xfrm>
            <a:off x="430375" y="262690"/>
            <a:ext cx="4135794" cy="276999"/>
          </a:xfrm>
          <a:prstGeom prst="rect">
            <a:avLst/>
          </a:prstGeom>
          <a:noFill/>
        </p:spPr>
        <p:txBody>
          <a:bodyPr wrap="square" rtlCol="0">
            <a:spAutoFit/>
          </a:bodyPr>
          <a:lstStyle/>
          <a:p>
            <a:pPr defTabSz="685800" fontAlgn="auto">
              <a:spcBef>
                <a:spcPts val="0"/>
              </a:spcBef>
              <a:spcAft>
                <a:spcPts val="0"/>
              </a:spcAft>
            </a:pPr>
            <a:r>
              <a:rPr lang="en-US" sz="1200" kern="0" dirty="0">
                <a:solidFill>
                  <a:sysClr val="windowText" lastClr="000000"/>
                </a:solidFill>
              </a:rPr>
              <a:t>Database Migration Tool</a:t>
            </a:r>
          </a:p>
        </p:txBody>
      </p:sp>
      <p:sp>
        <p:nvSpPr>
          <p:cNvPr id="45" name="TextBox 44"/>
          <p:cNvSpPr txBox="1"/>
          <p:nvPr/>
        </p:nvSpPr>
        <p:spPr>
          <a:xfrm>
            <a:off x="2232220" y="1354532"/>
            <a:ext cx="1053191" cy="253916"/>
          </a:xfrm>
          <a:prstGeom prst="rect">
            <a:avLst/>
          </a:prstGeom>
          <a:noFill/>
        </p:spPr>
        <p:txBody>
          <a:bodyPr wrap="square" rtlCol="0">
            <a:spAutoFit/>
          </a:bodyPr>
          <a:lstStyle/>
          <a:p>
            <a:pPr defTabSz="685800" fontAlgn="auto">
              <a:spcBef>
                <a:spcPts val="0"/>
              </a:spcBef>
              <a:spcAft>
                <a:spcPts val="0"/>
              </a:spcAft>
            </a:pPr>
            <a:r>
              <a:rPr lang="en-US" sz="1050" b="1" kern="0" dirty="0">
                <a:solidFill>
                  <a:sysClr val="windowText" lastClr="000000"/>
                </a:solidFill>
              </a:rPr>
              <a:t>Select All</a:t>
            </a:r>
          </a:p>
        </p:txBody>
      </p:sp>
      <p:sp>
        <p:nvSpPr>
          <p:cNvPr id="46" name="TextBox 45"/>
          <p:cNvSpPr txBox="1"/>
          <p:nvPr/>
        </p:nvSpPr>
        <p:spPr>
          <a:xfrm flipH="1">
            <a:off x="3285412" y="1354531"/>
            <a:ext cx="874745" cy="253916"/>
          </a:xfrm>
          <a:prstGeom prst="rect">
            <a:avLst/>
          </a:prstGeom>
          <a:noFill/>
        </p:spPr>
        <p:txBody>
          <a:bodyPr wrap="square" rtlCol="0">
            <a:spAutoFit/>
          </a:bodyPr>
          <a:lstStyle/>
          <a:p>
            <a:pPr defTabSz="685800" fontAlgn="auto">
              <a:spcBef>
                <a:spcPts val="0"/>
              </a:spcBef>
              <a:spcAft>
                <a:spcPts val="0"/>
              </a:spcAft>
            </a:pPr>
            <a:r>
              <a:rPr lang="en-US" sz="1050" b="1" kern="0" dirty="0">
                <a:solidFill>
                  <a:sysClr val="windowText" lastClr="000000"/>
                </a:solidFill>
              </a:rPr>
              <a:t>Clear All</a:t>
            </a:r>
          </a:p>
        </p:txBody>
      </p:sp>
      <p:cxnSp>
        <p:nvCxnSpPr>
          <p:cNvPr id="48" name="Straight Connector 47"/>
          <p:cNvCxnSpPr/>
          <p:nvPr/>
        </p:nvCxnSpPr>
        <p:spPr>
          <a:xfrm>
            <a:off x="2347688" y="1585364"/>
            <a:ext cx="5458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61581" y="1585364"/>
            <a:ext cx="5458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322038" y="1923056"/>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Item/PLU Maintenance</a:t>
            </a:r>
          </a:p>
        </p:txBody>
      </p:sp>
      <p:sp>
        <p:nvSpPr>
          <p:cNvPr id="74" name="TextBox 73"/>
          <p:cNvSpPr txBox="1"/>
          <p:nvPr/>
        </p:nvSpPr>
        <p:spPr>
          <a:xfrm>
            <a:off x="4455250" y="2552710"/>
            <a:ext cx="1945433" cy="300082"/>
          </a:xfrm>
          <a:prstGeom prst="rect">
            <a:avLst/>
          </a:prstGeom>
          <a:noFill/>
        </p:spPr>
        <p:txBody>
          <a:bodyPr wrap="square" rtlCol="0">
            <a:spAutoFit/>
          </a:bodyPr>
          <a:lstStyle/>
          <a:p>
            <a:pPr defTabSz="685800" fontAlgn="auto">
              <a:spcBef>
                <a:spcPts val="0"/>
              </a:spcBef>
              <a:spcAft>
                <a:spcPts val="0"/>
              </a:spcAft>
            </a:pPr>
            <a:endParaRPr lang="en-US" sz="1350" kern="0" dirty="0">
              <a:solidFill>
                <a:sysClr val="windowText" lastClr="000000"/>
              </a:solidFill>
            </a:endParaRPr>
          </a:p>
        </p:txBody>
      </p:sp>
      <p:sp>
        <p:nvSpPr>
          <p:cNvPr id="75" name="TextBox 74"/>
          <p:cNvSpPr txBox="1"/>
          <p:nvPr/>
        </p:nvSpPr>
        <p:spPr>
          <a:xfrm>
            <a:off x="4400432" y="2689753"/>
            <a:ext cx="1945433" cy="507831"/>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Enhanced Bad Accounts</a:t>
            </a:r>
          </a:p>
        </p:txBody>
      </p:sp>
      <p:sp>
        <p:nvSpPr>
          <p:cNvPr id="76" name="TextBox 75"/>
          <p:cNvSpPr txBox="1"/>
          <p:nvPr/>
        </p:nvSpPr>
        <p:spPr>
          <a:xfrm>
            <a:off x="4407430" y="2275519"/>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AR Accounts</a:t>
            </a:r>
          </a:p>
        </p:txBody>
      </p:sp>
      <p:sp>
        <p:nvSpPr>
          <p:cNvPr id="77" name="TextBox 76"/>
          <p:cNvSpPr txBox="1"/>
          <p:nvPr/>
        </p:nvSpPr>
        <p:spPr>
          <a:xfrm>
            <a:off x="4400432" y="1870436"/>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Customer</a:t>
            </a:r>
          </a:p>
        </p:txBody>
      </p:sp>
      <p:sp>
        <p:nvSpPr>
          <p:cNvPr id="78" name="TextBox 77"/>
          <p:cNvSpPr txBox="1"/>
          <p:nvPr/>
        </p:nvSpPr>
        <p:spPr>
          <a:xfrm>
            <a:off x="2322038" y="2638855"/>
            <a:ext cx="1997917"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Sub Department</a:t>
            </a:r>
          </a:p>
        </p:txBody>
      </p:sp>
      <p:sp>
        <p:nvSpPr>
          <p:cNvPr id="79" name="TextBox 78"/>
          <p:cNvSpPr txBox="1"/>
          <p:nvPr/>
        </p:nvSpPr>
        <p:spPr>
          <a:xfrm>
            <a:off x="2322038" y="2300793"/>
            <a:ext cx="1997917"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Department</a:t>
            </a:r>
          </a:p>
        </p:txBody>
      </p:sp>
      <p:sp>
        <p:nvSpPr>
          <p:cNvPr id="38" name="Rectangle: Rounded Corners 37"/>
          <p:cNvSpPr/>
          <p:nvPr/>
        </p:nvSpPr>
        <p:spPr>
          <a:xfrm>
            <a:off x="2189077" y="2004883"/>
            <a:ext cx="132961" cy="11896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39" name="Rectangle: Rounded Corners 38"/>
          <p:cNvSpPr/>
          <p:nvPr/>
        </p:nvSpPr>
        <p:spPr>
          <a:xfrm>
            <a:off x="2190222" y="2376171"/>
            <a:ext cx="132961" cy="11896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0" name="Rectangle: Rounded Corners 39"/>
          <p:cNvSpPr/>
          <p:nvPr/>
        </p:nvSpPr>
        <p:spPr>
          <a:xfrm>
            <a:off x="2190222" y="2754738"/>
            <a:ext cx="132961" cy="11896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7" name="Rectangle: Rounded Corners 46"/>
          <p:cNvSpPr/>
          <p:nvPr/>
        </p:nvSpPr>
        <p:spPr>
          <a:xfrm>
            <a:off x="4267471" y="1952309"/>
            <a:ext cx="132961" cy="11896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50" name="Rectangle: Rounded Corners 49"/>
          <p:cNvSpPr/>
          <p:nvPr/>
        </p:nvSpPr>
        <p:spPr>
          <a:xfrm>
            <a:off x="4267471" y="2352052"/>
            <a:ext cx="132961" cy="11896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51" name="Rectangle: Rounded Corners 50"/>
          <p:cNvSpPr/>
          <p:nvPr/>
        </p:nvSpPr>
        <p:spPr>
          <a:xfrm>
            <a:off x="4264998" y="2751795"/>
            <a:ext cx="132961" cy="11896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35" name="Rectangle: Rounded Corners 34"/>
          <p:cNvSpPr/>
          <p:nvPr/>
        </p:nvSpPr>
        <p:spPr>
          <a:xfrm>
            <a:off x="6167631" y="4481860"/>
            <a:ext cx="773884" cy="2539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56" name="TextBox 55"/>
          <p:cNvSpPr txBox="1"/>
          <p:nvPr/>
        </p:nvSpPr>
        <p:spPr>
          <a:xfrm>
            <a:off x="6219729" y="4481860"/>
            <a:ext cx="820090" cy="261610"/>
          </a:xfrm>
          <a:prstGeom prst="rect">
            <a:avLst/>
          </a:prstGeom>
          <a:noFill/>
        </p:spPr>
        <p:txBody>
          <a:bodyPr wrap="square" rtlCol="0">
            <a:spAutoFit/>
          </a:bodyPr>
          <a:lstStyle/>
          <a:p>
            <a:pPr defTabSz="685800" fontAlgn="auto">
              <a:spcBef>
                <a:spcPts val="0"/>
              </a:spcBef>
              <a:spcAft>
                <a:spcPts val="0"/>
              </a:spcAft>
            </a:pPr>
            <a:r>
              <a:rPr lang="en-US" sz="1100" b="1" kern="0" dirty="0">
                <a:solidFill>
                  <a:sysClr val="windowText" lastClr="000000"/>
                </a:solidFill>
                <a:latin typeface="+mn-lt"/>
              </a:rPr>
              <a:t>CANCEL</a:t>
            </a:r>
          </a:p>
        </p:txBody>
      </p:sp>
      <p:sp>
        <p:nvSpPr>
          <p:cNvPr id="36" name="Rectangle: Rounded Corners 35"/>
          <p:cNvSpPr/>
          <p:nvPr/>
        </p:nvSpPr>
        <p:spPr>
          <a:xfrm>
            <a:off x="5121237" y="4481860"/>
            <a:ext cx="948090" cy="241720"/>
          </a:xfrm>
          <a:prstGeom prst="roundRect">
            <a:avLst/>
          </a:prstGeom>
          <a:solidFill>
            <a:srgbClr val="7FB95B"/>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kern="0" dirty="0">
                <a:solidFill>
                  <a:sysClr val="windowText" lastClr="000000"/>
                </a:solidFill>
              </a:rPr>
              <a:t>Continue</a:t>
            </a:r>
          </a:p>
        </p:txBody>
      </p:sp>
      <p:sp>
        <p:nvSpPr>
          <p:cNvPr id="59" name="Rectangle: Rounded Corners 58"/>
          <p:cNvSpPr/>
          <p:nvPr/>
        </p:nvSpPr>
        <p:spPr>
          <a:xfrm>
            <a:off x="4146735" y="4488730"/>
            <a:ext cx="773884" cy="2539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60" name="TextBox 59"/>
          <p:cNvSpPr txBox="1"/>
          <p:nvPr/>
        </p:nvSpPr>
        <p:spPr>
          <a:xfrm>
            <a:off x="4198833" y="4488731"/>
            <a:ext cx="721786" cy="261610"/>
          </a:xfrm>
          <a:prstGeom prst="rect">
            <a:avLst/>
          </a:prstGeom>
          <a:noFill/>
        </p:spPr>
        <p:txBody>
          <a:bodyPr wrap="square" rtlCol="0">
            <a:spAutoFit/>
          </a:bodyPr>
          <a:lstStyle/>
          <a:p>
            <a:pPr defTabSz="685800" fontAlgn="auto">
              <a:spcBef>
                <a:spcPts val="0"/>
              </a:spcBef>
              <a:spcAft>
                <a:spcPts val="0"/>
              </a:spcAft>
            </a:pPr>
            <a:r>
              <a:rPr lang="en-US" sz="1100" kern="0" dirty="0">
                <a:solidFill>
                  <a:sysClr val="windowText" lastClr="000000"/>
                </a:solidFill>
              </a:rPr>
              <a:t>Go Back</a:t>
            </a:r>
          </a:p>
        </p:txBody>
      </p:sp>
      <p:pic>
        <p:nvPicPr>
          <p:cNvPr id="32" name="Picture 31"/>
          <p:cNvPicPr>
            <a:picLocks noChangeAspect="1"/>
          </p:cNvPicPr>
          <p:nvPr/>
        </p:nvPicPr>
        <p:blipFill>
          <a:blip r:embed="rId3"/>
          <a:stretch>
            <a:fillRect/>
          </a:stretch>
        </p:blipFill>
        <p:spPr>
          <a:xfrm>
            <a:off x="8453809" y="276420"/>
            <a:ext cx="326687" cy="196012"/>
          </a:xfrm>
          <a:prstGeom prst="rect">
            <a:avLst/>
          </a:prstGeom>
        </p:spPr>
      </p:pic>
      <p:sp>
        <p:nvSpPr>
          <p:cNvPr id="34" name="Rectangle: Rounded Corners 33"/>
          <p:cNvSpPr/>
          <p:nvPr/>
        </p:nvSpPr>
        <p:spPr>
          <a:xfrm>
            <a:off x="2192190" y="3093288"/>
            <a:ext cx="132961" cy="118966"/>
          </a:xfrm>
          <a:prstGeom prst="round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5" name="TextBox 4"/>
          <p:cNvSpPr txBox="1"/>
          <p:nvPr/>
        </p:nvSpPr>
        <p:spPr>
          <a:xfrm>
            <a:off x="2322037" y="3014272"/>
            <a:ext cx="1294172"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Bottle Links</a:t>
            </a:r>
          </a:p>
        </p:txBody>
      </p:sp>
      <p:sp>
        <p:nvSpPr>
          <p:cNvPr id="37" name="Slide Number Placeholder 2">
            <a:extLst>
              <a:ext uri="{FF2B5EF4-FFF2-40B4-BE49-F238E27FC236}">
                <a16:creationId xmlns:a16="http://schemas.microsoft.com/office/drawing/2014/main" xmlns="" id="{CF7BCC14-E0D8-4D8C-9BF4-8F41F052E2D4}"/>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109</a:t>
            </a:fld>
            <a:endParaRPr lang="en-US" sz="800" kern="0" dirty="0">
              <a:solidFill>
                <a:srgbClr val="54B948"/>
              </a:solidFill>
            </a:endParaRPr>
          </a:p>
        </p:txBody>
      </p:sp>
      <p:sp>
        <p:nvSpPr>
          <p:cNvPr id="52" name="Footer Placeholder 3">
            <a:extLst>
              <a:ext uri="{FF2B5EF4-FFF2-40B4-BE49-F238E27FC236}">
                <a16:creationId xmlns:a16="http://schemas.microsoft.com/office/drawing/2014/main" xmlns="" id="{1F5CC46E-A3D4-48CD-8CF8-7C59786E93D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31890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5" y="555278"/>
            <a:ext cx="136085" cy="117940"/>
          </a:xfrm>
          <a:prstGeom prst="rect">
            <a:avLst/>
          </a:prstGeom>
        </p:spPr>
      </p:pic>
      <p:cxnSp>
        <p:nvCxnSpPr>
          <p:cNvPr id="28" name="Straight Connector 27"/>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4" y="-1280"/>
            <a:ext cx="8815887" cy="474756"/>
          </a:xfrm>
          <a:prstGeom prst="rect">
            <a:avLst/>
          </a:prstGeom>
        </p:spPr>
      </p:pic>
      <p:graphicFrame>
        <p:nvGraphicFramePr>
          <p:cNvPr id="20" name="Table 19"/>
          <p:cNvGraphicFramePr>
            <a:graphicFrameLocks noGrp="1"/>
          </p:cNvGraphicFramePr>
          <p:nvPr>
            <p:extLst/>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3" y="947763"/>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pic>
        <p:nvPicPr>
          <p:cNvPr id="25" name="Picture 24"/>
          <p:cNvPicPr>
            <a:picLocks noChangeAspect="1"/>
          </p:cNvPicPr>
          <p:nvPr/>
        </p:nvPicPr>
        <p:blipFill>
          <a:blip r:embed="rId6"/>
          <a:stretch>
            <a:fillRect/>
          </a:stretch>
        </p:blipFill>
        <p:spPr>
          <a:xfrm>
            <a:off x="390596" y="526645"/>
            <a:ext cx="207143" cy="185714"/>
          </a:xfrm>
          <a:prstGeom prst="rect">
            <a:avLst/>
          </a:prstGeom>
        </p:spPr>
      </p:pic>
      <p:pic>
        <p:nvPicPr>
          <p:cNvPr id="29" name="Picture 28"/>
          <p:cNvPicPr>
            <a:picLocks noChangeAspect="1"/>
          </p:cNvPicPr>
          <p:nvPr/>
        </p:nvPicPr>
        <p:blipFill>
          <a:blip r:embed="rId7"/>
          <a:stretch>
            <a:fillRect/>
          </a:stretch>
        </p:blipFill>
        <p:spPr>
          <a:xfrm>
            <a:off x="628058" y="522558"/>
            <a:ext cx="178571" cy="178571"/>
          </a:xfrm>
          <a:prstGeom prst="rect">
            <a:avLst/>
          </a:prstGeom>
        </p:spPr>
      </p:pic>
      <p:graphicFrame>
        <p:nvGraphicFramePr>
          <p:cNvPr id="31" name="Table 30"/>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extLst>
                  <a:ext uri="{0D108BD9-81ED-4DB2-BD59-A6C34878D82A}">
                    <a16:rowId xmlns:a16="http://schemas.microsoft.com/office/drawing/2014/main" xmlns="" val="1369636720"/>
                  </a:ext>
                </a:extLst>
              </a:tr>
            </a:tbl>
          </a:graphicData>
        </a:graphic>
      </p:graphicFrame>
      <p:pic>
        <p:nvPicPr>
          <p:cNvPr id="4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5949" y="2223676"/>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5949" y="254401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5" name="Table 44"/>
          <p:cNvGraphicFramePr>
            <a:graphicFrameLocks noGrp="1"/>
          </p:cNvGraphicFramePr>
          <p:nvPr>
            <p:extLst/>
          </p:nvPr>
        </p:nvGraphicFramePr>
        <p:xfrm>
          <a:off x="4628737" y="2137497"/>
          <a:ext cx="1504759" cy="685800"/>
        </p:xfrm>
        <a:graphic>
          <a:graphicData uri="http://schemas.openxmlformats.org/drawingml/2006/table">
            <a:tbl>
              <a:tblPr firstRow="1" bandRow="1">
                <a:tableStyleId>{5C22544A-7EE6-4342-B048-85BDC9FD1C3A}</a:tableStyleId>
              </a:tblPr>
              <a:tblGrid>
                <a:gridCol w="1504759">
                  <a:extLst>
                    <a:ext uri="{9D8B030D-6E8A-4147-A177-3AD203B41FA5}">
                      <a16:colId xmlns:a16="http://schemas.microsoft.com/office/drawing/2014/main" xmlns="" val="531389308"/>
                    </a:ext>
                  </a:extLst>
                </a:gridCol>
              </a:tblGrid>
              <a:tr h="342900">
                <a:tc>
                  <a:txBody>
                    <a:bodyPr/>
                    <a:lstStyle/>
                    <a:p>
                      <a:r>
                        <a:rPr lang="en-US" sz="900" b="0" dirty="0">
                          <a:solidFill>
                            <a:schemeClr val="tx1"/>
                          </a:solidFill>
                          <a:latin typeface="Calibri" panose="020F0502020204030204" pitchFamily="34" charset="0"/>
                          <a:cs typeface="Calibri" panose="020F0502020204030204" pitchFamily="34" charset="0"/>
                        </a:rPr>
                        <a:t>Start Date</a:t>
                      </a:r>
                    </a:p>
                    <a:p>
                      <a:r>
                        <a:rPr lang="en-US" sz="900" b="0" dirty="0">
                          <a:solidFill>
                            <a:schemeClr val="tx1"/>
                          </a:solidFill>
                          <a:latin typeface="Calibri" panose="020F0502020204030204" pitchFamily="34" charset="0"/>
                          <a:cs typeface="Calibri" panose="020F0502020204030204" pitchFamily="34" charset="0"/>
                        </a:rPr>
                        <a:t>1/1/2018</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689671"/>
                  </a:ext>
                </a:extLst>
              </a:tr>
              <a:tr h="342900">
                <a:tc>
                  <a:txBody>
                    <a:bodyPr/>
                    <a:lstStyle/>
                    <a:p>
                      <a:r>
                        <a:rPr lang="en-US" sz="900" b="0" dirty="0">
                          <a:solidFill>
                            <a:schemeClr val="tx1"/>
                          </a:solidFill>
                          <a:latin typeface="Calibri" panose="020F0502020204030204" pitchFamily="34" charset="0"/>
                          <a:cs typeface="Calibri" panose="020F0502020204030204" pitchFamily="34" charset="0"/>
                        </a:rPr>
                        <a:t>End Date</a:t>
                      </a:r>
                    </a:p>
                    <a:p>
                      <a:r>
                        <a:rPr lang="en-US" sz="900" b="0" dirty="0">
                          <a:solidFill>
                            <a:schemeClr val="tx1"/>
                          </a:solidFill>
                          <a:latin typeface="Calibri" panose="020F0502020204030204" pitchFamily="34" charset="0"/>
                          <a:cs typeface="Calibri" panose="020F0502020204030204" pitchFamily="34" charset="0"/>
                        </a:rPr>
                        <a:t>1/14/2018</a:t>
                      </a:r>
                    </a:p>
                  </a:txBody>
                  <a:tcPr marL="68580" marR="68580" marT="34290" marB="3429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0420793"/>
                  </a:ext>
                </a:extLst>
              </a:tr>
            </a:tbl>
          </a:graphicData>
        </a:graphic>
      </p:graphicFrame>
      <p:pic>
        <p:nvPicPr>
          <p:cNvPr id="4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108" y="2283579"/>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876" y="262031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0" name="Table 49"/>
          <p:cNvGraphicFramePr>
            <a:graphicFrameLocks noGrp="1"/>
          </p:cNvGraphicFramePr>
          <p:nvPr>
            <p:extLst/>
          </p:nvPr>
        </p:nvGraphicFramePr>
        <p:xfrm>
          <a:off x="4645103" y="3121298"/>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51" name="Table 50"/>
          <p:cNvGraphicFramePr>
            <a:graphicFrameLocks noGrp="1"/>
          </p:cNvGraphicFramePr>
          <p:nvPr>
            <p:extLst/>
          </p:nvPr>
        </p:nvGraphicFramePr>
        <p:xfrm>
          <a:off x="4645103" y="3752004"/>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53" name="Table 52"/>
          <p:cNvGraphicFramePr>
            <a:graphicFrameLocks noGrp="1"/>
          </p:cNvGraphicFramePr>
          <p:nvPr>
            <p:extLst/>
          </p:nvPr>
        </p:nvGraphicFramePr>
        <p:xfrm>
          <a:off x="4628735" y="1831859"/>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Month</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54" name="Picture 53"/>
          <p:cNvPicPr>
            <a:picLocks noChangeAspect="1"/>
          </p:cNvPicPr>
          <p:nvPr/>
        </p:nvPicPr>
        <p:blipFill>
          <a:blip r:embed="rId9"/>
          <a:stretch>
            <a:fillRect/>
          </a:stretch>
        </p:blipFill>
        <p:spPr>
          <a:xfrm>
            <a:off x="8230666" y="4770252"/>
            <a:ext cx="800000" cy="278572"/>
          </a:xfrm>
          <a:prstGeom prst="rect">
            <a:avLst/>
          </a:prstGeom>
        </p:spPr>
      </p:pic>
      <p:sp>
        <p:nvSpPr>
          <p:cNvPr id="24" name="Slide Number Placeholder 2">
            <a:extLst>
              <a:ext uri="{FF2B5EF4-FFF2-40B4-BE49-F238E27FC236}">
                <a16:creationId xmlns:a16="http://schemas.microsoft.com/office/drawing/2014/main" xmlns="" id="{9B3ACC0E-4FBA-436F-AB91-F31269795E7D}"/>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11</a:t>
            </a:fld>
            <a:endParaRPr lang="en-US" sz="800" kern="0" dirty="0">
              <a:solidFill>
                <a:srgbClr val="54B948"/>
              </a:solidFill>
            </a:endParaRPr>
          </a:p>
        </p:txBody>
      </p:sp>
      <p:sp>
        <p:nvSpPr>
          <p:cNvPr id="26" name="Footer Placeholder 3">
            <a:extLst>
              <a:ext uri="{FF2B5EF4-FFF2-40B4-BE49-F238E27FC236}">
                <a16:creationId xmlns:a16="http://schemas.microsoft.com/office/drawing/2014/main" xmlns="" id="{7D22CD08-31A9-4F75-BC57-578796F26634}"/>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
        <p:nvSpPr>
          <p:cNvPr id="32" name="TextBox 31"/>
          <p:cNvSpPr txBox="1"/>
          <p:nvPr/>
        </p:nvSpPr>
        <p:spPr>
          <a:xfrm>
            <a:off x="4540907" y="1039409"/>
            <a:ext cx="1796632" cy="276999"/>
          </a:xfrm>
          <a:prstGeom prst="rect">
            <a:avLst/>
          </a:prstGeom>
          <a:noFill/>
        </p:spPr>
        <p:txBody>
          <a:bodyPr wrap="square" rtlCol="0">
            <a:spAutoFit/>
          </a:bodyPr>
          <a:lstStyle>
            <a:defPPr>
              <a:defRPr lang="en-US"/>
            </a:defPPr>
            <a:lvl1pPr defTabSz="685783">
              <a:defRPr sz="1200">
                <a:solidFill>
                  <a:prstClr val="black"/>
                </a:solidFill>
                <a:latin typeface="+mn-lt"/>
              </a:defRPr>
            </a:lvl1pPr>
          </a:lstStyle>
          <a:p>
            <a:r>
              <a:rPr lang="en-US" dirty="0"/>
              <a:t>Period Options</a:t>
            </a:r>
            <a:endParaRPr lang="en-US" dirty="0"/>
          </a:p>
        </p:txBody>
      </p:sp>
      <p:sp>
        <p:nvSpPr>
          <p:cNvPr id="33" name="TextBox 32"/>
          <p:cNvSpPr txBox="1"/>
          <p:nvPr/>
        </p:nvSpPr>
        <p:spPr>
          <a:xfrm>
            <a:off x="4529407" y="2881244"/>
            <a:ext cx="2590262" cy="276999"/>
          </a:xfrm>
          <a:prstGeom prst="rect">
            <a:avLst/>
          </a:prstGeom>
          <a:noFill/>
        </p:spPr>
        <p:txBody>
          <a:bodyPr wrap="square" rtlCol="0">
            <a:spAutoFit/>
          </a:bodyPr>
          <a:lstStyle>
            <a:defPPr>
              <a:defRPr lang="en-US"/>
            </a:defPPr>
            <a:lvl1pPr defTabSz="685783">
              <a:defRPr sz="1400">
                <a:solidFill>
                  <a:prstClr val="black"/>
                </a:solidFill>
                <a:latin typeface="+mn-lt"/>
              </a:defRPr>
            </a:lvl1pPr>
          </a:lstStyle>
          <a:p>
            <a:r>
              <a:rPr lang="en-US" sz="1200" dirty="0"/>
              <a:t>Department Options</a:t>
            </a:r>
          </a:p>
        </p:txBody>
      </p:sp>
      <p:sp>
        <p:nvSpPr>
          <p:cNvPr id="34" name="TextBox 33"/>
          <p:cNvSpPr txBox="1"/>
          <p:nvPr/>
        </p:nvSpPr>
        <p:spPr>
          <a:xfrm>
            <a:off x="4540907" y="3530611"/>
            <a:ext cx="1627705" cy="276999"/>
          </a:xfrm>
          <a:prstGeom prst="rect">
            <a:avLst/>
          </a:prstGeom>
          <a:noFill/>
        </p:spPr>
        <p:txBody>
          <a:bodyPr wrap="square" rtlCol="0">
            <a:spAutoFit/>
          </a:bodyPr>
          <a:lstStyle>
            <a:defPPr>
              <a:defRPr lang="en-US"/>
            </a:defPPr>
            <a:lvl1pPr defTabSz="685783">
              <a:defRPr sz="1200">
                <a:solidFill>
                  <a:prstClr val="black"/>
                </a:solidFill>
                <a:latin typeface="+mn-lt"/>
              </a:defRPr>
            </a:lvl1pPr>
          </a:lstStyle>
          <a:p>
            <a:r>
              <a:rPr lang="en-US" dirty="0"/>
              <a:t>Print Orientation</a:t>
            </a:r>
          </a:p>
        </p:txBody>
      </p:sp>
      <p:sp>
        <p:nvSpPr>
          <p:cNvPr id="35" name="TextBox 34"/>
          <p:cNvSpPr txBox="1"/>
          <p:nvPr/>
        </p:nvSpPr>
        <p:spPr>
          <a:xfrm>
            <a:off x="4529406" y="1604044"/>
            <a:ext cx="1627705" cy="276999"/>
          </a:xfrm>
          <a:prstGeom prst="rect">
            <a:avLst/>
          </a:prstGeom>
          <a:noFill/>
        </p:spPr>
        <p:txBody>
          <a:bodyPr wrap="square" rtlCol="0">
            <a:spAutoFit/>
          </a:bodyPr>
          <a:lstStyle>
            <a:defPPr>
              <a:defRPr lang="en-US"/>
            </a:defPPr>
            <a:lvl1pPr defTabSz="685783">
              <a:defRPr sz="1200">
                <a:solidFill>
                  <a:prstClr val="black"/>
                </a:solidFill>
                <a:latin typeface="+mn-lt"/>
              </a:defRPr>
            </a:lvl1pPr>
          </a:lstStyle>
          <a:p>
            <a:r>
              <a:rPr lang="en-US" dirty="0" smtClean="0"/>
              <a:t>Group Sales By</a:t>
            </a:r>
            <a:endParaRPr lang="en-US" dirty="0"/>
          </a:p>
        </p:txBody>
      </p:sp>
    </p:spTree>
    <p:extLst>
      <p:ext uri="{BB962C8B-B14F-4D97-AF65-F5344CB8AC3E}">
        <p14:creationId xmlns:p14="http://schemas.microsoft.com/office/powerpoint/2010/main" val="27811673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554" y="594826"/>
            <a:ext cx="8627826" cy="4328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57552" y="200078"/>
            <a:ext cx="8627827" cy="4198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30375" y="262690"/>
            <a:ext cx="4135794" cy="276999"/>
          </a:xfrm>
          <a:prstGeom prst="rect">
            <a:avLst/>
          </a:prstGeom>
          <a:noFill/>
        </p:spPr>
        <p:txBody>
          <a:bodyPr wrap="square" rtlCol="0">
            <a:spAutoFit/>
          </a:bodyPr>
          <a:lstStyle/>
          <a:p>
            <a:r>
              <a:rPr lang="en-US" sz="1200" dirty="0"/>
              <a:t>Database Migration Tool</a:t>
            </a:r>
          </a:p>
        </p:txBody>
      </p:sp>
      <p:pic>
        <p:nvPicPr>
          <p:cNvPr id="59" name="Picture 58"/>
          <p:cNvPicPr>
            <a:picLocks noChangeAspect="1"/>
          </p:cNvPicPr>
          <p:nvPr/>
        </p:nvPicPr>
        <p:blipFill>
          <a:blip r:embed="rId2"/>
          <a:stretch>
            <a:fillRect/>
          </a:stretch>
        </p:blipFill>
        <p:spPr>
          <a:xfrm>
            <a:off x="8453809" y="312010"/>
            <a:ext cx="326687" cy="196012"/>
          </a:xfrm>
          <a:prstGeom prst="rect">
            <a:avLst/>
          </a:prstGeom>
        </p:spPr>
      </p:pic>
      <p:sp>
        <p:nvSpPr>
          <p:cNvPr id="60" name="TextBox 59"/>
          <p:cNvSpPr txBox="1"/>
          <p:nvPr/>
        </p:nvSpPr>
        <p:spPr>
          <a:xfrm>
            <a:off x="1047361" y="1336049"/>
            <a:ext cx="2360147" cy="253916"/>
          </a:xfrm>
          <a:prstGeom prst="rect">
            <a:avLst/>
          </a:prstGeom>
          <a:noFill/>
        </p:spPr>
        <p:txBody>
          <a:bodyPr wrap="square" rtlCol="0">
            <a:spAutoFit/>
          </a:bodyPr>
          <a:lstStyle/>
          <a:p>
            <a:r>
              <a:rPr lang="en-US" sz="1050" b="1" dirty="0"/>
              <a:t>POS Points to Include in Points:</a:t>
            </a:r>
          </a:p>
        </p:txBody>
      </p:sp>
      <p:sp>
        <p:nvSpPr>
          <p:cNvPr id="61" name="TextBox 60"/>
          <p:cNvSpPr txBox="1"/>
          <p:nvPr/>
        </p:nvSpPr>
        <p:spPr>
          <a:xfrm>
            <a:off x="1467238" y="1622965"/>
            <a:ext cx="1462574" cy="253916"/>
          </a:xfrm>
          <a:prstGeom prst="rect">
            <a:avLst/>
          </a:prstGeom>
          <a:noFill/>
        </p:spPr>
        <p:txBody>
          <a:bodyPr wrap="square" rtlCol="0">
            <a:spAutoFit/>
          </a:bodyPr>
          <a:lstStyle/>
          <a:p>
            <a:r>
              <a:rPr lang="en-US" sz="1050" b="1" dirty="0"/>
              <a:t>Points to Date</a:t>
            </a:r>
          </a:p>
        </p:txBody>
      </p:sp>
      <p:sp>
        <p:nvSpPr>
          <p:cNvPr id="62" name="TextBox 61"/>
          <p:cNvSpPr txBox="1"/>
          <p:nvPr/>
        </p:nvSpPr>
        <p:spPr>
          <a:xfrm>
            <a:off x="1467238" y="1920478"/>
            <a:ext cx="2010608" cy="253916"/>
          </a:xfrm>
          <a:prstGeom prst="rect">
            <a:avLst/>
          </a:prstGeom>
          <a:noFill/>
        </p:spPr>
        <p:txBody>
          <a:bodyPr wrap="square" rtlCol="0">
            <a:spAutoFit/>
          </a:bodyPr>
          <a:lstStyle/>
          <a:p>
            <a:r>
              <a:rPr lang="en-US" sz="1050" b="1" dirty="0"/>
              <a:t>Bonus Points to Date</a:t>
            </a:r>
          </a:p>
        </p:txBody>
      </p:sp>
      <p:sp>
        <p:nvSpPr>
          <p:cNvPr id="63" name="TextBox 62"/>
          <p:cNvSpPr txBox="1"/>
          <p:nvPr/>
        </p:nvSpPr>
        <p:spPr>
          <a:xfrm>
            <a:off x="1460238" y="2220052"/>
            <a:ext cx="1462574" cy="253916"/>
          </a:xfrm>
          <a:prstGeom prst="rect">
            <a:avLst/>
          </a:prstGeom>
          <a:noFill/>
        </p:spPr>
        <p:txBody>
          <a:bodyPr wrap="square" rtlCol="0">
            <a:spAutoFit/>
          </a:bodyPr>
          <a:lstStyle/>
          <a:p>
            <a:r>
              <a:rPr lang="en-US" sz="1050" b="1" dirty="0"/>
              <a:t>Special Points</a:t>
            </a:r>
          </a:p>
        </p:txBody>
      </p:sp>
      <p:sp>
        <p:nvSpPr>
          <p:cNvPr id="64" name="Rectangle: Rounded Corners 63"/>
          <p:cNvSpPr/>
          <p:nvPr/>
        </p:nvSpPr>
        <p:spPr>
          <a:xfrm>
            <a:off x="1334277" y="1684197"/>
            <a:ext cx="132961" cy="11896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a:off x="1334277" y="1996431"/>
            <a:ext cx="132961" cy="11896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p:cNvSpPr/>
          <p:nvPr/>
        </p:nvSpPr>
        <p:spPr>
          <a:xfrm>
            <a:off x="1334276" y="2280586"/>
            <a:ext cx="132961" cy="11896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47359" y="2764455"/>
            <a:ext cx="2672763" cy="253916"/>
          </a:xfrm>
          <a:prstGeom prst="rect">
            <a:avLst/>
          </a:prstGeom>
          <a:noFill/>
        </p:spPr>
        <p:txBody>
          <a:bodyPr wrap="square" rtlCol="0">
            <a:spAutoFit/>
          </a:bodyPr>
          <a:lstStyle/>
          <a:p>
            <a:r>
              <a:rPr lang="en-US" sz="1050" b="1" dirty="0"/>
              <a:t>POS Savings to Include in Savings</a:t>
            </a:r>
            <a:r>
              <a:rPr lang="en-US" sz="1050" dirty="0"/>
              <a:t>:</a:t>
            </a:r>
          </a:p>
        </p:txBody>
      </p:sp>
      <p:sp>
        <p:nvSpPr>
          <p:cNvPr id="68" name="TextBox 67"/>
          <p:cNvSpPr txBox="1"/>
          <p:nvPr/>
        </p:nvSpPr>
        <p:spPr>
          <a:xfrm>
            <a:off x="1467236" y="3053436"/>
            <a:ext cx="2463901" cy="253916"/>
          </a:xfrm>
          <a:prstGeom prst="rect">
            <a:avLst/>
          </a:prstGeom>
          <a:noFill/>
        </p:spPr>
        <p:txBody>
          <a:bodyPr wrap="square" rtlCol="0">
            <a:spAutoFit/>
          </a:bodyPr>
          <a:lstStyle/>
          <a:p>
            <a:r>
              <a:rPr lang="en-US" sz="1050" b="1" dirty="0"/>
              <a:t>Frequent Shopper Discount to Date</a:t>
            </a:r>
          </a:p>
        </p:txBody>
      </p:sp>
      <p:sp>
        <p:nvSpPr>
          <p:cNvPr id="69" name="TextBox 68"/>
          <p:cNvSpPr txBox="1"/>
          <p:nvPr/>
        </p:nvSpPr>
        <p:spPr>
          <a:xfrm>
            <a:off x="1467238" y="3373078"/>
            <a:ext cx="2092389" cy="253916"/>
          </a:xfrm>
          <a:prstGeom prst="rect">
            <a:avLst/>
          </a:prstGeom>
          <a:noFill/>
        </p:spPr>
        <p:txBody>
          <a:bodyPr wrap="square" rtlCol="0">
            <a:spAutoFit/>
          </a:bodyPr>
          <a:lstStyle/>
          <a:p>
            <a:r>
              <a:rPr lang="en-US" sz="1050" b="1" dirty="0"/>
              <a:t>Electronic Promotion to Date</a:t>
            </a:r>
          </a:p>
        </p:txBody>
      </p:sp>
      <p:sp>
        <p:nvSpPr>
          <p:cNvPr id="70" name="Rectangle: Rounded Corners 69"/>
          <p:cNvSpPr/>
          <p:nvPr/>
        </p:nvSpPr>
        <p:spPr>
          <a:xfrm>
            <a:off x="1334276" y="3102102"/>
            <a:ext cx="132961" cy="11896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p:cNvSpPr/>
          <p:nvPr/>
        </p:nvSpPr>
        <p:spPr>
          <a:xfrm>
            <a:off x="1334276" y="3429011"/>
            <a:ext cx="132961" cy="11896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809931" y="1336277"/>
            <a:ext cx="1882451" cy="253916"/>
          </a:xfrm>
          <a:prstGeom prst="rect">
            <a:avLst/>
          </a:prstGeom>
          <a:noFill/>
        </p:spPr>
        <p:txBody>
          <a:bodyPr wrap="square" rtlCol="0">
            <a:spAutoFit/>
          </a:bodyPr>
          <a:lstStyle/>
          <a:p>
            <a:r>
              <a:rPr lang="en-US" sz="1050" b="1" dirty="0"/>
              <a:t>POS Secondary ID to use:</a:t>
            </a:r>
          </a:p>
        </p:txBody>
      </p:sp>
      <p:sp>
        <p:nvSpPr>
          <p:cNvPr id="80" name="TextBox 79"/>
          <p:cNvSpPr txBox="1"/>
          <p:nvPr/>
        </p:nvSpPr>
        <p:spPr>
          <a:xfrm>
            <a:off x="5320781" y="1620176"/>
            <a:ext cx="1462574" cy="253916"/>
          </a:xfrm>
          <a:prstGeom prst="rect">
            <a:avLst/>
          </a:prstGeom>
          <a:noFill/>
        </p:spPr>
        <p:txBody>
          <a:bodyPr wrap="square" rtlCol="0">
            <a:spAutoFit/>
          </a:bodyPr>
          <a:lstStyle/>
          <a:p>
            <a:r>
              <a:rPr lang="en-US" sz="1050" b="1" dirty="0"/>
              <a:t>Phone Number</a:t>
            </a:r>
          </a:p>
        </p:txBody>
      </p:sp>
      <p:sp>
        <p:nvSpPr>
          <p:cNvPr id="81" name="TextBox 80"/>
          <p:cNvSpPr txBox="1"/>
          <p:nvPr/>
        </p:nvSpPr>
        <p:spPr>
          <a:xfrm>
            <a:off x="5320781" y="1924897"/>
            <a:ext cx="1462574" cy="253916"/>
          </a:xfrm>
          <a:prstGeom prst="rect">
            <a:avLst/>
          </a:prstGeom>
          <a:noFill/>
        </p:spPr>
        <p:txBody>
          <a:bodyPr wrap="square" rtlCol="0">
            <a:spAutoFit/>
          </a:bodyPr>
          <a:lstStyle/>
          <a:p>
            <a:r>
              <a:rPr lang="en-US" sz="1050" b="1" dirty="0"/>
              <a:t>Driver’s License</a:t>
            </a:r>
          </a:p>
        </p:txBody>
      </p:sp>
      <p:sp>
        <p:nvSpPr>
          <p:cNvPr id="82" name="TextBox 81"/>
          <p:cNvSpPr txBox="1"/>
          <p:nvPr/>
        </p:nvSpPr>
        <p:spPr>
          <a:xfrm>
            <a:off x="5320781" y="2220051"/>
            <a:ext cx="1462574" cy="253916"/>
          </a:xfrm>
          <a:prstGeom prst="rect">
            <a:avLst/>
          </a:prstGeom>
          <a:noFill/>
        </p:spPr>
        <p:txBody>
          <a:bodyPr wrap="square" rtlCol="0">
            <a:spAutoFit/>
          </a:bodyPr>
          <a:lstStyle/>
          <a:p>
            <a:r>
              <a:rPr lang="en-US" sz="1050" b="1" dirty="0"/>
              <a:t>User Define</a:t>
            </a:r>
          </a:p>
        </p:txBody>
      </p:sp>
      <p:sp>
        <p:nvSpPr>
          <p:cNvPr id="83" name="Flowchart: Connector 82"/>
          <p:cNvSpPr/>
          <p:nvPr/>
        </p:nvSpPr>
        <p:spPr>
          <a:xfrm>
            <a:off x="5187820" y="1702531"/>
            <a:ext cx="90974" cy="90974"/>
          </a:xfrm>
          <a:prstGeom prst="flowChartConnector">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5187820" y="1992986"/>
            <a:ext cx="90974" cy="90974"/>
          </a:xfrm>
          <a:prstGeom prst="flowChartConnector">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nnector 84"/>
          <p:cNvSpPr/>
          <p:nvPr/>
        </p:nvSpPr>
        <p:spPr>
          <a:xfrm>
            <a:off x="5187820" y="2283442"/>
            <a:ext cx="90974" cy="90974"/>
          </a:xfrm>
          <a:prstGeom prst="flowChartConnector">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82571" y="903711"/>
            <a:ext cx="4961553" cy="369332"/>
          </a:xfrm>
          <a:prstGeom prst="rect">
            <a:avLst/>
          </a:prstGeom>
          <a:noFill/>
        </p:spPr>
        <p:txBody>
          <a:bodyPr wrap="square" rtlCol="0">
            <a:spAutoFit/>
          </a:bodyPr>
          <a:lstStyle/>
          <a:p>
            <a:r>
              <a:rPr lang="en-US" dirty="0"/>
              <a:t>Customer Configuration Options</a:t>
            </a:r>
            <a:endParaRPr lang="en-US" sz="675" i="1" dirty="0"/>
          </a:p>
        </p:txBody>
      </p:sp>
      <p:sp>
        <p:nvSpPr>
          <p:cNvPr id="38" name="Rectangle: Rounded Corners 37"/>
          <p:cNvSpPr/>
          <p:nvPr/>
        </p:nvSpPr>
        <p:spPr>
          <a:xfrm>
            <a:off x="6167631" y="4481860"/>
            <a:ext cx="773884" cy="2539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39" name="TextBox 38"/>
          <p:cNvSpPr txBox="1"/>
          <p:nvPr/>
        </p:nvSpPr>
        <p:spPr>
          <a:xfrm>
            <a:off x="6219729" y="4481860"/>
            <a:ext cx="773884" cy="261610"/>
          </a:xfrm>
          <a:prstGeom prst="rect">
            <a:avLst/>
          </a:prstGeom>
          <a:noFill/>
        </p:spPr>
        <p:txBody>
          <a:bodyPr wrap="square" rtlCol="0">
            <a:spAutoFit/>
          </a:bodyPr>
          <a:lstStyle/>
          <a:p>
            <a:pPr defTabSz="685800" fontAlgn="auto">
              <a:spcBef>
                <a:spcPts val="0"/>
              </a:spcBef>
              <a:spcAft>
                <a:spcPts val="0"/>
              </a:spcAft>
            </a:pPr>
            <a:r>
              <a:rPr lang="en-US" sz="1100" b="1" kern="0" dirty="0">
                <a:solidFill>
                  <a:sysClr val="windowText" lastClr="000000"/>
                </a:solidFill>
                <a:latin typeface="+mn-lt"/>
              </a:rPr>
              <a:t>CANCEL</a:t>
            </a:r>
          </a:p>
        </p:txBody>
      </p:sp>
      <p:sp>
        <p:nvSpPr>
          <p:cNvPr id="40" name="Rectangle: Rounded Corners 39"/>
          <p:cNvSpPr/>
          <p:nvPr/>
        </p:nvSpPr>
        <p:spPr>
          <a:xfrm>
            <a:off x="5121237" y="4481860"/>
            <a:ext cx="945455" cy="241720"/>
          </a:xfrm>
          <a:prstGeom prst="roundRect">
            <a:avLst/>
          </a:prstGeom>
          <a:solidFill>
            <a:srgbClr val="7FB95B"/>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US" sz="1350" kern="0" dirty="0">
                <a:solidFill>
                  <a:sysClr val="windowText" lastClr="000000"/>
                </a:solidFill>
              </a:rPr>
              <a:t>Continue</a:t>
            </a:r>
          </a:p>
        </p:txBody>
      </p:sp>
      <p:sp>
        <p:nvSpPr>
          <p:cNvPr id="41" name="Rectangle: Rounded Corners 40"/>
          <p:cNvSpPr/>
          <p:nvPr/>
        </p:nvSpPr>
        <p:spPr>
          <a:xfrm>
            <a:off x="4146735" y="4488730"/>
            <a:ext cx="773884" cy="253916"/>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2" name="TextBox 41"/>
          <p:cNvSpPr txBox="1"/>
          <p:nvPr/>
        </p:nvSpPr>
        <p:spPr>
          <a:xfrm>
            <a:off x="4198833" y="4488731"/>
            <a:ext cx="721786" cy="261610"/>
          </a:xfrm>
          <a:prstGeom prst="rect">
            <a:avLst/>
          </a:prstGeom>
          <a:noFill/>
        </p:spPr>
        <p:txBody>
          <a:bodyPr wrap="square" rtlCol="0">
            <a:spAutoFit/>
          </a:bodyPr>
          <a:lstStyle/>
          <a:p>
            <a:pPr defTabSz="685800" fontAlgn="auto">
              <a:spcBef>
                <a:spcPts val="0"/>
              </a:spcBef>
              <a:spcAft>
                <a:spcPts val="0"/>
              </a:spcAft>
            </a:pPr>
            <a:r>
              <a:rPr lang="en-US" sz="1100" kern="0" dirty="0">
                <a:solidFill>
                  <a:sysClr val="windowText" lastClr="000000"/>
                </a:solidFill>
              </a:rPr>
              <a:t>Go Back</a:t>
            </a:r>
          </a:p>
        </p:txBody>
      </p:sp>
      <p:sp>
        <p:nvSpPr>
          <p:cNvPr id="31" name="Slide Number Placeholder 2">
            <a:extLst>
              <a:ext uri="{FF2B5EF4-FFF2-40B4-BE49-F238E27FC236}">
                <a16:creationId xmlns:a16="http://schemas.microsoft.com/office/drawing/2014/main" xmlns="" id="{551EB699-DB0F-4B66-81A1-077433C72BEF}"/>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110</a:t>
            </a:fld>
            <a:endParaRPr lang="en-US" sz="800" kern="0" dirty="0">
              <a:solidFill>
                <a:srgbClr val="54B948"/>
              </a:solidFill>
            </a:endParaRPr>
          </a:p>
        </p:txBody>
      </p:sp>
      <p:sp>
        <p:nvSpPr>
          <p:cNvPr id="32" name="Footer Placeholder 3">
            <a:extLst>
              <a:ext uri="{FF2B5EF4-FFF2-40B4-BE49-F238E27FC236}">
                <a16:creationId xmlns:a16="http://schemas.microsoft.com/office/drawing/2014/main" xmlns="" id="{8DAA2FF3-8054-4811-9C0C-53D038F48772}"/>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3502400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182" y="594827"/>
            <a:ext cx="8696188" cy="4394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1" name="Rectangle 40"/>
          <p:cNvSpPr/>
          <p:nvPr/>
        </p:nvSpPr>
        <p:spPr>
          <a:xfrm>
            <a:off x="1304783" y="887102"/>
            <a:ext cx="4509328" cy="333734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3" name="Rectangle 42"/>
          <p:cNvSpPr/>
          <p:nvPr/>
        </p:nvSpPr>
        <p:spPr>
          <a:xfrm>
            <a:off x="289192" y="174949"/>
            <a:ext cx="8696188" cy="4198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4" name="TextBox 43"/>
          <p:cNvSpPr txBox="1"/>
          <p:nvPr/>
        </p:nvSpPr>
        <p:spPr>
          <a:xfrm>
            <a:off x="430375" y="262690"/>
            <a:ext cx="4135794" cy="276999"/>
          </a:xfrm>
          <a:prstGeom prst="rect">
            <a:avLst/>
          </a:prstGeom>
          <a:noFill/>
        </p:spPr>
        <p:txBody>
          <a:bodyPr wrap="square" rtlCol="0">
            <a:spAutoFit/>
          </a:bodyPr>
          <a:lstStyle/>
          <a:p>
            <a:pPr defTabSz="685800" fontAlgn="auto">
              <a:spcBef>
                <a:spcPts val="0"/>
              </a:spcBef>
              <a:spcAft>
                <a:spcPts val="0"/>
              </a:spcAft>
            </a:pPr>
            <a:r>
              <a:rPr lang="en-US" sz="1200" kern="0" dirty="0">
                <a:solidFill>
                  <a:sysClr val="windowText" lastClr="000000"/>
                </a:solidFill>
              </a:rPr>
              <a:t>Database Migration Tool</a:t>
            </a:r>
          </a:p>
        </p:txBody>
      </p:sp>
      <p:sp>
        <p:nvSpPr>
          <p:cNvPr id="73" name="TextBox 72"/>
          <p:cNvSpPr txBox="1"/>
          <p:nvPr/>
        </p:nvSpPr>
        <p:spPr>
          <a:xfrm>
            <a:off x="1726150" y="1732456"/>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Item/PLU Maintenance</a:t>
            </a:r>
          </a:p>
        </p:txBody>
      </p:sp>
      <p:sp>
        <p:nvSpPr>
          <p:cNvPr id="75" name="TextBox 74"/>
          <p:cNvSpPr txBox="1"/>
          <p:nvPr/>
        </p:nvSpPr>
        <p:spPr>
          <a:xfrm>
            <a:off x="3912213" y="2153551"/>
            <a:ext cx="1945433" cy="507831"/>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Enhanced Bad Accounts</a:t>
            </a:r>
          </a:p>
        </p:txBody>
      </p:sp>
      <p:sp>
        <p:nvSpPr>
          <p:cNvPr id="77" name="TextBox 76"/>
          <p:cNvSpPr txBox="1"/>
          <p:nvPr/>
        </p:nvSpPr>
        <p:spPr>
          <a:xfrm>
            <a:off x="3909262" y="1770585"/>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Customer</a:t>
            </a:r>
          </a:p>
        </p:txBody>
      </p:sp>
      <p:sp>
        <p:nvSpPr>
          <p:cNvPr id="79" name="TextBox 78"/>
          <p:cNvSpPr txBox="1"/>
          <p:nvPr/>
        </p:nvSpPr>
        <p:spPr>
          <a:xfrm>
            <a:off x="1743621" y="2128475"/>
            <a:ext cx="1997917"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Department</a:t>
            </a:r>
          </a:p>
        </p:txBody>
      </p:sp>
      <p:pic>
        <p:nvPicPr>
          <p:cNvPr id="11" name="Picture 10"/>
          <p:cNvPicPr>
            <a:picLocks noChangeAspect="1"/>
          </p:cNvPicPr>
          <p:nvPr/>
        </p:nvPicPr>
        <p:blipFill>
          <a:blip r:embed="rId2"/>
          <a:stretch>
            <a:fillRect/>
          </a:stretch>
        </p:blipFill>
        <p:spPr>
          <a:xfrm>
            <a:off x="1538133" y="1798448"/>
            <a:ext cx="147432" cy="145016"/>
          </a:xfrm>
          <a:prstGeom prst="rect">
            <a:avLst/>
          </a:prstGeom>
        </p:spPr>
      </p:pic>
      <p:sp>
        <p:nvSpPr>
          <p:cNvPr id="17" name="TextBox 16"/>
          <p:cNvSpPr txBox="1"/>
          <p:nvPr/>
        </p:nvSpPr>
        <p:spPr>
          <a:xfrm>
            <a:off x="1743622" y="2529966"/>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Sub Department</a:t>
            </a:r>
          </a:p>
        </p:txBody>
      </p:sp>
      <p:pic>
        <p:nvPicPr>
          <p:cNvPr id="18" name="Picture 17"/>
          <p:cNvPicPr>
            <a:picLocks noChangeAspect="1"/>
          </p:cNvPicPr>
          <p:nvPr/>
        </p:nvPicPr>
        <p:blipFill>
          <a:blip r:embed="rId2"/>
          <a:stretch>
            <a:fillRect/>
          </a:stretch>
        </p:blipFill>
        <p:spPr>
          <a:xfrm>
            <a:off x="1538133" y="1798448"/>
            <a:ext cx="147432" cy="145016"/>
          </a:xfrm>
          <a:prstGeom prst="rect">
            <a:avLst/>
          </a:prstGeom>
        </p:spPr>
      </p:pic>
      <p:pic>
        <p:nvPicPr>
          <p:cNvPr id="25" name="Picture 24"/>
          <p:cNvPicPr>
            <a:picLocks noChangeAspect="1"/>
          </p:cNvPicPr>
          <p:nvPr/>
        </p:nvPicPr>
        <p:blipFill>
          <a:blip r:embed="rId3"/>
          <a:stretch>
            <a:fillRect/>
          </a:stretch>
        </p:blipFill>
        <p:spPr>
          <a:xfrm>
            <a:off x="5901181" y="913574"/>
            <a:ext cx="2918637" cy="3337346"/>
          </a:xfrm>
          <a:prstGeom prst="rect">
            <a:avLst/>
          </a:prstGeom>
        </p:spPr>
      </p:pic>
      <p:sp>
        <p:nvSpPr>
          <p:cNvPr id="3" name="TextBox 2"/>
          <p:cNvSpPr txBox="1"/>
          <p:nvPr/>
        </p:nvSpPr>
        <p:spPr>
          <a:xfrm>
            <a:off x="6084116" y="1063305"/>
            <a:ext cx="2532126" cy="3260829"/>
          </a:xfrm>
          <a:prstGeom prst="rect">
            <a:avLst/>
          </a:prstGeom>
          <a:noFill/>
        </p:spPr>
        <p:txBody>
          <a:bodyPr wrap="square" rtlCol="0">
            <a:spAutoFit/>
          </a:bodyPr>
          <a:lstStyle/>
          <a:p>
            <a:pPr defTabSz="685800" fontAlgn="auto">
              <a:spcBef>
                <a:spcPts val="0"/>
              </a:spcBef>
              <a:spcAft>
                <a:spcPts val="0"/>
              </a:spcAft>
            </a:pPr>
            <a:r>
              <a:rPr lang="en-US" sz="638" kern="0" dirty="0">
                <a:solidFill>
                  <a:sysClr val="windowText" lastClr="000000"/>
                </a:solidFill>
              </a:rPr>
              <a:t>02-02-2018   17:20:45  GR2Item.btr begin conversion</a:t>
            </a:r>
          </a:p>
          <a:p>
            <a:pPr defTabSz="685800" fontAlgn="auto">
              <a:spcBef>
                <a:spcPts val="0"/>
              </a:spcBef>
              <a:spcAft>
                <a:spcPts val="0"/>
              </a:spcAft>
            </a:pPr>
            <a:r>
              <a:rPr lang="en-US" sz="638" kern="0" dirty="0">
                <a:solidFill>
                  <a:sysClr val="windowText" lastClr="000000"/>
                </a:solidFill>
              </a:rPr>
              <a:t>02-02-2018   17:26:55  30,588 records converted</a:t>
            </a:r>
          </a:p>
          <a:p>
            <a:pPr defTabSz="685800" fontAlgn="auto">
              <a:spcBef>
                <a:spcPts val="0"/>
              </a:spcBef>
              <a:spcAft>
                <a:spcPts val="0"/>
              </a:spcAft>
            </a:pPr>
            <a:r>
              <a:rPr lang="en-US" sz="638" kern="0" dirty="0">
                <a:solidFill>
                  <a:sysClr val="windowText" lastClr="000000"/>
                </a:solidFill>
              </a:rPr>
              <a:t>02-02-2018   17:27:15  GR2Item.btr end conversion</a:t>
            </a:r>
          </a:p>
          <a:p>
            <a:pPr defTabSz="685800" fontAlgn="auto">
              <a:spcBef>
                <a:spcPts val="0"/>
              </a:spcBef>
              <a:spcAft>
                <a:spcPts val="0"/>
              </a:spcAft>
            </a:pPr>
            <a:r>
              <a:rPr lang="en-US" sz="638" kern="0" dirty="0">
                <a:solidFill>
                  <a:sysClr val="windowText" lastClr="000000"/>
                </a:solidFill>
              </a:rPr>
              <a:t>02-02-2018   17:28:12  BXxxxxxx.dat created in F:\DB Conversion</a:t>
            </a:r>
          </a:p>
          <a:p>
            <a:pPr defTabSz="685800" fontAlgn="auto">
              <a:spcBef>
                <a:spcPts val="0"/>
              </a:spcBef>
              <a:spcAft>
                <a:spcPts val="0"/>
              </a:spcAft>
            </a:pPr>
            <a:r>
              <a:rPr lang="en-US" sz="600" kern="0" dirty="0">
                <a:solidFill>
                  <a:sysClr val="windowText" lastClr="000000"/>
                </a:solidFill>
              </a:rPr>
              <a:t>02-02-2018   17:28:25  GR2Dept.btr begin conversion</a:t>
            </a:r>
          </a:p>
          <a:p>
            <a:pPr defTabSz="685800" fontAlgn="auto">
              <a:spcBef>
                <a:spcPts val="0"/>
              </a:spcBef>
              <a:spcAft>
                <a:spcPts val="0"/>
              </a:spcAft>
            </a:pPr>
            <a:r>
              <a:rPr lang="en-US" sz="600" kern="0" dirty="0">
                <a:solidFill>
                  <a:sysClr val="windowText" lastClr="000000"/>
                </a:solidFill>
              </a:rPr>
              <a:t>02-02-2018   17:33:25  [LNA][Pervasive][ODBC Engine Interface][Data     	   Record Manager]The </a:t>
            </a:r>
            <a:r>
              <a:rPr lang="en-US" sz="600" kern="0" dirty="0" err="1">
                <a:solidFill>
                  <a:sysClr val="windowText" lastClr="000000"/>
                </a:solidFill>
              </a:rPr>
              <a:t>MicroKernel</a:t>
            </a:r>
            <a:r>
              <a:rPr lang="en-US" sz="600" kern="0" dirty="0">
                <a:solidFill>
                  <a:sysClr val="windowText" lastClr="000000"/>
                </a:solidFill>
              </a:rPr>
              <a:t> cannot find the  	   specified file(</a:t>
            </a:r>
            <a:r>
              <a:rPr lang="en-US" sz="600" kern="0" dirty="0" err="1">
                <a:solidFill>
                  <a:sysClr val="windowText" lastClr="000000"/>
                </a:solidFill>
              </a:rPr>
              <a:t>Btrieve</a:t>
            </a:r>
            <a:r>
              <a:rPr lang="en-US" sz="600" kern="0" dirty="0">
                <a:solidFill>
                  <a:sysClr val="windowText" lastClr="000000"/>
                </a:solidFill>
              </a:rPr>
              <a:t> Error 12)</a:t>
            </a:r>
          </a:p>
          <a:p>
            <a:pPr defTabSz="685800" fontAlgn="auto">
              <a:spcBef>
                <a:spcPts val="0"/>
              </a:spcBef>
              <a:spcAft>
                <a:spcPts val="0"/>
              </a:spcAft>
            </a:pPr>
            <a:r>
              <a:rPr lang="en-US" sz="600" kern="0" dirty="0">
                <a:solidFill>
                  <a:sysClr val="windowText" lastClr="000000"/>
                </a:solidFill>
              </a:rPr>
              <a:t>02-02-2018   17:33:37  GR2SUBD.btr begin conversion</a:t>
            </a:r>
          </a:p>
          <a:p>
            <a:pPr defTabSz="685800" fontAlgn="auto">
              <a:spcBef>
                <a:spcPts val="0"/>
              </a:spcBef>
              <a:spcAft>
                <a:spcPts val="0"/>
              </a:spcAft>
            </a:pPr>
            <a:r>
              <a:rPr lang="en-US" sz="600" kern="0" dirty="0">
                <a:solidFill>
                  <a:sysClr val="windowText" lastClr="000000"/>
                </a:solidFill>
              </a:rPr>
              <a:t>02-02-2018   17:37:04  34 records converted</a:t>
            </a:r>
          </a:p>
          <a:p>
            <a:pPr defTabSz="685800" fontAlgn="auto">
              <a:spcBef>
                <a:spcPts val="0"/>
              </a:spcBef>
              <a:spcAft>
                <a:spcPts val="0"/>
              </a:spcAft>
            </a:pPr>
            <a:r>
              <a:rPr lang="en-US" sz="600" kern="0" dirty="0">
                <a:solidFill>
                  <a:sysClr val="windowText" lastClr="000000"/>
                </a:solidFill>
              </a:rPr>
              <a:t>02-02-2018   17:37:49  GR2SUBD.btr end conversion</a:t>
            </a:r>
          </a:p>
          <a:p>
            <a:pPr defTabSz="685800" fontAlgn="auto">
              <a:spcBef>
                <a:spcPts val="0"/>
              </a:spcBef>
              <a:spcAft>
                <a:spcPts val="0"/>
              </a:spcAft>
            </a:pPr>
            <a:r>
              <a:rPr lang="en-US" sz="600" kern="0" dirty="0">
                <a:solidFill>
                  <a:sysClr val="windowText" lastClr="000000"/>
                </a:solidFill>
              </a:rPr>
              <a:t>02-02-2018   17:38:40  BX037xxxxxx.dat created in F:\DB Conversion</a:t>
            </a:r>
          </a:p>
          <a:p>
            <a:pPr defTabSz="685800" fontAlgn="auto">
              <a:spcBef>
                <a:spcPts val="0"/>
              </a:spcBef>
              <a:spcAft>
                <a:spcPts val="0"/>
              </a:spcAft>
            </a:pPr>
            <a:r>
              <a:rPr lang="en-US" sz="600" kern="0" dirty="0">
                <a:solidFill>
                  <a:sysClr val="windowText" lastClr="000000"/>
                </a:solidFill>
              </a:rPr>
              <a:t>02-02-2018   17:40:22  Tare Weights Table converted</a:t>
            </a:r>
          </a:p>
          <a:p>
            <a:pPr defTabSz="685800" fontAlgn="auto">
              <a:spcBef>
                <a:spcPts val="0"/>
              </a:spcBef>
              <a:spcAft>
                <a:spcPts val="0"/>
              </a:spcAft>
            </a:pPr>
            <a:r>
              <a:rPr lang="en-US" sz="600" kern="0" dirty="0">
                <a:solidFill>
                  <a:sysClr val="windowText" lastClr="000000"/>
                </a:solidFill>
              </a:rPr>
              <a:t>02-02-2018   17:40:37  Botlink.dat conversion begin</a:t>
            </a:r>
          </a:p>
          <a:p>
            <a:pPr defTabSz="685800" fontAlgn="auto">
              <a:spcBef>
                <a:spcPts val="0"/>
              </a:spcBef>
              <a:spcAft>
                <a:spcPts val="0"/>
              </a:spcAft>
            </a:pPr>
            <a:r>
              <a:rPr lang="en-US" sz="600" kern="0" dirty="0">
                <a:solidFill>
                  <a:sysClr val="windowText" lastClr="000000"/>
                </a:solidFill>
              </a:rPr>
              <a:t>02-02-2018   17:40:44  149 records created</a:t>
            </a:r>
          </a:p>
          <a:p>
            <a:pPr defTabSz="685800" fontAlgn="auto">
              <a:spcBef>
                <a:spcPts val="0"/>
              </a:spcBef>
              <a:spcAft>
                <a:spcPts val="0"/>
              </a:spcAft>
            </a:pPr>
            <a:r>
              <a:rPr lang="en-US" sz="600" kern="0" dirty="0">
                <a:solidFill>
                  <a:sysClr val="windowText" lastClr="000000"/>
                </a:solidFill>
              </a:rPr>
              <a:t>02-02-2018   17:41:15  BX156xxxxxx.dat created in F:\DB Conversion</a:t>
            </a:r>
          </a:p>
          <a:p>
            <a:pPr defTabSz="685800" fontAlgn="auto">
              <a:spcBef>
                <a:spcPts val="0"/>
              </a:spcBef>
              <a:spcAft>
                <a:spcPts val="0"/>
              </a:spcAft>
            </a:pPr>
            <a:r>
              <a:rPr lang="en-US" sz="600" kern="0" dirty="0">
                <a:solidFill>
                  <a:sysClr val="windowText" lastClr="000000"/>
                </a:solidFill>
              </a:rPr>
              <a:t>02-02-2018   17:41:15  BX157xxxxxx.dat created in F:\DB Conversion</a:t>
            </a:r>
          </a:p>
          <a:p>
            <a:pPr defTabSz="685800" fontAlgn="auto">
              <a:spcBef>
                <a:spcPts val="0"/>
              </a:spcBef>
              <a:spcAft>
                <a:spcPts val="0"/>
              </a:spcAft>
            </a:pPr>
            <a:r>
              <a:rPr lang="en-US" sz="600" kern="0" dirty="0">
                <a:solidFill>
                  <a:sysClr val="windowText" lastClr="000000"/>
                </a:solidFill>
              </a:rPr>
              <a:t>02-02-2018   17:42:02  Botlink.dat conversion end</a:t>
            </a:r>
          </a:p>
          <a:p>
            <a:pPr defTabSz="685800" fontAlgn="auto">
              <a:spcBef>
                <a:spcPts val="0"/>
              </a:spcBef>
              <a:spcAft>
                <a:spcPts val="0"/>
              </a:spcAft>
            </a:pPr>
            <a:r>
              <a:rPr lang="en-US" sz="600" kern="0" dirty="0">
                <a:solidFill>
                  <a:sysClr val="windowText" lastClr="000000"/>
                </a:solidFill>
              </a:rPr>
              <a:t>02-02-2018   17:44:16  GR2CUST.btr begin conversion</a:t>
            </a:r>
          </a:p>
          <a:p>
            <a:pPr defTabSz="685800" fontAlgn="auto">
              <a:spcBef>
                <a:spcPts val="0"/>
              </a:spcBef>
              <a:spcAft>
                <a:spcPts val="0"/>
              </a:spcAft>
            </a:pPr>
            <a:r>
              <a:rPr lang="en-US" sz="600" kern="0" dirty="0">
                <a:solidFill>
                  <a:sysClr val="windowText" lastClr="000000"/>
                </a:solidFill>
              </a:rPr>
              <a:t>02-02-2018   17:45:18  Getting Data from GR2CUSTX.btr </a:t>
            </a:r>
          </a:p>
          <a:p>
            <a:pPr defTabSz="685800" fontAlgn="auto">
              <a:spcBef>
                <a:spcPts val="0"/>
              </a:spcBef>
              <a:spcAft>
                <a:spcPts val="0"/>
              </a:spcAft>
            </a:pPr>
            <a:r>
              <a:rPr lang="en-US" sz="600" kern="0" dirty="0">
                <a:solidFill>
                  <a:sysClr val="windowText" lastClr="000000"/>
                </a:solidFill>
              </a:rPr>
              <a:t>02-02-2018   17:55:49  10,255 records converted</a:t>
            </a:r>
          </a:p>
          <a:p>
            <a:pPr defTabSz="685800" fontAlgn="auto">
              <a:spcBef>
                <a:spcPts val="0"/>
              </a:spcBef>
              <a:spcAft>
                <a:spcPts val="0"/>
              </a:spcAft>
            </a:pPr>
            <a:r>
              <a:rPr lang="en-US" sz="600" kern="0" dirty="0">
                <a:solidFill>
                  <a:sysClr val="windowText" lastClr="000000"/>
                </a:solidFill>
              </a:rPr>
              <a:t>02-02-2018   17:57:33  GR2CUST.btr end conversion</a:t>
            </a:r>
          </a:p>
          <a:p>
            <a:pPr defTabSz="685800" fontAlgn="auto">
              <a:spcBef>
                <a:spcPts val="0"/>
              </a:spcBef>
              <a:spcAft>
                <a:spcPts val="0"/>
              </a:spcAft>
            </a:pPr>
            <a:r>
              <a:rPr lang="en-US" sz="600" kern="0" dirty="0">
                <a:solidFill>
                  <a:sysClr val="windowText" lastClr="000000"/>
                </a:solidFill>
              </a:rPr>
              <a:t>02-02-2018   17:59:45  BX001xxxxxx.dat created in F:\DB Conversion</a:t>
            </a:r>
          </a:p>
          <a:p>
            <a:pPr defTabSz="685800" fontAlgn="auto">
              <a:spcBef>
                <a:spcPts val="0"/>
              </a:spcBef>
              <a:spcAft>
                <a:spcPts val="0"/>
              </a:spcAft>
            </a:pPr>
            <a:r>
              <a:rPr lang="en-US" sz="600" kern="0" dirty="0">
                <a:solidFill>
                  <a:sysClr val="windowText" lastClr="000000"/>
                </a:solidFill>
              </a:rPr>
              <a:t>02-02-2018   18:01:24  GR2NCHEK.btr begin conversion</a:t>
            </a:r>
          </a:p>
          <a:p>
            <a:pPr defTabSz="685800" fontAlgn="auto">
              <a:spcBef>
                <a:spcPts val="0"/>
              </a:spcBef>
              <a:spcAft>
                <a:spcPts val="0"/>
              </a:spcAft>
            </a:pPr>
            <a:r>
              <a:rPr lang="en-US" sz="600" kern="0" dirty="0">
                <a:solidFill>
                  <a:sysClr val="windowText" lastClr="000000"/>
                </a:solidFill>
              </a:rPr>
              <a:t>02-02-2018   18:03:15  385 records converted</a:t>
            </a:r>
          </a:p>
          <a:p>
            <a:pPr defTabSz="685800" fontAlgn="auto">
              <a:spcBef>
                <a:spcPts val="0"/>
              </a:spcBef>
              <a:spcAft>
                <a:spcPts val="0"/>
              </a:spcAft>
            </a:pPr>
            <a:r>
              <a:rPr lang="en-US" sz="600" kern="0" dirty="0">
                <a:solidFill>
                  <a:sysClr val="windowText" lastClr="000000"/>
                </a:solidFill>
              </a:rPr>
              <a:t>02-02-2018   18:03:55  GR2HCHEK.btr end conversion</a:t>
            </a:r>
          </a:p>
          <a:p>
            <a:pPr defTabSz="685800" fontAlgn="auto">
              <a:spcBef>
                <a:spcPts val="0"/>
              </a:spcBef>
              <a:spcAft>
                <a:spcPts val="0"/>
              </a:spcAft>
            </a:pPr>
            <a:r>
              <a:rPr lang="en-US" sz="600" kern="0" dirty="0">
                <a:solidFill>
                  <a:sysClr val="windowText" lastClr="000000"/>
                </a:solidFill>
              </a:rPr>
              <a:t>02-02-2018   18:04:05  BX150xxxxxx.dat created in F:\DB Conversion</a:t>
            </a:r>
          </a:p>
          <a:p>
            <a:pPr defTabSz="685800" fontAlgn="auto">
              <a:spcBef>
                <a:spcPts val="0"/>
              </a:spcBef>
              <a:spcAft>
                <a:spcPts val="0"/>
              </a:spcAft>
            </a:pPr>
            <a:endParaRPr lang="en-US" sz="600" kern="0" dirty="0">
              <a:solidFill>
                <a:sysClr val="windowText" lastClr="000000"/>
              </a:solidFill>
            </a:endParaRPr>
          </a:p>
        </p:txBody>
      </p:sp>
      <p:pic>
        <p:nvPicPr>
          <p:cNvPr id="21" name="Picture 20"/>
          <p:cNvPicPr>
            <a:picLocks noChangeAspect="1"/>
          </p:cNvPicPr>
          <p:nvPr/>
        </p:nvPicPr>
        <p:blipFill>
          <a:blip r:embed="rId4"/>
          <a:stretch>
            <a:fillRect/>
          </a:stretch>
        </p:blipFill>
        <p:spPr>
          <a:xfrm>
            <a:off x="8434934" y="262690"/>
            <a:ext cx="326687" cy="196012"/>
          </a:xfrm>
          <a:prstGeom prst="rect">
            <a:avLst/>
          </a:prstGeom>
        </p:spPr>
      </p:pic>
      <p:sp>
        <p:nvSpPr>
          <p:cNvPr id="23" name="TextBox 22"/>
          <p:cNvSpPr txBox="1"/>
          <p:nvPr/>
        </p:nvSpPr>
        <p:spPr>
          <a:xfrm>
            <a:off x="1764845" y="2950297"/>
            <a:ext cx="1421934"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Bottle Links</a:t>
            </a:r>
          </a:p>
        </p:txBody>
      </p:sp>
      <p:pic>
        <p:nvPicPr>
          <p:cNvPr id="24" name="Picture 23"/>
          <p:cNvPicPr>
            <a:picLocks noChangeAspect="1"/>
          </p:cNvPicPr>
          <p:nvPr/>
        </p:nvPicPr>
        <p:blipFill>
          <a:blip r:embed="rId5"/>
          <a:stretch>
            <a:fillRect/>
          </a:stretch>
        </p:blipFill>
        <p:spPr>
          <a:xfrm>
            <a:off x="1557250" y="1816970"/>
            <a:ext cx="109199" cy="107972"/>
          </a:xfrm>
          <a:prstGeom prst="rect">
            <a:avLst/>
          </a:prstGeom>
        </p:spPr>
      </p:pic>
      <p:pic>
        <p:nvPicPr>
          <p:cNvPr id="26" name="Picture 25"/>
          <p:cNvPicPr>
            <a:picLocks noChangeAspect="1"/>
          </p:cNvPicPr>
          <p:nvPr/>
        </p:nvPicPr>
        <p:blipFill>
          <a:blip r:embed="rId2"/>
          <a:stretch>
            <a:fillRect/>
          </a:stretch>
        </p:blipFill>
        <p:spPr>
          <a:xfrm>
            <a:off x="1538133" y="2224264"/>
            <a:ext cx="147432" cy="145016"/>
          </a:xfrm>
          <a:prstGeom prst="rect">
            <a:avLst/>
          </a:prstGeom>
        </p:spPr>
      </p:pic>
      <p:pic>
        <p:nvPicPr>
          <p:cNvPr id="27" name="Picture 26"/>
          <p:cNvPicPr>
            <a:picLocks noChangeAspect="1"/>
          </p:cNvPicPr>
          <p:nvPr/>
        </p:nvPicPr>
        <p:blipFill>
          <a:blip r:embed="rId2"/>
          <a:stretch>
            <a:fillRect/>
          </a:stretch>
        </p:blipFill>
        <p:spPr>
          <a:xfrm>
            <a:off x="1538133" y="2224264"/>
            <a:ext cx="147432" cy="145016"/>
          </a:xfrm>
          <a:prstGeom prst="rect">
            <a:avLst/>
          </a:prstGeom>
        </p:spPr>
      </p:pic>
      <p:pic>
        <p:nvPicPr>
          <p:cNvPr id="31" name="Picture 30"/>
          <p:cNvPicPr>
            <a:picLocks noChangeAspect="1"/>
          </p:cNvPicPr>
          <p:nvPr/>
        </p:nvPicPr>
        <p:blipFill>
          <a:blip r:embed="rId6"/>
          <a:stretch>
            <a:fillRect/>
          </a:stretch>
        </p:blipFill>
        <p:spPr>
          <a:xfrm>
            <a:off x="1545922" y="2251186"/>
            <a:ext cx="131852" cy="112609"/>
          </a:xfrm>
          <a:prstGeom prst="rect">
            <a:avLst/>
          </a:prstGeom>
        </p:spPr>
      </p:pic>
      <p:pic>
        <p:nvPicPr>
          <p:cNvPr id="32" name="Picture 31"/>
          <p:cNvPicPr>
            <a:picLocks noChangeAspect="1"/>
          </p:cNvPicPr>
          <p:nvPr/>
        </p:nvPicPr>
        <p:blipFill>
          <a:blip r:embed="rId2"/>
          <a:stretch>
            <a:fillRect/>
          </a:stretch>
        </p:blipFill>
        <p:spPr>
          <a:xfrm>
            <a:off x="1532171" y="2595958"/>
            <a:ext cx="147432" cy="145016"/>
          </a:xfrm>
          <a:prstGeom prst="rect">
            <a:avLst/>
          </a:prstGeom>
        </p:spPr>
      </p:pic>
      <p:pic>
        <p:nvPicPr>
          <p:cNvPr id="34" name="Picture 33"/>
          <p:cNvPicPr>
            <a:picLocks noChangeAspect="1"/>
          </p:cNvPicPr>
          <p:nvPr/>
        </p:nvPicPr>
        <p:blipFill>
          <a:blip r:embed="rId2"/>
          <a:stretch>
            <a:fillRect/>
          </a:stretch>
        </p:blipFill>
        <p:spPr>
          <a:xfrm>
            <a:off x="1530342" y="3016288"/>
            <a:ext cx="147432" cy="145016"/>
          </a:xfrm>
          <a:prstGeom prst="rect">
            <a:avLst/>
          </a:prstGeom>
        </p:spPr>
      </p:pic>
      <p:pic>
        <p:nvPicPr>
          <p:cNvPr id="35" name="Picture 34"/>
          <p:cNvPicPr>
            <a:picLocks noChangeAspect="1"/>
          </p:cNvPicPr>
          <p:nvPr/>
        </p:nvPicPr>
        <p:blipFill>
          <a:blip r:embed="rId5"/>
          <a:stretch>
            <a:fillRect/>
          </a:stretch>
        </p:blipFill>
        <p:spPr>
          <a:xfrm>
            <a:off x="1552681" y="2616042"/>
            <a:ext cx="109199" cy="107972"/>
          </a:xfrm>
          <a:prstGeom prst="rect">
            <a:avLst/>
          </a:prstGeom>
        </p:spPr>
      </p:pic>
      <p:pic>
        <p:nvPicPr>
          <p:cNvPr id="37" name="Picture 36"/>
          <p:cNvPicPr>
            <a:picLocks noChangeAspect="1"/>
          </p:cNvPicPr>
          <p:nvPr/>
        </p:nvPicPr>
        <p:blipFill>
          <a:blip r:embed="rId5"/>
          <a:stretch>
            <a:fillRect/>
          </a:stretch>
        </p:blipFill>
        <p:spPr>
          <a:xfrm>
            <a:off x="1538942" y="3025624"/>
            <a:ext cx="109199" cy="107972"/>
          </a:xfrm>
          <a:prstGeom prst="rect">
            <a:avLst/>
          </a:prstGeom>
        </p:spPr>
      </p:pic>
      <p:pic>
        <p:nvPicPr>
          <p:cNvPr id="38" name="Picture 37"/>
          <p:cNvPicPr>
            <a:picLocks noChangeAspect="1"/>
          </p:cNvPicPr>
          <p:nvPr/>
        </p:nvPicPr>
        <p:blipFill>
          <a:blip r:embed="rId2"/>
          <a:stretch>
            <a:fillRect/>
          </a:stretch>
        </p:blipFill>
        <p:spPr>
          <a:xfrm>
            <a:off x="3721245" y="1856969"/>
            <a:ext cx="147432" cy="145016"/>
          </a:xfrm>
          <a:prstGeom prst="rect">
            <a:avLst/>
          </a:prstGeom>
        </p:spPr>
      </p:pic>
      <p:pic>
        <p:nvPicPr>
          <p:cNvPr id="40" name="Picture 39"/>
          <p:cNvPicPr>
            <a:picLocks noChangeAspect="1"/>
          </p:cNvPicPr>
          <p:nvPr/>
        </p:nvPicPr>
        <p:blipFill>
          <a:blip r:embed="rId2"/>
          <a:stretch>
            <a:fillRect/>
          </a:stretch>
        </p:blipFill>
        <p:spPr>
          <a:xfrm>
            <a:off x="3721245" y="2208037"/>
            <a:ext cx="147432" cy="145016"/>
          </a:xfrm>
          <a:prstGeom prst="rect">
            <a:avLst/>
          </a:prstGeom>
        </p:spPr>
      </p:pic>
      <p:pic>
        <p:nvPicPr>
          <p:cNvPr id="42" name="Picture 41"/>
          <p:cNvPicPr>
            <a:picLocks noChangeAspect="1"/>
          </p:cNvPicPr>
          <p:nvPr/>
        </p:nvPicPr>
        <p:blipFill>
          <a:blip r:embed="rId5"/>
          <a:stretch>
            <a:fillRect/>
          </a:stretch>
        </p:blipFill>
        <p:spPr>
          <a:xfrm>
            <a:off x="3730423" y="1870956"/>
            <a:ext cx="109199" cy="107972"/>
          </a:xfrm>
          <a:prstGeom prst="rect">
            <a:avLst/>
          </a:prstGeom>
        </p:spPr>
      </p:pic>
      <p:pic>
        <p:nvPicPr>
          <p:cNvPr id="45" name="Picture 44"/>
          <p:cNvPicPr>
            <a:picLocks noChangeAspect="1"/>
          </p:cNvPicPr>
          <p:nvPr/>
        </p:nvPicPr>
        <p:blipFill>
          <a:blip r:embed="rId5"/>
          <a:stretch>
            <a:fillRect/>
          </a:stretch>
        </p:blipFill>
        <p:spPr>
          <a:xfrm>
            <a:off x="3730423" y="2226559"/>
            <a:ext cx="109199" cy="107972"/>
          </a:xfrm>
          <a:prstGeom prst="rect">
            <a:avLst/>
          </a:prstGeom>
        </p:spPr>
      </p:pic>
      <p:sp>
        <p:nvSpPr>
          <p:cNvPr id="46" name="TextBox 45"/>
          <p:cNvSpPr txBox="1"/>
          <p:nvPr/>
        </p:nvSpPr>
        <p:spPr>
          <a:xfrm>
            <a:off x="1832156" y="986100"/>
            <a:ext cx="3981955" cy="300082"/>
          </a:xfrm>
          <a:prstGeom prst="rect">
            <a:avLst/>
          </a:prstGeom>
          <a:noFill/>
        </p:spPr>
        <p:txBody>
          <a:bodyPr wrap="square" rtlCol="0">
            <a:spAutoFit/>
          </a:bodyPr>
          <a:lstStyle/>
          <a:p>
            <a:pPr defTabSz="685800" fontAlgn="auto">
              <a:spcBef>
                <a:spcPts val="0"/>
              </a:spcBef>
              <a:spcAft>
                <a:spcPts val="0"/>
              </a:spcAft>
            </a:pPr>
            <a:r>
              <a:rPr lang="en-US" sz="1350" b="1" kern="0" dirty="0">
                <a:solidFill>
                  <a:srgbClr val="FF0000"/>
                </a:solidFill>
              </a:rPr>
              <a:t>Errors Occurred Check F:\DBMigration.Log</a:t>
            </a:r>
          </a:p>
        </p:txBody>
      </p:sp>
      <p:sp>
        <p:nvSpPr>
          <p:cNvPr id="47" name="TextBox 46"/>
          <p:cNvSpPr txBox="1"/>
          <p:nvPr/>
        </p:nvSpPr>
        <p:spPr>
          <a:xfrm>
            <a:off x="1994523" y="1319236"/>
            <a:ext cx="3580996" cy="276999"/>
          </a:xfrm>
          <a:prstGeom prst="rect">
            <a:avLst/>
          </a:prstGeom>
          <a:noFill/>
        </p:spPr>
        <p:txBody>
          <a:bodyPr wrap="square" rtlCol="0">
            <a:spAutoFit/>
          </a:bodyPr>
          <a:lstStyle/>
          <a:p>
            <a:pPr defTabSz="685800" fontAlgn="auto">
              <a:spcBef>
                <a:spcPts val="0"/>
              </a:spcBef>
              <a:spcAft>
                <a:spcPts val="0"/>
              </a:spcAft>
            </a:pPr>
            <a:r>
              <a:rPr lang="en-US" sz="1200" b="1" kern="0" dirty="0">
                <a:solidFill>
                  <a:sysClr val="windowText" lastClr="000000"/>
                </a:solidFill>
              </a:rPr>
              <a:t>  Converted Files exist in F:\DB Migration</a:t>
            </a:r>
          </a:p>
        </p:txBody>
      </p:sp>
      <p:sp>
        <p:nvSpPr>
          <p:cNvPr id="48" name="Rectangle: Rounded Corners 47"/>
          <p:cNvSpPr/>
          <p:nvPr/>
        </p:nvSpPr>
        <p:spPr>
          <a:xfrm>
            <a:off x="4913852" y="4414862"/>
            <a:ext cx="786468" cy="268673"/>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9" name="TextBox 48"/>
          <p:cNvSpPr txBox="1"/>
          <p:nvPr/>
        </p:nvSpPr>
        <p:spPr>
          <a:xfrm>
            <a:off x="4913852" y="4431167"/>
            <a:ext cx="1081186" cy="276999"/>
          </a:xfrm>
          <a:prstGeom prst="rect">
            <a:avLst/>
          </a:prstGeom>
          <a:noFill/>
        </p:spPr>
        <p:txBody>
          <a:bodyPr wrap="square" rtlCol="0">
            <a:spAutoFit/>
          </a:bodyPr>
          <a:lstStyle/>
          <a:p>
            <a:pPr defTabSz="685800" fontAlgn="auto">
              <a:spcBef>
                <a:spcPts val="0"/>
              </a:spcBef>
              <a:spcAft>
                <a:spcPts val="0"/>
              </a:spcAft>
            </a:pPr>
            <a:r>
              <a:rPr lang="en-US" sz="1200" kern="0" dirty="0">
                <a:solidFill>
                  <a:sysClr val="windowText" lastClr="000000"/>
                </a:solidFill>
              </a:rPr>
              <a:t>CANCEL</a:t>
            </a:r>
          </a:p>
        </p:txBody>
      </p:sp>
      <p:sp>
        <p:nvSpPr>
          <p:cNvPr id="50" name="Rectangle: Rounded Corners 49"/>
          <p:cNvSpPr/>
          <p:nvPr/>
        </p:nvSpPr>
        <p:spPr>
          <a:xfrm>
            <a:off x="4893468" y="3820039"/>
            <a:ext cx="794268" cy="26867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51" name="TextBox 50"/>
          <p:cNvSpPr txBox="1"/>
          <p:nvPr/>
        </p:nvSpPr>
        <p:spPr>
          <a:xfrm>
            <a:off x="4938704" y="3820038"/>
            <a:ext cx="636815" cy="276999"/>
          </a:xfrm>
          <a:prstGeom prst="rect">
            <a:avLst/>
          </a:prstGeom>
          <a:noFill/>
        </p:spPr>
        <p:txBody>
          <a:bodyPr wrap="square" rtlCol="0">
            <a:spAutoFit/>
          </a:bodyPr>
          <a:lstStyle/>
          <a:p>
            <a:pPr defTabSz="685800" fontAlgn="auto">
              <a:spcBef>
                <a:spcPts val="0"/>
              </a:spcBef>
              <a:spcAft>
                <a:spcPts val="0"/>
              </a:spcAft>
            </a:pPr>
            <a:r>
              <a:rPr lang="en-US" sz="1200" kern="0" dirty="0">
                <a:solidFill>
                  <a:sysClr val="windowText" lastClr="000000"/>
                </a:solidFill>
              </a:rPr>
              <a:t> LOG</a:t>
            </a:r>
          </a:p>
        </p:txBody>
      </p:sp>
      <p:sp>
        <p:nvSpPr>
          <p:cNvPr id="52" name="Rectangle: Rounded Corners 51"/>
          <p:cNvSpPr/>
          <p:nvPr/>
        </p:nvSpPr>
        <p:spPr>
          <a:xfrm>
            <a:off x="3938930" y="3822465"/>
            <a:ext cx="769230" cy="268674"/>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53" name="TextBox 52"/>
          <p:cNvSpPr txBox="1"/>
          <p:nvPr/>
        </p:nvSpPr>
        <p:spPr>
          <a:xfrm>
            <a:off x="3839622" y="3784728"/>
            <a:ext cx="1053846" cy="338554"/>
          </a:xfrm>
          <a:prstGeom prst="rect">
            <a:avLst/>
          </a:prstGeom>
          <a:noFill/>
        </p:spPr>
        <p:txBody>
          <a:bodyPr wrap="square" rtlCol="0">
            <a:spAutoFit/>
          </a:bodyPr>
          <a:lstStyle/>
          <a:p>
            <a:pPr defTabSz="685800" fontAlgn="auto">
              <a:spcBef>
                <a:spcPts val="0"/>
              </a:spcBef>
              <a:spcAft>
                <a:spcPts val="0"/>
              </a:spcAft>
            </a:pPr>
            <a:r>
              <a:rPr lang="en-US" sz="1600" kern="0" dirty="0">
                <a:solidFill>
                  <a:sysClr val="windowText" lastClr="000000"/>
                </a:solidFill>
                <a:latin typeface="+mn-lt"/>
              </a:rPr>
              <a:t>DB Files</a:t>
            </a:r>
          </a:p>
        </p:txBody>
      </p:sp>
      <p:sp>
        <p:nvSpPr>
          <p:cNvPr id="39" name="Slide Number Placeholder 2">
            <a:extLst>
              <a:ext uri="{FF2B5EF4-FFF2-40B4-BE49-F238E27FC236}">
                <a16:creationId xmlns:a16="http://schemas.microsoft.com/office/drawing/2014/main" xmlns="" id="{C8D32AAD-6AD3-488F-B140-EBF4B24F1EC4}"/>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111</a:t>
            </a:fld>
            <a:endParaRPr lang="en-US" sz="800" kern="0" dirty="0">
              <a:solidFill>
                <a:srgbClr val="54B948"/>
              </a:solidFill>
            </a:endParaRPr>
          </a:p>
        </p:txBody>
      </p:sp>
      <p:sp>
        <p:nvSpPr>
          <p:cNvPr id="54" name="Footer Placeholder 3">
            <a:extLst>
              <a:ext uri="{FF2B5EF4-FFF2-40B4-BE49-F238E27FC236}">
                <a16:creationId xmlns:a16="http://schemas.microsoft.com/office/drawing/2014/main" xmlns="" id="{EDBAD753-D3C4-43DD-9C7A-8D0FB4F6A68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3274616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182" y="594826"/>
            <a:ext cx="8661198" cy="4394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1" name="Rectangle 40"/>
          <p:cNvSpPr/>
          <p:nvPr/>
        </p:nvSpPr>
        <p:spPr>
          <a:xfrm>
            <a:off x="1304783" y="887102"/>
            <a:ext cx="4509328" cy="3337346"/>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3" name="Rectangle 42"/>
          <p:cNvSpPr/>
          <p:nvPr/>
        </p:nvSpPr>
        <p:spPr>
          <a:xfrm>
            <a:off x="324182" y="174949"/>
            <a:ext cx="8661198" cy="4198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44" name="TextBox 43"/>
          <p:cNvSpPr txBox="1"/>
          <p:nvPr/>
        </p:nvSpPr>
        <p:spPr>
          <a:xfrm>
            <a:off x="430375" y="262690"/>
            <a:ext cx="4135794" cy="276999"/>
          </a:xfrm>
          <a:prstGeom prst="rect">
            <a:avLst/>
          </a:prstGeom>
          <a:noFill/>
        </p:spPr>
        <p:txBody>
          <a:bodyPr wrap="square" rtlCol="0">
            <a:spAutoFit/>
          </a:bodyPr>
          <a:lstStyle/>
          <a:p>
            <a:pPr defTabSz="685800" fontAlgn="auto">
              <a:spcBef>
                <a:spcPts val="0"/>
              </a:spcBef>
              <a:spcAft>
                <a:spcPts val="0"/>
              </a:spcAft>
            </a:pPr>
            <a:r>
              <a:rPr lang="en-US" sz="1200" kern="0" dirty="0">
                <a:solidFill>
                  <a:sysClr val="windowText" lastClr="000000"/>
                </a:solidFill>
              </a:rPr>
              <a:t>Database Migration Tool</a:t>
            </a:r>
          </a:p>
        </p:txBody>
      </p:sp>
      <p:sp>
        <p:nvSpPr>
          <p:cNvPr id="73" name="TextBox 72"/>
          <p:cNvSpPr txBox="1"/>
          <p:nvPr/>
        </p:nvSpPr>
        <p:spPr>
          <a:xfrm>
            <a:off x="1726150" y="1732456"/>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Item/PLU Maintenance</a:t>
            </a:r>
          </a:p>
        </p:txBody>
      </p:sp>
      <p:sp>
        <p:nvSpPr>
          <p:cNvPr id="74" name="TextBox 73"/>
          <p:cNvSpPr txBox="1"/>
          <p:nvPr/>
        </p:nvSpPr>
        <p:spPr>
          <a:xfrm>
            <a:off x="2386495" y="3652319"/>
            <a:ext cx="1945433" cy="300082"/>
          </a:xfrm>
          <a:prstGeom prst="rect">
            <a:avLst/>
          </a:prstGeom>
          <a:noFill/>
        </p:spPr>
        <p:txBody>
          <a:bodyPr wrap="square" rtlCol="0">
            <a:spAutoFit/>
          </a:bodyPr>
          <a:lstStyle/>
          <a:p>
            <a:pPr defTabSz="685800" fontAlgn="auto">
              <a:spcBef>
                <a:spcPts val="0"/>
              </a:spcBef>
              <a:spcAft>
                <a:spcPts val="0"/>
              </a:spcAft>
            </a:pPr>
            <a:endParaRPr lang="en-US" sz="1350" kern="0" dirty="0">
              <a:solidFill>
                <a:sysClr val="windowText" lastClr="000000"/>
              </a:solidFill>
            </a:endParaRPr>
          </a:p>
        </p:txBody>
      </p:sp>
      <p:sp>
        <p:nvSpPr>
          <p:cNvPr id="75" name="TextBox 74"/>
          <p:cNvSpPr txBox="1"/>
          <p:nvPr/>
        </p:nvSpPr>
        <p:spPr>
          <a:xfrm>
            <a:off x="3912213" y="2153551"/>
            <a:ext cx="1945433" cy="507831"/>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Enhanced Bad Accounts</a:t>
            </a:r>
          </a:p>
        </p:txBody>
      </p:sp>
      <p:sp>
        <p:nvSpPr>
          <p:cNvPr id="77" name="TextBox 76"/>
          <p:cNvSpPr txBox="1"/>
          <p:nvPr/>
        </p:nvSpPr>
        <p:spPr>
          <a:xfrm>
            <a:off x="3909262" y="1770585"/>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Customer</a:t>
            </a:r>
          </a:p>
        </p:txBody>
      </p:sp>
      <p:sp>
        <p:nvSpPr>
          <p:cNvPr id="79" name="TextBox 78"/>
          <p:cNvSpPr txBox="1"/>
          <p:nvPr/>
        </p:nvSpPr>
        <p:spPr>
          <a:xfrm>
            <a:off x="1743621" y="2128475"/>
            <a:ext cx="1997917"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Department</a:t>
            </a:r>
          </a:p>
        </p:txBody>
      </p:sp>
      <p:pic>
        <p:nvPicPr>
          <p:cNvPr id="10" name="Picture 9"/>
          <p:cNvPicPr>
            <a:picLocks noChangeAspect="1"/>
          </p:cNvPicPr>
          <p:nvPr/>
        </p:nvPicPr>
        <p:blipFill>
          <a:blip r:embed="rId2"/>
          <a:stretch>
            <a:fillRect/>
          </a:stretch>
        </p:blipFill>
        <p:spPr>
          <a:xfrm>
            <a:off x="2328588" y="1197521"/>
            <a:ext cx="2378869" cy="257175"/>
          </a:xfrm>
          <a:prstGeom prst="rect">
            <a:avLst/>
          </a:prstGeom>
        </p:spPr>
      </p:pic>
      <p:pic>
        <p:nvPicPr>
          <p:cNvPr id="11" name="Picture 10"/>
          <p:cNvPicPr>
            <a:picLocks noChangeAspect="1"/>
          </p:cNvPicPr>
          <p:nvPr/>
        </p:nvPicPr>
        <p:blipFill>
          <a:blip r:embed="rId3"/>
          <a:stretch>
            <a:fillRect/>
          </a:stretch>
        </p:blipFill>
        <p:spPr>
          <a:xfrm>
            <a:off x="1538133" y="1798448"/>
            <a:ext cx="147432" cy="145016"/>
          </a:xfrm>
          <a:prstGeom prst="rect">
            <a:avLst/>
          </a:prstGeom>
        </p:spPr>
      </p:pic>
      <p:sp>
        <p:nvSpPr>
          <p:cNvPr id="17" name="TextBox 16"/>
          <p:cNvSpPr txBox="1"/>
          <p:nvPr/>
        </p:nvSpPr>
        <p:spPr>
          <a:xfrm>
            <a:off x="1743622" y="2529966"/>
            <a:ext cx="1945433"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Sub Department</a:t>
            </a:r>
          </a:p>
        </p:txBody>
      </p:sp>
      <p:pic>
        <p:nvPicPr>
          <p:cNvPr id="18" name="Picture 17"/>
          <p:cNvPicPr>
            <a:picLocks noChangeAspect="1"/>
          </p:cNvPicPr>
          <p:nvPr/>
        </p:nvPicPr>
        <p:blipFill>
          <a:blip r:embed="rId3"/>
          <a:stretch>
            <a:fillRect/>
          </a:stretch>
        </p:blipFill>
        <p:spPr>
          <a:xfrm>
            <a:off x="1538133" y="1798448"/>
            <a:ext cx="147432" cy="145016"/>
          </a:xfrm>
          <a:prstGeom prst="rect">
            <a:avLst/>
          </a:prstGeom>
        </p:spPr>
      </p:pic>
      <p:sp>
        <p:nvSpPr>
          <p:cNvPr id="28" name="Rectangle: Rounded Corners 27"/>
          <p:cNvSpPr/>
          <p:nvPr/>
        </p:nvSpPr>
        <p:spPr>
          <a:xfrm>
            <a:off x="5025879" y="4338742"/>
            <a:ext cx="742425" cy="266111"/>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29" name="TextBox 28"/>
          <p:cNvSpPr txBox="1"/>
          <p:nvPr/>
        </p:nvSpPr>
        <p:spPr>
          <a:xfrm>
            <a:off x="5025879" y="4338741"/>
            <a:ext cx="816912" cy="276999"/>
          </a:xfrm>
          <a:prstGeom prst="rect">
            <a:avLst/>
          </a:prstGeom>
          <a:noFill/>
        </p:spPr>
        <p:txBody>
          <a:bodyPr wrap="square" rtlCol="0">
            <a:spAutoFit/>
          </a:bodyPr>
          <a:lstStyle/>
          <a:p>
            <a:pPr defTabSz="685800" fontAlgn="auto">
              <a:spcBef>
                <a:spcPts val="0"/>
              </a:spcBef>
              <a:spcAft>
                <a:spcPts val="0"/>
              </a:spcAft>
            </a:pPr>
            <a:r>
              <a:rPr lang="en-US" sz="1200" kern="0" dirty="0">
                <a:solidFill>
                  <a:sysClr val="windowText" lastClr="000000"/>
                </a:solidFill>
              </a:rPr>
              <a:t>CANCEL</a:t>
            </a:r>
          </a:p>
        </p:txBody>
      </p:sp>
      <p:sp>
        <p:nvSpPr>
          <p:cNvPr id="30" name="Rectangle: Rounded Corners 29"/>
          <p:cNvSpPr/>
          <p:nvPr/>
        </p:nvSpPr>
        <p:spPr>
          <a:xfrm>
            <a:off x="3985523" y="4338742"/>
            <a:ext cx="722174" cy="253916"/>
          </a:xfrm>
          <a:prstGeom prst="roundRect">
            <a:avLst/>
          </a:prstGeom>
          <a:solidFill>
            <a:schemeClr val="accent3">
              <a:lumMod val="40000"/>
              <a:lumOff val="60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kern="0">
              <a:solidFill>
                <a:sysClr val="windowText" lastClr="000000"/>
              </a:solidFill>
            </a:endParaRPr>
          </a:p>
        </p:txBody>
      </p:sp>
      <p:sp>
        <p:nvSpPr>
          <p:cNvPr id="33" name="TextBox 32"/>
          <p:cNvSpPr txBox="1"/>
          <p:nvPr/>
        </p:nvSpPr>
        <p:spPr>
          <a:xfrm>
            <a:off x="4014549" y="4148205"/>
            <a:ext cx="822261" cy="461665"/>
          </a:xfrm>
          <a:prstGeom prst="rect">
            <a:avLst/>
          </a:prstGeom>
          <a:noFill/>
          <a:ln>
            <a:noFill/>
          </a:ln>
        </p:spPr>
        <p:txBody>
          <a:bodyPr wrap="square" rtlCol="0">
            <a:spAutoFit/>
          </a:bodyPr>
          <a:lstStyle/>
          <a:p>
            <a:pPr defTabSz="685800" fontAlgn="auto">
              <a:spcBef>
                <a:spcPts val="0"/>
              </a:spcBef>
              <a:spcAft>
                <a:spcPts val="0"/>
              </a:spcAft>
            </a:pPr>
            <a:r>
              <a:rPr lang="en-US" sz="1200" kern="0" dirty="0">
                <a:solidFill>
                  <a:schemeClr val="bg2">
                    <a:lumMod val="75000"/>
                  </a:schemeClr>
                </a:solidFill>
              </a:rPr>
              <a:t>      START</a:t>
            </a:r>
          </a:p>
        </p:txBody>
      </p:sp>
      <p:pic>
        <p:nvPicPr>
          <p:cNvPr id="25" name="Picture 24"/>
          <p:cNvPicPr>
            <a:picLocks noChangeAspect="1"/>
          </p:cNvPicPr>
          <p:nvPr/>
        </p:nvPicPr>
        <p:blipFill>
          <a:blip r:embed="rId4"/>
          <a:stretch>
            <a:fillRect/>
          </a:stretch>
        </p:blipFill>
        <p:spPr>
          <a:xfrm>
            <a:off x="5901181" y="913574"/>
            <a:ext cx="2918637" cy="3337346"/>
          </a:xfrm>
          <a:prstGeom prst="rect">
            <a:avLst/>
          </a:prstGeom>
        </p:spPr>
      </p:pic>
      <p:sp>
        <p:nvSpPr>
          <p:cNvPr id="3" name="TextBox 2"/>
          <p:cNvSpPr txBox="1"/>
          <p:nvPr/>
        </p:nvSpPr>
        <p:spPr>
          <a:xfrm>
            <a:off x="6084116" y="1063304"/>
            <a:ext cx="2532126" cy="1506503"/>
          </a:xfrm>
          <a:prstGeom prst="rect">
            <a:avLst/>
          </a:prstGeom>
          <a:noFill/>
        </p:spPr>
        <p:txBody>
          <a:bodyPr wrap="square" rtlCol="0">
            <a:spAutoFit/>
          </a:bodyPr>
          <a:lstStyle/>
          <a:p>
            <a:pPr defTabSz="685800" fontAlgn="auto">
              <a:spcBef>
                <a:spcPts val="0"/>
              </a:spcBef>
              <a:spcAft>
                <a:spcPts val="0"/>
              </a:spcAft>
            </a:pPr>
            <a:r>
              <a:rPr lang="en-US" sz="638" kern="0" dirty="0">
                <a:solidFill>
                  <a:sysClr val="windowText" lastClr="000000"/>
                </a:solidFill>
              </a:rPr>
              <a:t>02-02-2018   17:20:45  GR2Item.btr begin conversion</a:t>
            </a:r>
          </a:p>
          <a:p>
            <a:pPr defTabSz="685800" fontAlgn="auto">
              <a:spcBef>
                <a:spcPts val="0"/>
              </a:spcBef>
              <a:spcAft>
                <a:spcPts val="0"/>
              </a:spcAft>
            </a:pPr>
            <a:r>
              <a:rPr lang="en-US" sz="638" kern="0" dirty="0">
                <a:solidFill>
                  <a:sysClr val="windowText" lastClr="000000"/>
                </a:solidFill>
              </a:rPr>
              <a:t>02-02-2018   17:26:55  30,588 records converted</a:t>
            </a:r>
          </a:p>
          <a:p>
            <a:pPr defTabSz="685800" fontAlgn="auto">
              <a:spcBef>
                <a:spcPts val="0"/>
              </a:spcBef>
              <a:spcAft>
                <a:spcPts val="0"/>
              </a:spcAft>
            </a:pPr>
            <a:r>
              <a:rPr lang="en-US" sz="638" kern="0" dirty="0">
                <a:solidFill>
                  <a:sysClr val="windowText" lastClr="000000"/>
                </a:solidFill>
              </a:rPr>
              <a:t>02-02-2018   17:27:15  GR2Item.btr end conversion</a:t>
            </a:r>
          </a:p>
          <a:p>
            <a:pPr defTabSz="685800" fontAlgn="auto">
              <a:spcBef>
                <a:spcPts val="0"/>
              </a:spcBef>
              <a:spcAft>
                <a:spcPts val="0"/>
              </a:spcAft>
            </a:pPr>
            <a:r>
              <a:rPr lang="en-US" sz="638" kern="0" dirty="0">
                <a:solidFill>
                  <a:sysClr val="windowText" lastClr="000000"/>
                </a:solidFill>
              </a:rPr>
              <a:t>02-02-2018   17:28:12  BXxxxxxx.dat created in F:\DB Conversion</a:t>
            </a:r>
          </a:p>
          <a:p>
            <a:pPr defTabSz="685800" fontAlgn="auto">
              <a:spcBef>
                <a:spcPts val="0"/>
              </a:spcBef>
              <a:spcAft>
                <a:spcPts val="0"/>
              </a:spcAft>
            </a:pPr>
            <a:r>
              <a:rPr lang="en-US" sz="600" kern="0" dirty="0">
                <a:solidFill>
                  <a:sysClr val="windowText" lastClr="000000"/>
                </a:solidFill>
              </a:rPr>
              <a:t>02-02-2018   17:28:25  GR2Dept.btr begin conversion</a:t>
            </a:r>
          </a:p>
          <a:p>
            <a:pPr defTabSz="685800" fontAlgn="auto">
              <a:spcBef>
                <a:spcPts val="0"/>
              </a:spcBef>
              <a:spcAft>
                <a:spcPts val="0"/>
              </a:spcAft>
            </a:pPr>
            <a:r>
              <a:rPr lang="en-US" sz="600" kern="0" dirty="0">
                <a:solidFill>
                  <a:sysClr val="windowText" lastClr="000000"/>
                </a:solidFill>
              </a:rPr>
              <a:t>02-02-2018   17:33:25  [LNA][Pervasive][ODBC Engine Interface][Data     	   Record Manager]The </a:t>
            </a:r>
            <a:r>
              <a:rPr lang="en-US" sz="600" kern="0" dirty="0" err="1">
                <a:solidFill>
                  <a:sysClr val="windowText" lastClr="000000"/>
                </a:solidFill>
              </a:rPr>
              <a:t>MicroKernel</a:t>
            </a:r>
            <a:r>
              <a:rPr lang="en-US" sz="600" kern="0" dirty="0">
                <a:solidFill>
                  <a:sysClr val="windowText" lastClr="000000"/>
                </a:solidFill>
              </a:rPr>
              <a:t> cannot find the  	   specified file(</a:t>
            </a:r>
            <a:r>
              <a:rPr lang="en-US" sz="600" kern="0" dirty="0" err="1">
                <a:solidFill>
                  <a:sysClr val="windowText" lastClr="000000"/>
                </a:solidFill>
              </a:rPr>
              <a:t>Btrieve</a:t>
            </a:r>
            <a:r>
              <a:rPr lang="en-US" sz="600" kern="0" dirty="0">
                <a:solidFill>
                  <a:sysClr val="windowText" lastClr="000000"/>
                </a:solidFill>
              </a:rPr>
              <a:t> Error 12)</a:t>
            </a:r>
          </a:p>
          <a:p>
            <a:pPr defTabSz="685800" fontAlgn="auto">
              <a:spcBef>
                <a:spcPts val="0"/>
              </a:spcBef>
              <a:spcAft>
                <a:spcPts val="0"/>
              </a:spcAft>
            </a:pPr>
            <a:r>
              <a:rPr lang="en-US" sz="600" kern="0" dirty="0">
                <a:solidFill>
                  <a:sysClr val="windowText" lastClr="000000"/>
                </a:solidFill>
              </a:rPr>
              <a:t>02-02-2018   17:33:37  GR2SUBD.btr begin conversion</a:t>
            </a:r>
          </a:p>
          <a:p>
            <a:pPr defTabSz="685800" fontAlgn="auto">
              <a:spcBef>
                <a:spcPts val="0"/>
              </a:spcBef>
              <a:spcAft>
                <a:spcPts val="0"/>
              </a:spcAft>
            </a:pPr>
            <a:r>
              <a:rPr lang="en-US" sz="600" kern="0" dirty="0">
                <a:solidFill>
                  <a:sysClr val="windowText" lastClr="000000"/>
                </a:solidFill>
              </a:rPr>
              <a:t>02-02-2018   17:37:04  34 records converted</a:t>
            </a:r>
          </a:p>
          <a:p>
            <a:pPr defTabSz="685800" fontAlgn="auto">
              <a:spcBef>
                <a:spcPts val="0"/>
              </a:spcBef>
              <a:spcAft>
                <a:spcPts val="0"/>
              </a:spcAft>
            </a:pPr>
            <a:r>
              <a:rPr lang="en-US" sz="600" kern="0" dirty="0">
                <a:solidFill>
                  <a:sysClr val="windowText" lastClr="000000"/>
                </a:solidFill>
              </a:rPr>
              <a:t>02-02-2018   17:37:49  GR2SUBD.btr end conversion</a:t>
            </a:r>
          </a:p>
          <a:p>
            <a:pPr defTabSz="685800" fontAlgn="auto">
              <a:spcBef>
                <a:spcPts val="0"/>
              </a:spcBef>
              <a:spcAft>
                <a:spcPts val="0"/>
              </a:spcAft>
            </a:pPr>
            <a:r>
              <a:rPr lang="en-US" sz="600" kern="0" dirty="0">
                <a:solidFill>
                  <a:sysClr val="windowText" lastClr="000000"/>
                </a:solidFill>
              </a:rPr>
              <a:t>02-02-2018   17:38:40  BX037xxxxxx.dat created in F:\DB Conversion</a:t>
            </a:r>
          </a:p>
          <a:p>
            <a:pPr defTabSz="685800" fontAlgn="auto">
              <a:spcBef>
                <a:spcPts val="0"/>
              </a:spcBef>
              <a:spcAft>
                <a:spcPts val="0"/>
              </a:spcAft>
            </a:pPr>
            <a:endParaRPr lang="en-US" sz="600" kern="0" dirty="0">
              <a:solidFill>
                <a:sysClr val="windowText" lastClr="000000"/>
              </a:solidFill>
            </a:endParaRPr>
          </a:p>
        </p:txBody>
      </p:sp>
      <p:pic>
        <p:nvPicPr>
          <p:cNvPr id="21" name="Picture 20"/>
          <p:cNvPicPr>
            <a:picLocks noChangeAspect="1"/>
          </p:cNvPicPr>
          <p:nvPr/>
        </p:nvPicPr>
        <p:blipFill>
          <a:blip r:embed="rId5"/>
          <a:stretch>
            <a:fillRect/>
          </a:stretch>
        </p:blipFill>
        <p:spPr>
          <a:xfrm>
            <a:off x="8434934" y="262690"/>
            <a:ext cx="326687" cy="196012"/>
          </a:xfrm>
          <a:prstGeom prst="rect">
            <a:avLst/>
          </a:prstGeom>
        </p:spPr>
      </p:pic>
      <p:sp>
        <p:nvSpPr>
          <p:cNvPr id="22" name="TextBox 21"/>
          <p:cNvSpPr txBox="1"/>
          <p:nvPr/>
        </p:nvSpPr>
        <p:spPr>
          <a:xfrm>
            <a:off x="1743621" y="2939004"/>
            <a:ext cx="1591456"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Tare Weights</a:t>
            </a:r>
          </a:p>
        </p:txBody>
      </p:sp>
      <p:sp>
        <p:nvSpPr>
          <p:cNvPr id="23" name="TextBox 22"/>
          <p:cNvSpPr txBox="1"/>
          <p:nvPr/>
        </p:nvSpPr>
        <p:spPr>
          <a:xfrm>
            <a:off x="1750363" y="3375319"/>
            <a:ext cx="1421934" cy="300082"/>
          </a:xfrm>
          <a:prstGeom prst="rect">
            <a:avLst/>
          </a:prstGeom>
          <a:noFill/>
        </p:spPr>
        <p:txBody>
          <a:bodyPr wrap="square" rtlCol="0">
            <a:spAutoFit/>
          </a:bodyPr>
          <a:lstStyle/>
          <a:p>
            <a:pPr defTabSz="685800" fontAlgn="auto">
              <a:spcBef>
                <a:spcPts val="0"/>
              </a:spcBef>
              <a:spcAft>
                <a:spcPts val="0"/>
              </a:spcAft>
            </a:pPr>
            <a:r>
              <a:rPr lang="en-US" sz="1350" kern="0" dirty="0">
                <a:solidFill>
                  <a:sysClr val="windowText" lastClr="000000"/>
                </a:solidFill>
              </a:rPr>
              <a:t>Bottle Links</a:t>
            </a:r>
          </a:p>
        </p:txBody>
      </p:sp>
      <p:pic>
        <p:nvPicPr>
          <p:cNvPr id="24" name="Picture 23"/>
          <p:cNvPicPr>
            <a:picLocks noChangeAspect="1"/>
          </p:cNvPicPr>
          <p:nvPr/>
        </p:nvPicPr>
        <p:blipFill>
          <a:blip r:embed="rId6"/>
          <a:stretch>
            <a:fillRect/>
          </a:stretch>
        </p:blipFill>
        <p:spPr>
          <a:xfrm>
            <a:off x="1557250" y="1816970"/>
            <a:ext cx="109199" cy="107972"/>
          </a:xfrm>
          <a:prstGeom prst="rect">
            <a:avLst/>
          </a:prstGeom>
        </p:spPr>
      </p:pic>
      <p:pic>
        <p:nvPicPr>
          <p:cNvPr id="26" name="Picture 25"/>
          <p:cNvPicPr>
            <a:picLocks noChangeAspect="1"/>
          </p:cNvPicPr>
          <p:nvPr/>
        </p:nvPicPr>
        <p:blipFill>
          <a:blip r:embed="rId3"/>
          <a:stretch>
            <a:fillRect/>
          </a:stretch>
        </p:blipFill>
        <p:spPr>
          <a:xfrm>
            <a:off x="1538133" y="2224264"/>
            <a:ext cx="147432" cy="145016"/>
          </a:xfrm>
          <a:prstGeom prst="rect">
            <a:avLst/>
          </a:prstGeom>
        </p:spPr>
      </p:pic>
      <p:pic>
        <p:nvPicPr>
          <p:cNvPr id="27" name="Picture 26"/>
          <p:cNvPicPr>
            <a:picLocks noChangeAspect="1"/>
          </p:cNvPicPr>
          <p:nvPr/>
        </p:nvPicPr>
        <p:blipFill>
          <a:blip r:embed="rId3"/>
          <a:stretch>
            <a:fillRect/>
          </a:stretch>
        </p:blipFill>
        <p:spPr>
          <a:xfrm>
            <a:off x="1538133" y="2224264"/>
            <a:ext cx="147432" cy="145016"/>
          </a:xfrm>
          <a:prstGeom prst="rect">
            <a:avLst/>
          </a:prstGeom>
        </p:spPr>
      </p:pic>
      <p:pic>
        <p:nvPicPr>
          <p:cNvPr id="31" name="Picture 30"/>
          <p:cNvPicPr>
            <a:picLocks noChangeAspect="1"/>
          </p:cNvPicPr>
          <p:nvPr/>
        </p:nvPicPr>
        <p:blipFill>
          <a:blip r:embed="rId7"/>
          <a:stretch>
            <a:fillRect/>
          </a:stretch>
        </p:blipFill>
        <p:spPr>
          <a:xfrm>
            <a:off x="1545922" y="2251186"/>
            <a:ext cx="131852" cy="112609"/>
          </a:xfrm>
          <a:prstGeom prst="rect">
            <a:avLst/>
          </a:prstGeom>
        </p:spPr>
      </p:pic>
      <p:pic>
        <p:nvPicPr>
          <p:cNvPr id="32" name="Picture 31"/>
          <p:cNvPicPr>
            <a:picLocks noChangeAspect="1"/>
          </p:cNvPicPr>
          <p:nvPr/>
        </p:nvPicPr>
        <p:blipFill>
          <a:blip r:embed="rId3"/>
          <a:stretch>
            <a:fillRect/>
          </a:stretch>
        </p:blipFill>
        <p:spPr>
          <a:xfrm>
            <a:off x="1532171" y="2595958"/>
            <a:ext cx="147432" cy="145016"/>
          </a:xfrm>
          <a:prstGeom prst="rect">
            <a:avLst/>
          </a:prstGeom>
        </p:spPr>
      </p:pic>
      <p:pic>
        <p:nvPicPr>
          <p:cNvPr id="34" name="Picture 33"/>
          <p:cNvPicPr>
            <a:picLocks noChangeAspect="1"/>
          </p:cNvPicPr>
          <p:nvPr/>
        </p:nvPicPr>
        <p:blipFill>
          <a:blip r:embed="rId3"/>
          <a:stretch>
            <a:fillRect/>
          </a:stretch>
        </p:blipFill>
        <p:spPr>
          <a:xfrm>
            <a:off x="1530342" y="3016288"/>
            <a:ext cx="147432" cy="145016"/>
          </a:xfrm>
          <a:prstGeom prst="rect">
            <a:avLst/>
          </a:prstGeom>
        </p:spPr>
      </p:pic>
      <p:pic>
        <p:nvPicPr>
          <p:cNvPr id="35" name="Picture 34"/>
          <p:cNvPicPr>
            <a:picLocks noChangeAspect="1"/>
          </p:cNvPicPr>
          <p:nvPr/>
        </p:nvPicPr>
        <p:blipFill>
          <a:blip r:embed="rId6"/>
          <a:stretch>
            <a:fillRect/>
          </a:stretch>
        </p:blipFill>
        <p:spPr>
          <a:xfrm>
            <a:off x="1552681" y="2616042"/>
            <a:ext cx="109199" cy="107972"/>
          </a:xfrm>
          <a:prstGeom prst="rect">
            <a:avLst/>
          </a:prstGeom>
        </p:spPr>
      </p:pic>
      <p:sp>
        <p:nvSpPr>
          <p:cNvPr id="36" name="Slide Number Placeholder 2">
            <a:extLst>
              <a:ext uri="{FF2B5EF4-FFF2-40B4-BE49-F238E27FC236}">
                <a16:creationId xmlns:a16="http://schemas.microsoft.com/office/drawing/2014/main" xmlns="" id="{D9DA80F2-C844-468F-BF45-A82E03F2CDB4}"/>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112</a:t>
            </a:fld>
            <a:endParaRPr lang="en-US" sz="800" kern="0" dirty="0">
              <a:solidFill>
                <a:srgbClr val="54B948"/>
              </a:solidFill>
            </a:endParaRPr>
          </a:p>
        </p:txBody>
      </p:sp>
      <p:sp>
        <p:nvSpPr>
          <p:cNvPr id="37" name="Footer Placeholder 3">
            <a:extLst>
              <a:ext uri="{FF2B5EF4-FFF2-40B4-BE49-F238E27FC236}">
                <a16:creationId xmlns:a16="http://schemas.microsoft.com/office/drawing/2014/main" xmlns="" id="{CAF7EB15-1140-4563-99B5-BC06E54212DE}"/>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6605804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226916"/>
            <a:ext cx="7877175" cy="1076446"/>
          </a:xfrm>
        </p:spPr>
        <p:txBody>
          <a:bodyPr/>
          <a:lstStyle/>
          <a:p>
            <a:r>
              <a:rPr lang="en-US" dirty="0"/>
              <a:t>THANK YOU</a:t>
            </a:r>
          </a:p>
        </p:txBody>
      </p:sp>
      <p:sp>
        <p:nvSpPr>
          <p:cNvPr id="6" name="Pentagon 5">
            <a:hlinkClick r:id="rId2" action="ppaction://hlinksldjump"/>
          </p:cNvPr>
          <p:cNvSpPr/>
          <p:nvPr/>
        </p:nvSpPr>
        <p:spPr>
          <a:xfrm flipH="1">
            <a:off x="136001" y="4874098"/>
            <a:ext cx="1015680" cy="155101"/>
          </a:xfrm>
          <a:prstGeom prst="homePlate">
            <a:avLst/>
          </a:prstGeom>
          <a:gradFill flip="none" rotWithShape="1">
            <a:gsLst>
              <a:gs pos="15000">
                <a:srgbClr val="FF7171"/>
              </a:gs>
              <a:gs pos="59000">
                <a:srgbClr val="009A75"/>
              </a:gs>
              <a:gs pos="100000">
                <a:srgbClr val="0083A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latin typeface="+mj-lt"/>
              </a:rPr>
              <a:t>Return to Topics</a:t>
            </a:r>
            <a:endParaRPr lang="en-US" sz="800" dirty="0">
              <a:latin typeface="+mj-lt"/>
            </a:endParaRPr>
          </a:p>
        </p:txBody>
      </p:sp>
    </p:spTree>
    <p:extLst>
      <p:ext uri="{BB962C8B-B14F-4D97-AF65-F5344CB8AC3E}">
        <p14:creationId xmlns:p14="http://schemas.microsoft.com/office/powerpoint/2010/main" val="3280420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8865685" y="555278"/>
            <a:ext cx="136085" cy="117940"/>
          </a:xfrm>
          <a:prstGeom prst="rect">
            <a:avLst/>
          </a:prstGeom>
        </p:spPr>
      </p:pic>
      <p:cxnSp>
        <p:nvCxnSpPr>
          <p:cNvPr id="28" name="Straight Connector 27"/>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4"/>
          <a:stretch>
            <a:fillRect/>
          </a:stretch>
        </p:blipFill>
        <p:spPr>
          <a:xfrm>
            <a:off x="328114" y="-1280"/>
            <a:ext cx="8815887" cy="474756"/>
          </a:xfrm>
          <a:prstGeom prst="rect">
            <a:avLst/>
          </a:prstGeom>
        </p:spPr>
      </p:pic>
      <p:graphicFrame>
        <p:nvGraphicFramePr>
          <p:cNvPr id="20" name="Table 19"/>
          <p:cNvGraphicFramePr>
            <a:graphicFrameLocks noGrp="1"/>
          </p:cNvGraphicFramePr>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5"/>
          <a:stretch>
            <a:fillRect/>
          </a:stretch>
        </p:blipFill>
        <p:spPr>
          <a:xfrm>
            <a:off x="3789523" y="947763"/>
            <a:ext cx="214286" cy="207143"/>
          </a:xfrm>
          <a:prstGeom prst="rect">
            <a:avLst/>
          </a:prstGeom>
        </p:spPr>
      </p:pic>
      <p:pic>
        <p:nvPicPr>
          <p:cNvPr id="44" name="Picture 43"/>
          <p:cNvPicPr>
            <a:picLocks noChangeAspect="1"/>
          </p:cNvPicPr>
          <p:nvPr/>
        </p:nvPicPr>
        <p:blipFill>
          <a:blip r:embed="rId6"/>
          <a:stretch>
            <a:fillRect/>
          </a:stretch>
        </p:blipFill>
        <p:spPr>
          <a:xfrm>
            <a:off x="6025" y="0"/>
            <a:ext cx="322088" cy="5143500"/>
          </a:xfrm>
          <a:prstGeom prst="rect">
            <a:avLst/>
          </a:prstGeom>
        </p:spPr>
      </p:pic>
      <p:pic>
        <p:nvPicPr>
          <p:cNvPr id="25" name="Picture 24"/>
          <p:cNvPicPr>
            <a:picLocks noChangeAspect="1"/>
          </p:cNvPicPr>
          <p:nvPr/>
        </p:nvPicPr>
        <p:blipFill>
          <a:blip r:embed="rId7"/>
          <a:stretch>
            <a:fillRect/>
          </a:stretch>
        </p:blipFill>
        <p:spPr>
          <a:xfrm>
            <a:off x="390596" y="526645"/>
            <a:ext cx="207143" cy="185714"/>
          </a:xfrm>
          <a:prstGeom prst="rect">
            <a:avLst/>
          </a:prstGeom>
        </p:spPr>
      </p:pic>
      <p:pic>
        <p:nvPicPr>
          <p:cNvPr id="29" name="Picture 28"/>
          <p:cNvPicPr>
            <a:picLocks noChangeAspect="1"/>
          </p:cNvPicPr>
          <p:nvPr/>
        </p:nvPicPr>
        <p:blipFill>
          <a:blip r:embed="rId8"/>
          <a:stretch>
            <a:fillRect/>
          </a:stretch>
        </p:blipFill>
        <p:spPr>
          <a:xfrm>
            <a:off x="628058" y="522558"/>
            <a:ext cx="178571" cy="178571"/>
          </a:xfrm>
          <a:prstGeom prst="rect">
            <a:avLst/>
          </a:prstGeom>
        </p:spPr>
      </p:pic>
      <p:graphicFrame>
        <p:nvGraphicFramePr>
          <p:cNvPr id="31" name="Table 30"/>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extLst>
                  <a:ext uri="{0D108BD9-81ED-4DB2-BD59-A6C34878D82A}">
                    <a16:rowId xmlns:a16="http://schemas.microsoft.com/office/drawing/2014/main" xmlns="" val="1369636720"/>
                  </a:ext>
                </a:extLst>
              </a:tr>
            </a:tbl>
          </a:graphicData>
        </a:graphic>
      </p:graphicFrame>
      <p:pic>
        <p:nvPicPr>
          <p:cNvPr id="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5949" y="2223676"/>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5949" y="254401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7" name="Table 36"/>
          <p:cNvGraphicFramePr>
            <a:graphicFrameLocks noGrp="1"/>
          </p:cNvGraphicFramePr>
          <p:nvPr>
            <p:extLst/>
          </p:nvPr>
        </p:nvGraphicFramePr>
        <p:xfrm>
          <a:off x="4628737" y="2137497"/>
          <a:ext cx="1504759" cy="685800"/>
        </p:xfrm>
        <a:graphic>
          <a:graphicData uri="http://schemas.openxmlformats.org/drawingml/2006/table">
            <a:tbl>
              <a:tblPr firstRow="1" bandRow="1">
                <a:tableStyleId>{5C22544A-7EE6-4342-B048-85BDC9FD1C3A}</a:tableStyleId>
              </a:tblPr>
              <a:tblGrid>
                <a:gridCol w="1504759">
                  <a:extLst>
                    <a:ext uri="{9D8B030D-6E8A-4147-A177-3AD203B41FA5}">
                      <a16:colId xmlns:a16="http://schemas.microsoft.com/office/drawing/2014/main" xmlns="" val="531389308"/>
                    </a:ext>
                  </a:extLst>
                </a:gridCol>
              </a:tblGrid>
              <a:tr h="342900">
                <a:tc>
                  <a:txBody>
                    <a:bodyPr/>
                    <a:lstStyle/>
                    <a:p>
                      <a:r>
                        <a:rPr lang="en-US" sz="900" b="0" dirty="0">
                          <a:solidFill>
                            <a:schemeClr val="tx1"/>
                          </a:solidFill>
                          <a:latin typeface="Calibri" panose="020F0502020204030204" pitchFamily="34" charset="0"/>
                          <a:cs typeface="Calibri" panose="020F0502020204030204" pitchFamily="34" charset="0"/>
                        </a:rPr>
                        <a:t>Start Week</a:t>
                      </a:r>
                    </a:p>
                    <a:p>
                      <a:r>
                        <a:rPr lang="en-US" sz="900" b="0" dirty="0">
                          <a:solidFill>
                            <a:schemeClr val="tx1"/>
                          </a:solidFill>
                          <a:latin typeface="Calibri" panose="020F0502020204030204" pitchFamily="34" charset="0"/>
                          <a:cs typeface="Calibri" panose="020F0502020204030204" pitchFamily="34" charset="0"/>
                        </a:rPr>
                        <a:t>1/1/2018</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689671"/>
                  </a:ext>
                </a:extLst>
              </a:tr>
              <a:tr h="342900">
                <a:tc>
                  <a:txBody>
                    <a:bodyPr/>
                    <a:lstStyle/>
                    <a:p>
                      <a:r>
                        <a:rPr lang="en-US" sz="900" b="0" dirty="0">
                          <a:solidFill>
                            <a:schemeClr val="tx1"/>
                          </a:solidFill>
                          <a:latin typeface="Calibri" panose="020F0502020204030204" pitchFamily="34" charset="0"/>
                          <a:cs typeface="Calibri" panose="020F0502020204030204" pitchFamily="34" charset="0"/>
                        </a:rPr>
                        <a:t>End Week</a:t>
                      </a:r>
                    </a:p>
                    <a:p>
                      <a:r>
                        <a:rPr lang="en-US" sz="900" b="0" dirty="0">
                          <a:solidFill>
                            <a:schemeClr val="tx1"/>
                          </a:solidFill>
                          <a:latin typeface="Calibri" panose="020F0502020204030204" pitchFamily="34" charset="0"/>
                          <a:cs typeface="Calibri" panose="020F0502020204030204" pitchFamily="34" charset="0"/>
                        </a:rPr>
                        <a:t>4/30/2018</a:t>
                      </a:r>
                    </a:p>
                  </a:txBody>
                  <a:tcPr marL="68580" marR="68580" marT="34290" marB="3429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0420793"/>
                  </a:ext>
                </a:extLst>
              </a:tr>
            </a:tbl>
          </a:graphicData>
        </a:graphic>
      </p:graphicFrame>
      <p:pic>
        <p:nvPicPr>
          <p:cNvPr id="4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3108" y="2283579"/>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3876" y="262031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6" name="Table 45"/>
          <p:cNvGraphicFramePr>
            <a:graphicFrameLocks noGrp="1"/>
          </p:cNvGraphicFramePr>
          <p:nvPr>
            <p:extLst/>
          </p:nvPr>
        </p:nvGraphicFramePr>
        <p:xfrm>
          <a:off x="4645103" y="3121298"/>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47" name="Table 46"/>
          <p:cNvGraphicFramePr>
            <a:graphicFrameLocks noGrp="1"/>
          </p:cNvGraphicFramePr>
          <p:nvPr>
            <p:extLst/>
          </p:nvPr>
        </p:nvGraphicFramePr>
        <p:xfrm>
          <a:off x="4645103" y="3752004"/>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49" name="Table 48"/>
          <p:cNvGraphicFramePr>
            <a:graphicFrameLocks noGrp="1"/>
          </p:cNvGraphicFramePr>
          <p:nvPr>
            <p:extLst/>
          </p:nvPr>
        </p:nvGraphicFramePr>
        <p:xfrm>
          <a:off x="4628735" y="1831859"/>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Month</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50" name="Picture 49"/>
          <p:cNvPicPr>
            <a:picLocks noChangeAspect="1"/>
          </p:cNvPicPr>
          <p:nvPr/>
        </p:nvPicPr>
        <p:blipFill>
          <a:blip r:embed="rId10"/>
          <a:stretch>
            <a:fillRect/>
          </a:stretch>
        </p:blipFill>
        <p:spPr>
          <a:xfrm>
            <a:off x="8230666" y="4770252"/>
            <a:ext cx="800000" cy="278572"/>
          </a:xfrm>
          <a:prstGeom prst="rect">
            <a:avLst/>
          </a:prstGeom>
        </p:spPr>
      </p:pic>
      <p:sp>
        <p:nvSpPr>
          <p:cNvPr id="26" name="Slide Number Placeholder 2">
            <a:extLst>
              <a:ext uri="{FF2B5EF4-FFF2-40B4-BE49-F238E27FC236}">
                <a16:creationId xmlns:a16="http://schemas.microsoft.com/office/drawing/2014/main" xmlns="" id="{7ABA9579-F712-4151-9DD9-FAD1B4A93BDA}"/>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12</a:t>
            </a:fld>
            <a:endParaRPr lang="en-US" sz="800" kern="0" dirty="0">
              <a:solidFill>
                <a:srgbClr val="54B948"/>
              </a:solidFill>
            </a:endParaRPr>
          </a:p>
        </p:txBody>
      </p:sp>
      <p:sp>
        <p:nvSpPr>
          <p:cNvPr id="33" name="Footer Placeholder 3">
            <a:extLst>
              <a:ext uri="{FF2B5EF4-FFF2-40B4-BE49-F238E27FC236}">
                <a16:creationId xmlns:a16="http://schemas.microsoft.com/office/drawing/2014/main" xmlns="" id="{A98A6E8F-DBBB-46ED-A892-3EF24AAEC7F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
        <p:nvSpPr>
          <p:cNvPr id="34" name="TextBox 33"/>
          <p:cNvSpPr txBox="1"/>
          <p:nvPr/>
        </p:nvSpPr>
        <p:spPr>
          <a:xfrm>
            <a:off x="4540907" y="1039409"/>
            <a:ext cx="1796632" cy="276999"/>
          </a:xfrm>
          <a:prstGeom prst="rect">
            <a:avLst/>
          </a:prstGeom>
          <a:noFill/>
        </p:spPr>
        <p:txBody>
          <a:bodyPr wrap="square" rtlCol="0">
            <a:spAutoFit/>
          </a:bodyPr>
          <a:lstStyle>
            <a:defPPr>
              <a:defRPr lang="en-US"/>
            </a:defPPr>
            <a:lvl1pPr defTabSz="685783">
              <a:defRPr sz="1200">
                <a:solidFill>
                  <a:prstClr val="black"/>
                </a:solidFill>
                <a:latin typeface="+mn-lt"/>
              </a:defRPr>
            </a:lvl1pPr>
          </a:lstStyle>
          <a:p>
            <a:r>
              <a:rPr lang="en-US" dirty="0"/>
              <a:t>Period Options</a:t>
            </a:r>
            <a:endParaRPr lang="en-US" dirty="0"/>
          </a:p>
        </p:txBody>
      </p:sp>
      <p:sp>
        <p:nvSpPr>
          <p:cNvPr id="35" name="TextBox 34"/>
          <p:cNvSpPr txBox="1"/>
          <p:nvPr/>
        </p:nvSpPr>
        <p:spPr>
          <a:xfrm>
            <a:off x="4529407" y="2881244"/>
            <a:ext cx="2590262" cy="276999"/>
          </a:xfrm>
          <a:prstGeom prst="rect">
            <a:avLst/>
          </a:prstGeom>
          <a:noFill/>
        </p:spPr>
        <p:txBody>
          <a:bodyPr wrap="square" rtlCol="0">
            <a:spAutoFit/>
          </a:bodyPr>
          <a:lstStyle>
            <a:defPPr>
              <a:defRPr lang="en-US"/>
            </a:defPPr>
            <a:lvl1pPr defTabSz="685783">
              <a:defRPr sz="1400">
                <a:solidFill>
                  <a:prstClr val="black"/>
                </a:solidFill>
                <a:latin typeface="+mn-lt"/>
              </a:defRPr>
            </a:lvl1pPr>
          </a:lstStyle>
          <a:p>
            <a:r>
              <a:rPr lang="en-US" sz="1200" dirty="0"/>
              <a:t>Department Options</a:t>
            </a:r>
          </a:p>
        </p:txBody>
      </p:sp>
      <p:sp>
        <p:nvSpPr>
          <p:cNvPr id="36" name="TextBox 35"/>
          <p:cNvSpPr txBox="1"/>
          <p:nvPr/>
        </p:nvSpPr>
        <p:spPr>
          <a:xfrm>
            <a:off x="4540907" y="3530611"/>
            <a:ext cx="1627705" cy="276999"/>
          </a:xfrm>
          <a:prstGeom prst="rect">
            <a:avLst/>
          </a:prstGeom>
          <a:noFill/>
        </p:spPr>
        <p:txBody>
          <a:bodyPr wrap="square" rtlCol="0">
            <a:spAutoFit/>
          </a:bodyPr>
          <a:lstStyle>
            <a:defPPr>
              <a:defRPr lang="en-US"/>
            </a:defPPr>
            <a:lvl1pPr defTabSz="685783">
              <a:defRPr sz="1200">
                <a:solidFill>
                  <a:prstClr val="black"/>
                </a:solidFill>
                <a:latin typeface="+mn-lt"/>
              </a:defRPr>
            </a:lvl1pPr>
          </a:lstStyle>
          <a:p>
            <a:r>
              <a:rPr lang="en-US" dirty="0"/>
              <a:t>Print Orientation</a:t>
            </a:r>
          </a:p>
        </p:txBody>
      </p:sp>
      <p:sp>
        <p:nvSpPr>
          <p:cNvPr id="38" name="TextBox 37"/>
          <p:cNvSpPr txBox="1"/>
          <p:nvPr/>
        </p:nvSpPr>
        <p:spPr>
          <a:xfrm>
            <a:off x="4529406" y="1604044"/>
            <a:ext cx="1627705" cy="276999"/>
          </a:xfrm>
          <a:prstGeom prst="rect">
            <a:avLst/>
          </a:prstGeom>
          <a:noFill/>
        </p:spPr>
        <p:txBody>
          <a:bodyPr wrap="square" rtlCol="0">
            <a:spAutoFit/>
          </a:bodyPr>
          <a:lstStyle>
            <a:defPPr>
              <a:defRPr lang="en-US"/>
            </a:defPPr>
            <a:lvl1pPr defTabSz="685783">
              <a:defRPr sz="1200">
                <a:solidFill>
                  <a:prstClr val="black"/>
                </a:solidFill>
                <a:latin typeface="+mn-lt"/>
              </a:defRPr>
            </a:lvl1pPr>
          </a:lstStyle>
          <a:p>
            <a:r>
              <a:rPr lang="en-US" dirty="0" smtClean="0"/>
              <a:t>Group Sales By</a:t>
            </a:r>
            <a:endParaRPr lang="en-US" dirty="0"/>
          </a:p>
        </p:txBody>
      </p:sp>
    </p:spTree>
    <p:extLst>
      <p:ext uri="{BB962C8B-B14F-4D97-AF65-F5344CB8AC3E}">
        <p14:creationId xmlns:p14="http://schemas.microsoft.com/office/powerpoint/2010/main" val="1375307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5901912"/>
              </p:ext>
            </p:extLst>
          </p:nvPr>
        </p:nvGraphicFramePr>
        <p:xfrm>
          <a:off x="334421" y="677624"/>
          <a:ext cx="8660049" cy="4292448"/>
        </p:xfrm>
        <a:graphic>
          <a:graphicData uri="http://schemas.openxmlformats.org/drawingml/2006/table">
            <a:tbl>
              <a:tblPr/>
              <a:tblGrid>
                <a:gridCol w="1786839">
                  <a:extLst>
                    <a:ext uri="{9D8B030D-6E8A-4147-A177-3AD203B41FA5}">
                      <a16:colId xmlns:a16="http://schemas.microsoft.com/office/drawing/2014/main" xmlns="" val="234574480"/>
                    </a:ext>
                  </a:extLst>
                </a:gridCol>
                <a:gridCol w="763690">
                  <a:extLst>
                    <a:ext uri="{9D8B030D-6E8A-4147-A177-3AD203B41FA5}">
                      <a16:colId xmlns:a16="http://schemas.microsoft.com/office/drawing/2014/main" xmlns="" val="1209547899"/>
                    </a:ext>
                  </a:extLst>
                </a:gridCol>
                <a:gridCol w="763690">
                  <a:extLst>
                    <a:ext uri="{9D8B030D-6E8A-4147-A177-3AD203B41FA5}">
                      <a16:colId xmlns:a16="http://schemas.microsoft.com/office/drawing/2014/main" xmlns="" val="2061830564"/>
                    </a:ext>
                  </a:extLst>
                </a:gridCol>
                <a:gridCol w="763690">
                  <a:extLst>
                    <a:ext uri="{9D8B030D-6E8A-4147-A177-3AD203B41FA5}">
                      <a16:colId xmlns:a16="http://schemas.microsoft.com/office/drawing/2014/main" xmlns="" val="2699119051"/>
                    </a:ext>
                  </a:extLst>
                </a:gridCol>
                <a:gridCol w="763690">
                  <a:extLst>
                    <a:ext uri="{9D8B030D-6E8A-4147-A177-3AD203B41FA5}">
                      <a16:colId xmlns:a16="http://schemas.microsoft.com/office/drawing/2014/main" xmlns="" val="3055587131"/>
                    </a:ext>
                  </a:extLst>
                </a:gridCol>
                <a:gridCol w="763690">
                  <a:extLst>
                    <a:ext uri="{9D8B030D-6E8A-4147-A177-3AD203B41FA5}">
                      <a16:colId xmlns:a16="http://schemas.microsoft.com/office/drawing/2014/main" xmlns="" val="3008691592"/>
                    </a:ext>
                  </a:extLst>
                </a:gridCol>
                <a:gridCol w="763690">
                  <a:extLst>
                    <a:ext uri="{9D8B030D-6E8A-4147-A177-3AD203B41FA5}">
                      <a16:colId xmlns:a16="http://schemas.microsoft.com/office/drawing/2014/main" xmlns="" val="646762225"/>
                    </a:ext>
                  </a:extLst>
                </a:gridCol>
                <a:gridCol w="763690">
                  <a:extLst>
                    <a:ext uri="{9D8B030D-6E8A-4147-A177-3AD203B41FA5}">
                      <a16:colId xmlns:a16="http://schemas.microsoft.com/office/drawing/2014/main" xmlns="" val="4033882784"/>
                    </a:ext>
                  </a:extLst>
                </a:gridCol>
                <a:gridCol w="763690">
                  <a:extLst>
                    <a:ext uri="{9D8B030D-6E8A-4147-A177-3AD203B41FA5}">
                      <a16:colId xmlns:a16="http://schemas.microsoft.com/office/drawing/2014/main" xmlns="" val="615460105"/>
                    </a:ext>
                  </a:extLst>
                </a:gridCol>
                <a:gridCol w="763690">
                  <a:extLst>
                    <a:ext uri="{9D8B030D-6E8A-4147-A177-3AD203B41FA5}">
                      <a16:colId xmlns:a16="http://schemas.microsoft.com/office/drawing/2014/main" xmlns="" val="1077459935"/>
                    </a:ext>
                  </a:extLst>
                </a:gridCol>
              </a:tblGrid>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7793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4/15/2018-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4/22/2018-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7793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4/7/2018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4/14/2018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3"/>
          <a:stretch>
            <a:fillRect/>
          </a:stretch>
        </p:blipFill>
        <p:spPr>
          <a:xfrm>
            <a:off x="8865685" y="80396"/>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7" y="381582"/>
            <a:ext cx="655237"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Compare</a:t>
            </a:r>
          </a:p>
        </p:txBody>
      </p:sp>
      <p:pic>
        <p:nvPicPr>
          <p:cNvPr id="3" name="Picture 2"/>
          <p:cNvPicPr>
            <a:picLocks noChangeAspect="1"/>
          </p:cNvPicPr>
          <p:nvPr/>
        </p:nvPicPr>
        <p:blipFill>
          <a:blip r:embed="rId4"/>
          <a:stretch>
            <a:fillRect/>
          </a:stretch>
        </p:blipFill>
        <p:spPr>
          <a:xfrm>
            <a:off x="8330982" y="415628"/>
            <a:ext cx="185714" cy="135714"/>
          </a:xfrm>
          <a:prstGeom prst="rect">
            <a:avLst/>
          </a:prstGeom>
        </p:spPr>
      </p:pic>
      <p:pic>
        <p:nvPicPr>
          <p:cNvPr id="13" name="Picture 12"/>
          <p:cNvPicPr>
            <a:picLocks noChangeAspect="1"/>
          </p:cNvPicPr>
          <p:nvPr/>
        </p:nvPicPr>
        <p:blipFill>
          <a:blip r:embed="rId5"/>
          <a:stretch>
            <a:fillRect/>
          </a:stretch>
        </p:blipFill>
        <p:spPr>
          <a:xfrm>
            <a:off x="127278" y="50533"/>
            <a:ext cx="207143" cy="185714"/>
          </a:xfrm>
          <a:prstGeom prst="rect">
            <a:avLst/>
          </a:prstGeom>
        </p:spPr>
      </p:pic>
      <p:pic>
        <p:nvPicPr>
          <p:cNvPr id="14" name="Picture 13"/>
          <p:cNvPicPr>
            <a:picLocks noChangeAspect="1"/>
          </p:cNvPicPr>
          <p:nvPr/>
        </p:nvPicPr>
        <p:blipFill>
          <a:blip r:embed="rId6"/>
          <a:stretch>
            <a:fillRect/>
          </a:stretch>
        </p:blipFill>
        <p:spPr>
          <a:xfrm>
            <a:off x="364739" y="46446"/>
            <a:ext cx="178571" cy="178571"/>
          </a:xfrm>
          <a:prstGeom prst="rect">
            <a:avLst/>
          </a:prstGeom>
        </p:spPr>
      </p:pic>
      <p:pic>
        <p:nvPicPr>
          <p:cNvPr id="5" name="Picture 4"/>
          <p:cNvPicPr>
            <a:picLocks noChangeAspect="1"/>
          </p:cNvPicPr>
          <p:nvPr/>
        </p:nvPicPr>
        <p:blipFill>
          <a:blip r:embed="rId7"/>
          <a:stretch>
            <a:fillRect/>
          </a:stretch>
        </p:blipFill>
        <p:spPr>
          <a:xfrm>
            <a:off x="7801426" y="394552"/>
            <a:ext cx="185714" cy="164286"/>
          </a:xfrm>
          <a:prstGeom prst="rect">
            <a:avLst/>
          </a:prstGeom>
        </p:spPr>
      </p:pic>
      <p:sp>
        <p:nvSpPr>
          <p:cNvPr id="18" name="TextBox 17"/>
          <p:cNvSpPr txBox="1"/>
          <p:nvPr/>
        </p:nvSpPr>
        <p:spPr>
          <a:xfrm>
            <a:off x="7955563" y="374798"/>
            <a:ext cx="459800"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Find</a:t>
            </a:r>
          </a:p>
        </p:txBody>
      </p:sp>
      <p:sp>
        <p:nvSpPr>
          <p:cNvPr id="24" name="TextBox 23"/>
          <p:cNvSpPr txBox="1"/>
          <p:nvPr/>
        </p:nvSpPr>
        <p:spPr>
          <a:xfrm>
            <a:off x="6472888" y="372821"/>
            <a:ext cx="1355612"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Active Departments Only</a:t>
            </a:r>
          </a:p>
        </p:txBody>
      </p:sp>
      <p:pic>
        <p:nvPicPr>
          <p:cNvPr id="9" name="Picture 8"/>
          <p:cNvPicPr>
            <a:picLocks noChangeAspect="1"/>
          </p:cNvPicPr>
          <p:nvPr/>
        </p:nvPicPr>
        <p:blipFill>
          <a:blip r:embed="rId8"/>
          <a:stretch>
            <a:fillRect/>
          </a:stretch>
        </p:blipFill>
        <p:spPr>
          <a:xfrm>
            <a:off x="6345826" y="373255"/>
            <a:ext cx="164286" cy="185714"/>
          </a:xfrm>
          <a:prstGeom prst="rect">
            <a:avLst/>
          </a:prstGeom>
        </p:spPr>
      </p:pic>
      <p:sp>
        <p:nvSpPr>
          <p:cNvPr id="15" name="Slide Number Placeholder 2">
            <a:extLst>
              <a:ext uri="{FF2B5EF4-FFF2-40B4-BE49-F238E27FC236}">
                <a16:creationId xmlns:a16="http://schemas.microsoft.com/office/drawing/2014/main" xmlns="" id="{F5A2362B-70F9-456D-BC19-0A47B2203521}"/>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13</a:t>
            </a:fld>
            <a:endParaRPr lang="en-US" sz="800" kern="0" dirty="0">
              <a:solidFill>
                <a:srgbClr val="54B948"/>
              </a:solidFill>
            </a:endParaRPr>
          </a:p>
        </p:txBody>
      </p:sp>
      <p:sp>
        <p:nvSpPr>
          <p:cNvPr id="19" name="Footer Placeholder 3">
            <a:extLst>
              <a:ext uri="{FF2B5EF4-FFF2-40B4-BE49-F238E27FC236}">
                <a16:creationId xmlns:a16="http://schemas.microsoft.com/office/drawing/2014/main" xmlns="" id="{9F3EEE45-2FF8-442B-A809-07ABCC2C425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954315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226916"/>
            <a:ext cx="7877175" cy="1076446"/>
          </a:xfrm>
        </p:spPr>
        <p:txBody>
          <a:bodyPr/>
          <a:lstStyle/>
          <a:p>
            <a:r>
              <a:rPr lang="en-US" dirty="0"/>
              <a:t>THANK YOU</a:t>
            </a:r>
          </a:p>
        </p:txBody>
      </p:sp>
      <p:sp>
        <p:nvSpPr>
          <p:cNvPr id="6" name="Pentagon 5">
            <a:hlinkClick r:id="rId2" action="ppaction://hlinksldjump"/>
          </p:cNvPr>
          <p:cNvSpPr/>
          <p:nvPr/>
        </p:nvSpPr>
        <p:spPr>
          <a:xfrm flipH="1">
            <a:off x="136001" y="4874098"/>
            <a:ext cx="1015680" cy="155101"/>
          </a:xfrm>
          <a:prstGeom prst="homePlate">
            <a:avLst/>
          </a:prstGeom>
          <a:gradFill flip="none" rotWithShape="1">
            <a:gsLst>
              <a:gs pos="15000">
                <a:srgbClr val="FF7171"/>
              </a:gs>
              <a:gs pos="59000">
                <a:srgbClr val="009A75"/>
              </a:gs>
              <a:gs pos="100000">
                <a:srgbClr val="0083A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latin typeface="+mj-lt"/>
              </a:rPr>
              <a:t>Return to Topics</a:t>
            </a:r>
            <a:endParaRPr lang="en-US" sz="800" dirty="0">
              <a:latin typeface="+mj-lt"/>
            </a:endParaRPr>
          </a:p>
        </p:txBody>
      </p:sp>
    </p:spTree>
    <p:extLst>
      <p:ext uri="{BB962C8B-B14F-4D97-AF65-F5344CB8AC3E}">
        <p14:creationId xmlns:p14="http://schemas.microsoft.com/office/powerpoint/2010/main" val="4539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559" y="0"/>
            <a:ext cx="8217638" cy="5143500"/>
          </a:xfrm>
        </p:spPr>
        <p:txBody>
          <a:bodyPr vert="horz" lIns="0" tIns="45720" rIns="91440" bIns="45720" rtlCol="0" anchor="ctr">
            <a:noAutofit/>
          </a:bodyPr>
          <a:lstStyle/>
          <a:p>
            <a:pPr algn="ctr">
              <a:lnSpc>
                <a:spcPct val="100000"/>
              </a:lnSpc>
              <a:spcBef>
                <a:spcPts val="600"/>
              </a:spcBef>
            </a:pPr>
            <a:r>
              <a:rPr lang="en-US" sz="7200" kern="1200" spc="-30" dirty="0">
                <a:solidFill>
                  <a:srgbClr val="FFFFFF">
                    <a:lumMod val="95000"/>
                  </a:srgbClr>
                </a:solidFill>
                <a:latin typeface="Raleway Light" charset="0"/>
              </a:rPr>
              <a:t>ENCOR</a:t>
            </a:r>
            <a:br>
              <a:rPr lang="en-US" sz="7200" kern="1200" spc="-30" dirty="0">
                <a:solidFill>
                  <a:srgbClr val="FFFFFF">
                    <a:lumMod val="95000"/>
                  </a:srgbClr>
                </a:solidFill>
                <a:latin typeface="Raleway Light" charset="0"/>
              </a:rPr>
            </a:br>
            <a:r>
              <a:rPr lang="en-US" sz="7200" kern="1200" spc="-30" dirty="0">
                <a:solidFill>
                  <a:srgbClr val="FFFFFF">
                    <a:lumMod val="95000"/>
                  </a:srgbClr>
                </a:solidFill>
                <a:latin typeface="Raleway Light" charset="0"/>
              </a:rPr>
              <a:t>Enhanced</a:t>
            </a:r>
            <a:br>
              <a:rPr lang="en-US" sz="7200" kern="1200" spc="-30" dirty="0">
                <a:solidFill>
                  <a:srgbClr val="FFFFFF">
                    <a:lumMod val="95000"/>
                  </a:srgbClr>
                </a:solidFill>
                <a:latin typeface="Raleway Light" charset="0"/>
              </a:rPr>
            </a:br>
            <a:r>
              <a:rPr lang="en-US" sz="7200" kern="1200" spc="-30" dirty="0">
                <a:solidFill>
                  <a:srgbClr val="FFFFFF">
                    <a:lumMod val="95000"/>
                  </a:srgbClr>
                </a:solidFill>
                <a:latin typeface="Raleway Light" charset="0"/>
              </a:rPr>
              <a:t>Financial Report</a:t>
            </a:r>
            <a:br>
              <a:rPr lang="en-US" sz="7200" kern="1200" spc="-30" dirty="0">
                <a:solidFill>
                  <a:srgbClr val="FFFFFF">
                    <a:lumMod val="95000"/>
                  </a:srgbClr>
                </a:solidFill>
                <a:latin typeface="Raleway Light" charset="0"/>
              </a:rPr>
            </a:br>
            <a:r>
              <a:rPr lang="en-US" sz="6000" kern="1200" spc="-30" dirty="0">
                <a:solidFill>
                  <a:srgbClr val="FFFFFF">
                    <a:lumMod val="95000"/>
                  </a:srgbClr>
                </a:solidFill>
                <a:latin typeface="Raleway Light" charset="0"/>
              </a:rPr>
              <a:t>(Detailed Version</a:t>
            </a:r>
            <a:r>
              <a:rPr lang="en-US" sz="6000" kern="1200" spc="-30" dirty="0" smtClean="0">
                <a:solidFill>
                  <a:srgbClr val="FFFFFF">
                    <a:lumMod val="95000"/>
                  </a:srgbClr>
                </a:solidFill>
                <a:latin typeface="Raleway Light" charset="0"/>
              </a:rPr>
              <a:t>)</a:t>
            </a:r>
            <a:endParaRPr lang="en-US" sz="6000" kern="1200" spc="-30" dirty="0">
              <a:solidFill>
                <a:srgbClr val="FFFFFF">
                  <a:lumMod val="95000"/>
                </a:srgbClr>
              </a:solidFill>
              <a:latin typeface="Raleway Light" charset="0"/>
            </a:endParaRPr>
          </a:p>
        </p:txBody>
      </p:sp>
    </p:spTree>
    <p:extLst>
      <p:ext uri="{BB962C8B-B14F-4D97-AF65-F5344CB8AC3E}">
        <p14:creationId xmlns:p14="http://schemas.microsoft.com/office/powerpoint/2010/main" val="3556912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2722834"/>
              </p:ext>
            </p:extLst>
          </p:nvPr>
        </p:nvGraphicFramePr>
        <p:xfrm>
          <a:off x="364739" y="677623"/>
          <a:ext cx="8629736" cy="4292448"/>
        </p:xfrm>
        <a:graphic>
          <a:graphicData uri="http://schemas.openxmlformats.org/drawingml/2006/table">
            <a:tbl>
              <a:tblPr/>
              <a:tblGrid>
                <a:gridCol w="1780583">
                  <a:extLst>
                    <a:ext uri="{9D8B030D-6E8A-4147-A177-3AD203B41FA5}">
                      <a16:colId xmlns:a16="http://schemas.microsoft.com/office/drawing/2014/main" xmlns="" val="234574480"/>
                    </a:ext>
                  </a:extLst>
                </a:gridCol>
                <a:gridCol w="761017">
                  <a:extLst>
                    <a:ext uri="{9D8B030D-6E8A-4147-A177-3AD203B41FA5}">
                      <a16:colId xmlns:a16="http://schemas.microsoft.com/office/drawing/2014/main" xmlns="" val="1209547899"/>
                    </a:ext>
                  </a:extLst>
                </a:gridCol>
                <a:gridCol w="761017">
                  <a:extLst>
                    <a:ext uri="{9D8B030D-6E8A-4147-A177-3AD203B41FA5}">
                      <a16:colId xmlns:a16="http://schemas.microsoft.com/office/drawing/2014/main" xmlns="" val="2061830564"/>
                    </a:ext>
                  </a:extLst>
                </a:gridCol>
                <a:gridCol w="761017">
                  <a:extLst>
                    <a:ext uri="{9D8B030D-6E8A-4147-A177-3AD203B41FA5}">
                      <a16:colId xmlns:a16="http://schemas.microsoft.com/office/drawing/2014/main" xmlns="" val="2699119051"/>
                    </a:ext>
                  </a:extLst>
                </a:gridCol>
                <a:gridCol w="761017">
                  <a:extLst>
                    <a:ext uri="{9D8B030D-6E8A-4147-A177-3AD203B41FA5}">
                      <a16:colId xmlns:a16="http://schemas.microsoft.com/office/drawing/2014/main" xmlns="" val="3055587131"/>
                    </a:ext>
                  </a:extLst>
                </a:gridCol>
                <a:gridCol w="761017">
                  <a:extLst>
                    <a:ext uri="{9D8B030D-6E8A-4147-A177-3AD203B41FA5}">
                      <a16:colId xmlns:a16="http://schemas.microsoft.com/office/drawing/2014/main" xmlns="" val="3008691592"/>
                    </a:ext>
                  </a:extLst>
                </a:gridCol>
                <a:gridCol w="761017">
                  <a:extLst>
                    <a:ext uri="{9D8B030D-6E8A-4147-A177-3AD203B41FA5}">
                      <a16:colId xmlns:a16="http://schemas.microsoft.com/office/drawing/2014/main" xmlns="" val="646762225"/>
                    </a:ext>
                  </a:extLst>
                </a:gridCol>
                <a:gridCol w="761017">
                  <a:extLst>
                    <a:ext uri="{9D8B030D-6E8A-4147-A177-3AD203B41FA5}">
                      <a16:colId xmlns:a16="http://schemas.microsoft.com/office/drawing/2014/main" xmlns="" val="4033882784"/>
                    </a:ext>
                  </a:extLst>
                </a:gridCol>
                <a:gridCol w="761017">
                  <a:extLst>
                    <a:ext uri="{9D8B030D-6E8A-4147-A177-3AD203B41FA5}">
                      <a16:colId xmlns:a16="http://schemas.microsoft.com/office/drawing/2014/main" xmlns="" val="615460105"/>
                    </a:ext>
                  </a:extLst>
                </a:gridCol>
                <a:gridCol w="761017">
                  <a:extLst>
                    <a:ext uri="{9D8B030D-6E8A-4147-A177-3AD203B41FA5}">
                      <a16:colId xmlns:a16="http://schemas.microsoft.com/office/drawing/2014/main" xmlns="" val="1077459935"/>
                    </a:ext>
                  </a:extLst>
                </a:gridCol>
              </a:tblGrid>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7793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4-22-2018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4-23-2018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4-25-2018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4-26-2018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4-27-2018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7793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Monday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Tuesday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Wednesday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Thursday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Friday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Saturday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Sunday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4"/>
          <a:stretch>
            <a:fillRect/>
          </a:stretch>
        </p:blipFill>
        <p:spPr>
          <a:xfrm>
            <a:off x="8865685" y="80396"/>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7" y="381582"/>
            <a:ext cx="655237"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Compare</a:t>
            </a:r>
          </a:p>
        </p:txBody>
      </p:sp>
      <p:pic>
        <p:nvPicPr>
          <p:cNvPr id="3" name="Picture 2"/>
          <p:cNvPicPr>
            <a:picLocks noChangeAspect="1"/>
          </p:cNvPicPr>
          <p:nvPr/>
        </p:nvPicPr>
        <p:blipFill>
          <a:blip r:embed="rId5"/>
          <a:stretch>
            <a:fillRect/>
          </a:stretch>
        </p:blipFill>
        <p:spPr>
          <a:xfrm>
            <a:off x="8330982" y="415628"/>
            <a:ext cx="185714" cy="135714"/>
          </a:xfrm>
          <a:prstGeom prst="rect">
            <a:avLst/>
          </a:prstGeom>
        </p:spPr>
      </p:pic>
      <p:pic>
        <p:nvPicPr>
          <p:cNvPr id="13" name="Picture 12"/>
          <p:cNvPicPr>
            <a:picLocks noChangeAspect="1"/>
          </p:cNvPicPr>
          <p:nvPr/>
        </p:nvPicPr>
        <p:blipFill>
          <a:blip r:embed="rId6"/>
          <a:stretch>
            <a:fillRect/>
          </a:stretch>
        </p:blipFill>
        <p:spPr>
          <a:xfrm>
            <a:off x="127278" y="50533"/>
            <a:ext cx="207143" cy="185714"/>
          </a:xfrm>
          <a:prstGeom prst="rect">
            <a:avLst/>
          </a:prstGeom>
        </p:spPr>
      </p:pic>
      <p:pic>
        <p:nvPicPr>
          <p:cNvPr id="14" name="Picture 13"/>
          <p:cNvPicPr>
            <a:picLocks noChangeAspect="1"/>
          </p:cNvPicPr>
          <p:nvPr/>
        </p:nvPicPr>
        <p:blipFill>
          <a:blip r:embed="rId7"/>
          <a:stretch>
            <a:fillRect/>
          </a:stretch>
        </p:blipFill>
        <p:spPr>
          <a:xfrm>
            <a:off x="364739" y="46446"/>
            <a:ext cx="178571" cy="178571"/>
          </a:xfrm>
          <a:prstGeom prst="rect">
            <a:avLst/>
          </a:prstGeom>
        </p:spPr>
      </p:pic>
      <p:pic>
        <p:nvPicPr>
          <p:cNvPr id="5" name="Picture 4"/>
          <p:cNvPicPr>
            <a:picLocks noChangeAspect="1"/>
          </p:cNvPicPr>
          <p:nvPr/>
        </p:nvPicPr>
        <p:blipFill>
          <a:blip r:embed="rId8"/>
          <a:stretch>
            <a:fillRect/>
          </a:stretch>
        </p:blipFill>
        <p:spPr>
          <a:xfrm>
            <a:off x="7801426" y="394552"/>
            <a:ext cx="185714" cy="164286"/>
          </a:xfrm>
          <a:prstGeom prst="rect">
            <a:avLst/>
          </a:prstGeom>
        </p:spPr>
      </p:pic>
      <p:sp>
        <p:nvSpPr>
          <p:cNvPr id="18" name="TextBox 17"/>
          <p:cNvSpPr txBox="1"/>
          <p:nvPr/>
        </p:nvSpPr>
        <p:spPr>
          <a:xfrm>
            <a:off x="7955563" y="374798"/>
            <a:ext cx="459800"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Find</a:t>
            </a:r>
          </a:p>
        </p:txBody>
      </p:sp>
      <p:sp>
        <p:nvSpPr>
          <p:cNvPr id="24" name="TextBox 23"/>
          <p:cNvSpPr txBox="1"/>
          <p:nvPr/>
        </p:nvSpPr>
        <p:spPr>
          <a:xfrm>
            <a:off x="6472888" y="372821"/>
            <a:ext cx="1355612"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Active Departments Only</a:t>
            </a:r>
          </a:p>
        </p:txBody>
      </p:sp>
      <p:pic>
        <p:nvPicPr>
          <p:cNvPr id="9" name="Picture 8"/>
          <p:cNvPicPr>
            <a:picLocks noChangeAspect="1"/>
          </p:cNvPicPr>
          <p:nvPr/>
        </p:nvPicPr>
        <p:blipFill>
          <a:blip r:embed="rId9"/>
          <a:stretch>
            <a:fillRect/>
          </a:stretch>
        </p:blipFill>
        <p:spPr>
          <a:xfrm>
            <a:off x="6345826" y="373255"/>
            <a:ext cx="164286" cy="185714"/>
          </a:xfrm>
          <a:prstGeom prst="rect">
            <a:avLst/>
          </a:prstGeom>
        </p:spPr>
      </p:pic>
      <p:sp>
        <p:nvSpPr>
          <p:cNvPr id="15" name="Slide Number Placeholder 2">
            <a:extLst>
              <a:ext uri="{FF2B5EF4-FFF2-40B4-BE49-F238E27FC236}">
                <a16:creationId xmlns:a16="http://schemas.microsoft.com/office/drawing/2014/main" xmlns="" id="{40A89F80-1DD5-4C13-8988-26F38125F23C}"/>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16</a:t>
            </a:fld>
            <a:endParaRPr lang="en-US" sz="800" kern="0" dirty="0">
              <a:solidFill>
                <a:srgbClr val="54B948"/>
              </a:solidFill>
            </a:endParaRPr>
          </a:p>
        </p:txBody>
      </p:sp>
      <p:sp>
        <p:nvSpPr>
          <p:cNvPr id="19" name="Footer Placeholder 3">
            <a:extLst>
              <a:ext uri="{FF2B5EF4-FFF2-40B4-BE49-F238E27FC236}">
                <a16:creationId xmlns:a16="http://schemas.microsoft.com/office/drawing/2014/main" xmlns="" id="{98B0534B-4DA9-44D9-9956-2D596819CE14}"/>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200040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6650" cy="5143500"/>
          </a:xfrm>
          <a:prstGeom prst="rect">
            <a:avLst/>
          </a:prstGeom>
        </p:spPr>
      </p:pic>
      <p:sp>
        <p:nvSpPr>
          <p:cNvPr id="3" name="Slide Number Placeholder 2">
            <a:extLst>
              <a:ext uri="{FF2B5EF4-FFF2-40B4-BE49-F238E27FC236}">
                <a16:creationId xmlns:a16="http://schemas.microsoft.com/office/drawing/2014/main" xmlns="" id="{FBC2B372-CC03-45FD-81E2-000B17589C93}"/>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17</a:t>
            </a:fld>
            <a:endParaRPr lang="en-US" sz="800" kern="0" dirty="0">
              <a:solidFill>
                <a:srgbClr val="54B948"/>
              </a:solidFill>
            </a:endParaRPr>
          </a:p>
        </p:txBody>
      </p:sp>
      <p:sp>
        <p:nvSpPr>
          <p:cNvPr id="5" name="Footer Placeholder 3">
            <a:extLst>
              <a:ext uri="{FF2B5EF4-FFF2-40B4-BE49-F238E27FC236}">
                <a16:creationId xmlns:a16="http://schemas.microsoft.com/office/drawing/2014/main" xmlns="" id="{4D15393B-8EE8-4CA4-A5EE-08A6A8D960FB}"/>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9936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248" y="23247"/>
            <a:ext cx="9082485" cy="5104755"/>
          </a:xfrm>
          <a:prstGeom prst="rect">
            <a:avLst/>
          </a:prstGeom>
        </p:spPr>
      </p:pic>
      <p:sp>
        <p:nvSpPr>
          <p:cNvPr id="3" name="Slide Number Placeholder 2">
            <a:extLst>
              <a:ext uri="{FF2B5EF4-FFF2-40B4-BE49-F238E27FC236}">
                <a16:creationId xmlns:a16="http://schemas.microsoft.com/office/drawing/2014/main" xmlns="" id="{B10F9C6F-7B02-4F72-82BD-0841E97D9549}"/>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18</a:t>
            </a:fld>
            <a:endParaRPr lang="en-US" sz="800" kern="0" dirty="0">
              <a:solidFill>
                <a:srgbClr val="54B948"/>
              </a:solidFill>
            </a:endParaRPr>
          </a:p>
        </p:txBody>
      </p:sp>
      <p:sp>
        <p:nvSpPr>
          <p:cNvPr id="4" name="Footer Placeholder 3">
            <a:extLst>
              <a:ext uri="{FF2B5EF4-FFF2-40B4-BE49-F238E27FC236}">
                <a16:creationId xmlns:a16="http://schemas.microsoft.com/office/drawing/2014/main" xmlns="" id="{BF1AC8F7-B7A2-4DF3-B8FF-FA8AF465F84D}"/>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67379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4096"/>
          </a:xfrm>
          <a:prstGeom prst="rect">
            <a:avLst/>
          </a:prstGeom>
        </p:spPr>
      </p:pic>
      <p:sp>
        <p:nvSpPr>
          <p:cNvPr id="3" name="Slide Number Placeholder 2">
            <a:extLst>
              <a:ext uri="{FF2B5EF4-FFF2-40B4-BE49-F238E27FC236}">
                <a16:creationId xmlns:a16="http://schemas.microsoft.com/office/drawing/2014/main" xmlns="" id="{97ADBC46-9C87-4401-918A-896DF08C1DA7}"/>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19</a:t>
            </a:fld>
            <a:endParaRPr lang="en-US" sz="800" kern="0" dirty="0">
              <a:solidFill>
                <a:srgbClr val="54B948"/>
              </a:solidFill>
            </a:endParaRPr>
          </a:p>
        </p:txBody>
      </p:sp>
      <p:sp>
        <p:nvSpPr>
          <p:cNvPr id="5" name="Footer Placeholder 3">
            <a:extLst>
              <a:ext uri="{FF2B5EF4-FFF2-40B4-BE49-F238E27FC236}">
                <a16:creationId xmlns:a16="http://schemas.microsoft.com/office/drawing/2014/main" xmlns="" id="{100AED10-7113-4A7A-8C3B-6CD7DA9A9379}"/>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7564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8"/>
          <p:cNvGraphicFramePr>
            <a:graphicFrameLocks noGrp="1"/>
          </p:cNvGraphicFramePr>
          <p:nvPr>
            <p:ph type="tbl" sz="quarter" idx="13"/>
            <p:extLst>
              <p:ext uri="{D42A27DB-BD31-4B8C-83A1-F6EECF244321}">
                <p14:modId xmlns:p14="http://schemas.microsoft.com/office/powerpoint/2010/main" val="2959616604"/>
              </p:ext>
            </p:extLst>
          </p:nvPr>
        </p:nvGraphicFramePr>
        <p:xfrm>
          <a:off x="1929779" y="1088323"/>
          <a:ext cx="5506956" cy="3535763"/>
        </p:xfrm>
        <a:graphic>
          <a:graphicData uri="http://schemas.openxmlformats.org/drawingml/2006/table">
            <a:tbl>
              <a:tblPr firstRow="1" bandRow="1">
                <a:tableStyleId>{5C22544A-7EE6-4342-B048-85BDC9FD1C3A}</a:tableStyleId>
              </a:tblPr>
              <a:tblGrid>
                <a:gridCol w="5506956"/>
              </a:tblGrid>
              <a:tr h="370840">
                <a:tc>
                  <a:txBody>
                    <a:bodyPr/>
                    <a:lstStyle/>
                    <a:p>
                      <a:pPr algn="l"/>
                      <a:r>
                        <a:rPr lang="en-US" sz="1100" dirty="0" smtClean="0"/>
                        <a:t>Click to select and jump* to</a:t>
                      </a:r>
                      <a:r>
                        <a:rPr lang="en-US" sz="1100" baseline="0" dirty="0" smtClean="0"/>
                        <a:t> the section:</a:t>
                      </a:r>
                      <a:endParaRPr lang="en-US" sz="1100" dirty="0"/>
                    </a:p>
                  </a:txBody>
                  <a:tcPr anchor="ctr"/>
                </a:tc>
              </a:tr>
              <a:tr h="370840">
                <a:tc>
                  <a:txBody>
                    <a:bodyPr/>
                    <a:lstStyle/>
                    <a:p>
                      <a:pPr algn="l"/>
                      <a:r>
                        <a:rPr lang="en-US" sz="1100" baseline="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hlinkClick r:id="rId2" action="ppaction://hlinksldjump"/>
                        </a:rPr>
                        <a:t>ENCOR Enhanced Financial Report (Overview Version)</a:t>
                      </a:r>
                      <a:endParaRPr lang="en-US" sz="1100" baseline="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tc>
              </a:tr>
              <a:tr h="370840">
                <a:tc>
                  <a:txBody>
                    <a:bodyPr/>
                    <a:lstStyle/>
                    <a:p>
                      <a:pPr algn="l"/>
                      <a:r>
                        <a:rPr lang="en-US" sz="1100" baseline="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hlinkClick r:id="rId3" action="ppaction://hlinksldjump"/>
                        </a:rPr>
                        <a:t>ENCOR Enhanced Financial Report (Detailed Version)</a:t>
                      </a:r>
                      <a:endParaRPr lang="en-US" sz="1100" baseline="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tc>
              </a:tr>
              <a:tr h="370840">
                <a:tc>
                  <a:txBody>
                    <a:bodyPr/>
                    <a:lstStyle/>
                    <a:p>
                      <a:pPr algn="l"/>
                      <a:r>
                        <a:rPr lang="en-US" sz="1100" baseline="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hlinkClick r:id="rId4" action="ppaction://hlinksldjump"/>
                        </a:rPr>
                        <a:t>ENCOR A/R Module (Overview Version)</a:t>
                      </a:r>
                      <a:endParaRPr lang="en-US" sz="1100" baseline="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tc>
              </a:tr>
              <a:tr h="370840">
                <a:tc>
                  <a:txBody>
                    <a:bodyPr/>
                    <a:lstStyle/>
                    <a:p>
                      <a:pPr algn="l"/>
                      <a:r>
                        <a:rPr lang="en-US" sz="1100" baseline="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hlinkClick r:id="rId5" action="ppaction://hlinksldjump"/>
                        </a:rPr>
                        <a:t>ENCOR A/R Module (Detailed Version)   </a:t>
                      </a:r>
                      <a:endParaRPr lang="en-US" sz="1100" baseline="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tc>
              </a:tr>
              <a:tr h="370840">
                <a:tc>
                  <a:txBody>
                    <a:bodyPr/>
                    <a:lstStyle/>
                    <a:p>
                      <a:pPr algn="l"/>
                      <a:r>
                        <a:rPr lang="en-US" sz="1100" baseline="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hlinkClick r:id="rId6" action="ppaction://hlinksldjump"/>
                        </a:rPr>
                        <a:t>NCR Platform Digital Receipts</a:t>
                      </a:r>
                      <a:endParaRPr lang="en-US" sz="1100" baseline="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tc>
              </a:tr>
              <a:tr h="370840">
                <a:tc>
                  <a:txBody>
                    <a:bodyPr/>
                    <a:lstStyle/>
                    <a:p>
                      <a:pPr algn="l"/>
                      <a:r>
                        <a:rPr lang="en-US" sz="1100" baseline="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hlinkClick r:id="rId7" action="ppaction://hlinksldjump"/>
                        </a:rPr>
                        <a:t>Digital Coupons over NCR Platform with Inmar</a:t>
                      </a:r>
                      <a:endParaRPr lang="en-US" sz="1100" baseline="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tc>
              </a:tr>
              <a:tr h="370840">
                <a:tc>
                  <a:txBody>
                    <a:bodyPr/>
                    <a:lstStyle/>
                    <a:p>
                      <a:pPr algn="l"/>
                      <a:r>
                        <a:rPr lang="en-US" sz="1100" baseline="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hlinkClick r:id="rId8" action="ppaction://hlinksldjump"/>
                        </a:rPr>
                        <a:t>FastLane Mobile Shopper</a:t>
                      </a:r>
                      <a:endParaRPr lang="en-US" sz="1100" baseline="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tc>
              </a:tr>
              <a:tr h="370840">
                <a:tc>
                  <a:txBody>
                    <a:bodyPr/>
                    <a:lstStyle/>
                    <a:p>
                      <a:pPr algn="l"/>
                      <a:r>
                        <a:rPr lang="en-US" sz="1100" baseline="0" dirty="0" smtClean="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hlinkClick r:id="rId9" action="ppaction://hlinksldjump"/>
                        </a:rPr>
                        <a:t>ENCOR Migration Tools</a:t>
                      </a:r>
                      <a:endParaRPr lang="en-US" sz="1100" baseline="0" dirty="0">
                        <a:solidFill>
                          <a:srgbClr val="0070C0"/>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tc>
              </a:tr>
              <a:tr h="198203">
                <a:tc>
                  <a:txBody>
                    <a:bodyPr/>
                    <a:lstStyle/>
                    <a:p>
                      <a:pPr algn="l"/>
                      <a:r>
                        <a:rPr lang="en-US" sz="700" i="1" baseline="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Presentation must be in Slide Show mode</a:t>
                      </a:r>
                      <a:endParaRPr lang="en-US" sz="700" i="1" baseline="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nchor="ctr">
                    <a:solidFill>
                      <a:srgbClr val="54B900"/>
                    </a:solidFill>
                  </a:tcPr>
                </a:tc>
              </a:tr>
            </a:tbl>
          </a:graphicData>
        </a:graphic>
      </p:graphicFrame>
      <p:sp>
        <p:nvSpPr>
          <p:cNvPr id="7" name="Title 6"/>
          <p:cNvSpPr>
            <a:spLocks noGrp="1"/>
          </p:cNvSpPr>
          <p:nvPr>
            <p:ph type="title"/>
          </p:nvPr>
        </p:nvSpPr>
        <p:spPr/>
        <p:txBody>
          <a:bodyPr/>
          <a:lstStyle/>
          <a:p>
            <a:r>
              <a:rPr lang="en-US" dirty="0" smtClean="0"/>
              <a:t>ENCOR Special Feature Topics:</a:t>
            </a:r>
            <a:endParaRPr lang="en-US" dirty="0"/>
          </a:p>
        </p:txBody>
      </p:sp>
      <p:sp>
        <p:nvSpPr>
          <p:cNvPr id="10" name="Slide Number Placeholder 2">
            <a:extLst>
              <a:ext uri="{FF2B5EF4-FFF2-40B4-BE49-F238E27FC236}">
                <a16:creationId xmlns:a16="http://schemas.microsoft.com/office/drawing/2014/main" xmlns="" id="{FA482009-CD04-45C9-8F27-911BC9DA3E69}"/>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a:t>
            </a:fld>
            <a:endParaRPr lang="en-US" sz="800" kern="0" dirty="0">
              <a:solidFill>
                <a:srgbClr val="54B948"/>
              </a:solidFill>
            </a:endParaRPr>
          </a:p>
        </p:txBody>
      </p:sp>
      <p:sp>
        <p:nvSpPr>
          <p:cNvPr id="11" name="Footer Placeholder 3">
            <a:extLst>
              <a:ext uri="{FF2B5EF4-FFF2-40B4-BE49-F238E27FC236}">
                <a16:creationId xmlns:a16="http://schemas.microsoft.com/office/drawing/2014/main" xmlns="" id="{0D033AE6-F9F7-4E55-AC29-5FEA7069B811}"/>
              </a:ext>
            </a:extLst>
          </p:cNvPr>
          <p:cNvSpPr txBox="1">
            <a:spLocks/>
          </p:cNvSpPr>
          <p:nvPr/>
        </p:nvSpPr>
        <p:spPr>
          <a:xfrm>
            <a:off x="497059" y="4983933"/>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9094408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56194" cy="5143500"/>
          </a:xfrm>
          <a:prstGeom prst="rect">
            <a:avLst/>
          </a:prstGeom>
        </p:spPr>
      </p:pic>
      <p:sp>
        <p:nvSpPr>
          <p:cNvPr id="3" name="Slide Number Placeholder 2">
            <a:extLst>
              <a:ext uri="{FF2B5EF4-FFF2-40B4-BE49-F238E27FC236}">
                <a16:creationId xmlns:a16="http://schemas.microsoft.com/office/drawing/2014/main" xmlns="" id="{8EB7DED6-25DE-43C5-9914-44EA8EE23969}"/>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20</a:t>
            </a:fld>
            <a:endParaRPr lang="en-US" sz="800" kern="0" dirty="0">
              <a:solidFill>
                <a:srgbClr val="54B948"/>
              </a:solidFill>
            </a:endParaRPr>
          </a:p>
        </p:txBody>
      </p:sp>
      <p:sp>
        <p:nvSpPr>
          <p:cNvPr id="5" name="Footer Placeholder 3">
            <a:extLst>
              <a:ext uri="{FF2B5EF4-FFF2-40B4-BE49-F238E27FC236}">
                <a16:creationId xmlns:a16="http://schemas.microsoft.com/office/drawing/2014/main" xmlns="" id="{F4B6CFB8-71C8-491B-9637-55A502D17052}"/>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24430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4" y="555277"/>
            <a:ext cx="136085" cy="117940"/>
          </a:xfrm>
          <a:prstGeom prst="rect">
            <a:avLst/>
          </a:prstGeom>
        </p:spPr>
      </p:pic>
      <p:cxnSp>
        <p:nvCxnSpPr>
          <p:cNvPr id="28" name="Straight Connector 2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3" y="-1280"/>
            <a:ext cx="8815887" cy="474756"/>
          </a:xfrm>
          <a:prstGeom prst="rect">
            <a:avLst/>
          </a:prstGeom>
        </p:spPr>
      </p:pic>
      <p:graphicFrame>
        <p:nvGraphicFramePr>
          <p:cNvPr id="20" name="Table 19"/>
          <p:cNvGraphicFramePr>
            <a:graphicFrameLocks noGrp="1"/>
          </p:cNvGraphicFramePr>
          <p:nvPr>
            <p:extLst/>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2" y="947762"/>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pic>
        <p:nvPicPr>
          <p:cNvPr id="85" name="Picture 84"/>
          <p:cNvPicPr>
            <a:picLocks noChangeAspect="1"/>
          </p:cNvPicPr>
          <p:nvPr/>
        </p:nvPicPr>
        <p:blipFill>
          <a:blip r:embed="rId6"/>
          <a:stretch>
            <a:fillRect/>
          </a:stretch>
        </p:blipFill>
        <p:spPr>
          <a:xfrm>
            <a:off x="390757" y="526329"/>
            <a:ext cx="214286" cy="185714"/>
          </a:xfrm>
          <a:prstGeom prst="rect">
            <a:avLst/>
          </a:prstGeom>
        </p:spPr>
      </p:pic>
      <p:pic>
        <p:nvPicPr>
          <p:cNvPr id="51" name="Picture 50"/>
          <p:cNvPicPr>
            <a:picLocks noChangeAspect="1"/>
          </p:cNvPicPr>
          <p:nvPr/>
        </p:nvPicPr>
        <p:blipFill>
          <a:blip r:embed="rId7"/>
          <a:stretch>
            <a:fillRect/>
          </a:stretch>
        </p:blipFill>
        <p:spPr>
          <a:xfrm>
            <a:off x="626038" y="522557"/>
            <a:ext cx="178571" cy="178571"/>
          </a:xfrm>
          <a:prstGeom prst="rect">
            <a:avLst/>
          </a:prstGeom>
        </p:spPr>
      </p:pic>
      <p:sp>
        <p:nvSpPr>
          <p:cNvPr id="90" name="TextBox 89"/>
          <p:cNvSpPr txBox="1"/>
          <p:nvPr/>
        </p:nvSpPr>
        <p:spPr>
          <a:xfrm>
            <a:off x="4569662" y="1604533"/>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Department Options</a:t>
            </a:r>
          </a:p>
        </p:txBody>
      </p:sp>
      <p:sp>
        <p:nvSpPr>
          <p:cNvPr id="91" name="TextBox 90"/>
          <p:cNvSpPr txBox="1"/>
          <p:nvPr/>
        </p:nvSpPr>
        <p:spPr>
          <a:xfrm>
            <a:off x="4569662" y="2248149"/>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Print Orientation</a:t>
            </a:r>
          </a:p>
        </p:txBody>
      </p:sp>
      <p:graphicFrame>
        <p:nvGraphicFramePr>
          <p:cNvPr id="92" name="Table 91"/>
          <p:cNvGraphicFramePr>
            <a:graphicFrameLocks noGrp="1"/>
          </p:cNvGraphicFramePr>
          <p:nvPr>
            <p:extLst/>
          </p:nvPr>
        </p:nvGraphicFramePr>
        <p:xfrm>
          <a:off x="4645103" y="1864004"/>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 Departments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93" name="Table 92"/>
          <p:cNvGraphicFramePr>
            <a:graphicFrameLocks noGrp="1"/>
          </p:cNvGraphicFramePr>
          <p:nvPr>
            <p:extLst/>
          </p:nvPr>
        </p:nvGraphicFramePr>
        <p:xfrm>
          <a:off x="4645103" y="2494711"/>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94" name="TextBox 93"/>
          <p:cNvSpPr txBox="1"/>
          <p:nvPr/>
        </p:nvSpPr>
        <p:spPr>
          <a:xfrm>
            <a:off x="4569662" y="1016405"/>
            <a:ext cx="1189653"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Period Options</a:t>
            </a:r>
          </a:p>
        </p:txBody>
      </p:sp>
      <p:graphicFrame>
        <p:nvGraphicFramePr>
          <p:cNvPr id="95" name="Table 94"/>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2" name="Picture 1"/>
          <p:cNvPicPr>
            <a:picLocks noChangeAspect="1"/>
          </p:cNvPicPr>
          <p:nvPr/>
        </p:nvPicPr>
        <p:blipFill>
          <a:blip r:embed="rId8"/>
          <a:stretch>
            <a:fillRect/>
          </a:stretch>
        </p:blipFill>
        <p:spPr>
          <a:xfrm>
            <a:off x="8267350" y="4763105"/>
            <a:ext cx="785714" cy="292857"/>
          </a:xfrm>
          <a:prstGeom prst="rect">
            <a:avLst/>
          </a:prstGeom>
        </p:spPr>
      </p:pic>
      <p:sp>
        <p:nvSpPr>
          <p:cNvPr id="17" name="Slide Number Placeholder 2">
            <a:extLst>
              <a:ext uri="{FF2B5EF4-FFF2-40B4-BE49-F238E27FC236}">
                <a16:creationId xmlns:a16="http://schemas.microsoft.com/office/drawing/2014/main" xmlns="" id="{900F34F7-4A5F-446C-BF85-77E68C2DA0EA}"/>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21</a:t>
            </a:fld>
            <a:endParaRPr lang="en-US" sz="800" kern="0" dirty="0">
              <a:solidFill>
                <a:srgbClr val="54B948"/>
              </a:solidFill>
            </a:endParaRPr>
          </a:p>
        </p:txBody>
      </p:sp>
      <p:sp>
        <p:nvSpPr>
          <p:cNvPr id="18" name="Footer Placeholder 3">
            <a:extLst>
              <a:ext uri="{FF2B5EF4-FFF2-40B4-BE49-F238E27FC236}">
                <a16:creationId xmlns:a16="http://schemas.microsoft.com/office/drawing/2014/main" xmlns="" id="{672BD49A-59B1-4A9F-A246-4F362C888EE2}"/>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57167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4" y="555277"/>
            <a:ext cx="136085" cy="117940"/>
          </a:xfrm>
          <a:prstGeom prst="rect">
            <a:avLst/>
          </a:prstGeom>
        </p:spPr>
      </p:pic>
      <p:cxnSp>
        <p:nvCxnSpPr>
          <p:cNvPr id="28" name="Straight Connector 2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3" y="-1280"/>
            <a:ext cx="8815887" cy="474756"/>
          </a:xfrm>
          <a:prstGeom prst="rect">
            <a:avLst/>
          </a:prstGeom>
        </p:spPr>
      </p:pic>
      <p:graphicFrame>
        <p:nvGraphicFramePr>
          <p:cNvPr id="20" name="Table 19"/>
          <p:cNvGraphicFramePr>
            <a:graphicFrameLocks noGrp="1"/>
          </p:cNvGraphicFramePr>
          <p:nvPr>
            <p:extLst/>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2" y="947762"/>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sp>
        <p:nvSpPr>
          <p:cNvPr id="5" name="TextBox 4"/>
          <p:cNvSpPr txBox="1"/>
          <p:nvPr/>
        </p:nvSpPr>
        <p:spPr>
          <a:xfrm>
            <a:off x="4569662" y="1016405"/>
            <a:ext cx="1189653"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Period Options</a:t>
            </a:r>
          </a:p>
        </p:txBody>
      </p:sp>
      <p:graphicFrame>
        <p:nvGraphicFramePr>
          <p:cNvPr id="7" name="Table 6"/>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21" name="TextBox 20"/>
          <p:cNvSpPr txBox="1"/>
          <p:nvPr/>
        </p:nvSpPr>
        <p:spPr>
          <a:xfrm>
            <a:off x="4569662" y="1984751"/>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Department Options</a:t>
            </a:r>
          </a:p>
        </p:txBody>
      </p:sp>
      <p:sp>
        <p:nvSpPr>
          <p:cNvPr id="22" name="TextBox 21"/>
          <p:cNvSpPr txBox="1"/>
          <p:nvPr/>
        </p:nvSpPr>
        <p:spPr>
          <a:xfrm>
            <a:off x="4569662" y="2628367"/>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Print Orientation</a:t>
            </a:r>
          </a:p>
        </p:txBody>
      </p:sp>
      <p:graphicFrame>
        <p:nvGraphicFramePr>
          <p:cNvPr id="23" name="Table 22"/>
          <p:cNvGraphicFramePr>
            <a:graphicFrameLocks noGrp="1"/>
          </p:cNvGraphicFramePr>
          <p:nvPr>
            <p:extLst/>
          </p:nvPr>
        </p:nvGraphicFramePr>
        <p:xfrm>
          <a:off x="4645103" y="2244223"/>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24" name="Table 23"/>
          <p:cNvGraphicFramePr>
            <a:graphicFrameLocks noGrp="1"/>
          </p:cNvGraphicFramePr>
          <p:nvPr>
            <p:extLst/>
          </p:nvPr>
        </p:nvGraphicFramePr>
        <p:xfrm>
          <a:off x="4645103" y="2874929"/>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25" name="Picture 24"/>
          <p:cNvPicPr>
            <a:picLocks noChangeAspect="1"/>
          </p:cNvPicPr>
          <p:nvPr/>
        </p:nvPicPr>
        <p:blipFill>
          <a:blip r:embed="rId6"/>
          <a:stretch>
            <a:fillRect/>
          </a:stretch>
        </p:blipFill>
        <p:spPr>
          <a:xfrm>
            <a:off x="390595" y="526645"/>
            <a:ext cx="207143" cy="185714"/>
          </a:xfrm>
          <a:prstGeom prst="rect">
            <a:avLst/>
          </a:prstGeom>
        </p:spPr>
      </p:pic>
      <p:pic>
        <p:nvPicPr>
          <p:cNvPr id="9" name="Picture 8"/>
          <p:cNvPicPr>
            <a:picLocks noChangeAspect="1"/>
          </p:cNvPicPr>
          <p:nvPr/>
        </p:nvPicPr>
        <p:blipFill>
          <a:blip r:embed="rId7"/>
          <a:stretch>
            <a:fillRect/>
          </a:stretch>
        </p:blipFill>
        <p:spPr>
          <a:xfrm>
            <a:off x="628057" y="522557"/>
            <a:ext cx="178571" cy="178571"/>
          </a:xfrm>
          <a:prstGeom prst="rect">
            <a:avLst/>
          </a:prstGeom>
        </p:spPr>
      </p:pic>
      <p:pic>
        <p:nvPicPr>
          <p:cNvPr id="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7467" y="1703147"/>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9" name="TextBox 28"/>
          <p:cNvSpPr txBox="1"/>
          <p:nvPr/>
        </p:nvSpPr>
        <p:spPr>
          <a:xfrm>
            <a:off x="4569661" y="1518794"/>
            <a:ext cx="1189653"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pitchFamily="34" charset="0"/>
                <a:ea typeface="+mn-ea"/>
                <a:cs typeface="Calibri" panose="020F0502020204030204" pitchFamily="34" charset="0"/>
              </a:rPr>
              <a:t>Include Today</a:t>
            </a:r>
          </a:p>
        </p:txBody>
      </p:sp>
      <p:pic>
        <p:nvPicPr>
          <p:cNvPr id="30" name="Picture 29"/>
          <p:cNvPicPr>
            <a:picLocks noChangeAspect="1"/>
          </p:cNvPicPr>
          <p:nvPr/>
        </p:nvPicPr>
        <p:blipFill>
          <a:blip r:embed="rId9"/>
          <a:stretch>
            <a:fillRect/>
          </a:stretch>
        </p:blipFill>
        <p:spPr>
          <a:xfrm>
            <a:off x="8230666" y="4770252"/>
            <a:ext cx="800000" cy="278572"/>
          </a:xfrm>
          <a:prstGeom prst="rect">
            <a:avLst/>
          </a:prstGeom>
        </p:spPr>
      </p:pic>
      <p:sp>
        <p:nvSpPr>
          <p:cNvPr id="31" name="Slide Number Placeholder 2">
            <a:extLst>
              <a:ext uri="{FF2B5EF4-FFF2-40B4-BE49-F238E27FC236}">
                <a16:creationId xmlns:a16="http://schemas.microsoft.com/office/drawing/2014/main" xmlns="" id="{A0F3B2D5-A9A1-4864-9279-B52D1A7EBF16}"/>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22</a:t>
            </a:fld>
            <a:endParaRPr lang="en-US" sz="800" kern="0" dirty="0">
              <a:solidFill>
                <a:srgbClr val="54B948"/>
              </a:solidFill>
            </a:endParaRPr>
          </a:p>
        </p:txBody>
      </p:sp>
      <p:sp>
        <p:nvSpPr>
          <p:cNvPr id="32" name="Footer Placeholder 3">
            <a:extLst>
              <a:ext uri="{FF2B5EF4-FFF2-40B4-BE49-F238E27FC236}">
                <a16:creationId xmlns:a16="http://schemas.microsoft.com/office/drawing/2014/main" xmlns="" id="{DA262C77-CC67-47B8-BE7C-74A44EB8DCF1}"/>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53784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4" y="555277"/>
            <a:ext cx="136085" cy="117940"/>
          </a:xfrm>
          <a:prstGeom prst="rect">
            <a:avLst/>
          </a:prstGeom>
        </p:spPr>
      </p:pic>
      <p:cxnSp>
        <p:nvCxnSpPr>
          <p:cNvPr id="28" name="Straight Connector 2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3" y="-1280"/>
            <a:ext cx="8815887" cy="474756"/>
          </a:xfrm>
          <a:prstGeom prst="rect">
            <a:avLst/>
          </a:prstGeom>
        </p:spPr>
      </p:pic>
      <p:graphicFrame>
        <p:nvGraphicFramePr>
          <p:cNvPr id="20" name="Table 19"/>
          <p:cNvGraphicFramePr>
            <a:graphicFrameLocks noGrp="1"/>
          </p:cNvGraphicFramePr>
          <p:nvPr>
            <p:extLst/>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2" y="947762"/>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pic>
        <p:nvPicPr>
          <p:cNvPr id="26" name="Picture 25"/>
          <p:cNvPicPr>
            <a:picLocks noChangeAspect="1"/>
          </p:cNvPicPr>
          <p:nvPr/>
        </p:nvPicPr>
        <p:blipFill>
          <a:blip r:embed="rId6"/>
          <a:stretch>
            <a:fillRect/>
          </a:stretch>
        </p:blipFill>
        <p:spPr>
          <a:xfrm>
            <a:off x="390595" y="526645"/>
            <a:ext cx="207143" cy="185714"/>
          </a:xfrm>
          <a:prstGeom prst="rect">
            <a:avLst/>
          </a:prstGeom>
        </p:spPr>
      </p:pic>
      <p:pic>
        <p:nvPicPr>
          <p:cNvPr id="30" name="Picture 29"/>
          <p:cNvPicPr>
            <a:picLocks noChangeAspect="1"/>
          </p:cNvPicPr>
          <p:nvPr/>
        </p:nvPicPr>
        <p:blipFill>
          <a:blip r:embed="rId7"/>
          <a:stretch>
            <a:fillRect/>
          </a:stretch>
        </p:blipFill>
        <p:spPr>
          <a:xfrm>
            <a:off x="628057" y="522557"/>
            <a:ext cx="178571" cy="178571"/>
          </a:xfrm>
          <a:prstGeom prst="rect">
            <a:avLst/>
          </a:prstGeom>
        </p:spPr>
      </p:pic>
      <p:sp>
        <p:nvSpPr>
          <p:cNvPr id="31" name="TextBox 30"/>
          <p:cNvSpPr txBox="1"/>
          <p:nvPr/>
        </p:nvSpPr>
        <p:spPr>
          <a:xfrm>
            <a:off x="4569662" y="1016405"/>
            <a:ext cx="1189653"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Period Options</a:t>
            </a:r>
          </a:p>
        </p:txBody>
      </p:sp>
      <p:graphicFrame>
        <p:nvGraphicFramePr>
          <p:cNvPr id="32" name="Table 31"/>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36" name="TextBox 35"/>
          <p:cNvSpPr txBox="1"/>
          <p:nvPr/>
        </p:nvSpPr>
        <p:spPr>
          <a:xfrm>
            <a:off x="4569662" y="1984751"/>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Department Options</a:t>
            </a:r>
          </a:p>
        </p:txBody>
      </p:sp>
      <p:sp>
        <p:nvSpPr>
          <p:cNvPr id="37" name="TextBox 36"/>
          <p:cNvSpPr txBox="1"/>
          <p:nvPr/>
        </p:nvSpPr>
        <p:spPr>
          <a:xfrm>
            <a:off x="4569662" y="2628367"/>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Print Orientation</a:t>
            </a:r>
          </a:p>
        </p:txBody>
      </p:sp>
      <p:graphicFrame>
        <p:nvGraphicFramePr>
          <p:cNvPr id="38" name="Table 37"/>
          <p:cNvGraphicFramePr>
            <a:graphicFrameLocks noGrp="1"/>
          </p:cNvGraphicFramePr>
          <p:nvPr>
            <p:extLst/>
          </p:nvPr>
        </p:nvGraphicFramePr>
        <p:xfrm>
          <a:off x="4645103" y="2244223"/>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39" name="Table 38"/>
          <p:cNvGraphicFramePr>
            <a:graphicFrameLocks noGrp="1"/>
          </p:cNvGraphicFramePr>
          <p:nvPr>
            <p:extLst/>
          </p:nvPr>
        </p:nvGraphicFramePr>
        <p:xfrm>
          <a:off x="4645103" y="2874929"/>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3" name="Picture 2"/>
          <p:cNvPicPr>
            <a:picLocks noChangeAspect="1"/>
          </p:cNvPicPr>
          <p:nvPr/>
        </p:nvPicPr>
        <p:blipFill>
          <a:blip r:embed="rId8"/>
          <a:stretch>
            <a:fillRect/>
          </a:stretch>
        </p:blipFill>
        <p:spPr>
          <a:xfrm>
            <a:off x="4645103" y="1726399"/>
            <a:ext cx="678572" cy="185714"/>
          </a:xfrm>
          <a:prstGeom prst="rect">
            <a:avLst/>
          </a:prstGeom>
        </p:spPr>
      </p:pic>
      <p:sp>
        <p:nvSpPr>
          <p:cNvPr id="43" name="TextBox 42"/>
          <p:cNvSpPr txBox="1"/>
          <p:nvPr/>
        </p:nvSpPr>
        <p:spPr>
          <a:xfrm>
            <a:off x="4569662" y="1518794"/>
            <a:ext cx="932236"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pitchFamily="34" charset="0"/>
                <a:ea typeface="+mn-ea"/>
                <a:cs typeface="Calibri" panose="020F0502020204030204" pitchFamily="34" charset="0"/>
              </a:rPr>
              <a:t>Include Today</a:t>
            </a:r>
          </a:p>
        </p:txBody>
      </p:sp>
      <p:pic>
        <p:nvPicPr>
          <p:cNvPr id="45" name="Picture 44"/>
          <p:cNvPicPr>
            <a:picLocks noChangeAspect="1"/>
          </p:cNvPicPr>
          <p:nvPr/>
        </p:nvPicPr>
        <p:blipFill>
          <a:blip r:embed="rId9"/>
          <a:stretch>
            <a:fillRect/>
          </a:stretch>
        </p:blipFill>
        <p:spPr>
          <a:xfrm>
            <a:off x="8230666" y="4770252"/>
            <a:ext cx="800000" cy="278572"/>
          </a:xfrm>
          <a:prstGeom prst="rect">
            <a:avLst/>
          </a:prstGeom>
        </p:spPr>
      </p:pic>
      <p:sp>
        <p:nvSpPr>
          <p:cNvPr id="21" name="Slide Number Placeholder 2">
            <a:extLst>
              <a:ext uri="{FF2B5EF4-FFF2-40B4-BE49-F238E27FC236}">
                <a16:creationId xmlns:a16="http://schemas.microsoft.com/office/drawing/2014/main" xmlns="" id="{C852B49B-0810-4A6B-BA18-712011DAF0D7}"/>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23</a:t>
            </a:fld>
            <a:endParaRPr lang="en-US" sz="800" kern="0" dirty="0">
              <a:solidFill>
                <a:srgbClr val="54B948"/>
              </a:solidFill>
            </a:endParaRPr>
          </a:p>
        </p:txBody>
      </p:sp>
      <p:sp>
        <p:nvSpPr>
          <p:cNvPr id="22" name="Footer Placeholder 3">
            <a:extLst>
              <a:ext uri="{FF2B5EF4-FFF2-40B4-BE49-F238E27FC236}">
                <a16:creationId xmlns:a16="http://schemas.microsoft.com/office/drawing/2014/main" xmlns="" id="{F1AB8BA4-AE2F-4892-B988-AA4D9D3DA9DC}"/>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144832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4" y="555277"/>
            <a:ext cx="136085" cy="117940"/>
          </a:xfrm>
          <a:prstGeom prst="rect">
            <a:avLst/>
          </a:prstGeom>
        </p:spPr>
      </p:pic>
      <p:cxnSp>
        <p:nvCxnSpPr>
          <p:cNvPr id="28" name="Straight Connector 2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3" y="-1280"/>
            <a:ext cx="8815887" cy="474756"/>
          </a:xfrm>
          <a:prstGeom prst="rect">
            <a:avLst/>
          </a:prstGeom>
        </p:spPr>
      </p:pic>
      <p:graphicFrame>
        <p:nvGraphicFramePr>
          <p:cNvPr id="20" name="Table 19"/>
          <p:cNvGraphicFramePr>
            <a:graphicFrameLocks noGrp="1"/>
          </p:cNvGraphicFramePr>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2" y="947762"/>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pic>
        <p:nvPicPr>
          <p:cNvPr id="26" name="Picture 25"/>
          <p:cNvPicPr>
            <a:picLocks noChangeAspect="1"/>
          </p:cNvPicPr>
          <p:nvPr/>
        </p:nvPicPr>
        <p:blipFill>
          <a:blip r:embed="rId6"/>
          <a:stretch>
            <a:fillRect/>
          </a:stretch>
        </p:blipFill>
        <p:spPr>
          <a:xfrm>
            <a:off x="390595" y="526645"/>
            <a:ext cx="207143" cy="185714"/>
          </a:xfrm>
          <a:prstGeom prst="rect">
            <a:avLst/>
          </a:prstGeom>
        </p:spPr>
      </p:pic>
      <p:pic>
        <p:nvPicPr>
          <p:cNvPr id="30" name="Picture 29"/>
          <p:cNvPicPr>
            <a:picLocks noChangeAspect="1"/>
          </p:cNvPicPr>
          <p:nvPr/>
        </p:nvPicPr>
        <p:blipFill>
          <a:blip r:embed="rId7"/>
          <a:stretch>
            <a:fillRect/>
          </a:stretch>
        </p:blipFill>
        <p:spPr>
          <a:xfrm>
            <a:off x="628057" y="522557"/>
            <a:ext cx="178571" cy="178571"/>
          </a:xfrm>
          <a:prstGeom prst="rect">
            <a:avLst/>
          </a:prstGeom>
        </p:spPr>
      </p:pic>
      <p:sp>
        <p:nvSpPr>
          <p:cNvPr id="31" name="TextBox 30"/>
          <p:cNvSpPr txBox="1"/>
          <p:nvPr/>
        </p:nvSpPr>
        <p:spPr>
          <a:xfrm>
            <a:off x="4569662" y="1016405"/>
            <a:ext cx="1189653"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Period Options</a:t>
            </a:r>
          </a:p>
        </p:txBody>
      </p:sp>
      <p:graphicFrame>
        <p:nvGraphicFramePr>
          <p:cNvPr id="32" name="Table 31"/>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36" name="TextBox 35"/>
          <p:cNvSpPr txBox="1"/>
          <p:nvPr/>
        </p:nvSpPr>
        <p:spPr>
          <a:xfrm>
            <a:off x="4569662" y="1984751"/>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Department Options</a:t>
            </a:r>
          </a:p>
        </p:txBody>
      </p:sp>
      <p:sp>
        <p:nvSpPr>
          <p:cNvPr id="37" name="TextBox 36"/>
          <p:cNvSpPr txBox="1"/>
          <p:nvPr/>
        </p:nvSpPr>
        <p:spPr>
          <a:xfrm>
            <a:off x="4569662" y="2628367"/>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Print Orientation</a:t>
            </a:r>
          </a:p>
        </p:txBody>
      </p:sp>
      <p:graphicFrame>
        <p:nvGraphicFramePr>
          <p:cNvPr id="38" name="Table 37"/>
          <p:cNvGraphicFramePr>
            <a:graphicFrameLocks noGrp="1"/>
          </p:cNvGraphicFramePr>
          <p:nvPr>
            <p:extLst/>
          </p:nvPr>
        </p:nvGraphicFramePr>
        <p:xfrm>
          <a:off x="4645103" y="2244223"/>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extLst>
                  <a:ext uri="{0D108BD9-81ED-4DB2-BD59-A6C34878D82A}">
                    <a16:rowId xmlns:a16="http://schemas.microsoft.com/office/drawing/2014/main" xmlns="" val="1369636720"/>
                  </a:ext>
                </a:extLst>
              </a:tr>
            </a:tbl>
          </a:graphicData>
        </a:graphic>
      </p:graphicFrame>
      <p:graphicFrame>
        <p:nvGraphicFramePr>
          <p:cNvPr id="39" name="Table 38"/>
          <p:cNvGraphicFramePr>
            <a:graphicFrameLocks noGrp="1"/>
          </p:cNvGraphicFramePr>
          <p:nvPr>
            <p:extLst/>
          </p:nvPr>
        </p:nvGraphicFramePr>
        <p:xfrm>
          <a:off x="4645103" y="2874929"/>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extLst>
                  <a:ext uri="{0D108BD9-81ED-4DB2-BD59-A6C34878D82A}">
                    <a16:rowId xmlns:a16="http://schemas.microsoft.com/office/drawing/2014/main" xmlns="" val="1369636720"/>
                  </a:ext>
                </a:extLst>
              </a:tr>
            </a:tbl>
          </a:graphicData>
        </a:graphic>
      </p:graphicFrame>
      <p:sp>
        <p:nvSpPr>
          <p:cNvPr id="42" name="TextBox 41"/>
          <p:cNvSpPr txBox="1"/>
          <p:nvPr/>
        </p:nvSpPr>
        <p:spPr>
          <a:xfrm>
            <a:off x="4569661" y="1518794"/>
            <a:ext cx="1125965"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pitchFamily="34" charset="0"/>
                <a:ea typeface="+mn-ea"/>
                <a:cs typeface="Calibri" panose="020F0502020204030204" pitchFamily="34" charset="0"/>
              </a:rPr>
              <a:t>Include Today</a:t>
            </a:r>
          </a:p>
        </p:txBody>
      </p:sp>
      <p:pic>
        <p:nvPicPr>
          <p:cNvPr id="3" name="Picture 2"/>
          <p:cNvPicPr>
            <a:picLocks noChangeAspect="1"/>
          </p:cNvPicPr>
          <p:nvPr/>
        </p:nvPicPr>
        <p:blipFill>
          <a:blip r:embed="rId8"/>
          <a:stretch>
            <a:fillRect/>
          </a:stretch>
        </p:blipFill>
        <p:spPr>
          <a:xfrm>
            <a:off x="4645103" y="1726399"/>
            <a:ext cx="678572" cy="185714"/>
          </a:xfrm>
          <a:prstGeom prst="rect">
            <a:avLst/>
          </a:prstGeom>
        </p:spPr>
      </p:pic>
      <p:pic>
        <p:nvPicPr>
          <p:cNvPr id="21" name="Picture 20"/>
          <p:cNvPicPr>
            <a:picLocks noChangeAspect="1"/>
          </p:cNvPicPr>
          <p:nvPr/>
        </p:nvPicPr>
        <p:blipFill>
          <a:blip r:embed="rId9"/>
          <a:stretch>
            <a:fillRect/>
          </a:stretch>
        </p:blipFill>
        <p:spPr>
          <a:xfrm>
            <a:off x="8230666" y="4770252"/>
            <a:ext cx="800000" cy="278572"/>
          </a:xfrm>
          <a:prstGeom prst="rect">
            <a:avLst/>
          </a:prstGeom>
        </p:spPr>
      </p:pic>
      <p:sp>
        <p:nvSpPr>
          <p:cNvPr id="22" name="Slide Number Placeholder 2">
            <a:extLst>
              <a:ext uri="{FF2B5EF4-FFF2-40B4-BE49-F238E27FC236}">
                <a16:creationId xmlns:a16="http://schemas.microsoft.com/office/drawing/2014/main" xmlns="" id="{713BDC08-3028-4428-A9B2-ABADCB8A7B23}"/>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24</a:t>
            </a:fld>
            <a:endParaRPr lang="en-US" sz="800" kern="0" dirty="0">
              <a:solidFill>
                <a:srgbClr val="54B948"/>
              </a:solidFill>
            </a:endParaRPr>
          </a:p>
        </p:txBody>
      </p:sp>
      <p:sp>
        <p:nvSpPr>
          <p:cNvPr id="23" name="Footer Placeholder 3">
            <a:extLst>
              <a:ext uri="{FF2B5EF4-FFF2-40B4-BE49-F238E27FC236}">
                <a16:creationId xmlns:a16="http://schemas.microsoft.com/office/drawing/2014/main" xmlns="" id="{1EC44145-09C9-4965-B437-7377BAE2FBB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779993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4" y="555277"/>
            <a:ext cx="136085" cy="117940"/>
          </a:xfrm>
          <a:prstGeom prst="rect">
            <a:avLst/>
          </a:prstGeom>
        </p:spPr>
      </p:pic>
      <p:cxnSp>
        <p:nvCxnSpPr>
          <p:cNvPr id="28" name="Straight Connector 2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3" y="-1280"/>
            <a:ext cx="8815887" cy="474756"/>
          </a:xfrm>
          <a:prstGeom prst="rect">
            <a:avLst/>
          </a:prstGeom>
        </p:spPr>
      </p:pic>
      <p:graphicFrame>
        <p:nvGraphicFramePr>
          <p:cNvPr id="20" name="Table 19"/>
          <p:cNvGraphicFramePr>
            <a:graphicFrameLocks noGrp="1"/>
          </p:cNvGraphicFramePr>
          <p:nvPr>
            <p:extLst/>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2" y="947762"/>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graphicFrame>
        <p:nvGraphicFramePr>
          <p:cNvPr id="4" name="Table 3"/>
          <p:cNvGraphicFramePr>
            <a:graphicFrameLocks noGrp="1"/>
          </p:cNvGraphicFramePr>
          <p:nvPr>
            <p:extLst/>
          </p:nvPr>
        </p:nvGraphicFramePr>
        <p:xfrm>
          <a:off x="4645104" y="2108859"/>
          <a:ext cx="1504759" cy="714191"/>
        </p:xfrm>
        <a:graphic>
          <a:graphicData uri="http://schemas.openxmlformats.org/drawingml/2006/table">
            <a:tbl>
              <a:tblPr firstRow="1" bandRow="1">
                <a:tableStyleId>{5C22544A-7EE6-4342-B048-85BDC9FD1C3A}</a:tableStyleId>
              </a:tblPr>
              <a:tblGrid>
                <a:gridCol w="1504759">
                  <a:extLst>
                    <a:ext uri="{9D8B030D-6E8A-4147-A177-3AD203B41FA5}">
                      <a16:colId xmlns:a16="http://schemas.microsoft.com/office/drawing/2014/main" xmlns="" val="531389308"/>
                    </a:ext>
                  </a:extLst>
                </a:gridCol>
              </a:tblGrid>
              <a:tr h="387006">
                <a:tc>
                  <a:txBody>
                    <a:bodyPr/>
                    <a:lstStyle/>
                    <a:p>
                      <a:r>
                        <a:rPr lang="en-US" sz="900" b="0" dirty="0">
                          <a:solidFill>
                            <a:schemeClr val="tx1"/>
                          </a:solidFill>
                          <a:latin typeface="Calibri" panose="020F0502020204030204" pitchFamily="34" charset="0"/>
                          <a:cs typeface="Calibri" panose="020F0502020204030204" pitchFamily="34" charset="0"/>
                        </a:rPr>
                        <a:t>Start Month</a:t>
                      </a:r>
                    </a:p>
                  </a:txBody>
                  <a:tcPr marL="68580" marR="68580" marT="34290" marB="34290" anchor="b">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9689671"/>
                  </a:ext>
                </a:extLst>
              </a:tr>
              <a:tr h="327185">
                <a:tc>
                  <a:txBody>
                    <a:bodyPr/>
                    <a:lstStyle/>
                    <a:p>
                      <a:r>
                        <a:rPr lang="en-US" sz="900" b="0" dirty="0">
                          <a:solidFill>
                            <a:schemeClr val="tx1"/>
                          </a:solidFill>
                          <a:latin typeface="Calibri" panose="020F0502020204030204" pitchFamily="34" charset="0"/>
                          <a:cs typeface="Calibri" panose="020F0502020204030204" pitchFamily="34" charset="0"/>
                        </a:rPr>
                        <a:t>End Month</a:t>
                      </a:r>
                    </a:p>
                  </a:txBody>
                  <a:tcPr marL="68580" marR="68580" marT="34290" marB="3429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0420793"/>
                  </a:ext>
                </a:extLst>
              </a:tr>
            </a:tbl>
          </a:graphicData>
        </a:graphic>
      </p:graphicFrame>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443" y="229325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4974" y="2622997"/>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7"/>
          <a:stretch>
            <a:fillRect/>
          </a:stretch>
        </p:blipFill>
        <p:spPr>
          <a:xfrm>
            <a:off x="390595" y="526645"/>
            <a:ext cx="207143" cy="185714"/>
          </a:xfrm>
          <a:prstGeom prst="rect">
            <a:avLst/>
          </a:prstGeom>
        </p:spPr>
      </p:pic>
      <p:pic>
        <p:nvPicPr>
          <p:cNvPr id="25" name="Picture 24"/>
          <p:cNvPicPr>
            <a:picLocks noChangeAspect="1"/>
          </p:cNvPicPr>
          <p:nvPr/>
        </p:nvPicPr>
        <p:blipFill>
          <a:blip r:embed="rId8"/>
          <a:stretch>
            <a:fillRect/>
          </a:stretch>
        </p:blipFill>
        <p:spPr>
          <a:xfrm>
            <a:off x="628057" y="522557"/>
            <a:ext cx="178571" cy="178571"/>
          </a:xfrm>
          <a:prstGeom prst="rect">
            <a:avLst/>
          </a:prstGeom>
        </p:spPr>
      </p:pic>
      <p:sp>
        <p:nvSpPr>
          <p:cNvPr id="26" name="TextBox 25"/>
          <p:cNvSpPr txBox="1"/>
          <p:nvPr/>
        </p:nvSpPr>
        <p:spPr>
          <a:xfrm>
            <a:off x="4569662" y="1016405"/>
            <a:ext cx="1189653"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Period Options</a:t>
            </a:r>
          </a:p>
        </p:txBody>
      </p:sp>
      <p:graphicFrame>
        <p:nvGraphicFramePr>
          <p:cNvPr id="29" name="Table 28"/>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extLst>
                  <a:ext uri="{0D108BD9-81ED-4DB2-BD59-A6C34878D82A}">
                    <a16:rowId xmlns:a16="http://schemas.microsoft.com/office/drawing/2014/main" xmlns="" val="1369636720"/>
                  </a:ext>
                </a:extLst>
              </a:tr>
            </a:tbl>
          </a:graphicData>
        </a:graphic>
      </p:graphicFrame>
      <p:sp>
        <p:nvSpPr>
          <p:cNvPr id="59" name="TextBox 58"/>
          <p:cNvSpPr txBox="1"/>
          <p:nvPr/>
        </p:nvSpPr>
        <p:spPr>
          <a:xfrm>
            <a:off x="4569662" y="2861826"/>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Department Options</a:t>
            </a:r>
          </a:p>
        </p:txBody>
      </p:sp>
      <p:sp>
        <p:nvSpPr>
          <p:cNvPr id="60" name="TextBox 59"/>
          <p:cNvSpPr txBox="1"/>
          <p:nvPr/>
        </p:nvSpPr>
        <p:spPr>
          <a:xfrm>
            <a:off x="4569662" y="3505442"/>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Print Orientation</a:t>
            </a:r>
          </a:p>
        </p:txBody>
      </p:sp>
      <p:graphicFrame>
        <p:nvGraphicFramePr>
          <p:cNvPr id="61" name="Table 60"/>
          <p:cNvGraphicFramePr>
            <a:graphicFrameLocks noGrp="1"/>
          </p:cNvGraphicFramePr>
          <p:nvPr>
            <p:extLst/>
          </p:nvPr>
        </p:nvGraphicFramePr>
        <p:xfrm>
          <a:off x="4645103" y="3121298"/>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62" name="Table 61"/>
          <p:cNvGraphicFramePr>
            <a:graphicFrameLocks noGrp="1"/>
          </p:cNvGraphicFramePr>
          <p:nvPr>
            <p:extLst/>
          </p:nvPr>
        </p:nvGraphicFramePr>
        <p:xfrm>
          <a:off x="4645103" y="3752004"/>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63" name="TextBox 62"/>
          <p:cNvSpPr txBox="1"/>
          <p:nvPr/>
        </p:nvSpPr>
        <p:spPr>
          <a:xfrm>
            <a:off x="4553294" y="1573557"/>
            <a:ext cx="1300944"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Group Sales By</a:t>
            </a:r>
          </a:p>
        </p:txBody>
      </p:sp>
      <p:graphicFrame>
        <p:nvGraphicFramePr>
          <p:cNvPr id="64" name="Table 63"/>
          <p:cNvGraphicFramePr>
            <a:graphicFrameLocks noGrp="1"/>
          </p:cNvGraphicFramePr>
          <p:nvPr>
            <p:extLst/>
          </p:nvPr>
        </p:nvGraphicFramePr>
        <p:xfrm>
          <a:off x="4628735" y="1831859"/>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Month</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65" name="Picture 64"/>
          <p:cNvPicPr>
            <a:picLocks noChangeAspect="1"/>
          </p:cNvPicPr>
          <p:nvPr/>
        </p:nvPicPr>
        <p:blipFill>
          <a:blip r:embed="rId9"/>
          <a:stretch>
            <a:fillRect/>
          </a:stretch>
        </p:blipFill>
        <p:spPr>
          <a:xfrm>
            <a:off x="8230666" y="4770252"/>
            <a:ext cx="800000" cy="278572"/>
          </a:xfrm>
          <a:prstGeom prst="rect">
            <a:avLst/>
          </a:prstGeom>
        </p:spPr>
      </p:pic>
      <p:sp>
        <p:nvSpPr>
          <p:cNvPr id="22" name="Slide Number Placeholder 2">
            <a:extLst>
              <a:ext uri="{FF2B5EF4-FFF2-40B4-BE49-F238E27FC236}">
                <a16:creationId xmlns:a16="http://schemas.microsoft.com/office/drawing/2014/main" xmlns="" id="{691B723D-89D8-4F33-A586-151812D325F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25</a:t>
            </a:fld>
            <a:endParaRPr lang="en-US" sz="800" kern="0" dirty="0">
              <a:solidFill>
                <a:srgbClr val="54B948"/>
              </a:solidFill>
            </a:endParaRPr>
          </a:p>
        </p:txBody>
      </p:sp>
      <p:sp>
        <p:nvSpPr>
          <p:cNvPr id="24" name="Footer Placeholder 3">
            <a:extLst>
              <a:ext uri="{FF2B5EF4-FFF2-40B4-BE49-F238E27FC236}">
                <a16:creationId xmlns:a16="http://schemas.microsoft.com/office/drawing/2014/main" xmlns="" id="{553DC332-C3BE-421F-91C8-DB6F200548E7}"/>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14881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4" y="555277"/>
            <a:ext cx="136085" cy="117940"/>
          </a:xfrm>
          <a:prstGeom prst="rect">
            <a:avLst/>
          </a:prstGeom>
        </p:spPr>
      </p:pic>
      <p:cxnSp>
        <p:nvCxnSpPr>
          <p:cNvPr id="28" name="Straight Connector 2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3" y="-1280"/>
            <a:ext cx="8815887" cy="474756"/>
          </a:xfrm>
          <a:prstGeom prst="rect">
            <a:avLst/>
          </a:prstGeom>
        </p:spPr>
      </p:pic>
      <p:graphicFrame>
        <p:nvGraphicFramePr>
          <p:cNvPr id="20" name="Table 19"/>
          <p:cNvGraphicFramePr>
            <a:graphicFrameLocks noGrp="1"/>
          </p:cNvGraphicFramePr>
          <p:nvPr>
            <p:extLst/>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2" y="947762"/>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pic>
        <p:nvPicPr>
          <p:cNvPr id="25" name="Picture 24"/>
          <p:cNvPicPr>
            <a:picLocks noChangeAspect="1"/>
          </p:cNvPicPr>
          <p:nvPr/>
        </p:nvPicPr>
        <p:blipFill>
          <a:blip r:embed="rId6"/>
          <a:stretch>
            <a:fillRect/>
          </a:stretch>
        </p:blipFill>
        <p:spPr>
          <a:xfrm>
            <a:off x="390595" y="526645"/>
            <a:ext cx="207143" cy="185714"/>
          </a:xfrm>
          <a:prstGeom prst="rect">
            <a:avLst/>
          </a:prstGeom>
        </p:spPr>
      </p:pic>
      <p:pic>
        <p:nvPicPr>
          <p:cNvPr id="29" name="Picture 28"/>
          <p:cNvPicPr>
            <a:picLocks noChangeAspect="1"/>
          </p:cNvPicPr>
          <p:nvPr/>
        </p:nvPicPr>
        <p:blipFill>
          <a:blip r:embed="rId7"/>
          <a:stretch>
            <a:fillRect/>
          </a:stretch>
        </p:blipFill>
        <p:spPr>
          <a:xfrm>
            <a:off x="628057" y="522557"/>
            <a:ext cx="178571" cy="178571"/>
          </a:xfrm>
          <a:prstGeom prst="rect">
            <a:avLst/>
          </a:prstGeom>
        </p:spPr>
      </p:pic>
      <p:sp>
        <p:nvSpPr>
          <p:cNvPr id="30" name="TextBox 29"/>
          <p:cNvSpPr txBox="1"/>
          <p:nvPr/>
        </p:nvSpPr>
        <p:spPr>
          <a:xfrm>
            <a:off x="4569662" y="1016405"/>
            <a:ext cx="1189653"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Period Options</a:t>
            </a:r>
          </a:p>
        </p:txBody>
      </p:sp>
      <p:graphicFrame>
        <p:nvGraphicFramePr>
          <p:cNvPr id="31" name="Table 30"/>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extLst>
                  <a:ext uri="{0D108BD9-81ED-4DB2-BD59-A6C34878D82A}">
                    <a16:rowId xmlns:a16="http://schemas.microsoft.com/office/drawing/2014/main" xmlns="" val="1369636720"/>
                  </a:ext>
                </a:extLst>
              </a:tr>
            </a:tbl>
          </a:graphicData>
        </a:graphic>
      </p:graphicFrame>
      <p:pic>
        <p:nvPicPr>
          <p:cNvPr id="4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5948" y="2223675"/>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5948" y="2544009"/>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5" name="Table 44"/>
          <p:cNvGraphicFramePr>
            <a:graphicFrameLocks noGrp="1"/>
          </p:cNvGraphicFramePr>
          <p:nvPr>
            <p:extLst/>
          </p:nvPr>
        </p:nvGraphicFramePr>
        <p:xfrm>
          <a:off x="4628736" y="2137497"/>
          <a:ext cx="1504759" cy="685800"/>
        </p:xfrm>
        <a:graphic>
          <a:graphicData uri="http://schemas.openxmlformats.org/drawingml/2006/table">
            <a:tbl>
              <a:tblPr firstRow="1" bandRow="1">
                <a:tableStyleId>{5C22544A-7EE6-4342-B048-85BDC9FD1C3A}</a:tableStyleId>
              </a:tblPr>
              <a:tblGrid>
                <a:gridCol w="1504759">
                  <a:extLst>
                    <a:ext uri="{9D8B030D-6E8A-4147-A177-3AD203B41FA5}">
                      <a16:colId xmlns:a16="http://schemas.microsoft.com/office/drawing/2014/main" xmlns="" val="531389308"/>
                    </a:ext>
                  </a:extLst>
                </a:gridCol>
              </a:tblGrid>
              <a:tr h="342900">
                <a:tc>
                  <a:txBody>
                    <a:bodyPr/>
                    <a:lstStyle/>
                    <a:p>
                      <a:r>
                        <a:rPr lang="en-US" sz="900" b="0" dirty="0">
                          <a:solidFill>
                            <a:schemeClr val="tx1"/>
                          </a:solidFill>
                          <a:latin typeface="Calibri" panose="020F0502020204030204" pitchFamily="34" charset="0"/>
                          <a:cs typeface="Calibri" panose="020F0502020204030204" pitchFamily="34" charset="0"/>
                        </a:rPr>
                        <a:t>Start Date</a:t>
                      </a:r>
                    </a:p>
                    <a:p>
                      <a:r>
                        <a:rPr lang="en-US" sz="900" b="0" dirty="0">
                          <a:solidFill>
                            <a:schemeClr val="tx1"/>
                          </a:solidFill>
                          <a:latin typeface="Calibri" panose="020F0502020204030204" pitchFamily="34" charset="0"/>
                          <a:cs typeface="Calibri" panose="020F0502020204030204" pitchFamily="34" charset="0"/>
                        </a:rPr>
                        <a:t>1/1/2018</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689671"/>
                  </a:ext>
                </a:extLst>
              </a:tr>
              <a:tr h="342900">
                <a:tc>
                  <a:txBody>
                    <a:bodyPr/>
                    <a:lstStyle/>
                    <a:p>
                      <a:r>
                        <a:rPr lang="en-US" sz="900" b="0" dirty="0">
                          <a:solidFill>
                            <a:schemeClr val="tx1"/>
                          </a:solidFill>
                          <a:latin typeface="Calibri" panose="020F0502020204030204" pitchFamily="34" charset="0"/>
                          <a:cs typeface="Calibri" panose="020F0502020204030204" pitchFamily="34" charset="0"/>
                        </a:rPr>
                        <a:t>End Date</a:t>
                      </a:r>
                    </a:p>
                    <a:p>
                      <a:r>
                        <a:rPr lang="en-US" sz="900" b="0" dirty="0">
                          <a:solidFill>
                            <a:schemeClr val="tx1"/>
                          </a:solidFill>
                          <a:latin typeface="Calibri" panose="020F0502020204030204" pitchFamily="34" charset="0"/>
                          <a:cs typeface="Calibri" panose="020F0502020204030204" pitchFamily="34" charset="0"/>
                        </a:rPr>
                        <a:t>1/14/2018</a:t>
                      </a:r>
                    </a:p>
                  </a:txBody>
                  <a:tcPr marL="68580" marR="68580" marT="34290" marB="3429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0420793"/>
                  </a:ext>
                </a:extLst>
              </a:tr>
            </a:tbl>
          </a:graphicData>
        </a:graphic>
      </p:graphicFrame>
      <p:pic>
        <p:nvPicPr>
          <p:cNvPr id="4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107" y="2283578"/>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875" y="262031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8" name="TextBox 47"/>
          <p:cNvSpPr txBox="1"/>
          <p:nvPr/>
        </p:nvSpPr>
        <p:spPr>
          <a:xfrm>
            <a:off x="4569662" y="2861826"/>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Department Options</a:t>
            </a:r>
          </a:p>
        </p:txBody>
      </p:sp>
      <p:sp>
        <p:nvSpPr>
          <p:cNvPr id="49" name="TextBox 48"/>
          <p:cNvSpPr txBox="1"/>
          <p:nvPr/>
        </p:nvSpPr>
        <p:spPr>
          <a:xfrm>
            <a:off x="4569662" y="3505442"/>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Print Orientation</a:t>
            </a:r>
          </a:p>
        </p:txBody>
      </p:sp>
      <p:graphicFrame>
        <p:nvGraphicFramePr>
          <p:cNvPr id="50" name="Table 49"/>
          <p:cNvGraphicFramePr>
            <a:graphicFrameLocks noGrp="1"/>
          </p:cNvGraphicFramePr>
          <p:nvPr>
            <p:extLst/>
          </p:nvPr>
        </p:nvGraphicFramePr>
        <p:xfrm>
          <a:off x="4645103" y="3121298"/>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51" name="Table 50"/>
          <p:cNvGraphicFramePr>
            <a:graphicFrameLocks noGrp="1"/>
          </p:cNvGraphicFramePr>
          <p:nvPr>
            <p:extLst/>
          </p:nvPr>
        </p:nvGraphicFramePr>
        <p:xfrm>
          <a:off x="4645103" y="3752004"/>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52" name="TextBox 51"/>
          <p:cNvSpPr txBox="1"/>
          <p:nvPr/>
        </p:nvSpPr>
        <p:spPr>
          <a:xfrm>
            <a:off x="4553294" y="1573557"/>
            <a:ext cx="1300944"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Group Sales By</a:t>
            </a:r>
          </a:p>
        </p:txBody>
      </p:sp>
      <p:graphicFrame>
        <p:nvGraphicFramePr>
          <p:cNvPr id="53" name="Table 52"/>
          <p:cNvGraphicFramePr>
            <a:graphicFrameLocks noGrp="1"/>
          </p:cNvGraphicFramePr>
          <p:nvPr>
            <p:extLst/>
          </p:nvPr>
        </p:nvGraphicFramePr>
        <p:xfrm>
          <a:off x="4628735" y="1831859"/>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Month</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54" name="Picture 53"/>
          <p:cNvPicPr>
            <a:picLocks noChangeAspect="1"/>
          </p:cNvPicPr>
          <p:nvPr/>
        </p:nvPicPr>
        <p:blipFill>
          <a:blip r:embed="rId9"/>
          <a:stretch>
            <a:fillRect/>
          </a:stretch>
        </p:blipFill>
        <p:spPr>
          <a:xfrm>
            <a:off x="8230666" y="4770252"/>
            <a:ext cx="800000" cy="278572"/>
          </a:xfrm>
          <a:prstGeom prst="rect">
            <a:avLst/>
          </a:prstGeom>
        </p:spPr>
      </p:pic>
      <p:sp>
        <p:nvSpPr>
          <p:cNvPr id="24" name="Slide Number Placeholder 2">
            <a:extLst>
              <a:ext uri="{FF2B5EF4-FFF2-40B4-BE49-F238E27FC236}">
                <a16:creationId xmlns:a16="http://schemas.microsoft.com/office/drawing/2014/main" xmlns="" id="{EDFB352C-23C7-4CC9-9A08-4D41F64A7B48}"/>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26</a:t>
            </a:fld>
            <a:endParaRPr lang="en-US" sz="800" kern="0" dirty="0">
              <a:solidFill>
                <a:srgbClr val="54B948"/>
              </a:solidFill>
            </a:endParaRPr>
          </a:p>
        </p:txBody>
      </p:sp>
      <p:sp>
        <p:nvSpPr>
          <p:cNvPr id="26" name="Footer Placeholder 3">
            <a:extLst>
              <a:ext uri="{FF2B5EF4-FFF2-40B4-BE49-F238E27FC236}">
                <a16:creationId xmlns:a16="http://schemas.microsoft.com/office/drawing/2014/main" xmlns="" id="{A73F29DA-A440-4B15-B107-F76AF5AC22E3}"/>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645920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4" y="555277"/>
            <a:ext cx="136085" cy="117940"/>
          </a:xfrm>
          <a:prstGeom prst="rect">
            <a:avLst/>
          </a:prstGeom>
        </p:spPr>
      </p:pic>
      <p:cxnSp>
        <p:nvCxnSpPr>
          <p:cNvPr id="28" name="Straight Connector 2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3" y="-1280"/>
            <a:ext cx="8815887" cy="474756"/>
          </a:xfrm>
          <a:prstGeom prst="rect">
            <a:avLst/>
          </a:prstGeom>
        </p:spPr>
      </p:pic>
      <p:graphicFrame>
        <p:nvGraphicFramePr>
          <p:cNvPr id="20" name="Table 19"/>
          <p:cNvGraphicFramePr>
            <a:graphicFrameLocks noGrp="1"/>
          </p:cNvGraphicFramePr>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2" y="947762"/>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pic>
        <p:nvPicPr>
          <p:cNvPr id="25" name="Picture 24"/>
          <p:cNvPicPr>
            <a:picLocks noChangeAspect="1"/>
          </p:cNvPicPr>
          <p:nvPr/>
        </p:nvPicPr>
        <p:blipFill>
          <a:blip r:embed="rId6"/>
          <a:stretch>
            <a:fillRect/>
          </a:stretch>
        </p:blipFill>
        <p:spPr>
          <a:xfrm>
            <a:off x="390595" y="526645"/>
            <a:ext cx="207143" cy="185714"/>
          </a:xfrm>
          <a:prstGeom prst="rect">
            <a:avLst/>
          </a:prstGeom>
        </p:spPr>
      </p:pic>
      <p:pic>
        <p:nvPicPr>
          <p:cNvPr id="29" name="Picture 28"/>
          <p:cNvPicPr>
            <a:picLocks noChangeAspect="1"/>
          </p:cNvPicPr>
          <p:nvPr/>
        </p:nvPicPr>
        <p:blipFill>
          <a:blip r:embed="rId7"/>
          <a:stretch>
            <a:fillRect/>
          </a:stretch>
        </p:blipFill>
        <p:spPr>
          <a:xfrm>
            <a:off x="628057" y="522557"/>
            <a:ext cx="178571" cy="178571"/>
          </a:xfrm>
          <a:prstGeom prst="rect">
            <a:avLst/>
          </a:prstGeom>
        </p:spPr>
      </p:pic>
      <p:sp>
        <p:nvSpPr>
          <p:cNvPr id="30" name="TextBox 29"/>
          <p:cNvSpPr txBox="1"/>
          <p:nvPr/>
        </p:nvSpPr>
        <p:spPr>
          <a:xfrm>
            <a:off x="4569662" y="1016405"/>
            <a:ext cx="1189653"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Period Options</a:t>
            </a:r>
          </a:p>
        </p:txBody>
      </p:sp>
      <p:graphicFrame>
        <p:nvGraphicFramePr>
          <p:cNvPr id="31" name="Table 30"/>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extLst>
                  <a:ext uri="{0D108BD9-81ED-4DB2-BD59-A6C34878D82A}">
                    <a16:rowId xmlns:a16="http://schemas.microsoft.com/office/drawing/2014/main" xmlns="" val="1369636720"/>
                  </a:ext>
                </a:extLst>
              </a:tr>
            </a:tbl>
          </a:graphicData>
        </a:graphic>
      </p:graphicFrame>
      <p:pic>
        <p:nvPicPr>
          <p:cNvPr id="2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5948" y="2223675"/>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5948" y="2544009"/>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7" name="Table 36"/>
          <p:cNvGraphicFramePr>
            <a:graphicFrameLocks noGrp="1"/>
          </p:cNvGraphicFramePr>
          <p:nvPr>
            <p:extLst/>
          </p:nvPr>
        </p:nvGraphicFramePr>
        <p:xfrm>
          <a:off x="4628736" y="2137497"/>
          <a:ext cx="1504759" cy="685800"/>
        </p:xfrm>
        <a:graphic>
          <a:graphicData uri="http://schemas.openxmlformats.org/drawingml/2006/table">
            <a:tbl>
              <a:tblPr firstRow="1" bandRow="1">
                <a:tableStyleId>{5C22544A-7EE6-4342-B048-85BDC9FD1C3A}</a:tableStyleId>
              </a:tblPr>
              <a:tblGrid>
                <a:gridCol w="1504759">
                  <a:extLst>
                    <a:ext uri="{9D8B030D-6E8A-4147-A177-3AD203B41FA5}">
                      <a16:colId xmlns:a16="http://schemas.microsoft.com/office/drawing/2014/main" xmlns="" val="531389308"/>
                    </a:ext>
                  </a:extLst>
                </a:gridCol>
              </a:tblGrid>
              <a:tr h="342900">
                <a:tc>
                  <a:txBody>
                    <a:bodyPr/>
                    <a:lstStyle/>
                    <a:p>
                      <a:r>
                        <a:rPr lang="en-US" sz="900" b="0" dirty="0">
                          <a:solidFill>
                            <a:schemeClr val="tx1"/>
                          </a:solidFill>
                          <a:latin typeface="Calibri" panose="020F0502020204030204" pitchFamily="34" charset="0"/>
                          <a:cs typeface="Calibri" panose="020F0502020204030204" pitchFamily="34" charset="0"/>
                        </a:rPr>
                        <a:t>Start Week</a:t>
                      </a:r>
                    </a:p>
                    <a:p>
                      <a:r>
                        <a:rPr lang="en-US" sz="900" b="0" dirty="0">
                          <a:solidFill>
                            <a:schemeClr val="tx1"/>
                          </a:solidFill>
                          <a:latin typeface="Calibri" panose="020F0502020204030204" pitchFamily="34" charset="0"/>
                          <a:cs typeface="Calibri" panose="020F0502020204030204" pitchFamily="34" charset="0"/>
                        </a:rPr>
                        <a:t>1/1/2018</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689671"/>
                  </a:ext>
                </a:extLst>
              </a:tr>
              <a:tr h="342900">
                <a:tc>
                  <a:txBody>
                    <a:bodyPr/>
                    <a:lstStyle/>
                    <a:p>
                      <a:r>
                        <a:rPr lang="en-US" sz="900" b="0" dirty="0">
                          <a:solidFill>
                            <a:schemeClr val="tx1"/>
                          </a:solidFill>
                          <a:latin typeface="Calibri" panose="020F0502020204030204" pitchFamily="34" charset="0"/>
                          <a:cs typeface="Calibri" panose="020F0502020204030204" pitchFamily="34" charset="0"/>
                        </a:rPr>
                        <a:t>End Week</a:t>
                      </a:r>
                    </a:p>
                    <a:p>
                      <a:r>
                        <a:rPr lang="en-US" sz="900" b="0" dirty="0">
                          <a:solidFill>
                            <a:schemeClr val="tx1"/>
                          </a:solidFill>
                          <a:latin typeface="Calibri" panose="020F0502020204030204" pitchFamily="34" charset="0"/>
                          <a:cs typeface="Calibri" panose="020F0502020204030204" pitchFamily="34" charset="0"/>
                        </a:rPr>
                        <a:t>4/30/2018</a:t>
                      </a:r>
                    </a:p>
                  </a:txBody>
                  <a:tcPr marL="68580" marR="68580" marT="34290" marB="3429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0420793"/>
                  </a:ext>
                </a:extLst>
              </a:tr>
            </a:tbl>
          </a:graphicData>
        </a:graphic>
      </p:graphicFrame>
      <p:pic>
        <p:nvPicPr>
          <p:cNvPr id="4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107" y="2283578"/>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875" y="262031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3" name="TextBox 42"/>
          <p:cNvSpPr txBox="1"/>
          <p:nvPr/>
        </p:nvSpPr>
        <p:spPr>
          <a:xfrm>
            <a:off x="4569662" y="2861826"/>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Department Options</a:t>
            </a:r>
          </a:p>
        </p:txBody>
      </p:sp>
      <p:sp>
        <p:nvSpPr>
          <p:cNvPr id="45" name="TextBox 44"/>
          <p:cNvSpPr txBox="1"/>
          <p:nvPr/>
        </p:nvSpPr>
        <p:spPr>
          <a:xfrm>
            <a:off x="4569662" y="3505442"/>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Print Orientation</a:t>
            </a:r>
          </a:p>
        </p:txBody>
      </p:sp>
      <p:graphicFrame>
        <p:nvGraphicFramePr>
          <p:cNvPr id="46" name="Table 45"/>
          <p:cNvGraphicFramePr>
            <a:graphicFrameLocks noGrp="1"/>
          </p:cNvGraphicFramePr>
          <p:nvPr>
            <p:extLst/>
          </p:nvPr>
        </p:nvGraphicFramePr>
        <p:xfrm>
          <a:off x="4645103" y="3121298"/>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47" name="Table 46"/>
          <p:cNvGraphicFramePr>
            <a:graphicFrameLocks noGrp="1"/>
          </p:cNvGraphicFramePr>
          <p:nvPr>
            <p:extLst/>
          </p:nvPr>
        </p:nvGraphicFramePr>
        <p:xfrm>
          <a:off x="4645103" y="3752004"/>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48" name="TextBox 47"/>
          <p:cNvSpPr txBox="1"/>
          <p:nvPr/>
        </p:nvSpPr>
        <p:spPr>
          <a:xfrm>
            <a:off x="4553294" y="1573557"/>
            <a:ext cx="1300944"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Group Sales By</a:t>
            </a:r>
          </a:p>
        </p:txBody>
      </p:sp>
      <p:graphicFrame>
        <p:nvGraphicFramePr>
          <p:cNvPr id="49" name="Table 48"/>
          <p:cNvGraphicFramePr>
            <a:graphicFrameLocks noGrp="1"/>
          </p:cNvGraphicFramePr>
          <p:nvPr>
            <p:extLst/>
          </p:nvPr>
        </p:nvGraphicFramePr>
        <p:xfrm>
          <a:off x="4628735" y="1831859"/>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Month</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50" name="Picture 49"/>
          <p:cNvPicPr>
            <a:picLocks noChangeAspect="1"/>
          </p:cNvPicPr>
          <p:nvPr/>
        </p:nvPicPr>
        <p:blipFill>
          <a:blip r:embed="rId9"/>
          <a:stretch>
            <a:fillRect/>
          </a:stretch>
        </p:blipFill>
        <p:spPr>
          <a:xfrm>
            <a:off x="8230666" y="4770252"/>
            <a:ext cx="800000" cy="278572"/>
          </a:xfrm>
          <a:prstGeom prst="rect">
            <a:avLst/>
          </a:prstGeom>
        </p:spPr>
      </p:pic>
      <p:sp>
        <p:nvSpPr>
          <p:cNvPr id="26" name="Slide Number Placeholder 2">
            <a:extLst>
              <a:ext uri="{FF2B5EF4-FFF2-40B4-BE49-F238E27FC236}">
                <a16:creationId xmlns:a16="http://schemas.microsoft.com/office/drawing/2014/main" xmlns="" id="{3F51178B-CEC0-4024-B9AD-F7D9A582FA0E}"/>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27</a:t>
            </a:fld>
            <a:endParaRPr lang="en-US" sz="800" kern="0" dirty="0">
              <a:solidFill>
                <a:srgbClr val="54B948"/>
              </a:solidFill>
            </a:endParaRPr>
          </a:p>
        </p:txBody>
      </p:sp>
      <p:sp>
        <p:nvSpPr>
          <p:cNvPr id="33" name="Footer Placeholder 3">
            <a:extLst>
              <a:ext uri="{FF2B5EF4-FFF2-40B4-BE49-F238E27FC236}">
                <a16:creationId xmlns:a16="http://schemas.microsoft.com/office/drawing/2014/main" xmlns="" id="{AF44FF79-7E28-43B6-802A-EAEDE64E059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723120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8865684" y="555277"/>
            <a:ext cx="136085" cy="117940"/>
          </a:xfrm>
          <a:prstGeom prst="rect">
            <a:avLst/>
          </a:prstGeom>
        </p:spPr>
      </p:pic>
      <p:cxnSp>
        <p:nvCxnSpPr>
          <p:cNvPr id="28" name="Straight Connector 2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p:nvPicPr>
        <p:blipFill>
          <a:blip r:embed="rId3"/>
          <a:stretch>
            <a:fillRect/>
          </a:stretch>
        </p:blipFill>
        <p:spPr>
          <a:xfrm>
            <a:off x="328113" y="-1280"/>
            <a:ext cx="8815887" cy="474756"/>
          </a:xfrm>
          <a:prstGeom prst="rect">
            <a:avLst/>
          </a:prstGeom>
        </p:spPr>
      </p:pic>
      <p:graphicFrame>
        <p:nvGraphicFramePr>
          <p:cNvPr id="20" name="Table 19"/>
          <p:cNvGraphicFramePr>
            <a:graphicFrameLocks noGrp="1"/>
          </p:cNvGraphicFramePr>
          <p:nvPr/>
        </p:nvGraphicFramePr>
        <p:xfrm>
          <a:off x="420575" y="832012"/>
          <a:ext cx="3614286" cy="1503126"/>
        </p:xfrm>
        <a:graphic>
          <a:graphicData uri="http://schemas.openxmlformats.org/drawingml/2006/table">
            <a:tbl>
              <a:tblPr firstRow="1" bandRow="1">
                <a:tableStyleId>{5C22544A-7EE6-4342-B048-85BDC9FD1C3A}</a:tableStyleId>
              </a:tblPr>
              <a:tblGrid>
                <a:gridCol w="3614286">
                  <a:extLst>
                    <a:ext uri="{9D8B030D-6E8A-4147-A177-3AD203B41FA5}">
                      <a16:colId xmlns:a16="http://schemas.microsoft.com/office/drawing/2014/main" xmlns="" val="1566973546"/>
                    </a:ext>
                  </a:extLst>
                </a:gridCol>
              </a:tblGrid>
              <a:tr h="457796">
                <a:tc>
                  <a:txBody>
                    <a:bodyPr/>
                    <a:lstStyle/>
                    <a:p>
                      <a:r>
                        <a:rPr lang="en-US" sz="1000" dirty="0">
                          <a:solidFill>
                            <a:schemeClr val="bg1">
                              <a:lumMod val="65000"/>
                            </a:schemeClr>
                          </a:solidFill>
                        </a:rPr>
                        <a:t>Report List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3389112310"/>
                  </a:ext>
                </a:extLst>
              </a:tr>
              <a:tr h="522665">
                <a:tc>
                  <a:txBody>
                    <a:bodyPr/>
                    <a:lstStyle/>
                    <a:p>
                      <a:r>
                        <a:rPr lang="en-US" sz="900" b="1" dirty="0">
                          <a:latin typeface="Calibri" panose="020F0502020204030204" pitchFamily="34" charset="0"/>
                          <a:cs typeface="Calibri" panose="020F0502020204030204" pitchFamily="34" charset="0"/>
                        </a:rPr>
                        <a:t>Dairy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Dairy</a:t>
                      </a:r>
                      <a:r>
                        <a:rPr lang="en-US" sz="900" b="0" baseline="0" dirty="0">
                          <a:latin typeface="Calibri" panose="020F0502020204030204" pitchFamily="34" charset="0"/>
                          <a:cs typeface="Calibri" panose="020F0502020204030204" pitchFamily="34" charset="0"/>
                        </a:rPr>
                        <a:t> departments only</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43479162"/>
                  </a:ext>
                </a:extLst>
              </a:tr>
              <a:tr h="522665">
                <a:tc>
                  <a:txBody>
                    <a:bodyPr/>
                    <a:lstStyle/>
                    <a:p>
                      <a:r>
                        <a:rPr lang="en-US" sz="900" b="1" dirty="0">
                          <a:latin typeface="Calibri" panose="020F0502020204030204" pitchFamily="34" charset="0"/>
                          <a:cs typeface="Calibri" panose="020F0502020204030204" pitchFamily="34" charset="0"/>
                        </a:rPr>
                        <a:t>ENCOR Balancing Report</a:t>
                      </a:r>
                    </a:p>
                    <a:p>
                      <a:endParaRPr lang="en-US" sz="900" b="1" dirty="0">
                        <a:latin typeface="Calibri" panose="020F0502020204030204" pitchFamily="34" charset="0"/>
                        <a:cs typeface="Calibri" panose="020F0502020204030204" pitchFamily="34" charset="0"/>
                      </a:endParaRPr>
                    </a:p>
                    <a:p>
                      <a:r>
                        <a:rPr lang="en-US" sz="900" b="0" dirty="0">
                          <a:latin typeface="Calibri" panose="020F0502020204030204" pitchFamily="34" charset="0"/>
                          <a:cs typeface="Calibri" panose="020F0502020204030204" pitchFamily="34" charset="0"/>
                        </a:rPr>
                        <a:t>Default</a:t>
                      </a:r>
                      <a:r>
                        <a:rPr lang="en-US" sz="900" b="0" baseline="0" dirty="0">
                          <a:latin typeface="Calibri" panose="020F0502020204030204" pitchFamily="34" charset="0"/>
                          <a:cs typeface="Calibri" panose="020F0502020204030204" pitchFamily="34" charset="0"/>
                        </a:rPr>
                        <a:t> weekly reconciliation report</a:t>
                      </a:r>
                      <a:endParaRPr lang="en-US" sz="900" b="0" dirty="0">
                        <a:latin typeface="Calibri" panose="020F0502020204030204" pitchFamily="34" charset="0"/>
                        <a:cs typeface="Calibri" panose="020F0502020204030204" pitchFamily="34" charset="0"/>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708576939"/>
                  </a:ext>
                </a:extLst>
              </a:tr>
            </a:tbl>
          </a:graphicData>
        </a:graphic>
      </p:graphicFrame>
      <p:pic>
        <p:nvPicPr>
          <p:cNvPr id="41" name="Picture 40"/>
          <p:cNvPicPr>
            <a:picLocks noChangeAspect="1"/>
          </p:cNvPicPr>
          <p:nvPr/>
        </p:nvPicPr>
        <p:blipFill>
          <a:blip r:embed="rId4"/>
          <a:stretch>
            <a:fillRect/>
          </a:stretch>
        </p:blipFill>
        <p:spPr>
          <a:xfrm>
            <a:off x="3789522" y="947762"/>
            <a:ext cx="214286" cy="207143"/>
          </a:xfrm>
          <a:prstGeom prst="rect">
            <a:avLst/>
          </a:prstGeom>
        </p:spPr>
      </p:pic>
      <p:pic>
        <p:nvPicPr>
          <p:cNvPr id="44" name="Picture 43"/>
          <p:cNvPicPr>
            <a:picLocks noChangeAspect="1"/>
          </p:cNvPicPr>
          <p:nvPr/>
        </p:nvPicPr>
        <p:blipFill>
          <a:blip r:embed="rId5"/>
          <a:stretch>
            <a:fillRect/>
          </a:stretch>
        </p:blipFill>
        <p:spPr>
          <a:xfrm>
            <a:off x="6025" y="0"/>
            <a:ext cx="322088" cy="5143500"/>
          </a:xfrm>
          <a:prstGeom prst="rect">
            <a:avLst/>
          </a:prstGeom>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5948" y="2223675"/>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5948" y="2544009"/>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p:cNvPicPr>
            <a:picLocks noChangeAspect="1"/>
          </p:cNvPicPr>
          <p:nvPr/>
        </p:nvPicPr>
        <p:blipFill>
          <a:blip r:embed="rId7"/>
          <a:stretch>
            <a:fillRect/>
          </a:stretch>
        </p:blipFill>
        <p:spPr>
          <a:xfrm>
            <a:off x="390595" y="526645"/>
            <a:ext cx="207143" cy="185714"/>
          </a:xfrm>
          <a:prstGeom prst="rect">
            <a:avLst/>
          </a:prstGeom>
        </p:spPr>
      </p:pic>
      <p:pic>
        <p:nvPicPr>
          <p:cNvPr id="29" name="Picture 28"/>
          <p:cNvPicPr>
            <a:picLocks noChangeAspect="1"/>
          </p:cNvPicPr>
          <p:nvPr/>
        </p:nvPicPr>
        <p:blipFill>
          <a:blip r:embed="rId8"/>
          <a:stretch>
            <a:fillRect/>
          </a:stretch>
        </p:blipFill>
        <p:spPr>
          <a:xfrm>
            <a:off x="628057" y="522557"/>
            <a:ext cx="178571" cy="178571"/>
          </a:xfrm>
          <a:prstGeom prst="rect">
            <a:avLst/>
          </a:prstGeom>
        </p:spPr>
      </p:pic>
      <p:sp>
        <p:nvSpPr>
          <p:cNvPr id="30" name="TextBox 29"/>
          <p:cNvSpPr txBox="1"/>
          <p:nvPr/>
        </p:nvSpPr>
        <p:spPr>
          <a:xfrm>
            <a:off x="4569662" y="1016405"/>
            <a:ext cx="1189653" cy="507831"/>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Period Options</a:t>
            </a:r>
          </a:p>
        </p:txBody>
      </p:sp>
      <p:graphicFrame>
        <p:nvGraphicFramePr>
          <p:cNvPr id="31" name="Table 30"/>
          <p:cNvGraphicFramePr>
            <a:graphicFrameLocks noGrp="1"/>
          </p:cNvGraphicFramePr>
          <p:nvPr>
            <p:extLst/>
          </p:nvPr>
        </p:nvGraphicFramePr>
        <p:xfrm>
          <a:off x="4645103" y="1274708"/>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Today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This 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Last</a:t>
                      </a:r>
                      <a:r>
                        <a:rPr lang="en-US" sz="900" b="0" baseline="0" dirty="0">
                          <a:solidFill>
                            <a:schemeClr val="tx1"/>
                          </a:solidFill>
                        </a:rPr>
                        <a:t> Week</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Date Range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extLst>
                  <a:ext uri="{0D108BD9-81ED-4DB2-BD59-A6C34878D82A}">
                    <a16:rowId xmlns:a16="http://schemas.microsoft.com/office/drawing/2014/main" xmlns="" val="1369636720"/>
                  </a:ext>
                </a:extLst>
              </a:tr>
            </a:tbl>
          </a:graphicData>
        </a:graphic>
      </p:graphicFrame>
      <p:graphicFrame>
        <p:nvGraphicFramePr>
          <p:cNvPr id="4" name="Table 3"/>
          <p:cNvGraphicFramePr>
            <a:graphicFrameLocks noGrp="1"/>
          </p:cNvGraphicFramePr>
          <p:nvPr>
            <p:extLst/>
          </p:nvPr>
        </p:nvGraphicFramePr>
        <p:xfrm>
          <a:off x="4628736" y="2137497"/>
          <a:ext cx="1504759" cy="685800"/>
        </p:xfrm>
        <a:graphic>
          <a:graphicData uri="http://schemas.openxmlformats.org/drawingml/2006/table">
            <a:tbl>
              <a:tblPr firstRow="1" bandRow="1">
                <a:tableStyleId>{5C22544A-7EE6-4342-B048-85BDC9FD1C3A}</a:tableStyleId>
              </a:tblPr>
              <a:tblGrid>
                <a:gridCol w="1504759">
                  <a:extLst>
                    <a:ext uri="{9D8B030D-6E8A-4147-A177-3AD203B41FA5}">
                      <a16:colId xmlns:a16="http://schemas.microsoft.com/office/drawing/2014/main" xmlns="" val="531389308"/>
                    </a:ext>
                  </a:extLst>
                </a:gridCol>
              </a:tblGrid>
              <a:tr h="342900">
                <a:tc>
                  <a:txBody>
                    <a:bodyPr/>
                    <a:lstStyle/>
                    <a:p>
                      <a:r>
                        <a:rPr lang="en-US" sz="900" b="0" dirty="0">
                          <a:solidFill>
                            <a:schemeClr val="tx1"/>
                          </a:solidFill>
                          <a:latin typeface="Calibri" panose="020F0502020204030204" pitchFamily="34" charset="0"/>
                          <a:cs typeface="Calibri" panose="020F0502020204030204" pitchFamily="34" charset="0"/>
                        </a:rPr>
                        <a:t>Start Month</a:t>
                      </a:r>
                    </a:p>
                    <a:p>
                      <a:r>
                        <a:rPr lang="en-US" sz="900" b="0" dirty="0">
                          <a:solidFill>
                            <a:schemeClr val="tx1"/>
                          </a:solidFill>
                          <a:latin typeface="Calibri" panose="020F0502020204030204" pitchFamily="34" charset="0"/>
                          <a:cs typeface="Calibri" panose="020F0502020204030204" pitchFamily="34" charset="0"/>
                        </a:rPr>
                        <a:t>1/1/2018</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9689671"/>
                  </a:ext>
                </a:extLst>
              </a:tr>
              <a:tr h="342900">
                <a:tc>
                  <a:txBody>
                    <a:bodyPr/>
                    <a:lstStyle/>
                    <a:p>
                      <a:r>
                        <a:rPr lang="en-US" sz="900" b="0" dirty="0">
                          <a:solidFill>
                            <a:schemeClr val="tx1"/>
                          </a:solidFill>
                          <a:latin typeface="Calibri" panose="020F0502020204030204" pitchFamily="34" charset="0"/>
                          <a:cs typeface="Calibri" panose="020F0502020204030204" pitchFamily="34" charset="0"/>
                        </a:rPr>
                        <a:t>End Month</a:t>
                      </a:r>
                    </a:p>
                    <a:p>
                      <a:r>
                        <a:rPr lang="en-US" sz="900" b="0" dirty="0">
                          <a:solidFill>
                            <a:schemeClr val="tx1"/>
                          </a:solidFill>
                          <a:latin typeface="Calibri" panose="020F0502020204030204" pitchFamily="34" charset="0"/>
                          <a:cs typeface="Calibri" panose="020F0502020204030204" pitchFamily="34" charset="0"/>
                        </a:rPr>
                        <a:t>4/30/2018</a:t>
                      </a:r>
                    </a:p>
                  </a:txBody>
                  <a:tcPr marL="68580" marR="68580" marT="34290" marB="34290">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0420793"/>
                  </a:ext>
                </a:extLst>
              </a:tr>
            </a:tbl>
          </a:graphicData>
        </a:graphic>
      </p:graphicFrame>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3107" y="2283578"/>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3875" y="262031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3" name="TextBox 32"/>
          <p:cNvSpPr txBox="1"/>
          <p:nvPr/>
        </p:nvSpPr>
        <p:spPr>
          <a:xfrm>
            <a:off x="4569662" y="2861826"/>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Department Options</a:t>
            </a:r>
          </a:p>
        </p:txBody>
      </p:sp>
      <p:sp>
        <p:nvSpPr>
          <p:cNvPr id="34" name="TextBox 33"/>
          <p:cNvSpPr txBox="1"/>
          <p:nvPr/>
        </p:nvSpPr>
        <p:spPr>
          <a:xfrm>
            <a:off x="4569662" y="3505442"/>
            <a:ext cx="1627705"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Print Orientation</a:t>
            </a:r>
          </a:p>
        </p:txBody>
      </p:sp>
      <p:graphicFrame>
        <p:nvGraphicFramePr>
          <p:cNvPr id="35" name="Table 34"/>
          <p:cNvGraphicFramePr>
            <a:graphicFrameLocks noGrp="1"/>
          </p:cNvGraphicFramePr>
          <p:nvPr>
            <p:extLst/>
          </p:nvPr>
        </p:nvGraphicFramePr>
        <p:xfrm>
          <a:off x="4645103" y="3121298"/>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All</a:t>
                      </a:r>
                      <a:r>
                        <a:rPr lang="en-US" sz="900" b="0" baseline="0" dirty="0">
                          <a:solidFill>
                            <a:schemeClr val="tx1"/>
                          </a:solidFill>
                        </a:rPr>
                        <a:t> Departments</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Active</a:t>
                      </a:r>
                      <a:r>
                        <a:rPr lang="en-US" sz="900" b="0" baseline="0" dirty="0">
                          <a:solidFill>
                            <a:schemeClr val="tx1"/>
                          </a:solidFill>
                        </a:rPr>
                        <a:t> Only</a:t>
                      </a: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graphicFrame>
        <p:nvGraphicFramePr>
          <p:cNvPr id="36" name="Table 35"/>
          <p:cNvGraphicFramePr>
            <a:graphicFrameLocks noGrp="1"/>
          </p:cNvGraphicFramePr>
          <p:nvPr>
            <p:extLst/>
          </p:nvPr>
        </p:nvGraphicFramePr>
        <p:xfrm>
          <a:off x="4645103" y="3752004"/>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Landscape</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r>
                        <a:rPr lang="en-US" sz="900" b="0" dirty="0">
                          <a:solidFill>
                            <a:schemeClr val="tx1"/>
                          </a:solidFill>
                        </a:rPr>
                        <a:t>Portrait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sp>
        <p:nvSpPr>
          <p:cNvPr id="24" name="TextBox 23"/>
          <p:cNvSpPr txBox="1"/>
          <p:nvPr/>
        </p:nvSpPr>
        <p:spPr>
          <a:xfrm>
            <a:off x="4553294" y="1573557"/>
            <a:ext cx="1300944" cy="300082"/>
          </a:xfrm>
          <a:prstGeom prst="rect">
            <a:avLst/>
          </a:prstGeom>
          <a:noFill/>
        </p:spPr>
        <p:txBody>
          <a:bodyPr wrap="square" rtlCol="0">
            <a:spAutoFit/>
          </a:bodyPr>
          <a:lstStyle/>
          <a:p>
            <a:pPr defTabSz="685800" fontAlgn="auto">
              <a:spcBef>
                <a:spcPts val="0"/>
              </a:spcBef>
              <a:spcAft>
                <a:spcPts val="0"/>
              </a:spcAft>
            </a:pPr>
            <a:r>
              <a:rPr lang="en-US" sz="1350" dirty="0">
                <a:solidFill>
                  <a:prstClr val="black"/>
                </a:solidFill>
                <a:latin typeface="Calibri" panose="020F0502020204030204"/>
                <a:ea typeface="+mn-ea"/>
                <a:cs typeface="+mn-cs"/>
              </a:rPr>
              <a:t>Group Sales By</a:t>
            </a:r>
          </a:p>
        </p:txBody>
      </p:sp>
      <p:graphicFrame>
        <p:nvGraphicFramePr>
          <p:cNvPr id="32" name="Table 31"/>
          <p:cNvGraphicFramePr>
            <a:graphicFrameLocks noGrp="1"/>
          </p:cNvGraphicFramePr>
          <p:nvPr>
            <p:extLst/>
          </p:nvPr>
        </p:nvGraphicFramePr>
        <p:xfrm>
          <a:off x="4628735" y="1831859"/>
          <a:ext cx="4096352"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gridCol w="1024088">
                  <a:extLst>
                    <a:ext uri="{9D8B030D-6E8A-4147-A177-3AD203B41FA5}">
                      <a16:colId xmlns:a16="http://schemas.microsoft.com/office/drawing/2014/main" xmlns="" val="1087972499"/>
                    </a:ext>
                  </a:extLst>
                </a:gridCol>
                <a:gridCol w="1024088">
                  <a:extLst>
                    <a:ext uri="{9D8B030D-6E8A-4147-A177-3AD203B41FA5}">
                      <a16:colId xmlns:a16="http://schemas.microsoft.com/office/drawing/2014/main" xmlns="" val="1555662106"/>
                    </a:ext>
                  </a:extLst>
                </a:gridCol>
              </a:tblGrid>
              <a:tr h="205740">
                <a:tc>
                  <a:txBody>
                    <a:bodyPr/>
                    <a:lstStyle/>
                    <a:p>
                      <a:pPr algn="ctr"/>
                      <a:r>
                        <a:rPr lang="en-US" sz="900" b="0" dirty="0">
                          <a:solidFill>
                            <a:schemeClr val="tx1"/>
                          </a:solidFill>
                        </a:rPr>
                        <a:t>Day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Week</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en-US" sz="900" b="0" dirty="0">
                          <a:solidFill>
                            <a:schemeClr val="tx1"/>
                          </a:solidFill>
                        </a:rPr>
                        <a:t>Month</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70BF60"/>
                    </a:solidFill>
                  </a:tcPr>
                </a:tc>
                <a:tc>
                  <a:txBody>
                    <a:bodyPr/>
                    <a:lstStyle/>
                    <a:p>
                      <a:pPr algn="ctr"/>
                      <a:endParaRPr lang="en-US" sz="900" b="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369636720"/>
                  </a:ext>
                </a:extLst>
              </a:tr>
            </a:tbl>
          </a:graphicData>
        </a:graphic>
      </p:graphicFrame>
      <p:pic>
        <p:nvPicPr>
          <p:cNvPr id="3" name="Picture 2"/>
          <p:cNvPicPr>
            <a:picLocks noChangeAspect="1"/>
          </p:cNvPicPr>
          <p:nvPr/>
        </p:nvPicPr>
        <p:blipFill>
          <a:blip r:embed="rId9"/>
          <a:stretch>
            <a:fillRect/>
          </a:stretch>
        </p:blipFill>
        <p:spPr>
          <a:xfrm>
            <a:off x="8230666" y="4770252"/>
            <a:ext cx="800000" cy="278572"/>
          </a:xfrm>
          <a:prstGeom prst="rect">
            <a:avLst/>
          </a:prstGeom>
        </p:spPr>
      </p:pic>
      <p:sp>
        <p:nvSpPr>
          <p:cNvPr id="37" name="Slide Number Placeholder 2">
            <a:extLst>
              <a:ext uri="{FF2B5EF4-FFF2-40B4-BE49-F238E27FC236}">
                <a16:creationId xmlns:a16="http://schemas.microsoft.com/office/drawing/2014/main" xmlns="" id="{A434CAC6-64D6-4D8B-9940-2283236B7D5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28</a:t>
            </a:fld>
            <a:endParaRPr lang="en-US" sz="800" kern="0" dirty="0">
              <a:solidFill>
                <a:srgbClr val="54B948"/>
              </a:solidFill>
            </a:endParaRPr>
          </a:p>
        </p:txBody>
      </p:sp>
      <p:sp>
        <p:nvSpPr>
          <p:cNvPr id="38" name="Footer Placeholder 3">
            <a:extLst>
              <a:ext uri="{FF2B5EF4-FFF2-40B4-BE49-F238E27FC236}">
                <a16:creationId xmlns:a16="http://schemas.microsoft.com/office/drawing/2014/main" xmlns="" id="{62E70E1B-7FF5-4C11-920C-38FB76D9533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574793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2865061" y="1609095"/>
          <a:ext cx="3571173" cy="1911711"/>
        </p:xfrm>
        <a:graphic>
          <a:graphicData uri="http://schemas.openxmlformats.org/drawingml/2006/table">
            <a:tbl>
              <a:tblPr firstRow="1" bandRow="1">
                <a:tableStyleId>{5C22544A-7EE6-4342-B048-85BDC9FD1C3A}</a:tableStyleId>
              </a:tblPr>
              <a:tblGrid>
                <a:gridCol w="162560">
                  <a:extLst>
                    <a:ext uri="{9D8B030D-6E8A-4147-A177-3AD203B41FA5}">
                      <a16:colId xmlns:a16="http://schemas.microsoft.com/office/drawing/2014/main" xmlns="" val="2171142129"/>
                    </a:ext>
                  </a:extLst>
                </a:gridCol>
                <a:gridCol w="1093529">
                  <a:extLst>
                    <a:ext uri="{9D8B030D-6E8A-4147-A177-3AD203B41FA5}">
                      <a16:colId xmlns:a16="http://schemas.microsoft.com/office/drawing/2014/main" xmlns="" val="225186366"/>
                    </a:ext>
                  </a:extLst>
                </a:gridCol>
                <a:gridCol w="1086335">
                  <a:extLst>
                    <a:ext uri="{9D8B030D-6E8A-4147-A177-3AD203B41FA5}">
                      <a16:colId xmlns:a16="http://schemas.microsoft.com/office/drawing/2014/main" xmlns="" val="4234730778"/>
                    </a:ext>
                  </a:extLst>
                </a:gridCol>
                <a:gridCol w="1066189">
                  <a:extLst>
                    <a:ext uri="{9D8B030D-6E8A-4147-A177-3AD203B41FA5}">
                      <a16:colId xmlns:a16="http://schemas.microsoft.com/office/drawing/2014/main" xmlns="" val="3585215794"/>
                    </a:ext>
                  </a:extLst>
                </a:gridCol>
                <a:gridCol w="162560">
                  <a:extLst>
                    <a:ext uri="{9D8B030D-6E8A-4147-A177-3AD203B41FA5}">
                      <a16:colId xmlns:a16="http://schemas.microsoft.com/office/drawing/2014/main" xmlns="" val="2329914277"/>
                    </a:ext>
                  </a:extLst>
                </a:gridCol>
              </a:tblGrid>
              <a:tr h="277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b="0" dirty="0">
                          <a:solidFill>
                            <a:schemeClr val="tx1"/>
                          </a:solidFill>
                          <a:latin typeface="+mn-lt"/>
                        </a:rPr>
                        <a:t>Compare To</a:t>
                      </a:r>
                    </a:p>
                  </a:txBody>
                  <a:tcPr marL="68580" marR="6858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dirty="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dirty="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115207422"/>
                  </a:ext>
                </a:extLst>
              </a:tr>
              <a:tr h="205740">
                <a:tc>
                  <a:txBody>
                    <a:bodyPr/>
                    <a:lstStyle/>
                    <a:p>
                      <a:pPr algn="ctr"/>
                      <a:endParaRPr lang="en-US" sz="900" dirty="0"/>
                    </a:p>
                  </a:txBody>
                  <a:tcPr marL="68580" marR="68580" marT="34290" marB="34290" anchor="ctr">
                    <a:lnL w="3175"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31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36359504"/>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Off</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Last</a:t>
                      </a:r>
                      <a:r>
                        <a:rPr lang="en-US" sz="900" baseline="0" dirty="0">
                          <a:latin typeface="+mn-lt"/>
                        </a:rPr>
                        <a:t> Month</a:t>
                      </a: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BF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n-lt"/>
                        </a:rPr>
                        <a:t>Last Year</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15327231"/>
                  </a:ext>
                </a:extLst>
              </a:tr>
              <a:tr h="182880">
                <a:tc>
                  <a:txBody>
                    <a:bodyPr/>
                    <a:lstStyle/>
                    <a:p>
                      <a:endParaRPr lang="en-US" sz="800" dirty="0"/>
                    </a:p>
                  </a:txBody>
                  <a:tcPr marL="68580" marR="68580" marT="34290" marB="34290">
                    <a:lnL w="3175" cap="flat" cmpd="sng" algn="ctr">
                      <a:solidFill>
                        <a:schemeClr val="tx1"/>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3175"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800" dirty="0"/>
                    </a:p>
                  </a:txBody>
                  <a:tcPr marL="68580" marR="68580" marT="34290" marB="34290">
                    <a:lnL w="12700" cmpd="sng">
                      <a:noFill/>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3151717"/>
                  </a:ext>
                </a:extLst>
              </a:tr>
              <a:tr h="273438">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latin typeface="+mn-lt"/>
                        </a:rPr>
                        <a:t>Show</a:t>
                      </a:r>
                      <a:r>
                        <a:rPr lang="en-US" sz="1100" baseline="0" dirty="0">
                          <a:latin typeface="+mn-lt"/>
                        </a:rPr>
                        <a:t> As</a:t>
                      </a:r>
                      <a:endParaRPr lang="en-US" sz="1100" dirty="0">
                        <a:latin typeface="+mn-lt"/>
                      </a:endParaRPr>
                    </a:p>
                  </a:txBody>
                  <a:tcPr marL="68580" marR="68580" marT="34290" marB="34290">
                    <a:lnL w="3175" cap="flat" cmpd="sng" algn="ctr">
                      <a:no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45474196"/>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Percentage</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BF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Dollar</a:t>
                      </a:r>
                      <a:r>
                        <a:rPr lang="en-US" sz="900" baseline="0" dirty="0">
                          <a:latin typeface="+mn-lt"/>
                        </a:rPr>
                        <a:t> Amount</a:t>
                      </a: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03687135"/>
                  </a:ext>
                </a:extLst>
              </a:tr>
              <a:tr h="553317">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latin typeface="+mn-lt"/>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latin typeface="+mn-lt"/>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3175" cap="flat" cmpd="sng" algn="ctr">
                      <a:no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48608171"/>
                  </a:ext>
                </a:extLst>
              </a:tr>
            </a:tbl>
          </a:graphicData>
        </a:graphic>
      </p:graphicFrame>
      <p:pic>
        <p:nvPicPr>
          <p:cNvPr id="10" name="Picture 9"/>
          <p:cNvPicPr>
            <a:picLocks noChangeAspect="1"/>
          </p:cNvPicPr>
          <p:nvPr/>
        </p:nvPicPr>
        <p:blipFill>
          <a:blip r:embed="rId2"/>
          <a:stretch>
            <a:fillRect/>
          </a:stretch>
        </p:blipFill>
        <p:spPr>
          <a:xfrm>
            <a:off x="6196427" y="1675626"/>
            <a:ext cx="170577" cy="147833"/>
          </a:xfrm>
          <a:prstGeom prst="rect">
            <a:avLst/>
          </a:prstGeom>
        </p:spPr>
      </p:pic>
      <p:pic>
        <p:nvPicPr>
          <p:cNvPr id="11" name="Picture 10"/>
          <p:cNvPicPr>
            <a:picLocks noChangeAspect="1"/>
          </p:cNvPicPr>
          <p:nvPr/>
        </p:nvPicPr>
        <p:blipFill>
          <a:blip r:embed="rId3"/>
          <a:stretch>
            <a:fillRect/>
          </a:stretch>
        </p:blipFill>
        <p:spPr>
          <a:xfrm>
            <a:off x="2989592" y="3101593"/>
            <a:ext cx="1854024" cy="332560"/>
          </a:xfrm>
          <a:prstGeom prst="rect">
            <a:avLst/>
          </a:prstGeom>
        </p:spPr>
      </p:pic>
      <p:sp>
        <p:nvSpPr>
          <p:cNvPr id="5" name="Slide Number Placeholder 2">
            <a:extLst>
              <a:ext uri="{FF2B5EF4-FFF2-40B4-BE49-F238E27FC236}">
                <a16:creationId xmlns:a16="http://schemas.microsoft.com/office/drawing/2014/main" xmlns="" id="{A8997D18-1347-4DE1-B144-D58427380606}"/>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29</a:t>
            </a:fld>
            <a:endParaRPr lang="en-US" sz="800" kern="0" dirty="0">
              <a:solidFill>
                <a:srgbClr val="54B948"/>
              </a:solidFill>
            </a:endParaRPr>
          </a:p>
        </p:txBody>
      </p:sp>
      <p:sp>
        <p:nvSpPr>
          <p:cNvPr id="6" name="Footer Placeholder 3">
            <a:extLst>
              <a:ext uri="{FF2B5EF4-FFF2-40B4-BE49-F238E27FC236}">
                <a16:creationId xmlns:a16="http://schemas.microsoft.com/office/drawing/2014/main" xmlns="" id="{88660303-77D9-429C-A4D7-FF1B831897E2}"/>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03382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559" y="0"/>
            <a:ext cx="8217638" cy="5143500"/>
          </a:xfrm>
        </p:spPr>
        <p:txBody>
          <a:bodyPr vert="horz" lIns="0" tIns="45720" rIns="91440" bIns="45720" rtlCol="0" anchor="ctr">
            <a:noAutofit/>
          </a:bodyPr>
          <a:lstStyle/>
          <a:p>
            <a:pPr algn="ctr">
              <a:lnSpc>
                <a:spcPct val="100000"/>
              </a:lnSpc>
              <a:spcBef>
                <a:spcPts val="600"/>
              </a:spcBef>
            </a:pPr>
            <a:r>
              <a:rPr lang="en-US" sz="7200" kern="1200" spc="-30" dirty="0">
                <a:solidFill>
                  <a:srgbClr val="FFFFFF">
                    <a:lumMod val="95000"/>
                  </a:srgbClr>
                </a:solidFill>
                <a:latin typeface="Raleway Light" charset="0"/>
              </a:rPr>
              <a:t>ENCOR</a:t>
            </a:r>
            <a:br>
              <a:rPr lang="en-US" sz="7200" kern="1200" spc="-30" dirty="0">
                <a:solidFill>
                  <a:srgbClr val="FFFFFF">
                    <a:lumMod val="95000"/>
                  </a:srgbClr>
                </a:solidFill>
                <a:latin typeface="Raleway Light" charset="0"/>
              </a:rPr>
            </a:br>
            <a:r>
              <a:rPr lang="en-US" sz="7200" kern="1200" spc="-30" dirty="0">
                <a:solidFill>
                  <a:srgbClr val="FFFFFF">
                    <a:lumMod val="95000"/>
                  </a:srgbClr>
                </a:solidFill>
                <a:latin typeface="Raleway Light" charset="0"/>
              </a:rPr>
              <a:t>Enhanced</a:t>
            </a:r>
            <a:br>
              <a:rPr lang="en-US" sz="7200" kern="1200" spc="-30" dirty="0">
                <a:solidFill>
                  <a:srgbClr val="FFFFFF">
                    <a:lumMod val="95000"/>
                  </a:srgbClr>
                </a:solidFill>
                <a:latin typeface="Raleway Light" charset="0"/>
              </a:rPr>
            </a:br>
            <a:r>
              <a:rPr lang="en-US" sz="7200" kern="1200" spc="-30" dirty="0">
                <a:solidFill>
                  <a:srgbClr val="FFFFFF">
                    <a:lumMod val="95000"/>
                  </a:srgbClr>
                </a:solidFill>
                <a:latin typeface="Raleway Light" charset="0"/>
              </a:rPr>
              <a:t>Financial Report</a:t>
            </a:r>
            <a:br>
              <a:rPr lang="en-US" sz="7200" kern="1200" spc="-30" dirty="0">
                <a:solidFill>
                  <a:srgbClr val="FFFFFF">
                    <a:lumMod val="95000"/>
                  </a:srgbClr>
                </a:solidFill>
                <a:latin typeface="Raleway Light" charset="0"/>
              </a:rPr>
            </a:br>
            <a:r>
              <a:rPr lang="en-US" sz="6000" kern="1200" spc="-30" dirty="0">
                <a:solidFill>
                  <a:srgbClr val="FFFFFF">
                    <a:lumMod val="95000"/>
                  </a:srgbClr>
                </a:solidFill>
                <a:latin typeface="Raleway Light" charset="0"/>
              </a:rPr>
              <a:t>(Overview Version</a:t>
            </a:r>
            <a:r>
              <a:rPr lang="en-US" sz="6000" kern="1200" spc="-30" dirty="0" smtClean="0">
                <a:solidFill>
                  <a:srgbClr val="FFFFFF">
                    <a:lumMod val="95000"/>
                  </a:srgbClr>
                </a:solidFill>
                <a:latin typeface="Raleway Light" charset="0"/>
              </a:rPr>
              <a:t>)</a:t>
            </a:r>
            <a:endParaRPr lang="en-US" sz="6000" kern="1200" spc="-30" dirty="0">
              <a:solidFill>
                <a:srgbClr val="FFFFFF">
                  <a:lumMod val="95000"/>
                </a:srgbClr>
              </a:solidFill>
              <a:latin typeface="Raleway Light" charset="0"/>
            </a:endParaRPr>
          </a:p>
        </p:txBody>
      </p:sp>
    </p:spTree>
    <p:extLst>
      <p:ext uri="{BB962C8B-B14F-4D97-AF65-F5344CB8AC3E}">
        <p14:creationId xmlns:p14="http://schemas.microsoft.com/office/powerpoint/2010/main" val="3048522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283350" y="330448"/>
            <a:ext cx="717573" cy="24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8" name="Rectangle 7"/>
          <p:cNvSpPr/>
          <p:nvPr/>
        </p:nvSpPr>
        <p:spPr>
          <a:xfrm>
            <a:off x="6325340" y="330448"/>
            <a:ext cx="1402290" cy="24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Table 3"/>
          <p:cNvGraphicFramePr>
            <a:graphicFrameLocks noGrp="1"/>
          </p:cNvGraphicFramePr>
          <p:nvPr>
            <p:extLst/>
          </p:nvPr>
        </p:nvGraphicFramePr>
        <p:xfrm>
          <a:off x="147646" y="677624"/>
          <a:ext cx="8829279" cy="4314488"/>
        </p:xfrm>
        <a:graphic>
          <a:graphicData uri="http://schemas.openxmlformats.org/drawingml/2006/table">
            <a:tbl>
              <a:tblPr/>
              <a:tblGrid>
                <a:gridCol w="1270562">
                  <a:extLst>
                    <a:ext uri="{9D8B030D-6E8A-4147-A177-3AD203B41FA5}">
                      <a16:colId xmlns:a16="http://schemas.microsoft.com/office/drawing/2014/main" xmlns="" val="234574480"/>
                    </a:ext>
                  </a:extLst>
                </a:gridCol>
                <a:gridCol w="426128">
                  <a:extLst>
                    <a:ext uri="{9D8B030D-6E8A-4147-A177-3AD203B41FA5}">
                      <a16:colId xmlns:a16="http://schemas.microsoft.com/office/drawing/2014/main" xmlns="" val="1209547899"/>
                    </a:ext>
                  </a:extLst>
                </a:gridCol>
                <a:gridCol w="448539">
                  <a:extLst>
                    <a:ext uri="{9D8B030D-6E8A-4147-A177-3AD203B41FA5}">
                      <a16:colId xmlns:a16="http://schemas.microsoft.com/office/drawing/2014/main" xmlns="" val="3967223370"/>
                    </a:ext>
                  </a:extLst>
                </a:gridCol>
                <a:gridCol w="479395">
                  <a:extLst>
                    <a:ext uri="{9D8B030D-6E8A-4147-A177-3AD203B41FA5}">
                      <a16:colId xmlns:a16="http://schemas.microsoft.com/office/drawing/2014/main" xmlns="" val="2061830564"/>
                    </a:ext>
                  </a:extLst>
                </a:gridCol>
                <a:gridCol w="459419">
                  <a:extLst>
                    <a:ext uri="{9D8B030D-6E8A-4147-A177-3AD203B41FA5}">
                      <a16:colId xmlns:a16="http://schemas.microsoft.com/office/drawing/2014/main" xmlns="" val="3736731153"/>
                    </a:ext>
                  </a:extLst>
                </a:gridCol>
                <a:gridCol w="486053">
                  <a:extLst>
                    <a:ext uri="{9D8B030D-6E8A-4147-A177-3AD203B41FA5}">
                      <a16:colId xmlns:a16="http://schemas.microsoft.com/office/drawing/2014/main" xmlns="" val="2699119051"/>
                    </a:ext>
                  </a:extLst>
                </a:gridCol>
                <a:gridCol w="466078">
                  <a:extLst>
                    <a:ext uri="{9D8B030D-6E8A-4147-A177-3AD203B41FA5}">
                      <a16:colId xmlns:a16="http://schemas.microsoft.com/office/drawing/2014/main" xmlns="" val="614300550"/>
                    </a:ext>
                  </a:extLst>
                </a:gridCol>
                <a:gridCol w="426128">
                  <a:extLst>
                    <a:ext uri="{9D8B030D-6E8A-4147-A177-3AD203B41FA5}">
                      <a16:colId xmlns:a16="http://schemas.microsoft.com/office/drawing/2014/main" xmlns="" val="3055587131"/>
                    </a:ext>
                  </a:extLst>
                </a:gridCol>
                <a:gridCol w="446102">
                  <a:extLst>
                    <a:ext uri="{9D8B030D-6E8A-4147-A177-3AD203B41FA5}">
                      <a16:colId xmlns:a16="http://schemas.microsoft.com/office/drawing/2014/main" xmlns="" val="1637049147"/>
                    </a:ext>
                  </a:extLst>
                </a:gridCol>
                <a:gridCol w="446103">
                  <a:extLst>
                    <a:ext uri="{9D8B030D-6E8A-4147-A177-3AD203B41FA5}">
                      <a16:colId xmlns:a16="http://schemas.microsoft.com/office/drawing/2014/main" xmlns="" val="3008691592"/>
                    </a:ext>
                  </a:extLst>
                </a:gridCol>
                <a:gridCol w="459420">
                  <a:extLst>
                    <a:ext uri="{9D8B030D-6E8A-4147-A177-3AD203B41FA5}">
                      <a16:colId xmlns:a16="http://schemas.microsoft.com/office/drawing/2014/main" xmlns="" val="491859454"/>
                    </a:ext>
                  </a:extLst>
                </a:gridCol>
                <a:gridCol w="466077">
                  <a:extLst>
                    <a:ext uri="{9D8B030D-6E8A-4147-A177-3AD203B41FA5}">
                      <a16:colId xmlns:a16="http://schemas.microsoft.com/office/drawing/2014/main" xmlns="" val="646762225"/>
                    </a:ext>
                  </a:extLst>
                </a:gridCol>
                <a:gridCol w="452762">
                  <a:extLst>
                    <a:ext uri="{9D8B030D-6E8A-4147-A177-3AD203B41FA5}">
                      <a16:colId xmlns:a16="http://schemas.microsoft.com/office/drawing/2014/main" xmlns="" val="4079245657"/>
                    </a:ext>
                  </a:extLst>
                </a:gridCol>
                <a:gridCol w="466078">
                  <a:extLst>
                    <a:ext uri="{9D8B030D-6E8A-4147-A177-3AD203B41FA5}">
                      <a16:colId xmlns:a16="http://schemas.microsoft.com/office/drawing/2014/main" xmlns="" val="4033882784"/>
                    </a:ext>
                  </a:extLst>
                </a:gridCol>
                <a:gridCol w="446103">
                  <a:extLst>
                    <a:ext uri="{9D8B030D-6E8A-4147-A177-3AD203B41FA5}">
                      <a16:colId xmlns:a16="http://schemas.microsoft.com/office/drawing/2014/main" xmlns="" val="355854175"/>
                    </a:ext>
                  </a:extLst>
                </a:gridCol>
                <a:gridCol w="399495">
                  <a:extLst>
                    <a:ext uri="{9D8B030D-6E8A-4147-A177-3AD203B41FA5}">
                      <a16:colId xmlns:a16="http://schemas.microsoft.com/office/drawing/2014/main" xmlns="" val="615460105"/>
                    </a:ext>
                  </a:extLst>
                </a:gridCol>
                <a:gridCol w="379520">
                  <a:extLst>
                    <a:ext uri="{9D8B030D-6E8A-4147-A177-3AD203B41FA5}">
                      <a16:colId xmlns:a16="http://schemas.microsoft.com/office/drawing/2014/main" xmlns="" val="1356963266"/>
                    </a:ext>
                  </a:extLst>
                </a:gridCol>
                <a:gridCol w="405317">
                  <a:extLst>
                    <a:ext uri="{9D8B030D-6E8A-4147-A177-3AD203B41FA5}">
                      <a16:colId xmlns:a16="http://schemas.microsoft.com/office/drawing/2014/main" xmlns="" val="1077459935"/>
                    </a:ext>
                  </a:extLst>
                </a:gridCol>
              </a:tblGrid>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209057">
                <a:tc>
                  <a:txBody>
                    <a:bodyPr/>
                    <a:lstStyle/>
                    <a:p>
                      <a:pPr marR="0" indent="0" algn="l"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4/22/2018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1">
                              <a:lumMod val="50000"/>
                            </a:schemeClr>
                          </a:solidFill>
                          <a:effectLst/>
                          <a:latin typeface="Calibri" panose="020F0502020204030204" pitchFamily="34" charset="0"/>
                        </a:rPr>
                        <a:t>4/21/2017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4/23/2018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600" b="1" kern="1400" dirty="0">
                          <a:ln>
                            <a:noFill/>
                          </a:ln>
                          <a:solidFill>
                            <a:schemeClr val="accent1">
                              <a:lumMod val="50000"/>
                            </a:schemeClr>
                          </a:solidFill>
                          <a:effectLst/>
                          <a:latin typeface="Calibri" panose="020F0502020204030204" pitchFamily="34" charset="0"/>
                        </a:rPr>
                        <a:t>4/22/2017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4/24/2018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600" b="1" kern="1400" dirty="0">
                          <a:ln>
                            <a:noFill/>
                          </a:ln>
                          <a:solidFill>
                            <a:schemeClr val="accent1">
                              <a:lumMod val="50000"/>
                            </a:schemeClr>
                          </a:solidFill>
                          <a:effectLst/>
                          <a:latin typeface="Calibri" panose="020F0502020204030204" pitchFamily="34" charset="0"/>
                        </a:rPr>
                        <a:t>4/23/2017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4/25/2018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600" b="1" kern="1400" dirty="0">
                          <a:ln>
                            <a:noFill/>
                          </a:ln>
                          <a:solidFill>
                            <a:schemeClr val="accent1">
                              <a:lumMod val="50000"/>
                            </a:schemeClr>
                          </a:solidFill>
                          <a:effectLst/>
                          <a:latin typeface="Calibri" panose="020F0502020204030204" pitchFamily="34" charset="0"/>
                        </a:rPr>
                        <a:t>4/24/2017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4/26/2018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600" b="1" kern="1400" dirty="0">
                          <a:ln>
                            <a:noFill/>
                          </a:ln>
                          <a:solidFill>
                            <a:schemeClr val="accent1">
                              <a:lumMod val="50000"/>
                            </a:schemeClr>
                          </a:solidFill>
                          <a:effectLst/>
                          <a:latin typeface="Calibri" panose="020F0502020204030204" pitchFamily="34" charset="0"/>
                        </a:rPr>
                        <a:t>4/25/2017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4/27/2018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600" b="1" kern="1400" dirty="0">
                          <a:ln>
                            <a:noFill/>
                          </a:ln>
                          <a:solidFill>
                            <a:schemeClr val="accent1">
                              <a:lumMod val="50000"/>
                            </a:schemeClr>
                          </a:solidFill>
                          <a:effectLst/>
                          <a:latin typeface="Calibri" panose="020F0502020204030204" pitchFamily="34" charset="0"/>
                        </a:rPr>
                        <a:t>4/26/2017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4/28/2018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lang="en-US" sz="600" b="1" kern="1400" dirty="0">
                          <a:ln>
                            <a:noFill/>
                          </a:ln>
                          <a:solidFill>
                            <a:schemeClr val="accent1">
                              <a:lumMod val="50000"/>
                            </a:schemeClr>
                          </a:solidFill>
                          <a:effectLst/>
                          <a:latin typeface="Calibri" panose="020F0502020204030204" pitchFamily="34" charset="0"/>
                        </a:rPr>
                        <a:t>4/27/2017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Monday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70C0"/>
                          </a:solidFill>
                          <a:effectLst/>
                          <a:latin typeface="Calibri" panose="020F0502020204030204" pitchFamily="34" charset="0"/>
                        </a:rPr>
                        <a:t>Monday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Tuesday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70C0"/>
                          </a:solidFill>
                          <a:effectLst/>
                          <a:latin typeface="Calibri" panose="020F0502020204030204" pitchFamily="34" charset="0"/>
                        </a:rPr>
                        <a:t>Tuesday</a:t>
                      </a: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Wednesday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70C0"/>
                          </a:solidFill>
                          <a:effectLst/>
                          <a:latin typeface="Calibri" panose="020F0502020204030204" pitchFamily="34" charset="0"/>
                        </a:rPr>
                        <a:t>Wednesday</a:t>
                      </a: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Thursday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70C0"/>
                          </a:solidFill>
                          <a:effectLst/>
                          <a:latin typeface="Calibri" panose="020F0502020204030204" pitchFamily="34" charset="0"/>
                        </a:rPr>
                        <a:t>Thursday</a:t>
                      </a: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Friday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70C0"/>
                          </a:solidFill>
                          <a:effectLst/>
                          <a:latin typeface="Calibri" panose="020F0502020204030204" pitchFamily="34" charset="0"/>
                        </a:rPr>
                        <a:t>Friday</a:t>
                      </a: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Saturday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70C0"/>
                          </a:solidFill>
                          <a:effectLst/>
                          <a:latin typeface="Calibri" panose="020F0502020204030204" pitchFamily="34" charset="0"/>
                        </a:rPr>
                        <a:t>Saturday</a:t>
                      </a: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Sunday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70C0"/>
                          </a:solidFill>
                          <a:effectLst/>
                          <a:latin typeface="Calibri" panose="020F0502020204030204" pitchFamily="34" charset="0"/>
                        </a:rPr>
                        <a:t>Sunday</a:t>
                      </a:r>
                      <a:endParaRPr lang="en-US" sz="6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b="1" kern="1400" dirty="0">
                        <a:ln>
                          <a:noFill/>
                        </a:ln>
                        <a:solidFill>
                          <a:srgbClr val="0070C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chemeClr val="accent6"/>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6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19000"/>
                        </a:lnSpc>
                        <a:spcBef>
                          <a:spcPts val="0"/>
                        </a:spcBef>
                        <a:spcAft>
                          <a:spcPts val="600"/>
                        </a:spcAft>
                        <a:buClrTx/>
                        <a:buSzTx/>
                        <a:buFontTx/>
                        <a:buNone/>
                        <a:tabLst/>
                        <a:defRPr/>
                      </a:pPr>
                      <a:r>
                        <a:rPr kumimoji="0" lang="en-US" sz="600" b="0" i="0" u="none" strike="noStrike" kern="1400" cap="none" spc="0" normalizeH="0" baseline="0" noProof="0">
                          <a:ln>
                            <a:noFill/>
                          </a:ln>
                          <a:solidFill>
                            <a:srgbClr val="FF0000"/>
                          </a:solidFill>
                          <a:effectLst/>
                          <a:uLnTx/>
                          <a:uFillTx/>
                          <a:latin typeface="Calibri" panose="020F0502020204030204" pitchFamily="34" charset="0"/>
                          <a:ea typeface="+mn-ea"/>
                          <a:cs typeface="+mn-cs"/>
                        </a:rPr>
                        <a:t>(0.00)</a:t>
                      </a:r>
                      <a:endParaRPr kumimoji="0" lang="en-US" sz="600" b="0" i="0" u="none" strike="noStrike" kern="1400" cap="none" spc="0" normalizeH="0" baseline="0" noProof="0" dirty="0">
                        <a:ln>
                          <a:noFill/>
                        </a:ln>
                        <a:solidFill>
                          <a:srgbClr val="FF0000"/>
                        </a:solidFill>
                        <a:effectLst/>
                        <a:uLnTx/>
                        <a:uFillTx/>
                        <a:latin typeface="Calibri" panose="020F0502020204030204" pitchFamily="34" charset="0"/>
                        <a:ea typeface="+mn-ea"/>
                        <a:cs typeface="+mn-cs"/>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chemeClr val="accent6"/>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6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3"/>
          <a:stretch>
            <a:fillRect/>
          </a:stretch>
        </p:blipFill>
        <p:spPr>
          <a:xfrm>
            <a:off x="8865684" y="80395"/>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6" y="381581"/>
            <a:ext cx="67942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Compare</a:t>
            </a:r>
          </a:p>
        </p:txBody>
      </p:sp>
      <p:pic>
        <p:nvPicPr>
          <p:cNvPr id="3" name="Picture 2"/>
          <p:cNvPicPr>
            <a:picLocks noChangeAspect="1"/>
          </p:cNvPicPr>
          <p:nvPr/>
        </p:nvPicPr>
        <p:blipFill>
          <a:blip r:embed="rId4"/>
          <a:stretch>
            <a:fillRect/>
          </a:stretch>
        </p:blipFill>
        <p:spPr>
          <a:xfrm>
            <a:off x="8330980" y="415628"/>
            <a:ext cx="185714" cy="135714"/>
          </a:xfrm>
          <a:prstGeom prst="rect">
            <a:avLst/>
          </a:prstGeom>
        </p:spPr>
      </p:pic>
      <p:pic>
        <p:nvPicPr>
          <p:cNvPr id="13" name="Picture 12"/>
          <p:cNvPicPr>
            <a:picLocks noChangeAspect="1"/>
          </p:cNvPicPr>
          <p:nvPr/>
        </p:nvPicPr>
        <p:blipFill>
          <a:blip r:embed="rId5"/>
          <a:stretch>
            <a:fillRect/>
          </a:stretch>
        </p:blipFill>
        <p:spPr>
          <a:xfrm>
            <a:off x="127277" y="50533"/>
            <a:ext cx="207143" cy="185714"/>
          </a:xfrm>
          <a:prstGeom prst="rect">
            <a:avLst/>
          </a:prstGeom>
        </p:spPr>
      </p:pic>
      <p:pic>
        <p:nvPicPr>
          <p:cNvPr id="14" name="Picture 13"/>
          <p:cNvPicPr>
            <a:picLocks noChangeAspect="1"/>
          </p:cNvPicPr>
          <p:nvPr/>
        </p:nvPicPr>
        <p:blipFill>
          <a:blip r:embed="rId6"/>
          <a:stretch>
            <a:fillRect/>
          </a:stretch>
        </p:blipFill>
        <p:spPr>
          <a:xfrm>
            <a:off x="364738" y="46445"/>
            <a:ext cx="178571" cy="178571"/>
          </a:xfrm>
          <a:prstGeom prst="rect">
            <a:avLst/>
          </a:prstGeom>
        </p:spPr>
      </p:pic>
      <p:pic>
        <p:nvPicPr>
          <p:cNvPr id="5" name="Picture 4"/>
          <p:cNvPicPr>
            <a:picLocks noChangeAspect="1"/>
          </p:cNvPicPr>
          <p:nvPr/>
        </p:nvPicPr>
        <p:blipFill>
          <a:blip r:embed="rId7"/>
          <a:stretch>
            <a:fillRect/>
          </a:stretch>
        </p:blipFill>
        <p:spPr>
          <a:xfrm>
            <a:off x="7801424" y="394552"/>
            <a:ext cx="185714" cy="164286"/>
          </a:xfrm>
          <a:prstGeom prst="rect">
            <a:avLst/>
          </a:prstGeom>
        </p:spPr>
      </p:pic>
      <p:sp>
        <p:nvSpPr>
          <p:cNvPr id="18" name="TextBox 17"/>
          <p:cNvSpPr txBox="1"/>
          <p:nvPr/>
        </p:nvSpPr>
        <p:spPr>
          <a:xfrm>
            <a:off x="7955560" y="374797"/>
            <a:ext cx="442255"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Find</a:t>
            </a:r>
          </a:p>
        </p:txBody>
      </p:sp>
      <p:sp>
        <p:nvSpPr>
          <p:cNvPr id="19" name="TextBox 18"/>
          <p:cNvSpPr txBox="1"/>
          <p:nvPr/>
        </p:nvSpPr>
        <p:spPr>
          <a:xfrm>
            <a:off x="6466228" y="372820"/>
            <a:ext cx="1362269"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Active Departments Only</a:t>
            </a:r>
          </a:p>
        </p:txBody>
      </p:sp>
      <p:pic>
        <p:nvPicPr>
          <p:cNvPr id="10" name="Picture 9"/>
          <p:cNvPicPr>
            <a:picLocks noChangeAspect="1"/>
          </p:cNvPicPr>
          <p:nvPr/>
        </p:nvPicPr>
        <p:blipFill>
          <a:blip r:embed="rId8"/>
          <a:stretch>
            <a:fillRect/>
          </a:stretch>
        </p:blipFill>
        <p:spPr>
          <a:xfrm>
            <a:off x="6345824" y="372481"/>
            <a:ext cx="164286" cy="185714"/>
          </a:xfrm>
          <a:prstGeom prst="rect">
            <a:avLst/>
          </a:prstGeom>
        </p:spPr>
      </p:pic>
      <p:pic>
        <p:nvPicPr>
          <p:cNvPr id="20" name="Picture 19"/>
          <p:cNvPicPr>
            <a:picLocks noChangeAspect="1"/>
          </p:cNvPicPr>
          <p:nvPr/>
        </p:nvPicPr>
        <p:blipFill>
          <a:blip r:embed="rId9"/>
          <a:stretch>
            <a:fillRect/>
          </a:stretch>
        </p:blipFill>
        <p:spPr>
          <a:xfrm>
            <a:off x="8330521" y="414756"/>
            <a:ext cx="185714" cy="135714"/>
          </a:xfrm>
          <a:prstGeom prst="rect">
            <a:avLst/>
          </a:prstGeom>
        </p:spPr>
      </p:pic>
      <p:sp>
        <p:nvSpPr>
          <p:cNvPr id="22" name="Slide Number Placeholder 2">
            <a:extLst>
              <a:ext uri="{FF2B5EF4-FFF2-40B4-BE49-F238E27FC236}">
                <a16:creationId xmlns:a16="http://schemas.microsoft.com/office/drawing/2014/main" xmlns="" id="{DA6A68BC-FFDD-4C25-AD28-A4A1F412261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30</a:t>
            </a:fld>
            <a:endParaRPr lang="en-US" sz="800" kern="0" dirty="0">
              <a:solidFill>
                <a:srgbClr val="54B948"/>
              </a:solidFill>
            </a:endParaRPr>
          </a:p>
        </p:txBody>
      </p:sp>
      <p:sp>
        <p:nvSpPr>
          <p:cNvPr id="23" name="Footer Placeholder 3">
            <a:extLst>
              <a:ext uri="{FF2B5EF4-FFF2-40B4-BE49-F238E27FC236}">
                <a16:creationId xmlns:a16="http://schemas.microsoft.com/office/drawing/2014/main" xmlns="" id="{ACA1E9E2-5AF9-4087-A60E-CB653FCBB94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662463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360213"/>
              </p:ext>
            </p:extLst>
          </p:nvPr>
        </p:nvGraphicFramePr>
        <p:xfrm>
          <a:off x="334420" y="689576"/>
          <a:ext cx="8660049" cy="4292448"/>
        </p:xfrm>
        <a:graphic>
          <a:graphicData uri="http://schemas.openxmlformats.org/drawingml/2006/table">
            <a:tbl>
              <a:tblPr/>
              <a:tblGrid>
                <a:gridCol w="1786839">
                  <a:extLst>
                    <a:ext uri="{9D8B030D-6E8A-4147-A177-3AD203B41FA5}">
                      <a16:colId xmlns:a16="http://schemas.microsoft.com/office/drawing/2014/main" xmlns="" val="234574480"/>
                    </a:ext>
                  </a:extLst>
                </a:gridCol>
                <a:gridCol w="763690">
                  <a:extLst>
                    <a:ext uri="{9D8B030D-6E8A-4147-A177-3AD203B41FA5}">
                      <a16:colId xmlns:a16="http://schemas.microsoft.com/office/drawing/2014/main" xmlns="" val="1209547899"/>
                    </a:ext>
                  </a:extLst>
                </a:gridCol>
                <a:gridCol w="763690">
                  <a:extLst>
                    <a:ext uri="{9D8B030D-6E8A-4147-A177-3AD203B41FA5}">
                      <a16:colId xmlns:a16="http://schemas.microsoft.com/office/drawing/2014/main" xmlns="" val="2061830564"/>
                    </a:ext>
                  </a:extLst>
                </a:gridCol>
                <a:gridCol w="763690">
                  <a:extLst>
                    <a:ext uri="{9D8B030D-6E8A-4147-A177-3AD203B41FA5}">
                      <a16:colId xmlns:a16="http://schemas.microsoft.com/office/drawing/2014/main" xmlns="" val="2699119051"/>
                    </a:ext>
                  </a:extLst>
                </a:gridCol>
                <a:gridCol w="763690">
                  <a:extLst>
                    <a:ext uri="{9D8B030D-6E8A-4147-A177-3AD203B41FA5}">
                      <a16:colId xmlns:a16="http://schemas.microsoft.com/office/drawing/2014/main" xmlns="" val="3055587131"/>
                    </a:ext>
                  </a:extLst>
                </a:gridCol>
                <a:gridCol w="763690">
                  <a:extLst>
                    <a:ext uri="{9D8B030D-6E8A-4147-A177-3AD203B41FA5}">
                      <a16:colId xmlns:a16="http://schemas.microsoft.com/office/drawing/2014/main" xmlns="" val="3008691592"/>
                    </a:ext>
                  </a:extLst>
                </a:gridCol>
                <a:gridCol w="763690">
                  <a:extLst>
                    <a:ext uri="{9D8B030D-6E8A-4147-A177-3AD203B41FA5}">
                      <a16:colId xmlns:a16="http://schemas.microsoft.com/office/drawing/2014/main" xmlns="" val="646762225"/>
                    </a:ext>
                  </a:extLst>
                </a:gridCol>
                <a:gridCol w="763690">
                  <a:extLst>
                    <a:ext uri="{9D8B030D-6E8A-4147-A177-3AD203B41FA5}">
                      <a16:colId xmlns:a16="http://schemas.microsoft.com/office/drawing/2014/main" xmlns="" val="4033882784"/>
                    </a:ext>
                  </a:extLst>
                </a:gridCol>
                <a:gridCol w="763690">
                  <a:extLst>
                    <a:ext uri="{9D8B030D-6E8A-4147-A177-3AD203B41FA5}">
                      <a16:colId xmlns:a16="http://schemas.microsoft.com/office/drawing/2014/main" xmlns="" val="615460105"/>
                    </a:ext>
                  </a:extLst>
                </a:gridCol>
                <a:gridCol w="763690">
                  <a:extLst>
                    <a:ext uri="{9D8B030D-6E8A-4147-A177-3AD203B41FA5}">
                      <a16:colId xmlns:a16="http://schemas.microsoft.com/office/drawing/2014/main" xmlns="" val="1077459935"/>
                    </a:ext>
                  </a:extLst>
                </a:gridCol>
              </a:tblGrid>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4/15/2018-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4/22/2018-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4/7/2018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4/14/2018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3"/>
          <a:stretch>
            <a:fillRect/>
          </a:stretch>
        </p:blipFill>
        <p:spPr>
          <a:xfrm>
            <a:off x="8865684" y="80395"/>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6" y="381581"/>
            <a:ext cx="655237"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Compare</a:t>
            </a:r>
          </a:p>
        </p:txBody>
      </p:sp>
      <p:pic>
        <p:nvPicPr>
          <p:cNvPr id="3" name="Picture 2"/>
          <p:cNvPicPr>
            <a:picLocks noChangeAspect="1"/>
          </p:cNvPicPr>
          <p:nvPr/>
        </p:nvPicPr>
        <p:blipFill>
          <a:blip r:embed="rId4"/>
          <a:stretch>
            <a:fillRect/>
          </a:stretch>
        </p:blipFill>
        <p:spPr>
          <a:xfrm>
            <a:off x="8330981" y="415628"/>
            <a:ext cx="185714" cy="135714"/>
          </a:xfrm>
          <a:prstGeom prst="rect">
            <a:avLst/>
          </a:prstGeom>
        </p:spPr>
      </p:pic>
      <p:pic>
        <p:nvPicPr>
          <p:cNvPr id="13" name="Picture 12"/>
          <p:cNvPicPr>
            <a:picLocks noChangeAspect="1"/>
          </p:cNvPicPr>
          <p:nvPr/>
        </p:nvPicPr>
        <p:blipFill>
          <a:blip r:embed="rId5"/>
          <a:stretch>
            <a:fillRect/>
          </a:stretch>
        </p:blipFill>
        <p:spPr>
          <a:xfrm>
            <a:off x="127277" y="50533"/>
            <a:ext cx="207143" cy="185714"/>
          </a:xfrm>
          <a:prstGeom prst="rect">
            <a:avLst/>
          </a:prstGeom>
        </p:spPr>
      </p:pic>
      <p:pic>
        <p:nvPicPr>
          <p:cNvPr id="14" name="Picture 13"/>
          <p:cNvPicPr>
            <a:picLocks noChangeAspect="1"/>
          </p:cNvPicPr>
          <p:nvPr/>
        </p:nvPicPr>
        <p:blipFill>
          <a:blip r:embed="rId6"/>
          <a:stretch>
            <a:fillRect/>
          </a:stretch>
        </p:blipFill>
        <p:spPr>
          <a:xfrm>
            <a:off x="364738" y="46445"/>
            <a:ext cx="178571" cy="178571"/>
          </a:xfrm>
          <a:prstGeom prst="rect">
            <a:avLst/>
          </a:prstGeom>
        </p:spPr>
      </p:pic>
      <p:pic>
        <p:nvPicPr>
          <p:cNvPr id="5" name="Picture 4"/>
          <p:cNvPicPr>
            <a:picLocks noChangeAspect="1"/>
          </p:cNvPicPr>
          <p:nvPr/>
        </p:nvPicPr>
        <p:blipFill>
          <a:blip r:embed="rId7"/>
          <a:stretch>
            <a:fillRect/>
          </a:stretch>
        </p:blipFill>
        <p:spPr>
          <a:xfrm>
            <a:off x="7801426" y="394552"/>
            <a:ext cx="185714" cy="164286"/>
          </a:xfrm>
          <a:prstGeom prst="rect">
            <a:avLst/>
          </a:prstGeom>
        </p:spPr>
      </p:pic>
      <p:sp>
        <p:nvSpPr>
          <p:cNvPr id="18" name="TextBox 17"/>
          <p:cNvSpPr txBox="1"/>
          <p:nvPr/>
        </p:nvSpPr>
        <p:spPr>
          <a:xfrm>
            <a:off x="7955562" y="374797"/>
            <a:ext cx="459800"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Find</a:t>
            </a:r>
          </a:p>
        </p:txBody>
      </p:sp>
      <p:sp>
        <p:nvSpPr>
          <p:cNvPr id="24" name="TextBox 23"/>
          <p:cNvSpPr txBox="1"/>
          <p:nvPr/>
        </p:nvSpPr>
        <p:spPr>
          <a:xfrm>
            <a:off x="6472888" y="372820"/>
            <a:ext cx="1355612"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Active Departments Only</a:t>
            </a:r>
          </a:p>
        </p:txBody>
      </p:sp>
      <p:pic>
        <p:nvPicPr>
          <p:cNvPr id="9" name="Picture 8"/>
          <p:cNvPicPr>
            <a:picLocks noChangeAspect="1"/>
          </p:cNvPicPr>
          <p:nvPr/>
        </p:nvPicPr>
        <p:blipFill>
          <a:blip r:embed="rId8"/>
          <a:stretch>
            <a:fillRect/>
          </a:stretch>
        </p:blipFill>
        <p:spPr>
          <a:xfrm>
            <a:off x="6345826" y="373255"/>
            <a:ext cx="164286" cy="185714"/>
          </a:xfrm>
          <a:prstGeom prst="rect">
            <a:avLst/>
          </a:prstGeom>
        </p:spPr>
      </p:pic>
      <p:sp>
        <p:nvSpPr>
          <p:cNvPr id="15" name="Slide Number Placeholder 2">
            <a:extLst>
              <a:ext uri="{FF2B5EF4-FFF2-40B4-BE49-F238E27FC236}">
                <a16:creationId xmlns:a16="http://schemas.microsoft.com/office/drawing/2014/main" xmlns="" id="{1EDD2CB7-C859-4A21-91DD-84B9B47E4774}"/>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31</a:t>
            </a:fld>
            <a:endParaRPr lang="en-US" sz="800" kern="0" dirty="0">
              <a:solidFill>
                <a:srgbClr val="54B948"/>
              </a:solidFill>
            </a:endParaRPr>
          </a:p>
        </p:txBody>
      </p:sp>
      <p:sp>
        <p:nvSpPr>
          <p:cNvPr id="19" name="Footer Placeholder 3">
            <a:extLst>
              <a:ext uri="{FF2B5EF4-FFF2-40B4-BE49-F238E27FC236}">
                <a16:creationId xmlns:a16="http://schemas.microsoft.com/office/drawing/2014/main" xmlns="" id="{A7F08E2E-340F-4993-9291-73419928A157}"/>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997292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65061" y="1609095"/>
          <a:ext cx="3571173" cy="1911711"/>
        </p:xfrm>
        <a:graphic>
          <a:graphicData uri="http://schemas.openxmlformats.org/drawingml/2006/table">
            <a:tbl>
              <a:tblPr firstRow="1" bandRow="1">
                <a:tableStyleId>{5C22544A-7EE6-4342-B048-85BDC9FD1C3A}</a:tableStyleId>
              </a:tblPr>
              <a:tblGrid>
                <a:gridCol w="162560">
                  <a:extLst>
                    <a:ext uri="{9D8B030D-6E8A-4147-A177-3AD203B41FA5}">
                      <a16:colId xmlns:a16="http://schemas.microsoft.com/office/drawing/2014/main" xmlns="" val="2171142129"/>
                    </a:ext>
                  </a:extLst>
                </a:gridCol>
                <a:gridCol w="1093529">
                  <a:extLst>
                    <a:ext uri="{9D8B030D-6E8A-4147-A177-3AD203B41FA5}">
                      <a16:colId xmlns:a16="http://schemas.microsoft.com/office/drawing/2014/main" xmlns="" val="225186366"/>
                    </a:ext>
                  </a:extLst>
                </a:gridCol>
                <a:gridCol w="1086335">
                  <a:extLst>
                    <a:ext uri="{9D8B030D-6E8A-4147-A177-3AD203B41FA5}">
                      <a16:colId xmlns:a16="http://schemas.microsoft.com/office/drawing/2014/main" xmlns="" val="4234730778"/>
                    </a:ext>
                  </a:extLst>
                </a:gridCol>
                <a:gridCol w="1066189">
                  <a:extLst>
                    <a:ext uri="{9D8B030D-6E8A-4147-A177-3AD203B41FA5}">
                      <a16:colId xmlns:a16="http://schemas.microsoft.com/office/drawing/2014/main" xmlns="" val="3585215794"/>
                    </a:ext>
                  </a:extLst>
                </a:gridCol>
                <a:gridCol w="162560">
                  <a:extLst>
                    <a:ext uri="{9D8B030D-6E8A-4147-A177-3AD203B41FA5}">
                      <a16:colId xmlns:a16="http://schemas.microsoft.com/office/drawing/2014/main" xmlns="" val="2329914277"/>
                    </a:ext>
                  </a:extLst>
                </a:gridCol>
              </a:tblGrid>
              <a:tr h="277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b="0" dirty="0">
                          <a:solidFill>
                            <a:schemeClr val="tx1"/>
                          </a:solidFill>
                          <a:latin typeface="+mn-lt"/>
                        </a:rPr>
                        <a:t>Compare To</a:t>
                      </a:r>
                    </a:p>
                  </a:txBody>
                  <a:tcPr marL="68580" marR="6858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dirty="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dirty="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115207422"/>
                  </a:ext>
                </a:extLst>
              </a:tr>
              <a:tr h="205740">
                <a:tc>
                  <a:txBody>
                    <a:bodyPr/>
                    <a:lstStyle/>
                    <a:p>
                      <a:pPr algn="ctr"/>
                      <a:endParaRPr lang="en-US" sz="900" dirty="0"/>
                    </a:p>
                  </a:txBody>
                  <a:tcPr marL="68580" marR="68580" marT="34290" marB="34290" anchor="ctr">
                    <a:lnL w="3175"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31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36359504"/>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Off</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Last</a:t>
                      </a:r>
                      <a:r>
                        <a:rPr lang="en-US" sz="900" baseline="0" dirty="0">
                          <a:latin typeface="+mn-lt"/>
                        </a:rPr>
                        <a:t> Year</a:t>
                      </a: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BF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15327231"/>
                  </a:ext>
                </a:extLst>
              </a:tr>
              <a:tr h="182880">
                <a:tc>
                  <a:txBody>
                    <a:bodyPr/>
                    <a:lstStyle/>
                    <a:p>
                      <a:endParaRPr lang="en-US" sz="800" dirty="0"/>
                    </a:p>
                  </a:txBody>
                  <a:tcPr marL="68580" marR="68580" marT="34290" marB="34290">
                    <a:lnL w="3175" cap="flat" cmpd="sng" algn="ctr">
                      <a:solidFill>
                        <a:schemeClr val="tx1"/>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3175"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800" dirty="0"/>
                    </a:p>
                  </a:txBody>
                  <a:tcPr marL="68580" marR="68580" marT="34290" marB="34290">
                    <a:lnL w="12700" cmpd="sng">
                      <a:noFill/>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3151717"/>
                  </a:ext>
                </a:extLst>
              </a:tr>
              <a:tr h="273438">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latin typeface="+mn-lt"/>
                        </a:rPr>
                        <a:t>Show</a:t>
                      </a:r>
                      <a:r>
                        <a:rPr lang="en-US" sz="1100" baseline="0" dirty="0">
                          <a:latin typeface="+mn-lt"/>
                        </a:rPr>
                        <a:t> As</a:t>
                      </a:r>
                      <a:endParaRPr lang="en-US" sz="1100" dirty="0">
                        <a:latin typeface="+mn-lt"/>
                      </a:endParaRPr>
                    </a:p>
                  </a:txBody>
                  <a:tcPr marL="68580" marR="68580" marT="34290" marB="34290">
                    <a:lnL w="3175" cap="flat" cmpd="sng" algn="ctr">
                      <a:no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45474196"/>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Percentage</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BF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Dollar</a:t>
                      </a:r>
                      <a:r>
                        <a:rPr lang="en-US" sz="900" baseline="0" dirty="0">
                          <a:latin typeface="+mn-lt"/>
                        </a:rPr>
                        <a:t> Amount</a:t>
                      </a: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03687135"/>
                  </a:ext>
                </a:extLst>
              </a:tr>
              <a:tr h="553317">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latin typeface="+mn-lt"/>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latin typeface="+mn-lt"/>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3175" cap="flat" cmpd="sng" algn="ctr">
                      <a:no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48608171"/>
                  </a:ext>
                </a:extLst>
              </a:tr>
            </a:tbl>
          </a:graphicData>
        </a:graphic>
      </p:graphicFrame>
      <p:pic>
        <p:nvPicPr>
          <p:cNvPr id="15" name="Picture 14"/>
          <p:cNvPicPr>
            <a:picLocks noChangeAspect="1"/>
          </p:cNvPicPr>
          <p:nvPr/>
        </p:nvPicPr>
        <p:blipFill>
          <a:blip r:embed="rId2"/>
          <a:stretch>
            <a:fillRect/>
          </a:stretch>
        </p:blipFill>
        <p:spPr>
          <a:xfrm>
            <a:off x="6196427" y="1675626"/>
            <a:ext cx="170577" cy="147833"/>
          </a:xfrm>
          <a:prstGeom prst="rect">
            <a:avLst/>
          </a:prstGeom>
        </p:spPr>
      </p:pic>
      <p:pic>
        <p:nvPicPr>
          <p:cNvPr id="16" name="Picture 15"/>
          <p:cNvPicPr>
            <a:picLocks noChangeAspect="1"/>
          </p:cNvPicPr>
          <p:nvPr/>
        </p:nvPicPr>
        <p:blipFill>
          <a:blip r:embed="rId3"/>
          <a:stretch>
            <a:fillRect/>
          </a:stretch>
        </p:blipFill>
        <p:spPr>
          <a:xfrm>
            <a:off x="2989592" y="3101593"/>
            <a:ext cx="1854024" cy="332560"/>
          </a:xfrm>
          <a:prstGeom prst="rect">
            <a:avLst/>
          </a:prstGeom>
        </p:spPr>
      </p:pic>
      <p:sp>
        <p:nvSpPr>
          <p:cNvPr id="5" name="Slide Number Placeholder 2">
            <a:extLst>
              <a:ext uri="{FF2B5EF4-FFF2-40B4-BE49-F238E27FC236}">
                <a16:creationId xmlns:a16="http://schemas.microsoft.com/office/drawing/2014/main" xmlns="" id="{F3E7EB1D-35FF-494F-B697-65BFEFE54033}"/>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32</a:t>
            </a:fld>
            <a:endParaRPr lang="en-US" sz="800" kern="0" dirty="0">
              <a:solidFill>
                <a:srgbClr val="54B948"/>
              </a:solidFill>
            </a:endParaRPr>
          </a:p>
        </p:txBody>
      </p:sp>
      <p:sp>
        <p:nvSpPr>
          <p:cNvPr id="6" name="Footer Placeholder 3">
            <a:extLst>
              <a:ext uri="{FF2B5EF4-FFF2-40B4-BE49-F238E27FC236}">
                <a16:creationId xmlns:a16="http://schemas.microsoft.com/office/drawing/2014/main" xmlns="" id="{A93556D8-37E9-4E96-87F4-096D6ED2870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453002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283350" y="330448"/>
            <a:ext cx="717573" cy="24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Table 3"/>
          <p:cNvGraphicFramePr>
            <a:graphicFrameLocks noGrp="1"/>
          </p:cNvGraphicFramePr>
          <p:nvPr>
            <p:extLst/>
          </p:nvPr>
        </p:nvGraphicFramePr>
        <p:xfrm>
          <a:off x="147647" y="677624"/>
          <a:ext cx="8846826" cy="4292448"/>
        </p:xfrm>
        <a:graphic>
          <a:graphicData uri="http://schemas.openxmlformats.org/drawingml/2006/table">
            <a:tbl>
              <a:tblPr/>
              <a:tblGrid>
                <a:gridCol w="1266806">
                  <a:extLst>
                    <a:ext uri="{9D8B030D-6E8A-4147-A177-3AD203B41FA5}">
                      <a16:colId xmlns:a16="http://schemas.microsoft.com/office/drawing/2014/main" xmlns="" val="234574480"/>
                    </a:ext>
                  </a:extLst>
                </a:gridCol>
                <a:gridCol w="541430">
                  <a:extLst>
                    <a:ext uri="{9D8B030D-6E8A-4147-A177-3AD203B41FA5}">
                      <a16:colId xmlns:a16="http://schemas.microsoft.com/office/drawing/2014/main" xmlns="" val="1209547899"/>
                    </a:ext>
                  </a:extLst>
                </a:gridCol>
                <a:gridCol w="541430">
                  <a:extLst>
                    <a:ext uri="{9D8B030D-6E8A-4147-A177-3AD203B41FA5}">
                      <a16:colId xmlns:a16="http://schemas.microsoft.com/office/drawing/2014/main" xmlns="" val="1037506033"/>
                    </a:ext>
                  </a:extLst>
                </a:gridCol>
                <a:gridCol w="541430">
                  <a:extLst>
                    <a:ext uri="{9D8B030D-6E8A-4147-A177-3AD203B41FA5}">
                      <a16:colId xmlns:a16="http://schemas.microsoft.com/office/drawing/2014/main" xmlns="" val="2061830564"/>
                    </a:ext>
                  </a:extLst>
                </a:gridCol>
                <a:gridCol w="541430">
                  <a:extLst>
                    <a:ext uri="{9D8B030D-6E8A-4147-A177-3AD203B41FA5}">
                      <a16:colId xmlns:a16="http://schemas.microsoft.com/office/drawing/2014/main" xmlns="" val="307131761"/>
                    </a:ext>
                  </a:extLst>
                </a:gridCol>
                <a:gridCol w="541430">
                  <a:extLst>
                    <a:ext uri="{9D8B030D-6E8A-4147-A177-3AD203B41FA5}">
                      <a16:colId xmlns:a16="http://schemas.microsoft.com/office/drawing/2014/main" xmlns="" val="2699119051"/>
                    </a:ext>
                  </a:extLst>
                </a:gridCol>
                <a:gridCol w="541430">
                  <a:extLst>
                    <a:ext uri="{9D8B030D-6E8A-4147-A177-3AD203B41FA5}">
                      <a16:colId xmlns:a16="http://schemas.microsoft.com/office/drawing/2014/main" xmlns="" val="1705990168"/>
                    </a:ext>
                  </a:extLst>
                </a:gridCol>
                <a:gridCol w="541430">
                  <a:extLst>
                    <a:ext uri="{9D8B030D-6E8A-4147-A177-3AD203B41FA5}">
                      <a16:colId xmlns:a16="http://schemas.microsoft.com/office/drawing/2014/main" xmlns="" val="3055587131"/>
                    </a:ext>
                  </a:extLst>
                </a:gridCol>
                <a:gridCol w="541430">
                  <a:extLst>
                    <a:ext uri="{9D8B030D-6E8A-4147-A177-3AD203B41FA5}">
                      <a16:colId xmlns:a16="http://schemas.microsoft.com/office/drawing/2014/main" xmlns="" val="3931566648"/>
                    </a:ext>
                  </a:extLst>
                </a:gridCol>
                <a:gridCol w="541430">
                  <a:extLst>
                    <a:ext uri="{9D8B030D-6E8A-4147-A177-3AD203B41FA5}">
                      <a16:colId xmlns:a16="http://schemas.microsoft.com/office/drawing/2014/main" xmlns="" val="3008691592"/>
                    </a:ext>
                  </a:extLst>
                </a:gridCol>
                <a:gridCol w="541430">
                  <a:extLst>
                    <a:ext uri="{9D8B030D-6E8A-4147-A177-3AD203B41FA5}">
                      <a16:colId xmlns:a16="http://schemas.microsoft.com/office/drawing/2014/main" xmlns="" val="1966322873"/>
                    </a:ext>
                  </a:extLst>
                </a:gridCol>
                <a:gridCol w="541430">
                  <a:extLst>
                    <a:ext uri="{9D8B030D-6E8A-4147-A177-3AD203B41FA5}">
                      <a16:colId xmlns:a16="http://schemas.microsoft.com/office/drawing/2014/main" xmlns="" val="646762225"/>
                    </a:ext>
                  </a:extLst>
                </a:gridCol>
                <a:gridCol w="541430">
                  <a:extLst>
                    <a:ext uri="{9D8B030D-6E8A-4147-A177-3AD203B41FA5}">
                      <a16:colId xmlns:a16="http://schemas.microsoft.com/office/drawing/2014/main" xmlns="" val="4033882784"/>
                    </a:ext>
                  </a:extLst>
                </a:gridCol>
                <a:gridCol w="541430">
                  <a:extLst>
                    <a:ext uri="{9D8B030D-6E8A-4147-A177-3AD203B41FA5}">
                      <a16:colId xmlns:a16="http://schemas.microsoft.com/office/drawing/2014/main" xmlns="" val="615460105"/>
                    </a:ext>
                  </a:extLst>
                </a:gridCol>
                <a:gridCol w="541430">
                  <a:extLst>
                    <a:ext uri="{9D8B030D-6E8A-4147-A177-3AD203B41FA5}">
                      <a16:colId xmlns:a16="http://schemas.microsoft.com/office/drawing/2014/main" xmlns="" val="1077459935"/>
                    </a:ext>
                  </a:extLst>
                </a:gridCol>
              </a:tblGrid>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4/9/2017-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4/15/2018-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4/16/2017-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4/22/2018-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4/23/2017-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4/7/2018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4/8/2017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4/14/2018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4/15/2017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4/22/2017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4/29/2017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3"/>
          <a:stretch>
            <a:fillRect/>
          </a:stretch>
        </p:blipFill>
        <p:spPr>
          <a:xfrm>
            <a:off x="8865684" y="80395"/>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6" y="381581"/>
            <a:ext cx="639625"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Compare</a:t>
            </a:r>
          </a:p>
        </p:txBody>
      </p:sp>
      <p:pic>
        <p:nvPicPr>
          <p:cNvPr id="3" name="Picture 2"/>
          <p:cNvPicPr>
            <a:picLocks noChangeAspect="1"/>
          </p:cNvPicPr>
          <p:nvPr/>
        </p:nvPicPr>
        <p:blipFill>
          <a:blip r:embed="rId4"/>
          <a:stretch>
            <a:fillRect/>
          </a:stretch>
        </p:blipFill>
        <p:spPr>
          <a:xfrm>
            <a:off x="8330981" y="415628"/>
            <a:ext cx="185714" cy="135714"/>
          </a:xfrm>
          <a:prstGeom prst="rect">
            <a:avLst/>
          </a:prstGeom>
        </p:spPr>
      </p:pic>
      <p:pic>
        <p:nvPicPr>
          <p:cNvPr id="13" name="Picture 12"/>
          <p:cNvPicPr>
            <a:picLocks noChangeAspect="1"/>
          </p:cNvPicPr>
          <p:nvPr/>
        </p:nvPicPr>
        <p:blipFill>
          <a:blip r:embed="rId5"/>
          <a:stretch>
            <a:fillRect/>
          </a:stretch>
        </p:blipFill>
        <p:spPr>
          <a:xfrm>
            <a:off x="127277" y="50533"/>
            <a:ext cx="207143" cy="185714"/>
          </a:xfrm>
          <a:prstGeom prst="rect">
            <a:avLst/>
          </a:prstGeom>
        </p:spPr>
      </p:pic>
      <p:pic>
        <p:nvPicPr>
          <p:cNvPr id="14" name="Picture 13"/>
          <p:cNvPicPr>
            <a:picLocks noChangeAspect="1"/>
          </p:cNvPicPr>
          <p:nvPr/>
        </p:nvPicPr>
        <p:blipFill>
          <a:blip r:embed="rId6"/>
          <a:stretch>
            <a:fillRect/>
          </a:stretch>
        </p:blipFill>
        <p:spPr>
          <a:xfrm>
            <a:off x="364738" y="46445"/>
            <a:ext cx="178571" cy="178571"/>
          </a:xfrm>
          <a:prstGeom prst="rect">
            <a:avLst/>
          </a:prstGeom>
        </p:spPr>
      </p:pic>
      <p:pic>
        <p:nvPicPr>
          <p:cNvPr id="5" name="Picture 4"/>
          <p:cNvPicPr>
            <a:picLocks noChangeAspect="1"/>
          </p:cNvPicPr>
          <p:nvPr/>
        </p:nvPicPr>
        <p:blipFill>
          <a:blip r:embed="rId7"/>
          <a:stretch>
            <a:fillRect/>
          </a:stretch>
        </p:blipFill>
        <p:spPr>
          <a:xfrm>
            <a:off x="7801426" y="394552"/>
            <a:ext cx="185714" cy="164286"/>
          </a:xfrm>
          <a:prstGeom prst="rect">
            <a:avLst/>
          </a:prstGeom>
        </p:spPr>
      </p:pic>
      <p:sp>
        <p:nvSpPr>
          <p:cNvPr id="18" name="TextBox 17"/>
          <p:cNvSpPr txBox="1"/>
          <p:nvPr/>
        </p:nvSpPr>
        <p:spPr>
          <a:xfrm>
            <a:off x="7955562" y="374797"/>
            <a:ext cx="459801"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Find</a:t>
            </a:r>
          </a:p>
        </p:txBody>
      </p:sp>
      <p:sp>
        <p:nvSpPr>
          <p:cNvPr id="24" name="TextBox 23"/>
          <p:cNvSpPr txBox="1"/>
          <p:nvPr/>
        </p:nvSpPr>
        <p:spPr>
          <a:xfrm>
            <a:off x="6472888" y="372820"/>
            <a:ext cx="1372945"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Active Departments Only</a:t>
            </a:r>
          </a:p>
        </p:txBody>
      </p:sp>
      <p:pic>
        <p:nvPicPr>
          <p:cNvPr id="9" name="Picture 8"/>
          <p:cNvPicPr>
            <a:picLocks noChangeAspect="1"/>
          </p:cNvPicPr>
          <p:nvPr/>
        </p:nvPicPr>
        <p:blipFill>
          <a:blip r:embed="rId8"/>
          <a:stretch>
            <a:fillRect/>
          </a:stretch>
        </p:blipFill>
        <p:spPr>
          <a:xfrm>
            <a:off x="6345826" y="373255"/>
            <a:ext cx="164286" cy="185714"/>
          </a:xfrm>
          <a:prstGeom prst="rect">
            <a:avLst/>
          </a:prstGeom>
        </p:spPr>
      </p:pic>
      <p:pic>
        <p:nvPicPr>
          <p:cNvPr id="19" name="Picture 18"/>
          <p:cNvPicPr>
            <a:picLocks noChangeAspect="1"/>
          </p:cNvPicPr>
          <p:nvPr/>
        </p:nvPicPr>
        <p:blipFill>
          <a:blip r:embed="rId9"/>
          <a:stretch>
            <a:fillRect/>
          </a:stretch>
        </p:blipFill>
        <p:spPr>
          <a:xfrm>
            <a:off x="8330521" y="414756"/>
            <a:ext cx="185714" cy="135714"/>
          </a:xfrm>
          <a:prstGeom prst="rect">
            <a:avLst/>
          </a:prstGeom>
        </p:spPr>
      </p:pic>
      <p:sp>
        <p:nvSpPr>
          <p:cNvPr id="20" name="Slide Number Placeholder 2">
            <a:extLst>
              <a:ext uri="{FF2B5EF4-FFF2-40B4-BE49-F238E27FC236}">
                <a16:creationId xmlns:a16="http://schemas.microsoft.com/office/drawing/2014/main" xmlns="" id="{B500FD0F-E127-4C7A-A389-94D77462D3A0}"/>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33</a:t>
            </a:fld>
            <a:endParaRPr lang="en-US" sz="800" kern="0" dirty="0">
              <a:solidFill>
                <a:srgbClr val="54B948"/>
              </a:solidFill>
            </a:endParaRPr>
          </a:p>
        </p:txBody>
      </p:sp>
      <p:sp>
        <p:nvSpPr>
          <p:cNvPr id="22" name="Footer Placeholder 3">
            <a:extLst>
              <a:ext uri="{FF2B5EF4-FFF2-40B4-BE49-F238E27FC236}">
                <a16:creationId xmlns:a16="http://schemas.microsoft.com/office/drawing/2014/main" xmlns="" id="{5148218A-3129-4CF8-A90C-E9B754C56A59}"/>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077226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799119" y="330448"/>
            <a:ext cx="445556" cy="24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5" name="Rectangle 14"/>
          <p:cNvSpPr/>
          <p:nvPr/>
        </p:nvSpPr>
        <p:spPr>
          <a:xfrm>
            <a:off x="8283350" y="330448"/>
            <a:ext cx="717573" cy="24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Table 3"/>
          <p:cNvGraphicFramePr>
            <a:graphicFrameLocks noGrp="1"/>
          </p:cNvGraphicFramePr>
          <p:nvPr>
            <p:extLst>
              <p:ext uri="{D42A27DB-BD31-4B8C-83A1-F6EECF244321}">
                <p14:modId xmlns:p14="http://schemas.microsoft.com/office/powerpoint/2010/main" val="1135681173"/>
              </p:ext>
            </p:extLst>
          </p:nvPr>
        </p:nvGraphicFramePr>
        <p:xfrm>
          <a:off x="334419" y="677624"/>
          <a:ext cx="8660047" cy="4292448"/>
        </p:xfrm>
        <a:graphic>
          <a:graphicData uri="http://schemas.openxmlformats.org/drawingml/2006/table">
            <a:tbl>
              <a:tblPr/>
              <a:tblGrid>
                <a:gridCol w="1240061">
                  <a:extLst>
                    <a:ext uri="{9D8B030D-6E8A-4147-A177-3AD203B41FA5}">
                      <a16:colId xmlns:a16="http://schemas.microsoft.com/office/drawing/2014/main" xmlns="" val="234574480"/>
                    </a:ext>
                  </a:extLst>
                </a:gridCol>
                <a:gridCol w="529999">
                  <a:extLst>
                    <a:ext uri="{9D8B030D-6E8A-4147-A177-3AD203B41FA5}">
                      <a16:colId xmlns:a16="http://schemas.microsoft.com/office/drawing/2014/main" xmlns="" val="1209547899"/>
                    </a:ext>
                  </a:extLst>
                </a:gridCol>
                <a:gridCol w="529999">
                  <a:extLst>
                    <a:ext uri="{9D8B030D-6E8A-4147-A177-3AD203B41FA5}">
                      <a16:colId xmlns:a16="http://schemas.microsoft.com/office/drawing/2014/main" xmlns="" val="1037506033"/>
                    </a:ext>
                  </a:extLst>
                </a:gridCol>
                <a:gridCol w="529999">
                  <a:extLst>
                    <a:ext uri="{9D8B030D-6E8A-4147-A177-3AD203B41FA5}">
                      <a16:colId xmlns:a16="http://schemas.microsoft.com/office/drawing/2014/main" xmlns="" val="2061830564"/>
                    </a:ext>
                  </a:extLst>
                </a:gridCol>
                <a:gridCol w="529999">
                  <a:extLst>
                    <a:ext uri="{9D8B030D-6E8A-4147-A177-3AD203B41FA5}">
                      <a16:colId xmlns:a16="http://schemas.microsoft.com/office/drawing/2014/main" xmlns="" val="307131761"/>
                    </a:ext>
                  </a:extLst>
                </a:gridCol>
                <a:gridCol w="529999">
                  <a:extLst>
                    <a:ext uri="{9D8B030D-6E8A-4147-A177-3AD203B41FA5}">
                      <a16:colId xmlns:a16="http://schemas.microsoft.com/office/drawing/2014/main" xmlns="" val="2699119051"/>
                    </a:ext>
                  </a:extLst>
                </a:gridCol>
                <a:gridCol w="529999">
                  <a:extLst>
                    <a:ext uri="{9D8B030D-6E8A-4147-A177-3AD203B41FA5}">
                      <a16:colId xmlns:a16="http://schemas.microsoft.com/office/drawing/2014/main" xmlns="" val="1705990168"/>
                    </a:ext>
                  </a:extLst>
                </a:gridCol>
                <a:gridCol w="529999">
                  <a:extLst>
                    <a:ext uri="{9D8B030D-6E8A-4147-A177-3AD203B41FA5}">
                      <a16:colId xmlns:a16="http://schemas.microsoft.com/office/drawing/2014/main" xmlns="" val="3055587131"/>
                    </a:ext>
                  </a:extLst>
                </a:gridCol>
                <a:gridCol w="529999">
                  <a:extLst>
                    <a:ext uri="{9D8B030D-6E8A-4147-A177-3AD203B41FA5}">
                      <a16:colId xmlns:a16="http://schemas.microsoft.com/office/drawing/2014/main" xmlns="" val="3931566648"/>
                    </a:ext>
                  </a:extLst>
                </a:gridCol>
                <a:gridCol w="529999">
                  <a:extLst>
                    <a:ext uri="{9D8B030D-6E8A-4147-A177-3AD203B41FA5}">
                      <a16:colId xmlns:a16="http://schemas.microsoft.com/office/drawing/2014/main" xmlns="" val="3008691592"/>
                    </a:ext>
                  </a:extLst>
                </a:gridCol>
                <a:gridCol w="529999">
                  <a:extLst>
                    <a:ext uri="{9D8B030D-6E8A-4147-A177-3AD203B41FA5}">
                      <a16:colId xmlns:a16="http://schemas.microsoft.com/office/drawing/2014/main" xmlns="" val="1966322873"/>
                    </a:ext>
                  </a:extLst>
                </a:gridCol>
                <a:gridCol w="529999">
                  <a:extLst>
                    <a:ext uri="{9D8B030D-6E8A-4147-A177-3AD203B41FA5}">
                      <a16:colId xmlns:a16="http://schemas.microsoft.com/office/drawing/2014/main" xmlns="" val="646762225"/>
                    </a:ext>
                  </a:extLst>
                </a:gridCol>
                <a:gridCol w="529999">
                  <a:extLst>
                    <a:ext uri="{9D8B030D-6E8A-4147-A177-3AD203B41FA5}">
                      <a16:colId xmlns:a16="http://schemas.microsoft.com/office/drawing/2014/main" xmlns="" val="4033882784"/>
                    </a:ext>
                  </a:extLst>
                </a:gridCol>
                <a:gridCol w="529999">
                  <a:extLst>
                    <a:ext uri="{9D8B030D-6E8A-4147-A177-3AD203B41FA5}">
                      <a16:colId xmlns:a16="http://schemas.microsoft.com/office/drawing/2014/main" xmlns="" val="615460105"/>
                    </a:ext>
                  </a:extLst>
                </a:gridCol>
                <a:gridCol w="529999">
                  <a:extLst>
                    <a:ext uri="{9D8B030D-6E8A-4147-A177-3AD203B41FA5}">
                      <a16:colId xmlns:a16="http://schemas.microsoft.com/office/drawing/2014/main" xmlns="" val="1077459935"/>
                    </a:ext>
                  </a:extLst>
                </a:gridCol>
              </a:tblGrid>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4/9/2017-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4/15/2018-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4/16/2017-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4/22/2018-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4/23/2017-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4/7/2018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4/8/2017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4/14/2018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4/15/2017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4/22/2017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4/29/2017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3"/>
          <a:stretch>
            <a:fillRect/>
          </a:stretch>
        </p:blipFill>
        <p:spPr>
          <a:xfrm>
            <a:off x="8865684" y="80395"/>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7" y="381581"/>
            <a:ext cx="641948"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Compare</a:t>
            </a:r>
          </a:p>
        </p:txBody>
      </p:sp>
      <p:pic>
        <p:nvPicPr>
          <p:cNvPr id="13" name="Picture 12"/>
          <p:cNvPicPr>
            <a:picLocks noChangeAspect="1"/>
          </p:cNvPicPr>
          <p:nvPr/>
        </p:nvPicPr>
        <p:blipFill>
          <a:blip r:embed="rId4"/>
          <a:stretch>
            <a:fillRect/>
          </a:stretch>
        </p:blipFill>
        <p:spPr>
          <a:xfrm>
            <a:off x="127277" y="50533"/>
            <a:ext cx="207143" cy="185714"/>
          </a:xfrm>
          <a:prstGeom prst="rect">
            <a:avLst/>
          </a:prstGeom>
        </p:spPr>
      </p:pic>
      <p:pic>
        <p:nvPicPr>
          <p:cNvPr id="14" name="Picture 13"/>
          <p:cNvPicPr>
            <a:picLocks noChangeAspect="1"/>
          </p:cNvPicPr>
          <p:nvPr/>
        </p:nvPicPr>
        <p:blipFill>
          <a:blip r:embed="rId5"/>
          <a:stretch>
            <a:fillRect/>
          </a:stretch>
        </p:blipFill>
        <p:spPr>
          <a:xfrm>
            <a:off x="364738" y="46445"/>
            <a:ext cx="178571" cy="178571"/>
          </a:xfrm>
          <a:prstGeom prst="rect">
            <a:avLst/>
          </a:prstGeom>
        </p:spPr>
      </p:pic>
      <p:pic>
        <p:nvPicPr>
          <p:cNvPr id="5" name="Picture 4"/>
          <p:cNvPicPr>
            <a:picLocks noChangeAspect="1"/>
          </p:cNvPicPr>
          <p:nvPr/>
        </p:nvPicPr>
        <p:blipFill>
          <a:blip r:embed="rId6"/>
          <a:stretch>
            <a:fillRect/>
          </a:stretch>
        </p:blipFill>
        <p:spPr>
          <a:xfrm>
            <a:off x="7801426" y="394552"/>
            <a:ext cx="185714" cy="164286"/>
          </a:xfrm>
          <a:prstGeom prst="rect">
            <a:avLst/>
          </a:prstGeom>
        </p:spPr>
      </p:pic>
      <p:sp>
        <p:nvSpPr>
          <p:cNvPr id="18" name="TextBox 17"/>
          <p:cNvSpPr txBox="1"/>
          <p:nvPr/>
        </p:nvSpPr>
        <p:spPr>
          <a:xfrm>
            <a:off x="7955562" y="374797"/>
            <a:ext cx="423169"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Find</a:t>
            </a:r>
          </a:p>
        </p:txBody>
      </p:sp>
      <p:sp>
        <p:nvSpPr>
          <p:cNvPr id="24" name="TextBox 23"/>
          <p:cNvSpPr txBox="1"/>
          <p:nvPr/>
        </p:nvSpPr>
        <p:spPr>
          <a:xfrm>
            <a:off x="6472888" y="372820"/>
            <a:ext cx="1355612"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Active Departments Only</a:t>
            </a:r>
          </a:p>
        </p:txBody>
      </p:sp>
      <p:pic>
        <p:nvPicPr>
          <p:cNvPr id="9" name="Picture 8"/>
          <p:cNvPicPr>
            <a:picLocks noChangeAspect="1"/>
          </p:cNvPicPr>
          <p:nvPr/>
        </p:nvPicPr>
        <p:blipFill>
          <a:blip r:embed="rId7"/>
          <a:stretch>
            <a:fillRect/>
          </a:stretch>
        </p:blipFill>
        <p:spPr>
          <a:xfrm>
            <a:off x="6345826" y="373255"/>
            <a:ext cx="164286" cy="185714"/>
          </a:xfrm>
          <a:prstGeom prst="rect">
            <a:avLst/>
          </a:prstGeom>
        </p:spPr>
      </p:pic>
      <p:pic>
        <p:nvPicPr>
          <p:cNvPr id="2" name="Picture 1"/>
          <p:cNvPicPr>
            <a:picLocks noChangeAspect="1"/>
          </p:cNvPicPr>
          <p:nvPr/>
        </p:nvPicPr>
        <p:blipFill>
          <a:blip r:embed="rId8"/>
          <a:stretch>
            <a:fillRect/>
          </a:stretch>
        </p:blipFill>
        <p:spPr>
          <a:xfrm>
            <a:off x="7804048" y="394552"/>
            <a:ext cx="185714" cy="164286"/>
          </a:xfrm>
          <a:prstGeom prst="rect">
            <a:avLst/>
          </a:prstGeom>
        </p:spPr>
      </p:pic>
      <p:graphicFrame>
        <p:nvGraphicFramePr>
          <p:cNvPr id="6" name="Table 5"/>
          <p:cNvGraphicFramePr>
            <a:graphicFrameLocks noGrp="1"/>
          </p:cNvGraphicFramePr>
          <p:nvPr>
            <p:extLst/>
          </p:nvPr>
        </p:nvGraphicFramePr>
        <p:xfrm>
          <a:off x="3022107" y="330448"/>
          <a:ext cx="2597459" cy="278130"/>
        </p:xfrm>
        <a:graphic>
          <a:graphicData uri="http://schemas.openxmlformats.org/drawingml/2006/table">
            <a:tbl>
              <a:tblPr firstRow="1" bandRow="1">
                <a:tableStyleId>{5C22544A-7EE6-4342-B048-85BDC9FD1C3A}</a:tableStyleId>
              </a:tblPr>
              <a:tblGrid>
                <a:gridCol w="2597459">
                  <a:extLst>
                    <a:ext uri="{9D8B030D-6E8A-4147-A177-3AD203B41FA5}">
                      <a16:colId xmlns:a16="http://schemas.microsoft.com/office/drawing/2014/main" xmlns="" val="69154269"/>
                    </a:ext>
                  </a:extLst>
                </a:gridCol>
              </a:tblGrid>
              <a:tr h="278130">
                <a:tc>
                  <a:txBody>
                    <a:bodyPr/>
                    <a:lstStyle/>
                    <a:p>
                      <a:endParaRPr lang="en-US" sz="1000" dirty="0">
                        <a:solidFill>
                          <a:schemeClr val="tx1"/>
                        </a:solidFill>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40592745"/>
                  </a:ext>
                </a:extLst>
              </a:tr>
            </a:tbl>
          </a:graphicData>
        </a:graphic>
      </p:graphicFrame>
      <p:pic>
        <p:nvPicPr>
          <p:cNvPr id="19" name="Picture 18"/>
          <p:cNvPicPr>
            <a:picLocks noChangeAspect="1"/>
          </p:cNvPicPr>
          <p:nvPr/>
        </p:nvPicPr>
        <p:blipFill>
          <a:blip r:embed="rId3"/>
          <a:stretch>
            <a:fillRect/>
          </a:stretch>
        </p:blipFill>
        <p:spPr>
          <a:xfrm>
            <a:off x="5423528" y="419162"/>
            <a:ext cx="136085" cy="117940"/>
          </a:xfrm>
          <a:prstGeom prst="rect">
            <a:avLst/>
          </a:prstGeom>
        </p:spPr>
      </p:pic>
      <p:pic>
        <p:nvPicPr>
          <p:cNvPr id="8" name="Picture 7"/>
          <p:cNvPicPr>
            <a:picLocks noChangeAspect="1"/>
          </p:cNvPicPr>
          <p:nvPr/>
        </p:nvPicPr>
        <p:blipFill>
          <a:blip r:embed="rId9"/>
          <a:stretch>
            <a:fillRect/>
          </a:stretch>
        </p:blipFill>
        <p:spPr>
          <a:xfrm>
            <a:off x="5157380" y="415628"/>
            <a:ext cx="150000" cy="107143"/>
          </a:xfrm>
          <a:prstGeom prst="rect">
            <a:avLst/>
          </a:prstGeom>
        </p:spPr>
      </p:pic>
      <p:pic>
        <p:nvPicPr>
          <p:cNvPr id="10" name="Picture 9"/>
          <p:cNvPicPr>
            <a:picLocks noChangeAspect="1"/>
          </p:cNvPicPr>
          <p:nvPr/>
        </p:nvPicPr>
        <p:blipFill>
          <a:blip r:embed="rId10"/>
          <a:stretch>
            <a:fillRect/>
          </a:stretch>
        </p:blipFill>
        <p:spPr>
          <a:xfrm>
            <a:off x="4925596" y="423254"/>
            <a:ext cx="128572" cy="85715"/>
          </a:xfrm>
          <a:prstGeom prst="rect">
            <a:avLst/>
          </a:prstGeom>
        </p:spPr>
      </p:pic>
      <p:cxnSp>
        <p:nvCxnSpPr>
          <p:cNvPr id="12" name="Straight Connector 11"/>
          <p:cNvCxnSpPr/>
          <p:nvPr/>
        </p:nvCxnSpPr>
        <p:spPr>
          <a:xfrm>
            <a:off x="4821594" y="358374"/>
            <a:ext cx="3574" cy="2089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1"/>
          <a:stretch>
            <a:fillRect/>
          </a:stretch>
        </p:blipFill>
        <p:spPr>
          <a:xfrm>
            <a:off x="5161476" y="415628"/>
            <a:ext cx="150000" cy="107143"/>
          </a:xfrm>
          <a:prstGeom prst="rect">
            <a:avLst/>
          </a:prstGeom>
        </p:spPr>
      </p:pic>
      <p:pic>
        <p:nvPicPr>
          <p:cNvPr id="23" name="Picture 22"/>
          <p:cNvPicPr>
            <a:picLocks noChangeAspect="1"/>
          </p:cNvPicPr>
          <p:nvPr/>
        </p:nvPicPr>
        <p:blipFill>
          <a:blip r:embed="rId12"/>
          <a:stretch>
            <a:fillRect/>
          </a:stretch>
        </p:blipFill>
        <p:spPr>
          <a:xfrm>
            <a:off x="4916273" y="415628"/>
            <a:ext cx="150000" cy="107143"/>
          </a:xfrm>
          <a:prstGeom prst="rect">
            <a:avLst/>
          </a:prstGeom>
        </p:spPr>
      </p:pic>
      <p:pic>
        <p:nvPicPr>
          <p:cNvPr id="25" name="Picture 24"/>
          <p:cNvPicPr>
            <a:picLocks noChangeAspect="1"/>
          </p:cNvPicPr>
          <p:nvPr/>
        </p:nvPicPr>
        <p:blipFill>
          <a:blip r:embed="rId13"/>
          <a:stretch>
            <a:fillRect/>
          </a:stretch>
        </p:blipFill>
        <p:spPr>
          <a:xfrm>
            <a:off x="8330521" y="414756"/>
            <a:ext cx="185714" cy="135714"/>
          </a:xfrm>
          <a:prstGeom prst="rect">
            <a:avLst/>
          </a:prstGeom>
        </p:spPr>
      </p:pic>
      <p:sp>
        <p:nvSpPr>
          <p:cNvPr id="26" name="Slide Number Placeholder 2">
            <a:extLst>
              <a:ext uri="{FF2B5EF4-FFF2-40B4-BE49-F238E27FC236}">
                <a16:creationId xmlns:a16="http://schemas.microsoft.com/office/drawing/2014/main" xmlns="" id="{B6CBBED8-42A6-46E4-85C8-3198F95CE058}"/>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34</a:t>
            </a:fld>
            <a:endParaRPr lang="en-US" sz="800" kern="0" dirty="0">
              <a:solidFill>
                <a:srgbClr val="54B948"/>
              </a:solidFill>
            </a:endParaRPr>
          </a:p>
        </p:txBody>
      </p:sp>
      <p:sp>
        <p:nvSpPr>
          <p:cNvPr id="28" name="Footer Placeholder 3">
            <a:extLst>
              <a:ext uri="{FF2B5EF4-FFF2-40B4-BE49-F238E27FC236}">
                <a16:creationId xmlns:a16="http://schemas.microsoft.com/office/drawing/2014/main" xmlns="" id="{05E030C7-57DE-412C-9965-CFC1E0B81B71}"/>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965585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799119" y="330448"/>
            <a:ext cx="445556" cy="24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3" name="Rectangle 22"/>
          <p:cNvSpPr/>
          <p:nvPr/>
        </p:nvSpPr>
        <p:spPr>
          <a:xfrm>
            <a:off x="8283350" y="330448"/>
            <a:ext cx="717573" cy="24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Table 3"/>
          <p:cNvGraphicFramePr>
            <a:graphicFrameLocks noGrp="1"/>
          </p:cNvGraphicFramePr>
          <p:nvPr>
            <p:extLst>
              <p:ext uri="{D42A27DB-BD31-4B8C-83A1-F6EECF244321}">
                <p14:modId xmlns:p14="http://schemas.microsoft.com/office/powerpoint/2010/main" val="3095579884"/>
              </p:ext>
            </p:extLst>
          </p:nvPr>
        </p:nvGraphicFramePr>
        <p:xfrm>
          <a:off x="364737" y="677624"/>
          <a:ext cx="8629736" cy="4292448"/>
        </p:xfrm>
        <a:graphic>
          <a:graphicData uri="http://schemas.openxmlformats.org/drawingml/2006/table">
            <a:tbl>
              <a:tblPr/>
              <a:tblGrid>
                <a:gridCol w="1235720">
                  <a:extLst>
                    <a:ext uri="{9D8B030D-6E8A-4147-A177-3AD203B41FA5}">
                      <a16:colId xmlns:a16="http://schemas.microsoft.com/office/drawing/2014/main" xmlns="" val="234574480"/>
                    </a:ext>
                  </a:extLst>
                </a:gridCol>
                <a:gridCol w="528144">
                  <a:extLst>
                    <a:ext uri="{9D8B030D-6E8A-4147-A177-3AD203B41FA5}">
                      <a16:colId xmlns:a16="http://schemas.microsoft.com/office/drawing/2014/main" xmlns="" val="1209547899"/>
                    </a:ext>
                  </a:extLst>
                </a:gridCol>
                <a:gridCol w="528144">
                  <a:extLst>
                    <a:ext uri="{9D8B030D-6E8A-4147-A177-3AD203B41FA5}">
                      <a16:colId xmlns:a16="http://schemas.microsoft.com/office/drawing/2014/main" xmlns="" val="1037506033"/>
                    </a:ext>
                  </a:extLst>
                </a:gridCol>
                <a:gridCol w="528144">
                  <a:extLst>
                    <a:ext uri="{9D8B030D-6E8A-4147-A177-3AD203B41FA5}">
                      <a16:colId xmlns:a16="http://schemas.microsoft.com/office/drawing/2014/main" xmlns="" val="2061830564"/>
                    </a:ext>
                  </a:extLst>
                </a:gridCol>
                <a:gridCol w="528144">
                  <a:extLst>
                    <a:ext uri="{9D8B030D-6E8A-4147-A177-3AD203B41FA5}">
                      <a16:colId xmlns:a16="http://schemas.microsoft.com/office/drawing/2014/main" xmlns="" val="307131761"/>
                    </a:ext>
                  </a:extLst>
                </a:gridCol>
                <a:gridCol w="528144">
                  <a:extLst>
                    <a:ext uri="{9D8B030D-6E8A-4147-A177-3AD203B41FA5}">
                      <a16:colId xmlns:a16="http://schemas.microsoft.com/office/drawing/2014/main" xmlns="" val="2699119051"/>
                    </a:ext>
                  </a:extLst>
                </a:gridCol>
                <a:gridCol w="528144">
                  <a:extLst>
                    <a:ext uri="{9D8B030D-6E8A-4147-A177-3AD203B41FA5}">
                      <a16:colId xmlns:a16="http://schemas.microsoft.com/office/drawing/2014/main" xmlns="" val="1705990168"/>
                    </a:ext>
                  </a:extLst>
                </a:gridCol>
                <a:gridCol w="528144">
                  <a:extLst>
                    <a:ext uri="{9D8B030D-6E8A-4147-A177-3AD203B41FA5}">
                      <a16:colId xmlns:a16="http://schemas.microsoft.com/office/drawing/2014/main" xmlns="" val="3055587131"/>
                    </a:ext>
                  </a:extLst>
                </a:gridCol>
                <a:gridCol w="528144">
                  <a:extLst>
                    <a:ext uri="{9D8B030D-6E8A-4147-A177-3AD203B41FA5}">
                      <a16:colId xmlns:a16="http://schemas.microsoft.com/office/drawing/2014/main" xmlns="" val="3931566648"/>
                    </a:ext>
                  </a:extLst>
                </a:gridCol>
                <a:gridCol w="528144">
                  <a:extLst>
                    <a:ext uri="{9D8B030D-6E8A-4147-A177-3AD203B41FA5}">
                      <a16:colId xmlns:a16="http://schemas.microsoft.com/office/drawing/2014/main" xmlns="" val="3008691592"/>
                    </a:ext>
                  </a:extLst>
                </a:gridCol>
                <a:gridCol w="528144">
                  <a:extLst>
                    <a:ext uri="{9D8B030D-6E8A-4147-A177-3AD203B41FA5}">
                      <a16:colId xmlns:a16="http://schemas.microsoft.com/office/drawing/2014/main" xmlns="" val="1966322873"/>
                    </a:ext>
                  </a:extLst>
                </a:gridCol>
                <a:gridCol w="528144">
                  <a:extLst>
                    <a:ext uri="{9D8B030D-6E8A-4147-A177-3AD203B41FA5}">
                      <a16:colId xmlns:a16="http://schemas.microsoft.com/office/drawing/2014/main" xmlns="" val="646762225"/>
                    </a:ext>
                  </a:extLst>
                </a:gridCol>
                <a:gridCol w="528144">
                  <a:extLst>
                    <a:ext uri="{9D8B030D-6E8A-4147-A177-3AD203B41FA5}">
                      <a16:colId xmlns:a16="http://schemas.microsoft.com/office/drawing/2014/main" xmlns="" val="4033882784"/>
                    </a:ext>
                  </a:extLst>
                </a:gridCol>
                <a:gridCol w="528144">
                  <a:extLst>
                    <a:ext uri="{9D8B030D-6E8A-4147-A177-3AD203B41FA5}">
                      <a16:colId xmlns:a16="http://schemas.microsoft.com/office/drawing/2014/main" xmlns="" val="615460105"/>
                    </a:ext>
                  </a:extLst>
                </a:gridCol>
                <a:gridCol w="528144">
                  <a:extLst>
                    <a:ext uri="{9D8B030D-6E8A-4147-A177-3AD203B41FA5}">
                      <a16:colId xmlns:a16="http://schemas.microsoft.com/office/drawing/2014/main" xmlns="" val="1077459935"/>
                    </a:ext>
                  </a:extLst>
                </a:gridCol>
              </a:tblGrid>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3">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4/9/2017-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4/15/2018-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4/16/2017-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4/22/2018-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4/23/2017-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4/7/2018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4/8/2017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4/14/2018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4/15/2017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4/21/2018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4/22/2017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4/29/2017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12700" cap="flat" cmpd="sng" algn="ctr">
                      <a:solidFill>
                        <a:srgbClr val="00B05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99888</a:t>
                      </a:r>
                    </a:p>
                  </a:txBody>
                  <a:tcPr marL="16419" marR="16419" marT="16419" marB="16419">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12700" cap="flat" cmpd="sng" algn="ctr">
                      <a:solidFill>
                        <a:srgbClr val="00B050"/>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rgbClr val="00B050"/>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3"/>
          <a:stretch>
            <a:fillRect/>
          </a:stretch>
        </p:blipFill>
        <p:spPr>
          <a:xfrm>
            <a:off x="8865684" y="80395"/>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7" y="381581"/>
            <a:ext cx="63032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Compare</a:t>
            </a:r>
          </a:p>
        </p:txBody>
      </p:sp>
      <p:pic>
        <p:nvPicPr>
          <p:cNvPr id="13" name="Picture 12"/>
          <p:cNvPicPr>
            <a:picLocks noChangeAspect="1"/>
          </p:cNvPicPr>
          <p:nvPr/>
        </p:nvPicPr>
        <p:blipFill>
          <a:blip r:embed="rId4"/>
          <a:stretch>
            <a:fillRect/>
          </a:stretch>
        </p:blipFill>
        <p:spPr>
          <a:xfrm>
            <a:off x="127277" y="50533"/>
            <a:ext cx="207143" cy="185714"/>
          </a:xfrm>
          <a:prstGeom prst="rect">
            <a:avLst/>
          </a:prstGeom>
        </p:spPr>
      </p:pic>
      <p:pic>
        <p:nvPicPr>
          <p:cNvPr id="14" name="Picture 13"/>
          <p:cNvPicPr>
            <a:picLocks noChangeAspect="1"/>
          </p:cNvPicPr>
          <p:nvPr/>
        </p:nvPicPr>
        <p:blipFill>
          <a:blip r:embed="rId5"/>
          <a:stretch>
            <a:fillRect/>
          </a:stretch>
        </p:blipFill>
        <p:spPr>
          <a:xfrm>
            <a:off x="364738" y="46445"/>
            <a:ext cx="178571" cy="178571"/>
          </a:xfrm>
          <a:prstGeom prst="rect">
            <a:avLst/>
          </a:prstGeom>
        </p:spPr>
      </p:pic>
      <p:pic>
        <p:nvPicPr>
          <p:cNvPr id="5" name="Picture 4"/>
          <p:cNvPicPr>
            <a:picLocks noChangeAspect="1"/>
          </p:cNvPicPr>
          <p:nvPr/>
        </p:nvPicPr>
        <p:blipFill>
          <a:blip r:embed="rId6"/>
          <a:stretch>
            <a:fillRect/>
          </a:stretch>
        </p:blipFill>
        <p:spPr>
          <a:xfrm>
            <a:off x="7801426" y="394552"/>
            <a:ext cx="185714" cy="164286"/>
          </a:xfrm>
          <a:prstGeom prst="rect">
            <a:avLst/>
          </a:prstGeom>
        </p:spPr>
      </p:pic>
      <p:sp>
        <p:nvSpPr>
          <p:cNvPr id="18" name="TextBox 17"/>
          <p:cNvSpPr txBox="1"/>
          <p:nvPr/>
        </p:nvSpPr>
        <p:spPr>
          <a:xfrm>
            <a:off x="7955562" y="374797"/>
            <a:ext cx="423169"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Find</a:t>
            </a:r>
          </a:p>
        </p:txBody>
      </p:sp>
      <p:sp>
        <p:nvSpPr>
          <p:cNvPr id="24" name="TextBox 23"/>
          <p:cNvSpPr txBox="1"/>
          <p:nvPr/>
        </p:nvSpPr>
        <p:spPr>
          <a:xfrm>
            <a:off x="6472888" y="372820"/>
            <a:ext cx="1372945"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Active Departments Only</a:t>
            </a:r>
          </a:p>
        </p:txBody>
      </p:sp>
      <p:pic>
        <p:nvPicPr>
          <p:cNvPr id="9" name="Picture 8"/>
          <p:cNvPicPr>
            <a:picLocks noChangeAspect="1"/>
          </p:cNvPicPr>
          <p:nvPr/>
        </p:nvPicPr>
        <p:blipFill>
          <a:blip r:embed="rId7"/>
          <a:stretch>
            <a:fillRect/>
          </a:stretch>
        </p:blipFill>
        <p:spPr>
          <a:xfrm>
            <a:off x="6345826" y="373255"/>
            <a:ext cx="164286" cy="185714"/>
          </a:xfrm>
          <a:prstGeom prst="rect">
            <a:avLst/>
          </a:prstGeom>
        </p:spPr>
      </p:pic>
      <p:pic>
        <p:nvPicPr>
          <p:cNvPr id="2" name="Picture 1"/>
          <p:cNvPicPr>
            <a:picLocks noChangeAspect="1"/>
          </p:cNvPicPr>
          <p:nvPr/>
        </p:nvPicPr>
        <p:blipFill>
          <a:blip r:embed="rId8"/>
          <a:stretch>
            <a:fillRect/>
          </a:stretch>
        </p:blipFill>
        <p:spPr>
          <a:xfrm>
            <a:off x="7804048" y="394552"/>
            <a:ext cx="185714" cy="164286"/>
          </a:xfrm>
          <a:prstGeom prst="rect">
            <a:avLst/>
          </a:prstGeom>
        </p:spPr>
      </p:pic>
      <p:graphicFrame>
        <p:nvGraphicFramePr>
          <p:cNvPr id="6" name="Table 5"/>
          <p:cNvGraphicFramePr>
            <a:graphicFrameLocks noGrp="1"/>
          </p:cNvGraphicFramePr>
          <p:nvPr>
            <p:extLst/>
          </p:nvPr>
        </p:nvGraphicFramePr>
        <p:xfrm>
          <a:off x="3022107" y="330448"/>
          <a:ext cx="2597459" cy="278130"/>
        </p:xfrm>
        <a:graphic>
          <a:graphicData uri="http://schemas.openxmlformats.org/drawingml/2006/table">
            <a:tbl>
              <a:tblPr firstRow="1" bandRow="1">
                <a:tableStyleId>{5C22544A-7EE6-4342-B048-85BDC9FD1C3A}</a:tableStyleId>
              </a:tblPr>
              <a:tblGrid>
                <a:gridCol w="2597459">
                  <a:extLst>
                    <a:ext uri="{9D8B030D-6E8A-4147-A177-3AD203B41FA5}">
                      <a16:colId xmlns:a16="http://schemas.microsoft.com/office/drawing/2014/main" xmlns="" val="69154269"/>
                    </a:ext>
                  </a:extLst>
                </a:gridCol>
              </a:tblGrid>
              <a:tr h="278130">
                <a:tc>
                  <a:txBody>
                    <a:bodyPr/>
                    <a:lstStyle/>
                    <a:p>
                      <a:r>
                        <a:rPr lang="en-US" sz="800" b="0" dirty="0">
                          <a:solidFill>
                            <a:schemeClr val="tx1"/>
                          </a:solidFill>
                        </a:rPr>
                        <a:t>99888                                                            </a:t>
                      </a:r>
                      <a:r>
                        <a:rPr lang="en-US" sz="800" b="0" dirty="0">
                          <a:solidFill>
                            <a:schemeClr val="bg1">
                              <a:lumMod val="65000"/>
                            </a:schemeClr>
                          </a:solidFill>
                        </a:rPr>
                        <a:t>1/1</a:t>
                      </a:r>
                    </a:p>
                  </a:txBody>
                  <a:tcPr marL="68580" marR="68580" marT="34290" marB="3429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40592745"/>
                  </a:ext>
                </a:extLst>
              </a:tr>
            </a:tbl>
          </a:graphicData>
        </a:graphic>
      </p:graphicFrame>
      <p:pic>
        <p:nvPicPr>
          <p:cNvPr id="19" name="Picture 18"/>
          <p:cNvPicPr>
            <a:picLocks noChangeAspect="1"/>
          </p:cNvPicPr>
          <p:nvPr/>
        </p:nvPicPr>
        <p:blipFill>
          <a:blip r:embed="rId3"/>
          <a:stretch>
            <a:fillRect/>
          </a:stretch>
        </p:blipFill>
        <p:spPr>
          <a:xfrm>
            <a:off x="5423528" y="419162"/>
            <a:ext cx="136085" cy="117940"/>
          </a:xfrm>
          <a:prstGeom prst="rect">
            <a:avLst/>
          </a:prstGeom>
        </p:spPr>
      </p:pic>
      <p:pic>
        <p:nvPicPr>
          <p:cNvPr id="8" name="Picture 7"/>
          <p:cNvPicPr>
            <a:picLocks noChangeAspect="1"/>
          </p:cNvPicPr>
          <p:nvPr/>
        </p:nvPicPr>
        <p:blipFill>
          <a:blip r:embed="rId9"/>
          <a:stretch>
            <a:fillRect/>
          </a:stretch>
        </p:blipFill>
        <p:spPr>
          <a:xfrm>
            <a:off x="5157380" y="415628"/>
            <a:ext cx="150000" cy="107143"/>
          </a:xfrm>
          <a:prstGeom prst="rect">
            <a:avLst/>
          </a:prstGeom>
        </p:spPr>
      </p:pic>
      <p:pic>
        <p:nvPicPr>
          <p:cNvPr id="10" name="Picture 9"/>
          <p:cNvPicPr>
            <a:picLocks noChangeAspect="1"/>
          </p:cNvPicPr>
          <p:nvPr/>
        </p:nvPicPr>
        <p:blipFill>
          <a:blip r:embed="rId10"/>
          <a:stretch>
            <a:fillRect/>
          </a:stretch>
        </p:blipFill>
        <p:spPr>
          <a:xfrm>
            <a:off x="4925596" y="423254"/>
            <a:ext cx="128572" cy="85715"/>
          </a:xfrm>
          <a:prstGeom prst="rect">
            <a:avLst/>
          </a:prstGeom>
        </p:spPr>
      </p:pic>
      <p:cxnSp>
        <p:nvCxnSpPr>
          <p:cNvPr id="12" name="Straight Connector 11"/>
          <p:cNvCxnSpPr/>
          <p:nvPr/>
        </p:nvCxnSpPr>
        <p:spPr>
          <a:xfrm>
            <a:off x="4821594" y="358374"/>
            <a:ext cx="3574" cy="2089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11"/>
          <a:stretch>
            <a:fillRect/>
          </a:stretch>
        </p:blipFill>
        <p:spPr>
          <a:xfrm>
            <a:off x="8330521" y="414756"/>
            <a:ext cx="185714" cy="135714"/>
          </a:xfrm>
          <a:prstGeom prst="rect">
            <a:avLst/>
          </a:prstGeom>
        </p:spPr>
      </p:pic>
      <p:sp>
        <p:nvSpPr>
          <p:cNvPr id="26" name="Slide Number Placeholder 2">
            <a:extLst>
              <a:ext uri="{FF2B5EF4-FFF2-40B4-BE49-F238E27FC236}">
                <a16:creationId xmlns:a16="http://schemas.microsoft.com/office/drawing/2014/main" xmlns="" id="{8EC2835E-2E9D-495D-92A3-0269CAA96DA0}"/>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35</a:t>
            </a:fld>
            <a:endParaRPr lang="en-US" sz="800" kern="0" dirty="0">
              <a:solidFill>
                <a:srgbClr val="54B948"/>
              </a:solidFill>
            </a:endParaRPr>
          </a:p>
        </p:txBody>
      </p:sp>
      <p:sp>
        <p:nvSpPr>
          <p:cNvPr id="27" name="Footer Placeholder 3">
            <a:extLst>
              <a:ext uri="{FF2B5EF4-FFF2-40B4-BE49-F238E27FC236}">
                <a16:creationId xmlns:a16="http://schemas.microsoft.com/office/drawing/2014/main" xmlns="" id="{83BEDCC3-F738-4426-8506-E5298F2E2C9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176629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26832954"/>
              </p:ext>
            </p:extLst>
          </p:nvPr>
        </p:nvGraphicFramePr>
        <p:xfrm>
          <a:off x="334420" y="677624"/>
          <a:ext cx="8660049" cy="4292448"/>
        </p:xfrm>
        <a:graphic>
          <a:graphicData uri="http://schemas.openxmlformats.org/drawingml/2006/table">
            <a:tbl>
              <a:tblPr/>
              <a:tblGrid>
                <a:gridCol w="1786839">
                  <a:extLst>
                    <a:ext uri="{9D8B030D-6E8A-4147-A177-3AD203B41FA5}">
                      <a16:colId xmlns:a16="http://schemas.microsoft.com/office/drawing/2014/main" xmlns="" val="234574480"/>
                    </a:ext>
                  </a:extLst>
                </a:gridCol>
                <a:gridCol w="763690">
                  <a:extLst>
                    <a:ext uri="{9D8B030D-6E8A-4147-A177-3AD203B41FA5}">
                      <a16:colId xmlns:a16="http://schemas.microsoft.com/office/drawing/2014/main" xmlns="" val="1209547899"/>
                    </a:ext>
                  </a:extLst>
                </a:gridCol>
                <a:gridCol w="763690">
                  <a:extLst>
                    <a:ext uri="{9D8B030D-6E8A-4147-A177-3AD203B41FA5}">
                      <a16:colId xmlns:a16="http://schemas.microsoft.com/office/drawing/2014/main" xmlns="" val="2061830564"/>
                    </a:ext>
                  </a:extLst>
                </a:gridCol>
                <a:gridCol w="763690">
                  <a:extLst>
                    <a:ext uri="{9D8B030D-6E8A-4147-A177-3AD203B41FA5}">
                      <a16:colId xmlns:a16="http://schemas.microsoft.com/office/drawing/2014/main" xmlns="" val="2699119051"/>
                    </a:ext>
                  </a:extLst>
                </a:gridCol>
                <a:gridCol w="763690">
                  <a:extLst>
                    <a:ext uri="{9D8B030D-6E8A-4147-A177-3AD203B41FA5}">
                      <a16:colId xmlns:a16="http://schemas.microsoft.com/office/drawing/2014/main" xmlns="" val="3055587131"/>
                    </a:ext>
                  </a:extLst>
                </a:gridCol>
                <a:gridCol w="763690">
                  <a:extLst>
                    <a:ext uri="{9D8B030D-6E8A-4147-A177-3AD203B41FA5}">
                      <a16:colId xmlns:a16="http://schemas.microsoft.com/office/drawing/2014/main" xmlns="" val="3008691592"/>
                    </a:ext>
                  </a:extLst>
                </a:gridCol>
                <a:gridCol w="763690">
                  <a:extLst>
                    <a:ext uri="{9D8B030D-6E8A-4147-A177-3AD203B41FA5}">
                      <a16:colId xmlns:a16="http://schemas.microsoft.com/office/drawing/2014/main" xmlns="" val="646762225"/>
                    </a:ext>
                  </a:extLst>
                </a:gridCol>
                <a:gridCol w="763690">
                  <a:extLst>
                    <a:ext uri="{9D8B030D-6E8A-4147-A177-3AD203B41FA5}">
                      <a16:colId xmlns:a16="http://schemas.microsoft.com/office/drawing/2014/main" xmlns="" val="4033882784"/>
                    </a:ext>
                  </a:extLst>
                </a:gridCol>
                <a:gridCol w="763690">
                  <a:extLst>
                    <a:ext uri="{9D8B030D-6E8A-4147-A177-3AD203B41FA5}">
                      <a16:colId xmlns:a16="http://schemas.microsoft.com/office/drawing/2014/main" xmlns="" val="615460105"/>
                    </a:ext>
                  </a:extLst>
                </a:gridCol>
                <a:gridCol w="763690">
                  <a:extLst>
                    <a:ext uri="{9D8B030D-6E8A-4147-A177-3AD203B41FA5}">
                      <a16:colId xmlns:a16="http://schemas.microsoft.com/office/drawing/2014/main" xmlns="" val="1077459935"/>
                    </a:ext>
                  </a:extLst>
                </a:gridCol>
              </a:tblGrid>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Jan-18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Feb-18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Mar-18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Apr-18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3"/>
          <a:stretch>
            <a:fillRect/>
          </a:stretch>
        </p:blipFill>
        <p:spPr>
          <a:xfrm>
            <a:off x="8865684" y="80395"/>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6" y="381581"/>
            <a:ext cx="655237"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Compare</a:t>
            </a:r>
          </a:p>
        </p:txBody>
      </p:sp>
      <p:pic>
        <p:nvPicPr>
          <p:cNvPr id="3" name="Picture 2"/>
          <p:cNvPicPr>
            <a:picLocks noChangeAspect="1"/>
          </p:cNvPicPr>
          <p:nvPr/>
        </p:nvPicPr>
        <p:blipFill>
          <a:blip r:embed="rId4"/>
          <a:stretch>
            <a:fillRect/>
          </a:stretch>
        </p:blipFill>
        <p:spPr>
          <a:xfrm>
            <a:off x="8330981" y="415628"/>
            <a:ext cx="185714" cy="135714"/>
          </a:xfrm>
          <a:prstGeom prst="rect">
            <a:avLst/>
          </a:prstGeom>
        </p:spPr>
      </p:pic>
      <p:pic>
        <p:nvPicPr>
          <p:cNvPr id="13" name="Picture 12"/>
          <p:cNvPicPr>
            <a:picLocks noChangeAspect="1"/>
          </p:cNvPicPr>
          <p:nvPr/>
        </p:nvPicPr>
        <p:blipFill>
          <a:blip r:embed="rId5"/>
          <a:stretch>
            <a:fillRect/>
          </a:stretch>
        </p:blipFill>
        <p:spPr>
          <a:xfrm>
            <a:off x="127277" y="50533"/>
            <a:ext cx="207143" cy="185714"/>
          </a:xfrm>
          <a:prstGeom prst="rect">
            <a:avLst/>
          </a:prstGeom>
        </p:spPr>
      </p:pic>
      <p:pic>
        <p:nvPicPr>
          <p:cNvPr id="14" name="Picture 13"/>
          <p:cNvPicPr>
            <a:picLocks noChangeAspect="1"/>
          </p:cNvPicPr>
          <p:nvPr/>
        </p:nvPicPr>
        <p:blipFill>
          <a:blip r:embed="rId6"/>
          <a:stretch>
            <a:fillRect/>
          </a:stretch>
        </p:blipFill>
        <p:spPr>
          <a:xfrm>
            <a:off x="364738" y="46445"/>
            <a:ext cx="178571" cy="178571"/>
          </a:xfrm>
          <a:prstGeom prst="rect">
            <a:avLst/>
          </a:prstGeom>
        </p:spPr>
      </p:pic>
      <p:pic>
        <p:nvPicPr>
          <p:cNvPr id="5" name="Picture 4"/>
          <p:cNvPicPr>
            <a:picLocks noChangeAspect="1"/>
          </p:cNvPicPr>
          <p:nvPr/>
        </p:nvPicPr>
        <p:blipFill>
          <a:blip r:embed="rId7"/>
          <a:stretch>
            <a:fillRect/>
          </a:stretch>
        </p:blipFill>
        <p:spPr>
          <a:xfrm>
            <a:off x="7801426" y="394552"/>
            <a:ext cx="185714" cy="164286"/>
          </a:xfrm>
          <a:prstGeom prst="rect">
            <a:avLst/>
          </a:prstGeom>
        </p:spPr>
      </p:pic>
      <p:sp>
        <p:nvSpPr>
          <p:cNvPr id="18" name="TextBox 17"/>
          <p:cNvSpPr txBox="1"/>
          <p:nvPr/>
        </p:nvSpPr>
        <p:spPr>
          <a:xfrm>
            <a:off x="7955562" y="374797"/>
            <a:ext cx="459800"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Find</a:t>
            </a:r>
          </a:p>
        </p:txBody>
      </p:sp>
      <p:sp>
        <p:nvSpPr>
          <p:cNvPr id="24" name="TextBox 23"/>
          <p:cNvSpPr txBox="1"/>
          <p:nvPr/>
        </p:nvSpPr>
        <p:spPr>
          <a:xfrm>
            <a:off x="6472888" y="372820"/>
            <a:ext cx="1355612"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Active Departments Only</a:t>
            </a:r>
          </a:p>
        </p:txBody>
      </p:sp>
      <p:pic>
        <p:nvPicPr>
          <p:cNvPr id="9" name="Picture 8"/>
          <p:cNvPicPr>
            <a:picLocks noChangeAspect="1"/>
          </p:cNvPicPr>
          <p:nvPr/>
        </p:nvPicPr>
        <p:blipFill>
          <a:blip r:embed="rId8"/>
          <a:stretch>
            <a:fillRect/>
          </a:stretch>
        </p:blipFill>
        <p:spPr>
          <a:xfrm>
            <a:off x="6345826" y="373255"/>
            <a:ext cx="164286" cy="185714"/>
          </a:xfrm>
          <a:prstGeom prst="rect">
            <a:avLst/>
          </a:prstGeom>
        </p:spPr>
      </p:pic>
      <p:sp>
        <p:nvSpPr>
          <p:cNvPr id="15" name="Slide Number Placeholder 2">
            <a:extLst>
              <a:ext uri="{FF2B5EF4-FFF2-40B4-BE49-F238E27FC236}">
                <a16:creationId xmlns:a16="http://schemas.microsoft.com/office/drawing/2014/main" xmlns="" id="{6EEF8727-167A-4757-925A-19EDFAE4B93C}"/>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36</a:t>
            </a:fld>
            <a:endParaRPr lang="en-US" sz="800" kern="0" dirty="0">
              <a:solidFill>
                <a:srgbClr val="54B948"/>
              </a:solidFill>
            </a:endParaRPr>
          </a:p>
        </p:txBody>
      </p:sp>
      <p:sp>
        <p:nvSpPr>
          <p:cNvPr id="19" name="Footer Placeholder 3">
            <a:extLst>
              <a:ext uri="{FF2B5EF4-FFF2-40B4-BE49-F238E27FC236}">
                <a16:creationId xmlns:a16="http://schemas.microsoft.com/office/drawing/2014/main" xmlns="" id="{A9512871-BA35-4EF1-915E-7956C2553A84}"/>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114849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65061" y="1609095"/>
          <a:ext cx="3571173" cy="1911711"/>
        </p:xfrm>
        <a:graphic>
          <a:graphicData uri="http://schemas.openxmlformats.org/drawingml/2006/table">
            <a:tbl>
              <a:tblPr firstRow="1" bandRow="1">
                <a:tableStyleId>{5C22544A-7EE6-4342-B048-85BDC9FD1C3A}</a:tableStyleId>
              </a:tblPr>
              <a:tblGrid>
                <a:gridCol w="162560">
                  <a:extLst>
                    <a:ext uri="{9D8B030D-6E8A-4147-A177-3AD203B41FA5}">
                      <a16:colId xmlns:a16="http://schemas.microsoft.com/office/drawing/2014/main" xmlns="" val="2171142129"/>
                    </a:ext>
                  </a:extLst>
                </a:gridCol>
                <a:gridCol w="1093529">
                  <a:extLst>
                    <a:ext uri="{9D8B030D-6E8A-4147-A177-3AD203B41FA5}">
                      <a16:colId xmlns:a16="http://schemas.microsoft.com/office/drawing/2014/main" xmlns="" val="225186366"/>
                    </a:ext>
                  </a:extLst>
                </a:gridCol>
                <a:gridCol w="1086335">
                  <a:extLst>
                    <a:ext uri="{9D8B030D-6E8A-4147-A177-3AD203B41FA5}">
                      <a16:colId xmlns:a16="http://schemas.microsoft.com/office/drawing/2014/main" xmlns="" val="4234730778"/>
                    </a:ext>
                  </a:extLst>
                </a:gridCol>
                <a:gridCol w="1066189">
                  <a:extLst>
                    <a:ext uri="{9D8B030D-6E8A-4147-A177-3AD203B41FA5}">
                      <a16:colId xmlns:a16="http://schemas.microsoft.com/office/drawing/2014/main" xmlns="" val="3585215794"/>
                    </a:ext>
                  </a:extLst>
                </a:gridCol>
                <a:gridCol w="162560">
                  <a:extLst>
                    <a:ext uri="{9D8B030D-6E8A-4147-A177-3AD203B41FA5}">
                      <a16:colId xmlns:a16="http://schemas.microsoft.com/office/drawing/2014/main" xmlns="" val="2329914277"/>
                    </a:ext>
                  </a:extLst>
                </a:gridCol>
              </a:tblGrid>
              <a:tr h="277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dirty="0">
                        <a:solidFill>
                          <a:schemeClr val="tx1"/>
                        </a:solidFill>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100" b="0" dirty="0">
                          <a:solidFill>
                            <a:schemeClr val="tx1"/>
                          </a:solidFill>
                          <a:latin typeface="+mn-lt"/>
                        </a:rPr>
                        <a:t>Compare To</a:t>
                      </a:r>
                    </a:p>
                  </a:txBody>
                  <a:tcPr marL="68580" marR="6858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dirty="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0" dirty="0">
                        <a:latin typeface="+mn-lt"/>
                      </a:endParaRPr>
                    </a:p>
                  </a:txBody>
                  <a:tcPr marL="68580" marR="68580" marT="34290" marB="3429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115207422"/>
                  </a:ext>
                </a:extLst>
              </a:tr>
              <a:tr h="205740">
                <a:tc>
                  <a:txBody>
                    <a:bodyPr/>
                    <a:lstStyle/>
                    <a:p>
                      <a:pPr algn="ctr"/>
                      <a:endParaRPr lang="en-US" sz="900" dirty="0"/>
                    </a:p>
                  </a:txBody>
                  <a:tcPr marL="68580" marR="68580" marT="34290" marB="34290" anchor="ctr">
                    <a:lnL w="3175"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3175"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12700" cmpd="sng">
                      <a:noFill/>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p>
                  </a:txBody>
                  <a:tcPr marL="68580" marR="68580" marT="34290" marB="34290" anchor="ctr">
                    <a:lnL w="12700" cmpd="sng">
                      <a:noFill/>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36359504"/>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Off</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Last</a:t>
                      </a:r>
                      <a:r>
                        <a:rPr lang="en-US" sz="900" baseline="0" dirty="0">
                          <a:latin typeface="+mn-lt"/>
                        </a:rPr>
                        <a:t> Year</a:t>
                      </a: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BF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15327231"/>
                  </a:ext>
                </a:extLst>
              </a:tr>
              <a:tr h="182880">
                <a:tc>
                  <a:txBody>
                    <a:bodyPr/>
                    <a:lstStyle/>
                    <a:p>
                      <a:endParaRPr lang="en-US" sz="800" dirty="0"/>
                    </a:p>
                  </a:txBody>
                  <a:tcPr marL="68580" marR="68580" marT="34290" marB="34290">
                    <a:lnL w="3175" cap="flat" cmpd="sng" algn="ctr">
                      <a:solidFill>
                        <a:schemeClr val="tx1"/>
                      </a:solid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3175" cap="flat" cmpd="sng" algn="ctr">
                      <a:no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12700" cmpd="sng">
                      <a:noFill/>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600" dirty="0"/>
                    </a:p>
                  </a:txBody>
                  <a:tcPr marL="68580" marR="68580" marT="34290" marB="3429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800" dirty="0"/>
                    </a:p>
                  </a:txBody>
                  <a:tcPr marL="68580" marR="68580" marT="34290" marB="34290">
                    <a:lnL w="12700" cmpd="sng">
                      <a:noFill/>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3151717"/>
                  </a:ext>
                </a:extLst>
              </a:tr>
              <a:tr h="273438">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100" dirty="0">
                          <a:latin typeface="+mn-lt"/>
                        </a:rPr>
                        <a:t>Show</a:t>
                      </a:r>
                      <a:r>
                        <a:rPr lang="en-US" sz="1100" baseline="0" dirty="0">
                          <a:latin typeface="+mn-lt"/>
                        </a:rPr>
                        <a:t> As</a:t>
                      </a:r>
                      <a:endParaRPr lang="en-US" sz="1100" dirty="0">
                        <a:latin typeface="+mn-lt"/>
                      </a:endParaRPr>
                    </a:p>
                  </a:txBody>
                  <a:tcPr marL="68580" marR="68580" marT="34290" marB="34290">
                    <a:lnL w="3175" cap="flat" cmpd="sng" algn="ctr">
                      <a:no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45474196"/>
                  </a:ext>
                </a:extLst>
              </a:tr>
              <a:tr h="2057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Percentage</a:t>
                      </a: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BF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mn-lt"/>
                        </a:rPr>
                        <a:t>Dollar</a:t>
                      </a:r>
                      <a:r>
                        <a:rPr lang="en-US" sz="900" baseline="0" dirty="0">
                          <a:latin typeface="+mn-lt"/>
                        </a:rPr>
                        <a:t> Amount</a:t>
                      </a: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31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L="68580" marR="68580" marT="34290" marB="34290" anchor="ctr">
                    <a:lnL w="12700" cmpd="sng">
                      <a:noFill/>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03687135"/>
                  </a:ext>
                </a:extLst>
              </a:tr>
              <a:tr h="553317">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latin typeface="+mn-lt"/>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dirty="0">
                        <a:latin typeface="+mn-lt"/>
                      </a:endParaRPr>
                    </a:p>
                  </a:txBody>
                  <a:tcPr marL="68580" marR="68580" marT="34290" marB="3429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3175" cap="flat" cmpd="sng" algn="ctr">
                      <a:no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p>
                  </a:txBody>
                  <a:tcPr marL="68580" marR="68580" marT="34290" marB="34290">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48608171"/>
                  </a:ext>
                </a:extLst>
              </a:tr>
            </a:tbl>
          </a:graphicData>
        </a:graphic>
      </p:graphicFrame>
      <p:pic>
        <p:nvPicPr>
          <p:cNvPr id="15" name="Picture 14"/>
          <p:cNvPicPr>
            <a:picLocks noChangeAspect="1"/>
          </p:cNvPicPr>
          <p:nvPr/>
        </p:nvPicPr>
        <p:blipFill>
          <a:blip r:embed="rId2"/>
          <a:stretch>
            <a:fillRect/>
          </a:stretch>
        </p:blipFill>
        <p:spPr>
          <a:xfrm>
            <a:off x="6196427" y="1675626"/>
            <a:ext cx="170577" cy="147833"/>
          </a:xfrm>
          <a:prstGeom prst="rect">
            <a:avLst/>
          </a:prstGeom>
        </p:spPr>
      </p:pic>
      <p:pic>
        <p:nvPicPr>
          <p:cNvPr id="16" name="Picture 15"/>
          <p:cNvPicPr>
            <a:picLocks noChangeAspect="1"/>
          </p:cNvPicPr>
          <p:nvPr/>
        </p:nvPicPr>
        <p:blipFill>
          <a:blip r:embed="rId3"/>
          <a:stretch>
            <a:fillRect/>
          </a:stretch>
        </p:blipFill>
        <p:spPr>
          <a:xfrm>
            <a:off x="2989592" y="3101593"/>
            <a:ext cx="1854024" cy="332560"/>
          </a:xfrm>
          <a:prstGeom prst="rect">
            <a:avLst/>
          </a:prstGeom>
        </p:spPr>
      </p:pic>
      <p:sp>
        <p:nvSpPr>
          <p:cNvPr id="5" name="Slide Number Placeholder 2">
            <a:extLst>
              <a:ext uri="{FF2B5EF4-FFF2-40B4-BE49-F238E27FC236}">
                <a16:creationId xmlns:a16="http://schemas.microsoft.com/office/drawing/2014/main" xmlns="" id="{1590C23B-8FF8-4C12-8340-4B8D1BB13C9D}"/>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37</a:t>
            </a:fld>
            <a:endParaRPr lang="en-US" sz="800" kern="0" dirty="0">
              <a:solidFill>
                <a:srgbClr val="54B948"/>
              </a:solidFill>
            </a:endParaRPr>
          </a:p>
        </p:txBody>
      </p:sp>
      <p:sp>
        <p:nvSpPr>
          <p:cNvPr id="6" name="Footer Placeholder 3">
            <a:extLst>
              <a:ext uri="{FF2B5EF4-FFF2-40B4-BE49-F238E27FC236}">
                <a16:creationId xmlns:a16="http://schemas.microsoft.com/office/drawing/2014/main" xmlns="" id="{F64E3E4A-C596-48FD-91BE-7857346E163B}"/>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397464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283350" y="330448"/>
            <a:ext cx="717573" cy="245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4" name="Table 3"/>
          <p:cNvGraphicFramePr>
            <a:graphicFrameLocks noGrp="1"/>
          </p:cNvGraphicFramePr>
          <p:nvPr>
            <p:extLst>
              <p:ext uri="{D42A27DB-BD31-4B8C-83A1-F6EECF244321}">
                <p14:modId xmlns:p14="http://schemas.microsoft.com/office/powerpoint/2010/main" val="1339042138"/>
              </p:ext>
            </p:extLst>
          </p:nvPr>
        </p:nvGraphicFramePr>
        <p:xfrm>
          <a:off x="334420" y="677624"/>
          <a:ext cx="8660054" cy="4292448"/>
        </p:xfrm>
        <a:graphic>
          <a:graphicData uri="http://schemas.openxmlformats.org/drawingml/2006/table">
            <a:tbl>
              <a:tblPr/>
              <a:tblGrid>
                <a:gridCol w="1518942">
                  <a:extLst>
                    <a:ext uri="{9D8B030D-6E8A-4147-A177-3AD203B41FA5}">
                      <a16:colId xmlns:a16="http://schemas.microsoft.com/office/drawing/2014/main" xmlns="" val="234574480"/>
                    </a:ext>
                  </a:extLst>
                </a:gridCol>
                <a:gridCol w="649192">
                  <a:extLst>
                    <a:ext uri="{9D8B030D-6E8A-4147-A177-3AD203B41FA5}">
                      <a16:colId xmlns:a16="http://schemas.microsoft.com/office/drawing/2014/main" xmlns="" val="1209547899"/>
                    </a:ext>
                  </a:extLst>
                </a:gridCol>
                <a:gridCol w="649192">
                  <a:extLst>
                    <a:ext uri="{9D8B030D-6E8A-4147-A177-3AD203B41FA5}">
                      <a16:colId xmlns:a16="http://schemas.microsoft.com/office/drawing/2014/main" xmlns="" val="2061830564"/>
                    </a:ext>
                  </a:extLst>
                </a:gridCol>
                <a:gridCol w="649192">
                  <a:extLst>
                    <a:ext uri="{9D8B030D-6E8A-4147-A177-3AD203B41FA5}">
                      <a16:colId xmlns:a16="http://schemas.microsoft.com/office/drawing/2014/main" xmlns="" val="2699119051"/>
                    </a:ext>
                  </a:extLst>
                </a:gridCol>
                <a:gridCol w="649192">
                  <a:extLst>
                    <a:ext uri="{9D8B030D-6E8A-4147-A177-3AD203B41FA5}">
                      <a16:colId xmlns:a16="http://schemas.microsoft.com/office/drawing/2014/main" xmlns="" val="3055587131"/>
                    </a:ext>
                  </a:extLst>
                </a:gridCol>
                <a:gridCol w="649192">
                  <a:extLst>
                    <a:ext uri="{9D8B030D-6E8A-4147-A177-3AD203B41FA5}">
                      <a16:colId xmlns:a16="http://schemas.microsoft.com/office/drawing/2014/main" xmlns="" val="3008691592"/>
                    </a:ext>
                  </a:extLst>
                </a:gridCol>
                <a:gridCol w="649192">
                  <a:extLst>
                    <a:ext uri="{9D8B030D-6E8A-4147-A177-3AD203B41FA5}">
                      <a16:colId xmlns:a16="http://schemas.microsoft.com/office/drawing/2014/main" xmlns="" val="646762225"/>
                    </a:ext>
                  </a:extLst>
                </a:gridCol>
                <a:gridCol w="649192">
                  <a:extLst>
                    <a:ext uri="{9D8B030D-6E8A-4147-A177-3AD203B41FA5}">
                      <a16:colId xmlns:a16="http://schemas.microsoft.com/office/drawing/2014/main" xmlns="" val="4033882784"/>
                    </a:ext>
                  </a:extLst>
                </a:gridCol>
                <a:gridCol w="649192">
                  <a:extLst>
                    <a:ext uri="{9D8B030D-6E8A-4147-A177-3AD203B41FA5}">
                      <a16:colId xmlns:a16="http://schemas.microsoft.com/office/drawing/2014/main" xmlns="" val="2260847205"/>
                    </a:ext>
                  </a:extLst>
                </a:gridCol>
                <a:gridCol w="649192">
                  <a:extLst>
                    <a:ext uri="{9D8B030D-6E8A-4147-A177-3AD203B41FA5}">
                      <a16:colId xmlns:a16="http://schemas.microsoft.com/office/drawing/2014/main" xmlns="" val="615460105"/>
                    </a:ext>
                  </a:extLst>
                </a:gridCol>
                <a:gridCol w="649192">
                  <a:extLst>
                    <a:ext uri="{9D8B030D-6E8A-4147-A177-3AD203B41FA5}">
                      <a16:colId xmlns:a16="http://schemas.microsoft.com/office/drawing/2014/main" xmlns="" val="44783403"/>
                    </a:ext>
                  </a:extLst>
                </a:gridCol>
                <a:gridCol w="649192">
                  <a:extLst>
                    <a:ext uri="{9D8B030D-6E8A-4147-A177-3AD203B41FA5}">
                      <a16:colId xmlns:a16="http://schemas.microsoft.com/office/drawing/2014/main" xmlns="" val="1077459935"/>
                    </a:ext>
                  </a:extLst>
                </a:gridCol>
              </a:tblGrid>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68855">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70C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70C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70C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70C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68855">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Jan-18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Jan-17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Feb-18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Feb-17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Mar-18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Mar-17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Apr-18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70C0"/>
                          </a:solidFill>
                          <a:effectLst/>
                          <a:latin typeface="Calibri" panose="020F0502020204030204" pitchFamily="34" charset="0"/>
                        </a:rPr>
                        <a:t>Apr-17</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FF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70BF6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FF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70BF6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3"/>
          <a:stretch>
            <a:fillRect/>
          </a:stretch>
        </p:blipFill>
        <p:spPr>
          <a:xfrm>
            <a:off x="8865684" y="80395"/>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7" y="381581"/>
            <a:ext cx="639622"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Compare</a:t>
            </a:r>
          </a:p>
        </p:txBody>
      </p:sp>
      <p:pic>
        <p:nvPicPr>
          <p:cNvPr id="3" name="Picture 2"/>
          <p:cNvPicPr>
            <a:picLocks noChangeAspect="1"/>
          </p:cNvPicPr>
          <p:nvPr/>
        </p:nvPicPr>
        <p:blipFill>
          <a:blip r:embed="rId4"/>
          <a:stretch>
            <a:fillRect/>
          </a:stretch>
        </p:blipFill>
        <p:spPr>
          <a:xfrm>
            <a:off x="8330981" y="415628"/>
            <a:ext cx="185714" cy="135714"/>
          </a:xfrm>
          <a:prstGeom prst="rect">
            <a:avLst/>
          </a:prstGeom>
        </p:spPr>
      </p:pic>
      <p:pic>
        <p:nvPicPr>
          <p:cNvPr id="13" name="Picture 12"/>
          <p:cNvPicPr>
            <a:picLocks noChangeAspect="1"/>
          </p:cNvPicPr>
          <p:nvPr/>
        </p:nvPicPr>
        <p:blipFill>
          <a:blip r:embed="rId5"/>
          <a:stretch>
            <a:fillRect/>
          </a:stretch>
        </p:blipFill>
        <p:spPr>
          <a:xfrm>
            <a:off x="127277" y="50533"/>
            <a:ext cx="207143" cy="185714"/>
          </a:xfrm>
          <a:prstGeom prst="rect">
            <a:avLst/>
          </a:prstGeom>
        </p:spPr>
      </p:pic>
      <p:pic>
        <p:nvPicPr>
          <p:cNvPr id="14" name="Picture 13"/>
          <p:cNvPicPr>
            <a:picLocks noChangeAspect="1"/>
          </p:cNvPicPr>
          <p:nvPr/>
        </p:nvPicPr>
        <p:blipFill>
          <a:blip r:embed="rId6"/>
          <a:stretch>
            <a:fillRect/>
          </a:stretch>
        </p:blipFill>
        <p:spPr>
          <a:xfrm>
            <a:off x="364738" y="46445"/>
            <a:ext cx="178571" cy="178571"/>
          </a:xfrm>
          <a:prstGeom prst="rect">
            <a:avLst/>
          </a:prstGeom>
        </p:spPr>
      </p:pic>
      <p:pic>
        <p:nvPicPr>
          <p:cNvPr id="5" name="Picture 4"/>
          <p:cNvPicPr>
            <a:picLocks noChangeAspect="1"/>
          </p:cNvPicPr>
          <p:nvPr/>
        </p:nvPicPr>
        <p:blipFill>
          <a:blip r:embed="rId7"/>
          <a:stretch>
            <a:fillRect/>
          </a:stretch>
        </p:blipFill>
        <p:spPr>
          <a:xfrm>
            <a:off x="7801426" y="394552"/>
            <a:ext cx="185714" cy="164286"/>
          </a:xfrm>
          <a:prstGeom prst="rect">
            <a:avLst/>
          </a:prstGeom>
        </p:spPr>
      </p:pic>
      <p:sp>
        <p:nvSpPr>
          <p:cNvPr id="18" name="TextBox 17"/>
          <p:cNvSpPr txBox="1"/>
          <p:nvPr/>
        </p:nvSpPr>
        <p:spPr>
          <a:xfrm>
            <a:off x="7955562" y="374797"/>
            <a:ext cx="459798"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Find</a:t>
            </a:r>
          </a:p>
        </p:txBody>
      </p:sp>
      <p:sp>
        <p:nvSpPr>
          <p:cNvPr id="24" name="TextBox 23"/>
          <p:cNvSpPr txBox="1"/>
          <p:nvPr/>
        </p:nvSpPr>
        <p:spPr>
          <a:xfrm>
            <a:off x="6472888" y="372820"/>
            <a:ext cx="1372945"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Active Departments Only</a:t>
            </a:r>
          </a:p>
        </p:txBody>
      </p:sp>
      <p:pic>
        <p:nvPicPr>
          <p:cNvPr id="9" name="Picture 8"/>
          <p:cNvPicPr>
            <a:picLocks noChangeAspect="1"/>
          </p:cNvPicPr>
          <p:nvPr/>
        </p:nvPicPr>
        <p:blipFill>
          <a:blip r:embed="rId8"/>
          <a:stretch>
            <a:fillRect/>
          </a:stretch>
        </p:blipFill>
        <p:spPr>
          <a:xfrm>
            <a:off x="6345826" y="373255"/>
            <a:ext cx="164286" cy="185714"/>
          </a:xfrm>
          <a:prstGeom prst="rect">
            <a:avLst/>
          </a:prstGeom>
        </p:spPr>
      </p:pic>
      <p:pic>
        <p:nvPicPr>
          <p:cNvPr id="19" name="Picture 18"/>
          <p:cNvPicPr>
            <a:picLocks noChangeAspect="1"/>
          </p:cNvPicPr>
          <p:nvPr/>
        </p:nvPicPr>
        <p:blipFill>
          <a:blip r:embed="rId9"/>
          <a:stretch>
            <a:fillRect/>
          </a:stretch>
        </p:blipFill>
        <p:spPr>
          <a:xfrm>
            <a:off x="8330521" y="414756"/>
            <a:ext cx="185714" cy="135714"/>
          </a:xfrm>
          <a:prstGeom prst="rect">
            <a:avLst/>
          </a:prstGeom>
        </p:spPr>
      </p:pic>
      <p:sp>
        <p:nvSpPr>
          <p:cNvPr id="20" name="Slide Number Placeholder 2">
            <a:extLst>
              <a:ext uri="{FF2B5EF4-FFF2-40B4-BE49-F238E27FC236}">
                <a16:creationId xmlns:a16="http://schemas.microsoft.com/office/drawing/2014/main" xmlns="" id="{1B2C3E65-8AFF-4FAF-81FA-F569554B3074}"/>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38</a:t>
            </a:fld>
            <a:endParaRPr lang="en-US" sz="800" kern="0" dirty="0">
              <a:solidFill>
                <a:srgbClr val="54B948"/>
              </a:solidFill>
            </a:endParaRPr>
          </a:p>
        </p:txBody>
      </p:sp>
      <p:sp>
        <p:nvSpPr>
          <p:cNvPr id="22" name="Footer Placeholder 3">
            <a:extLst>
              <a:ext uri="{FF2B5EF4-FFF2-40B4-BE49-F238E27FC236}">
                <a16:creationId xmlns:a16="http://schemas.microsoft.com/office/drawing/2014/main" xmlns="" id="{9FC1B10A-6A4D-4DFE-9BF6-2C6EB09BFB7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066421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226916"/>
            <a:ext cx="7877175" cy="1076446"/>
          </a:xfrm>
        </p:spPr>
        <p:txBody>
          <a:bodyPr/>
          <a:lstStyle/>
          <a:p>
            <a:r>
              <a:rPr lang="en-US" dirty="0"/>
              <a:t>THANK YOU</a:t>
            </a:r>
          </a:p>
        </p:txBody>
      </p:sp>
      <p:sp>
        <p:nvSpPr>
          <p:cNvPr id="6" name="Pentagon 5">
            <a:hlinkClick r:id="rId2" action="ppaction://hlinksldjump"/>
          </p:cNvPr>
          <p:cNvSpPr/>
          <p:nvPr/>
        </p:nvSpPr>
        <p:spPr>
          <a:xfrm flipH="1">
            <a:off x="136001" y="4874098"/>
            <a:ext cx="1015680" cy="155101"/>
          </a:xfrm>
          <a:prstGeom prst="homePlate">
            <a:avLst/>
          </a:prstGeom>
          <a:gradFill flip="none" rotWithShape="1">
            <a:gsLst>
              <a:gs pos="15000">
                <a:srgbClr val="FF7171"/>
              </a:gs>
              <a:gs pos="59000">
                <a:srgbClr val="009A75"/>
              </a:gs>
              <a:gs pos="100000">
                <a:srgbClr val="0083A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latin typeface="+mj-lt"/>
              </a:rPr>
              <a:t>Return to Topics</a:t>
            </a:r>
            <a:endParaRPr lang="en-US" sz="800" dirty="0">
              <a:latin typeface="+mj-lt"/>
            </a:endParaRPr>
          </a:p>
        </p:txBody>
      </p:sp>
    </p:spTree>
    <p:extLst>
      <p:ext uri="{BB962C8B-B14F-4D97-AF65-F5344CB8AC3E}">
        <p14:creationId xmlns:p14="http://schemas.microsoft.com/office/powerpoint/2010/main" val="4539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5894371"/>
              </p:ext>
            </p:extLst>
          </p:nvPr>
        </p:nvGraphicFramePr>
        <p:xfrm>
          <a:off x="334421" y="677623"/>
          <a:ext cx="8660049" cy="4292448"/>
        </p:xfrm>
        <a:graphic>
          <a:graphicData uri="http://schemas.openxmlformats.org/drawingml/2006/table">
            <a:tbl>
              <a:tblPr/>
              <a:tblGrid>
                <a:gridCol w="1786839">
                  <a:extLst>
                    <a:ext uri="{9D8B030D-6E8A-4147-A177-3AD203B41FA5}">
                      <a16:colId xmlns:a16="http://schemas.microsoft.com/office/drawing/2014/main" xmlns="" val="234574480"/>
                    </a:ext>
                  </a:extLst>
                </a:gridCol>
                <a:gridCol w="763690">
                  <a:extLst>
                    <a:ext uri="{9D8B030D-6E8A-4147-A177-3AD203B41FA5}">
                      <a16:colId xmlns:a16="http://schemas.microsoft.com/office/drawing/2014/main" xmlns="" val="1209547899"/>
                    </a:ext>
                  </a:extLst>
                </a:gridCol>
                <a:gridCol w="763690">
                  <a:extLst>
                    <a:ext uri="{9D8B030D-6E8A-4147-A177-3AD203B41FA5}">
                      <a16:colId xmlns:a16="http://schemas.microsoft.com/office/drawing/2014/main" xmlns="" val="2061830564"/>
                    </a:ext>
                  </a:extLst>
                </a:gridCol>
                <a:gridCol w="763690">
                  <a:extLst>
                    <a:ext uri="{9D8B030D-6E8A-4147-A177-3AD203B41FA5}">
                      <a16:colId xmlns:a16="http://schemas.microsoft.com/office/drawing/2014/main" xmlns="" val="2699119051"/>
                    </a:ext>
                  </a:extLst>
                </a:gridCol>
                <a:gridCol w="763690">
                  <a:extLst>
                    <a:ext uri="{9D8B030D-6E8A-4147-A177-3AD203B41FA5}">
                      <a16:colId xmlns:a16="http://schemas.microsoft.com/office/drawing/2014/main" xmlns="" val="3055587131"/>
                    </a:ext>
                  </a:extLst>
                </a:gridCol>
                <a:gridCol w="763690">
                  <a:extLst>
                    <a:ext uri="{9D8B030D-6E8A-4147-A177-3AD203B41FA5}">
                      <a16:colId xmlns:a16="http://schemas.microsoft.com/office/drawing/2014/main" xmlns="" val="3008691592"/>
                    </a:ext>
                  </a:extLst>
                </a:gridCol>
                <a:gridCol w="763690">
                  <a:extLst>
                    <a:ext uri="{9D8B030D-6E8A-4147-A177-3AD203B41FA5}">
                      <a16:colId xmlns:a16="http://schemas.microsoft.com/office/drawing/2014/main" xmlns="" val="646762225"/>
                    </a:ext>
                  </a:extLst>
                </a:gridCol>
                <a:gridCol w="763690">
                  <a:extLst>
                    <a:ext uri="{9D8B030D-6E8A-4147-A177-3AD203B41FA5}">
                      <a16:colId xmlns:a16="http://schemas.microsoft.com/office/drawing/2014/main" xmlns="" val="4033882784"/>
                    </a:ext>
                  </a:extLst>
                </a:gridCol>
                <a:gridCol w="763690">
                  <a:extLst>
                    <a:ext uri="{9D8B030D-6E8A-4147-A177-3AD203B41FA5}">
                      <a16:colId xmlns:a16="http://schemas.microsoft.com/office/drawing/2014/main" xmlns="" val="615460105"/>
                    </a:ext>
                  </a:extLst>
                </a:gridCol>
                <a:gridCol w="763690">
                  <a:extLst>
                    <a:ext uri="{9D8B030D-6E8A-4147-A177-3AD203B41FA5}">
                      <a16:colId xmlns:a16="http://schemas.microsoft.com/office/drawing/2014/main" xmlns="" val="1077459935"/>
                    </a:ext>
                  </a:extLst>
                </a:gridCol>
              </a:tblGrid>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ENCOR Balancing Report</a:t>
                      </a:r>
                      <a:r>
                        <a:rPr lang="en-US" sz="800" b="1" kern="1400" baseline="0" dirty="0">
                          <a:ln>
                            <a:noFill/>
                          </a:ln>
                          <a:solidFill>
                            <a:srgbClr val="000000"/>
                          </a:solidFill>
                          <a:effectLst/>
                          <a:latin typeface="Calibri" panose="020F0502020204030204" pitchFamily="34" charset="0"/>
                        </a:rPr>
                        <a:t> </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877600209"/>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 15:31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52354118"/>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Store #1654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pPr marR="0" indent="0" algn="r" rtl="0">
                        <a:lnSpc>
                          <a:spcPct val="119000"/>
                        </a:lnSpc>
                        <a:spcBef>
                          <a:spcPts val="0"/>
                        </a:spcBef>
                        <a:spcAft>
                          <a:spcPts val="600"/>
                        </a:spcAft>
                      </a:pPr>
                      <a:endParaRPr lang="en-US" sz="1000" b="1" kern="1400" dirty="0">
                        <a:ln>
                          <a:noFill/>
                        </a:ln>
                        <a:solidFill>
                          <a:srgbClr val="000000"/>
                        </a:solidFill>
                        <a:effectLst/>
                        <a:latin typeface="Calibri" panose="020F0502020204030204" pitchFamily="34" charset="0"/>
                      </a:endParaRPr>
                    </a:p>
                  </a:txBody>
                  <a:tcPr marL="21892" marR="21892" marT="21892" marB="21892">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65254555"/>
                  </a:ext>
                </a:extLst>
              </a:tr>
              <a:tr h="177936">
                <a:tc>
                  <a:txBody>
                    <a:bodyPr/>
                    <a:lstStyle/>
                    <a:p>
                      <a:pPr marR="0" indent="0" algn="l"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32816022"/>
                  </a:ext>
                </a:extLst>
              </a:tr>
              <a:tr h="17793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4-22-2018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4-23-2018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4-24-2018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4-25-2018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4-26-2018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4-27-2018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4-28-2018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16961007"/>
                  </a:ext>
                </a:extLst>
              </a:tr>
              <a:tr h="17793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Monday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Tuesday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Wednesday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Thursday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Friday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Saturday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Sunday</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Totals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GL Number</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6764605"/>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003032905"/>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00559131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Department Sales</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12345</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424603388"/>
                  </a:ext>
                </a:extLst>
              </a:tr>
              <a:tr h="189696">
                <a:tc>
                  <a:txBody>
                    <a:bodyPr/>
                    <a:lstStyle/>
                    <a:p>
                      <a:pPr marR="0" indent="0" algn="l" rtl="0">
                        <a:lnSpc>
                          <a:spcPct val="119000"/>
                        </a:lnSpc>
                        <a:spcBef>
                          <a:spcPts val="0"/>
                        </a:spcBef>
                        <a:spcAft>
                          <a:spcPts val="600"/>
                        </a:spcAft>
                      </a:pPr>
                      <a:r>
                        <a:rPr lang="en-US" sz="800" b="1" kern="1400" baseline="0" dirty="0">
                          <a:ln>
                            <a:noFill/>
                          </a:ln>
                          <a:solidFill>
                            <a:srgbClr val="000000"/>
                          </a:solidFill>
                          <a:effectLst/>
                          <a:latin typeface="Calibri" panose="020F0502020204030204" pitchFamily="34" charset="0"/>
                        </a:rPr>
                        <a:t> Sales Subtotal</a:t>
                      </a: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40341789"/>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800" b="0" kern="1400" dirty="0">
                          <a:ln>
                            <a:noFill/>
                          </a:ln>
                          <a:solidFill>
                            <a:srgbClr val="000000"/>
                          </a:solidFill>
                          <a:effectLst/>
                          <a:latin typeface="Calibri" panose="020F0502020204030204" pitchFamily="34" charset="0"/>
                        </a:rPr>
                        <a:t>Tax</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77234780"/>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Sales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123456</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098240086"/>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78536483"/>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749174050"/>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1</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372772226"/>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2</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2726624947"/>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Misc Income 3</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3838870540"/>
                  </a:ext>
                </a:extLst>
              </a:tr>
              <a:tr h="189696">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Misc Income 4</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91213572"/>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 Misc Income</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99888</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94494690"/>
                  </a:ext>
                </a:extLst>
              </a:tr>
              <a:tr h="189696">
                <a:tc>
                  <a:txBody>
                    <a:bodyPr/>
                    <a:lstStyle/>
                    <a:p>
                      <a:pPr marR="0" indent="0" algn="l"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4198413980"/>
                  </a:ext>
                </a:extLst>
              </a:tr>
              <a:tr h="189696">
                <a:tc>
                  <a:txBody>
                    <a:bodyPr/>
                    <a:lstStyle/>
                    <a:p>
                      <a:pPr marR="0" indent="0" algn="l" rtl="0">
                        <a:lnSpc>
                          <a:spcPct val="119000"/>
                        </a:lnSpc>
                        <a:spcBef>
                          <a:spcPts val="0"/>
                        </a:spcBef>
                        <a:spcAft>
                          <a:spcPts val="600"/>
                        </a:spcAft>
                      </a:pPr>
                      <a:r>
                        <a:rPr lang="en-US" sz="800" b="1" u="sng" kern="1400" dirty="0">
                          <a:ln>
                            <a:noFill/>
                          </a:ln>
                          <a:solidFill>
                            <a:srgbClr val="000000"/>
                          </a:solidFill>
                          <a:effectLst/>
                          <a:latin typeface="Calibri" panose="020F0502020204030204" pitchFamily="34" charset="0"/>
                        </a:rPr>
                        <a:t>Office</a:t>
                      </a:r>
                      <a:r>
                        <a:rPr lang="en-US" sz="800" b="1" u="sng" kern="1400" baseline="0" dirty="0">
                          <a:ln>
                            <a:noFill/>
                          </a:ln>
                          <a:solidFill>
                            <a:srgbClr val="000000"/>
                          </a:solidFill>
                          <a:effectLst/>
                          <a:latin typeface="Calibri" panose="020F0502020204030204" pitchFamily="34" charset="0"/>
                        </a:rPr>
                        <a:t> Misc Payments</a:t>
                      </a:r>
                      <a:endParaRPr lang="en-US" sz="800" b="1" u="sng"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557074843"/>
                  </a:ext>
                </a:extLst>
              </a:tr>
              <a:tr h="189696">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Cash</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endParaRPr lang="en-US" sz="800"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380724448"/>
                  </a:ext>
                </a:extLst>
              </a:tr>
              <a:tr h="189696">
                <a:tc>
                  <a:txBody>
                    <a:bodyPr/>
                    <a:lstStyle/>
                    <a:p>
                      <a:pPr marR="0" indent="0" algn="l"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 Total</a:t>
                      </a:r>
                      <a:r>
                        <a:rPr lang="en-US" sz="800" kern="1400" dirty="0">
                          <a:ln>
                            <a:noFill/>
                          </a:ln>
                          <a:solidFill>
                            <a:srgbClr val="000000"/>
                          </a:solidFill>
                          <a:effectLst/>
                          <a:latin typeface="Calibri" panose="020F0502020204030204" pitchFamily="34" charset="0"/>
                        </a:rPr>
                        <a:t> </a:t>
                      </a:r>
                      <a:r>
                        <a:rPr lang="en-US" sz="800" b="1" kern="1400" dirty="0">
                          <a:ln>
                            <a:noFill/>
                          </a:ln>
                          <a:solidFill>
                            <a:srgbClr val="000000"/>
                          </a:solidFill>
                          <a:effectLst/>
                          <a:latin typeface="Calibri" panose="020F0502020204030204" pitchFamily="34" charset="0"/>
                        </a:rPr>
                        <a:t>Office</a:t>
                      </a:r>
                      <a:r>
                        <a:rPr lang="en-US" sz="800" b="1" kern="1400" baseline="0" dirty="0">
                          <a:ln>
                            <a:noFill/>
                          </a:ln>
                          <a:solidFill>
                            <a:srgbClr val="000000"/>
                          </a:solidFill>
                          <a:effectLst/>
                          <a:latin typeface="Calibri" panose="020F0502020204030204" pitchFamily="34" charset="0"/>
                        </a:rPr>
                        <a:t> Misc Payments</a:t>
                      </a:r>
                      <a:endParaRPr lang="en-US" sz="800" b="1" kern="1400" dirty="0">
                        <a:ln>
                          <a:noFill/>
                        </a:ln>
                        <a:solidFill>
                          <a:srgbClr val="000000"/>
                        </a:solidFill>
                        <a:effectLst/>
                        <a:latin typeface="Calibri" panose="020F0502020204030204" pitchFamily="34" charset="0"/>
                      </a:endParaRP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0.00</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R="0" indent="0" algn="r"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p>
                  </a:txBody>
                  <a:tcPr marL="16419" marR="16419" marT="16419" marB="16419">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xmlns="" val="1636864616"/>
                  </a:ext>
                </a:extLst>
              </a:tr>
            </a:tbl>
          </a:graphicData>
        </a:graphic>
      </p:graphicFrame>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684" y="2423220"/>
            <a:ext cx="178594" cy="1785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p:cNvPicPr>
            <a:picLocks noChangeAspect="1"/>
          </p:cNvPicPr>
          <p:nvPr/>
        </p:nvPicPr>
        <p:blipFill>
          <a:blip r:embed="rId4"/>
          <a:stretch>
            <a:fillRect/>
          </a:stretch>
        </p:blipFill>
        <p:spPr>
          <a:xfrm>
            <a:off x="8865685" y="80396"/>
            <a:ext cx="136085" cy="117940"/>
          </a:xfrm>
          <a:prstGeom prst="rect">
            <a:avLst/>
          </a:prstGeom>
        </p:spPr>
      </p:pic>
      <p:cxnSp>
        <p:nvCxnSpPr>
          <p:cNvPr id="17" name="Straight Connector 16"/>
          <p:cNvCxnSpPr/>
          <p:nvPr/>
        </p:nvCxnSpPr>
        <p:spPr>
          <a:xfrm flipV="1">
            <a:off x="147647" y="275745"/>
            <a:ext cx="8846820" cy="3976"/>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xtBox 20"/>
          <p:cNvSpPr txBox="1"/>
          <p:nvPr/>
        </p:nvSpPr>
        <p:spPr>
          <a:xfrm>
            <a:off x="8464577" y="381582"/>
            <a:ext cx="655237"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Compare</a:t>
            </a:r>
          </a:p>
        </p:txBody>
      </p:sp>
      <p:pic>
        <p:nvPicPr>
          <p:cNvPr id="3" name="Picture 2"/>
          <p:cNvPicPr>
            <a:picLocks noChangeAspect="1"/>
          </p:cNvPicPr>
          <p:nvPr/>
        </p:nvPicPr>
        <p:blipFill>
          <a:blip r:embed="rId5"/>
          <a:stretch>
            <a:fillRect/>
          </a:stretch>
        </p:blipFill>
        <p:spPr>
          <a:xfrm>
            <a:off x="8330982" y="415628"/>
            <a:ext cx="185714" cy="135714"/>
          </a:xfrm>
          <a:prstGeom prst="rect">
            <a:avLst/>
          </a:prstGeom>
        </p:spPr>
      </p:pic>
      <p:pic>
        <p:nvPicPr>
          <p:cNvPr id="13" name="Picture 12"/>
          <p:cNvPicPr>
            <a:picLocks noChangeAspect="1"/>
          </p:cNvPicPr>
          <p:nvPr/>
        </p:nvPicPr>
        <p:blipFill>
          <a:blip r:embed="rId6"/>
          <a:stretch>
            <a:fillRect/>
          </a:stretch>
        </p:blipFill>
        <p:spPr>
          <a:xfrm>
            <a:off x="127278" y="50533"/>
            <a:ext cx="207143" cy="185714"/>
          </a:xfrm>
          <a:prstGeom prst="rect">
            <a:avLst/>
          </a:prstGeom>
        </p:spPr>
      </p:pic>
      <p:pic>
        <p:nvPicPr>
          <p:cNvPr id="14" name="Picture 13"/>
          <p:cNvPicPr>
            <a:picLocks noChangeAspect="1"/>
          </p:cNvPicPr>
          <p:nvPr/>
        </p:nvPicPr>
        <p:blipFill>
          <a:blip r:embed="rId7"/>
          <a:stretch>
            <a:fillRect/>
          </a:stretch>
        </p:blipFill>
        <p:spPr>
          <a:xfrm>
            <a:off x="364739" y="46446"/>
            <a:ext cx="178571" cy="178571"/>
          </a:xfrm>
          <a:prstGeom prst="rect">
            <a:avLst/>
          </a:prstGeom>
        </p:spPr>
      </p:pic>
      <p:pic>
        <p:nvPicPr>
          <p:cNvPr id="5" name="Picture 4"/>
          <p:cNvPicPr>
            <a:picLocks noChangeAspect="1"/>
          </p:cNvPicPr>
          <p:nvPr/>
        </p:nvPicPr>
        <p:blipFill>
          <a:blip r:embed="rId8"/>
          <a:stretch>
            <a:fillRect/>
          </a:stretch>
        </p:blipFill>
        <p:spPr>
          <a:xfrm>
            <a:off x="7801426" y="394552"/>
            <a:ext cx="185714" cy="164286"/>
          </a:xfrm>
          <a:prstGeom prst="rect">
            <a:avLst/>
          </a:prstGeom>
        </p:spPr>
      </p:pic>
      <p:sp>
        <p:nvSpPr>
          <p:cNvPr id="18" name="TextBox 17"/>
          <p:cNvSpPr txBox="1"/>
          <p:nvPr/>
        </p:nvSpPr>
        <p:spPr>
          <a:xfrm>
            <a:off x="7955563" y="374798"/>
            <a:ext cx="459800"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Find</a:t>
            </a:r>
          </a:p>
        </p:txBody>
      </p:sp>
      <p:sp>
        <p:nvSpPr>
          <p:cNvPr id="24" name="TextBox 23"/>
          <p:cNvSpPr txBox="1"/>
          <p:nvPr/>
        </p:nvSpPr>
        <p:spPr>
          <a:xfrm>
            <a:off x="6472888" y="372821"/>
            <a:ext cx="1355612" cy="230832"/>
          </a:xfrm>
          <a:prstGeom prst="rect">
            <a:avLst/>
          </a:prstGeom>
          <a:noFill/>
        </p:spPr>
        <p:txBody>
          <a:bodyPr wrap="square" rtlCol="0">
            <a:spAutoFit/>
          </a:bodyPr>
          <a:lstStyle/>
          <a:p>
            <a:pPr defTabSz="685783"/>
            <a:r>
              <a:rPr lang="en-US" sz="900" dirty="0">
                <a:solidFill>
                  <a:prstClr val="black"/>
                </a:solidFill>
                <a:latin typeface="Calibri" panose="020F0502020204030204"/>
              </a:rPr>
              <a:t>Active Departments Only</a:t>
            </a:r>
          </a:p>
        </p:txBody>
      </p:sp>
      <p:pic>
        <p:nvPicPr>
          <p:cNvPr id="9" name="Picture 8"/>
          <p:cNvPicPr>
            <a:picLocks noChangeAspect="1"/>
          </p:cNvPicPr>
          <p:nvPr/>
        </p:nvPicPr>
        <p:blipFill>
          <a:blip r:embed="rId9"/>
          <a:stretch>
            <a:fillRect/>
          </a:stretch>
        </p:blipFill>
        <p:spPr>
          <a:xfrm>
            <a:off x="6345826" y="373255"/>
            <a:ext cx="164286" cy="185714"/>
          </a:xfrm>
          <a:prstGeom prst="rect">
            <a:avLst/>
          </a:prstGeom>
        </p:spPr>
      </p:pic>
      <p:sp>
        <p:nvSpPr>
          <p:cNvPr id="15" name="Slide Number Placeholder 2">
            <a:extLst>
              <a:ext uri="{FF2B5EF4-FFF2-40B4-BE49-F238E27FC236}">
                <a16:creationId xmlns:a16="http://schemas.microsoft.com/office/drawing/2014/main" xmlns="" id="{FA482009-CD04-45C9-8F27-911BC9DA3E69}"/>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a:t>
            </a:fld>
            <a:endParaRPr lang="en-US" sz="800" kern="0" dirty="0">
              <a:solidFill>
                <a:srgbClr val="54B948"/>
              </a:solidFill>
            </a:endParaRPr>
          </a:p>
        </p:txBody>
      </p:sp>
      <p:sp>
        <p:nvSpPr>
          <p:cNvPr id="19" name="Footer Placeholder 3">
            <a:extLst>
              <a:ext uri="{FF2B5EF4-FFF2-40B4-BE49-F238E27FC236}">
                <a16:creationId xmlns:a16="http://schemas.microsoft.com/office/drawing/2014/main" xmlns="" id="{49F5257F-DCF1-4BCA-ABA4-C371B4CC386D}"/>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346249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559" y="931762"/>
            <a:ext cx="8217638" cy="3512915"/>
          </a:xfrm>
        </p:spPr>
        <p:txBody>
          <a:bodyPr>
            <a:noAutofit/>
          </a:bodyPr>
          <a:lstStyle/>
          <a:p>
            <a:pPr lvl="0" algn="ctr">
              <a:lnSpc>
                <a:spcPct val="100000"/>
              </a:lnSpc>
              <a:spcBef>
                <a:spcPts val="600"/>
              </a:spcBef>
            </a:pPr>
            <a:r>
              <a:rPr lang="en-US" sz="6600" kern="1200" spc="-30" dirty="0" smtClean="0">
                <a:solidFill>
                  <a:srgbClr val="FFFFFF">
                    <a:lumMod val="95000"/>
                  </a:srgbClr>
                </a:solidFill>
                <a:latin typeface="Raleway Light" charset="0"/>
              </a:rPr>
              <a:t>ENCOR</a:t>
            </a:r>
            <a:r>
              <a:rPr lang="en-US" sz="6600" kern="1200" spc="-30" dirty="0">
                <a:solidFill>
                  <a:srgbClr val="FFFFFF">
                    <a:lumMod val="95000"/>
                  </a:srgbClr>
                </a:solidFill>
                <a:latin typeface="Raleway Light" charset="0"/>
              </a:rPr>
              <a:t/>
            </a:r>
            <a:br>
              <a:rPr lang="en-US" sz="6600" kern="1200" spc="-30" dirty="0">
                <a:solidFill>
                  <a:srgbClr val="FFFFFF">
                    <a:lumMod val="95000"/>
                  </a:srgbClr>
                </a:solidFill>
                <a:latin typeface="Raleway Light" charset="0"/>
              </a:rPr>
            </a:br>
            <a:r>
              <a:rPr lang="en-US" sz="6600" kern="1200" spc="-30" dirty="0">
                <a:solidFill>
                  <a:srgbClr val="FFFFFF">
                    <a:lumMod val="95000"/>
                  </a:srgbClr>
                </a:solidFill>
                <a:latin typeface="Raleway Light" charset="0"/>
              </a:rPr>
              <a:t>A/R Module</a:t>
            </a:r>
            <a:br>
              <a:rPr lang="en-US" sz="6600" kern="1200" spc="-30" dirty="0">
                <a:solidFill>
                  <a:srgbClr val="FFFFFF">
                    <a:lumMod val="95000"/>
                  </a:srgbClr>
                </a:solidFill>
                <a:latin typeface="Raleway Light" charset="0"/>
              </a:rPr>
            </a:br>
            <a:r>
              <a:rPr lang="en-US" sz="5400" kern="1200" spc="-30" dirty="0">
                <a:solidFill>
                  <a:srgbClr val="FFFFFF">
                    <a:lumMod val="95000"/>
                  </a:srgbClr>
                </a:solidFill>
                <a:latin typeface="Raleway Light" charset="0"/>
              </a:rPr>
              <a:t>(Overview Version</a:t>
            </a:r>
            <a:r>
              <a:rPr lang="en-US" sz="5400" kern="1200" spc="-30" dirty="0" smtClean="0">
                <a:solidFill>
                  <a:srgbClr val="FFFFFF">
                    <a:lumMod val="95000"/>
                  </a:srgbClr>
                </a:solidFill>
                <a:latin typeface="Raleway Light" charset="0"/>
              </a:rPr>
              <a:t>)</a:t>
            </a:r>
            <a:r>
              <a:rPr lang="en-US" sz="4800" kern="1200" spc="-30" dirty="0" smtClean="0">
                <a:solidFill>
                  <a:srgbClr val="FFFFFF">
                    <a:lumMod val="95000"/>
                  </a:srgbClr>
                </a:solidFill>
                <a:latin typeface="Raleway Light" charset="0"/>
              </a:rPr>
              <a:t/>
            </a:r>
            <a:br>
              <a:rPr lang="en-US" sz="4800" kern="1200" spc="-30" dirty="0" smtClean="0">
                <a:solidFill>
                  <a:srgbClr val="FFFFFF">
                    <a:lumMod val="95000"/>
                  </a:srgbClr>
                </a:solidFill>
                <a:latin typeface="Raleway Light" charset="0"/>
              </a:rPr>
            </a:br>
            <a:endParaRPr lang="en-US" dirty="0"/>
          </a:p>
        </p:txBody>
      </p:sp>
    </p:spTree>
    <p:extLst>
      <p:ext uri="{BB962C8B-B14F-4D97-AF65-F5344CB8AC3E}">
        <p14:creationId xmlns:p14="http://schemas.microsoft.com/office/powerpoint/2010/main" val="395352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Accounts Receivable</a:t>
            </a:r>
            <a:endParaRPr lang="en-US" dirty="0"/>
          </a:p>
        </p:txBody>
      </p:sp>
      <p:sp>
        <p:nvSpPr>
          <p:cNvPr id="7" name="Text Placeholder 4">
            <a:extLst>
              <a:ext uri="{FF2B5EF4-FFF2-40B4-BE49-F238E27FC236}">
                <a16:creationId xmlns:a16="http://schemas.microsoft.com/office/drawing/2014/main" xmlns="" id="{74393AE1-28F3-4D17-A5AF-5F232251D88F}"/>
              </a:ext>
            </a:extLst>
          </p:cNvPr>
          <p:cNvSpPr>
            <a:spLocks noGrp="1"/>
          </p:cNvSpPr>
          <p:nvPr>
            <p:ph type="body" sz="quarter" idx="24"/>
          </p:nvPr>
        </p:nvSpPr>
        <p:spPr/>
        <p:txBody>
          <a:bodyPr/>
          <a:lstStyle/>
          <a:p>
            <a:r>
              <a:rPr lang="en-US" dirty="0"/>
              <a:t>Based on ACS-IR A/R module</a:t>
            </a:r>
          </a:p>
        </p:txBody>
      </p:sp>
      <p:sp>
        <p:nvSpPr>
          <p:cNvPr id="6" name="Content Placeholder 5"/>
          <p:cNvSpPr>
            <a:spLocks noGrp="1"/>
          </p:cNvSpPr>
          <p:nvPr>
            <p:ph sz="quarter" idx="25"/>
          </p:nvPr>
        </p:nvSpPr>
        <p:spPr/>
        <p:txBody>
          <a:bodyPr/>
          <a:lstStyle/>
          <a:p>
            <a:r>
              <a:rPr lang="en-US"/>
              <a:t>AR End of Month </a:t>
            </a:r>
          </a:p>
          <a:p>
            <a:r>
              <a:rPr lang="en-US"/>
              <a:t>Adjustments / Charges / Payments </a:t>
            </a:r>
          </a:p>
          <a:p>
            <a:r>
              <a:rPr lang="en-US"/>
              <a:t>Aging Report / Activity Report </a:t>
            </a:r>
          </a:p>
          <a:p>
            <a:r>
              <a:rPr lang="en-US"/>
              <a:t>AR Statement </a:t>
            </a:r>
          </a:p>
          <a:p>
            <a:r>
              <a:rPr lang="en-US"/>
              <a:t>AR Statement Option </a:t>
            </a:r>
          </a:p>
          <a:p>
            <a:r>
              <a:rPr lang="en-US"/>
              <a:t> AR Status </a:t>
            </a:r>
          </a:p>
          <a:p>
            <a:r>
              <a:rPr lang="en-US"/>
              <a:t> AR Tender Types </a:t>
            </a:r>
          </a:p>
          <a:p>
            <a:r>
              <a:rPr lang="en-US"/>
              <a:t> Customer Account Maintenance </a:t>
            </a:r>
          </a:p>
          <a:p>
            <a:r>
              <a:rPr lang="en-US"/>
              <a:t> Customer Account Merge </a:t>
            </a:r>
          </a:p>
          <a:p>
            <a:endParaRPr lang="en-US"/>
          </a:p>
          <a:p>
            <a:endParaRPr lang="en-US"/>
          </a:p>
          <a:p>
            <a:endParaRPr lang="en-US"/>
          </a:p>
          <a:p>
            <a:endParaRPr lang="en-US" dirty="0"/>
          </a:p>
        </p:txBody>
      </p:sp>
      <p:sp>
        <p:nvSpPr>
          <p:cNvPr id="12" name="Slide Number Placeholder 2">
            <a:extLst>
              <a:ext uri="{FF2B5EF4-FFF2-40B4-BE49-F238E27FC236}">
                <a16:creationId xmlns:a16="http://schemas.microsoft.com/office/drawing/2014/main" xmlns="" id="{A7D1B043-0AEF-4257-BAC5-746159F627CF}"/>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41</a:t>
            </a:fld>
            <a:endParaRPr lang="en-US" sz="800" kern="0" dirty="0">
              <a:solidFill>
                <a:srgbClr val="54B948"/>
              </a:solidFill>
            </a:endParaRPr>
          </a:p>
        </p:txBody>
      </p:sp>
      <p:sp>
        <p:nvSpPr>
          <p:cNvPr id="13" name="Footer Placeholder 3">
            <a:extLst>
              <a:ext uri="{FF2B5EF4-FFF2-40B4-BE49-F238E27FC236}">
                <a16:creationId xmlns:a16="http://schemas.microsoft.com/office/drawing/2014/main" xmlns="" id="{523B6FF8-ACF0-44B9-A2A2-3D0B420352F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812176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3754980" y="1094651"/>
            <a:ext cx="1003801" cy="253916"/>
          </a:xfrm>
          <a:prstGeom prst="rect">
            <a:avLst/>
          </a:prstGeom>
          <a:noFill/>
        </p:spPr>
        <p:txBody>
          <a:bodyPr wrap="none" rtlCol="0">
            <a:spAutoFit/>
          </a:bodyPr>
          <a:lstStyle/>
          <a:p>
            <a:pPr defTabSz="685783"/>
            <a:r>
              <a:rPr lang="en-US" sz="1050" dirty="0">
                <a:solidFill>
                  <a:prstClr val="black"/>
                </a:solidFill>
                <a:latin typeface="Calibri" panose="020F0502020204030204"/>
              </a:rPr>
              <a:t>Customer Data</a:t>
            </a:r>
          </a:p>
        </p:txBody>
      </p:sp>
      <p:pic>
        <p:nvPicPr>
          <p:cNvPr id="4" name="Picture 3"/>
          <p:cNvPicPr>
            <a:picLocks noChangeAspect="1"/>
          </p:cNvPicPr>
          <p:nvPr/>
        </p:nvPicPr>
        <p:blipFill>
          <a:blip r:embed="rId3"/>
          <a:stretch>
            <a:fillRect/>
          </a:stretch>
        </p:blipFill>
        <p:spPr>
          <a:xfrm>
            <a:off x="1" y="0"/>
            <a:ext cx="327991" cy="5143500"/>
          </a:xfrm>
          <a:prstGeom prst="rect">
            <a:avLst/>
          </a:prstGeom>
        </p:spPr>
      </p:pic>
      <p:pic>
        <p:nvPicPr>
          <p:cNvPr id="5" name="Picture 4"/>
          <p:cNvPicPr>
            <a:picLocks noChangeAspect="1"/>
          </p:cNvPicPr>
          <p:nvPr/>
        </p:nvPicPr>
        <p:blipFill>
          <a:blip r:embed="rId4"/>
          <a:stretch>
            <a:fillRect/>
          </a:stretch>
        </p:blipFill>
        <p:spPr>
          <a:xfrm>
            <a:off x="313838" y="1"/>
            <a:ext cx="8830163" cy="499483"/>
          </a:xfrm>
          <a:prstGeom prst="rect">
            <a:avLst/>
          </a:prstGeom>
        </p:spPr>
      </p:pic>
      <p:graphicFrame>
        <p:nvGraphicFramePr>
          <p:cNvPr id="43" name="Table 42"/>
          <p:cNvGraphicFramePr>
            <a:graphicFrameLocks noGrp="1"/>
          </p:cNvGraphicFramePr>
          <p:nvPr>
            <p:extLst/>
          </p:nvPr>
        </p:nvGraphicFramePr>
        <p:xfrm>
          <a:off x="3812460" y="1461809"/>
          <a:ext cx="2114362" cy="34290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Customer #</a:t>
                      </a:r>
                      <a:r>
                        <a:rPr lang="en-US" sz="900" b="0" dirty="0">
                          <a:solidFill>
                            <a:srgbClr val="FF0000"/>
                          </a:solidFill>
                        </a:rPr>
                        <a:t>*</a:t>
                      </a:r>
                    </a:p>
                    <a:p>
                      <a:r>
                        <a:rPr lang="en-US" sz="900" b="0" dirty="0">
                          <a:solidFill>
                            <a:schemeClr val="tx1"/>
                          </a:solidFill>
                        </a:rPr>
                        <a:t>41999900001</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3812460" y="1851908"/>
          <a:ext cx="2115934" cy="343709"/>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3709">
                <a:tc>
                  <a:txBody>
                    <a:bodyPr/>
                    <a:lstStyle/>
                    <a:p>
                      <a:r>
                        <a:rPr lang="en-US" sz="900" b="0" dirty="0">
                          <a:solidFill>
                            <a:schemeClr val="tx1"/>
                          </a:solidFill>
                        </a:rPr>
                        <a:t>First Name</a:t>
                      </a:r>
                    </a:p>
                    <a:p>
                      <a:r>
                        <a:rPr lang="en-US" sz="900" b="0" dirty="0">
                          <a:solidFill>
                            <a:schemeClr val="tx1"/>
                          </a:solidFill>
                        </a:rPr>
                        <a:t>Toby</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5" name="Table 44"/>
          <p:cNvGraphicFramePr>
            <a:graphicFrameLocks noGrp="1"/>
          </p:cNvGraphicFramePr>
          <p:nvPr>
            <p:extLst/>
          </p:nvPr>
        </p:nvGraphicFramePr>
        <p:xfrm>
          <a:off x="3811605" y="2242812"/>
          <a:ext cx="2115934" cy="34290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Last Name</a:t>
                      </a:r>
                    </a:p>
                    <a:p>
                      <a:r>
                        <a:rPr lang="en-US" sz="900" b="0" dirty="0">
                          <a:solidFill>
                            <a:schemeClr val="tx1"/>
                          </a:solidFill>
                        </a:rPr>
                        <a:t>Hughes</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6" name="Table 45"/>
          <p:cNvGraphicFramePr>
            <a:graphicFrameLocks noGrp="1"/>
          </p:cNvGraphicFramePr>
          <p:nvPr>
            <p:extLst/>
          </p:nvPr>
        </p:nvGraphicFramePr>
        <p:xfrm>
          <a:off x="3811607" y="3061155"/>
          <a:ext cx="2115931" cy="27813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Phone 2</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7" name="Table 46"/>
          <p:cNvGraphicFramePr>
            <a:graphicFrameLocks noGrp="1"/>
          </p:cNvGraphicFramePr>
          <p:nvPr>
            <p:extLst/>
          </p:nvPr>
        </p:nvGraphicFramePr>
        <p:xfrm>
          <a:off x="3811605" y="3413102"/>
          <a:ext cx="2115934" cy="34290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Address 1</a:t>
                      </a:r>
                    </a:p>
                    <a:p>
                      <a:r>
                        <a:rPr lang="en-US" sz="900" b="0" dirty="0">
                          <a:solidFill>
                            <a:schemeClr val="tx1"/>
                          </a:solidFill>
                        </a:rPr>
                        <a:t>4361 Clement</a:t>
                      </a:r>
                      <a:r>
                        <a:rPr lang="en-US" sz="900" b="0" baseline="0" dirty="0">
                          <a:solidFill>
                            <a:schemeClr val="tx1"/>
                          </a:solidFill>
                        </a:rPr>
                        <a:t> Street</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8" name="Table 47"/>
          <p:cNvGraphicFramePr>
            <a:graphicFrameLocks noGrp="1"/>
          </p:cNvGraphicFramePr>
          <p:nvPr>
            <p:extLst/>
          </p:nvPr>
        </p:nvGraphicFramePr>
        <p:xfrm>
          <a:off x="3811606" y="3839318"/>
          <a:ext cx="2115932" cy="27813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Address 2</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9" name="Table 48"/>
          <p:cNvGraphicFramePr>
            <a:graphicFrameLocks noGrp="1"/>
          </p:cNvGraphicFramePr>
          <p:nvPr>
            <p:extLst/>
          </p:nvPr>
        </p:nvGraphicFramePr>
        <p:xfrm>
          <a:off x="3811607" y="2632909"/>
          <a:ext cx="2115935" cy="34290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Phone</a:t>
                      </a:r>
                      <a:r>
                        <a:rPr lang="en-US" sz="900" b="0" baseline="0" dirty="0">
                          <a:solidFill>
                            <a:schemeClr val="tx1"/>
                          </a:solidFill>
                        </a:rPr>
                        <a:t> 1</a:t>
                      </a:r>
                    </a:p>
                    <a:p>
                      <a:r>
                        <a:rPr lang="en-US" sz="900" b="0" baseline="0" dirty="0">
                          <a:solidFill>
                            <a:schemeClr val="tx1"/>
                          </a:solidFill>
                        </a:rPr>
                        <a:t>530-710-3668</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cxnSp>
        <p:nvCxnSpPr>
          <p:cNvPr id="10" name="Straight Connector 9"/>
          <p:cNvCxnSpPr/>
          <p:nvPr/>
        </p:nvCxnSpPr>
        <p:spPr>
          <a:xfrm>
            <a:off x="3811605"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10990" y="1299970"/>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graphicFrame>
        <p:nvGraphicFramePr>
          <p:cNvPr id="42" name="Table 41"/>
          <p:cNvGraphicFramePr>
            <a:graphicFrameLocks noGrp="1"/>
          </p:cNvGraphicFramePr>
          <p:nvPr>
            <p:extLst/>
          </p:nvPr>
        </p:nvGraphicFramePr>
        <p:xfrm>
          <a:off x="6301287" y="1457341"/>
          <a:ext cx="2115932" cy="34290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Country</a:t>
                      </a:r>
                    </a:p>
                    <a:p>
                      <a:r>
                        <a:rPr lang="en-US" sz="900" b="0" dirty="0">
                          <a:solidFill>
                            <a:schemeClr val="tx1"/>
                          </a:solidFill>
                        </a:rPr>
                        <a:t>USA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2" name="Table 51"/>
          <p:cNvGraphicFramePr>
            <a:graphicFrameLocks noGrp="1"/>
          </p:cNvGraphicFramePr>
          <p:nvPr>
            <p:extLst/>
          </p:nvPr>
        </p:nvGraphicFramePr>
        <p:xfrm>
          <a:off x="6301287" y="1849469"/>
          <a:ext cx="1077080" cy="342900"/>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State</a:t>
                      </a:r>
                    </a:p>
                    <a:p>
                      <a:r>
                        <a:rPr lang="en-US" sz="900" b="0" dirty="0">
                          <a:solidFill>
                            <a:schemeClr val="tx1"/>
                          </a:solidFill>
                        </a:rPr>
                        <a:t>GA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4" name="Table 53"/>
          <p:cNvGraphicFramePr>
            <a:graphicFrameLocks noGrp="1"/>
          </p:cNvGraphicFramePr>
          <p:nvPr>
            <p:extLst/>
          </p:nvPr>
        </p:nvGraphicFramePr>
        <p:xfrm>
          <a:off x="7485646" y="1849469"/>
          <a:ext cx="930859" cy="342900"/>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Zip Code</a:t>
                      </a:r>
                    </a:p>
                    <a:p>
                      <a:r>
                        <a:rPr lang="en-US" sz="900" b="0" dirty="0">
                          <a:solidFill>
                            <a:schemeClr val="tx1"/>
                          </a:solidFill>
                        </a:rPr>
                        <a:t>55805</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5" name="Table 54"/>
          <p:cNvGraphicFramePr>
            <a:graphicFrameLocks noGrp="1"/>
          </p:cNvGraphicFramePr>
          <p:nvPr>
            <p:extLst/>
          </p:nvPr>
        </p:nvGraphicFramePr>
        <p:xfrm>
          <a:off x="6279160" y="2241986"/>
          <a:ext cx="2247687" cy="34290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Tax Exempt #</a:t>
                      </a:r>
                    </a:p>
                    <a:p>
                      <a:r>
                        <a:rPr lang="en-US" sz="900" b="0" dirty="0">
                          <a:solidFill>
                            <a:schemeClr val="tx1"/>
                          </a:solidFill>
                        </a:rPr>
                        <a:t>5466878</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6" name="Table 55"/>
          <p:cNvGraphicFramePr>
            <a:graphicFrameLocks noGrp="1"/>
          </p:cNvGraphicFramePr>
          <p:nvPr>
            <p:extLst/>
          </p:nvPr>
        </p:nvGraphicFramePr>
        <p:xfrm>
          <a:off x="6293370" y="2681239"/>
          <a:ext cx="2231852" cy="291212"/>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91212">
                <a:tc>
                  <a:txBody>
                    <a:bodyPr/>
                    <a:lstStyle/>
                    <a:p>
                      <a:r>
                        <a:rPr lang="en-US" sz="900" b="0" dirty="0">
                          <a:solidFill>
                            <a:schemeClr val="tx1"/>
                          </a:solidFill>
                        </a:rPr>
                        <a:t>Aux Field</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6285451" y="3022989"/>
          <a:ext cx="2231852" cy="34290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Comments</a:t>
                      </a:r>
                    </a:p>
                    <a:p>
                      <a:r>
                        <a:rPr lang="en-US" sz="900" b="0" dirty="0">
                          <a:solidFill>
                            <a:schemeClr val="tx1"/>
                          </a:solidFill>
                        </a:rPr>
                        <a:t>NSF</a:t>
                      </a:r>
                      <a:r>
                        <a:rPr lang="en-US" sz="900" b="0" baseline="0" dirty="0">
                          <a:solidFill>
                            <a:schemeClr val="tx1"/>
                          </a:solidFill>
                        </a:rPr>
                        <a:t> $38.26 4/17/2017</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8" name="Table 57"/>
          <p:cNvGraphicFramePr>
            <a:graphicFrameLocks noGrp="1"/>
          </p:cNvGraphicFramePr>
          <p:nvPr>
            <p:extLst/>
          </p:nvPr>
        </p:nvGraphicFramePr>
        <p:xfrm>
          <a:off x="6301287" y="3460031"/>
          <a:ext cx="2231852" cy="299891"/>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99891">
                <a:tc>
                  <a:txBody>
                    <a:bodyPr/>
                    <a:lstStyle/>
                    <a:p>
                      <a:r>
                        <a:rPr lang="en-US" sz="900" b="0" dirty="0">
                          <a:solidFill>
                            <a:schemeClr val="tx1"/>
                          </a:solidFill>
                        </a:rPr>
                        <a:t>External</a:t>
                      </a:r>
                      <a:r>
                        <a:rPr lang="en-US" sz="900" b="0" baseline="0" dirty="0">
                          <a:solidFill>
                            <a:schemeClr val="tx1"/>
                          </a:solidFill>
                        </a:rPr>
                        <a:t> Reference #</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995" y="4494250"/>
            <a:ext cx="707231" cy="2143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0" name="Table 49"/>
          <p:cNvGraphicFramePr>
            <a:graphicFrameLocks noGrp="1"/>
          </p:cNvGraphicFramePr>
          <p:nvPr>
            <p:extLst>
              <p:ext uri="{D42A27DB-BD31-4B8C-83A1-F6EECF244321}">
                <p14:modId xmlns:p14="http://schemas.microsoft.com/office/powerpoint/2010/main" val="3563026878"/>
              </p:ext>
            </p:extLst>
          </p:nvPr>
        </p:nvGraphicFramePr>
        <p:xfrm>
          <a:off x="438466" y="878529"/>
          <a:ext cx="2612264" cy="4114604"/>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36129">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88847">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61847">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63808127"/>
                  </a:ext>
                </a:extLst>
              </a:tr>
              <a:tr h="461847">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61847">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61847">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61847">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61847">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61847">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25669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51" name="Picture 50"/>
          <p:cNvPicPr>
            <a:picLocks noChangeAspect="1"/>
          </p:cNvPicPr>
          <p:nvPr/>
        </p:nvPicPr>
        <p:blipFill>
          <a:blip r:embed="rId6"/>
          <a:stretch>
            <a:fillRect/>
          </a:stretch>
        </p:blipFill>
        <p:spPr>
          <a:xfrm>
            <a:off x="2574007" y="1011377"/>
            <a:ext cx="185714" cy="192857"/>
          </a:xfrm>
          <a:prstGeom prst="rect">
            <a:avLst/>
          </a:prstGeom>
        </p:spPr>
      </p:pic>
      <p:pic>
        <p:nvPicPr>
          <p:cNvPr id="53" name="Picture 52"/>
          <p:cNvPicPr>
            <a:picLocks noChangeAspect="1"/>
          </p:cNvPicPr>
          <p:nvPr/>
        </p:nvPicPr>
        <p:blipFill>
          <a:blip r:embed="rId7"/>
          <a:stretch>
            <a:fillRect/>
          </a:stretch>
        </p:blipFill>
        <p:spPr>
          <a:xfrm>
            <a:off x="2781446" y="990612"/>
            <a:ext cx="234384" cy="234384"/>
          </a:xfrm>
          <a:prstGeom prst="rect">
            <a:avLst/>
          </a:prstGeom>
        </p:spPr>
      </p:pic>
      <p:pic>
        <p:nvPicPr>
          <p:cNvPr id="69" name="Picture 68"/>
          <p:cNvPicPr>
            <a:picLocks noChangeAspect="1"/>
          </p:cNvPicPr>
          <p:nvPr/>
        </p:nvPicPr>
        <p:blipFill>
          <a:blip r:embed="rId8"/>
          <a:stretch>
            <a:fillRect/>
          </a:stretch>
        </p:blipFill>
        <p:spPr>
          <a:xfrm>
            <a:off x="2890399" y="1377629"/>
            <a:ext cx="125432" cy="108708"/>
          </a:xfrm>
          <a:prstGeom prst="rect">
            <a:avLst/>
          </a:prstGeom>
        </p:spPr>
      </p:pic>
      <p:pic>
        <p:nvPicPr>
          <p:cNvPr id="8" name="Picture 7"/>
          <p:cNvPicPr>
            <a:picLocks noChangeAspect="1"/>
          </p:cNvPicPr>
          <p:nvPr/>
        </p:nvPicPr>
        <p:blipFill>
          <a:blip r:embed="rId9"/>
          <a:stretch>
            <a:fillRect/>
          </a:stretch>
        </p:blipFill>
        <p:spPr>
          <a:xfrm>
            <a:off x="390596" y="526645"/>
            <a:ext cx="207143" cy="185714"/>
          </a:xfrm>
          <a:prstGeom prst="rect">
            <a:avLst/>
          </a:prstGeom>
        </p:spPr>
      </p:pic>
      <p:pic>
        <p:nvPicPr>
          <p:cNvPr id="9" name="Picture 8"/>
          <p:cNvPicPr>
            <a:picLocks noChangeAspect="1"/>
          </p:cNvPicPr>
          <p:nvPr/>
        </p:nvPicPr>
        <p:blipFill>
          <a:blip r:embed="rId10"/>
          <a:stretch>
            <a:fillRect/>
          </a:stretch>
        </p:blipFill>
        <p:spPr>
          <a:xfrm>
            <a:off x="7398174" y="4774103"/>
            <a:ext cx="1600000" cy="285714"/>
          </a:xfrm>
          <a:prstGeom prst="rect">
            <a:avLst/>
          </a:prstGeom>
        </p:spPr>
      </p:pic>
      <p:pic>
        <p:nvPicPr>
          <p:cNvPr id="11" name="Picture 10"/>
          <p:cNvPicPr>
            <a:picLocks noChangeAspect="1"/>
          </p:cNvPicPr>
          <p:nvPr/>
        </p:nvPicPr>
        <p:blipFill>
          <a:blip r:embed="rId11"/>
          <a:stretch>
            <a:fillRect/>
          </a:stretch>
        </p:blipFill>
        <p:spPr>
          <a:xfrm>
            <a:off x="2074780" y="1656517"/>
            <a:ext cx="171428" cy="185714"/>
          </a:xfrm>
          <a:prstGeom prst="rect">
            <a:avLst/>
          </a:prstGeom>
        </p:spPr>
      </p:pic>
      <p:sp>
        <p:nvSpPr>
          <p:cNvPr id="76" name="TextBox 75"/>
          <p:cNvSpPr txBox="1"/>
          <p:nvPr/>
        </p:nvSpPr>
        <p:spPr>
          <a:xfrm>
            <a:off x="4714514" y="1088819"/>
            <a:ext cx="569387" cy="253916"/>
          </a:xfrm>
          <a:prstGeom prst="rect">
            <a:avLst/>
          </a:prstGeom>
          <a:noFill/>
        </p:spPr>
        <p:txBody>
          <a:bodyPr wrap="none" rtlCol="0">
            <a:spAutoFit/>
          </a:bodyPr>
          <a:lstStyle/>
          <a:p>
            <a:pPr defTabSz="685783"/>
            <a:r>
              <a:rPr lang="en-US" sz="1050" dirty="0">
                <a:solidFill>
                  <a:prstClr val="black"/>
                </a:solidFill>
                <a:latin typeface="Calibri" panose="020F0502020204030204"/>
              </a:rPr>
              <a:t>Charge</a:t>
            </a:r>
          </a:p>
        </p:txBody>
      </p:sp>
      <p:sp>
        <p:nvSpPr>
          <p:cNvPr id="63" name="TextBox 62"/>
          <p:cNvSpPr txBox="1"/>
          <p:nvPr/>
        </p:nvSpPr>
        <p:spPr>
          <a:xfrm>
            <a:off x="6279159" y="3833066"/>
            <a:ext cx="651140" cy="230832"/>
          </a:xfrm>
          <a:prstGeom prst="rect">
            <a:avLst/>
          </a:prstGeom>
          <a:noFill/>
        </p:spPr>
        <p:txBody>
          <a:bodyPr wrap="none" rtlCol="0">
            <a:spAutoFit/>
          </a:bodyPr>
          <a:lstStyle/>
          <a:p>
            <a:pPr defTabSz="685783"/>
            <a:r>
              <a:rPr lang="en-US" sz="900" dirty="0">
                <a:solidFill>
                  <a:prstClr val="black"/>
                </a:solidFill>
                <a:latin typeface="Calibri" panose="020F0502020204030204"/>
              </a:rPr>
              <a:t>Employee</a:t>
            </a:r>
          </a:p>
        </p:txBody>
      </p:sp>
      <p:pic>
        <p:nvPicPr>
          <p:cNvPr id="6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84247" y="4040815"/>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7" name="TextBox 66"/>
          <p:cNvSpPr txBox="1"/>
          <p:nvPr/>
        </p:nvSpPr>
        <p:spPr>
          <a:xfrm>
            <a:off x="6279160" y="4288792"/>
            <a:ext cx="513282" cy="230832"/>
          </a:xfrm>
          <a:prstGeom prst="rect">
            <a:avLst/>
          </a:prstGeom>
          <a:noFill/>
        </p:spPr>
        <p:txBody>
          <a:bodyPr wrap="none" rtlCol="0">
            <a:spAutoFit/>
          </a:bodyPr>
          <a:lstStyle/>
          <a:p>
            <a:pPr defTabSz="685783"/>
            <a:r>
              <a:rPr lang="en-US" sz="900" dirty="0">
                <a:solidFill>
                  <a:prstClr val="black"/>
                </a:solidFill>
                <a:latin typeface="Calibri" panose="020F0502020204030204"/>
              </a:rPr>
              <a:t>Charge</a:t>
            </a:r>
          </a:p>
        </p:txBody>
      </p:sp>
      <p:pic>
        <p:nvPicPr>
          <p:cNvPr id="41" name="Picture 40"/>
          <p:cNvPicPr>
            <a:picLocks noChangeAspect="1"/>
          </p:cNvPicPr>
          <p:nvPr/>
        </p:nvPicPr>
        <p:blipFill>
          <a:blip r:embed="rId8"/>
          <a:stretch>
            <a:fillRect/>
          </a:stretch>
        </p:blipFill>
        <p:spPr>
          <a:xfrm>
            <a:off x="8865685" y="555278"/>
            <a:ext cx="136085" cy="117940"/>
          </a:xfrm>
          <a:prstGeom prst="rect">
            <a:avLst/>
          </a:prstGeom>
        </p:spPr>
      </p:pic>
      <p:cxnSp>
        <p:nvCxnSpPr>
          <p:cNvPr id="59" name="Straight Connector 58"/>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38" name="Picture 37"/>
          <p:cNvPicPr>
            <a:picLocks noChangeAspect="1"/>
          </p:cNvPicPr>
          <p:nvPr/>
        </p:nvPicPr>
        <p:blipFill>
          <a:blip r:embed="rId13"/>
          <a:stretch>
            <a:fillRect/>
          </a:stretch>
        </p:blipFill>
        <p:spPr>
          <a:xfrm>
            <a:off x="6574654" y="4781246"/>
            <a:ext cx="800000" cy="278572"/>
          </a:xfrm>
          <a:prstGeom prst="rect">
            <a:avLst/>
          </a:prstGeom>
        </p:spPr>
      </p:pic>
      <p:graphicFrame>
        <p:nvGraphicFramePr>
          <p:cNvPr id="37" name="Table 36"/>
          <p:cNvGraphicFramePr>
            <a:graphicFrameLocks noGrp="1"/>
          </p:cNvGraphicFramePr>
          <p:nvPr>
            <p:extLst/>
          </p:nvPr>
        </p:nvGraphicFramePr>
        <p:xfrm>
          <a:off x="3811606" y="4193296"/>
          <a:ext cx="2115932" cy="34290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City</a:t>
                      </a:r>
                    </a:p>
                    <a:p>
                      <a:r>
                        <a:rPr lang="en-US" sz="900" b="0" dirty="0">
                          <a:solidFill>
                            <a:schemeClr val="tx1"/>
                          </a:solidFill>
                        </a:rPr>
                        <a:t>Atlanta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3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3437" y="1581721"/>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1870" y="1999165"/>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0" name="Picture 59"/>
          <p:cNvPicPr>
            <a:picLocks noChangeAspect="1"/>
          </p:cNvPicPr>
          <p:nvPr/>
        </p:nvPicPr>
        <p:blipFill>
          <a:blip r:embed="rId15"/>
          <a:stretch>
            <a:fillRect/>
          </a:stretch>
        </p:blipFill>
        <p:spPr>
          <a:xfrm>
            <a:off x="2819139" y="1655254"/>
            <a:ext cx="221429" cy="221429"/>
          </a:xfrm>
          <a:prstGeom prst="rect">
            <a:avLst/>
          </a:prstGeom>
        </p:spPr>
      </p:pic>
      <p:sp>
        <p:nvSpPr>
          <p:cNvPr id="61" name="Slide Number Placeholder 2">
            <a:extLst>
              <a:ext uri="{FF2B5EF4-FFF2-40B4-BE49-F238E27FC236}">
                <a16:creationId xmlns:a16="http://schemas.microsoft.com/office/drawing/2014/main" xmlns="" id="{3C0C4483-1B80-450B-B4DF-1DC8A290A30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42</a:t>
            </a:fld>
            <a:endParaRPr lang="en-US" sz="800" kern="0" dirty="0">
              <a:solidFill>
                <a:srgbClr val="54B948"/>
              </a:solidFill>
            </a:endParaRPr>
          </a:p>
        </p:txBody>
      </p:sp>
      <p:sp>
        <p:nvSpPr>
          <p:cNvPr id="62" name="Footer Placeholder 3">
            <a:extLst>
              <a:ext uri="{FF2B5EF4-FFF2-40B4-BE49-F238E27FC236}">
                <a16:creationId xmlns:a16="http://schemas.microsoft.com/office/drawing/2014/main" xmlns="" id="{928DC9B4-719A-48D0-80DC-CC2F70F3F7ED}"/>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418803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327991" cy="5143500"/>
          </a:xfrm>
          <a:prstGeom prst="rect">
            <a:avLst/>
          </a:prstGeom>
        </p:spPr>
      </p:pic>
      <p:pic>
        <p:nvPicPr>
          <p:cNvPr id="5" name="Picture 4"/>
          <p:cNvPicPr>
            <a:picLocks noChangeAspect="1"/>
          </p:cNvPicPr>
          <p:nvPr/>
        </p:nvPicPr>
        <p:blipFill>
          <a:blip r:embed="rId4"/>
          <a:stretch>
            <a:fillRect/>
          </a:stretch>
        </p:blipFill>
        <p:spPr>
          <a:xfrm>
            <a:off x="313838" y="1"/>
            <a:ext cx="8830163" cy="499483"/>
          </a:xfrm>
          <a:prstGeom prst="rect">
            <a:avLst/>
          </a:prstGeom>
        </p:spPr>
      </p:pic>
      <p:graphicFrame>
        <p:nvGraphicFramePr>
          <p:cNvPr id="43" name="Table 42"/>
          <p:cNvGraphicFramePr>
            <a:graphicFrameLocks noGrp="1"/>
          </p:cNvGraphicFramePr>
          <p:nvPr>
            <p:extLst/>
          </p:nvPr>
        </p:nvGraphicFramePr>
        <p:xfrm>
          <a:off x="3812460" y="1480567"/>
          <a:ext cx="2114362" cy="34290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342900">
                <a:tc>
                  <a:txBody>
                    <a:bodyPr/>
                    <a:lstStyle/>
                    <a:p>
                      <a:r>
                        <a:rPr lang="en-US" sz="900" b="0" dirty="0">
                          <a:solidFill>
                            <a:schemeClr val="bg1">
                              <a:lumMod val="65000"/>
                            </a:schemeClr>
                          </a:solidFill>
                        </a:rPr>
                        <a:t>Date Opened</a:t>
                      </a:r>
                    </a:p>
                    <a:p>
                      <a:r>
                        <a:rPr lang="en-US" sz="900" b="0" dirty="0">
                          <a:solidFill>
                            <a:schemeClr val="bg1">
                              <a:lumMod val="65000"/>
                            </a:schemeClr>
                          </a:solidFill>
                        </a:rPr>
                        <a:t>4/25/2009</a:t>
                      </a:r>
                    </a:p>
                  </a:txBody>
                  <a:tcPr marL="68580" marR="68580" marT="34290" marB="34290">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3812460" y="1850333"/>
          <a:ext cx="2115934" cy="345282"/>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5282">
                <a:tc>
                  <a:txBody>
                    <a:bodyPr/>
                    <a:lstStyle/>
                    <a:p>
                      <a:r>
                        <a:rPr lang="en-US" sz="900" b="0" dirty="0">
                          <a:solidFill>
                            <a:schemeClr val="tx1"/>
                          </a:solidFill>
                        </a:rPr>
                        <a:t>Credit Limit</a:t>
                      </a:r>
                    </a:p>
                    <a:p>
                      <a:r>
                        <a:rPr lang="en-US" sz="900" b="0" dirty="0">
                          <a:solidFill>
                            <a:schemeClr val="tx1"/>
                          </a:solidFill>
                        </a:rPr>
                        <a:t>150.00</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5" name="Table 44"/>
          <p:cNvGraphicFramePr>
            <a:graphicFrameLocks noGrp="1"/>
          </p:cNvGraphicFramePr>
          <p:nvPr>
            <p:extLst/>
          </p:nvPr>
        </p:nvGraphicFramePr>
        <p:xfrm>
          <a:off x="3811605" y="2224337"/>
          <a:ext cx="2115934" cy="360361"/>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60361">
                <a:tc>
                  <a:txBody>
                    <a:bodyPr/>
                    <a:lstStyle/>
                    <a:p>
                      <a:r>
                        <a:rPr lang="en-US" sz="900" b="0" dirty="0">
                          <a:solidFill>
                            <a:schemeClr val="bg1">
                              <a:lumMod val="65000"/>
                            </a:schemeClr>
                          </a:solidFill>
                        </a:rPr>
                        <a:t>Last Payment</a:t>
                      </a:r>
                    </a:p>
                    <a:p>
                      <a:r>
                        <a:rPr lang="en-US" sz="900" b="0" dirty="0">
                          <a:solidFill>
                            <a:schemeClr val="bg1">
                              <a:lumMod val="65000"/>
                            </a:schemeClr>
                          </a:solidFill>
                        </a:rPr>
                        <a:t>2/15/2018</a:t>
                      </a:r>
                    </a:p>
                  </a:txBody>
                  <a:tcPr marL="68580" marR="68580" marT="34290" marB="34290">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9" name="Table 48"/>
          <p:cNvGraphicFramePr>
            <a:graphicFrameLocks noGrp="1"/>
          </p:cNvGraphicFramePr>
          <p:nvPr>
            <p:extLst/>
          </p:nvPr>
        </p:nvGraphicFramePr>
        <p:xfrm>
          <a:off x="3811606" y="2985566"/>
          <a:ext cx="2115935" cy="27813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Charge Status</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cxnSp>
        <p:nvCxnSpPr>
          <p:cNvPr id="10" name="Straight Connector 9"/>
          <p:cNvCxnSpPr/>
          <p:nvPr/>
        </p:nvCxnSpPr>
        <p:spPr>
          <a:xfrm>
            <a:off x="3811605"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5" name="Table 54"/>
          <p:cNvGraphicFramePr>
            <a:graphicFrameLocks noGrp="1"/>
          </p:cNvGraphicFramePr>
          <p:nvPr>
            <p:extLst/>
          </p:nvPr>
        </p:nvGraphicFramePr>
        <p:xfrm>
          <a:off x="6285452" y="1521943"/>
          <a:ext cx="2247687" cy="27813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APR %</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427" y="3035812"/>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1" name="TextBox 60"/>
          <p:cNvSpPr txBox="1"/>
          <p:nvPr/>
        </p:nvSpPr>
        <p:spPr>
          <a:xfrm>
            <a:off x="6285453" y="1905481"/>
            <a:ext cx="901209" cy="230832"/>
          </a:xfrm>
          <a:prstGeom prst="rect">
            <a:avLst/>
          </a:prstGeom>
          <a:noFill/>
        </p:spPr>
        <p:txBody>
          <a:bodyPr wrap="none" rtlCol="0">
            <a:spAutoFit/>
          </a:bodyPr>
          <a:lstStyle/>
          <a:p>
            <a:pPr defTabSz="685783"/>
            <a:r>
              <a:rPr lang="en-US" sz="900" dirty="0">
                <a:solidFill>
                  <a:prstClr val="black"/>
                </a:solidFill>
                <a:latin typeface="Calibri" panose="020F0502020204030204"/>
              </a:rPr>
              <a:t>Finance Charge</a:t>
            </a:r>
          </a:p>
        </p:txBody>
      </p:sp>
      <p:pic>
        <p:nvPicPr>
          <p:cNvPr id="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0540" y="2113230"/>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7"/>
          <a:stretch>
            <a:fillRect/>
          </a:stretch>
        </p:blipFill>
        <p:spPr>
          <a:xfrm>
            <a:off x="4714514" y="1278488"/>
            <a:ext cx="538461" cy="42735"/>
          </a:xfrm>
          <a:prstGeom prst="rect">
            <a:avLst/>
          </a:prstGeom>
        </p:spPr>
      </p:pic>
      <p:graphicFrame>
        <p:nvGraphicFramePr>
          <p:cNvPr id="68" name="Table 67"/>
          <p:cNvGraphicFramePr>
            <a:graphicFrameLocks noGrp="1"/>
          </p:cNvGraphicFramePr>
          <p:nvPr>
            <p:extLst>
              <p:ext uri="{D42A27DB-BD31-4B8C-83A1-F6EECF244321}">
                <p14:modId xmlns:p14="http://schemas.microsoft.com/office/powerpoint/2010/main" val="4068107962"/>
              </p:ext>
            </p:extLst>
          </p:nvPr>
        </p:nvGraphicFramePr>
        <p:xfrm>
          <a:off x="437500" y="878529"/>
          <a:ext cx="2612264" cy="412722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a:t>
                      </a:r>
                      <a:r>
                        <a:rPr lang="en-US" sz="800" b="0" dirty="0" err="1">
                          <a:solidFill>
                            <a:schemeClr val="tx1"/>
                          </a:solidFill>
                          <a:latin typeface="+mn-lt"/>
                        </a:rPr>
                        <a:t>Felosa</a:t>
                      </a:r>
                      <a:r>
                        <a:rPr lang="en-US" sz="800" b="0" dirty="0">
                          <a:solidFill>
                            <a:schemeClr val="tx1"/>
                          </a:solidFill>
                          <a:latin typeface="+mn-lt"/>
                        </a:rPr>
                        <a:t>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a:t>
                      </a:r>
                      <a:r>
                        <a:rPr lang="en-US" sz="800" b="0" dirty="0" err="1">
                          <a:solidFill>
                            <a:schemeClr val="tx1"/>
                          </a:solidFill>
                          <a:latin typeface="+mn-lt"/>
                        </a:rPr>
                        <a:t>Leverton</a:t>
                      </a:r>
                      <a:r>
                        <a:rPr lang="en-US" sz="800" b="0" dirty="0">
                          <a:solidFill>
                            <a:schemeClr val="tx1"/>
                          </a:solidFill>
                          <a:latin typeface="+mn-lt"/>
                        </a:rPr>
                        <a:t>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71310">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19027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9" name="Picture 68"/>
          <p:cNvPicPr>
            <a:picLocks noChangeAspect="1"/>
          </p:cNvPicPr>
          <p:nvPr/>
        </p:nvPicPr>
        <p:blipFill>
          <a:blip r:embed="rId8"/>
          <a:stretch>
            <a:fillRect/>
          </a:stretch>
        </p:blipFill>
        <p:spPr>
          <a:xfrm>
            <a:off x="2573041" y="1011377"/>
            <a:ext cx="185714" cy="192857"/>
          </a:xfrm>
          <a:prstGeom prst="rect">
            <a:avLst/>
          </a:prstGeom>
        </p:spPr>
      </p:pic>
      <p:pic>
        <p:nvPicPr>
          <p:cNvPr id="70" name="Picture 69"/>
          <p:cNvPicPr>
            <a:picLocks noChangeAspect="1"/>
          </p:cNvPicPr>
          <p:nvPr/>
        </p:nvPicPr>
        <p:blipFill>
          <a:blip r:embed="rId9"/>
          <a:stretch>
            <a:fillRect/>
          </a:stretch>
        </p:blipFill>
        <p:spPr>
          <a:xfrm>
            <a:off x="2780480" y="990612"/>
            <a:ext cx="234384" cy="234384"/>
          </a:xfrm>
          <a:prstGeom prst="rect">
            <a:avLst/>
          </a:prstGeom>
        </p:spPr>
      </p:pic>
      <p:sp>
        <p:nvSpPr>
          <p:cNvPr id="71" name="TextBox 70"/>
          <p:cNvSpPr txBox="1"/>
          <p:nvPr/>
        </p:nvSpPr>
        <p:spPr>
          <a:xfrm>
            <a:off x="6285453" y="2403107"/>
            <a:ext cx="1103187" cy="230832"/>
          </a:xfrm>
          <a:prstGeom prst="rect">
            <a:avLst/>
          </a:prstGeom>
          <a:noFill/>
        </p:spPr>
        <p:txBody>
          <a:bodyPr wrap="none" rtlCol="0">
            <a:spAutoFit/>
          </a:bodyPr>
          <a:lstStyle/>
          <a:p>
            <a:pPr defTabSz="685783"/>
            <a:r>
              <a:rPr lang="en-US" sz="900" dirty="0">
                <a:solidFill>
                  <a:prstClr val="black"/>
                </a:solidFill>
                <a:latin typeface="Calibri" panose="020F0502020204030204"/>
              </a:rPr>
              <a:t>Compound Charges</a:t>
            </a:r>
          </a:p>
        </p:txBody>
      </p:sp>
      <p:pic>
        <p:nvPicPr>
          <p:cNvPr id="7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0540" y="2610856"/>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4" name="Picture 73"/>
          <p:cNvPicPr>
            <a:picLocks noChangeAspect="1"/>
          </p:cNvPicPr>
          <p:nvPr/>
        </p:nvPicPr>
        <p:blipFill>
          <a:blip r:embed="rId10"/>
          <a:stretch>
            <a:fillRect/>
          </a:stretch>
        </p:blipFill>
        <p:spPr>
          <a:xfrm>
            <a:off x="7398174" y="4774103"/>
            <a:ext cx="1600000" cy="285714"/>
          </a:xfrm>
          <a:prstGeom prst="rect">
            <a:avLst/>
          </a:prstGeom>
        </p:spPr>
      </p:pic>
      <p:graphicFrame>
        <p:nvGraphicFramePr>
          <p:cNvPr id="75" name="Table 74"/>
          <p:cNvGraphicFramePr>
            <a:graphicFrameLocks noGrp="1"/>
          </p:cNvGraphicFramePr>
          <p:nvPr>
            <p:extLst/>
          </p:nvPr>
        </p:nvGraphicFramePr>
        <p:xfrm>
          <a:off x="3810888" y="2596484"/>
          <a:ext cx="2115934" cy="34290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2900">
                <a:tc>
                  <a:txBody>
                    <a:bodyPr/>
                    <a:lstStyle/>
                    <a:p>
                      <a:r>
                        <a:rPr lang="en-US" sz="900" b="0" dirty="0">
                          <a:solidFill>
                            <a:schemeClr val="bg1">
                              <a:lumMod val="65000"/>
                            </a:schemeClr>
                          </a:solidFill>
                        </a:rPr>
                        <a:t>Current Balance</a:t>
                      </a:r>
                    </a:p>
                    <a:p>
                      <a:r>
                        <a:rPr lang="en-US" sz="900" b="0" dirty="0">
                          <a:solidFill>
                            <a:schemeClr val="bg1">
                              <a:lumMod val="65000"/>
                            </a:schemeClr>
                          </a:solidFill>
                        </a:rPr>
                        <a:t>79.86</a:t>
                      </a:r>
                    </a:p>
                  </a:txBody>
                  <a:tcPr marL="68580" marR="68580" marT="34290" marB="34290">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76" name="TextBox 75"/>
          <p:cNvSpPr txBox="1"/>
          <p:nvPr/>
        </p:nvSpPr>
        <p:spPr>
          <a:xfrm>
            <a:off x="3754980" y="1094651"/>
            <a:ext cx="1003801" cy="253916"/>
          </a:xfrm>
          <a:prstGeom prst="rect">
            <a:avLst/>
          </a:prstGeom>
          <a:noFill/>
        </p:spPr>
        <p:txBody>
          <a:bodyPr wrap="none" rtlCol="0">
            <a:spAutoFit/>
          </a:bodyPr>
          <a:lstStyle/>
          <a:p>
            <a:pPr defTabSz="685783"/>
            <a:r>
              <a:rPr lang="en-US" sz="1050" dirty="0">
                <a:solidFill>
                  <a:prstClr val="black"/>
                </a:solidFill>
                <a:latin typeface="Calibri" panose="020F0502020204030204"/>
              </a:rPr>
              <a:t>Customer Data</a:t>
            </a:r>
          </a:p>
        </p:txBody>
      </p:sp>
      <p:sp>
        <p:nvSpPr>
          <p:cNvPr id="77" name="TextBox 76"/>
          <p:cNvSpPr txBox="1"/>
          <p:nvPr/>
        </p:nvSpPr>
        <p:spPr>
          <a:xfrm>
            <a:off x="4714514" y="1088819"/>
            <a:ext cx="569387" cy="253916"/>
          </a:xfrm>
          <a:prstGeom prst="rect">
            <a:avLst/>
          </a:prstGeom>
          <a:noFill/>
        </p:spPr>
        <p:txBody>
          <a:bodyPr wrap="none" rtlCol="0">
            <a:spAutoFit/>
          </a:bodyPr>
          <a:lstStyle/>
          <a:p>
            <a:pPr defTabSz="685783"/>
            <a:r>
              <a:rPr lang="en-US" sz="1050" dirty="0">
                <a:solidFill>
                  <a:prstClr val="black"/>
                </a:solidFill>
                <a:latin typeface="Calibri" panose="020F0502020204030204"/>
              </a:rPr>
              <a:t>Charge</a:t>
            </a:r>
          </a:p>
        </p:txBody>
      </p:sp>
      <p:pic>
        <p:nvPicPr>
          <p:cNvPr id="31" name="Picture 30"/>
          <p:cNvPicPr>
            <a:picLocks noChangeAspect="1"/>
          </p:cNvPicPr>
          <p:nvPr/>
        </p:nvPicPr>
        <p:blipFill>
          <a:blip r:embed="rId11"/>
          <a:stretch>
            <a:fillRect/>
          </a:stretch>
        </p:blipFill>
        <p:spPr>
          <a:xfrm>
            <a:off x="390596" y="526645"/>
            <a:ext cx="207143" cy="185714"/>
          </a:xfrm>
          <a:prstGeom prst="rect">
            <a:avLst/>
          </a:prstGeom>
        </p:spPr>
      </p:pic>
      <p:pic>
        <p:nvPicPr>
          <p:cNvPr id="33" name="Picture 32"/>
          <p:cNvPicPr>
            <a:picLocks noChangeAspect="1"/>
          </p:cNvPicPr>
          <p:nvPr/>
        </p:nvPicPr>
        <p:blipFill>
          <a:blip r:embed="rId12"/>
          <a:stretch>
            <a:fillRect/>
          </a:stretch>
        </p:blipFill>
        <p:spPr>
          <a:xfrm>
            <a:off x="8865685" y="555278"/>
            <a:ext cx="136085" cy="117940"/>
          </a:xfrm>
          <a:prstGeom prst="rect">
            <a:avLst/>
          </a:prstGeom>
        </p:spPr>
      </p:pic>
      <p:cxnSp>
        <p:nvCxnSpPr>
          <p:cNvPr id="34" name="Straight Connector 33"/>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28" name="Picture 27"/>
          <p:cNvPicPr>
            <a:picLocks noChangeAspect="1"/>
          </p:cNvPicPr>
          <p:nvPr/>
        </p:nvPicPr>
        <p:blipFill>
          <a:blip r:embed="rId13"/>
          <a:stretch>
            <a:fillRect/>
          </a:stretch>
        </p:blipFill>
        <p:spPr>
          <a:xfrm>
            <a:off x="6574654" y="4781246"/>
            <a:ext cx="800000" cy="278572"/>
          </a:xfrm>
          <a:prstGeom prst="rect">
            <a:avLst/>
          </a:prstGeom>
        </p:spPr>
      </p:pic>
      <p:sp>
        <p:nvSpPr>
          <p:cNvPr id="27" name="Slide Number Placeholder 2">
            <a:extLst>
              <a:ext uri="{FF2B5EF4-FFF2-40B4-BE49-F238E27FC236}">
                <a16:creationId xmlns:a16="http://schemas.microsoft.com/office/drawing/2014/main" xmlns="" id="{8A88DD01-4108-4491-BF1B-0FBCC8FE106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43</a:t>
            </a:fld>
            <a:endParaRPr lang="en-US" sz="800" kern="0" dirty="0">
              <a:solidFill>
                <a:srgbClr val="54B948"/>
              </a:solidFill>
            </a:endParaRPr>
          </a:p>
        </p:txBody>
      </p:sp>
      <p:sp>
        <p:nvSpPr>
          <p:cNvPr id="29" name="Footer Placeholder 3">
            <a:extLst>
              <a:ext uri="{FF2B5EF4-FFF2-40B4-BE49-F238E27FC236}">
                <a16:creationId xmlns:a16="http://schemas.microsoft.com/office/drawing/2014/main" xmlns="" id="{34CAB4E8-987D-4318-B10B-C67A22F17C35}"/>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290996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327991" cy="5143500"/>
          </a:xfrm>
          <a:prstGeom prst="rect">
            <a:avLst/>
          </a:prstGeom>
        </p:spPr>
      </p:pic>
      <p:pic>
        <p:nvPicPr>
          <p:cNvPr id="5" name="Picture 4"/>
          <p:cNvPicPr>
            <a:picLocks noChangeAspect="1"/>
          </p:cNvPicPr>
          <p:nvPr/>
        </p:nvPicPr>
        <p:blipFill>
          <a:blip r:embed="rId4"/>
          <a:stretch>
            <a:fillRect/>
          </a:stretch>
        </p:blipFill>
        <p:spPr>
          <a:xfrm>
            <a:off x="313838" y="1"/>
            <a:ext cx="8830163" cy="499483"/>
          </a:xfrm>
          <a:prstGeom prst="rect">
            <a:avLst/>
          </a:prstGeom>
        </p:spPr>
      </p:pic>
      <p:cxnSp>
        <p:nvCxnSpPr>
          <p:cNvPr id="10" name="Straight Connector 9"/>
          <p:cNvCxnSpPr/>
          <p:nvPr/>
        </p:nvCxnSpPr>
        <p:spPr>
          <a:xfrm>
            <a:off x="3811605"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17282" y="1299970"/>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graphicFrame>
        <p:nvGraphicFramePr>
          <p:cNvPr id="68" name="Table 67"/>
          <p:cNvGraphicFramePr>
            <a:graphicFrameLocks noGrp="1"/>
          </p:cNvGraphicFramePr>
          <p:nvPr>
            <p:extLst/>
          </p:nvPr>
        </p:nvGraphicFramePr>
        <p:xfrm>
          <a:off x="443469" y="877657"/>
          <a:ext cx="2612264" cy="81837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8059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9" name="Picture 68"/>
          <p:cNvPicPr>
            <a:picLocks noChangeAspect="1"/>
          </p:cNvPicPr>
          <p:nvPr/>
        </p:nvPicPr>
        <p:blipFill>
          <a:blip r:embed="rId5"/>
          <a:stretch>
            <a:fillRect/>
          </a:stretch>
        </p:blipFill>
        <p:spPr>
          <a:xfrm>
            <a:off x="2579008" y="1011377"/>
            <a:ext cx="185714" cy="192857"/>
          </a:xfrm>
          <a:prstGeom prst="rect">
            <a:avLst/>
          </a:prstGeom>
        </p:spPr>
      </p:pic>
      <p:pic>
        <p:nvPicPr>
          <p:cNvPr id="70" name="Picture 69"/>
          <p:cNvPicPr>
            <a:picLocks noChangeAspect="1"/>
          </p:cNvPicPr>
          <p:nvPr/>
        </p:nvPicPr>
        <p:blipFill>
          <a:blip r:embed="rId6"/>
          <a:stretch>
            <a:fillRect/>
          </a:stretch>
        </p:blipFill>
        <p:spPr>
          <a:xfrm>
            <a:off x="2786447" y="990612"/>
            <a:ext cx="234384" cy="234384"/>
          </a:xfrm>
          <a:prstGeom prst="rect">
            <a:avLst/>
          </a:prstGeom>
        </p:spPr>
      </p:pic>
      <p:sp>
        <p:nvSpPr>
          <p:cNvPr id="78" name="TextBox 77"/>
          <p:cNvSpPr txBox="1"/>
          <p:nvPr/>
        </p:nvSpPr>
        <p:spPr>
          <a:xfrm>
            <a:off x="3754980" y="1094651"/>
            <a:ext cx="1003801" cy="253916"/>
          </a:xfrm>
          <a:prstGeom prst="rect">
            <a:avLst/>
          </a:prstGeom>
          <a:noFill/>
        </p:spPr>
        <p:txBody>
          <a:bodyPr wrap="none" rtlCol="0">
            <a:spAutoFit/>
          </a:bodyPr>
          <a:lstStyle/>
          <a:p>
            <a:pPr defTabSz="685783"/>
            <a:r>
              <a:rPr lang="en-US" sz="1050" dirty="0">
                <a:solidFill>
                  <a:prstClr val="black"/>
                </a:solidFill>
                <a:latin typeface="Calibri" panose="020F0502020204030204"/>
              </a:rPr>
              <a:t>Customer Data</a:t>
            </a:r>
          </a:p>
        </p:txBody>
      </p:sp>
      <p:sp>
        <p:nvSpPr>
          <p:cNvPr id="79" name="TextBox 78"/>
          <p:cNvSpPr txBox="1"/>
          <p:nvPr/>
        </p:nvSpPr>
        <p:spPr>
          <a:xfrm>
            <a:off x="4714514" y="1088819"/>
            <a:ext cx="569387" cy="253916"/>
          </a:xfrm>
          <a:prstGeom prst="rect">
            <a:avLst/>
          </a:prstGeom>
          <a:noFill/>
        </p:spPr>
        <p:txBody>
          <a:bodyPr wrap="none" rtlCol="0">
            <a:spAutoFit/>
          </a:bodyPr>
          <a:lstStyle/>
          <a:p>
            <a:pPr defTabSz="685783"/>
            <a:r>
              <a:rPr lang="en-US" sz="1050" dirty="0">
                <a:solidFill>
                  <a:prstClr val="white">
                    <a:lumMod val="65000"/>
                  </a:prstClr>
                </a:solidFill>
                <a:latin typeface="Calibri" panose="020F0502020204030204"/>
              </a:rPr>
              <a:t>Charge</a:t>
            </a:r>
          </a:p>
        </p:txBody>
      </p:sp>
      <p:pic>
        <p:nvPicPr>
          <p:cNvPr id="88" name="Picture 87"/>
          <p:cNvPicPr>
            <a:picLocks noChangeAspect="1"/>
          </p:cNvPicPr>
          <p:nvPr/>
        </p:nvPicPr>
        <p:blipFill>
          <a:blip r:embed="rId7"/>
          <a:stretch>
            <a:fillRect/>
          </a:stretch>
        </p:blipFill>
        <p:spPr>
          <a:xfrm>
            <a:off x="7391244" y="4777178"/>
            <a:ext cx="1607143" cy="292857"/>
          </a:xfrm>
          <a:prstGeom prst="rect">
            <a:avLst/>
          </a:prstGeom>
        </p:spPr>
      </p:pic>
      <p:pic>
        <p:nvPicPr>
          <p:cNvPr id="49" name="Picture 48"/>
          <p:cNvPicPr>
            <a:picLocks noChangeAspect="1"/>
          </p:cNvPicPr>
          <p:nvPr/>
        </p:nvPicPr>
        <p:blipFill>
          <a:blip r:embed="rId8"/>
          <a:stretch>
            <a:fillRect/>
          </a:stretch>
        </p:blipFill>
        <p:spPr>
          <a:xfrm>
            <a:off x="8865685" y="555278"/>
            <a:ext cx="136085" cy="117940"/>
          </a:xfrm>
          <a:prstGeom prst="rect">
            <a:avLst/>
          </a:prstGeom>
        </p:spPr>
      </p:pic>
      <p:cxnSp>
        <p:nvCxnSpPr>
          <p:cNvPr id="52" name="Straight Connector 51"/>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54" name="Picture 53"/>
          <p:cNvPicPr>
            <a:picLocks noChangeAspect="1"/>
          </p:cNvPicPr>
          <p:nvPr/>
        </p:nvPicPr>
        <p:blipFill>
          <a:blip r:embed="rId9"/>
          <a:stretch>
            <a:fillRect/>
          </a:stretch>
        </p:blipFill>
        <p:spPr>
          <a:xfrm>
            <a:off x="390757" y="526330"/>
            <a:ext cx="214286" cy="185714"/>
          </a:xfrm>
          <a:prstGeom prst="rect">
            <a:avLst/>
          </a:prstGeom>
        </p:spPr>
      </p:pic>
      <p:pic>
        <p:nvPicPr>
          <p:cNvPr id="48" name="Picture 47"/>
          <p:cNvPicPr>
            <a:picLocks noChangeAspect="1"/>
          </p:cNvPicPr>
          <p:nvPr/>
        </p:nvPicPr>
        <p:blipFill>
          <a:blip r:embed="rId10"/>
          <a:stretch>
            <a:fillRect/>
          </a:stretch>
        </p:blipFill>
        <p:spPr>
          <a:xfrm>
            <a:off x="6574654" y="4781246"/>
            <a:ext cx="800000" cy="278572"/>
          </a:xfrm>
          <a:prstGeom prst="rect">
            <a:avLst/>
          </a:prstGeom>
        </p:spPr>
      </p:pic>
      <p:graphicFrame>
        <p:nvGraphicFramePr>
          <p:cNvPr id="101" name="Table 100"/>
          <p:cNvGraphicFramePr>
            <a:graphicFrameLocks noGrp="1"/>
          </p:cNvGraphicFramePr>
          <p:nvPr>
            <p:extLst/>
          </p:nvPr>
        </p:nvGraphicFramePr>
        <p:xfrm>
          <a:off x="3806169" y="1598969"/>
          <a:ext cx="2114362" cy="20574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Customer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2" name="Table 101"/>
          <p:cNvGraphicFramePr>
            <a:graphicFrameLocks noGrp="1"/>
          </p:cNvGraphicFramePr>
          <p:nvPr>
            <p:extLst/>
          </p:nvPr>
        </p:nvGraphicFramePr>
        <p:xfrm>
          <a:off x="3806169" y="1994482"/>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First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3" name="Table 102"/>
          <p:cNvGraphicFramePr>
            <a:graphicFrameLocks noGrp="1"/>
          </p:cNvGraphicFramePr>
          <p:nvPr>
            <p:extLst/>
          </p:nvPr>
        </p:nvGraphicFramePr>
        <p:xfrm>
          <a:off x="3805314" y="2389994"/>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Last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4" name="Table 103"/>
          <p:cNvGraphicFramePr>
            <a:graphicFrameLocks noGrp="1"/>
          </p:cNvGraphicFramePr>
          <p:nvPr>
            <p:extLst/>
          </p:nvPr>
        </p:nvGraphicFramePr>
        <p:xfrm>
          <a:off x="3805315" y="3133545"/>
          <a:ext cx="2115931" cy="20574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5" name="Table 104"/>
          <p:cNvGraphicFramePr>
            <a:graphicFrameLocks noGrp="1"/>
          </p:cNvGraphicFramePr>
          <p:nvPr>
            <p:extLst/>
          </p:nvPr>
        </p:nvGraphicFramePr>
        <p:xfrm>
          <a:off x="3805314" y="3522626"/>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Address 1</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6" name="Table 105"/>
          <p:cNvGraphicFramePr>
            <a:graphicFrameLocks noGrp="1"/>
          </p:cNvGraphicFramePr>
          <p:nvPr>
            <p:extLst/>
          </p:nvPr>
        </p:nvGraphicFramePr>
        <p:xfrm>
          <a:off x="3805315" y="3877097"/>
          <a:ext cx="2115932" cy="240351"/>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40351">
                <a:tc>
                  <a:txBody>
                    <a:bodyPr/>
                    <a:lstStyle/>
                    <a:p>
                      <a:r>
                        <a:rPr lang="en-US" sz="900" b="0" dirty="0">
                          <a:solidFill>
                            <a:schemeClr val="bg1">
                              <a:lumMod val="65000"/>
                            </a:schemeClr>
                          </a:solidFill>
                        </a:rPr>
                        <a:t>Address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7" name="Table 106"/>
          <p:cNvGraphicFramePr>
            <a:graphicFrameLocks noGrp="1"/>
          </p:cNvGraphicFramePr>
          <p:nvPr>
            <p:extLst/>
          </p:nvPr>
        </p:nvGraphicFramePr>
        <p:xfrm>
          <a:off x="3805315" y="2744464"/>
          <a:ext cx="2115935" cy="20574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a:t>
                      </a:r>
                      <a:r>
                        <a:rPr lang="en-US" sz="900" b="0" baseline="0" dirty="0">
                          <a:solidFill>
                            <a:schemeClr val="bg1">
                              <a:lumMod val="65000"/>
                            </a:schemeClr>
                          </a:solidFill>
                        </a:rPr>
                        <a:t> 1</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8" name="Table 107"/>
          <p:cNvGraphicFramePr>
            <a:graphicFrameLocks noGrp="1"/>
          </p:cNvGraphicFramePr>
          <p:nvPr>
            <p:extLst/>
          </p:nvPr>
        </p:nvGraphicFramePr>
        <p:xfrm>
          <a:off x="3805314" y="430078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City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9" name="Table 108"/>
          <p:cNvGraphicFramePr>
            <a:graphicFrameLocks noGrp="1"/>
          </p:cNvGraphicFramePr>
          <p:nvPr>
            <p:extLst/>
          </p:nvPr>
        </p:nvGraphicFramePr>
        <p:xfrm>
          <a:off x="6276159" y="1997552"/>
          <a:ext cx="1077080" cy="207741"/>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State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0" name="Table 109"/>
          <p:cNvGraphicFramePr>
            <a:graphicFrameLocks noGrp="1"/>
          </p:cNvGraphicFramePr>
          <p:nvPr>
            <p:extLst/>
          </p:nvPr>
        </p:nvGraphicFramePr>
        <p:xfrm>
          <a:off x="7460518" y="1997552"/>
          <a:ext cx="930859" cy="207741"/>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Zip Code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1" name="Table 110"/>
          <p:cNvGraphicFramePr>
            <a:graphicFrameLocks noGrp="1"/>
          </p:cNvGraphicFramePr>
          <p:nvPr>
            <p:extLst/>
          </p:nvPr>
        </p:nvGraphicFramePr>
        <p:xfrm>
          <a:off x="6279161" y="2387093"/>
          <a:ext cx="2247687" cy="20574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Tax Exempt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2" name="Table 111"/>
          <p:cNvGraphicFramePr>
            <a:graphicFrameLocks noGrp="1"/>
          </p:cNvGraphicFramePr>
          <p:nvPr>
            <p:extLst/>
          </p:nvPr>
        </p:nvGraphicFramePr>
        <p:xfrm>
          <a:off x="6279160" y="2743012"/>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Aux Field</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3" name="Table 112"/>
          <p:cNvGraphicFramePr>
            <a:graphicFrameLocks noGrp="1"/>
          </p:cNvGraphicFramePr>
          <p:nvPr>
            <p:extLst/>
          </p:nvPr>
        </p:nvGraphicFramePr>
        <p:xfrm>
          <a:off x="6279160" y="3179786"/>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Comments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4" name="Table 113"/>
          <p:cNvGraphicFramePr>
            <a:graphicFrameLocks noGrp="1"/>
          </p:cNvGraphicFramePr>
          <p:nvPr>
            <p:extLst/>
          </p:nvPr>
        </p:nvGraphicFramePr>
        <p:xfrm>
          <a:off x="6294994" y="3535705"/>
          <a:ext cx="2231852" cy="20726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7260">
                <a:tc>
                  <a:txBody>
                    <a:bodyPr/>
                    <a:lstStyle/>
                    <a:p>
                      <a:r>
                        <a:rPr lang="en-US" sz="900" b="0" dirty="0">
                          <a:solidFill>
                            <a:schemeClr val="bg1">
                              <a:lumMod val="65000"/>
                            </a:schemeClr>
                          </a:solidFill>
                        </a:rPr>
                        <a:t>External</a:t>
                      </a:r>
                      <a:r>
                        <a:rPr lang="en-US" sz="900" b="0" baseline="0" dirty="0">
                          <a:solidFill>
                            <a:schemeClr val="bg1">
                              <a:lumMod val="65000"/>
                            </a:schemeClr>
                          </a:solidFill>
                        </a:rPr>
                        <a:t> Reference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sp>
        <p:nvSpPr>
          <p:cNvPr id="115" name="TextBox 114"/>
          <p:cNvSpPr txBox="1"/>
          <p:nvPr/>
        </p:nvSpPr>
        <p:spPr>
          <a:xfrm>
            <a:off x="6323897" y="3832100"/>
            <a:ext cx="651140" cy="230832"/>
          </a:xfrm>
          <a:prstGeom prst="rect">
            <a:avLst/>
          </a:prstGeom>
          <a:noFill/>
        </p:spPr>
        <p:txBody>
          <a:bodyPr wrap="none" rtlCol="0">
            <a:spAutoFit/>
          </a:bodyPr>
          <a:lstStyle/>
          <a:p>
            <a:pPr defTabSz="685783"/>
            <a:r>
              <a:rPr lang="en-US" sz="900" dirty="0">
                <a:solidFill>
                  <a:prstClr val="white">
                    <a:lumMod val="65000"/>
                  </a:prstClr>
                </a:solidFill>
                <a:latin typeface="Calibri" panose="020F0502020204030204"/>
              </a:rPr>
              <a:t>Employee</a:t>
            </a:r>
          </a:p>
        </p:txBody>
      </p:sp>
      <p:sp>
        <p:nvSpPr>
          <p:cNvPr id="116" name="TextBox 115"/>
          <p:cNvSpPr txBox="1"/>
          <p:nvPr/>
        </p:nvSpPr>
        <p:spPr>
          <a:xfrm>
            <a:off x="6323897" y="4287824"/>
            <a:ext cx="513282" cy="230832"/>
          </a:xfrm>
          <a:prstGeom prst="rect">
            <a:avLst/>
          </a:prstGeom>
          <a:noFill/>
        </p:spPr>
        <p:txBody>
          <a:bodyPr wrap="none" rtlCol="0">
            <a:spAutoFit/>
          </a:bodyPr>
          <a:lstStyle/>
          <a:p>
            <a:pPr defTabSz="685783"/>
            <a:r>
              <a:rPr lang="en-US" sz="900" dirty="0">
                <a:solidFill>
                  <a:prstClr val="white">
                    <a:lumMod val="65000"/>
                  </a:prstClr>
                </a:solidFill>
                <a:latin typeface="Calibri" panose="020F0502020204030204"/>
              </a:rPr>
              <a:t>Charge</a:t>
            </a:r>
          </a:p>
        </p:txBody>
      </p:sp>
      <p:pic>
        <p:nvPicPr>
          <p:cNvPr id="117" name="Picture 116"/>
          <p:cNvPicPr>
            <a:picLocks noChangeAspect="1"/>
          </p:cNvPicPr>
          <p:nvPr/>
        </p:nvPicPr>
        <p:blipFill>
          <a:blip r:embed="rId11"/>
          <a:stretch>
            <a:fillRect/>
          </a:stretch>
        </p:blipFill>
        <p:spPr>
          <a:xfrm>
            <a:off x="6328984" y="4032670"/>
            <a:ext cx="485714" cy="171428"/>
          </a:xfrm>
          <a:prstGeom prst="rect">
            <a:avLst/>
          </a:prstGeom>
        </p:spPr>
      </p:pic>
      <p:sp>
        <p:nvSpPr>
          <p:cNvPr id="118" name="TextBox 117"/>
          <p:cNvSpPr txBox="1"/>
          <p:nvPr/>
        </p:nvSpPr>
        <p:spPr>
          <a:xfrm>
            <a:off x="6861248" y="4027798"/>
            <a:ext cx="367408" cy="230832"/>
          </a:xfrm>
          <a:prstGeom prst="rect">
            <a:avLst/>
          </a:prstGeom>
          <a:noFill/>
        </p:spPr>
        <p:txBody>
          <a:bodyPr wrap="none" rtlCol="0">
            <a:spAutoFit/>
          </a:bodyPr>
          <a:lstStyle/>
          <a:p>
            <a:pPr defTabSz="685783"/>
            <a:r>
              <a:rPr lang="en-US" sz="900" dirty="0">
                <a:solidFill>
                  <a:prstClr val="white">
                    <a:lumMod val="65000"/>
                  </a:prstClr>
                </a:solidFill>
                <a:latin typeface="Calibri" panose="020F0502020204030204"/>
              </a:rPr>
              <a:t>OFF</a:t>
            </a:r>
          </a:p>
        </p:txBody>
      </p:sp>
      <p:pic>
        <p:nvPicPr>
          <p:cNvPr id="119" name="Picture 118"/>
          <p:cNvPicPr>
            <a:picLocks noChangeAspect="1"/>
          </p:cNvPicPr>
          <p:nvPr/>
        </p:nvPicPr>
        <p:blipFill>
          <a:blip r:embed="rId11"/>
          <a:stretch>
            <a:fillRect/>
          </a:stretch>
        </p:blipFill>
        <p:spPr>
          <a:xfrm>
            <a:off x="6328984" y="4493587"/>
            <a:ext cx="485714" cy="171428"/>
          </a:xfrm>
          <a:prstGeom prst="rect">
            <a:avLst/>
          </a:prstGeom>
        </p:spPr>
      </p:pic>
      <p:sp>
        <p:nvSpPr>
          <p:cNvPr id="120" name="TextBox 119"/>
          <p:cNvSpPr txBox="1"/>
          <p:nvPr/>
        </p:nvSpPr>
        <p:spPr>
          <a:xfrm>
            <a:off x="6861248" y="4488713"/>
            <a:ext cx="367408" cy="230832"/>
          </a:xfrm>
          <a:prstGeom prst="rect">
            <a:avLst/>
          </a:prstGeom>
          <a:noFill/>
        </p:spPr>
        <p:txBody>
          <a:bodyPr wrap="none" rtlCol="0">
            <a:spAutoFit/>
          </a:bodyPr>
          <a:lstStyle/>
          <a:p>
            <a:pPr defTabSz="685783"/>
            <a:r>
              <a:rPr lang="en-US" sz="900" dirty="0">
                <a:solidFill>
                  <a:prstClr val="white">
                    <a:lumMod val="65000"/>
                  </a:prstClr>
                </a:solidFill>
                <a:latin typeface="Calibri" panose="020F0502020204030204"/>
              </a:rPr>
              <a:t>OFF</a:t>
            </a:r>
          </a:p>
        </p:txBody>
      </p:sp>
      <p:graphicFrame>
        <p:nvGraphicFramePr>
          <p:cNvPr id="121" name="Table 120"/>
          <p:cNvGraphicFramePr>
            <a:graphicFrameLocks noGrp="1"/>
          </p:cNvGraphicFramePr>
          <p:nvPr>
            <p:extLst/>
          </p:nvPr>
        </p:nvGraphicFramePr>
        <p:xfrm>
          <a:off x="6295051" y="159501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Country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pic>
        <p:nvPicPr>
          <p:cNvPr id="12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1870" y="200609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53437" y="1581721"/>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24" name="Table 123"/>
          <p:cNvGraphicFramePr>
            <a:graphicFrameLocks noGrp="1"/>
          </p:cNvGraphicFramePr>
          <p:nvPr>
            <p:extLst/>
          </p:nvPr>
        </p:nvGraphicFramePr>
        <p:xfrm>
          <a:off x="2904215" y="1597422"/>
          <a:ext cx="3113015" cy="1640054"/>
        </p:xfrm>
        <a:graphic>
          <a:graphicData uri="http://schemas.openxmlformats.org/drawingml/2006/table">
            <a:tbl>
              <a:tblPr firstRow="1" bandRow="1">
                <a:tableStyleId>{5C22544A-7EE6-4342-B048-85BDC9FD1C3A}</a:tableStyleId>
              </a:tblPr>
              <a:tblGrid>
                <a:gridCol w="3113015">
                  <a:extLst>
                    <a:ext uri="{9D8B030D-6E8A-4147-A177-3AD203B41FA5}">
                      <a16:colId xmlns:a16="http://schemas.microsoft.com/office/drawing/2014/main" xmlns="" val="3655459917"/>
                    </a:ext>
                  </a:extLst>
                </a:gridCol>
              </a:tblGrid>
              <a:tr h="272064">
                <a:tc>
                  <a:txBody>
                    <a:bodyPr/>
                    <a:lstStyle/>
                    <a:p>
                      <a:r>
                        <a:rPr lang="en-US" sz="900" b="0" dirty="0">
                          <a:solidFill>
                            <a:schemeClr val="tx1"/>
                          </a:solidFill>
                        </a:rPr>
                        <a:t>Add Customer </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976857515"/>
                  </a:ext>
                </a:extLst>
              </a:tr>
              <a:tr h="226612">
                <a:tc>
                  <a:txBody>
                    <a:bodyPr/>
                    <a:lstStyle/>
                    <a:p>
                      <a:r>
                        <a:rPr lang="en-US" sz="900" dirty="0"/>
                        <a:t>      Create Single Customer Account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solidFill>
                      <a:schemeClr val="bg1"/>
                    </a:solidFill>
                  </a:tcPr>
                </a:tc>
                <a:extLst>
                  <a:ext uri="{0D108BD9-81ED-4DB2-BD59-A6C34878D82A}">
                    <a16:rowId xmlns:a16="http://schemas.microsoft.com/office/drawing/2014/main" xmlns="" val="1035851387"/>
                  </a:ext>
                </a:extLst>
              </a:tr>
              <a:tr h="222782">
                <a:tc>
                  <a:txBody>
                    <a:bodyPr/>
                    <a:lstStyle/>
                    <a:p>
                      <a:r>
                        <a:rPr lang="en-US" sz="900" dirty="0"/>
                        <a:t>      Create Range of Customer Accounts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3039415711"/>
                  </a:ext>
                </a:extLst>
              </a:tr>
              <a:tr h="280655">
                <a:tc>
                  <a:txBody>
                    <a:bodyPr/>
                    <a:lstStyle/>
                    <a:p>
                      <a:r>
                        <a:rPr lang="en-US" sz="900" dirty="0">
                          <a:solidFill>
                            <a:schemeClr val="bg2">
                              <a:lumMod val="90000"/>
                            </a:schemeClr>
                          </a:solidFill>
                        </a:rPr>
                        <a:t>From</a:t>
                      </a:r>
                      <a:r>
                        <a:rPr lang="en-US" sz="900" baseline="0" dirty="0">
                          <a:solidFill>
                            <a:schemeClr val="bg2">
                              <a:lumMod val="90000"/>
                            </a:schemeClr>
                          </a:solidFill>
                        </a:rPr>
                        <a:t> Customer #</a:t>
                      </a:r>
                      <a:endParaRPr lang="en-US" sz="900" dirty="0">
                        <a:solidFill>
                          <a:schemeClr val="bg2">
                            <a:lumMod val="90000"/>
                          </a:schemeClr>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98440095"/>
                  </a:ext>
                </a:extLst>
              </a:tr>
              <a:tr h="280655">
                <a:tc>
                  <a:txBody>
                    <a:bodyPr/>
                    <a:lstStyle/>
                    <a:p>
                      <a:r>
                        <a:rPr lang="en-US" sz="900" dirty="0">
                          <a:solidFill>
                            <a:schemeClr val="bg2">
                              <a:lumMod val="90000"/>
                            </a:schemeClr>
                          </a:solidFill>
                        </a:rPr>
                        <a:t>To Customer #</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923303232"/>
                  </a:ext>
                </a:extLst>
              </a:tr>
              <a:tr h="357286">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8097739"/>
                  </a:ext>
                </a:extLst>
              </a:tr>
            </a:tbl>
          </a:graphicData>
        </a:graphic>
      </p:graphicFrame>
      <p:pic>
        <p:nvPicPr>
          <p:cNvPr id="125" name="Picture 124"/>
          <p:cNvPicPr>
            <a:picLocks noChangeAspect="1"/>
          </p:cNvPicPr>
          <p:nvPr/>
        </p:nvPicPr>
        <p:blipFill>
          <a:blip r:embed="rId13"/>
          <a:stretch>
            <a:fillRect/>
          </a:stretch>
        </p:blipFill>
        <p:spPr>
          <a:xfrm>
            <a:off x="2923724" y="1905679"/>
            <a:ext cx="164286" cy="142857"/>
          </a:xfrm>
          <a:prstGeom prst="rect">
            <a:avLst/>
          </a:prstGeom>
        </p:spPr>
      </p:pic>
      <p:cxnSp>
        <p:nvCxnSpPr>
          <p:cNvPr id="126" name="Straight Connector 125"/>
          <p:cNvCxnSpPr/>
          <p:nvPr/>
        </p:nvCxnSpPr>
        <p:spPr>
          <a:xfrm>
            <a:off x="3005869" y="2595976"/>
            <a:ext cx="2916985" cy="42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02230" y="2873860"/>
            <a:ext cx="2916985" cy="42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8" name="Picture 127"/>
          <p:cNvPicPr>
            <a:picLocks noChangeAspect="1"/>
          </p:cNvPicPr>
          <p:nvPr/>
        </p:nvPicPr>
        <p:blipFill>
          <a:blip r:embed="rId14"/>
          <a:stretch>
            <a:fillRect/>
          </a:stretch>
        </p:blipFill>
        <p:spPr>
          <a:xfrm>
            <a:off x="3101596" y="2940574"/>
            <a:ext cx="1592858" cy="285714"/>
          </a:xfrm>
          <a:prstGeom prst="rect">
            <a:avLst/>
          </a:prstGeom>
        </p:spPr>
      </p:pic>
      <p:pic>
        <p:nvPicPr>
          <p:cNvPr id="129" name="Picture 128"/>
          <p:cNvPicPr>
            <a:picLocks noChangeAspect="1"/>
          </p:cNvPicPr>
          <p:nvPr/>
        </p:nvPicPr>
        <p:blipFill>
          <a:blip r:embed="rId15"/>
          <a:stretch>
            <a:fillRect/>
          </a:stretch>
        </p:blipFill>
        <p:spPr>
          <a:xfrm>
            <a:off x="2941298" y="2140113"/>
            <a:ext cx="135714" cy="121429"/>
          </a:xfrm>
          <a:prstGeom prst="rect">
            <a:avLst/>
          </a:prstGeom>
        </p:spPr>
      </p:pic>
      <p:sp>
        <p:nvSpPr>
          <p:cNvPr id="45" name="Slide Number Placeholder 2">
            <a:extLst>
              <a:ext uri="{FF2B5EF4-FFF2-40B4-BE49-F238E27FC236}">
                <a16:creationId xmlns:a16="http://schemas.microsoft.com/office/drawing/2014/main" xmlns="" id="{0134696D-9060-4D30-81CB-B399923D9898}"/>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44</a:t>
            </a:fld>
            <a:endParaRPr lang="en-US" sz="800" kern="0" dirty="0">
              <a:solidFill>
                <a:srgbClr val="54B948"/>
              </a:solidFill>
            </a:endParaRPr>
          </a:p>
        </p:txBody>
      </p:sp>
      <p:sp>
        <p:nvSpPr>
          <p:cNvPr id="46" name="Footer Placeholder 3">
            <a:extLst>
              <a:ext uri="{FF2B5EF4-FFF2-40B4-BE49-F238E27FC236}">
                <a16:creationId xmlns:a16="http://schemas.microsoft.com/office/drawing/2014/main" xmlns="" id="{29D57EA3-5504-48D7-820D-4C6AE59619CD}"/>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660851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327991" cy="5143500"/>
          </a:xfrm>
          <a:prstGeom prst="rect">
            <a:avLst/>
          </a:prstGeom>
        </p:spPr>
      </p:pic>
      <p:pic>
        <p:nvPicPr>
          <p:cNvPr id="5" name="Picture 4"/>
          <p:cNvPicPr>
            <a:picLocks noChangeAspect="1"/>
          </p:cNvPicPr>
          <p:nvPr/>
        </p:nvPicPr>
        <p:blipFill>
          <a:blip r:embed="rId4"/>
          <a:stretch>
            <a:fillRect/>
          </a:stretch>
        </p:blipFill>
        <p:spPr>
          <a:xfrm>
            <a:off x="313838" y="1"/>
            <a:ext cx="8830163" cy="499483"/>
          </a:xfrm>
          <a:prstGeom prst="rect">
            <a:avLst/>
          </a:prstGeom>
        </p:spPr>
      </p:pic>
      <p:pic>
        <p:nvPicPr>
          <p:cNvPr id="6" name="Picture 5"/>
          <p:cNvPicPr>
            <a:picLocks noChangeAspect="1"/>
          </p:cNvPicPr>
          <p:nvPr/>
        </p:nvPicPr>
        <p:blipFill>
          <a:blip r:embed="rId5"/>
          <a:stretch>
            <a:fillRect/>
          </a:stretch>
        </p:blipFill>
        <p:spPr>
          <a:xfrm>
            <a:off x="8865685" y="555278"/>
            <a:ext cx="136085" cy="117940"/>
          </a:xfrm>
          <a:prstGeom prst="rect">
            <a:avLst/>
          </a:prstGeom>
        </p:spPr>
      </p:pic>
      <p:cxnSp>
        <p:nvCxnSpPr>
          <p:cNvPr id="7" name="Straight Connector 6"/>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8" name="Table 7"/>
          <p:cNvGraphicFramePr>
            <a:graphicFrameLocks noGrp="1"/>
          </p:cNvGraphicFramePr>
          <p:nvPr>
            <p:extLst/>
          </p:nvPr>
        </p:nvGraphicFramePr>
        <p:xfrm>
          <a:off x="437056" y="832013"/>
          <a:ext cx="2612264" cy="372760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Source</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a:t>
                      </a:r>
                      <a:r>
                        <a:rPr lang="en-US" sz="800" b="0" dirty="0" err="1">
                          <a:solidFill>
                            <a:schemeClr val="tx1"/>
                          </a:solidFill>
                          <a:latin typeface="+mn-lt"/>
                        </a:rPr>
                        <a:t>Felosa</a:t>
                      </a:r>
                      <a:r>
                        <a:rPr lang="en-US" sz="800" b="0" dirty="0">
                          <a:solidFill>
                            <a:schemeClr val="tx1"/>
                          </a:solidFill>
                          <a:latin typeface="+mn-lt"/>
                        </a:rPr>
                        <a:t>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a:t>
                      </a:r>
                      <a:r>
                        <a:rPr lang="en-US" sz="800" b="0" dirty="0" err="1">
                          <a:solidFill>
                            <a:schemeClr val="tx1"/>
                          </a:solidFill>
                          <a:latin typeface="+mn-lt"/>
                        </a:rPr>
                        <a:t>Leverton</a:t>
                      </a:r>
                      <a:r>
                        <a:rPr lang="en-US" sz="800" b="0" dirty="0">
                          <a:solidFill>
                            <a:schemeClr val="tx1"/>
                          </a:solidFill>
                          <a:latin typeface="+mn-lt"/>
                        </a:rPr>
                        <a:t>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26195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0" name="Picture 9"/>
          <p:cNvPicPr>
            <a:picLocks noChangeAspect="1"/>
          </p:cNvPicPr>
          <p:nvPr/>
        </p:nvPicPr>
        <p:blipFill>
          <a:blip r:embed="rId6"/>
          <a:stretch>
            <a:fillRect/>
          </a:stretch>
        </p:blipFill>
        <p:spPr>
          <a:xfrm>
            <a:off x="2780034" y="944094"/>
            <a:ext cx="234384" cy="234384"/>
          </a:xfrm>
          <a:prstGeom prst="rect">
            <a:avLst/>
          </a:prstGeom>
        </p:spPr>
      </p:pic>
      <p:graphicFrame>
        <p:nvGraphicFramePr>
          <p:cNvPr id="11" name="Table 10"/>
          <p:cNvGraphicFramePr>
            <a:graphicFrameLocks noGrp="1"/>
          </p:cNvGraphicFramePr>
          <p:nvPr>
            <p:extLst/>
          </p:nvPr>
        </p:nvGraphicFramePr>
        <p:xfrm>
          <a:off x="3360618" y="832013"/>
          <a:ext cx="2612264" cy="372760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Destination</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a:t>
                      </a:r>
                      <a:r>
                        <a:rPr lang="en-US" sz="800" b="0" dirty="0" err="1">
                          <a:solidFill>
                            <a:schemeClr val="tx1"/>
                          </a:solidFill>
                          <a:latin typeface="+mn-lt"/>
                        </a:rPr>
                        <a:t>Felosa</a:t>
                      </a:r>
                      <a:r>
                        <a:rPr lang="en-US" sz="800" b="0" dirty="0">
                          <a:solidFill>
                            <a:schemeClr val="tx1"/>
                          </a:solidFill>
                          <a:latin typeface="+mn-lt"/>
                        </a:rPr>
                        <a:t>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a:t>
                      </a:r>
                      <a:r>
                        <a:rPr lang="en-US" sz="800" b="0" dirty="0" err="1">
                          <a:solidFill>
                            <a:schemeClr val="tx1"/>
                          </a:solidFill>
                          <a:latin typeface="+mn-lt"/>
                        </a:rPr>
                        <a:t>Leverton</a:t>
                      </a:r>
                      <a:r>
                        <a:rPr lang="en-US" sz="800" b="0" dirty="0">
                          <a:solidFill>
                            <a:schemeClr val="tx1"/>
                          </a:solidFill>
                          <a:latin typeface="+mn-lt"/>
                        </a:rPr>
                        <a:t>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26195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3" name="Picture 12"/>
          <p:cNvPicPr>
            <a:picLocks noChangeAspect="1"/>
          </p:cNvPicPr>
          <p:nvPr/>
        </p:nvPicPr>
        <p:blipFill>
          <a:blip r:embed="rId6"/>
          <a:stretch>
            <a:fillRect/>
          </a:stretch>
        </p:blipFill>
        <p:spPr>
          <a:xfrm>
            <a:off x="5703596" y="944094"/>
            <a:ext cx="234384" cy="234384"/>
          </a:xfrm>
          <a:prstGeom prst="rect">
            <a:avLst/>
          </a:prstGeom>
        </p:spPr>
      </p:pic>
      <p:pic>
        <p:nvPicPr>
          <p:cNvPr id="16" name="Picture 15"/>
          <p:cNvPicPr>
            <a:picLocks noChangeAspect="1"/>
          </p:cNvPicPr>
          <p:nvPr/>
        </p:nvPicPr>
        <p:blipFill>
          <a:blip r:embed="rId7"/>
          <a:stretch>
            <a:fillRect/>
          </a:stretch>
        </p:blipFill>
        <p:spPr>
          <a:xfrm>
            <a:off x="7396692" y="4790518"/>
            <a:ext cx="1592858" cy="285714"/>
          </a:xfrm>
          <a:prstGeom prst="rect">
            <a:avLst/>
          </a:prstGeom>
        </p:spPr>
      </p:pic>
      <p:cxnSp>
        <p:nvCxnSpPr>
          <p:cNvPr id="14" name="Straight Connector 13"/>
          <p:cNvCxnSpPr/>
          <p:nvPr/>
        </p:nvCxnSpPr>
        <p:spPr>
          <a:xfrm flipH="1">
            <a:off x="3184003" y="983934"/>
            <a:ext cx="24787" cy="365380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xmlns="" id="{D7A828CF-4E05-4576-8ECE-D582BE5CAFB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45</a:t>
            </a:fld>
            <a:endParaRPr lang="en-US" sz="800" kern="0" dirty="0">
              <a:solidFill>
                <a:srgbClr val="54B948"/>
              </a:solidFill>
            </a:endParaRPr>
          </a:p>
        </p:txBody>
      </p:sp>
      <p:sp>
        <p:nvSpPr>
          <p:cNvPr id="15" name="Footer Placeholder 3">
            <a:extLst>
              <a:ext uri="{FF2B5EF4-FFF2-40B4-BE49-F238E27FC236}">
                <a16:creationId xmlns:a16="http://schemas.microsoft.com/office/drawing/2014/main" xmlns="" id="{44E814D8-5BDE-4381-A272-D31CCD78FDCA}"/>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357157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327991" cy="5143500"/>
          </a:xfrm>
          <a:prstGeom prst="rect">
            <a:avLst/>
          </a:prstGeom>
        </p:spPr>
      </p:pic>
      <p:pic>
        <p:nvPicPr>
          <p:cNvPr id="5" name="Picture 4"/>
          <p:cNvPicPr>
            <a:picLocks noChangeAspect="1"/>
          </p:cNvPicPr>
          <p:nvPr/>
        </p:nvPicPr>
        <p:blipFill>
          <a:blip r:embed="rId4"/>
          <a:stretch>
            <a:fillRect/>
          </a:stretch>
        </p:blipFill>
        <p:spPr>
          <a:xfrm>
            <a:off x="313838" y="1"/>
            <a:ext cx="8830163" cy="499483"/>
          </a:xfrm>
          <a:prstGeom prst="rect">
            <a:avLst/>
          </a:prstGeom>
        </p:spPr>
      </p:pic>
      <p:pic>
        <p:nvPicPr>
          <p:cNvPr id="6" name="Picture 5"/>
          <p:cNvPicPr>
            <a:picLocks noChangeAspect="1"/>
          </p:cNvPicPr>
          <p:nvPr/>
        </p:nvPicPr>
        <p:blipFill>
          <a:blip r:embed="rId5"/>
          <a:stretch>
            <a:fillRect/>
          </a:stretch>
        </p:blipFill>
        <p:spPr>
          <a:xfrm>
            <a:off x="8865685" y="555278"/>
            <a:ext cx="136085" cy="117940"/>
          </a:xfrm>
          <a:prstGeom prst="rect">
            <a:avLst/>
          </a:prstGeom>
        </p:spPr>
      </p:pic>
      <p:cxnSp>
        <p:nvCxnSpPr>
          <p:cNvPr id="7" name="Straight Connector 6"/>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9" name="Table 8"/>
          <p:cNvGraphicFramePr>
            <a:graphicFrameLocks noGrp="1"/>
          </p:cNvGraphicFramePr>
          <p:nvPr>
            <p:extLst/>
          </p:nvPr>
        </p:nvGraphicFramePr>
        <p:xfrm>
          <a:off x="420572" y="832012"/>
          <a:ext cx="8568612" cy="3780563"/>
        </p:xfrm>
        <a:graphic>
          <a:graphicData uri="http://schemas.openxmlformats.org/drawingml/2006/table">
            <a:tbl>
              <a:tblPr firstRow="1" bandRow="1">
                <a:tableStyleId>{5C22544A-7EE6-4342-B048-85BDC9FD1C3A}</a:tableStyleId>
              </a:tblPr>
              <a:tblGrid>
                <a:gridCol w="2142153">
                  <a:extLst>
                    <a:ext uri="{9D8B030D-6E8A-4147-A177-3AD203B41FA5}">
                      <a16:colId xmlns:a16="http://schemas.microsoft.com/office/drawing/2014/main" xmlns="" val="171437494"/>
                    </a:ext>
                  </a:extLst>
                </a:gridCol>
                <a:gridCol w="2142153">
                  <a:extLst>
                    <a:ext uri="{9D8B030D-6E8A-4147-A177-3AD203B41FA5}">
                      <a16:colId xmlns:a16="http://schemas.microsoft.com/office/drawing/2014/main" xmlns="" val="3262085875"/>
                    </a:ext>
                  </a:extLst>
                </a:gridCol>
                <a:gridCol w="2142153">
                  <a:extLst>
                    <a:ext uri="{9D8B030D-6E8A-4147-A177-3AD203B41FA5}">
                      <a16:colId xmlns:a16="http://schemas.microsoft.com/office/drawing/2014/main" xmlns="" val="228479303"/>
                    </a:ext>
                  </a:extLst>
                </a:gridCol>
                <a:gridCol w="2142153">
                  <a:extLst>
                    <a:ext uri="{9D8B030D-6E8A-4147-A177-3AD203B41FA5}">
                      <a16:colId xmlns:a16="http://schemas.microsoft.com/office/drawing/2014/main" xmlns="" val="1070061440"/>
                    </a:ext>
                  </a:extLst>
                </a:gridCol>
              </a:tblGrid>
              <a:tr h="198977">
                <a:tc>
                  <a:txBody>
                    <a:bodyPr/>
                    <a:lstStyle/>
                    <a:p>
                      <a:r>
                        <a:rPr lang="en-US" sz="800" b="0" dirty="0">
                          <a:solidFill>
                            <a:schemeClr val="tx1">
                              <a:lumMod val="75000"/>
                              <a:lumOff val="25000"/>
                            </a:schemeClr>
                          </a:solidFill>
                          <a:latin typeface="+mn-lt"/>
                        </a:rPr>
                        <a:t>Fields</a:t>
                      </a: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Source Customer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Destination</a:t>
                      </a:r>
                      <a:r>
                        <a:rPr lang="en-US" sz="800" b="0" baseline="0" dirty="0">
                          <a:solidFill>
                            <a:schemeClr val="tx1">
                              <a:lumMod val="75000"/>
                              <a:lumOff val="25000"/>
                            </a:schemeClr>
                          </a:solidFill>
                          <a:latin typeface="+mn-lt"/>
                        </a:rPr>
                        <a:t> Customer</a:t>
                      </a:r>
                      <a:endParaRPr lang="en-US" sz="800" b="0" dirty="0">
                        <a:solidFill>
                          <a:schemeClr val="tx1">
                            <a:lumMod val="75000"/>
                            <a:lumOff val="25000"/>
                          </a:schemeClr>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Preview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270323001"/>
                  </a:ext>
                </a:extLst>
              </a:tr>
              <a:tr h="198977">
                <a:tc>
                  <a:txBody>
                    <a:bodyPr/>
                    <a:lstStyle/>
                    <a:p>
                      <a:r>
                        <a:rPr lang="en-US" sz="800" b="0" dirty="0">
                          <a:solidFill>
                            <a:schemeClr val="tx1"/>
                          </a:solidFill>
                          <a:latin typeface="+mn-lt"/>
                        </a:rPr>
                        <a:t>Customer Number</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41999900001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41999900002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41999900002</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62765143"/>
                  </a:ext>
                </a:extLst>
              </a:tr>
              <a:tr h="198977">
                <a:tc>
                  <a:txBody>
                    <a:bodyPr/>
                    <a:lstStyle/>
                    <a:p>
                      <a:r>
                        <a:rPr lang="en-US" sz="800" b="0" dirty="0">
                          <a:solidFill>
                            <a:schemeClr val="tx1"/>
                          </a:solidFill>
                          <a:latin typeface="+mn-lt"/>
                        </a:rPr>
                        <a:t>First Name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Toby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Larry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Toby</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9469903"/>
                  </a:ext>
                </a:extLst>
              </a:tr>
              <a:tr h="198977">
                <a:tc>
                  <a:txBody>
                    <a:bodyPr/>
                    <a:lstStyle/>
                    <a:p>
                      <a:r>
                        <a:rPr lang="en-US" sz="800" b="0" dirty="0">
                          <a:solidFill>
                            <a:schemeClr val="tx1"/>
                          </a:solidFill>
                          <a:latin typeface="+mn-lt"/>
                        </a:rPr>
                        <a:t>Last Name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Hughes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Simon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Hughes</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25021651"/>
                  </a:ext>
                </a:extLst>
              </a:tr>
              <a:tr h="198977">
                <a:tc>
                  <a:txBody>
                    <a:bodyPr/>
                    <a:lstStyle/>
                    <a:p>
                      <a:r>
                        <a:rPr lang="en-US" sz="800" b="0" dirty="0">
                          <a:solidFill>
                            <a:schemeClr val="tx1"/>
                          </a:solidFill>
                          <a:latin typeface="+mn-lt"/>
                        </a:rPr>
                        <a:t>Address 1</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4361 Clement Street</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4361 Clement Street</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80474531"/>
                  </a:ext>
                </a:extLst>
              </a:tr>
              <a:tr h="198977">
                <a:tc>
                  <a:txBody>
                    <a:bodyPr/>
                    <a:lstStyle/>
                    <a:p>
                      <a:r>
                        <a:rPr lang="en-US" sz="800" b="0" dirty="0">
                          <a:solidFill>
                            <a:schemeClr val="tx1"/>
                          </a:solidFill>
                          <a:latin typeface="+mn-lt"/>
                        </a:rPr>
                        <a:t>Address 2</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8247462"/>
                  </a:ext>
                </a:extLst>
              </a:tr>
              <a:tr h="198977">
                <a:tc>
                  <a:txBody>
                    <a:bodyPr/>
                    <a:lstStyle/>
                    <a:p>
                      <a:r>
                        <a:rPr lang="en-US" sz="800" b="0" dirty="0">
                          <a:solidFill>
                            <a:schemeClr val="tx1"/>
                          </a:solidFill>
                          <a:latin typeface="+mn-lt"/>
                        </a:rPr>
                        <a:t>City</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Atlanta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Atlanta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Atlanta</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13436150"/>
                  </a:ext>
                </a:extLst>
              </a:tr>
              <a:tr h="198977">
                <a:tc>
                  <a:txBody>
                    <a:bodyPr/>
                    <a:lstStyle/>
                    <a:p>
                      <a:r>
                        <a:rPr lang="en-US" sz="800" b="0" dirty="0">
                          <a:solidFill>
                            <a:schemeClr val="tx1"/>
                          </a:solidFill>
                          <a:latin typeface="+mn-lt"/>
                        </a:rPr>
                        <a:t>State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95382268"/>
                  </a:ext>
                </a:extLst>
              </a:tr>
              <a:tr h="198977">
                <a:tc>
                  <a:txBody>
                    <a:bodyPr/>
                    <a:lstStyle/>
                    <a:p>
                      <a:r>
                        <a:rPr lang="en-US" sz="800" b="0" dirty="0">
                          <a:solidFill>
                            <a:schemeClr val="tx1"/>
                          </a:solidFill>
                          <a:latin typeface="+mn-lt"/>
                        </a:rPr>
                        <a:t>Zip</a:t>
                      </a:r>
                      <a:r>
                        <a:rPr lang="en-US" sz="800" b="0" baseline="0" dirty="0">
                          <a:solidFill>
                            <a:schemeClr val="tx1"/>
                          </a:solidFill>
                          <a:latin typeface="+mn-lt"/>
                        </a:rPr>
                        <a:t> Code</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92587759"/>
                  </a:ext>
                </a:extLst>
              </a:tr>
              <a:tr h="198977">
                <a:tc>
                  <a:txBody>
                    <a:bodyPr/>
                    <a:lstStyle/>
                    <a:p>
                      <a:r>
                        <a:rPr lang="en-US" sz="800" b="0" dirty="0">
                          <a:solidFill>
                            <a:schemeClr val="tx1"/>
                          </a:solidFill>
                          <a:latin typeface="+mn-lt"/>
                        </a:rPr>
                        <a:t>Phone 1</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5307103668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1523513253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5307103668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93788637"/>
                  </a:ext>
                </a:extLst>
              </a:tr>
              <a:tr h="198977">
                <a:tc>
                  <a:txBody>
                    <a:bodyPr/>
                    <a:lstStyle/>
                    <a:p>
                      <a:r>
                        <a:rPr lang="en-US" sz="800" b="0" dirty="0">
                          <a:solidFill>
                            <a:schemeClr val="tx1"/>
                          </a:solidFill>
                          <a:latin typeface="+mn-lt"/>
                        </a:rPr>
                        <a:t>Phone 2</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73622457"/>
                  </a:ext>
                </a:extLst>
              </a:tr>
              <a:tr h="198977">
                <a:tc>
                  <a:txBody>
                    <a:bodyPr/>
                    <a:lstStyle/>
                    <a:p>
                      <a:r>
                        <a:rPr lang="en-US" sz="800" b="0" dirty="0">
                          <a:solidFill>
                            <a:schemeClr val="tx1"/>
                          </a:solidFill>
                          <a:latin typeface="+mn-lt"/>
                        </a:rPr>
                        <a:t>Tax Exempt</a:t>
                      </a:r>
                      <a:r>
                        <a:rPr lang="en-US" sz="800" b="0" baseline="0" dirty="0">
                          <a:solidFill>
                            <a:schemeClr val="tx1"/>
                          </a:solidFill>
                          <a:latin typeface="+mn-lt"/>
                        </a:rPr>
                        <a:t> #</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123456789</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987654321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123456789</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43279855"/>
                  </a:ext>
                </a:extLst>
              </a:tr>
              <a:tr h="198977">
                <a:tc>
                  <a:txBody>
                    <a:bodyPr/>
                    <a:lstStyle/>
                    <a:p>
                      <a:r>
                        <a:rPr lang="en-US" sz="800" b="0" dirty="0">
                          <a:solidFill>
                            <a:schemeClr val="tx1"/>
                          </a:solidFill>
                          <a:latin typeface="+mn-lt"/>
                        </a:rPr>
                        <a:t>Aux Field</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Test Data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17657098"/>
                  </a:ext>
                </a:extLst>
              </a:tr>
              <a:tr h="198977">
                <a:tc>
                  <a:txBody>
                    <a:bodyPr/>
                    <a:lstStyle/>
                    <a:p>
                      <a:r>
                        <a:rPr lang="en-US" sz="800" b="0" dirty="0">
                          <a:solidFill>
                            <a:schemeClr val="tx1"/>
                          </a:solidFill>
                          <a:latin typeface="+mn-lt"/>
                        </a:rPr>
                        <a:t>Comments</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NSF</a:t>
                      </a:r>
                      <a:r>
                        <a:rPr lang="en-US" sz="800" b="0" baseline="0" dirty="0">
                          <a:solidFill>
                            <a:schemeClr val="tx1"/>
                          </a:solidFill>
                        </a:rPr>
                        <a:t> $38.26 4/17/2017</a:t>
                      </a:r>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NSF</a:t>
                      </a:r>
                      <a:r>
                        <a:rPr lang="en-US" sz="800" b="0" baseline="0" dirty="0">
                          <a:solidFill>
                            <a:schemeClr val="tx1"/>
                          </a:solidFill>
                        </a:rPr>
                        <a:t> $38.26 4/17/2017</a:t>
                      </a:r>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98644861"/>
                  </a:ext>
                </a:extLst>
              </a:tr>
              <a:tr h="198977">
                <a:tc>
                  <a:txBody>
                    <a:bodyPr/>
                    <a:lstStyle/>
                    <a:p>
                      <a:r>
                        <a:rPr lang="en-US" sz="800" b="0" dirty="0">
                          <a:solidFill>
                            <a:schemeClr val="tx1"/>
                          </a:solidFill>
                          <a:latin typeface="+mn-lt"/>
                        </a:rPr>
                        <a:t>External Reference #</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AB786786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AB786786</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3956988"/>
                  </a:ext>
                </a:extLst>
              </a:tr>
              <a:tr h="198977">
                <a:tc>
                  <a:txBody>
                    <a:bodyPr/>
                    <a:lstStyle/>
                    <a:p>
                      <a:r>
                        <a:rPr lang="en-US" sz="800" b="0" dirty="0">
                          <a:solidFill>
                            <a:schemeClr val="tx1"/>
                          </a:solidFill>
                          <a:latin typeface="+mn-lt"/>
                        </a:rPr>
                        <a:t>Date Opened</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11/17/2008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4/30/2018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11/17/2008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66872319"/>
                  </a:ext>
                </a:extLst>
              </a:tr>
              <a:tr h="198977">
                <a:tc>
                  <a:txBody>
                    <a:bodyPr/>
                    <a:lstStyle/>
                    <a:p>
                      <a:r>
                        <a:rPr lang="en-US" sz="800" b="0" dirty="0">
                          <a:solidFill>
                            <a:schemeClr val="tx1"/>
                          </a:solidFill>
                          <a:latin typeface="+mn-lt"/>
                        </a:rPr>
                        <a:t>Credit Limit</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$500.00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$100.00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$500.00</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42675400"/>
                  </a:ext>
                </a:extLst>
              </a:tr>
              <a:tr h="198977">
                <a:tc>
                  <a:txBody>
                    <a:bodyPr/>
                    <a:lstStyle/>
                    <a:p>
                      <a:r>
                        <a:rPr lang="en-US" sz="800" b="0" dirty="0">
                          <a:solidFill>
                            <a:schemeClr val="tx1"/>
                          </a:solidFill>
                          <a:latin typeface="+mn-lt"/>
                        </a:rPr>
                        <a:t>Last Payment</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2/27/2018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2/27/2018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91621141"/>
                  </a:ext>
                </a:extLst>
              </a:tr>
              <a:tr h="198977">
                <a:tc>
                  <a:txBody>
                    <a:bodyPr/>
                    <a:lstStyle/>
                    <a:p>
                      <a:r>
                        <a:rPr lang="en-US" sz="800" b="0" dirty="0">
                          <a:solidFill>
                            <a:schemeClr val="tx1"/>
                          </a:solidFill>
                          <a:latin typeface="+mn-lt"/>
                        </a:rPr>
                        <a:t>Current Balance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$27.68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$37.68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3197726"/>
                  </a:ext>
                </a:extLst>
              </a:tr>
            </a:tbl>
          </a:graphicData>
        </a:graphic>
      </p:graphicFrame>
      <p:pic>
        <p:nvPicPr>
          <p:cNvPr id="10" name="Picture 9"/>
          <p:cNvPicPr>
            <a:picLocks noChangeAspect="1"/>
          </p:cNvPicPr>
          <p:nvPr/>
        </p:nvPicPr>
        <p:blipFill>
          <a:blip r:embed="rId6"/>
          <a:stretch>
            <a:fillRect/>
          </a:stretch>
        </p:blipFill>
        <p:spPr>
          <a:xfrm>
            <a:off x="8918010" y="1067241"/>
            <a:ext cx="66997" cy="3380744"/>
          </a:xfrm>
          <a:prstGeom prst="rect">
            <a:avLst/>
          </a:prstGeom>
        </p:spPr>
      </p:pic>
      <p:pic>
        <p:nvPicPr>
          <p:cNvPr id="11" name="Picture 10"/>
          <p:cNvPicPr>
            <a:picLocks noChangeAspect="1"/>
          </p:cNvPicPr>
          <p:nvPr/>
        </p:nvPicPr>
        <p:blipFill>
          <a:blip r:embed="rId7"/>
          <a:stretch>
            <a:fillRect/>
          </a:stretch>
        </p:blipFill>
        <p:spPr>
          <a:xfrm>
            <a:off x="7398943" y="4789652"/>
            <a:ext cx="1592858" cy="285714"/>
          </a:xfrm>
          <a:prstGeom prst="rect">
            <a:avLst/>
          </a:prstGeom>
        </p:spPr>
      </p:pic>
      <p:sp>
        <p:nvSpPr>
          <p:cNvPr id="12" name="Slide Number Placeholder 2">
            <a:extLst>
              <a:ext uri="{FF2B5EF4-FFF2-40B4-BE49-F238E27FC236}">
                <a16:creationId xmlns:a16="http://schemas.microsoft.com/office/drawing/2014/main" xmlns="" id="{5BD43C22-41F0-441C-8279-09675900D252}"/>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46</a:t>
            </a:fld>
            <a:endParaRPr lang="en-US" sz="800" kern="0" dirty="0">
              <a:solidFill>
                <a:srgbClr val="54B948"/>
              </a:solidFill>
            </a:endParaRPr>
          </a:p>
        </p:txBody>
      </p:sp>
      <p:sp>
        <p:nvSpPr>
          <p:cNvPr id="13" name="Footer Placeholder 3">
            <a:extLst>
              <a:ext uri="{FF2B5EF4-FFF2-40B4-BE49-F238E27FC236}">
                <a16:creationId xmlns:a16="http://schemas.microsoft.com/office/drawing/2014/main" xmlns="" id="{4448A682-E49C-4772-9F20-695AAB0850B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31119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327991" cy="5143500"/>
          </a:xfrm>
          <a:prstGeom prst="rect">
            <a:avLst/>
          </a:prstGeom>
        </p:spPr>
      </p:pic>
      <p:pic>
        <p:nvPicPr>
          <p:cNvPr id="5" name="Picture 4"/>
          <p:cNvPicPr>
            <a:picLocks noChangeAspect="1"/>
          </p:cNvPicPr>
          <p:nvPr/>
        </p:nvPicPr>
        <p:blipFill>
          <a:blip r:embed="rId4"/>
          <a:stretch>
            <a:fillRect/>
          </a:stretch>
        </p:blipFill>
        <p:spPr>
          <a:xfrm>
            <a:off x="313838" y="1"/>
            <a:ext cx="8830163" cy="499483"/>
          </a:xfrm>
          <a:prstGeom prst="rect">
            <a:avLst/>
          </a:prstGeom>
        </p:spPr>
      </p:pic>
      <p:pic>
        <p:nvPicPr>
          <p:cNvPr id="6" name="Picture 5"/>
          <p:cNvPicPr>
            <a:picLocks noChangeAspect="1"/>
          </p:cNvPicPr>
          <p:nvPr/>
        </p:nvPicPr>
        <p:blipFill>
          <a:blip r:embed="rId5"/>
          <a:stretch>
            <a:fillRect/>
          </a:stretch>
        </p:blipFill>
        <p:spPr>
          <a:xfrm>
            <a:off x="8865685" y="555278"/>
            <a:ext cx="136085" cy="117940"/>
          </a:xfrm>
          <a:prstGeom prst="rect">
            <a:avLst/>
          </a:prstGeom>
        </p:spPr>
      </p:pic>
      <p:cxnSp>
        <p:nvCxnSpPr>
          <p:cNvPr id="7" name="Straight Connector 6"/>
          <p:cNvCxnSpPr/>
          <p:nvPr/>
        </p:nvCxnSpPr>
        <p:spPr>
          <a:xfrm flipV="1">
            <a:off x="420575" y="750209"/>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8" name="Picture 7"/>
          <p:cNvPicPr>
            <a:picLocks noChangeAspect="1"/>
          </p:cNvPicPr>
          <p:nvPr/>
        </p:nvPicPr>
        <p:blipFill>
          <a:blip r:embed="rId6"/>
          <a:stretch>
            <a:fillRect/>
          </a:stretch>
        </p:blipFill>
        <p:spPr>
          <a:xfrm>
            <a:off x="1599010" y="908447"/>
            <a:ext cx="5850731" cy="3536156"/>
          </a:xfrm>
          <a:prstGeom prst="rect">
            <a:avLst/>
          </a:prstGeom>
        </p:spPr>
      </p:pic>
      <p:sp>
        <p:nvSpPr>
          <p:cNvPr id="9" name="Slide Number Placeholder 2">
            <a:extLst>
              <a:ext uri="{FF2B5EF4-FFF2-40B4-BE49-F238E27FC236}">
                <a16:creationId xmlns:a16="http://schemas.microsoft.com/office/drawing/2014/main" xmlns="" id="{1F614474-BC29-4386-82F0-71A03A31521E}"/>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47</a:t>
            </a:fld>
            <a:endParaRPr lang="en-US" sz="800" kern="0" dirty="0">
              <a:solidFill>
                <a:srgbClr val="54B948"/>
              </a:solidFill>
            </a:endParaRPr>
          </a:p>
        </p:txBody>
      </p:sp>
      <p:sp>
        <p:nvSpPr>
          <p:cNvPr id="10" name="Footer Placeholder 3">
            <a:extLst>
              <a:ext uri="{FF2B5EF4-FFF2-40B4-BE49-F238E27FC236}">
                <a16:creationId xmlns:a16="http://schemas.microsoft.com/office/drawing/2014/main" xmlns="" id="{5361D15A-A5D7-4F5C-86CD-EC1AC5E36492}"/>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630195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226916"/>
            <a:ext cx="7877175" cy="1076446"/>
          </a:xfrm>
        </p:spPr>
        <p:txBody>
          <a:bodyPr/>
          <a:lstStyle/>
          <a:p>
            <a:r>
              <a:rPr lang="en-US" dirty="0"/>
              <a:t>THANK YOU</a:t>
            </a:r>
          </a:p>
        </p:txBody>
      </p:sp>
      <p:sp>
        <p:nvSpPr>
          <p:cNvPr id="6" name="Pentagon 5">
            <a:hlinkClick r:id="rId2" action="ppaction://hlinksldjump"/>
          </p:cNvPr>
          <p:cNvSpPr/>
          <p:nvPr/>
        </p:nvSpPr>
        <p:spPr>
          <a:xfrm flipH="1">
            <a:off x="136001" y="4874098"/>
            <a:ext cx="1015680" cy="155101"/>
          </a:xfrm>
          <a:prstGeom prst="homePlate">
            <a:avLst/>
          </a:prstGeom>
          <a:gradFill flip="none" rotWithShape="1">
            <a:gsLst>
              <a:gs pos="15000">
                <a:srgbClr val="FF7171"/>
              </a:gs>
              <a:gs pos="59000">
                <a:srgbClr val="009A75"/>
              </a:gs>
              <a:gs pos="100000">
                <a:srgbClr val="0083A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latin typeface="+mj-lt"/>
              </a:rPr>
              <a:t>Return to Topics</a:t>
            </a:r>
            <a:endParaRPr lang="en-US" sz="800" dirty="0">
              <a:latin typeface="+mj-lt"/>
            </a:endParaRPr>
          </a:p>
        </p:txBody>
      </p:sp>
    </p:spTree>
    <p:extLst>
      <p:ext uri="{BB962C8B-B14F-4D97-AF65-F5344CB8AC3E}">
        <p14:creationId xmlns:p14="http://schemas.microsoft.com/office/powerpoint/2010/main" val="4539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559" y="0"/>
            <a:ext cx="8217638" cy="5143500"/>
          </a:xfrm>
        </p:spPr>
        <p:txBody>
          <a:bodyPr>
            <a:noAutofit/>
          </a:bodyPr>
          <a:lstStyle/>
          <a:p>
            <a:pPr lvl="0" algn="ctr">
              <a:lnSpc>
                <a:spcPct val="100000"/>
              </a:lnSpc>
              <a:spcBef>
                <a:spcPts val="600"/>
              </a:spcBef>
            </a:pPr>
            <a:r>
              <a:rPr lang="en-US" sz="6600" kern="1200" spc="-30" dirty="0" smtClean="0">
                <a:solidFill>
                  <a:srgbClr val="FFFFFF">
                    <a:lumMod val="95000"/>
                  </a:srgbClr>
                </a:solidFill>
                <a:latin typeface="Raleway Light" charset="0"/>
              </a:rPr>
              <a:t>ENCOR</a:t>
            </a:r>
            <a:r>
              <a:rPr lang="en-US" sz="6600" kern="1200" spc="-30" dirty="0">
                <a:solidFill>
                  <a:srgbClr val="FFFFFF">
                    <a:lumMod val="95000"/>
                  </a:srgbClr>
                </a:solidFill>
                <a:latin typeface="Raleway Light" charset="0"/>
              </a:rPr>
              <a:t/>
            </a:r>
            <a:br>
              <a:rPr lang="en-US" sz="6600" kern="1200" spc="-30" dirty="0">
                <a:solidFill>
                  <a:srgbClr val="FFFFFF">
                    <a:lumMod val="95000"/>
                  </a:srgbClr>
                </a:solidFill>
                <a:latin typeface="Raleway Light" charset="0"/>
              </a:rPr>
            </a:br>
            <a:r>
              <a:rPr lang="en-US" sz="6600" kern="1200" spc="-30" dirty="0">
                <a:solidFill>
                  <a:srgbClr val="FFFFFF">
                    <a:lumMod val="95000"/>
                  </a:srgbClr>
                </a:solidFill>
                <a:latin typeface="Raleway Light" charset="0"/>
              </a:rPr>
              <a:t>A/R Module</a:t>
            </a:r>
            <a:br>
              <a:rPr lang="en-US" sz="6600" kern="1200" spc="-30" dirty="0">
                <a:solidFill>
                  <a:srgbClr val="FFFFFF">
                    <a:lumMod val="95000"/>
                  </a:srgbClr>
                </a:solidFill>
                <a:latin typeface="Raleway Light" charset="0"/>
              </a:rPr>
            </a:br>
            <a:r>
              <a:rPr lang="en-US" sz="5400" kern="1200" spc="-30" dirty="0" smtClean="0">
                <a:solidFill>
                  <a:srgbClr val="FFFFFF">
                    <a:lumMod val="95000"/>
                  </a:srgbClr>
                </a:solidFill>
                <a:latin typeface="Raleway Light" charset="0"/>
              </a:rPr>
              <a:t>(Detailed Version)</a:t>
            </a:r>
            <a:r>
              <a:rPr lang="en-US" sz="4800" kern="1200" spc="-30" dirty="0" smtClean="0">
                <a:solidFill>
                  <a:srgbClr val="FFFFFF">
                    <a:lumMod val="95000"/>
                  </a:srgbClr>
                </a:solidFill>
                <a:latin typeface="Raleway Light" charset="0"/>
              </a:rPr>
              <a:t/>
            </a:r>
            <a:br>
              <a:rPr lang="en-US" sz="4800" kern="1200" spc="-30" dirty="0" smtClean="0">
                <a:solidFill>
                  <a:srgbClr val="FFFFFF">
                    <a:lumMod val="95000"/>
                  </a:srgbClr>
                </a:solidFill>
                <a:latin typeface="Raleway Light" charset="0"/>
              </a:rPr>
            </a:br>
            <a:endParaRPr lang="en-US" dirty="0"/>
          </a:p>
        </p:txBody>
      </p:sp>
    </p:spTree>
    <p:extLst>
      <p:ext uri="{BB962C8B-B14F-4D97-AF65-F5344CB8AC3E}">
        <p14:creationId xmlns:p14="http://schemas.microsoft.com/office/powerpoint/2010/main" val="16808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515" y="0"/>
            <a:ext cx="9082485" cy="5104755"/>
          </a:xfrm>
          <a:prstGeom prst="rect">
            <a:avLst/>
          </a:prstGeom>
        </p:spPr>
      </p:pic>
      <p:sp>
        <p:nvSpPr>
          <p:cNvPr id="3" name="Slide Number Placeholder 2">
            <a:extLst>
              <a:ext uri="{FF2B5EF4-FFF2-40B4-BE49-F238E27FC236}">
                <a16:creationId xmlns:a16="http://schemas.microsoft.com/office/drawing/2014/main" xmlns="" id="{5CB83A27-292D-4FA2-B7A3-46DA8FFE8D70}"/>
              </a:ext>
            </a:extLst>
          </p:cNvPr>
          <p:cNvSpPr txBox="1">
            <a:spLocks/>
          </p:cNvSpPr>
          <p:nvPr/>
        </p:nvSpPr>
        <p:spPr>
          <a:xfrm>
            <a:off x="375315" y="5013429"/>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a:t>
            </a:fld>
            <a:endParaRPr lang="en-US" sz="800" kern="0" dirty="0">
              <a:solidFill>
                <a:srgbClr val="54B948"/>
              </a:solidFill>
            </a:endParaRPr>
          </a:p>
        </p:txBody>
      </p:sp>
      <p:sp>
        <p:nvSpPr>
          <p:cNvPr id="4" name="Footer Placeholder 3">
            <a:extLst>
              <a:ext uri="{FF2B5EF4-FFF2-40B4-BE49-F238E27FC236}">
                <a16:creationId xmlns:a16="http://schemas.microsoft.com/office/drawing/2014/main" xmlns="" id="{0D033AE6-F9F7-4E55-AC29-5FEA7069B811}"/>
              </a:ext>
            </a:extLst>
          </p:cNvPr>
          <p:cNvSpPr txBox="1">
            <a:spLocks/>
          </p:cNvSpPr>
          <p:nvPr/>
        </p:nvSpPr>
        <p:spPr>
          <a:xfrm>
            <a:off x="497059" y="4983933"/>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551688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3748688"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16" name="Picture 15"/>
          <p:cNvPicPr>
            <a:picLocks noChangeAspect="1"/>
          </p:cNvPicPr>
          <p:nvPr/>
        </p:nvPicPr>
        <p:blipFill>
          <a:blip r:embed="rId4"/>
          <a:stretch>
            <a:fillRect/>
          </a:stretch>
        </p:blipFill>
        <p:spPr>
          <a:xfrm>
            <a:off x="8865684" y="555277"/>
            <a:ext cx="136085" cy="117940"/>
          </a:xfrm>
          <a:prstGeom prst="rect">
            <a:avLst/>
          </a:prstGeom>
        </p:spPr>
      </p:pic>
      <p:cxnSp>
        <p:nvCxnSpPr>
          <p:cNvPr id="18" name="Straight Connector 1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63" name="Picture 62"/>
          <p:cNvPicPr>
            <a:picLocks noChangeAspect="1"/>
          </p:cNvPicPr>
          <p:nvPr/>
        </p:nvPicPr>
        <p:blipFill>
          <a:blip r:embed="rId5"/>
          <a:stretch>
            <a:fillRect/>
          </a:stretch>
        </p:blipFill>
        <p:spPr>
          <a:xfrm>
            <a:off x="7391243" y="4777178"/>
            <a:ext cx="1607143" cy="292857"/>
          </a:xfrm>
          <a:prstGeom prst="rect">
            <a:avLst/>
          </a:prstGeom>
        </p:spPr>
      </p:pic>
      <p:pic>
        <p:nvPicPr>
          <p:cNvPr id="66" name="Picture 65"/>
          <p:cNvPicPr>
            <a:picLocks noChangeAspect="1"/>
          </p:cNvPicPr>
          <p:nvPr/>
        </p:nvPicPr>
        <p:blipFill>
          <a:blip r:embed="rId6"/>
          <a:stretch>
            <a:fillRect/>
          </a:stretch>
        </p:blipFill>
        <p:spPr>
          <a:xfrm>
            <a:off x="390757" y="526329"/>
            <a:ext cx="214286" cy="185714"/>
          </a:xfrm>
          <a:prstGeom prst="rect">
            <a:avLst/>
          </a:prstGeom>
        </p:spPr>
      </p:pic>
      <p:graphicFrame>
        <p:nvGraphicFramePr>
          <p:cNvPr id="68" name="Table 67"/>
          <p:cNvGraphicFramePr>
            <a:graphicFrameLocks noGrp="1"/>
          </p:cNvGraphicFramePr>
          <p:nvPr>
            <p:extLst/>
          </p:nvPr>
        </p:nvGraphicFramePr>
        <p:xfrm>
          <a:off x="420574" y="879571"/>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9" name="Picture 68"/>
          <p:cNvPicPr>
            <a:picLocks noChangeAspect="1"/>
          </p:cNvPicPr>
          <p:nvPr/>
        </p:nvPicPr>
        <p:blipFill>
          <a:blip r:embed="rId7"/>
          <a:stretch>
            <a:fillRect/>
          </a:stretch>
        </p:blipFill>
        <p:spPr>
          <a:xfrm>
            <a:off x="2556115" y="1013291"/>
            <a:ext cx="185714" cy="192857"/>
          </a:xfrm>
          <a:prstGeom prst="rect">
            <a:avLst/>
          </a:prstGeom>
        </p:spPr>
      </p:pic>
      <p:pic>
        <p:nvPicPr>
          <p:cNvPr id="70" name="Picture 69"/>
          <p:cNvPicPr>
            <a:picLocks noChangeAspect="1"/>
          </p:cNvPicPr>
          <p:nvPr/>
        </p:nvPicPr>
        <p:blipFill>
          <a:blip r:embed="rId8"/>
          <a:stretch>
            <a:fillRect/>
          </a:stretch>
        </p:blipFill>
        <p:spPr>
          <a:xfrm>
            <a:off x="2763554" y="992527"/>
            <a:ext cx="234384" cy="234384"/>
          </a:xfrm>
          <a:prstGeom prst="rect">
            <a:avLst/>
          </a:prstGeom>
        </p:spPr>
      </p:pic>
      <p:cxnSp>
        <p:nvCxnSpPr>
          <p:cNvPr id="41" name="Straight Connector 40"/>
          <p:cNvCxnSpPr/>
          <p:nvPr/>
        </p:nvCxnSpPr>
        <p:spPr>
          <a:xfrm>
            <a:off x="3805312"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804697" y="1299969"/>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08222"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white">
                    <a:lumMod val="65000"/>
                  </a:prstClr>
                </a:solidFill>
                <a:latin typeface="Calibri" panose="020F0502020204030204"/>
                <a:ea typeface="+mn-ea"/>
                <a:cs typeface="+mn-cs"/>
              </a:rPr>
              <a:t>Charge</a:t>
            </a:r>
          </a:p>
        </p:txBody>
      </p:sp>
      <p:pic>
        <p:nvPicPr>
          <p:cNvPr id="37" name="Picture 36"/>
          <p:cNvPicPr>
            <a:picLocks noChangeAspect="1"/>
          </p:cNvPicPr>
          <p:nvPr/>
        </p:nvPicPr>
        <p:blipFill>
          <a:blip r:embed="rId9"/>
          <a:stretch>
            <a:fillRect/>
          </a:stretch>
        </p:blipFill>
        <p:spPr>
          <a:xfrm>
            <a:off x="6574653" y="4781245"/>
            <a:ext cx="800000" cy="278572"/>
          </a:xfrm>
          <a:prstGeom prst="rect">
            <a:avLst/>
          </a:prstGeom>
        </p:spPr>
      </p:pic>
      <p:graphicFrame>
        <p:nvGraphicFramePr>
          <p:cNvPr id="36" name="Table 35"/>
          <p:cNvGraphicFramePr>
            <a:graphicFrameLocks noGrp="1"/>
          </p:cNvGraphicFramePr>
          <p:nvPr>
            <p:extLst/>
          </p:nvPr>
        </p:nvGraphicFramePr>
        <p:xfrm>
          <a:off x="3806169" y="1598969"/>
          <a:ext cx="2114362" cy="20574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Customer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8" name="Table 37"/>
          <p:cNvGraphicFramePr>
            <a:graphicFrameLocks noGrp="1"/>
          </p:cNvGraphicFramePr>
          <p:nvPr>
            <p:extLst/>
          </p:nvPr>
        </p:nvGraphicFramePr>
        <p:xfrm>
          <a:off x="3806168" y="1994482"/>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First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9" name="Table 38"/>
          <p:cNvGraphicFramePr>
            <a:graphicFrameLocks noGrp="1"/>
          </p:cNvGraphicFramePr>
          <p:nvPr>
            <p:extLst/>
          </p:nvPr>
        </p:nvGraphicFramePr>
        <p:xfrm>
          <a:off x="3805313" y="2389994"/>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Last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0" name="Table 39"/>
          <p:cNvGraphicFramePr>
            <a:graphicFrameLocks noGrp="1"/>
          </p:cNvGraphicFramePr>
          <p:nvPr>
            <p:extLst/>
          </p:nvPr>
        </p:nvGraphicFramePr>
        <p:xfrm>
          <a:off x="3805314" y="3133545"/>
          <a:ext cx="2115931" cy="20574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0" name="Table 49"/>
          <p:cNvGraphicFramePr>
            <a:graphicFrameLocks noGrp="1"/>
          </p:cNvGraphicFramePr>
          <p:nvPr>
            <p:extLst/>
          </p:nvPr>
        </p:nvGraphicFramePr>
        <p:xfrm>
          <a:off x="3805313" y="3522626"/>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Address 1</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3" name="Table 52"/>
          <p:cNvGraphicFramePr>
            <a:graphicFrameLocks noGrp="1"/>
          </p:cNvGraphicFramePr>
          <p:nvPr>
            <p:extLst/>
          </p:nvPr>
        </p:nvGraphicFramePr>
        <p:xfrm>
          <a:off x="3805315" y="3877097"/>
          <a:ext cx="2115932" cy="240351"/>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40351">
                <a:tc>
                  <a:txBody>
                    <a:bodyPr/>
                    <a:lstStyle/>
                    <a:p>
                      <a:r>
                        <a:rPr lang="en-US" sz="900" b="0" dirty="0">
                          <a:solidFill>
                            <a:schemeClr val="bg1">
                              <a:lumMod val="65000"/>
                            </a:schemeClr>
                          </a:solidFill>
                        </a:rPr>
                        <a:t>Address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9" name="Table 58"/>
          <p:cNvGraphicFramePr>
            <a:graphicFrameLocks noGrp="1"/>
          </p:cNvGraphicFramePr>
          <p:nvPr>
            <p:extLst/>
          </p:nvPr>
        </p:nvGraphicFramePr>
        <p:xfrm>
          <a:off x="3805314" y="2744464"/>
          <a:ext cx="2115935" cy="20574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a:t>
                      </a:r>
                      <a:r>
                        <a:rPr lang="en-US" sz="900" b="0" baseline="0" dirty="0">
                          <a:solidFill>
                            <a:schemeClr val="bg1">
                              <a:lumMod val="65000"/>
                            </a:schemeClr>
                          </a:solidFill>
                        </a:rPr>
                        <a:t> 1</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0" name="Table 59"/>
          <p:cNvGraphicFramePr>
            <a:graphicFrameLocks noGrp="1"/>
          </p:cNvGraphicFramePr>
          <p:nvPr>
            <p:extLst/>
          </p:nvPr>
        </p:nvGraphicFramePr>
        <p:xfrm>
          <a:off x="3805313" y="430078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City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4" name="Table 63"/>
          <p:cNvGraphicFramePr>
            <a:graphicFrameLocks noGrp="1"/>
          </p:cNvGraphicFramePr>
          <p:nvPr>
            <p:extLst/>
          </p:nvPr>
        </p:nvGraphicFramePr>
        <p:xfrm>
          <a:off x="6276158" y="1997552"/>
          <a:ext cx="1077080" cy="207741"/>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State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5" name="Table 64"/>
          <p:cNvGraphicFramePr>
            <a:graphicFrameLocks noGrp="1"/>
          </p:cNvGraphicFramePr>
          <p:nvPr>
            <p:extLst/>
          </p:nvPr>
        </p:nvGraphicFramePr>
        <p:xfrm>
          <a:off x="7460517" y="1997552"/>
          <a:ext cx="930859" cy="207741"/>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Zip Code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2" name="Table 71"/>
          <p:cNvGraphicFramePr>
            <a:graphicFrameLocks noGrp="1"/>
          </p:cNvGraphicFramePr>
          <p:nvPr>
            <p:extLst/>
          </p:nvPr>
        </p:nvGraphicFramePr>
        <p:xfrm>
          <a:off x="6279160" y="2387093"/>
          <a:ext cx="2247687" cy="20574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Tax Exempt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3" name="Table 72"/>
          <p:cNvGraphicFramePr>
            <a:graphicFrameLocks noGrp="1"/>
          </p:cNvGraphicFramePr>
          <p:nvPr>
            <p:extLst/>
          </p:nvPr>
        </p:nvGraphicFramePr>
        <p:xfrm>
          <a:off x="6279160" y="2743012"/>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Aux Field</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5" name="Table 74"/>
          <p:cNvGraphicFramePr>
            <a:graphicFrameLocks noGrp="1"/>
          </p:cNvGraphicFramePr>
          <p:nvPr>
            <p:extLst/>
          </p:nvPr>
        </p:nvGraphicFramePr>
        <p:xfrm>
          <a:off x="6279160" y="3179786"/>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Comments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9" name="Table 78"/>
          <p:cNvGraphicFramePr>
            <a:graphicFrameLocks noGrp="1"/>
          </p:cNvGraphicFramePr>
          <p:nvPr>
            <p:extLst/>
          </p:nvPr>
        </p:nvGraphicFramePr>
        <p:xfrm>
          <a:off x="6294994" y="3535704"/>
          <a:ext cx="2231852" cy="20726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7260">
                <a:tc>
                  <a:txBody>
                    <a:bodyPr/>
                    <a:lstStyle/>
                    <a:p>
                      <a:r>
                        <a:rPr lang="en-US" sz="900" b="0" dirty="0">
                          <a:solidFill>
                            <a:schemeClr val="bg1">
                              <a:lumMod val="65000"/>
                            </a:schemeClr>
                          </a:solidFill>
                        </a:rPr>
                        <a:t>External</a:t>
                      </a:r>
                      <a:r>
                        <a:rPr lang="en-US" sz="900" b="0" baseline="0" dirty="0">
                          <a:solidFill>
                            <a:schemeClr val="bg1">
                              <a:lumMod val="65000"/>
                            </a:schemeClr>
                          </a:solidFill>
                        </a:rPr>
                        <a:t> Reference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sp>
        <p:nvSpPr>
          <p:cNvPr id="80" name="TextBox 79"/>
          <p:cNvSpPr txBox="1"/>
          <p:nvPr/>
        </p:nvSpPr>
        <p:spPr>
          <a:xfrm>
            <a:off x="6323897" y="3832099"/>
            <a:ext cx="651140"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Employee</a:t>
            </a:r>
          </a:p>
        </p:txBody>
      </p:sp>
      <p:sp>
        <p:nvSpPr>
          <p:cNvPr id="81" name="TextBox 80"/>
          <p:cNvSpPr txBox="1"/>
          <p:nvPr/>
        </p:nvSpPr>
        <p:spPr>
          <a:xfrm>
            <a:off x="6323897" y="4287824"/>
            <a:ext cx="513282"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Charge</a:t>
            </a:r>
          </a:p>
        </p:txBody>
      </p:sp>
      <p:pic>
        <p:nvPicPr>
          <p:cNvPr id="82" name="Picture 81"/>
          <p:cNvPicPr>
            <a:picLocks noChangeAspect="1"/>
          </p:cNvPicPr>
          <p:nvPr/>
        </p:nvPicPr>
        <p:blipFill>
          <a:blip r:embed="rId10"/>
          <a:stretch>
            <a:fillRect/>
          </a:stretch>
        </p:blipFill>
        <p:spPr>
          <a:xfrm>
            <a:off x="6328984" y="4032670"/>
            <a:ext cx="485714" cy="171428"/>
          </a:xfrm>
          <a:prstGeom prst="rect">
            <a:avLst/>
          </a:prstGeom>
        </p:spPr>
      </p:pic>
      <p:sp>
        <p:nvSpPr>
          <p:cNvPr id="83" name="TextBox 82"/>
          <p:cNvSpPr txBox="1"/>
          <p:nvPr/>
        </p:nvSpPr>
        <p:spPr>
          <a:xfrm>
            <a:off x="6861248" y="4027797"/>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pic>
        <p:nvPicPr>
          <p:cNvPr id="84" name="Picture 83"/>
          <p:cNvPicPr>
            <a:picLocks noChangeAspect="1"/>
          </p:cNvPicPr>
          <p:nvPr/>
        </p:nvPicPr>
        <p:blipFill>
          <a:blip r:embed="rId10"/>
          <a:stretch>
            <a:fillRect/>
          </a:stretch>
        </p:blipFill>
        <p:spPr>
          <a:xfrm>
            <a:off x="6328984" y="4493586"/>
            <a:ext cx="485714" cy="171428"/>
          </a:xfrm>
          <a:prstGeom prst="rect">
            <a:avLst/>
          </a:prstGeom>
        </p:spPr>
      </p:pic>
      <p:sp>
        <p:nvSpPr>
          <p:cNvPr id="85" name="TextBox 84"/>
          <p:cNvSpPr txBox="1"/>
          <p:nvPr/>
        </p:nvSpPr>
        <p:spPr>
          <a:xfrm>
            <a:off x="6861248" y="4488713"/>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graphicFrame>
        <p:nvGraphicFramePr>
          <p:cNvPr id="86" name="Table 85"/>
          <p:cNvGraphicFramePr>
            <a:graphicFrameLocks noGrp="1"/>
          </p:cNvGraphicFramePr>
          <p:nvPr>
            <p:extLst/>
          </p:nvPr>
        </p:nvGraphicFramePr>
        <p:xfrm>
          <a:off x="6295051" y="159501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Country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pic>
        <p:nvPicPr>
          <p:cNvPr id="8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1869" y="200609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8"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3436" y="158172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2" name="Slide Number Placeholder 2">
            <a:extLst>
              <a:ext uri="{FF2B5EF4-FFF2-40B4-BE49-F238E27FC236}">
                <a16:creationId xmlns:a16="http://schemas.microsoft.com/office/drawing/2014/main" xmlns="" id="{6E1087C3-BF31-47E4-9C96-762B15199F3C}"/>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50</a:t>
            </a:fld>
            <a:endParaRPr lang="en-US" sz="800" kern="0" dirty="0">
              <a:solidFill>
                <a:srgbClr val="54B948"/>
              </a:solidFill>
            </a:endParaRPr>
          </a:p>
        </p:txBody>
      </p:sp>
      <p:sp>
        <p:nvSpPr>
          <p:cNvPr id="43" name="Footer Placeholder 3">
            <a:extLst>
              <a:ext uri="{FF2B5EF4-FFF2-40B4-BE49-F238E27FC236}">
                <a16:creationId xmlns:a16="http://schemas.microsoft.com/office/drawing/2014/main" xmlns="" id="{DDED492D-F65B-46F5-B4B2-7B7C50F85EC9}"/>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34055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3749983"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3" name="Picture 62"/>
          <p:cNvPicPr>
            <a:picLocks noChangeAspect="1"/>
          </p:cNvPicPr>
          <p:nvPr/>
        </p:nvPicPr>
        <p:blipFill>
          <a:blip r:embed="rId4"/>
          <a:stretch>
            <a:fillRect/>
          </a:stretch>
        </p:blipFill>
        <p:spPr>
          <a:xfrm>
            <a:off x="7391243" y="4777178"/>
            <a:ext cx="1607143" cy="292857"/>
          </a:xfrm>
          <a:prstGeom prst="rect">
            <a:avLst/>
          </a:prstGeom>
        </p:spPr>
      </p:pic>
      <p:graphicFrame>
        <p:nvGraphicFramePr>
          <p:cNvPr id="68" name="Table 67"/>
          <p:cNvGraphicFramePr>
            <a:graphicFrameLocks noGrp="1"/>
          </p:cNvGraphicFramePr>
          <p:nvPr>
            <p:extLst/>
          </p:nvPr>
        </p:nvGraphicFramePr>
        <p:xfrm>
          <a:off x="425576" y="877656"/>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9" name="Picture 68"/>
          <p:cNvPicPr>
            <a:picLocks noChangeAspect="1"/>
          </p:cNvPicPr>
          <p:nvPr/>
        </p:nvPicPr>
        <p:blipFill>
          <a:blip r:embed="rId5"/>
          <a:stretch>
            <a:fillRect/>
          </a:stretch>
        </p:blipFill>
        <p:spPr>
          <a:xfrm>
            <a:off x="2561116" y="1011376"/>
            <a:ext cx="185714" cy="192857"/>
          </a:xfrm>
          <a:prstGeom prst="rect">
            <a:avLst/>
          </a:prstGeom>
        </p:spPr>
      </p:pic>
      <p:pic>
        <p:nvPicPr>
          <p:cNvPr id="70" name="Picture 69"/>
          <p:cNvPicPr>
            <a:picLocks noChangeAspect="1"/>
          </p:cNvPicPr>
          <p:nvPr/>
        </p:nvPicPr>
        <p:blipFill>
          <a:blip r:embed="rId6"/>
          <a:stretch>
            <a:fillRect/>
          </a:stretch>
        </p:blipFill>
        <p:spPr>
          <a:xfrm>
            <a:off x="2768555" y="990612"/>
            <a:ext cx="234384" cy="234384"/>
          </a:xfrm>
          <a:prstGeom prst="rect">
            <a:avLst/>
          </a:prstGeom>
        </p:spPr>
      </p:pic>
      <p:cxnSp>
        <p:nvCxnSpPr>
          <p:cNvPr id="72" name="Straight Connector 71"/>
          <p:cNvCxnSpPr/>
          <p:nvPr/>
        </p:nvCxnSpPr>
        <p:spPr>
          <a:xfrm>
            <a:off x="3806608"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805993" y="1299969"/>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9517"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Charge</a:t>
            </a:r>
          </a:p>
        </p:txBody>
      </p:sp>
      <p:pic>
        <p:nvPicPr>
          <p:cNvPr id="61" name="Picture 60"/>
          <p:cNvPicPr>
            <a:picLocks noChangeAspect="1"/>
          </p:cNvPicPr>
          <p:nvPr/>
        </p:nvPicPr>
        <p:blipFill>
          <a:blip r:embed="rId7"/>
          <a:stretch>
            <a:fillRect/>
          </a:stretch>
        </p:blipFill>
        <p:spPr>
          <a:xfrm>
            <a:off x="8865684" y="555277"/>
            <a:ext cx="136085" cy="117940"/>
          </a:xfrm>
          <a:prstGeom prst="rect">
            <a:avLst/>
          </a:prstGeom>
        </p:spPr>
      </p:pic>
      <p:cxnSp>
        <p:nvCxnSpPr>
          <p:cNvPr id="67" name="Straight Connector 6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77" name="Picture 76"/>
          <p:cNvPicPr>
            <a:picLocks noChangeAspect="1"/>
          </p:cNvPicPr>
          <p:nvPr/>
        </p:nvPicPr>
        <p:blipFill>
          <a:blip r:embed="rId8"/>
          <a:stretch>
            <a:fillRect/>
          </a:stretch>
        </p:blipFill>
        <p:spPr>
          <a:xfrm>
            <a:off x="390757" y="526329"/>
            <a:ext cx="214286" cy="185714"/>
          </a:xfrm>
          <a:prstGeom prst="rect">
            <a:avLst/>
          </a:prstGeom>
        </p:spPr>
      </p:pic>
      <p:pic>
        <p:nvPicPr>
          <p:cNvPr id="62" name="Picture 61"/>
          <p:cNvPicPr>
            <a:picLocks noChangeAspect="1"/>
          </p:cNvPicPr>
          <p:nvPr/>
        </p:nvPicPr>
        <p:blipFill>
          <a:blip r:embed="rId9"/>
          <a:stretch>
            <a:fillRect/>
          </a:stretch>
        </p:blipFill>
        <p:spPr>
          <a:xfrm>
            <a:off x="6574653" y="4781245"/>
            <a:ext cx="800000" cy="278572"/>
          </a:xfrm>
          <a:prstGeom prst="rect">
            <a:avLst/>
          </a:prstGeom>
        </p:spPr>
      </p:pic>
      <p:graphicFrame>
        <p:nvGraphicFramePr>
          <p:cNvPr id="51" name="Table 50"/>
          <p:cNvGraphicFramePr>
            <a:graphicFrameLocks noGrp="1"/>
          </p:cNvGraphicFramePr>
          <p:nvPr>
            <p:extLst/>
          </p:nvPr>
        </p:nvGraphicFramePr>
        <p:xfrm>
          <a:off x="3806169" y="1598969"/>
          <a:ext cx="2114362" cy="20574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Customer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4" name="Table 63"/>
          <p:cNvGraphicFramePr>
            <a:graphicFrameLocks noGrp="1"/>
          </p:cNvGraphicFramePr>
          <p:nvPr>
            <p:extLst/>
          </p:nvPr>
        </p:nvGraphicFramePr>
        <p:xfrm>
          <a:off x="3806168" y="1994482"/>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First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5" name="Table 64"/>
          <p:cNvGraphicFramePr>
            <a:graphicFrameLocks noGrp="1"/>
          </p:cNvGraphicFramePr>
          <p:nvPr>
            <p:extLst/>
          </p:nvPr>
        </p:nvGraphicFramePr>
        <p:xfrm>
          <a:off x="3805313" y="2389994"/>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Last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1" name="Table 70"/>
          <p:cNvGraphicFramePr>
            <a:graphicFrameLocks noGrp="1"/>
          </p:cNvGraphicFramePr>
          <p:nvPr>
            <p:extLst/>
          </p:nvPr>
        </p:nvGraphicFramePr>
        <p:xfrm>
          <a:off x="3805314" y="3133545"/>
          <a:ext cx="2115931" cy="20574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4" name="Table 73"/>
          <p:cNvGraphicFramePr>
            <a:graphicFrameLocks noGrp="1"/>
          </p:cNvGraphicFramePr>
          <p:nvPr>
            <p:extLst/>
          </p:nvPr>
        </p:nvGraphicFramePr>
        <p:xfrm>
          <a:off x="3805313" y="3522626"/>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Address 1</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6" name="Table 75"/>
          <p:cNvGraphicFramePr>
            <a:graphicFrameLocks noGrp="1"/>
          </p:cNvGraphicFramePr>
          <p:nvPr>
            <p:extLst/>
          </p:nvPr>
        </p:nvGraphicFramePr>
        <p:xfrm>
          <a:off x="3805315" y="3877097"/>
          <a:ext cx="2115932" cy="240351"/>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40351">
                <a:tc>
                  <a:txBody>
                    <a:bodyPr/>
                    <a:lstStyle/>
                    <a:p>
                      <a:r>
                        <a:rPr lang="en-US" sz="900" b="0" dirty="0">
                          <a:solidFill>
                            <a:schemeClr val="bg1">
                              <a:lumMod val="65000"/>
                            </a:schemeClr>
                          </a:solidFill>
                        </a:rPr>
                        <a:t>Address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0" name="Table 79"/>
          <p:cNvGraphicFramePr>
            <a:graphicFrameLocks noGrp="1"/>
          </p:cNvGraphicFramePr>
          <p:nvPr>
            <p:extLst/>
          </p:nvPr>
        </p:nvGraphicFramePr>
        <p:xfrm>
          <a:off x="3805314" y="2744464"/>
          <a:ext cx="2115935" cy="20574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a:t>
                      </a:r>
                      <a:r>
                        <a:rPr lang="en-US" sz="900" b="0" baseline="0" dirty="0">
                          <a:solidFill>
                            <a:schemeClr val="bg1">
                              <a:lumMod val="65000"/>
                            </a:schemeClr>
                          </a:solidFill>
                        </a:rPr>
                        <a:t> 1</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7" name="Table 86"/>
          <p:cNvGraphicFramePr>
            <a:graphicFrameLocks noGrp="1"/>
          </p:cNvGraphicFramePr>
          <p:nvPr>
            <p:extLst/>
          </p:nvPr>
        </p:nvGraphicFramePr>
        <p:xfrm>
          <a:off x="3805313" y="430078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City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8" name="Table 87"/>
          <p:cNvGraphicFramePr>
            <a:graphicFrameLocks noGrp="1"/>
          </p:cNvGraphicFramePr>
          <p:nvPr>
            <p:extLst/>
          </p:nvPr>
        </p:nvGraphicFramePr>
        <p:xfrm>
          <a:off x="6276158" y="1997552"/>
          <a:ext cx="1077080" cy="207741"/>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State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9" name="Table 88"/>
          <p:cNvGraphicFramePr>
            <a:graphicFrameLocks noGrp="1"/>
          </p:cNvGraphicFramePr>
          <p:nvPr>
            <p:extLst/>
          </p:nvPr>
        </p:nvGraphicFramePr>
        <p:xfrm>
          <a:off x="7460517" y="1997552"/>
          <a:ext cx="930859" cy="207741"/>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Zip Code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0" name="Table 89"/>
          <p:cNvGraphicFramePr>
            <a:graphicFrameLocks noGrp="1"/>
          </p:cNvGraphicFramePr>
          <p:nvPr>
            <p:extLst/>
          </p:nvPr>
        </p:nvGraphicFramePr>
        <p:xfrm>
          <a:off x="6279160" y="2387093"/>
          <a:ext cx="2247687" cy="20574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Tax Exempt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1" name="Table 90"/>
          <p:cNvGraphicFramePr>
            <a:graphicFrameLocks noGrp="1"/>
          </p:cNvGraphicFramePr>
          <p:nvPr>
            <p:extLst/>
          </p:nvPr>
        </p:nvGraphicFramePr>
        <p:xfrm>
          <a:off x="6279160" y="2743012"/>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Aux Field</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2" name="Table 91"/>
          <p:cNvGraphicFramePr>
            <a:graphicFrameLocks noGrp="1"/>
          </p:cNvGraphicFramePr>
          <p:nvPr>
            <p:extLst/>
          </p:nvPr>
        </p:nvGraphicFramePr>
        <p:xfrm>
          <a:off x="6279160" y="3179786"/>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Comments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3" name="Table 92"/>
          <p:cNvGraphicFramePr>
            <a:graphicFrameLocks noGrp="1"/>
          </p:cNvGraphicFramePr>
          <p:nvPr>
            <p:extLst/>
          </p:nvPr>
        </p:nvGraphicFramePr>
        <p:xfrm>
          <a:off x="6294994" y="3535704"/>
          <a:ext cx="2231852" cy="20726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7260">
                <a:tc>
                  <a:txBody>
                    <a:bodyPr/>
                    <a:lstStyle/>
                    <a:p>
                      <a:r>
                        <a:rPr lang="en-US" sz="900" b="0" dirty="0">
                          <a:solidFill>
                            <a:schemeClr val="bg1">
                              <a:lumMod val="65000"/>
                            </a:schemeClr>
                          </a:solidFill>
                        </a:rPr>
                        <a:t>External</a:t>
                      </a:r>
                      <a:r>
                        <a:rPr lang="en-US" sz="900" b="0" baseline="0" dirty="0">
                          <a:solidFill>
                            <a:schemeClr val="bg1">
                              <a:lumMod val="65000"/>
                            </a:schemeClr>
                          </a:solidFill>
                        </a:rPr>
                        <a:t> Reference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sp>
        <p:nvSpPr>
          <p:cNvPr id="94" name="TextBox 93"/>
          <p:cNvSpPr txBox="1"/>
          <p:nvPr/>
        </p:nvSpPr>
        <p:spPr>
          <a:xfrm>
            <a:off x="6323897" y="3832099"/>
            <a:ext cx="651140"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Employee</a:t>
            </a:r>
          </a:p>
        </p:txBody>
      </p:sp>
      <p:sp>
        <p:nvSpPr>
          <p:cNvPr id="95" name="TextBox 94"/>
          <p:cNvSpPr txBox="1"/>
          <p:nvPr/>
        </p:nvSpPr>
        <p:spPr>
          <a:xfrm>
            <a:off x="6323897" y="4287824"/>
            <a:ext cx="513282"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Charge</a:t>
            </a:r>
          </a:p>
        </p:txBody>
      </p:sp>
      <p:pic>
        <p:nvPicPr>
          <p:cNvPr id="96" name="Picture 95"/>
          <p:cNvPicPr>
            <a:picLocks noChangeAspect="1"/>
          </p:cNvPicPr>
          <p:nvPr/>
        </p:nvPicPr>
        <p:blipFill>
          <a:blip r:embed="rId10"/>
          <a:stretch>
            <a:fillRect/>
          </a:stretch>
        </p:blipFill>
        <p:spPr>
          <a:xfrm>
            <a:off x="6328984" y="4032670"/>
            <a:ext cx="485714" cy="171428"/>
          </a:xfrm>
          <a:prstGeom prst="rect">
            <a:avLst/>
          </a:prstGeom>
        </p:spPr>
      </p:pic>
      <p:sp>
        <p:nvSpPr>
          <p:cNvPr id="97" name="TextBox 96"/>
          <p:cNvSpPr txBox="1"/>
          <p:nvPr/>
        </p:nvSpPr>
        <p:spPr>
          <a:xfrm>
            <a:off x="6861248" y="4027797"/>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pic>
        <p:nvPicPr>
          <p:cNvPr id="98" name="Picture 97"/>
          <p:cNvPicPr>
            <a:picLocks noChangeAspect="1"/>
          </p:cNvPicPr>
          <p:nvPr/>
        </p:nvPicPr>
        <p:blipFill>
          <a:blip r:embed="rId10"/>
          <a:stretch>
            <a:fillRect/>
          </a:stretch>
        </p:blipFill>
        <p:spPr>
          <a:xfrm>
            <a:off x="6328984" y="4493586"/>
            <a:ext cx="485714" cy="171428"/>
          </a:xfrm>
          <a:prstGeom prst="rect">
            <a:avLst/>
          </a:prstGeom>
        </p:spPr>
      </p:pic>
      <p:sp>
        <p:nvSpPr>
          <p:cNvPr id="99" name="TextBox 98"/>
          <p:cNvSpPr txBox="1"/>
          <p:nvPr/>
        </p:nvSpPr>
        <p:spPr>
          <a:xfrm>
            <a:off x="6861248" y="4488713"/>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graphicFrame>
        <p:nvGraphicFramePr>
          <p:cNvPr id="100" name="Table 99"/>
          <p:cNvGraphicFramePr>
            <a:graphicFrameLocks noGrp="1"/>
          </p:cNvGraphicFramePr>
          <p:nvPr>
            <p:extLst/>
          </p:nvPr>
        </p:nvGraphicFramePr>
        <p:xfrm>
          <a:off x="6295051" y="159501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Country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pic>
        <p:nvPicPr>
          <p:cNvPr id="10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1869" y="200609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3436" y="158172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03" name="Table 102"/>
          <p:cNvGraphicFramePr>
            <a:graphicFrameLocks noGrp="1"/>
          </p:cNvGraphicFramePr>
          <p:nvPr>
            <p:extLst/>
          </p:nvPr>
        </p:nvGraphicFramePr>
        <p:xfrm>
          <a:off x="2177739" y="1687287"/>
          <a:ext cx="4479205" cy="1590726"/>
        </p:xfrm>
        <a:graphic>
          <a:graphicData uri="http://schemas.openxmlformats.org/drawingml/2006/table">
            <a:tbl>
              <a:tblPr firstRow="1" bandRow="1">
                <a:tableStyleId>{5C22544A-7EE6-4342-B048-85BDC9FD1C3A}</a:tableStyleId>
              </a:tblPr>
              <a:tblGrid>
                <a:gridCol w="2193617">
                  <a:extLst>
                    <a:ext uri="{9D8B030D-6E8A-4147-A177-3AD203B41FA5}">
                      <a16:colId xmlns:a16="http://schemas.microsoft.com/office/drawing/2014/main" xmlns="" val="1893990144"/>
                    </a:ext>
                  </a:extLst>
                </a:gridCol>
                <a:gridCol w="2285588">
                  <a:extLst>
                    <a:ext uri="{9D8B030D-6E8A-4147-A177-3AD203B41FA5}">
                      <a16:colId xmlns:a16="http://schemas.microsoft.com/office/drawing/2014/main" xmlns="" val="4042993275"/>
                    </a:ext>
                  </a:extLst>
                </a:gridCol>
              </a:tblGrid>
              <a:tr h="280583">
                <a:tc>
                  <a:txBody>
                    <a:bodyPr/>
                    <a:lstStyle/>
                    <a:p>
                      <a:r>
                        <a:rPr lang="en-US" sz="900" b="0" dirty="0">
                          <a:solidFill>
                            <a:schemeClr val="tx1"/>
                          </a:solidFill>
                        </a:rPr>
                        <a:t>Search Customers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endParaRPr lang="en-US" sz="1100" b="0" dirty="0"/>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54279951"/>
                  </a:ext>
                </a:extLst>
              </a:tr>
              <a:tr h="342900">
                <a:tc>
                  <a:txBody>
                    <a:bodyPr/>
                    <a:lstStyle/>
                    <a:p>
                      <a:r>
                        <a:rPr lang="en-US" sz="900" dirty="0"/>
                        <a:t>From Customer</a:t>
                      </a:r>
                    </a:p>
                    <a:p>
                      <a:r>
                        <a:rPr lang="en-US" sz="900" dirty="0"/>
                        <a:t>41999900000</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To Customer</a:t>
                      </a:r>
                    </a:p>
                    <a:p>
                      <a:r>
                        <a:rPr lang="en-US" sz="900" dirty="0"/>
                        <a:t>41999999999</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24501276"/>
                  </a:ext>
                </a:extLst>
              </a:tr>
              <a:tr h="280583">
                <a:tc>
                  <a:txBody>
                    <a:bodyPr/>
                    <a:lstStyle/>
                    <a:p>
                      <a:r>
                        <a:rPr lang="en-US" sz="900" dirty="0"/>
                        <a:t>First</a:t>
                      </a:r>
                      <a:r>
                        <a:rPr lang="en-US" sz="900" baseline="0" dirty="0"/>
                        <a:t> Name</a:t>
                      </a:r>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Last Name</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995055569"/>
                  </a:ext>
                </a:extLst>
              </a:tr>
              <a:tr h="280583">
                <a:tc>
                  <a:txBody>
                    <a:bodyPr/>
                    <a:lstStyle/>
                    <a:p>
                      <a:r>
                        <a:rPr lang="en-US" sz="900" dirty="0"/>
                        <a:t>Zip</a:t>
                      </a:r>
                      <a:r>
                        <a:rPr lang="en-US" sz="900" baseline="0" dirty="0"/>
                        <a:t> Code</a:t>
                      </a:r>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Phone Number</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855013473"/>
                  </a:ext>
                </a:extLst>
              </a:tr>
              <a:tr h="406077">
                <a:tc>
                  <a:txBody>
                    <a:bodyPr/>
                    <a:lstStyle/>
                    <a:p>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29843400"/>
                  </a:ext>
                </a:extLst>
              </a:tr>
            </a:tbl>
          </a:graphicData>
        </a:graphic>
      </p:graphicFrame>
      <p:pic>
        <p:nvPicPr>
          <p:cNvPr id="104" name="Picture 103"/>
          <p:cNvPicPr>
            <a:picLocks noChangeAspect="1"/>
          </p:cNvPicPr>
          <p:nvPr/>
        </p:nvPicPr>
        <p:blipFill>
          <a:blip r:embed="rId12"/>
          <a:stretch>
            <a:fillRect/>
          </a:stretch>
        </p:blipFill>
        <p:spPr>
          <a:xfrm>
            <a:off x="2214874" y="2952935"/>
            <a:ext cx="1592858" cy="285714"/>
          </a:xfrm>
          <a:prstGeom prst="rect">
            <a:avLst/>
          </a:prstGeom>
        </p:spPr>
      </p:pic>
      <p:cxnSp>
        <p:nvCxnSpPr>
          <p:cNvPr id="105" name="Straight Connector 104"/>
          <p:cNvCxnSpPr/>
          <p:nvPr/>
        </p:nvCxnSpPr>
        <p:spPr>
          <a:xfrm>
            <a:off x="2214874" y="2316462"/>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214874" y="2588056"/>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214874" y="2864893"/>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449491" y="2316462"/>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449491" y="2588056"/>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449491" y="2864893"/>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lide Number Placeholder 2">
            <a:extLst>
              <a:ext uri="{FF2B5EF4-FFF2-40B4-BE49-F238E27FC236}">
                <a16:creationId xmlns:a16="http://schemas.microsoft.com/office/drawing/2014/main" xmlns="" id="{9C3814B5-8A68-4387-822C-B38DE0BB24D4}"/>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51</a:t>
            </a:fld>
            <a:endParaRPr lang="en-US" sz="800" kern="0" dirty="0">
              <a:solidFill>
                <a:srgbClr val="54B948"/>
              </a:solidFill>
            </a:endParaRPr>
          </a:p>
        </p:txBody>
      </p:sp>
      <p:sp>
        <p:nvSpPr>
          <p:cNvPr id="48" name="Footer Placeholder 3">
            <a:extLst>
              <a:ext uri="{FF2B5EF4-FFF2-40B4-BE49-F238E27FC236}">
                <a16:creationId xmlns:a16="http://schemas.microsoft.com/office/drawing/2014/main" xmlns="" id="{951D72D6-52EC-4647-84DC-9D7D068405C6}"/>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690612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3748688"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graphicFrame>
        <p:nvGraphicFramePr>
          <p:cNvPr id="41" name="Table 40"/>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51" name="Picture 50"/>
          <p:cNvPicPr>
            <a:picLocks noChangeAspect="1"/>
          </p:cNvPicPr>
          <p:nvPr/>
        </p:nvPicPr>
        <p:blipFill>
          <a:blip r:embed="rId4"/>
          <a:stretch>
            <a:fillRect/>
          </a:stretch>
        </p:blipFill>
        <p:spPr>
          <a:xfrm>
            <a:off x="2565152" y="1011376"/>
            <a:ext cx="185714" cy="192857"/>
          </a:xfrm>
          <a:prstGeom prst="rect">
            <a:avLst/>
          </a:prstGeom>
        </p:spPr>
      </p:pic>
      <p:pic>
        <p:nvPicPr>
          <p:cNvPr id="61" name="Picture 60"/>
          <p:cNvPicPr>
            <a:picLocks noChangeAspect="1"/>
          </p:cNvPicPr>
          <p:nvPr/>
        </p:nvPicPr>
        <p:blipFill>
          <a:blip r:embed="rId5"/>
          <a:stretch>
            <a:fillRect/>
          </a:stretch>
        </p:blipFill>
        <p:spPr>
          <a:xfrm>
            <a:off x="2772591" y="990612"/>
            <a:ext cx="234384" cy="234384"/>
          </a:xfrm>
          <a:prstGeom prst="rect">
            <a:avLst/>
          </a:prstGeom>
        </p:spPr>
      </p:pic>
      <p:pic>
        <p:nvPicPr>
          <p:cNvPr id="62" name="Picture 61"/>
          <p:cNvPicPr>
            <a:picLocks noChangeAspect="1"/>
          </p:cNvPicPr>
          <p:nvPr/>
        </p:nvPicPr>
        <p:blipFill>
          <a:blip r:embed="rId6"/>
          <a:stretch>
            <a:fillRect/>
          </a:stretch>
        </p:blipFill>
        <p:spPr>
          <a:xfrm>
            <a:off x="2881543" y="1377629"/>
            <a:ext cx="125432" cy="108708"/>
          </a:xfrm>
          <a:prstGeom prst="rect">
            <a:avLst/>
          </a:prstGeom>
        </p:spPr>
      </p:pic>
      <p:cxnSp>
        <p:nvCxnSpPr>
          <p:cNvPr id="69" name="Straight Connector 68"/>
          <p:cNvCxnSpPr/>
          <p:nvPr/>
        </p:nvCxnSpPr>
        <p:spPr>
          <a:xfrm>
            <a:off x="3805312"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804697" y="1299969"/>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708222"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white">
                    <a:lumMod val="65000"/>
                  </a:prstClr>
                </a:solidFill>
                <a:latin typeface="Calibri" panose="020F0502020204030204"/>
                <a:ea typeface="+mn-ea"/>
                <a:cs typeface="+mn-cs"/>
              </a:rPr>
              <a:t>Charge</a:t>
            </a:r>
          </a:p>
        </p:txBody>
      </p:sp>
      <p:graphicFrame>
        <p:nvGraphicFramePr>
          <p:cNvPr id="74" name="Table 73"/>
          <p:cNvGraphicFramePr>
            <a:graphicFrameLocks noGrp="1"/>
          </p:cNvGraphicFramePr>
          <p:nvPr>
            <p:extLst/>
          </p:nvPr>
        </p:nvGraphicFramePr>
        <p:xfrm>
          <a:off x="3806169" y="1598969"/>
          <a:ext cx="2114362" cy="20574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Customer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5" name="Table 74"/>
          <p:cNvGraphicFramePr>
            <a:graphicFrameLocks noGrp="1"/>
          </p:cNvGraphicFramePr>
          <p:nvPr>
            <p:extLst/>
          </p:nvPr>
        </p:nvGraphicFramePr>
        <p:xfrm>
          <a:off x="3806168" y="1994482"/>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First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6" name="Table 75"/>
          <p:cNvGraphicFramePr>
            <a:graphicFrameLocks noGrp="1"/>
          </p:cNvGraphicFramePr>
          <p:nvPr>
            <p:extLst/>
          </p:nvPr>
        </p:nvGraphicFramePr>
        <p:xfrm>
          <a:off x="3805313" y="2389994"/>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Last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7" name="Table 76"/>
          <p:cNvGraphicFramePr>
            <a:graphicFrameLocks noGrp="1"/>
          </p:cNvGraphicFramePr>
          <p:nvPr>
            <p:extLst/>
          </p:nvPr>
        </p:nvGraphicFramePr>
        <p:xfrm>
          <a:off x="3805314" y="3133545"/>
          <a:ext cx="2115931" cy="20574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8" name="Table 77"/>
          <p:cNvGraphicFramePr>
            <a:graphicFrameLocks noGrp="1"/>
          </p:cNvGraphicFramePr>
          <p:nvPr>
            <p:extLst/>
          </p:nvPr>
        </p:nvGraphicFramePr>
        <p:xfrm>
          <a:off x="3805313" y="3522626"/>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Address 1</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9" name="Table 78"/>
          <p:cNvGraphicFramePr>
            <a:graphicFrameLocks noGrp="1"/>
          </p:cNvGraphicFramePr>
          <p:nvPr>
            <p:extLst/>
          </p:nvPr>
        </p:nvGraphicFramePr>
        <p:xfrm>
          <a:off x="3805315" y="3877097"/>
          <a:ext cx="2115932" cy="240351"/>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40351">
                <a:tc>
                  <a:txBody>
                    <a:bodyPr/>
                    <a:lstStyle/>
                    <a:p>
                      <a:r>
                        <a:rPr lang="en-US" sz="900" b="0" dirty="0">
                          <a:solidFill>
                            <a:schemeClr val="bg1">
                              <a:lumMod val="65000"/>
                            </a:schemeClr>
                          </a:solidFill>
                        </a:rPr>
                        <a:t>Address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0" name="Table 79"/>
          <p:cNvGraphicFramePr>
            <a:graphicFrameLocks noGrp="1"/>
          </p:cNvGraphicFramePr>
          <p:nvPr>
            <p:extLst/>
          </p:nvPr>
        </p:nvGraphicFramePr>
        <p:xfrm>
          <a:off x="3805314" y="2744464"/>
          <a:ext cx="2115935" cy="20574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a:t>
                      </a:r>
                      <a:r>
                        <a:rPr lang="en-US" sz="900" b="0" baseline="0" dirty="0">
                          <a:solidFill>
                            <a:schemeClr val="bg1">
                              <a:lumMod val="65000"/>
                            </a:schemeClr>
                          </a:solidFill>
                        </a:rPr>
                        <a:t> 1</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1" name="Table 80"/>
          <p:cNvGraphicFramePr>
            <a:graphicFrameLocks noGrp="1"/>
          </p:cNvGraphicFramePr>
          <p:nvPr>
            <p:extLst/>
          </p:nvPr>
        </p:nvGraphicFramePr>
        <p:xfrm>
          <a:off x="3805313" y="430078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City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2" name="Table 81"/>
          <p:cNvGraphicFramePr>
            <a:graphicFrameLocks noGrp="1"/>
          </p:cNvGraphicFramePr>
          <p:nvPr>
            <p:extLst/>
          </p:nvPr>
        </p:nvGraphicFramePr>
        <p:xfrm>
          <a:off x="6276158" y="1997552"/>
          <a:ext cx="1077080" cy="207741"/>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State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3" name="Table 82"/>
          <p:cNvGraphicFramePr>
            <a:graphicFrameLocks noGrp="1"/>
          </p:cNvGraphicFramePr>
          <p:nvPr>
            <p:extLst/>
          </p:nvPr>
        </p:nvGraphicFramePr>
        <p:xfrm>
          <a:off x="7460517" y="1997552"/>
          <a:ext cx="930859" cy="207741"/>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Zip Code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4" name="Table 83"/>
          <p:cNvGraphicFramePr>
            <a:graphicFrameLocks noGrp="1"/>
          </p:cNvGraphicFramePr>
          <p:nvPr>
            <p:extLst/>
          </p:nvPr>
        </p:nvGraphicFramePr>
        <p:xfrm>
          <a:off x="6279160" y="2387093"/>
          <a:ext cx="2247687" cy="20574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Tax Exempt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5" name="Table 84"/>
          <p:cNvGraphicFramePr>
            <a:graphicFrameLocks noGrp="1"/>
          </p:cNvGraphicFramePr>
          <p:nvPr>
            <p:extLst/>
          </p:nvPr>
        </p:nvGraphicFramePr>
        <p:xfrm>
          <a:off x="6279160" y="2743012"/>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Aux Field</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6" name="Table 85"/>
          <p:cNvGraphicFramePr>
            <a:graphicFrameLocks noGrp="1"/>
          </p:cNvGraphicFramePr>
          <p:nvPr>
            <p:extLst/>
          </p:nvPr>
        </p:nvGraphicFramePr>
        <p:xfrm>
          <a:off x="6279160" y="3179786"/>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Comments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87" name="Table 86"/>
          <p:cNvGraphicFramePr>
            <a:graphicFrameLocks noGrp="1"/>
          </p:cNvGraphicFramePr>
          <p:nvPr>
            <p:extLst/>
          </p:nvPr>
        </p:nvGraphicFramePr>
        <p:xfrm>
          <a:off x="6294994" y="3535704"/>
          <a:ext cx="2231852" cy="20726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7260">
                <a:tc>
                  <a:txBody>
                    <a:bodyPr/>
                    <a:lstStyle/>
                    <a:p>
                      <a:r>
                        <a:rPr lang="en-US" sz="900" b="0" dirty="0">
                          <a:solidFill>
                            <a:schemeClr val="bg1">
                              <a:lumMod val="65000"/>
                            </a:schemeClr>
                          </a:solidFill>
                        </a:rPr>
                        <a:t>External</a:t>
                      </a:r>
                      <a:r>
                        <a:rPr lang="en-US" sz="900" b="0" baseline="0" dirty="0">
                          <a:solidFill>
                            <a:schemeClr val="bg1">
                              <a:lumMod val="65000"/>
                            </a:schemeClr>
                          </a:solidFill>
                        </a:rPr>
                        <a:t> Reference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pic>
        <p:nvPicPr>
          <p:cNvPr id="88" name="Picture 87"/>
          <p:cNvPicPr>
            <a:picLocks noChangeAspect="1"/>
          </p:cNvPicPr>
          <p:nvPr/>
        </p:nvPicPr>
        <p:blipFill>
          <a:blip r:embed="rId7"/>
          <a:stretch>
            <a:fillRect/>
          </a:stretch>
        </p:blipFill>
        <p:spPr>
          <a:xfrm>
            <a:off x="7391243" y="4777178"/>
            <a:ext cx="1607143" cy="292857"/>
          </a:xfrm>
          <a:prstGeom prst="rect">
            <a:avLst/>
          </a:prstGeom>
        </p:spPr>
      </p:pic>
      <p:sp>
        <p:nvSpPr>
          <p:cNvPr id="89" name="TextBox 88"/>
          <p:cNvSpPr txBox="1"/>
          <p:nvPr/>
        </p:nvSpPr>
        <p:spPr>
          <a:xfrm>
            <a:off x="6323897" y="3832099"/>
            <a:ext cx="651140"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Employee</a:t>
            </a:r>
          </a:p>
        </p:txBody>
      </p:sp>
      <p:sp>
        <p:nvSpPr>
          <p:cNvPr id="90" name="TextBox 89"/>
          <p:cNvSpPr txBox="1"/>
          <p:nvPr/>
        </p:nvSpPr>
        <p:spPr>
          <a:xfrm>
            <a:off x="6323897" y="4287824"/>
            <a:ext cx="513282"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Charge</a:t>
            </a:r>
          </a:p>
        </p:txBody>
      </p:sp>
      <p:pic>
        <p:nvPicPr>
          <p:cNvPr id="91" name="Picture 90"/>
          <p:cNvPicPr>
            <a:picLocks noChangeAspect="1"/>
          </p:cNvPicPr>
          <p:nvPr/>
        </p:nvPicPr>
        <p:blipFill>
          <a:blip r:embed="rId8"/>
          <a:stretch>
            <a:fillRect/>
          </a:stretch>
        </p:blipFill>
        <p:spPr>
          <a:xfrm>
            <a:off x="6328984" y="4032670"/>
            <a:ext cx="485714" cy="171428"/>
          </a:xfrm>
          <a:prstGeom prst="rect">
            <a:avLst/>
          </a:prstGeom>
        </p:spPr>
      </p:pic>
      <p:sp>
        <p:nvSpPr>
          <p:cNvPr id="92" name="TextBox 91"/>
          <p:cNvSpPr txBox="1"/>
          <p:nvPr/>
        </p:nvSpPr>
        <p:spPr>
          <a:xfrm>
            <a:off x="6861248" y="4027797"/>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pic>
        <p:nvPicPr>
          <p:cNvPr id="93" name="Picture 92"/>
          <p:cNvPicPr>
            <a:picLocks noChangeAspect="1"/>
          </p:cNvPicPr>
          <p:nvPr/>
        </p:nvPicPr>
        <p:blipFill>
          <a:blip r:embed="rId8"/>
          <a:stretch>
            <a:fillRect/>
          </a:stretch>
        </p:blipFill>
        <p:spPr>
          <a:xfrm>
            <a:off x="6328984" y="4493586"/>
            <a:ext cx="485714" cy="171428"/>
          </a:xfrm>
          <a:prstGeom prst="rect">
            <a:avLst/>
          </a:prstGeom>
        </p:spPr>
      </p:pic>
      <p:sp>
        <p:nvSpPr>
          <p:cNvPr id="94" name="TextBox 93"/>
          <p:cNvSpPr txBox="1"/>
          <p:nvPr/>
        </p:nvSpPr>
        <p:spPr>
          <a:xfrm>
            <a:off x="6861248" y="4488713"/>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pic>
        <p:nvPicPr>
          <p:cNvPr id="42" name="Picture 41"/>
          <p:cNvPicPr>
            <a:picLocks noChangeAspect="1"/>
          </p:cNvPicPr>
          <p:nvPr/>
        </p:nvPicPr>
        <p:blipFill>
          <a:blip r:embed="rId6"/>
          <a:stretch>
            <a:fillRect/>
          </a:stretch>
        </p:blipFill>
        <p:spPr>
          <a:xfrm>
            <a:off x="8865684" y="555277"/>
            <a:ext cx="136085" cy="117940"/>
          </a:xfrm>
          <a:prstGeom prst="rect">
            <a:avLst/>
          </a:prstGeom>
        </p:spPr>
      </p:pic>
      <p:cxnSp>
        <p:nvCxnSpPr>
          <p:cNvPr id="43" name="Straight Connector 42"/>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44" name="Picture 43"/>
          <p:cNvPicPr>
            <a:picLocks noChangeAspect="1"/>
          </p:cNvPicPr>
          <p:nvPr/>
        </p:nvPicPr>
        <p:blipFill>
          <a:blip r:embed="rId9"/>
          <a:stretch>
            <a:fillRect/>
          </a:stretch>
        </p:blipFill>
        <p:spPr>
          <a:xfrm>
            <a:off x="390757" y="526329"/>
            <a:ext cx="214286" cy="185714"/>
          </a:xfrm>
          <a:prstGeom prst="rect">
            <a:avLst/>
          </a:prstGeom>
        </p:spPr>
      </p:pic>
      <p:pic>
        <p:nvPicPr>
          <p:cNvPr id="38" name="Picture 37"/>
          <p:cNvPicPr>
            <a:picLocks noChangeAspect="1"/>
          </p:cNvPicPr>
          <p:nvPr/>
        </p:nvPicPr>
        <p:blipFill>
          <a:blip r:embed="rId10"/>
          <a:stretch>
            <a:fillRect/>
          </a:stretch>
        </p:blipFill>
        <p:spPr>
          <a:xfrm>
            <a:off x="6574653" y="4781245"/>
            <a:ext cx="800000" cy="278572"/>
          </a:xfrm>
          <a:prstGeom prst="rect">
            <a:avLst/>
          </a:prstGeom>
        </p:spPr>
      </p:pic>
      <p:graphicFrame>
        <p:nvGraphicFramePr>
          <p:cNvPr id="37" name="Table 36"/>
          <p:cNvGraphicFramePr>
            <a:graphicFrameLocks noGrp="1"/>
          </p:cNvGraphicFramePr>
          <p:nvPr>
            <p:extLst/>
          </p:nvPr>
        </p:nvGraphicFramePr>
        <p:xfrm>
          <a:off x="6295051" y="159501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Country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pic>
        <p:nvPicPr>
          <p:cNvPr id="3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1869" y="200609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3436" y="158172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5" name="Slide Number Placeholder 2">
            <a:extLst>
              <a:ext uri="{FF2B5EF4-FFF2-40B4-BE49-F238E27FC236}">
                <a16:creationId xmlns:a16="http://schemas.microsoft.com/office/drawing/2014/main" xmlns="" id="{28A73CDE-DE58-47EA-917C-E86379A108D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52</a:t>
            </a:fld>
            <a:endParaRPr lang="en-US" sz="800" kern="0" dirty="0">
              <a:solidFill>
                <a:srgbClr val="54B948"/>
              </a:solidFill>
            </a:endParaRPr>
          </a:p>
        </p:txBody>
      </p:sp>
      <p:sp>
        <p:nvSpPr>
          <p:cNvPr id="46" name="Footer Placeholder 3">
            <a:extLst>
              <a:ext uri="{FF2B5EF4-FFF2-40B4-BE49-F238E27FC236}">
                <a16:creationId xmlns:a16="http://schemas.microsoft.com/office/drawing/2014/main" xmlns="" id="{8378FD8E-7E6F-4408-900C-75F81736EDE1}"/>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607312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3749983"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3" name="Picture 62"/>
          <p:cNvPicPr>
            <a:picLocks noChangeAspect="1"/>
          </p:cNvPicPr>
          <p:nvPr/>
        </p:nvPicPr>
        <p:blipFill>
          <a:blip r:embed="rId4"/>
          <a:stretch>
            <a:fillRect/>
          </a:stretch>
        </p:blipFill>
        <p:spPr>
          <a:xfrm>
            <a:off x="7391243" y="4777178"/>
            <a:ext cx="1607143" cy="292857"/>
          </a:xfrm>
          <a:prstGeom prst="rect">
            <a:avLst/>
          </a:prstGeom>
        </p:spPr>
      </p:pic>
      <p:graphicFrame>
        <p:nvGraphicFramePr>
          <p:cNvPr id="68" name="Table 67"/>
          <p:cNvGraphicFramePr>
            <a:graphicFrameLocks noGrp="1"/>
          </p:cNvGraphicFramePr>
          <p:nvPr>
            <p:extLst/>
          </p:nvPr>
        </p:nvGraphicFramePr>
        <p:xfrm>
          <a:off x="425576" y="877656"/>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9" name="Picture 68"/>
          <p:cNvPicPr>
            <a:picLocks noChangeAspect="1"/>
          </p:cNvPicPr>
          <p:nvPr/>
        </p:nvPicPr>
        <p:blipFill>
          <a:blip r:embed="rId5"/>
          <a:stretch>
            <a:fillRect/>
          </a:stretch>
        </p:blipFill>
        <p:spPr>
          <a:xfrm>
            <a:off x="2561116" y="1011376"/>
            <a:ext cx="185714" cy="192857"/>
          </a:xfrm>
          <a:prstGeom prst="rect">
            <a:avLst/>
          </a:prstGeom>
        </p:spPr>
      </p:pic>
      <p:pic>
        <p:nvPicPr>
          <p:cNvPr id="70" name="Picture 69"/>
          <p:cNvPicPr>
            <a:picLocks noChangeAspect="1"/>
          </p:cNvPicPr>
          <p:nvPr/>
        </p:nvPicPr>
        <p:blipFill>
          <a:blip r:embed="rId6"/>
          <a:stretch>
            <a:fillRect/>
          </a:stretch>
        </p:blipFill>
        <p:spPr>
          <a:xfrm>
            <a:off x="2768555" y="990612"/>
            <a:ext cx="234384" cy="234384"/>
          </a:xfrm>
          <a:prstGeom prst="rect">
            <a:avLst/>
          </a:prstGeom>
        </p:spPr>
      </p:pic>
      <p:cxnSp>
        <p:nvCxnSpPr>
          <p:cNvPr id="72" name="Straight Connector 71"/>
          <p:cNvCxnSpPr/>
          <p:nvPr/>
        </p:nvCxnSpPr>
        <p:spPr>
          <a:xfrm>
            <a:off x="3806608"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805993" y="1299969"/>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709517"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Charge</a:t>
            </a:r>
          </a:p>
        </p:txBody>
      </p:sp>
      <p:pic>
        <p:nvPicPr>
          <p:cNvPr id="61" name="Picture 60"/>
          <p:cNvPicPr>
            <a:picLocks noChangeAspect="1"/>
          </p:cNvPicPr>
          <p:nvPr/>
        </p:nvPicPr>
        <p:blipFill>
          <a:blip r:embed="rId7"/>
          <a:stretch>
            <a:fillRect/>
          </a:stretch>
        </p:blipFill>
        <p:spPr>
          <a:xfrm>
            <a:off x="8865684" y="555277"/>
            <a:ext cx="136085" cy="117940"/>
          </a:xfrm>
          <a:prstGeom prst="rect">
            <a:avLst/>
          </a:prstGeom>
        </p:spPr>
      </p:pic>
      <p:cxnSp>
        <p:nvCxnSpPr>
          <p:cNvPr id="67" name="Straight Connector 6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77" name="Picture 76"/>
          <p:cNvPicPr>
            <a:picLocks noChangeAspect="1"/>
          </p:cNvPicPr>
          <p:nvPr/>
        </p:nvPicPr>
        <p:blipFill>
          <a:blip r:embed="rId8"/>
          <a:stretch>
            <a:fillRect/>
          </a:stretch>
        </p:blipFill>
        <p:spPr>
          <a:xfrm>
            <a:off x="390757" y="526329"/>
            <a:ext cx="214286" cy="185714"/>
          </a:xfrm>
          <a:prstGeom prst="rect">
            <a:avLst/>
          </a:prstGeom>
        </p:spPr>
      </p:pic>
      <p:pic>
        <p:nvPicPr>
          <p:cNvPr id="88" name="Picture 87"/>
          <p:cNvPicPr>
            <a:picLocks noChangeAspect="1"/>
          </p:cNvPicPr>
          <p:nvPr/>
        </p:nvPicPr>
        <p:blipFill>
          <a:blip r:embed="rId9"/>
          <a:stretch>
            <a:fillRect/>
          </a:stretch>
        </p:blipFill>
        <p:spPr>
          <a:xfrm>
            <a:off x="6574653" y="4781245"/>
            <a:ext cx="800000" cy="278572"/>
          </a:xfrm>
          <a:prstGeom prst="rect">
            <a:avLst/>
          </a:prstGeom>
        </p:spPr>
      </p:pic>
      <p:graphicFrame>
        <p:nvGraphicFramePr>
          <p:cNvPr id="89" name="Table 88"/>
          <p:cNvGraphicFramePr>
            <a:graphicFrameLocks noGrp="1"/>
          </p:cNvGraphicFramePr>
          <p:nvPr>
            <p:extLst/>
          </p:nvPr>
        </p:nvGraphicFramePr>
        <p:xfrm>
          <a:off x="3806169" y="1598969"/>
          <a:ext cx="2114362" cy="20574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Customer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0" name="Table 89"/>
          <p:cNvGraphicFramePr>
            <a:graphicFrameLocks noGrp="1"/>
          </p:cNvGraphicFramePr>
          <p:nvPr>
            <p:extLst/>
          </p:nvPr>
        </p:nvGraphicFramePr>
        <p:xfrm>
          <a:off x="3806168" y="1994482"/>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First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1" name="Table 90"/>
          <p:cNvGraphicFramePr>
            <a:graphicFrameLocks noGrp="1"/>
          </p:cNvGraphicFramePr>
          <p:nvPr>
            <p:extLst/>
          </p:nvPr>
        </p:nvGraphicFramePr>
        <p:xfrm>
          <a:off x="3805313" y="2389994"/>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Last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2" name="Table 91"/>
          <p:cNvGraphicFramePr>
            <a:graphicFrameLocks noGrp="1"/>
          </p:cNvGraphicFramePr>
          <p:nvPr>
            <p:extLst/>
          </p:nvPr>
        </p:nvGraphicFramePr>
        <p:xfrm>
          <a:off x="3805314" y="3133545"/>
          <a:ext cx="2115931" cy="20574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3" name="Table 92"/>
          <p:cNvGraphicFramePr>
            <a:graphicFrameLocks noGrp="1"/>
          </p:cNvGraphicFramePr>
          <p:nvPr>
            <p:extLst/>
          </p:nvPr>
        </p:nvGraphicFramePr>
        <p:xfrm>
          <a:off x="3805313" y="3522626"/>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Address 1</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94" name="Table 93"/>
          <p:cNvGraphicFramePr>
            <a:graphicFrameLocks noGrp="1"/>
          </p:cNvGraphicFramePr>
          <p:nvPr>
            <p:extLst/>
          </p:nvPr>
        </p:nvGraphicFramePr>
        <p:xfrm>
          <a:off x="3805315" y="3877097"/>
          <a:ext cx="2115932" cy="240351"/>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40351">
                <a:tc>
                  <a:txBody>
                    <a:bodyPr/>
                    <a:lstStyle/>
                    <a:p>
                      <a:r>
                        <a:rPr lang="en-US" sz="900" b="0" dirty="0">
                          <a:solidFill>
                            <a:schemeClr val="bg1">
                              <a:lumMod val="65000"/>
                            </a:schemeClr>
                          </a:solidFill>
                        </a:rPr>
                        <a:t>Address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9" name="Table 108"/>
          <p:cNvGraphicFramePr>
            <a:graphicFrameLocks noGrp="1"/>
          </p:cNvGraphicFramePr>
          <p:nvPr>
            <p:extLst/>
          </p:nvPr>
        </p:nvGraphicFramePr>
        <p:xfrm>
          <a:off x="3805314" y="2744464"/>
          <a:ext cx="2115935" cy="20574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a:t>
                      </a:r>
                      <a:r>
                        <a:rPr lang="en-US" sz="900" b="0" baseline="0" dirty="0">
                          <a:solidFill>
                            <a:schemeClr val="bg1">
                              <a:lumMod val="65000"/>
                            </a:schemeClr>
                          </a:solidFill>
                        </a:rPr>
                        <a:t> 1</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0" name="Table 109"/>
          <p:cNvGraphicFramePr>
            <a:graphicFrameLocks noGrp="1"/>
          </p:cNvGraphicFramePr>
          <p:nvPr>
            <p:extLst/>
          </p:nvPr>
        </p:nvGraphicFramePr>
        <p:xfrm>
          <a:off x="3805313" y="430078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City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1" name="Table 110"/>
          <p:cNvGraphicFramePr>
            <a:graphicFrameLocks noGrp="1"/>
          </p:cNvGraphicFramePr>
          <p:nvPr>
            <p:extLst/>
          </p:nvPr>
        </p:nvGraphicFramePr>
        <p:xfrm>
          <a:off x="6276158" y="1997552"/>
          <a:ext cx="1077080" cy="207741"/>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State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2" name="Table 111"/>
          <p:cNvGraphicFramePr>
            <a:graphicFrameLocks noGrp="1"/>
          </p:cNvGraphicFramePr>
          <p:nvPr>
            <p:extLst/>
          </p:nvPr>
        </p:nvGraphicFramePr>
        <p:xfrm>
          <a:off x="7460517" y="1997552"/>
          <a:ext cx="930859" cy="207741"/>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Zip Code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3" name="Table 112"/>
          <p:cNvGraphicFramePr>
            <a:graphicFrameLocks noGrp="1"/>
          </p:cNvGraphicFramePr>
          <p:nvPr>
            <p:extLst/>
          </p:nvPr>
        </p:nvGraphicFramePr>
        <p:xfrm>
          <a:off x="6279160" y="2387093"/>
          <a:ext cx="2247687" cy="20574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Tax Exempt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4" name="Table 113"/>
          <p:cNvGraphicFramePr>
            <a:graphicFrameLocks noGrp="1"/>
          </p:cNvGraphicFramePr>
          <p:nvPr>
            <p:extLst/>
          </p:nvPr>
        </p:nvGraphicFramePr>
        <p:xfrm>
          <a:off x="6279160" y="2743012"/>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Aux Field</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5" name="Table 114"/>
          <p:cNvGraphicFramePr>
            <a:graphicFrameLocks noGrp="1"/>
          </p:cNvGraphicFramePr>
          <p:nvPr>
            <p:extLst/>
          </p:nvPr>
        </p:nvGraphicFramePr>
        <p:xfrm>
          <a:off x="6279160" y="3179786"/>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Comments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6" name="Table 115"/>
          <p:cNvGraphicFramePr>
            <a:graphicFrameLocks noGrp="1"/>
          </p:cNvGraphicFramePr>
          <p:nvPr>
            <p:extLst/>
          </p:nvPr>
        </p:nvGraphicFramePr>
        <p:xfrm>
          <a:off x="6294994" y="3535704"/>
          <a:ext cx="2231852" cy="20726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7260">
                <a:tc>
                  <a:txBody>
                    <a:bodyPr/>
                    <a:lstStyle/>
                    <a:p>
                      <a:r>
                        <a:rPr lang="en-US" sz="900" b="0" dirty="0">
                          <a:solidFill>
                            <a:schemeClr val="bg1">
                              <a:lumMod val="65000"/>
                            </a:schemeClr>
                          </a:solidFill>
                        </a:rPr>
                        <a:t>External</a:t>
                      </a:r>
                      <a:r>
                        <a:rPr lang="en-US" sz="900" b="0" baseline="0" dirty="0">
                          <a:solidFill>
                            <a:schemeClr val="bg1">
                              <a:lumMod val="65000"/>
                            </a:schemeClr>
                          </a:solidFill>
                        </a:rPr>
                        <a:t> Reference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sp>
        <p:nvSpPr>
          <p:cNvPr id="117" name="TextBox 116"/>
          <p:cNvSpPr txBox="1"/>
          <p:nvPr/>
        </p:nvSpPr>
        <p:spPr>
          <a:xfrm>
            <a:off x="6323897" y="3832099"/>
            <a:ext cx="651140"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Employee</a:t>
            </a:r>
          </a:p>
        </p:txBody>
      </p:sp>
      <p:sp>
        <p:nvSpPr>
          <p:cNvPr id="118" name="TextBox 117"/>
          <p:cNvSpPr txBox="1"/>
          <p:nvPr/>
        </p:nvSpPr>
        <p:spPr>
          <a:xfrm>
            <a:off x="6323897" y="4287824"/>
            <a:ext cx="114646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Accounts Receivable</a:t>
            </a:r>
          </a:p>
        </p:txBody>
      </p:sp>
      <p:pic>
        <p:nvPicPr>
          <p:cNvPr id="119" name="Picture 118"/>
          <p:cNvPicPr>
            <a:picLocks noChangeAspect="1"/>
          </p:cNvPicPr>
          <p:nvPr/>
        </p:nvPicPr>
        <p:blipFill>
          <a:blip r:embed="rId10"/>
          <a:stretch>
            <a:fillRect/>
          </a:stretch>
        </p:blipFill>
        <p:spPr>
          <a:xfrm>
            <a:off x="6328984" y="4032670"/>
            <a:ext cx="485714" cy="171428"/>
          </a:xfrm>
          <a:prstGeom prst="rect">
            <a:avLst/>
          </a:prstGeom>
        </p:spPr>
      </p:pic>
      <p:sp>
        <p:nvSpPr>
          <p:cNvPr id="120" name="TextBox 119"/>
          <p:cNvSpPr txBox="1"/>
          <p:nvPr/>
        </p:nvSpPr>
        <p:spPr>
          <a:xfrm>
            <a:off x="6861248" y="4027797"/>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pic>
        <p:nvPicPr>
          <p:cNvPr id="121" name="Picture 120"/>
          <p:cNvPicPr>
            <a:picLocks noChangeAspect="1"/>
          </p:cNvPicPr>
          <p:nvPr/>
        </p:nvPicPr>
        <p:blipFill>
          <a:blip r:embed="rId10"/>
          <a:stretch>
            <a:fillRect/>
          </a:stretch>
        </p:blipFill>
        <p:spPr>
          <a:xfrm>
            <a:off x="6328984" y="4493586"/>
            <a:ext cx="485714" cy="171428"/>
          </a:xfrm>
          <a:prstGeom prst="rect">
            <a:avLst/>
          </a:prstGeom>
        </p:spPr>
      </p:pic>
      <p:sp>
        <p:nvSpPr>
          <p:cNvPr id="122" name="TextBox 121"/>
          <p:cNvSpPr txBox="1"/>
          <p:nvPr/>
        </p:nvSpPr>
        <p:spPr>
          <a:xfrm>
            <a:off x="6861248" y="4488713"/>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graphicFrame>
        <p:nvGraphicFramePr>
          <p:cNvPr id="123" name="Table 122"/>
          <p:cNvGraphicFramePr>
            <a:graphicFrameLocks noGrp="1"/>
          </p:cNvGraphicFramePr>
          <p:nvPr>
            <p:extLst/>
          </p:nvPr>
        </p:nvGraphicFramePr>
        <p:xfrm>
          <a:off x="6295051" y="159501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Country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pic>
        <p:nvPicPr>
          <p:cNvPr id="12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1869" y="200609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3436" y="158172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26" name="Table 125"/>
          <p:cNvGraphicFramePr>
            <a:graphicFrameLocks noGrp="1"/>
          </p:cNvGraphicFramePr>
          <p:nvPr>
            <p:extLst/>
          </p:nvPr>
        </p:nvGraphicFramePr>
        <p:xfrm>
          <a:off x="1727341" y="1124608"/>
          <a:ext cx="5955615" cy="3400705"/>
        </p:xfrm>
        <a:graphic>
          <a:graphicData uri="http://schemas.openxmlformats.org/drawingml/2006/table">
            <a:tbl>
              <a:tblPr firstRow="1" bandRow="1">
                <a:tableStyleId>{5C22544A-7EE6-4342-B048-85BDC9FD1C3A}</a:tableStyleId>
              </a:tblPr>
              <a:tblGrid>
                <a:gridCol w="2916664">
                  <a:extLst>
                    <a:ext uri="{9D8B030D-6E8A-4147-A177-3AD203B41FA5}">
                      <a16:colId xmlns:a16="http://schemas.microsoft.com/office/drawing/2014/main" xmlns="" val="1893990144"/>
                    </a:ext>
                  </a:extLst>
                </a:gridCol>
                <a:gridCol w="3038951">
                  <a:extLst>
                    <a:ext uri="{9D8B030D-6E8A-4147-A177-3AD203B41FA5}">
                      <a16:colId xmlns:a16="http://schemas.microsoft.com/office/drawing/2014/main" xmlns="" val="4042993275"/>
                    </a:ext>
                  </a:extLst>
                </a:gridCol>
              </a:tblGrid>
              <a:tr h="356162">
                <a:tc>
                  <a:txBody>
                    <a:bodyPr/>
                    <a:lstStyle/>
                    <a:p>
                      <a:r>
                        <a:rPr lang="en-US" sz="900" b="0" dirty="0">
                          <a:solidFill>
                            <a:schemeClr val="tx1"/>
                          </a:solidFill>
                        </a:rPr>
                        <a:t>Customer Defaults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endParaRPr lang="en-US" sz="1100" b="0" dirty="0"/>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54279951"/>
                  </a:ext>
                </a:extLst>
              </a:tr>
              <a:tr h="435266">
                <a:tc>
                  <a:txBody>
                    <a:bodyPr/>
                    <a:lstStyle/>
                    <a:p>
                      <a:r>
                        <a:rPr lang="en-US" sz="900" dirty="0"/>
                        <a:t>Country</a:t>
                      </a:r>
                    </a:p>
                    <a:p>
                      <a:r>
                        <a:rPr lang="en-US" sz="900" dirty="0"/>
                        <a:t>USA</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Credit Limit</a:t>
                      </a:r>
                    </a:p>
                    <a:p>
                      <a:r>
                        <a:rPr lang="en-US" sz="900" dirty="0"/>
                        <a:t>$500.00</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24501276"/>
                  </a:ext>
                </a:extLst>
              </a:tr>
              <a:tr h="435266">
                <a:tc>
                  <a:txBody>
                    <a:bodyPr/>
                    <a:lstStyle/>
                    <a:p>
                      <a:r>
                        <a:rPr lang="en-US" sz="900" dirty="0"/>
                        <a:t>City</a:t>
                      </a:r>
                    </a:p>
                    <a:p>
                      <a:r>
                        <a:rPr lang="en-US" sz="900" dirty="0"/>
                        <a:t>Atlanta</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Charge Status</a:t>
                      </a:r>
                    </a:p>
                    <a:p>
                      <a:r>
                        <a:rPr lang="en-US" sz="900" dirty="0"/>
                        <a:t>Good</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995055569"/>
                  </a:ext>
                </a:extLst>
              </a:tr>
              <a:tr h="458359">
                <a:tc>
                  <a:txBody>
                    <a:bodyPr/>
                    <a:lstStyle/>
                    <a:p>
                      <a:r>
                        <a:rPr lang="en-US" sz="900" dirty="0"/>
                        <a:t>State</a:t>
                      </a:r>
                      <a:endParaRPr lang="en-US" sz="900" baseline="0" dirty="0"/>
                    </a:p>
                    <a:p>
                      <a:r>
                        <a:rPr lang="en-US" sz="900" baseline="0" dirty="0"/>
                        <a:t>GA</a:t>
                      </a:r>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APR</a:t>
                      </a:r>
                    </a:p>
                    <a:p>
                      <a:r>
                        <a:rPr lang="en-US" sz="900" dirty="0"/>
                        <a:t>7.00%</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855013473"/>
                  </a:ext>
                </a:extLst>
              </a:tr>
              <a:tr h="418971">
                <a:tc>
                  <a:txBody>
                    <a:bodyPr/>
                    <a:lstStyle/>
                    <a:p>
                      <a:r>
                        <a:rPr lang="en-US" sz="900" dirty="0"/>
                        <a:t>Zip Code</a:t>
                      </a:r>
                    </a:p>
                    <a:p>
                      <a:r>
                        <a:rPr lang="en-US" sz="900" dirty="0"/>
                        <a:t>54463</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Charge</a:t>
                      </a:r>
                      <a:r>
                        <a:rPr lang="en-US" sz="900" baseline="0" dirty="0"/>
                        <a:t>                       </a:t>
                      </a:r>
                      <a:r>
                        <a:rPr lang="en-US" sz="900" dirty="0"/>
                        <a:t>                 Employee</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699150002"/>
                  </a:ext>
                </a:extLst>
              </a:tr>
              <a:tr h="649771">
                <a:tc>
                  <a:txBody>
                    <a:bodyPr/>
                    <a:lstStyle/>
                    <a:p>
                      <a:r>
                        <a:rPr lang="en-US" sz="900" dirty="0"/>
                        <a:t>Aux Field</a:t>
                      </a:r>
                    </a:p>
                    <a:p>
                      <a:r>
                        <a:rPr lang="en-US" sz="900" dirty="0"/>
                        <a:t>Default</a:t>
                      </a:r>
                      <a:r>
                        <a:rPr lang="en-US" sz="900" baseline="0" dirty="0"/>
                        <a:t> Data</a:t>
                      </a:r>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Finance Charge                          Compound Charges</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227412800"/>
                  </a:ext>
                </a:extLst>
              </a:tr>
              <a:tr h="646910">
                <a:tc>
                  <a:txBody>
                    <a:bodyPr/>
                    <a:lstStyle/>
                    <a:p>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900" dirty="0"/>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54949248"/>
                  </a:ext>
                </a:extLst>
              </a:tr>
            </a:tbl>
          </a:graphicData>
        </a:graphic>
      </p:graphicFrame>
      <p:pic>
        <p:nvPicPr>
          <p:cNvPr id="127" name="Picture 126"/>
          <p:cNvPicPr>
            <a:picLocks noChangeAspect="1"/>
          </p:cNvPicPr>
          <p:nvPr/>
        </p:nvPicPr>
        <p:blipFill>
          <a:blip r:embed="rId12"/>
          <a:stretch>
            <a:fillRect/>
          </a:stretch>
        </p:blipFill>
        <p:spPr>
          <a:xfrm>
            <a:off x="1790764" y="4102746"/>
            <a:ext cx="1854024" cy="332560"/>
          </a:xfrm>
          <a:prstGeom prst="rect">
            <a:avLst/>
          </a:prstGeom>
        </p:spPr>
      </p:pic>
      <p:cxnSp>
        <p:nvCxnSpPr>
          <p:cNvPr id="128" name="Straight Connector 127"/>
          <p:cNvCxnSpPr/>
          <p:nvPr/>
        </p:nvCxnSpPr>
        <p:spPr>
          <a:xfrm>
            <a:off x="1764476" y="1785242"/>
            <a:ext cx="2493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764477" y="2220422"/>
            <a:ext cx="2493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764477" y="2648260"/>
            <a:ext cx="2493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705148" y="1785242"/>
            <a:ext cx="2493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705148" y="2231474"/>
            <a:ext cx="2493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705147" y="2648260"/>
            <a:ext cx="2493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4"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1014" y="2033936"/>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35" name="Straight Connector 134"/>
          <p:cNvCxnSpPr/>
          <p:nvPr/>
        </p:nvCxnSpPr>
        <p:spPr>
          <a:xfrm>
            <a:off x="1764477" y="3106343"/>
            <a:ext cx="2493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6737" y="3002152"/>
            <a:ext cx="823190" cy="2494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0982" y="2968891"/>
            <a:ext cx="880010" cy="2827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8"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6737" y="3419048"/>
            <a:ext cx="880010" cy="2827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9"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0982" y="3419048"/>
            <a:ext cx="880010" cy="2827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0342" y="1587139"/>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41" name="Straight Connector 140"/>
          <p:cNvCxnSpPr/>
          <p:nvPr/>
        </p:nvCxnSpPr>
        <p:spPr>
          <a:xfrm>
            <a:off x="1764476" y="3535703"/>
            <a:ext cx="24934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6631" y="244330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6" name="Slide Number Placeholder 2">
            <a:extLst>
              <a:ext uri="{FF2B5EF4-FFF2-40B4-BE49-F238E27FC236}">
                <a16:creationId xmlns:a16="http://schemas.microsoft.com/office/drawing/2014/main" xmlns="" id="{6B717699-6C8C-4698-B91C-0BC55FD5B0B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53</a:t>
            </a:fld>
            <a:endParaRPr lang="en-US" sz="800" kern="0" dirty="0">
              <a:solidFill>
                <a:srgbClr val="54B948"/>
              </a:solidFill>
            </a:endParaRPr>
          </a:p>
        </p:txBody>
      </p:sp>
      <p:sp>
        <p:nvSpPr>
          <p:cNvPr id="57" name="Footer Placeholder 3">
            <a:extLst>
              <a:ext uri="{FF2B5EF4-FFF2-40B4-BE49-F238E27FC236}">
                <a16:creationId xmlns:a16="http://schemas.microsoft.com/office/drawing/2014/main" xmlns="" id="{63C945B2-EF95-4276-B73A-388A3A7D3443}"/>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215977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3754980"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graphicFrame>
        <p:nvGraphicFramePr>
          <p:cNvPr id="43" name="Table 42"/>
          <p:cNvGraphicFramePr>
            <a:graphicFrameLocks noGrp="1"/>
          </p:cNvGraphicFramePr>
          <p:nvPr>
            <p:extLst/>
          </p:nvPr>
        </p:nvGraphicFramePr>
        <p:xfrm>
          <a:off x="3812460" y="1461809"/>
          <a:ext cx="2114362" cy="34290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Customer #</a:t>
                      </a:r>
                      <a:r>
                        <a:rPr lang="en-US" sz="900" b="0" dirty="0">
                          <a:solidFill>
                            <a:srgbClr val="FF0000"/>
                          </a:solidFill>
                        </a:rPr>
                        <a:t>*</a:t>
                      </a:r>
                    </a:p>
                    <a:p>
                      <a:r>
                        <a:rPr lang="en-US" sz="900" b="0" dirty="0">
                          <a:solidFill>
                            <a:schemeClr val="tx1"/>
                          </a:solidFill>
                        </a:rPr>
                        <a:t>41999900001</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3812460" y="1851907"/>
          <a:ext cx="2115934" cy="343709"/>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3709">
                <a:tc>
                  <a:txBody>
                    <a:bodyPr/>
                    <a:lstStyle/>
                    <a:p>
                      <a:r>
                        <a:rPr lang="en-US" sz="900" b="0" dirty="0">
                          <a:solidFill>
                            <a:schemeClr val="tx1"/>
                          </a:solidFill>
                        </a:rPr>
                        <a:t>First Name</a:t>
                      </a:r>
                    </a:p>
                    <a:p>
                      <a:r>
                        <a:rPr lang="en-US" sz="900" b="0" dirty="0">
                          <a:solidFill>
                            <a:schemeClr val="tx1"/>
                          </a:solidFill>
                        </a:rPr>
                        <a:t>Toby</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5" name="Table 44"/>
          <p:cNvGraphicFramePr>
            <a:graphicFrameLocks noGrp="1"/>
          </p:cNvGraphicFramePr>
          <p:nvPr>
            <p:extLst/>
          </p:nvPr>
        </p:nvGraphicFramePr>
        <p:xfrm>
          <a:off x="3811605" y="2242812"/>
          <a:ext cx="2115934" cy="34290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Last Name</a:t>
                      </a:r>
                    </a:p>
                    <a:p>
                      <a:r>
                        <a:rPr lang="en-US" sz="900" b="0" dirty="0">
                          <a:solidFill>
                            <a:schemeClr val="tx1"/>
                          </a:solidFill>
                        </a:rPr>
                        <a:t>Hughes</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6" name="Table 45"/>
          <p:cNvGraphicFramePr>
            <a:graphicFrameLocks noGrp="1"/>
          </p:cNvGraphicFramePr>
          <p:nvPr>
            <p:extLst/>
          </p:nvPr>
        </p:nvGraphicFramePr>
        <p:xfrm>
          <a:off x="3811606" y="3061155"/>
          <a:ext cx="2115931" cy="27813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Phone 2</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7" name="Table 46"/>
          <p:cNvGraphicFramePr>
            <a:graphicFrameLocks noGrp="1"/>
          </p:cNvGraphicFramePr>
          <p:nvPr>
            <p:extLst/>
          </p:nvPr>
        </p:nvGraphicFramePr>
        <p:xfrm>
          <a:off x="3811605" y="3413102"/>
          <a:ext cx="2115934" cy="34290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Address 1</a:t>
                      </a:r>
                    </a:p>
                    <a:p>
                      <a:r>
                        <a:rPr lang="en-US" sz="900" b="0" dirty="0">
                          <a:solidFill>
                            <a:schemeClr val="tx1"/>
                          </a:solidFill>
                        </a:rPr>
                        <a:t>4361 Clement</a:t>
                      </a:r>
                      <a:r>
                        <a:rPr lang="en-US" sz="900" b="0" baseline="0" dirty="0">
                          <a:solidFill>
                            <a:schemeClr val="tx1"/>
                          </a:solidFill>
                        </a:rPr>
                        <a:t> Street</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8" name="Table 47"/>
          <p:cNvGraphicFramePr>
            <a:graphicFrameLocks noGrp="1"/>
          </p:cNvGraphicFramePr>
          <p:nvPr>
            <p:extLst/>
          </p:nvPr>
        </p:nvGraphicFramePr>
        <p:xfrm>
          <a:off x="3811606" y="3839318"/>
          <a:ext cx="2115932" cy="27813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Address 2</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9" name="Table 48"/>
          <p:cNvGraphicFramePr>
            <a:graphicFrameLocks noGrp="1"/>
          </p:cNvGraphicFramePr>
          <p:nvPr>
            <p:extLst/>
          </p:nvPr>
        </p:nvGraphicFramePr>
        <p:xfrm>
          <a:off x="3811606" y="2632909"/>
          <a:ext cx="2115935" cy="34290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Phone</a:t>
                      </a:r>
                      <a:r>
                        <a:rPr lang="en-US" sz="900" b="0" baseline="0" dirty="0">
                          <a:solidFill>
                            <a:schemeClr val="tx1"/>
                          </a:solidFill>
                        </a:rPr>
                        <a:t> 1</a:t>
                      </a:r>
                    </a:p>
                    <a:p>
                      <a:r>
                        <a:rPr lang="en-US" sz="900" b="0" baseline="0" dirty="0">
                          <a:solidFill>
                            <a:schemeClr val="tx1"/>
                          </a:solidFill>
                        </a:rPr>
                        <a:t>530-710-3668</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cxnSp>
        <p:nvCxnSpPr>
          <p:cNvPr id="10" name="Straight Connector 9"/>
          <p:cNvCxnSpPr/>
          <p:nvPr/>
        </p:nvCxnSpPr>
        <p:spPr>
          <a:xfrm>
            <a:off x="3811604"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10989" y="1299969"/>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graphicFrame>
        <p:nvGraphicFramePr>
          <p:cNvPr id="42" name="Table 41"/>
          <p:cNvGraphicFramePr>
            <a:graphicFrameLocks noGrp="1"/>
          </p:cNvGraphicFramePr>
          <p:nvPr>
            <p:extLst/>
          </p:nvPr>
        </p:nvGraphicFramePr>
        <p:xfrm>
          <a:off x="6301286" y="1457341"/>
          <a:ext cx="2115932" cy="34290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Country</a:t>
                      </a:r>
                    </a:p>
                    <a:p>
                      <a:r>
                        <a:rPr lang="en-US" sz="900" b="0" dirty="0">
                          <a:solidFill>
                            <a:schemeClr val="tx1"/>
                          </a:solidFill>
                        </a:rPr>
                        <a:t>USA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2" name="Table 51"/>
          <p:cNvGraphicFramePr>
            <a:graphicFrameLocks noGrp="1"/>
          </p:cNvGraphicFramePr>
          <p:nvPr>
            <p:extLst/>
          </p:nvPr>
        </p:nvGraphicFramePr>
        <p:xfrm>
          <a:off x="6301286" y="1849469"/>
          <a:ext cx="1077080" cy="342900"/>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State</a:t>
                      </a:r>
                    </a:p>
                    <a:p>
                      <a:r>
                        <a:rPr lang="en-US" sz="900" b="0" dirty="0">
                          <a:solidFill>
                            <a:schemeClr val="tx1"/>
                          </a:solidFill>
                        </a:rPr>
                        <a:t>GA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4" name="Table 53"/>
          <p:cNvGraphicFramePr>
            <a:graphicFrameLocks noGrp="1"/>
          </p:cNvGraphicFramePr>
          <p:nvPr>
            <p:extLst/>
          </p:nvPr>
        </p:nvGraphicFramePr>
        <p:xfrm>
          <a:off x="7485645" y="1849469"/>
          <a:ext cx="930859" cy="342900"/>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Zip Code</a:t>
                      </a:r>
                    </a:p>
                    <a:p>
                      <a:r>
                        <a:rPr lang="en-US" sz="900" b="0" dirty="0">
                          <a:solidFill>
                            <a:schemeClr val="tx1"/>
                          </a:solidFill>
                        </a:rPr>
                        <a:t>55805</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5" name="Table 54"/>
          <p:cNvGraphicFramePr>
            <a:graphicFrameLocks noGrp="1"/>
          </p:cNvGraphicFramePr>
          <p:nvPr>
            <p:extLst/>
          </p:nvPr>
        </p:nvGraphicFramePr>
        <p:xfrm>
          <a:off x="6279159" y="2241986"/>
          <a:ext cx="2247687" cy="34290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Tax Exempt #</a:t>
                      </a:r>
                    </a:p>
                    <a:p>
                      <a:r>
                        <a:rPr lang="en-US" sz="900" b="0" dirty="0">
                          <a:solidFill>
                            <a:schemeClr val="tx1"/>
                          </a:solidFill>
                        </a:rPr>
                        <a:t>5466878</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6" name="Table 55"/>
          <p:cNvGraphicFramePr>
            <a:graphicFrameLocks noGrp="1"/>
          </p:cNvGraphicFramePr>
          <p:nvPr>
            <p:extLst/>
          </p:nvPr>
        </p:nvGraphicFramePr>
        <p:xfrm>
          <a:off x="6293369" y="2681238"/>
          <a:ext cx="2231852" cy="291212"/>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91212">
                <a:tc>
                  <a:txBody>
                    <a:bodyPr/>
                    <a:lstStyle/>
                    <a:p>
                      <a:r>
                        <a:rPr lang="en-US" sz="900" b="0" dirty="0">
                          <a:solidFill>
                            <a:schemeClr val="tx1"/>
                          </a:solidFill>
                        </a:rPr>
                        <a:t>Aux Field</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6285451" y="3022989"/>
          <a:ext cx="2231852" cy="34290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Comments</a:t>
                      </a:r>
                    </a:p>
                    <a:p>
                      <a:r>
                        <a:rPr lang="en-US" sz="900" b="0" dirty="0">
                          <a:solidFill>
                            <a:schemeClr val="tx1"/>
                          </a:solidFill>
                        </a:rPr>
                        <a:t>NSF</a:t>
                      </a:r>
                      <a:r>
                        <a:rPr lang="en-US" sz="900" b="0" baseline="0" dirty="0">
                          <a:solidFill>
                            <a:schemeClr val="tx1"/>
                          </a:solidFill>
                        </a:rPr>
                        <a:t> $38.26 4/17/2017</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8" name="Table 57"/>
          <p:cNvGraphicFramePr>
            <a:graphicFrameLocks noGrp="1"/>
          </p:cNvGraphicFramePr>
          <p:nvPr>
            <p:extLst/>
          </p:nvPr>
        </p:nvGraphicFramePr>
        <p:xfrm>
          <a:off x="6301286" y="3460030"/>
          <a:ext cx="2231852" cy="299891"/>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99891">
                <a:tc>
                  <a:txBody>
                    <a:bodyPr/>
                    <a:lstStyle/>
                    <a:p>
                      <a:r>
                        <a:rPr lang="en-US" sz="900" b="0" dirty="0">
                          <a:solidFill>
                            <a:schemeClr val="tx1"/>
                          </a:solidFill>
                        </a:rPr>
                        <a:t>External</a:t>
                      </a:r>
                      <a:r>
                        <a:rPr lang="en-US" sz="900" b="0" baseline="0" dirty="0">
                          <a:solidFill>
                            <a:schemeClr val="tx1"/>
                          </a:solidFill>
                        </a:rPr>
                        <a:t> Reference #</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0" name="Table 49"/>
          <p:cNvGraphicFramePr>
            <a:graphicFrameLocks noGrp="1"/>
          </p:cNvGraphicFramePr>
          <p:nvPr>
            <p:extLst/>
          </p:nvPr>
        </p:nvGraphicFramePr>
        <p:xfrm>
          <a:off x="438466" y="878529"/>
          <a:ext cx="2612264" cy="419891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71310">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26195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51" name="Picture 50"/>
          <p:cNvPicPr>
            <a:picLocks noChangeAspect="1"/>
          </p:cNvPicPr>
          <p:nvPr/>
        </p:nvPicPr>
        <p:blipFill>
          <a:blip r:embed="rId4"/>
          <a:stretch>
            <a:fillRect/>
          </a:stretch>
        </p:blipFill>
        <p:spPr>
          <a:xfrm>
            <a:off x="2574007" y="1011376"/>
            <a:ext cx="185714" cy="192857"/>
          </a:xfrm>
          <a:prstGeom prst="rect">
            <a:avLst/>
          </a:prstGeom>
        </p:spPr>
      </p:pic>
      <p:pic>
        <p:nvPicPr>
          <p:cNvPr id="53" name="Picture 52"/>
          <p:cNvPicPr>
            <a:picLocks noChangeAspect="1"/>
          </p:cNvPicPr>
          <p:nvPr/>
        </p:nvPicPr>
        <p:blipFill>
          <a:blip r:embed="rId5"/>
          <a:stretch>
            <a:fillRect/>
          </a:stretch>
        </p:blipFill>
        <p:spPr>
          <a:xfrm>
            <a:off x="2781446" y="990612"/>
            <a:ext cx="234384" cy="234384"/>
          </a:xfrm>
          <a:prstGeom prst="rect">
            <a:avLst/>
          </a:prstGeom>
        </p:spPr>
      </p:pic>
      <p:pic>
        <p:nvPicPr>
          <p:cNvPr id="69" name="Picture 68"/>
          <p:cNvPicPr>
            <a:picLocks noChangeAspect="1"/>
          </p:cNvPicPr>
          <p:nvPr/>
        </p:nvPicPr>
        <p:blipFill>
          <a:blip r:embed="rId6"/>
          <a:stretch>
            <a:fillRect/>
          </a:stretch>
        </p:blipFill>
        <p:spPr>
          <a:xfrm>
            <a:off x="2890398" y="1377629"/>
            <a:ext cx="125432" cy="108708"/>
          </a:xfrm>
          <a:prstGeom prst="rect">
            <a:avLst/>
          </a:prstGeom>
        </p:spPr>
      </p:pic>
      <p:pic>
        <p:nvPicPr>
          <p:cNvPr id="8" name="Picture 7"/>
          <p:cNvPicPr>
            <a:picLocks noChangeAspect="1"/>
          </p:cNvPicPr>
          <p:nvPr/>
        </p:nvPicPr>
        <p:blipFill>
          <a:blip r:embed="rId7"/>
          <a:stretch>
            <a:fillRect/>
          </a:stretch>
        </p:blipFill>
        <p:spPr>
          <a:xfrm>
            <a:off x="390595" y="526645"/>
            <a:ext cx="207143" cy="185714"/>
          </a:xfrm>
          <a:prstGeom prst="rect">
            <a:avLst/>
          </a:prstGeom>
        </p:spPr>
      </p:pic>
      <p:pic>
        <p:nvPicPr>
          <p:cNvPr id="9" name="Picture 8"/>
          <p:cNvPicPr>
            <a:picLocks noChangeAspect="1"/>
          </p:cNvPicPr>
          <p:nvPr/>
        </p:nvPicPr>
        <p:blipFill>
          <a:blip r:embed="rId8"/>
          <a:stretch>
            <a:fillRect/>
          </a:stretch>
        </p:blipFill>
        <p:spPr>
          <a:xfrm>
            <a:off x="7398174" y="4774103"/>
            <a:ext cx="1600000" cy="285714"/>
          </a:xfrm>
          <a:prstGeom prst="rect">
            <a:avLst/>
          </a:prstGeom>
        </p:spPr>
      </p:pic>
      <p:pic>
        <p:nvPicPr>
          <p:cNvPr id="11" name="Picture 10"/>
          <p:cNvPicPr>
            <a:picLocks noChangeAspect="1"/>
          </p:cNvPicPr>
          <p:nvPr/>
        </p:nvPicPr>
        <p:blipFill>
          <a:blip r:embed="rId9"/>
          <a:stretch>
            <a:fillRect/>
          </a:stretch>
        </p:blipFill>
        <p:spPr>
          <a:xfrm>
            <a:off x="2074780" y="1656517"/>
            <a:ext cx="171428" cy="185714"/>
          </a:xfrm>
          <a:prstGeom prst="rect">
            <a:avLst/>
          </a:prstGeom>
        </p:spPr>
      </p:pic>
      <p:sp>
        <p:nvSpPr>
          <p:cNvPr id="76" name="TextBox 75"/>
          <p:cNvSpPr txBox="1"/>
          <p:nvPr/>
        </p:nvSpPr>
        <p:spPr>
          <a:xfrm>
            <a:off x="4714513"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white">
                    <a:lumMod val="65000"/>
                  </a:prstClr>
                </a:solidFill>
                <a:latin typeface="Calibri" panose="020F0502020204030204"/>
                <a:ea typeface="+mn-ea"/>
                <a:cs typeface="+mn-cs"/>
              </a:rPr>
              <a:t>Charge</a:t>
            </a:r>
          </a:p>
        </p:txBody>
      </p:sp>
      <p:sp>
        <p:nvSpPr>
          <p:cNvPr id="63" name="TextBox 62"/>
          <p:cNvSpPr txBox="1"/>
          <p:nvPr/>
        </p:nvSpPr>
        <p:spPr>
          <a:xfrm>
            <a:off x="6279159" y="3833066"/>
            <a:ext cx="651140"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Employee</a:t>
            </a:r>
          </a:p>
        </p:txBody>
      </p:sp>
      <p:pic>
        <p:nvPicPr>
          <p:cNvPr id="6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4246" y="4040815"/>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7" name="TextBox 66"/>
          <p:cNvSpPr txBox="1"/>
          <p:nvPr/>
        </p:nvSpPr>
        <p:spPr>
          <a:xfrm>
            <a:off x="6279159" y="4288791"/>
            <a:ext cx="513282"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Charge</a:t>
            </a:r>
          </a:p>
        </p:txBody>
      </p:sp>
      <p:pic>
        <p:nvPicPr>
          <p:cNvPr id="41" name="Picture 40"/>
          <p:cNvPicPr>
            <a:picLocks noChangeAspect="1"/>
          </p:cNvPicPr>
          <p:nvPr/>
        </p:nvPicPr>
        <p:blipFill>
          <a:blip r:embed="rId6"/>
          <a:stretch>
            <a:fillRect/>
          </a:stretch>
        </p:blipFill>
        <p:spPr>
          <a:xfrm>
            <a:off x="8865684" y="555277"/>
            <a:ext cx="136085" cy="117940"/>
          </a:xfrm>
          <a:prstGeom prst="rect">
            <a:avLst/>
          </a:prstGeom>
        </p:spPr>
      </p:pic>
      <p:cxnSp>
        <p:nvCxnSpPr>
          <p:cNvPr id="59" name="Straight Connector 58"/>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38" name="Picture 37"/>
          <p:cNvPicPr>
            <a:picLocks noChangeAspect="1"/>
          </p:cNvPicPr>
          <p:nvPr/>
        </p:nvPicPr>
        <p:blipFill>
          <a:blip r:embed="rId11"/>
          <a:stretch>
            <a:fillRect/>
          </a:stretch>
        </p:blipFill>
        <p:spPr>
          <a:xfrm>
            <a:off x="6574653" y="4781245"/>
            <a:ext cx="800000" cy="278572"/>
          </a:xfrm>
          <a:prstGeom prst="rect">
            <a:avLst/>
          </a:prstGeom>
        </p:spPr>
      </p:pic>
      <p:graphicFrame>
        <p:nvGraphicFramePr>
          <p:cNvPr id="37" name="Table 36"/>
          <p:cNvGraphicFramePr>
            <a:graphicFrameLocks noGrp="1"/>
          </p:cNvGraphicFramePr>
          <p:nvPr>
            <p:extLst/>
          </p:nvPr>
        </p:nvGraphicFramePr>
        <p:xfrm>
          <a:off x="3811605" y="4193296"/>
          <a:ext cx="2115932" cy="34290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City</a:t>
                      </a:r>
                    </a:p>
                    <a:p>
                      <a:r>
                        <a:rPr lang="en-US" sz="900" b="0" dirty="0">
                          <a:solidFill>
                            <a:schemeClr val="tx1"/>
                          </a:solidFill>
                        </a:rPr>
                        <a:t>Atlanta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3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53436" y="158172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1869" y="1999165"/>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4754" y="4474368"/>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p:nvPicPr>
        <p:blipFill>
          <a:blip r:embed="rId13"/>
          <a:stretch>
            <a:fillRect/>
          </a:stretch>
        </p:blipFill>
        <p:spPr>
          <a:xfrm>
            <a:off x="2819138" y="1655253"/>
            <a:ext cx="221429" cy="221429"/>
          </a:xfrm>
          <a:prstGeom prst="rect">
            <a:avLst/>
          </a:prstGeom>
        </p:spPr>
      </p:pic>
    </p:spTree>
    <p:extLst>
      <p:ext uri="{BB962C8B-B14F-4D97-AF65-F5344CB8AC3E}">
        <p14:creationId xmlns:p14="http://schemas.microsoft.com/office/powerpoint/2010/main" val="3549460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3754980"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graphicFrame>
        <p:nvGraphicFramePr>
          <p:cNvPr id="43" name="Table 42"/>
          <p:cNvGraphicFramePr>
            <a:graphicFrameLocks noGrp="1"/>
          </p:cNvGraphicFramePr>
          <p:nvPr>
            <p:extLst/>
          </p:nvPr>
        </p:nvGraphicFramePr>
        <p:xfrm>
          <a:off x="3812460" y="1461809"/>
          <a:ext cx="2114362" cy="34290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Customer #</a:t>
                      </a:r>
                      <a:r>
                        <a:rPr lang="en-US" sz="900" b="0" dirty="0">
                          <a:solidFill>
                            <a:srgbClr val="FF0000"/>
                          </a:solidFill>
                        </a:rPr>
                        <a:t>*</a:t>
                      </a:r>
                    </a:p>
                    <a:p>
                      <a:r>
                        <a:rPr lang="en-US" sz="900" b="0" dirty="0">
                          <a:solidFill>
                            <a:schemeClr val="tx1"/>
                          </a:solidFill>
                        </a:rPr>
                        <a:t>41999900001</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3812460" y="1851907"/>
          <a:ext cx="2115934" cy="343709"/>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3709">
                <a:tc>
                  <a:txBody>
                    <a:bodyPr/>
                    <a:lstStyle/>
                    <a:p>
                      <a:r>
                        <a:rPr lang="en-US" sz="900" b="0" dirty="0">
                          <a:solidFill>
                            <a:schemeClr val="tx1"/>
                          </a:solidFill>
                        </a:rPr>
                        <a:t>First Name</a:t>
                      </a:r>
                    </a:p>
                    <a:p>
                      <a:r>
                        <a:rPr lang="en-US" sz="900" b="0" dirty="0">
                          <a:solidFill>
                            <a:schemeClr val="tx1"/>
                          </a:solidFill>
                        </a:rPr>
                        <a:t>Toby</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5" name="Table 44"/>
          <p:cNvGraphicFramePr>
            <a:graphicFrameLocks noGrp="1"/>
          </p:cNvGraphicFramePr>
          <p:nvPr>
            <p:extLst/>
          </p:nvPr>
        </p:nvGraphicFramePr>
        <p:xfrm>
          <a:off x="3811605" y="2242812"/>
          <a:ext cx="2115934" cy="34290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Last Name</a:t>
                      </a:r>
                    </a:p>
                    <a:p>
                      <a:r>
                        <a:rPr lang="en-US" sz="900" b="0" dirty="0">
                          <a:solidFill>
                            <a:schemeClr val="tx1"/>
                          </a:solidFill>
                        </a:rPr>
                        <a:t>Hughes</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6" name="Table 45"/>
          <p:cNvGraphicFramePr>
            <a:graphicFrameLocks noGrp="1"/>
          </p:cNvGraphicFramePr>
          <p:nvPr>
            <p:extLst/>
          </p:nvPr>
        </p:nvGraphicFramePr>
        <p:xfrm>
          <a:off x="3811606" y="3061155"/>
          <a:ext cx="2115931" cy="27813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Phone 2</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7" name="Table 46"/>
          <p:cNvGraphicFramePr>
            <a:graphicFrameLocks noGrp="1"/>
          </p:cNvGraphicFramePr>
          <p:nvPr>
            <p:extLst/>
          </p:nvPr>
        </p:nvGraphicFramePr>
        <p:xfrm>
          <a:off x="3811605" y="3413102"/>
          <a:ext cx="2115934" cy="34290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Address 1</a:t>
                      </a:r>
                    </a:p>
                    <a:p>
                      <a:r>
                        <a:rPr lang="en-US" sz="900" b="0" dirty="0">
                          <a:solidFill>
                            <a:schemeClr val="tx1"/>
                          </a:solidFill>
                        </a:rPr>
                        <a:t>4361 Clement</a:t>
                      </a:r>
                      <a:r>
                        <a:rPr lang="en-US" sz="900" b="0" baseline="0" dirty="0">
                          <a:solidFill>
                            <a:schemeClr val="tx1"/>
                          </a:solidFill>
                        </a:rPr>
                        <a:t> Street</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8" name="Table 47"/>
          <p:cNvGraphicFramePr>
            <a:graphicFrameLocks noGrp="1"/>
          </p:cNvGraphicFramePr>
          <p:nvPr>
            <p:extLst/>
          </p:nvPr>
        </p:nvGraphicFramePr>
        <p:xfrm>
          <a:off x="3811606" y="3839318"/>
          <a:ext cx="2115932" cy="27813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Address 2</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9" name="Table 48"/>
          <p:cNvGraphicFramePr>
            <a:graphicFrameLocks noGrp="1"/>
          </p:cNvGraphicFramePr>
          <p:nvPr>
            <p:extLst/>
          </p:nvPr>
        </p:nvGraphicFramePr>
        <p:xfrm>
          <a:off x="3811606" y="2632909"/>
          <a:ext cx="2115935" cy="34290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Phone</a:t>
                      </a:r>
                      <a:r>
                        <a:rPr lang="en-US" sz="900" b="0" baseline="0" dirty="0">
                          <a:solidFill>
                            <a:schemeClr val="tx1"/>
                          </a:solidFill>
                        </a:rPr>
                        <a:t> 1</a:t>
                      </a:r>
                    </a:p>
                    <a:p>
                      <a:r>
                        <a:rPr lang="en-US" sz="900" b="0" baseline="0" dirty="0">
                          <a:solidFill>
                            <a:schemeClr val="tx1"/>
                          </a:solidFill>
                        </a:rPr>
                        <a:t>530-710-3668</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cxnSp>
        <p:nvCxnSpPr>
          <p:cNvPr id="10" name="Straight Connector 9"/>
          <p:cNvCxnSpPr/>
          <p:nvPr/>
        </p:nvCxnSpPr>
        <p:spPr>
          <a:xfrm>
            <a:off x="3811604"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10989" y="1299969"/>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graphicFrame>
        <p:nvGraphicFramePr>
          <p:cNvPr id="42" name="Table 41"/>
          <p:cNvGraphicFramePr>
            <a:graphicFrameLocks noGrp="1"/>
          </p:cNvGraphicFramePr>
          <p:nvPr>
            <p:extLst/>
          </p:nvPr>
        </p:nvGraphicFramePr>
        <p:xfrm>
          <a:off x="6301286" y="1457341"/>
          <a:ext cx="2115932" cy="34290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Country</a:t>
                      </a:r>
                    </a:p>
                    <a:p>
                      <a:r>
                        <a:rPr lang="en-US" sz="900" b="0" dirty="0">
                          <a:solidFill>
                            <a:schemeClr val="tx1"/>
                          </a:solidFill>
                        </a:rPr>
                        <a:t>USA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2" name="Table 51"/>
          <p:cNvGraphicFramePr>
            <a:graphicFrameLocks noGrp="1"/>
          </p:cNvGraphicFramePr>
          <p:nvPr>
            <p:extLst/>
          </p:nvPr>
        </p:nvGraphicFramePr>
        <p:xfrm>
          <a:off x="6301286" y="1849469"/>
          <a:ext cx="1077080" cy="342900"/>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State</a:t>
                      </a:r>
                    </a:p>
                    <a:p>
                      <a:r>
                        <a:rPr lang="en-US" sz="900" b="0" dirty="0">
                          <a:solidFill>
                            <a:schemeClr val="tx1"/>
                          </a:solidFill>
                        </a:rPr>
                        <a:t>GA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4" name="Table 53"/>
          <p:cNvGraphicFramePr>
            <a:graphicFrameLocks noGrp="1"/>
          </p:cNvGraphicFramePr>
          <p:nvPr>
            <p:extLst/>
          </p:nvPr>
        </p:nvGraphicFramePr>
        <p:xfrm>
          <a:off x="7485645" y="1849469"/>
          <a:ext cx="930859" cy="342900"/>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Zip Code</a:t>
                      </a:r>
                    </a:p>
                    <a:p>
                      <a:r>
                        <a:rPr lang="en-US" sz="900" b="0" dirty="0">
                          <a:solidFill>
                            <a:schemeClr val="tx1"/>
                          </a:solidFill>
                        </a:rPr>
                        <a:t>55805</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5" name="Table 54"/>
          <p:cNvGraphicFramePr>
            <a:graphicFrameLocks noGrp="1"/>
          </p:cNvGraphicFramePr>
          <p:nvPr>
            <p:extLst/>
          </p:nvPr>
        </p:nvGraphicFramePr>
        <p:xfrm>
          <a:off x="6279159" y="2241986"/>
          <a:ext cx="2247687" cy="34290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Tax Exempt #</a:t>
                      </a:r>
                    </a:p>
                    <a:p>
                      <a:r>
                        <a:rPr lang="en-US" sz="900" b="0" dirty="0">
                          <a:solidFill>
                            <a:schemeClr val="tx1"/>
                          </a:solidFill>
                        </a:rPr>
                        <a:t>5466878</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6" name="Table 55"/>
          <p:cNvGraphicFramePr>
            <a:graphicFrameLocks noGrp="1"/>
          </p:cNvGraphicFramePr>
          <p:nvPr>
            <p:extLst/>
          </p:nvPr>
        </p:nvGraphicFramePr>
        <p:xfrm>
          <a:off x="6293369" y="2681238"/>
          <a:ext cx="2231852" cy="291212"/>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91212">
                <a:tc>
                  <a:txBody>
                    <a:bodyPr/>
                    <a:lstStyle/>
                    <a:p>
                      <a:r>
                        <a:rPr lang="en-US" sz="900" b="0" dirty="0">
                          <a:solidFill>
                            <a:schemeClr val="tx1"/>
                          </a:solidFill>
                        </a:rPr>
                        <a:t>Aux Field</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6285451" y="3022989"/>
          <a:ext cx="2231852" cy="34290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Comments</a:t>
                      </a:r>
                    </a:p>
                    <a:p>
                      <a:r>
                        <a:rPr lang="en-US" sz="900" b="0" dirty="0">
                          <a:solidFill>
                            <a:schemeClr val="tx1"/>
                          </a:solidFill>
                        </a:rPr>
                        <a:t>NSF</a:t>
                      </a:r>
                      <a:r>
                        <a:rPr lang="en-US" sz="900" b="0" baseline="0" dirty="0">
                          <a:solidFill>
                            <a:schemeClr val="tx1"/>
                          </a:solidFill>
                        </a:rPr>
                        <a:t> $38.26 4/17/2017</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8" name="Table 57"/>
          <p:cNvGraphicFramePr>
            <a:graphicFrameLocks noGrp="1"/>
          </p:cNvGraphicFramePr>
          <p:nvPr>
            <p:extLst/>
          </p:nvPr>
        </p:nvGraphicFramePr>
        <p:xfrm>
          <a:off x="6301286" y="3460030"/>
          <a:ext cx="2231852" cy="299891"/>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99891">
                <a:tc>
                  <a:txBody>
                    <a:bodyPr/>
                    <a:lstStyle/>
                    <a:p>
                      <a:r>
                        <a:rPr lang="en-US" sz="900" b="0" dirty="0">
                          <a:solidFill>
                            <a:schemeClr val="tx1"/>
                          </a:solidFill>
                        </a:rPr>
                        <a:t>External</a:t>
                      </a:r>
                      <a:r>
                        <a:rPr lang="en-US" sz="900" b="0" baseline="0" dirty="0">
                          <a:solidFill>
                            <a:schemeClr val="tx1"/>
                          </a:solidFill>
                        </a:rPr>
                        <a:t> Reference #</a:t>
                      </a:r>
                      <a:endParaRPr lang="en-US" sz="900" b="0" dirty="0">
                        <a:solidFill>
                          <a:schemeClr val="tx1"/>
                        </a:solidFill>
                      </a:endParaRP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994" y="4494249"/>
            <a:ext cx="707231" cy="2143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0" name="Table 49"/>
          <p:cNvGraphicFramePr>
            <a:graphicFrameLocks noGrp="1"/>
          </p:cNvGraphicFramePr>
          <p:nvPr>
            <p:extLst>
              <p:ext uri="{D42A27DB-BD31-4B8C-83A1-F6EECF244321}">
                <p14:modId xmlns:p14="http://schemas.microsoft.com/office/powerpoint/2010/main" val="2141363119"/>
              </p:ext>
            </p:extLst>
          </p:nvPr>
        </p:nvGraphicFramePr>
        <p:xfrm>
          <a:off x="438466" y="878529"/>
          <a:ext cx="2612264" cy="409473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34023">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87935">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59616">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63808127"/>
                  </a:ext>
                </a:extLst>
              </a:tr>
              <a:tr h="459616">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59616">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59616">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59616">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59616">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59616">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255460">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51" name="Picture 50"/>
          <p:cNvPicPr>
            <a:picLocks noChangeAspect="1"/>
          </p:cNvPicPr>
          <p:nvPr/>
        </p:nvPicPr>
        <p:blipFill>
          <a:blip r:embed="rId5"/>
          <a:stretch>
            <a:fillRect/>
          </a:stretch>
        </p:blipFill>
        <p:spPr>
          <a:xfrm>
            <a:off x="2574007" y="1011376"/>
            <a:ext cx="185714" cy="192857"/>
          </a:xfrm>
          <a:prstGeom prst="rect">
            <a:avLst/>
          </a:prstGeom>
        </p:spPr>
      </p:pic>
      <p:pic>
        <p:nvPicPr>
          <p:cNvPr id="53" name="Picture 52"/>
          <p:cNvPicPr>
            <a:picLocks noChangeAspect="1"/>
          </p:cNvPicPr>
          <p:nvPr/>
        </p:nvPicPr>
        <p:blipFill>
          <a:blip r:embed="rId6"/>
          <a:stretch>
            <a:fillRect/>
          </a:stretch>
        </p:blipFill>
        <p:spPr>
          <a:xfrm>
            <a:off x="2781446" y="990612"/>
            <a:ext cx="234384" cy="234384"/>
          </a:xfrm>
          <a:prstGeom prst="rect">
            <a:avLst/>
          </a:prstGeom>
        </p:spPr>
      </p:pic>
      <p:pic>
        <p:nvPicPr>
          <p:cNvPr id="69" name="Picture 68"/>
          <p:cNvPicPr>
            <a:picLocks noChangeAspect="1"/>
          </p:cNvPicPr>
          <p:nvPr/>
        </p:nvPicPr>
        <p:blipFill>
          <a:blip r:embed="rId7"/>
          <a:stretch>
            <a:fillRect/>
          </a:stretch>
        </p:blipFill>
        <p:spPr>
          <a:xfrm>
            <a:off x="2890398" y="1377629"/>
            <a:ext cx="125432" cy="108708"/>
          </a:xfrm>
          <a:prstGeom prst="rect">
            <a:avLst/>
          </a:prstGeom>
        </p:spPr>
      </p:pic>
      <p:pic>
        <p:nvPicPr>
          <p:cNvPr id="8" name="Picture 7"/>
          <p:cNvPicPr>
            <a:picLocks noChangeAspect="1"/>
          </p:cNvPicPr>
          <p:nvPr/>
        </p:nvPicPr>
        <p:blipFill>
          <a:blip r:embed="rId8"/>
          <a:stretch>
            <a:fillRect/>
          </a:stretch>
        </p:blipFill>
        <p:spPr>
          <a:xfrm>
            <a:off x="390595" y="526645"/>
            <a:ext cx="207143" cy="185714"/>
          </a:xfrm>
          <a:prstGeom prst="rect">
            <a:avLst/>
          </a:prstGeom>
        </p:spPr>
      </p:pic>
      <p:pic>
        <p:nvPicPr>
          <p:cNvPr id="9" name="Picture 8"/>
          <p:cNvPicPr>
            <a:picLocks noChangeAspect="1"/>
          </p:cNvPicPr>
          <p:nvPr/>
        </p:nvPicPr>
        <p:blipFill>
          <a:blip r:embed="rId9"/>
          <a:stretch>
            <a:fillRect/>
          </a:stretch>
        </p:blipFill>
        <p:spPr>
          <a:xfrm>
            <a:off x="7398174" y="4774103"/>
            <a:ext cx="1600000" cy="285714"/>
          </a:xfrm>
          <a:prstGeom prst="rect">
            <a:avLst/>
          </a:prstGeom>
        </p:spPr>
      </p:pic>
      <p:pic>
        <p:nvPicPr>
          <p:cNvPr id="11" name="Picture 10"/>
          <p:cNvPicPr>
            <a:picLocks noChangeAspect="1"/>
          </p:cNvPicPr>
          <p:nvPr/>
        </p:nvPicPr>
        <p:blipFill>
          <a:blip r:embed="rId10"/>
          <a:stretch>
            <a:fillRect/>
          </a:stretch>
        </p:blipFill>
        <p:spPr>
          <a:xfrm>
            <a:off x="2074780" y="1656517"/>
            <a:ext cx="171428" cy="185714"/>
          </a:xfrm>
          <a:prstGeom prst="rect">
            <a:avLst/>
          </a:prstGeom>
        </p:spPr>
      </p:pic>
      <p:sp>
        <p:nvSpPr>
          <p:cNvPr id="76" name="TextBox 75"/>
          <p:cNvSpPr txBox="1"/>
          <p:nvPr/>
        </p:nvSpPr>
        <p:spPr>
          <a:xfrm>
            <a:off x="4714513"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Charge</a:t>
            </a:r>
          </a:p>
        </p:txBody>
      </p:sp>
      <p:sp>
        <p:nvSpPr>
          <p:cNvPr id="63" name="TextBox 62"/>
          <p:cNvSpPr txBox="1"/>
          <p:nvPr/>
        </p:nvSpPr>
        <p:spPr>
          <a:xfrm>
            <a:off x="6279159" y="3833066"/>
            <a:ext cx="651140"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Employee</a:t>
            </a:r>
          </a:p>
        </p:txBody>
      </p:sp>
      <p:pic>
        <p:nvPicPr>
          <p:cNvPr id="6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4246" y="4040815"/>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7" name="TextBox 66"/>
          <p:cNvSpPr txBox="1"/>
          <p:nvPr/>
        </p:nvSpPr>
        <p:spPr>
          <a:xfrm>
            <a:off x="6279159" y="4288791"/>
            <a:ext cx="513282"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Charge</a:t>
            </a:r>
          </a:p>
        </p:txBody>
      </p:sp>
      <p:pic>
        <p:nvPicPr>
          <p:cNvPr id="41" name="Picture 40"/>
          <p:cNvPicPr>
            <a:picLocks noChangeAspect="1"/>
          </p:cNvPicPr>
          <p:nvPr/>
        </p:nvPicPr>
        <p:blipFill>
          <a:blip r:embed="rId7"/>
          <a:stretch>
            <a:fillRect/>
          </a:stretch>
        </p:blipFill>
        <p:spPr>
          <a:xfrm>
            <a:off x="8865684" y="555277"/>
            <a:ext cx="136085" cy="117940"/>
          </a:xfrm>
          <a:prstGeom prst="rect">
            <a:avLst/>
          </a:prstGeom>
        </p:spPr>
      </p:pic>
      <p:cxnSp>
        <p:nvCxnSpPr>
          <p:cNvPr id="59" name="Straight Connector 58"/>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38" name="Picture 37"/>
          <p:cNvPicPr>
            <a:picLocks noChangeAspect="1"/>
          </p:cNvPicPr>
          <p:nvPr/>
        </p:nvPicPr>
        <p:blipFill>
          <a:blip r:embed="rId12"/>
          <a:stretch>
            <a:fillRect/>
          </a:stretch>
        </p:blipFill>
        <p:spPr>
          <a:xfrm>
            <a:off x="6574653" y="4781245"/>
            <a:ext cx="800000" cy="278572"/>
          </a:xfrm>
          <a:prstGeom prst="rect">
            <a:avLst/>
          </a:prstGeom>
        </p:spPr>
      </p:pic>
      <p:graphicFrame>
        <p:nvGraphicFramePr>
          <p:cNvPr id="37" name="Table 36"/>
          <p:cNvGraphicFramePr>
            <a:graphicFrameLocks noGrp="1"/>
          </p:cNvGraphicFramePr>
          <p:nvPr>
            <p:extLst/>
          </p:nvPr>
        </p:nvGraphicFramePr>
        <p:xfrm>
          <a:off x="3811605" y="4193296"/>
          <a:ext cx="2115932" cy="34290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City</a:t>
                      </a:r>
                    </a:p>
                    <a:p>
                      <a:r>
                        <a:rPr lang="en-US" sz="900" b="0" dirty="0">
                          <a:solidFill>
                            <a:schemeClr val="tx1"/>
                          </a:solidFill>
                        </a:rPr>
                        <a:t>Atlanta</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3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53436" y="158172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21869" y="1999165"/>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0" name="Picture 59"/>
          <p:cNvPicPr>
            <a:picLocks noChangeAspect="1"/>
          </p:cNvPicPr>
          <p:nvPr/>
        </p:nvPicPr>
        <p:blipFill>
          <a:blip r:embed="rId14"/>
          <a:stretch>
            <a:fillRect/>
          </a:stretch>
        </p:blipFill>
        <p:spPr>
          <a:xfrm>
            <a:off x="2819138" y="1655253"/>
            <a:ext cx="221429" cy="221429"/>
          </a:xfrm>
          <a:prstGeom prst="rect">
            <a:avLst/>
          </a:prstGeom>
        </p:spPr>
      </p:pic>
      <p:sp>
        <p:nvSpPr>
          <p:cNvPr id="61" name="Slide Number Placeholder 2">
            <a:extLst>
              <a:ext uri="{FF2B5EF4-FFF2-40B4-BE49-F238E27FC236}">
                <a16:creationId xmlns:a16="http://schemas.microsoft.com/office/drawing/2014/main" xmlns="" id="{A19FB8B5-0D63-430B-8287-E87128F4A05A}"/>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55</a:t>
            </a:fld>
            <a:endParaRPr lang="en-US" sz="800" kern="0" dirty="0">
              <a:solidFill>
                <a:srgbClr val="54B948"/>
              </a:solidFill>
            </a:endParaRPr>
          </a:p>
        </p:txBody>
      </p:sp>
      <p:sp>
        <p:nvSpPr>
          <p:cNvPr id="62" name="Footer Placeholder 3">
            <a:extLst>
              <a:ext uri="{FF2B5EF4-FFF2-40B4-BE49-F238E27FC236}">
                <a16:creationId xmlns:a16="http://schemas.microsoft.com/office/drawing/2014/main" xmlns="" id="{F75A5079-0C19-4EB4-ABA1-A643D9A6D42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156250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graphicFrame>
        <p:nvGraphicFramePr>
          <p:cNvPr id="43" name="Table 42"/>
          <p:cNvGraphicFramePr>
            <a:graphicFrameLocks noGrp="1"/>
          </p:cNvGraphicFramePr>
          <p:nvPr>
            <p:extLst/>
          </p:nvPr>
        </p:nvGraphicFramePr>
        <p:xfrm>
          <a:off x="3812460" y="1480567"/>
          <a:ext cx="2114362" cy="34290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342900">
                <a:tc>
                  <a:txBody>
                    <a:bodyPr/>
                    <a:lstStyle/>
                    <a:p>
                      <a:r>
                        <a:rPr lang="en-US" sz="900" b="0" dirty="0">
                          <a:solidFill>
                            <a:schemeClr val="bg1">
                              <a:lumMod val="65000"/>
                            </a:schemeClr>
                          </a:solidFill>
                        </a:rPr>
                        <a:t>Date Opened</a:t>
                      </a:r>
                    </a:p>
                    <a:p>
                      <a:r>
                        <a:rPr lang="en-US" sz="900" b="0" dirty="0">
                          <a:solidFill>
                            <a:schemeClr val="bg1">
                              <a:lumMod val="65000"/>
                            </a:schemeClr>
                          </a:solidFill>
                        </a:rPr>
                        <a:t>4/25/2009</a:t>
                      </a:r>
                    </a:p>
                  </a:txBody>
                  <a:tcPr marL="68580" marR="68580" marT="34290" marB="34290">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3812460" y="1850333"/>
          <a:ext cx="2115934" cy="345282"/>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5282">
                <a:tc>
                  <a:txBody>
                    <a:bodyPr/>
                    <a:lstStyle/>
                    <a:p>
                      <a:r>
                        <a:rPr lang="en-US" sz="900" b="0" dirty="0">
                          <a:solidFill>
                            <a:schemeClr val="tx1"/>
                          </a:solidFill>
                        </a:rPr>
                        <a:t>Credit Limit</a:t>
                      </a:r>
                    </a:p>
                    <a:p>
                      <a:r>
                        <a:rPr lang="en-US" sz="900" b="0" dirty="0">
                          <a:solidFill>
                            <a:schemeClr val="tx1"/>
                          </a:solidFill>
                        </a:rPr>
                        <a:t>150.00</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5" name="Table 44"/>
          <p:cNvGraphicFramePr>
            <a:graphicFrameLocks noGrp="1"/>
          </p:cNvGraphicFramePr>
          <p:nvPr>
            <p:extLst/>
          </p:nvPr>
        </p:nvGraphicFramePr>
        <p:xfrm>
          <a:off x="3811605" y="2224336"/>
          <a:ext cx="2115934" cy="360361"/>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60361">
                <a:tc>
                  <a:txBody>
                    <a:bodyPr/>
                    <a:lstStyle/>
                    <a:p>
                      <a:r>
                        <a:rPr lang="en-US" sz="900" b="0" dirty="0">
                          <a:solidFill>
                            <a:schemeClr val="bg1">
                              <a:lumMod val="65000"/>
                            </a:schemeClr>
                          </a:solidFill>
                        </a:rPr>
                        <a:t>Last Payment</a:t>
                      </a:r>
                    </a:p>
                    <a:p>
                      <a:r>
                        <a:rPr lang="en-US" sz="900" b="0" dirty="0">
                          <a:solidFill>
                            <a:schemeClr val="bg1">
                              <a:lumMod val="65000"/>
                            </a:schemeClr>
                          </a:solidFill>
                        </a:rPr>
                        <a:t>2/15/2018</a:t>
                      </a:r>
                    </a:p>
                  </a:txBody>
                  <a:tcPr marL="68580" marR="68580" marT="34290" marB="34290">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9" name="Table 48"/>
          <p:cNvGraphicFramePr>
            <a:graphicFrameLocks noGrp="1"/>
          </p:cNvGraphicFramePr>
          <p:nvPr>
            <p:extLst/>
          </p:nvPr>
        </p:nvGraphicFramePr>
        <p:xfrm>
          <a:off x="3811605" y="2985566"/>
          <a:ext cx="2115935" cy="27813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Charge Status</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cxnSp>
        <p:nvCxnSpPr>
          <p:cNvPr id="10" name="Straight Connector 9"/>
          <p:cNvCxnSpPr/>
          <p:nvPr/>
        </p:nvCxnSpPr>
        <p:spPr>
          <a:xfrm>
            <a:off x="3811604"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5" name="Table 54"/>
          <p:cNvGraphicFramePr>
            <a:graphicFrameLocks noGrp="1"/>
          </p:cNvGraphicFramePr>
          <p:nvPr>
            <p:extLst/>
          </p:nvPr>
        </p:nvGraphicFramePr>
        <p:xfrm>
          <a:off x="6285452" y="1521943"/>
          <a:ext cx="2247687" cy="27813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78130">
                <a:tc>
                  <a:txBody>
                    <a:bodyPr/>
                    <a:lstStyle/>
                    <a:p>
                      <a:r>
                        <a:rPr lang="en-US" sz="900" b="0" dirty="0">
                          <a:solidFill>
                            <a:schemeClr val="tx1"/>
                          </a:solidFill>
                        </a:rPr>
                        <a:t>APR %</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426" y="3035812"/>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1" name="TextBox 60"/>
          <p:cNvSpPr txBox="1"/>
          <p:nvPr/>
        </p:nvSpPr>
        <p:spPr>
          <a:xfrm>
            <a:off x="6285452" y="1905480"/>
            <a:ext cx="901209"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a:t>
            </a:r>
          </a:p>
        </p:txBody>
      </p:sp>
      <p:pic>
        <p:nvPicPr>
          <p:cNvPr id="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539" y="2113229"/>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31"/>
          <p:cNvPicPr>
            <a:picLocks noChangeAspect="1"/>
          </p:cNvPicPr>
          <p:nvPr/>
        </p:nvPicPr>
        <p:blipFill>
          <a:blip r:embed="rId6"/>
          <a:stretch>
            <a:fillRect/>
          </a:stretch>
        </p:blipFill>
        <p:spPr>
          <a:xfrm>
            <a:off x="4714513" y="1278488"/>
            <a:ext cx="538461" cy="42735"/>
          </a:xfrm>
          <a:prstGeom prst="rect">
            <a:avLst/>
          </a:prstGeom>
        </p:spPr>
      </p:pic>
      <p:graphicFrame>
        <p:nvGraphicFramePr>
          <p:cNvPr id="68" name="Table 67"/>
          <p:cNvGraphicFramePr>
            <a:graphicFrameLocks noGrp="1"/>
          </p:cNvGraphicFramePr>
          <p:nvPr>
            <p:extLst>
              <p:ext uri="{D42A27DB-BD31-4B8C-83A1-F6EECF244321}">
                <p14:modId xmlns:p14="http://schemas.microsoft.com/office/powerpoint/2010/main" val="1288092807"/>
              </p:ext>
            </p:extLst>
          </p:nvPr>
        </p:nvGraphicFramePr>
        <p:xfrm>
          <a:off x="437500" y="878529"/>
          <a:ext cx="2612264" cy="411373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a:t>
                      </a:r>
                      <a:r>
                        <a:rPr lang="en-US" sz="800" b="0" dirty="0" err="1">
                          <a:solidFill>
                            <a:schemeClr val="tx1"/>
                          </a:solidFill>
                          <a:latin typeface="+mn-lt"/>
                        </a:rPr>
                        <a:t>Felosa</a:t>
                      </a:r>
                      <a:r>
                        <a:rPr lang="en-US" sz="800" b="0" dirty="0">
                          <a:solidFill>
                            <a:schemeClr val="tx1"/>
                          </a:solidFill>
                          <a:latin typeface="+mn-lt"/>
                        </a:rPr>
                        <a:t>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a:t>
                      </a:r>
                      <a:r>
                        <a:rPr lang="en-US" sz="800" b="0" dirty="0" err="1">
                          <a:solidFill>
                            <a:schemeClr val="tx1"/>
                          </a:solidFill>
                          <a:latin typeface="+mn-lt"/>
                        </a:rPr>
                        <a:t>Leverton</a:t>
                      </a:r>
                      <a:r>
                        <a:rPr lang="en-US" sz="800" b="0" dirty="0">
                          <a:solidFill>
                            <a:schemeClr val="tx1"/>
                          </a:solidFill>
                          <a:latin typeface="+mn-lt"/>
                        </a:rPr>
                        <a:t>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71310">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166828">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9" name="Picture 68"/>
          <p:cNvPicPr>
            <a:picLocks noChangeAspect="1"/>
          </p:cNvPicPr>
          <p:nvPr/>
        </p:nvPicPr>
        <p:blipFill>
          <a:blip r:embed="rId7"/>
          <a:stretch>
            <a:fillRect/>
          </a:stretch>
        </p:blipFill>
        <p:spPr>
          <a:xfrm>
            <a:off x="2573041" y="1011376"/>
            <a:ext cx="185714" cy="192857"/>
          </a:xfrm>
          <a:prstGeom prst="rect">
            <a:avLst/>
          </a:prstGeom>
        </p:spPr>
      </p:pic>
      <p:pic>
        <p:nvPicPr>
          <p:cNvPr id="70" name="Picture 69"/>
          <p:cNvPicPr>
            <a:picLocks noChangeAspect="1"/>
          </p:cNvPicPr>
          <p:nvPr/>
        </p:nvPicPr>
        <p:blipFill>
          <a:blip r:embed="rId8"/>
          <a:stretch>
            <a:fillRect/>
          </a:stretch>
        </p:blipFill>
        <p:spPr>
          <a:xfrm>
            <a:off x="2780480" y="990612"/>
            <a:ext cx="234384" cy="234384"/>
          </a:xfrm>
          <a:prstGeom prst="rect">
            <a:avLst/>
          </a:prstGeom>
        </p:spPr>
      </p:pic>
      <p:sp>
        <p:nvSpPr>
          <p:cNvPr id="71" name="TextBox 70"/>
          <p:cNvSpPr txBox="1"/>
          <p:nvPr/>
        </p:nvSpPr>
        <p:spPr>
          <a:xfrm>
            <a:off x="6285452" y="2403107"/>
            <a:ext cx="1103187"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Compound Charges</a:t>
            </a:r>
          </a:p>
        </p:txBody>
      </p:sp>
      <p:pic>
        <p:nvPicPr>
          <p:cNvPr id="7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539" y="2610856"/>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4" name="Picture 73"/>
          <p:cNvPicPr>
            <a:picLocks noChangeAspect="1"/>
          </p:cNvPicPr>
          <p:nvPr/>
        </p:nvPicPr>
        <p:blipFill>
          <a:blip r:embed="rId9"/>
          <a:stretch>
            <a:fillRect/>
          </a:stretch>
        </p:blipFill>
        <p:spPr>
          <a:xfrm>
            <a:off x="7398174" y="4774103"/>
            <a:ext cx="1600000" cy="285714"/>
          </a:xfrm>
          <a:prstGeom prst="rect">
            <a:avLst/>
          </a:prstGeom>
        </p:spPr>
      </p:pic>
      <p:graphicFrame>
        <p:nvGraphicFramePr>
          <p:cNvPr id="75" name="Table 74"/>
          <p:cNvGraphicFramePr>
            <a:graphicFrameLocks noGrp="1"/>
          </p:cNvGraphicFramePr>
          <p:nvPr>
            <p:extLst/>
          </p:nvPr>
        </p:nvGraphicFramePr>
        <p:xfrm>
          <a:off x="3810888" y="2596484"/>
          <a:ext cx="2115934" cy="34290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342900">
                <a:tc>
                  <a:txBody>
                    <a:bodyPr/>
                    <a:lstStyle/>
                    <a:p>
                      <a:r>
                        <a:rPr lang="en-US" sz="900" b="0" dirty="0">
                          <a:solidFill>
                            <a:schemeClr val="bg1">
                              <a:lumMod val="65000"/>
                            </a:schemeClr>
                          </a:solidFill>
                        </a:rPr>
                        <a:t>Current Balance</a:t>
                      </a:r>
                    </a:p>
                    <a:p>
                      <a:r>
                        <a:rPr lang="en-US" sz="900" b="0" dirty="0">
                          <a:solidFill>
                            <a:schemeClr val="bg1">
                              <a:lumMod val="65000"/>
                            </a:schemeClr>
                          </a:solidFill>
                        </a:rPr>
                        <a:t>79.86</a:t>
                      </a:r>
                    </a:p>
                  </a:txBody>
                  <a:tcPr marL="68580" marR="68580" marT="34290" marB="34290">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76" name="TextBox 75"/>
          <p:cNvSpPr txBox="1"/>
          <p:nvPr/>
        </p:nvSpPr>
        <p:spPr>
          <a:xfrm>
            <a:off x="3754980"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sp>
        <p:nvSpPr>
          <p:cNvPr id="77" name="TextBox 76"/>
          <p:cNvSpPr txBox="1"/>
          <p:nvPr/>
        </p:nvSpPr>
        <p:spPr>
          <a:xfrm>
            <a:off x="4714513"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Charge</a:t>
            </a:r>
          </a:p>
        </p:txBody>
      </p:sp>
      <p:pic>
        <p:nvPicPr>
          <p:cNvPr id="31" name="Picture 30"/>
          <p:cNvPicPr>
            <a:picLocks noChangeAspect="1"/>
          </p:cNvPicPr>
          <p:nvPr/>
        </p:nvPicPr>
        <p:blipFill>
          <a:blip r:embed="rId10"/>
          <a:stretch>
            <a:fillRect/>
          </a:stretch>
        </p:blipFill>
        <p:spPr>
          <a:xfrm>
            <a:off x="390595" y="526645"/>
            <a:ext cx="207143" cy="185714"/>
          </a:xfrm>
          <a:prstGeom prst="rect">
            <a:avLst/>
          </a:prstGeom>
        </p:spPr>
      </p:pic>
      <p:pic>
        <p:nvPicPr>
          <p:cNvPr id="33" name="Picture 32"/>
          <p:cNvPicPr>
            <a:picLocks noChangeAspect="1"/>
          </p:cNvPicPr>
          <p:nvPr/>
        </p:nvPicPr>
        <p:blipFill>
          <a:blip r:embed="rId11"/>
          <a:stretch>
            <a:fillRect/>
          </a:stretch>
        </p:blipFill>
        <p:spPr>
          <a:xfrm>
            <a:off x="8865684" y="555277"/>
            <a:ext cx="136085" cy="117940"/>
          </a:xfrm>
          <a:prstGeom prst="rect">
            <a:avLst/>
          </a:prstGeom>
        </p:spPr>
      </p:pic>
      <p:cxnSp>
        <p:nvCxnSpPr>
          <p:cNvPr id="34" name="Straight Connector 33"/>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28" name="Picture 27"/>
          <p:cNvPicPr>
            <a:picLocks noChangeAspect="1"/>
          </p:cNvPicPr>
          <p:nvPr/>
        </p:nvPicPr>
        <p:blipFill>
          <a:blip r:embed="rId12"/>
          <a:stretch>
            <a:fillRect/>
          </a:stretch>
        </p:blipFill>
        <p:spPr>
          <a:xfrm>
            <a:off x="6574653" y="4781245"/>
            <a:ext cx="800000" cy="278572"/>
          </a:xfrm>
          <a:prstGeom prst="rect">
            <a:avLst/>
          </a:prstGeom>
        </p:spPr>
      </p:pic>
      <p:sp>
        <p:nvSpPr>
          <p:cNvPr id="27" name="Slide Number Placeholder 2">
            <a:extLst>
              <a:ext uri="{FF2B5EF4-FFF2-40B4-BE49-F238E27FC236}">
                <a16:creationId xmlns:a16="http://schemas.microsoft.com/office/drawing/2014/main" xmlns="" id="{53DF7A33-FED0-4483-BEF9-6C3B2ADC37E6}"/>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56</a:t>
            </a:fld>
            <a:endParaRPr lang="en-US" sz="800" kern="0" dirty="0">
              <a:solidFill>
                <a:srgbClr val="54B948"/>
              </a:solidFill>
            </a:endParaRPr>
          </a:p>
        </p:txBody>
      </p:sp>
      <p:sp>
        <p:nvSpPr>
          <p:cNvPr id="29" name="Footer Placeholder 3">
            <a:extLst>
              <a:ext uri="{FF2B5EF4-FFF2-40B4-BE49-F238E27FC236}">
                <a16:creationId xmlns:a16="http://schemas.microsoft.com/office/drawing/2014/main" xmlns="" id="{223B7FE9-D8BE-45C0-8E29-4E3B8D61A701}"/>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186715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cxnSp>
        <p:nvCxnSpPr>
          <p:cNvPr id="10" name="Straight Connector 9"/>
          <p:cNvCxnSpPr/>
          <p:nvPr/>
        </p:nvCxnSpPr>
        <p:spPr>
          <a:xfrm>
            <a:off x="3811604"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17281" y="1299969"/>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graphicFrame>
        <p:nvGraphicFramePr>
          <p:cNvPr id="68" name="Table 67"/>
          <p:cNvGraphicFramePr>
            <a:graphicFrameLocks noGrp="1"/>
          </p:cNvGraphicFramePr>
          <p:nvPr>
            <p:extLst/>
          </p:nvPr>
        </p:nvGraphicFramePr>
        <p:xfrm>
          <a:off x="443468" y="877656"/>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9" name="Picture 68"/>
          <p:cNvPicPr>
            <a:picLocks noChangeAspect="1"/>
          </p:cNvPicPr>
          <p:nvPr/>
        </p:nvPicPr>
        <p:blipFill>
          <a:blip r:embed="rId4"/>
          <a:stretch>
            <a:fillRect/>
          </a:stretch>
        </p:blipFill>
        <p:spPr>
          <a:xfrm>
            <a:off x="2579008" y="1011376"/>
            <a:ext cx="185714" cy="192857"/>
          </a:xfrm>
          <a:prstGeom prst="rect">
            <a:avLst/>
          </a:prstGeom>
        </p:spPr>
      </p:pic>
      <p:pic>
        <p:nvPicPr>
          <p:cNvPr id="70" name="Picture 69"/>
          <p:cNvPicPr>
            <a:picLocks noChangeAspect="1"/>
          </p:cNvPicPr>
          <p:nvPr/>
        </p:nvPicPr>
        <p:blipFill>
          <a:blip r:embed="rId5"/>
          <a:stretch>
            <a:fillRect/>
          </a:stretch>
        </p:blipFill>
        <p:spPr>
          <a:xfrm>
            <a:off x="2786447" y="990612"/>
            <a:ext cx="234384" cy="234384"/>
          </a:xfrm>
          <a:prstGeom prst="rect">
            <a:avLst/>
          </a:prstGeom>
        </p:spPr>
      </p:pic>
      <p:sp>
        <p:nvSpPr>
          <p:cNvPr id="78" name="TextBox 77"/>
          <p:cNvSpPr txBox="1"/>
          <p:nvPr/>
        </p:nvSpPr>
        <p:spPr>
          <a:xfrm>
            <a:off x="3754980"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sp>
        <p:nvSpPr>
          <p:cNvPr id="79" name="TextBox 78"/>
          <p:cNvSpPr txBox="1"/>
          <p:nvPr/>
        </p:nvSpPr>
        <p:spPr>
          <a:xfrm>
            <a:off x="4714513"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white">
                    <a:lumMod val="65000"/>
                  </a:prstClr>
                </a:solidFill>
                <a:latin typeface="Calibri" panose="020F0502020204030204"/>
                <a:ea typeface="+mn-ea"/>
                <a:cs typeface="+mn-cs"/>
              </a:rPr>
              <a:t>Charge</a:t>
            </a:r>
          </a:p>
        </p:txBody>
      </p:sp>
      <p:pic>
        <p:nvPicPr>
          <p:cNvPr id="88" name="Picture 87"/>
          <p:cNvPicPr>
            <a:picLocks noChangeAspect="1"/>
          </p:cNvPicPr>
          <p:nvPr/>
        </p:nvPicPr>
        <p:blipFill>
          <a:blip r:embed="rId6"/>
          <a:stretch>
            <a:fillRect/>
          </a:stretch>
        </p:blipFill>
        <p:spPr>
          <a:xfrm>
            <a:off x="7391243" y="4777178"/>
            <a:ext cx="1607143" cy="292857"/>
          </a:xfrm>
          <a:prstGeom prst="rect">
            <a:avLst/>
          </a:prstGeom>
        </p:spPr>
      </p:pic>
      <p:pic>
        <p:nvPicPr>
          <p:cNvPr id="49" name="Picture 48"/>
          <p:cNvPicPr>
            <a:picLocks noChangeAspect="1"/>
          </p:cNvPicPr>
          <p:nvPr/>
        </p:nvPicPr>
        <p:blipFill>
          <a:blip r:embed="rId7"/>
          <a:stretch>
            <a:fillRect/>
          </a:stretch>
        </p:blipFill>
        <p:spPr>
          <a:xfrm>
            <a:off x="8865684" y="555277"/>
            <a:ext cx="136085" cy="117940"/>
          </a:xfrm>
          <a:prstGeom prst="rect">
            <a:avLst/>
          </a:prstGeom>
        </p:spPr>
      </p:pic>
      <p:cxnSp>
        <p:nvCxnSpPr>
          <p:cNvPr id="52" name="Straight Connector 51"/>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54" name="Picture 53"/>
          <p:cNvPicPr>
            <a:picLocks noChangeAspect="1"/>
          </p:cNvPicPr>
          <p:nvPr/>
        </p:nvPicPr>
        <p:blipFill>
          <a:blip r:embed="rId8"/>
          <a:stretch>
            <a:fillRect/>
          </a:stretch>
        </p:blipFill>
        <p:spPr>
          <a:xfrm>
            <a:off x="390757" y="526329"/>
            <a:ext cx="214286" cy="185714"/>
          </a:xfrm>
          <a:prstGeom prst="rect">
            <a:avLst/>
          </a:prstGeom>
        </p:spPr>
      </p:pic>
      <p:pic>
        <p:nvPicPr>
          <p:cNvPr id="48" name="Picture 47"/>
          <p:cNvPicPr>
            <a:picLocks noChangeAspect="1"/>
          </p:cNvPicPr>
          <p:nvPr/>
        </p:nvPicPr>
        <p:blipFill>
          <a:blip r:embed="rId9"/>
          <a:stretch>
            <a:fillRect/>
          </a:stretch>
        </p:blipFill>
        <p:spPr>
          <a:xfrm>
            <a:off x="6574653" y="4781245"/>
            <a:ext cx="800000" cy="278572"/>
          </a:xfrm>
          <a:prstGeom prst="rect">
            <a:avLst/>
          </a:prstGeom>
        </p:spPr>
      </p:pic>
      <p:graphicFrame>
        <p:nvGraphicFramePr>
          <p:cNvPr id="101" name="Table 100"/>
          <p:cNvGraphicFramePr>
            <a:graphicFrameLocks noGrp="1"/>
          </p:cNvGraphicFramePr>
          <p:nvPr>
            <p:extLst/>
          </p:nvPr>
        </p:nvGraphicFramePr>
        <p:xfrm>
          <a:off x="3806169" y="1598969"/>
          <a:ext cx="2114362" cy="20574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Customer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2" name="Table 101"/>
          <p:cNvGraphicFramePr>
            <a:graphicFrameLocks noGrp="1"/>
          </p:cNvGraphicFramePr>
          <p:nvPr>
            <p:extLst/>
          </p:nvPr>
        </p:nvGraphicFramePr>
        <p:xfrm>
          <a:off x="3806168" y="1994482"/>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First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3" name="Table 102"/>
          <p:cNvGraphicFramePr>
            <a:graphicFrameLocks noGrp="1"/>
          </p:cNvGraphicFramePr>
          <p:nvPr>
            <p:extLst/>
          </p:nvPr>
        </p:nvGraphicFramePr>
        <p:xfrm>
          <a:off x="3805313" y="2389994"/>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Last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4" name="Table 103"/>
          <p:cNvGraphicFramePr>
            <a:graphicFrameLocks noGrp="1"/>
          </p:cNvGraphicFramePr>
          <p:nvPr>
            <p:extLst/>
          </p:nvPr>
        </p:nvGraphicFramePr>
        <p:xfrm>
          <a:off x="3805314" y="3133545"/>
          <a:ext cx="2115931" cy="20574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5" name="Table 104"/>
          <p:cNvGraphicFramePr>
            <a:graphicFrameLocks noGrp="1"/>
          </p:cNvGraphicFramePr>
          <p:nvPr>
            <p:extLst/>
          </p:nvPr>
        </p:nvGraphicFramePr>
        <p:xfrm>
          <a:off x="3805313" y="3522626"/>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Address 1</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6" name="Table 105"/>
          <p:cNvGraphicFramePr>
            <a:graphicFrameLocks noGrp="1"/>
          </p:cNvGraphicFramePr>
          <p:nvPr>
            <p:extLst/>
          </p:nvPr>
        </p:nvGraphicFramePr>
        <p:xfrm>
          <a:off x="3805315" y="3877097"/>
          <a:ext cx="2115932" cy="240351"/>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40351">
                <a:tc>
                  <a:txBody>
                    <a:bodyPr/>
                    <a:lstStyle/>
                    <a:p>
                      <a:r>
                        <a:rPr lang="en-US" sz="900" b="0" dirty="0">
                          <a:solidFill>
                            <a:schemeClr val="bg1">
                              <a:lumMod val="65000"/>
                            </a:schemeClr>
                          </a:solidFill>
                        </a:rPr>
                        <a:t>Address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7" name="Table 106"/>
          <p:cNvGraphicFramePr>
            <a:graphicFrameLocks noGrp="1"/>
          </p:cNvGraphicFramePr>
          <p:nvPr>
            <p:extLst/>
          </p:nvPr>
        </p:nvGraphicFramePr>
        <p:xfrm>
          <a:off x="3805314" y="2744464"/>
          <a:ext cx="2115935" cy="20574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a:t>
                      </a:r>
                      <a:r>
                        <a:rPr lang="en-US" sz="900" b="0" baseline="0" dirty="0">
                          <a:solidFill>
                            <a:schemeClr val="bg1">
                              <a:lumMod val="65000"/>
                            </a:schemeClr>
                          </a:solidFill>
                        </a:rPr>
                        <a:t> 1</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8" name="Table 107"/>
          <p:cNvGraphicFramePr>
            <a:graphicFrameLocks noGrp="1"/>
          </p:cNvGraphicFramePr>
          <p:nvPr>
            <p:extLst/>
          </p:nvPr>
        </p:nvGraphicFramePr>
        <p:xfrm>
          <a:off x="3805313" y="430078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City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09" name="Table 108"/>
          <p:cNvGraphicFramePr>
            <a:graphicFrameLocks noGrp="1"/>
          </p:cNvGraphicFramePr>
          <p:nvPr>
            <p:extLst/>
          </p:nvPr>
        </p:nvGraphicFramePr>
        <p:xfrm>
          <a:off x="6276158" y="1997552"/>
          <a:ext cx="1077080" cy="207741"/>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State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0" name="Table 109"/>
          <p:cNvGraphicFramePr>
            <a:graphicFrameLocks noGrp="1"/>
          </p:cNvGraphicFramePr>
          <p:nvPr>
            <p:extLst/>
          </p:nvPr>
        </p:nvGraphicFramePr>
        <p:xfrm>
          <a:off x="7460517" y="1997552"/>
          <a:ext cx="930859" cy="207741"/>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Zip Code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1" name="Table 110"/>
          <p:cNvGraphicFramePr>
            <a:graphicFrameLocks noGrp="1"/>
          </p:cNvGraphicFramePr>
          <p:nvPr>
            <p:extLst/>
          </p:nvPr>
        </p:nvGraphicFramePr>
        <p:xfrm>
          <a:off x="6279160" y="2387093"/>
          <a:ext cx="2247687" cy="20574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Tax Exempt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2" name="Table 111"/>
          <p:cNvGraphicFramePr>
            <a:graphicFrameLocks noGrp="1"/>
          </p:cNvGraphicFramePr>
          <p:nvPr>
            <p:extLst/>
          </p:nvPr>
        </p:nvGraphicFramePr>
        <p:xfrm>
          <a:off x="6279160" y="2743012"/>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Aux Field</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3" name="Table 112"/>
          <p:cNvGraphicFramePr>
            <a:graphicFrameLocks noGrp="1"/>
          </p:cNvGraphicFramePr>
          <p:nvPr>
            <p:extLst/>
          </p:nvPr>
        </p:nvGraphicFramePr>
        <p:xfrm>
          <a:off x="6279160" y="3179786"/>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Comments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14" name="Table 113"/>
          <p:cNvGraphicFramePr>
            <a:graphicFrameLocks noGrp="1"/>
          </p:cNvGraphicFramePr>
          <p:nvPr>
            <p:extLst/>
          </p:nvPr>
        </p:nvGraphicFramePr>
        <p:xfrm>
          <a:off x="6294994" y="3535704"/>
          <a:ext cx="2231852" cy="20726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7260">
                <a:tc>
                  <a:txBody>
                    <a:bodyPr/>
                    <a:lstStyle/>
                    <a:p>
                      <a:r>
                        <a:rPr lang="en-US" sz="900" b="0" dirty="0">
                          <a:solidFill>
                            <a:schemeClr val="bg1">
                              <a:lumMod val="65000"/>
                            </a:schemeClr>
                          </a:solidFill>
                        </a:rPr>
                        <a:t>External</a:t>
                      </a:r>
                      <a:r>
                        <a:rPr lang="en-US" sz="900" b="0" baseline="0" dirty="0">
                          <a:solidFill>
                            <a:schemeClr val="bg1">
                              <a:lumMod val="65000"/>
                            </a:schemeClr>
                          </a:solidFill>
                        </a:rPr>
                        <a:t> Reference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sp>
        <p:nvSpPr>
          <p:cNvPr id="115" name="TextBox 114"/>
          <p:cNvSpPr txBox="1"/>
          <p:nvPr/>
        </p:nvSpPr>
        <p:spPr>
          <a:xfrm>
            <a:off x="6323897" y="3832099"/>
            <a:ext cx="651140"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Employee</a:t>
            </a:r>
          </a:p>
        </p:txBody>
      </p:sp>
      <p:sp>
        <p:nvSpPr>
          <p:cNvPr id="116" name="TextBox 115"/>
          <p:cNvSpPr txBox="1"/>
          <p:nvPr/>
        </p:nvSpPr>
        <p:spPr>
          <a:xfrm>
            <a:off x="6323897" y="4287824"/>
            <a:ext cx="513282"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Charge</a:t>
            </a:r>
          </a:p>
        </p:txBody>
      </p:sp>
      <p:pic>
        <p:nvPicPr>
          <p:cNvPr id="117" name="Picture 116"/>
          <p:cNvPicPr>
            <a:picLocks noChangeAspect="1"/>
          </p:cNvPicPr>
          <p:nvPr/>
        </p:nvPicPr>
        <p:blipFill>
          <a:blip r:embed="rId10"/>
          <a:stretch>
            <a:fillRect/>
          </a:stretch>
        </p:blipFill>
        <p:spPr>
          <a:xfrm>
            <a:off x="6328984" y="4032670"/>
            <a:ext cx="485714" cy="171428"/>
          </a:xfrm>
          <a:prstGeom prst="rect">
            <a:avLst/>
          </a:prstGeom>
        </p:spPr>
      </p:pic>
      <p:sp>
        <p:nvSpPr>
          <p:cNvPr id="118" name="TextBox 117"/>
          <p:cNvSpPr txBox="1"/>
          <p:nvPr/>
        </p:nvSpPr>
        <p:spPr>
          <a:xfrm>
            <a:off x="6861248" y="4027797"/>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pic>
        <p:nvPicPr>
          <p:cNvPr id="119" name="Picture 118"/>
          <p:cNvPicPr>
            <a:picLocks noChangeAspect="1"/>
          </p:cNvPicPr>
          <p:nvPr/>
        </p:nvPicPr>
        <p:blipFill>
          <a:blip r:embed="rId10"/>
          <a:stretch>
            <a:fillRect/>
          </a:stretch>
        </p:blipFill>
        <p:spPr>
          <a:xfrm>
            <a:off x="6328984" y="4493586"/>
            <a:ext cx="485714" cy="171428"/>
          </a:xfrm>
          <a:prstGeom prst="rect">
            <a:avLst/>
          </a:prstGeom>
        </p:spPr>
      </p:pic>
      <p:sp>
        <p:nvSpPr>
          <p:cNvPr id="120" name="TextBox 119"/>
          <p:cNvSpPr txBox="1"/>
          <p:nvPr/>
        </p:nvSpPr>
        <p:spPr>
          <a:xfrm>
            <a:off x="6861248" y="4488713"/>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graphicFrame>
        <p:nvGraphicFramePr>
          <p:cNvPr id="121" name="Table 120"/>
          <p:cNvGraphicFramePr>
            <a:graphicFrameLocks noGrp="1"/>
          </p:cNvGraphicFramePr>
          <p:nvPr>
            <p:extLst/>
          </p:nvPr>
        </p:nvGraphicFramePr>
        <p:xfrm>
          <a:off x="6295051" y="159501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Country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pic>
        <p:nvPicPr>
          <p:cNvPr id="12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1869" y="200609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3436" y="158172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24" name="Table 123"/>
          <p:cNvGraphicFramePr>
            <a:graphicFrameLocks noGrp="1"/>
          </p:cNvGraphicFramePr>
          <p:nvPr>
            <p:extLst/>
          </p:nvPr>
        </p:nvGraphicFramePr>
        <p:xfrm>
          <a:off x="2904214" y="1597421"/>
          <a:ext cx="3113015" cy="1640054"/>
        </p:xfrm>
        <a:graphic>
          <a:graphicData uri="http://schemas.openxmlformats.org/drawingml/2006/table">
            <a:tbl>
              <a:tblPr firstRow="1" bandRow="1">
                <a:tableStyleId>{5C22544A-7EE6-4342-B048-85BDC9FD1C3A}</a:tableStyleId>
              </a:tblPr>
              <a:tblGrid>
                <a:gridCol w="3113015">
                  <a:extLst>
                    <a:ext uri="{9D8B030D-6E8A-4147-A177-3AD203B41FA5}">
                      <a16:colId xmlns:a16="http://schemas.microsoft.com/office/drawing/2014/main" xmlns="" val="3655459917"/>
                    </a:ext>
                  </a:extLst>
                </a:gridCol>
              </a:tblGrid>
              <a:tr h="272064">
                <a:tc>
                  <a:txBody>
                    <a:bodyPr/>
                    <a:lstStyle/>
                    <a:p>
                      <a:r>
                        <a:rPr lang="en-US" sz="900" b="0" dirty="0">
                          <a:solidFill>
                            <a:schemeClr val="tx1"/>
                          </a:solidFill>
                        </a:rPr>
                        <a:t>Add Customer </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976857515"/>
                  </a:ext>
                </a:extLst>
              </a:tr>
              <a:tr h="226612">
                <a:tc>
                  <a:txBody>
                    <a:bodyPr/>
                    <a:lstStyle/>
                    <a:p>
                      <a:r>
                        <a:rPr lang="en-US" sz="900" dirty="0"/>
                        <a:t>      Create Single Customer Account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solidFill>
                      <a:schemeClr val="bg1"/>
                    </a:solidFill>
                  </a:tcPr>
                </a:tc>
                <a:extLst>
                  <a:ext uri="{0D108BD9-81ED-4DB2-BD59-A6C34878D82A}">
                    <a16:rowId xmlns:a16="http://schemas.microsoft.com/office/drawing/2014/main" xmlns="" val="1035851387"/>
                  </a:ext>
                </a:extLst>
              </a:tr>
              <a:tr h="222782">
                <a:tc>
                  <a:txBody>
                    <a:bodyPr/>
                    <a:lstStyle/>
                    <a:p>
                      <a:r>
                        <a:rPr lang="en-US" sz="900" dirty="0"/>
                        <a:t>      Create Range of Customer Accounts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3039415711"/>
                  </a:ext>
                </a:extLst>
              </a:tr>
              <a:tr h="280655">
                <a:tc>
                  <a:txBody>
                    <a:bodyPr/>
                    <a:lstStyle/>
                    <a:p>
                      <a:r>
                        <a:rPr lang="en-US" sz="900" dirty="0">
                          <a:solidFill>
                            <a:schemeClr val="bg2">
                              <a:lumMod val="90000"/>
                            </a:schemeClr>
                          </a:solidFill>
                        </a:rPr>
                        <a:t>From</a:t>
                      </a:r>
                      <a:r>
                        <a:rPr lang="en-US" sz="900" baseline="0" dirty="0">
                          <a:solidFill>
                            <a:schemeClr val="bg2">
                              <a:lumMod val="90000"/>
                            </a:schemeClr>
                          </a:solidFill>
                        </a:rPr>
                        <a:t> Customer #</a:t>
                      </a:r>
                      <a:endParaRPr lang="en-US" sz="900" dirty="0">
                        <a:solidFill>
                          <a:schemeClr val="bg2">
                            <a:lumMod val="90000"/>
                          </a:schemeClr>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98440095"/>
                  </a:ext>
                </a:extLst>
              </a:tr>
              <a:tr h="280655">
                <a:tc>
                  <a:txBody>
                    <a:bodyPr/>
                    <a:lstStyle/>
                    <a:p>
                      <a:r>
                        <a:rPr lang="en-US" sz="900" dirty="0">
                          <a:solidFill>
                            <a:schemeClr val="bg2">
                              <a:lumMod val="90000"/>
                            </a:schemeClr>
                          </a:solidFill>
                        </a:rPr>
                        <a:t>To Customer #</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923303232"/>
                  </a:ext>
                </a:extLst>
              </a:tr>
              <a:tr h="357286">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8097739"/>
                  </a:ext>
                </a:extLst>
              </a:tr>
            </a:tbl>
          </a:graphicData>
        </a:graphic>
      </p:graphicFrame>
      <p:pic>
        <p:nvPicPr>
          <p:cNvPr id="125" name="Picture 124"/>
          <p:cNvPicPr>
            <a:picLocks noChangeAspect="1"/>
          </p:cNvPicPr>
          <p:nvPr/>
        </p:nvPicPr>
        <p:blipFill>
          <a:blip r:embed="rId12"/>
          <a:stretch>
            <a:fillRect/>
          </a:stretch>
        </p:blipFill>
        <p:spPr>
          <a:xfrm>
            <a:off x="2923724" y="1905678"/>
            <a:ext cx="164286" cy="142857"/>
          </a:xfrm>
          <a:prstGeom prst="rect">
            <a:avLst/>
          </a:prstGeom>
        </p:spPr>
      </p:pic>
      <p:cxnSp>
        <p:nvCxnSpPr>
          <p:cNvPr id="126" name="Straight Connector 125"/>
          <p:cNvCxnSpPr/>
          <p:nvPr/>
        </p:nvCxnSpPr>
        <p:spPr>
          <a:xfrm>
            <a:off x="3005868" y="2595975"/>
            <a:ext cx="2916985" cy="42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02229" y="2873860"/>
            <a:ext cx="2916985" cy="42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8" name="Picture 127"/>
          <p:cNvPicPr>
            <a:picLocks noChangeAspect="1"/>
          </p:cNvPicPr>
          <p:nvPr/>
        </p:nvPicPr>
        <p:blipFill>
          <a:blip r:embed="rId13"/>
          <a:stretch>
            <a:fillRect/>
          </a:stretch>
        </p:blipFill>
        <p:spPr>
          <a:xfrm>
            <a:off x="3101596" y="2940574"/>
            <a:ext cx="1592858" cy="285714"/>
          </a:xfrm>
          <a:prstGeom prst="rect">
            <a:avLst/>
          </a:prstGeom>
        </p:spPr>
      </p:pic>
      <p:pic>
        <p:nvPicPr>
          <p:cNvPr id="129" name="Picture 128"/>
          <p:cNvPicPr>
            <a:picLocks noChangeAspect="1"/>
          </p:cNvPicPr>
          <p:nvPr/>
        </p:nvPicPr>
        <p:blipFill>
          <a:blip r:embed="rId14"/>
          <a:stretch>
            <a:fillRect/>
          </a:stretch>
        </p:blipFill>
        <p:spPr>
          <a:xfrm>
            <a:off x="2941298" y="2140112"/>
            <a:ext cx="135714" cy="121429"/>
          </a:xfrm>
          <a:prstGeom prst="rect">
            <a:avLst/>
          </a:prstGeom>
        </p:spPr>
      </p:pic>
      <p:sp>
        <p:nvSpPr>
          <p:cNvPr id="45" name="Slide Number Placeholder 2">
            <a:extLst>
              <a:ext uri="{FF2B5EF4-FFF2-40B4-BE49-F238E27FC236}">
                <a16:creationId xmlns:a16="http://schemas.microsoft.com/office/drawing/2014/main" xmlns="" id="{BFBEDBEC-0039-4E5B-9F78-810732E956EA}"/>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57</a:t>
            </a:fld>
            <a:endParaRPr lang="en-US" sz="800" kern="0" dirty="0">
              <a:solidFill>
                <a:srgbClr val="54B948"/>
              </a:solidFill>
            </a:endParaRPr>
          </a:p>
        </p:txBody>
      </p:sp>
      <p:sp>
        <p:nvSpPr>
          <p:cNvPr id="46" name="Footer Placeholder 3">
            <a:extLst>
              <a:ext uri="{FF2B5EF4-FFF2-40B4-BE49-F238E27FC236}">
                <a16:creationId xmlns:a16="http://schemas.microsoft.com/office/drawing/2014/main" xmlns="" id="{3B3C7B2B-41CB-4B31-9457-44B5F9F9CB15}"/>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837841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cxnSp>
        <p:nvCxnSpPr>
          <p:cNvPr id="10" name="Straight Connector 9"/>
          <p:cNvCxnSpPr/>
          <p:nvPr/>
        </p:nvCxnSpPr>
        <p:spPr>
          <a:xfrm>
            <a:off x="3811604"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17281" y="1299969"/>
            <a:ext cx="856226" cy="1515"/>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graphicFrame>
        <p:nvGraphicFramePr>
          <p:cNvPr id="68" name="Table 67"/>
          <p:cNvGraphicFramePr>
            <a:graphicFrameLocks noGrp="1"/>
          </p:cNvGraphicFramePr>
          <p:nvPr>
            <p:extLst/>
          </p:nvPr>
        </p:nvGraphicFramePr>
        <p:xfrm>
          <a:off x="443467" y="877656"/>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9" name="Picture 68"/>
          <p:cNvPicPr>
            <a:picLocks noChangeAspect="1"/>
          </p:cNvPicPr>
          <p:nvPr/>
        </p:nvPicPr>
        <p:blipFill>
          <a:blip r:embed="rId4"/>
          <a:stretch>
            <a:fillRect/>
          </a:stretch>
        </p:blipFill>
        <p:spPr>
          <a:xfrm>
            <a:off x="2579008" y="1011376"/>
            <a:ext cx="185714" cy="192857"/>
          </a:xfrm>
          <a:prstGeom prst="rect">
            <a:avLst/>
          </a:prstGeom>
        </p:spPr>
      </p:pic>
      <p:pic>
        <p:nvPicPr>
          <p:cNvPr id="70" name="Picture 69"/>
          <p:cNvPicPr>
            <a:picLocks noChangeAspect="1"/>
          </p:cNvPicPr>
          <p:nvPr/>
        </p:nvPicPr>
        <p:blipFill>
          <a:blip r:embed="rId5"/>
          <a:stretch>
            <a:fillRect/>
          </a:stretch>
        </p:blipFill>
        <p:spPr>
          <a:xfrm>
            <a:off x="2786447" y="990612"/>
            <a:ext cx="234384" cy="234384"/>
          </a:xfrm>
          <a:prstGeom prst="rect">
            <a:avLst/>
          </a:prstGeom>
        </p:spPr>
      </p:pic>
      <p:sp>
        <p:nvSpPr>
          <p:cNvPr id="78" name="TextBox 77"/>
          <p:cNvSpPr txBox="1"/>
          <p:nvPr/>
        </p:nvSpPr>
        <p:spPr>
          <a:xfrm>
            <a:off x="3754980" y="1094650"/>
            <a:ext cx="1003801"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Customer Data</a:t>
            </a:r>
          </a:p>
        </p:txBody>
      </p:sp>
      <p:sp>
        <p:nvSpPr>
          <p:cNvPr id="79" name="TextBox 78"/>
          <p:cNvSpPr txBox="1"/>
          <p:nvPr/>
        </p:nvSpPr>
        <p:spPr>
          <a:xfrm>
            <a:off x="4714513" y="1088818"/>
            <a:ext cx="569387"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white">
                    <a:lumMod val="65000"/>
                  </a:prstClr>
                </a:solidFill>
                <a:latin typeface="Calibri" panose="020F0502020204030204"/>
                <a:ea typeface="+mn-ea"/>
                <a:cs typeface="+mn-cs"/>
              </a:rPr>
              <a:t>Charge</a:t>
            </a:r>
          </a:p>
        </p:txBody>
      </p:sp>
      <p:pic>
        <p:nvPicPr>
          <p:cNvPr id="88" name="Picture 87"/>
          <p:cNvPicPr>
            <a:picLocks noChangeAspect="1"/>
          </p:cNvPicPr>
          <p:nvPr/>
        </p:nvPicPr>
        <p:blipFill>
          <a:blip r:embed="rId6"/>
          <a:stretch>
            <a:fillRect/>
          </a:stretch>
        </p:blipFill>
        <p:spPr>
          <a:xfrm>
            <a:off x="7391243" y="4783470"/>
            <a:ext cx="1607143" cy="292857"/>
          </a:xfrm>
          <a:prstGeom prst="rect">
            <a:avLst/>
          </a:prstGeom>
        </p:spPr>
      </p:pic>
      <p:pic>
        <p:nvPicPr>
          <p:cNvPr id="49" name="Picture 48"/>
          <p:cNvPicPr>
            <a:picLocks noChangeAspect="1"/>
          </p:cNvPicPr>
          <p:nvPr/>
        </p:nvPicPr>
        <p:blipFill>
          <a:blip r:embed="rId7"/>
          <a:stretch>
            <a:fillRect/>
          </a:stretch>
        </p:blipFill>
        <p:spPr>
          <a:xfrm>
            <a:off x="8865684" y="555277"/>
            <a:ext cx="136085" cy="117940"/>
          </a:xfrm>
          <a:prstGeom prst="rect">
            <a:avLst/>
          </a:prstGeom>
        </p:spPr>
      </p:pic>
      <p:cxnSp>
        <p:nvCxnSpPr>
          <p:cNvPr id="52" name="Straight Connector 51"/>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54" name="Picture 53"/>
          <p:cNvPicPr>
            <a:picLocks noChangeAspect="1"/>
          </p:cNvPicPr>
          <p:nvPr/>
        </p:nvPicPr>
        <p:blipFill>
          <a:blip r:embed="rId8"/>
          <a:stretch>
            <a:fillRect/>
          </a:stretch>
        </p:blipFill>
        <p:spPr>
          <a:xfrm>
            <a:off x="390757" y="526329"/>
            <a:ext cx="214286" cy="185714"/>
          </a:xfrm>
          <a:prstGeom prst="rect">
            <a:avLst/>
          </a:prstGeom>
        </p:spPr>
      </p:pic>
      <p:pic>
        <p:nvPicPr>
          <p:cNvPr id="48" name="Picture 47"/>
          <p:cNvPicPr>
            <a:picLocks noChangeAspect="1"/>
          </p:cNvPicPr>
          <p:nvPr/>
        </p:nvPicPr>
        <p:blipFill>
          <a:blip r:embed="rId9"/>
          <a:stretch>
            <a:fillRect/>
          </a:stretch>
        </p:blipFill>
        <p:spPr>
          <a:xfrm>
            <a:off x="6574653" y="4781245"/>
            <a:ext cx="800000" cy="278572"/>
          </a:xfrm>
          <a:prstGeom prst="rect">
            <a:avLst/>
          </a:prstGeom>
        </p:spPr>
      </p:pic>
      <p:graphicFrame>
        <p:nvGraphicFramePr>
          <p:cNvPr id="50" name="Table 49"/>
          <p:cNvGraphicFramePr>
            <a:graphicFrameLocks noGrp="1"/>
          </p:cNvGraphicFramePr>
          <p:nvPr>
            <p:extLst/>
          </p:nvPr>
        </p:nvGraphicFramePr>
        <p:xfrm>
          <a:off x="3806169" y="1598969"/>
          <a:ext cx="2114362" cy="205740"/>
        </p:xfrm>
        <a:graphic>
          <a:graphicData uri="http://schemas.openxmlformats.org/drawingml/2006/table">
            <a:tbl>
              <a:tblPr firstRow="1" bandRow="1">
                <a:tableStyleId>{5C22544A-7EE6-4342-B048-85BDC9FD1C3A}</a:tableStyleId>
              </a:tblPr>
              <a:tblGrid>
                <a:gridCol w="211436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Customer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1" name="Table 50"/>
          <p:cNvGraphicFramePr>
            <a:graphicFrameLocks noGrp="1"/>
          </p:cNvGraphicFramePr>
          <p:nvPr>
            <p:extLst/>
          </p:nvPr>
        </p:nvGraphicFramePr>
        <p:xfrm>
          <a:off x="3806168" y="1994482"/>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First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3" name="Table 52"/>
          <p:cNvGraphicFramePr>
            <a:graphicFrameLocks noGrp="1"/>
          </p:cNvGraphicFramePr>
          <p:nvPr>
            <p:extLst/>
          </p:nvPr>
        </p:nvGraphicFramePr>
        <p:xfrm>
          <a:off x="3805313" y="2389994"/>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Last Name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5" name="Table 54"/>
          <p:cNvGraphicFramePr>
            <a:graphicFrameLocks noGrp="1"/>
          </p:cNvGraphicFramePr>
          <p:nvPr>
            <p:extLst/>
          </p:nvPr>
        </p:nvGraphicFramePr>
        <p:xfrm>
          <a:off x="3805314" y="3133545"/>
          <a:ext cx="2115931" cy="205740"/>
        </p:xfrm>
        <a:graphic>
          <a:graphicData uri="http://schemas.openxmlformats.org/drawingml/2006/table">
            <a:tbl>
              <a:tblPr firstRow="1" bandRow="1">
                <a:tableStyleId>{5C22544A-7EE6-4342-B048-85BDC9FD1C3A}</a:tableStyleId>
              </a:tblPr>
              <a:tblGrid>
                <a:gridCol w="2115931">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6" name="Table 55"/>
          <p:cNvGraphicFramePr>
            <a:graphicFrameLocks noGrp="1"/>
          </p:cNvGraphicFramePr>
          <p:nvPr>
            <p:extLst/>
          </p:nvPr>
        </p:nvGraphicFramePr>
        <p:xfrm>
          <a:off x="3805313" y="3522626"/>
          <a:ext cx="2115934" cy="205740"/>
        </p:xfrm>
        <a:graphic>
          <a:graphicData uri="http://schemas.openxmlformats.org/drawingml/2006/table">
            <a:tbl>
              <a:tblPr firstRow="1" bandRow="1">
                <a:tableStyleId>{5C22544A-7EE6-4342-B048-85BDC9FD1C3A}</a:tableStyleId>
              </a:tblPr>
              <a:tblGrid>
                <a:gridCol w="211593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Address 1</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3805315" y="3877097"/>
          <a:ext cx="2115932" cy="240351"/>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40351">
                <a:tc>
                  <a:txBody>
                    <a:bodyPr/>
                    <a:lstStyle/>
                    <a:p>
                      <a:r>
                        <a:rPr lang="en-US" sz="900" b="0" dirty="0">
                          <a:solidFill>
                            <a:schemeClr val="bg1">
                              <a:lumMod val="65000"/>
                            </a:schemeClr>
                          </a:solidFill>
                        </a:rPr>
                        <a:t>Address 2</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8" name="Table 57"/>
          <p:cNvGraphicFramePr>
            <a:graphicFrameLocks noGrp="1"/>
          </p:cNvGraphicFramePr>
          <p:nvPr>
            <p:extLst/>
          </p:nvPr>
        </p:nvGraphicFramePr>
        <p:xfrm>
          <a:off x="3805314" y="2744464"/>
          <a:ext cx="2115935" cy="205740"/>
        </p:xfrm>
        <a:graphic>
          <a:graphicData uri="http://schemas.openxmlformats.org/drawingml/2006/table">
            <a:tbl>
              <a:tblPr firstRow="1" bandRow="1">
                <a:tableStyleId>{5C22544A-7EE6-4342-B048-85BDC9FD1C3A}</a:tableStyleId>
              </a:tblPr>
              <a:tblGrid>
                <a:gridCol w="2115935">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Phone</a:t>
                      </a:r>
                      <a:r>
                        <a:rPr lang="en-US" sz="900" b="0" baseline="0" dirty="0">
                          <a:solidFill>
                            <a:schemeClr val="bg1">
                              <a:lumMod val="65000"/>
                            </a:schemeClr>
                          </a:solidFill>
                        </a:rPr>
                        <a:t> 1</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3" name="Table 62"/>
          <p:cNvGraphicFramePr>
            <a:graphicFrameLocks noGrp="1"/>
          </p:cNvGraphicFramePr>
          <p:nvPr>
            <p:extLst/>
          </p:nvPr>
        </p:nvGraphicFramePr>
        <p:xfrm>
          <a:off x="3805313" y="430078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City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5" name="Table 64"/>
          <p:cNvGraphicFramePr>
            <a:graphicFrameLocks noGrp="1"/>
          </p:cNvGraphicFramePr>
          <p:nvPr>
            <p:extLst/>
          </p:nvPr>
        </p:nvGraphicFramePr>
        <p:xfrm>
          <a:off x="6276158" y="1997552"/>
          <a:ext cx="1077080" cy="207741"/>
        </p:xfrm>
        <a:graphic>
          <a:graphicData uri="http://schemas.openxmlformats.org/drawingml/2006/table">
            <a:tbl>
              <a:tblPr firstRow="1" bandRow="1">
                <a:tableStyleId>{5C22544A-7EE6-4342-B048-85BDC9FD1C3A}</a:tableStyleId>
              </a:tblPr>
              <a:tblGrid>
                <a:gridCol w="1077080">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State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6" name="Table 65"/>
          <p:cNvGraphicFramePr>
            <a:graphicFrameLocks noGrp="1"/>
          </p:cNvGraphicFramePr>
          <p:nvPr>
            <p:extLst/>
          </p:nvPr>
        </p:nvGraphicFramePr>
        <p:xfrm>
          <a:off x="7460517" y="1997552"/>
          <a:ext cx="930859" cy="207741"/>
        </p:xfrm>
        <a:graphic>
          <a:graphicData uri="http://schemas.openxmlformats.org/drawingml/2006/table">
            <a:tbl>
              <a:tblPr firstRow="1" bandRow="1">
                <a:tableStyleId>{5C22544A-7EE6-4342-B048-85BDC9FD1C3A}</a:tableStyleId>
              </a:tblPr>
              <a:tblGrid>
                <a:gridCol w="930859">
                  <a:extLst>
                    <a:ext uri="{9D8B030D-6E8A-4147-A177-3AD203B41FA5}">
                      <a16:colId xmlns:a16="http://schemas.microsoft.com/office/drawing/2014/main" xmlns="" val="3713110657"/>
                    </a:ext>
                  </a:extLst>
                </a:gridCol>
              </a:tblGrid>
              <a:tr h="207741">
                <a:tc>
                  <a:txBody>
                    <a:bodyPr/>
                    <a:lstStyle/>
                    <a:p>
                      <a:r>
                        <a:rPr lang="en-US" sz="900" b="0" dirty="0">
                          <a:solidFill>
                            <a:schemeClr val="bg1">
                              <a:lumMod val="65000"/>
                            </a:schemeClr>
                          </a:solidFill>
                        </a:rPr>
                        <a:t>Zip Code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7" name="Table 66"/>
          <p:cNvGraphicFramePr>
            <a:graphicFrameLocks noGrp="1"/>
          </p:cNvGraphicFramePr>
          <p:nvPr>
            <p:extLst/>
          </p:nvPr>
        </p:nvGraphicFramePr>
        <p:xfrm>
          <a:off x="6279160" y="2387093"/>
          <a:ext cx="2247687" cy="205740"/>
        </p:xfrm>
        <a:graphic>
          <a:graphicData uri="http://schemas.openxmlformats.org/drawingml/2006/table">
            <a:tbl>
              <a:tblPr firstRow="1" bandRow="1">
                <a:tableStyleId>{5C22544A-7EE6-4342-B048-85BDC9FD1C3A}</a:tableStyleId>
              </a:tblPr>
              <a:tblGrid>
                <a:gridCol w="2247687">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Tax Exempt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2" name="Table 71"/>
          <p:cNvGraphicFramePr>
            <a:graphicFrameLocks noGrp="1"/>
          </p:cNvGraphicFramePr>
          <p:nvPr>
            <p:extLst/>
          </p:nvPr>
        </p:nvGraphicFramePr>
        <p:xfrm>
          <a:off x="6279160" y="2743012"/>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Aux Field</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3" name="Table 72"/>
          <p:cNvGraphicFramePr>
            <a:graphicFrameLocks noGrp="1"/>
          </p:cNvGraphicFramePr>
          <p:nvPr>
            <p:extLst/>
          </p:nvPr>
        </p:nvGraphicFramePr>
        <p:xfrm>
          <a:off x="6279160" y="3179786"/>
          <a:ext cx="2231852" cy="20574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Comments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74" name="Table 73"/>
          <p:cNvGraphicFramePr>
            <a:graphicFrameLocks noGrp="1"/>
          </p:cNvGraphicFramePr>
          <p:nvPr>
            <p:extLst/>
          </p:nvPr>
        </p:nvGraphicFramePr>
        <p:xfrm>
          <a:off x="6294994" y="3535704"/>
          <a:ext cx="2231852" cy="207260"/>
        </p:xfrm>
        <a:graphic>
          <a:graphicData uri="http://schemas.openxmlformats.org/drawingml/2006/table">
            <a:tbl>
              <a:tblPr firstRow="1" bandRow="1">
                <a:tableStyleId>{5C22544A-7EE6-4342-B048-85BDC9FD1C3A}</a:tableStyleId>
              </a:tblPr>
              <a:tblGrid>
                <a:gridCol w="2231852">
                  <a:extLst>
                    <a:ext uri="{9D8B030D-6E8A-4147-A177-3AD203B41FA5}">
                      <a16:colId xmlns:a16="http://schemas.microsoft.com/office/drawing/2014/main" xmlns="" val="3713110657"/>
                    </a:ext>
                  </a:extLst>
                </a:gridCol>
              </a:tblGrid>
              <a:tr h="207260">
                <a:tc>
                  <a:txBody>
                    <a:bodyPr/>
                    <a:lstStyle/>
                    <a:p>
                      <a:r>
                        <a:rPr lang="en-US" sz="900" b="0" dirty="0">
                          <a:solidFill>
                            <a:schemeClr val="bg1">
                              <a:lumMod val="65000"/>
                            </a:schemeClr>
                          </a:solidFill>
                        </a:rPr>
                        <a:t>External</a:t>
                      </a:r>
                      <a:r>
                        <a:rPr lang="en-US" sz="900" b="0" baseline="0" dirty="0">
                          <a:solidFill>
                            <a:schemeClr val="bg1">
                              <a:lumMod val="65000"/>
                            </a:schemeClr>
                          </a:solidFill>
                        </a:rPr>
                        <a:t> Reference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sp>
        <p:nvSpPr>
          <p:cNvPr id="75" name="TextBox 74"/>
          <p:cNvSpPr txBox="1"/>
          <p:nvPr/>
        </p:nvSpPr>
        <p:spPr>
          <a:xfrm>
            <a:off x="6323897" y="3832099"/>
            <a:ext cx="651140"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Employee</a:t>
            </a:r>
          </a:p>
        </p:txBody>
      </p:sp>
      <p:sp>
        <p:nvSpPr>
          <p:cNvPr id="76" name="TextBox 75"/>
          <p:cNvSpPr txBox="1"/>
          <p:nvPr/>
        </p:nvSpPr>
        <p:spPr>
          <a:xfrm>
            <a:off x="6323897" y="4287824"/>
            <a:ext cx="513282"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Charge</a:t>
            </a:r>
          </a:p>
        </p:txBody>
      </p:sp>
      <p:pic>
        <p:nvPicPr>
          <p:cNvPr id="80" name="Picture 79"/>
          <p:cNvPicPr>
            <a:picLocks noChangeAspect="1"/>
          </p:cNvPicPr>
          <p:nvPr/>
        </p:nvPicPr>
        <p:blipFill>
          <a:blip r:embed="rId10"/>
          <a:stretch>
            <a:fillRect/>
          </a:stretch>
        </p:blipFill>
        <p:spPr>
          <a:xfrm>
            <a:off x="6328984" y="4032670"/>
            <a:ext cx="485714" cy="171428"/>
          </a:xfrm>
          <a:prstGeom prst="rect">
            <a:avLst/>
          </a:prstGeom>
        </p:spPr>
      </p:pic>
      <p:sp>
        <p:nvSpPr>
          <p:cNvPr id="95" name="TextBox 94"/>
          <p:cNvSpPr txBox="1"/>
          <p:nvPr/>
        </p:nvSpPr>
        <p:spPr>
          <a:xfrm>
            <a:off x="6861248" y="4027797"/>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pic>
        <p:nvPicPr>
          <p:cNvPr id="96" name="Picture 95"/>
          <p:cNvPicPr>
            <a:picLocks noChangeAspect="1"/>
          </p:cNvPicPr>
          <p:nvPr/>
        </p:nvPicPr>
        <p:blipFill>
          <a:blip r:embed="rId10"/>
          <a:stretch>
            <a:fillRect/>
          </a:stretch>
        </p:blipFill>
        <p:spPr>
          <a:xfrm>
            <a:off x="6328984" y="4493586"/>
            <a:ext cx="485714" cy="171428"/>
          </a:xfrm>
          <a:prstGeom prst="rect">
            <a:avLst/>
          </a:prstGeom>
        </p:spPr>
      </p:pic>
      <p:sp>
        <p:nvSpPr>
          <p:cNvPr id="97" name="TextBox 96"/>
          <p:cNvSpPr txBox="1"/>
          <p:nvPr/>
        </p:nvSpPr>
        <p:spPr>
          <a:xfrm>
            <a:off x="6861248" y="4488713"/>
            <a:ext cx="367408"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white">
                    <a:lumMod val="65000"/>
                  </a:prstClr>
                </a:solidFill>
                <a:latin typeface="Calibri" panose="020F0502020204030204"/>
                <a:ea typeface="+mn-ea"/>
                <a:cs typeface="+mn-cs"/>
              </a:rPr>
              <a:t>OFF</a:t>
            </a:r>
          </a:p>
        </p:txBody>
      </p:sp>
      <p:graphicFrame>
        <p:nvGraphicFramePr>
          <p:cNvPr id="98" name="Table 97"/>
          <p:cNvGraphicFramePr>
            <a:graphicFrameLocks noGrp="1"/>
          </p:cNvGraphicFramePr>
          <p:nvPr>
            <p:extLst/>
          </p:nvPr>
        </p:nvGraphicFramePr>
        <p:xfrm>
          <a:off x="6295051" y="1595019"/>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Country</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pic>
        <p:nvPicPr>
          <p:cNvPr id="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1869" y="2006092"/>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3436" y="1581720"/>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01" name="Table 100"/>
          <p:cNvGraphicFramePr>
            <a:graphicFrameLocks noGrp="1"/>
          </p:cNvGraphicFramePr>
          <p:nvPr>
            <p:extLst/>
          </p:nvPr>
        </p:nvGraphicFramePr>
        <p:xfrm>
          <a:off x="2780485" y="1647539"/>
          <a:ext cx="3113015" cy="1640054"/>
        </p:xfrm>
        <a:graphic>
          <a:graphicData uri="http://schemas.openxmlformats.org/drawingml/2006/table">
            <a:tbl>
              <a:tblPr firstRow="1" bandRow="1">
                <a:tableStyleId>{5C22544A-7EE6-4342-B048-85BDC9FD1C3A}</a:tableStyleId>
              </a:tblPr>
              <a:tblGrid>
                <a:gridCol w="3113015">
                  <a:extLst>
                    <a:ext uri="{9D8B030D-6E8A-4147-A177-3AD203B41FA5}">
                      <a16:colId xmlns:a16="http://schemas.microsoft.com/office/drawing/2014/main" xmlns="" val="3655459917"/>
                    </a:ext>
                  </a:extLst>
                </a:gridCol>
              </a:tblGrid>
              <a:tr h="272064">
                <a:tc>
                  <a:txBody>
                    <a:bodyPr/>
                    <a:lstStyle/>
                    <a:p>
                      <a:r>
                        <a:rPr lang="en-US" sz="900" b="0" dirty="0">
                          <a:solidFill>
                            <a:schemeClr val="tx1"/>
                          </a:solidFill>
                        </a:rPr>
                        <a:t>Add Customer </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976857515"/>
                  </a:ext>
                </a:extLst>
              </a:tr>
              <a:tr h="226612">
                <a:tc>
                  <a:txBody>
                    <a:bodyPr/>
                    <a:lstStyle/>
                    <a:p>
                      <a:r>
                        <a:rPr lang="en-US" sz="900" dirty="0"/>
                        <a:t>      Create Single Customer Account</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8100" cmpd="sng">
                      <a:noFill/>
                    </a:lnT>
                    <a:solidFill>
                      <a:schemeClr val="bg1"/>
                    </a:solidFill>
                  </a:tcPr>
                </a:tc>
                <a:extLst>
                  <a:ext uri="{0D108BD9-81ED-4DB2-BD59-A6C34878D82A}">
                    <a16:rowId xmlns:a16="http://schemas.microsoft.com/office/drawing/2014/main" xmlns="" val="1035851387"/>
                  </a:ext>
                </a:extLst>
              </a:tr>
              <a:tr h="222782">
                <a:tc>
                  <a:txBody>
                    <a:bodyPr/>
                    <a:lstStyle/>
                    <a:p>
                      <a:r>
                        <a:rPr lang="en-US" sz="900" dirty="0"/>
                        <a:t>      Create Range of Customer Accounts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xmlns="" val="3039415711"/>
                  </a:ext>
                </a:extLst>
              </a:tr>
              <a:tr h="280655">
                <a:tc>
                  <a:txBody>
                    <a:bodyPr/>
                    <a:lstStyle/>
                    <a:p>
                      <a:r>
                        <a:rPr lang="en-US" sz="900" dirty="0">
                          <a:solidFill>
                            <a:schemeClr val="tx1"/>
                          </a:solidFill>
                        </a:rPr>
                        <a:t>From</a:t>
                      </a:r>
                      <a:r>
                        <a:rPr lang="en-US" sz="900" baseline="0" dirty="0">
                          <a:solidFill>
                            <a:schemeClr val="tx1"/>
                          </a:solidFill>
                        </a:rPr>
                        <a:t> Customer #</a:t>
                      </a:r>
                      <a:endParaRPr lang="en-US" sz="900" dirty="0">
                        <a:solidFill>
                          <a:schemeClr val="tx1"/>
                        </a:solidFill>
                      </a:endParaRP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98440095"/>
                  </a:ext>
                </a:extLst>
              </a:tr>
              <a:tr h="280655">
                <a:tc>
                  <a:txBody>
                    <a:bodyPr/>
                    <a:lstStyle/>
                    <a:p>
                      <a:r>
                        <a:rPr lang="en-US" sz="900" dirty="0">
                          <a:solidFill>
                            <a:schemeClr val="tx1"/>
                          </a:solidFill>
                        </a:rPr>
                        <a:t>To Customer #</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923303232"/>
                  </a:ext>
                </a:extLst>
              </a:tr>
              <a:tr h="357286">
                <a:tc>
                  <a:txBody>
                    <a:bodyPr/>
                    <a:lstStyle/>
                    <a:p>
                      <a:endParaRPr lang="en-US" sz="1000" dirty="0"/>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8097739"/>
                  </a:ext>
                </a:extLst>
              </a:tr>
            </a:tbl>
          </a:graphicData>
        </a:graphic>
      </p:graphicFrame>
      <p:pic>
        <p:nvPicPr>
          <p:cNvPr id="102" name="Picture 101"/>
          <p:cNvPicPr>
            <a:picLocks noChangeAspect="1"/>
          </p:cNvPicPr>
          <p:nvPr/>
        </p:nvPicPr>
        <p:blipFill>
          <a:blip r:embed="rId12"/>
          <a:stretch>
            <a:fillRect/>
          </a:stretch>
        </p:blipFill>
        <p:spPr>
          <a:xfrm>
            <a:off x="2799996" y="2182299"/>
            <a:ext cx="164286" cy="142857"/>
          </a:xfrm>
          <a:prstGeom prst="rect">
            <a:avLst/>
          </a:prstGeom>
        </p:spPr>
      </p:pic>
      <p:pic>
        <p:nvPicPr>
          <p:cNvPr id="103" name="Picture 102"/>
          <p:cNvPicPr>
            <a:picLocks noChangeAspect="1"/>
          </p:cNvPicPr>
          <p:nvPr/>
        </p:nvPicPr>
        <p:blipFill>
          <a:blip r:embed="rId13"/>
          <a:stretch>
            <a:fillRect/>
          </a:stretch>
        </p:blipFill>
        <p:spPr>
          <a:xfrm>
            <a:off x="2814282" y="1964673"/>
            <a:ext cx="135714" cy="121429"/>
          </a:xfrm>
          <a:prstGeom prst="rect">
            <a:avLst/>
          </a:prstGeom>
        </p:spPr>
      </p:pic>
      <p:pic>
        <p:nvPicPr>
          <p:cNvPr id="104" name="Picture 103"/>
          <p:cNvPicPr>
            <a:picLocks noChangeAspect="1"/>
          </p:cNvPicPr>
          <p:nvPr/>
        </p:nvPicPr>
        <p:blipFill>
          <a:blip r:embed="rId14"/>
          <a:stretch>
            <a:fillRect/>
          </a:stretch>
        </p:blipFill>
        <p:spPr>
          <a:xfrm>
            <a:off x="2977867" y="2990692"/>
            <a:ext cx="1592858" cy="285714"/>
          </a:xfrm>
          <a:prstGeom prst="rect">
            <a:avLst/>
          </a:prstGeom>
        </p:spPr>
      </p:pic>
      <p:cxnSp>
        <p:nvCxnSpPr>
          <p:cNvPr id="105" name="Straight Connector 104"/>
          <p:cNvCxnSpPr/>
          <p:nvPr/>
        </p:nvCxnSpPr>
        <p:spPr>
          <a:xfrm>
            <a:off x="2882139" y="2660582"/>
            <a:ext cx="2916985" cy="42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878500" y="2951051"/>
            <a:ext cx="2916985" cy="42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Slide Number Placeholder 2">
            <a:extLst>
              <a:ext uri="{FF2B5EF4-FFF2-40B4-BE49-F238E27FC236}">
                <a16:creationId xmlns:a16="http://schemas.microsoft.com/office/drawing/2014/main" xmlns="" id="{7F74DA1C-03E5-4BF6-A91B-6C7AA346FA58}"/>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58</a:t>
            </a:fld>
            <a:endParaRPr lang="en-US" sz="800" kern="0" dirty="0">
              <a:solidFill>
                <a:srgbClr val="54B948"/>
              </a:solidFill>
            </a:endParaRPr>
          </a:p>
        </p:txBody>
      </p:sp>
      <p:sp>
        <p:nvSpPr>
          <p:cNvPr id="46" name="Footer Placeholder 3">
            <a:extLst>
              <a:ext uri="{FF2B5EF4-FFF2-40B4-BE49-F238E27FC236}">
                <a16:creationId xmlns:a16="http://schemas.microsoft.com/office/drawing/2014/main" xmlns="" id="{10A49B80-E5D3-469F-88F7-B59826549265}"/>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485707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Straight Connector 14"/>
          <p:cNvCxnSpPr/>
          <p:nvPr/>
        </p:nvCxnSpPr>
        <p:spPr>
          <a:xfrm flipH="1">
            <a:off x="3184002" y="983933"/>
            <a:ext cx="24787" cy="365380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nvPr>
        </p:nvGraphicFramePr>
        <p:xfrm>
          <a:off x="433158" y="829237"/>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Source</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20" name="Picture 19"/>
          <p:cNvPicPr>
            <a:picLocks noChangeAspect="1"/>
          </p:cNvPicPr>
          <p:nvPr/>
        </p:nvPicPr>
        <p:blipFill>
          <a:blip r:embed="rId5"/>
          <a:stretch>
            <a:fillRect/>
          </a:stretch>
        </p:blipFill>
        <p:spPr>
          <a:xfrm>
            <a:off x="2776137" y="942193"/>
            <a:ext cx="234384" cy="234384"/>
          </a:xfrm>
          <a:prstGeom prst="rect">
            <a:avLst/>
          </a:prstGeom>
        </p:spPr>
      </p:pic>
      <p:graphicFrame>
        <p:nvGraphicFramePr>
          <p:cNvPr id="21" name="Table 20"/>
          <p:cNvGraphicFramePr>
            <a:graphicFrameLocks noGrp="1"/>
          </p:cNvGraphicFramePr>
          <p:nvPr>
            <p:extLst/>
          </p:nvPr>
        </p:nvGraphicFramePr>
        <p:xfrm>
          <a:off x="3359953" y="829237"/>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Destination</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23" name="Picture 22"/>
          <p:cNvPicPr>
            <a:picLocks noChangeAspect="1"/>
          </p:cNvPicPr>
          <p:nvPr/>
        </p:nvPicPr>
        <p:blipFill>
          <a:blip r:embed="rId5"/>
          <a:stretch>
            <a:fillRect/>
          </a:stretch>
        </p:blipFill>
        <p:spPr>
          <a:xfrm>
            <a:off x="5702933" y="942193"/>
            <a:ext cx="234384" cy="234384"/>
          </a:xfrm>
          <a:prstGeom prst="rect">
            <a:avLst/>
          </a:prstGeom>
        </p:spPr>
      </p:pic>
      <p:pic>
        <p:nvPicPr>
          <p:cNvPr id="24" name="Picture 23"/>
          <p:cNvPicPr>
            <a:picLocks noChangeAspect="1"/>
          </p:cNvPicPr>
          <p:nvPr/>
        </p:nvPicPr>
        <p:blipFill>
          <a:blip r:embed="rId6"/>
          <a:stretch>
            <a:fillRect/>
          </a:stretch>
        </p:blipFill>
        <p:spPr>
          <a:xfrm>
            <a:off x="7404168" y="4787521"/>
            <a:ext cx="1607143" cy="292857"/>
          </a:xfrm>
          <a:prstGeom prst="rect">
            <a:avLst/>
          </a:prstGeom>
        </p:spPr>
      </p:pic>
      <p:sp>
        <p:nvSpPr>
          <p:cNvPr id="12" name="Slide Number Placeholder 2">
            <a:extLst>
              <a:ext uri="{FF2B5EF4-FFF2-40B4-BE49-F238E27FC236}">
                <a16:creationId xmlns:a16="http://schemas.microsoft.com/office/drawing/2014/main" xmlns="" id="{85AAC2E1-BCFD-4331-A4D7-05241468278A}"/>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59</a:t>
            </a:fld>
            <a:endParaRPr lang="en-US" sz="800" kern="0" dirty="0">
              <a:solidFill>
                <a:srgbClr val="54B948"/>
              </a:solidFill>
            </a:endParaRPr>
          </a:p>
        </p:txBody>
      </p:sp>
      <p:sp>
        <p:nvSpPr>
          <p:cNvPr id="13" name="Footer Placeholder 3">
            <a:extLst>
              <a:ext uri="{FF2B5EF4-FFF2-40B4-BE49-F238E27FC236}">
                <a16:creationId xmlns:a16="http://schemas.microsoft.com/office/drawing/2014/main" xmlns="" id="{7FA8AA4E-6CD8-4C02-84E9-E53E74455F47}"/>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9463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1" y="88184"/>
            <a:ext cx="8217638" cy="536384"/>
          </a:xfrm>
        </p:spPr>
        <p:txBody>
          <a:bodyPr/>
          <a:lstStyle/>
          <a:p>
            <a:r>
              <a:rPr lang="en-US" dirty="0"/>
              <a:t>Financial Report Designer</a:t>
            </a:r>
          </a:p>
        </p:txBody>
      </p:sp>
      <p:sp>
        <p:nvSpPr>
          <p:cNvPr id="3" name="Slide Number Placeholder 2"/>
          <p:cNvSpPr>
            <a:spLocks noGrp="1"/>
          </p:cNvSpPr>
          <p:nvPr>
            <p:ph type="sldNum" sz="quarter" idx="4"/>
          </p:nvPr>
        </p:nvSpPr>
        <p:spPr>
          <a:xfrm>
            <a:off x="475060" y="3711432"/>
            <a:ext cx="137858" cy="194925"/>
          </a:xfrm>
        </p:spPr>
        <p:txBody>
          <a:bodyPr/>
          <a:lstStyle/>
          <a:p>
            <a:pPr defTabSz="457189"/>
            <a:fld id="{86CB4B4D-7CA3-9044-876B-883B54F8677D}" type="slidenum">
              <a:rPr lang="en-US">
                <a:solidFill>
                  <a:srgbClr val="FFFFFF">
                    <a:lumMod val="50000"/>
                  </a:srgbClr>
                </a:solidFill>
                <a:latin typeface="Open Sans"/>
              </a:rPr>
              <a:pPr defTabSz="457189"/>
              <a:t>6</a:t>
            </a:fld>
            <a:endParaRPr lang="en-US" dirty="0">
              <a:solidFill>
                <a:srgbClr val="FFFFFF">
                  <a:lumMod val="50000"/>
                </a:srgbClr>
              </a:solidFill>
              <a:latin typeface="Open Sans"/>
            </a:endParaRPr>
          </a:p>
        </p:txBody>
      </p:sp>
      <p:pic>
        <p:nvPicPr>
          <p:cNvPr id="7" name="Picture 6"/>
          <p:cNvPicPr>
            <a:picLocks noChangeAspect="1"/>
          </p:cNvPicPr>
          <p:nvPr/>
        </p:nvPicPr>
        <p:blipFill>
          <a:blip r:embed="rId3"/>
          <a:stretch>
            <a:fillRect/>
          </a:stretch>
        </p:blipFill>
        <p:spPr>
          <a:xfrm>
            <a:off x="2467816" y="756479"/>
            <a:ext cx="4339828" cy="4060186"/>
          </a:xfrm>
          <a:prstGeom prst="rect">
            <a:avLst/>
          </a:prstGeom>
        </p:spPr>
      </p:pic>
      <p:sp>
        <p:nvSpPr>
          <p:cNvPr id="6" name="Slide Number Placeholder 2">
            <a:extLst>
              <a:ext uri="{FF2B5EF4-FFF2-40B4-BE49-F238E27FC236}">
                <a16:creationId xmlns:a16="http://schemas.microsoft.com/office/drawing/2014/main" xmlns="" id="{99C1BDA6-D11E-4EA7-BAA9-74BD7575226D}"/>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a:t>
            </a:fld>
            <a:endParaRPr lang="en-US" sz="800" kern="0" dirty="0">
              <a:solidFill>
                <a:srgbClr val="54B948"/>
              </a:solidFill>
            </a:endParaRPr>
          </a:p>
        </p:txBody>
      </p:sp>
      <p:sp>
        <p:nvSpPr>
          <p:cNvPr id="8" name="Footer Placeholder 3">
            <a:extLst>
              <a:ext uri="{FF2B5EF4-FFF2-40B4-BE49-F238E27FC236}">
                <a16:creationId xmlns:a16="http://schemas.microsoft.com/office/drawing/2014/main" xmlns="" id="{86497774-67C7-4E26-A8C5-DBD48C5A19B4}"/>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0810353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960302164"/>
              </p:ext>
            </p:extLst>
          </p:nvPr>
        </p:nvGraphicFramePr>
        <p:xfrm>
          <a:off x="437055" y="832011"/>
          <a:ext cx="2612264" cy="411373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Source</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a:t>
                      </a:r>
                      <a:r>
                        <a:rPr lang="en-US" sz="800" b="0" dirty="0" err="1">
                          <a:solidFill>
                            <a:schemeClr val="tx1"/>
                          </a:solidFill>
                          <a:latin typeface="+mn-lt"/>
                        </a:rPr>
                        <a:t>Felosa</a:t>
                      </a:r>
                      <a:r>
                        <a:rPr lang="en-US" sz="800" b="0" dirty="0">
                          <a:solidFill>
                            <a:schemeClr val="tx1"/>
                          </a:solidFill>
                          <a:latin typeface="+mn-lt"/>
                        </a:rPr>
                        <a:t>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a:t>
                      </a:r>
                      <a:r>
                        <a:rPr lang="en-US" sz="800" b="0" dirty="0" err="1">
                          <a:solidFill>
                            <a:schemeClr val="tx1"/>
                          </a:solidFill>
                          <a:latin typeface="+mn-lt"/>
                        </a:rPr>
                        <a:t>Leverton</a:t>
                      </a:r>
                      <a:r>
                        <a:rPr lang="en-US" sz="800" b="0" dirty="0">
                          <a:solidFill>
                            <a:schemeClr val="tx1"/>
                          </a:solidFill>
                          <a:latin typeface="+mn-lt"/>
                        </a:rPr>
                        <a:t>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71310">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101976">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0" name="Picture 9"/>
          <p:cNvPicPr>
            <a:picLocks noChangeAspect="1"/>
          </p:cNvPicPr>
          <p:nvPr/>
        </p:nvPicPr>
        <p:blipFill>
          <a:blip r:embed="rId5"/>
          <a:stretch>
            <a:fillRect/>
          </a:stretch>
        </p:blipFill>
        <p:spPr>
          <a:xfrm>
            <a:off x="2780034" y="944094"/>
            <a:ext cx="234384" cy="234384"/>
          </a:xfrm>
          <a:prstGeom prst="rect">
            <a:avLst/>
          </a:prstGeom>
        </p:spPr>
      </p:pic>
      <p:pic>
        <p:nvPicPr>
          <p:cNvPr id="17" name="Picture 16"/>
          <p:cNvPicPr>
            <a:picLocks noChangeAspect="1"/>
          </p:cNvPicPr>
          <p:nvPr/>
        </p:nvPicPr>
        <p:blipFill>
          <a:blip r:embed="rId6"/>
          <a:stretch>
            <a:fillRect/>
          </a:stretch>
        </p:blipFill>
        <p:spPr>
          <a:xfrm>
            <a:off x="7404168" y="4787521"/>
            <a:ext cx="1607143" cy="292857"/>
          </a:xfrm>
          <a:prstGeom prst="rect">
            <a:avLst/>
          </a:prstGeom>
        </p:spPr>
      </p:pic>
      <p:pic>
        <p:nvPicPr>
          <p:cNvPr id="13" name="Picture 12"/>
          <p:cNvPicPr>
            <a:picLocks noChangeAspect="1"/>
          </p:cNvPicPr>
          <p:nvPr/>
        </p:nvPicPr>
        <p:blipFill>
          <a:blip r:embed="rId4"/>
          <a:stretch>
            <a:fillRect/>
          </a:stretch>
        </p:blipFill>
        <p:spPr>
          <a:xfrm>
            <a:off x="2871523" y="1319732"/>
            <a:ext cx="125432" cy="108708"/>
          </a:xfrm>
          <a:prstGeom prst="rect">
            <a:avLst/>
          </a:prstGeom>
        </p:spPr>
      </p:pic>
      <p:cxnSp>
        <p:nvCxnSpPr>
          <p:cNvPr id="16" name="Straight Connector 15"/>
          <p:cNvCxnSpPr/>
          <p:nvPr/>
        </p:nvCxnSpPr>
        <p:spPr>
          <a:xfrm flipH="1">
            <a:off x="3184002" y="983933"/>
            <a:ext cx="24787" cy="365380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nvPr>
        </p:nvGraphicFramePr>
        <p:xfrm>
          <a:off x="3359953" y="829237"/>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Destination</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9" name="Picture 18"/>
          <p:cNvPicPr>
            <a:picLocks noChangeAspect="1"/>
          </p:cNvPicPr>
          <p:nvPr/>
        </p:nvPicPr>
        <p:blipFill>
          <a:blip r:embed="rId5"/>
          <a:stretch>
            <a:fillRect/>
          </a:stretch>
        </p:blipFill>
        <p:spPr>
          <a:xfrm>
            <a:off x="5702933" y="942193"/>
            <a:ext cx="234384" cy="234384"/>
          </a:xfrm>
          <a:prstGeom prst="rect">
            <a:avLst/>
          </a:prstGeom>
        </p:spPr>
      </p:pic>
      <p:sp>
        <p:nvSpPr>
          <p:cNvPr id="14" name="Slide Number Placeholder 2">
            <a:extLst>
              <a:ext uri="{FF2B5EF4-FFF2-40B4-BE49-F238E27FC236}">
                <a16:creationId xmlns:a16="http://schemas.microsoft.com/office/drawing/2014/main" xmlns="" id="{9E0C5022-7F44-4BF6-A5F4-BDA4F56F5F9C}"/>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60</a:t>
            </a:fld>
            <a:endParaRPr lang="en-US" sz="800" kern="0" dirty="0">
              <a:solidFill>
                <a:srgbClr val="54B948"/>
              </a:solidFill>
            </a:endParaRPr>
          </a:p>
        </p:txBody>
      </p:sp>
      <p:sp>
        <p:nvSpPr>
          <p:cNvPr id="15" name="Footer Placeholder 3">
            <a:extLst>
              <a:ext uri="{FF2B5EF4-FFF2-40B4-BE49-F238E27FC236}">
                <a16:creationId xmlns:a16="http://schemas.microsoft.com/office/drawing/2014/main" xmlns="" id="{B61F4534-0FBB-402E-BE6C-807ECA4185E5}"/>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170021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17" name="Picture 16"/>
          <p:cNvPicPr>
            <a:picLocks noChangeAspect="1"/>
          </p:cNvPicPr>
          <p:nvPr/>
        </p:nvPicPr>
        <p:blipFill>
          <a:blip r:embed="rId5"/>
          <a:stretch>
            <a:fillRect/>
          </a:stretch>
        </p:blipFill>
        <p:spPr>
          <a:xfrm>
            <a:off x="7404168" y="4787521"/>
            <a:ext cx="1607143" cy="292857"/>
          </a:xfrm>
          <a:prstGeom prst="rect">
            <a:avLst/>
          </a:prstGeom>
        </p:spPr>
      </p:pic>
      <p:graphicFrame>
        <p:nvGraphicFramePr>
          <p:cNvPr id="18" name="Table 17"/>
          <p:cNvGraphicFramePr>
            <a:graphicFrameLocks noGrp="1"/>
          </p:cNvGraphicFramePr>
          <p:nvPr>
            <p:extLst/>
          </p:nvPr>
        </p:nvGraphicFramePr>
        <p:xfrm>
          <a:off x="3360617" y="832011"/>
          <a:ext cx="2612264" cy="419891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Destination</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a:t>
                      </a:r>
                      <a:r>
                        <a:rPr lang="en-US" sz="800" b="0" dirty="0" err="1">
                          <a:solidFill>
                            <a:schemeClr val="tx1"/>
                          </a:solidFill>
                          <a:latin typeface="+mn-lt"/>
                        </a:rPr>
                        <a:t>Felosa</a:t>
                      </a:r>
                      <a:r>
                        <a:rPr lang="en-US" sz="800" b="0" dirty="0">
                          <a:solidFill>
                            <a:schemeClr val="tx1"/>
                          </a:solidFill>
                          <a:latin typeface="+mn-lt"/>
                        </a:rPr>
                        <a:t>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a:t>
                      </a:r>
                      <a:r>
                        <a:rPr lang="en-US" sz="800" b="0" dirty="0" err="1">
                          <a:solidFill>
                            <a:schemeClr val="tx1"/>
                          </a:solidFill>
                          <a:latin typeface="+mn-lt"/>
                        </a:rPr>
                        <a:t>Leverton</a:t>
                      </a:r>
                      <a:r>
                        <a:rPr lang="en-US" sz="800" b="0" dirty="0">
                          <a:solidFill>
                            <a:schemeClr val="tx1"/>
                          </a:solidFill>
                          <a:latin typeface="+mn-lt"/>
                        </a:rPr>
                        <a:t>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71310">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26195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9" name="Picture 18"/>
          <p:cNvPicPr>
            <a:picLocks noChangeAspect="1"/>
          </p:cNvPicPr>
          <p:nvPr/>
        </p:nvPicPr>
        <p:blipFill>
          <a:blip r:embed="rId6"/>
          <a:stretch>
            <a:fillRect/>
          </a:stretch>
        </p:blipFill>
        <p:spPr>
          <a:xfrm>
            <a:off x="5703596" y="944094"/>
            <a:ext cx="234384" cy="234384"/>
          </a:xfrm>
          <a:prstGeom prst="rect">
            <a:avLst/>
          </a:prstGeom>
        </p:spPr>
      </p:pic>
      <p:graphicFrame>
        <p:nvGraphicFramePr>
          <p:cNvPr id="20" name="Table 19"/>
          <p:cNvGraphicFramePr>
            <a:graphicFrameLocks noGrp="1"/>
          </p:cNvGraphicFramePr>
          <p:nvPr>
            <p:extLst/>
          </p:nvPr>
        </p:nvGraphicFramePr>
        <p:xfrm>
          <a:off x="433158" y="829237"/>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Source</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21" name="Picture 20"/>
          <p:cNvPicPr>
            <a:picLocks noChangeAspect="1"/>
          </p:cNvPicPr>
          <p:nvPr/>
        </p:nvPicPr>
        <p:blipFill>
          <a:blip r:embed="rId6"/>
          <a:stretch>
            <a:fillRect/>
          </a:stretch>
        </p:blipFill>
        <p:spPr>
          <a:xfrm>
            <a:off x="2776137" y="942193"/>
            <a:ext cx="234384" cy="234384"/>
          </a:xfrm>
          <a:prstGeom prst="rect">
            <a:avLst/>
          </a:prstGeom>
        </p:spPr>
      </p:pic>
      <p:pic>
        <p:nvPicPr>
          <p:cNvPr id="22" name="Picture 21"/>
          <p:cNvPicPr>
            <a:picLocks noChangeAspect="1"/>
          </p:cNvPicPr>
          <p:nvPr/>
        </p:nvPicPr>
        <p:blipFill>
          <a:blip r:embed="rId4"/>
          <a:stretch>
            <a:fillRect/>
          </a:stretch>
        </p:blipFill>
        <p:spPr>
          <a:xfrm>
            <a:off x="5804749" y="1321003"/>
            <a:ext cx="125432" cy="108708"/>
          </a:xfrm>
          <a:prstGeom prst="rect">
            <a:avLst/>
          </a:prstGeom>
        </p:spPr>
      </p:pic>
      <p:cxnSp>
        <p:nvCxnSpPr>
          <p:cNvPr id="23" name="Straight Connector 22"/>
          <p:cNvCxnSpPr/>
          <p:nvPr/>
        </p:nvCxnSpPr>
        <p:spPr>
          <a:xfrm flipH="1">
            <a:off x="3184002" y="983933"/>
            <a:ext cx="24787" cy="365380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xmlns="" id="{61107E12-7F1E-44B0-9FF4-0E326425B6F9}"/>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61</a:t>
            </a:fld>
            <a:endParaRPr lang="en-US" sz="800" kern="0" dirty="0">
              <a:solidFill>
                <a:srgbClr val="54B948"/>
              </a:solidFill>
            </a:endParaRPr>
          </a:p>
        </p:txBody>
      </p:sp>
      <p:sp>
        <p:nvSpPr>
          <p:cNvPr id="14" name="Footer Placeholder 3">
            <a:extLst>
              <a:ext uri="{FF2B5EF4-FFF2-40B4-BE49-F238E27FC236}">
                <a16:creationId xmlns:a16="http://schemas.microsoft.com/office/drawing/2014/main" xmlns="" id="{301E2987-6919-4148-8D65-9F16493288BD}"/>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236943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8" name="Table 7"/>
          <p:cNvGraphicFramePr>
            <a:graphicFrameLocks noGrp="1"/>
          </p:cNvGraphicFramePr>
          <p:nvPr>
            <p:extLst/>
          </p:nvPr>
        </p:nvGraphicFramePr>
        <p:xfrm>
          <a:off x="437055" y="832012"/>
          <a:ext cx="2612264" cy="372760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Source</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a:t>
                      </a:r>
                      <a:r>
                        <a:rPr lang="en-US" sz="800" b="0" dirty="0" err="1">
                          <a:solidFill>
                            <a:schemeClr val="tx1"/>
                          </a:solidFill>
                          <a:latin typeface="+mn-lt"/>
                        </a:rPr>
                        <a:t>Felosa</a:t>
                      </a:r>
                      <a:r>
                        <a:rPr lang="en-US" sz="800" b="0" dirty="0">
                          <a:solidFill>
                            <a:schemeClr val="tx1"/>
                          </a:solidFill>
                          <a:latin typeface="+mn-lt"/>
                        </a:rPr>
                        <a:t>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a:t>
                      </a:r>
                      <a:r>
                        <a:rPr lang="en-US" sz="800" b="0" dirty="0" err="1">
                          <a:solidFill>
                            <a:schemeClr val="tx1"/>
                          </a:solidFill>
                          <a:latin typeface="+mn-lt"/>
                        </a:rPr>
                        <a:t>Leverton</a:t>
                      </a:r>
                      <a:r>
                        <a:rPr lang="en-US" sz="800" b="0" dirty="0">
                          <a:solidFill>
                            <a:schemeClr val="tx1"/>
                          </a:solidFill>
                          <a:latin typeface="+mn-lt"/>
                        </a:rPr>
                        <a:t>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26195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0" name="Picture 9"/>
          <p:cNvPicPr>
            <a:picLocks noChangeAspect="1"/>
          </p:cNvPicPr>
          <p:nvPr/>
        </p:nvPicPr>
        <p:blipFill>
          <a:blip r:embed="rId5"/>
          <a:stretch>
            <a:fillRect/>
          </a:stretch>
        </p:blipFill>
        <p:spPr>
          <a:xfrm>
            <a:off x="2780034" y="944094"/>
            <a:ext cx="234384" cy="234384"/>
          </a:xfrm>
          <a:prstGeom prst="rect">
            <a:avLst/>
          </a:prstGeom>
        </p:spPr>
      </p:pic>
      <p:graphicFrame>
        <p:nvGraphicFramePr>
          <p:cNvPr id="11" name="Table 10"/>
          <p:cNvGraphicFramePr>
            <a:graphicFrameLocks noGrp="1"/>
          </p:cNvGraphicFramePr>
          <p:nvPr>
            <p:extLst/>
          </p:nvPr>
        </p:nvGraphicFramePr>
        <p:xfrm>
          <a:off x="3360617" y="832012"/>
          <a:ext cx="2612264" cy="372760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Destination</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a:t>
                      </a:r>
                      <a:r>
                        <a:rPr lang="en-US" sz="800" b="0" dirty="0" err="1">
                          <a:solidFill>
                            <a:schemeClr val="tx1"/>
                          </a:solidFill>
                          <a:latin typeface="+mn-lt"/>
                        </a:rPr>
                        <a:t>Felosa</a:t>
                      </a:r>
                      <a:r>
                        <a:rPr lang="en-US" sz="800" b="0" dirty="0">
                          <a:solidFill>
                            <a:schemeClr val="tx1"/>
                          </a:solidFill>
                          <a:latin typeface="+mn-lt"/>
                        </a:rPr>
                        <a:t>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a:t>
                      </a:r>
                      <a:r>
                        <a:rPr lang="en-US" sz="800" b="0" dirty="0" err="1">
                          <a:solidFill>
                            <a:schemeClr val="tx1"/>
                          </a:solidFill>
                          <a:latin typeface="+mn-lt"/>
                        </a:rPr>
                        <a:t>Leverton</a:t>
                      </a:r>
                      <a:r>
                        <a:rPr lang="en-US" sz="800" b="0" dirty="0">
                          <a:solidFill>
                            <a:schemeClr val="tx1"/>
                          </a:solidFill>
                          <a:latin typeface="+mn-lt"/>
                        </a:rPr>
                        <a:t>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26195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3" name="Picture 12"/>
          <p:cNvPicPr>
            <a:picLocks noChangeAspect="1"/>
          </p:cNvPicPr>
          <p:nvPr/>
        </p:nvPicPr>
        <p:blipFill>
          <a:blip r:embed="rId5"/>
          <a:stretch>
            <a:fillRect/>
          </a:stretch>
        </p:blipFill>
        <p:spPr>
          <a:xfrm>
            <a:off x="5703596" y="944094"/>
            <a:ext cx="234384" cy="234384"/>
          </a:xfrm>
          <a:prstGeom prst="rect">
            <a:avLst/>
          </a:prstGeom>
        </p:spPr>
      </p:pic>
      <p:pic>
        <p:nvPicPr>
          <p:cNvPr id="16" name="Picture 15"/>
          <p:cNvPicPr>
            <a:picLocks noChangeAspect="1"/>
          </p:cNvPicPr>
          <p:nvPr/>
        </p:nvPicPr>
        <p:blipFill>
          <a:blip r:embed="rId6"/>
          <a:stretch>
            <a:fillRect/>
          </a:stretch>
        </p:blipFill>
        <p:spPr>
          <a:xfrm>
            <a:off x="7396691" y="4790518"/>
            <a:ext cx="1592858" cy="285714"/>
          </a:xfrm>
          <a:prstGeom prst="rect">
            <a:avLst/>
          </a:prstGeom>
        </p:spPr>
      </p:pic>
      <p:cxnSp>
        <p:nvCxnSpPr>
          <p:cNvPr id="14" name="Straight Connector 13"/>
          <p:cNvCxnSpPr/>
          <p:nvPr/>
        </p:nvCxnSpPr>
        <p:spPr>
          <a:xfrm flipH="1">
            <a:off x="3184002" y="983933"/>
            <a:ext cx="24787" cy="365380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2">
            <a:extLst>
              <a:ext uri="{FF2B5EF4-FFF2-40B4-BE49-F238E27FC236}">
                <a16:creationId xmlns:a16="http://schemas.microsoft.com/office/drawing/2014/main" xmlns="" id="{6B3A22BB-0F1C-45B8-A0C3-2CCA9055D11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62</a:t>
            </a:fld>
            <a:endParaRPr lang="en-US" sz="800" kern="0" dirty="0">
              <a:solidFill>
                <a:srgbClr val="54B948"/>
              </a:solidFill>
            </a:endParaRPr>
          </a:p>
        </p:txBody>
      </p:sp>
      <p:sp>
        <p:nvSpPr>
          <p:cNvPr id="15" name="Footer Placeholder 3">
            <a:extLst>
              <a:ext uri="{FF2B5EF4-FFF2-40B4-BE49-F238E27FC236}">
                <a16:creationId xmlns:a16="http://schemas.microsoft.com/office/drawing/2014/main" xmlns="" id="{CE687947-F329-4FA1-9C1D-92E8B41FA09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1002428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9" name="Table 8"/>
          <p:cNvGraphicFramePr>
            <a:graphicFrameLocks noGrp="1"/>
          </p:cNvGraphicFramePr>
          <p:nvPr>
            <p:extLst/>
          </p:nvPr>
        </p:nvGraphicFramePr>
        <p:xfrm>
          <a:off x="420572" y="832011"/>
          <a:ext cx="8568612" cy="3780563"/>
        </p:xfrm>
        <a:graphic>
          <a:graphicData uri="http://schemas.openxmlformats.org/drawingml/2006/table">
            <a:tbl>
              <a:tblPr firstRow="1" bandRow="1">
                <a:tableStyleId>{5C22544A-7EE6-4342-B048-85BDC9FD1C3A}</a:tableStyleId>
              </a:tblPr>
              <a:tblGrid>
                <a:gridCol w="2142153">
                  <a:extLst>
                    <a:ext uri="{9D8B030D-6E8A-4147-A177-3AD203B41FA5}">
                      <a16:colId xmlns:a16="http://schemas.microsoft.com/office/drawing/2014/main" xmlns="" val="171437494"/>
                    </a:ext>
                  </a:extLst>
                </a:gridCol>
                <a:gridCol w="2142153">
                  <a:extLst>
                    <a:ext uri="{9D8B030D-6E8A-4147-A177-3AD203B41FA5}">
                      <a16:colId xmlns:a16="http://schemas.microsoft.com/office/drawing/2014/main" xmlns="" val="3262085875"/>
                    </a:ext>
                  </a:extLst>
                </a:gridCol>
                <a:gridCol w="2142153">
                  <a:extLst>
                    <a:ext uri="{9D8B030D-6E8A-4147-A177-3AD203B41FA5}">
                      <a16:colId xmlns:a16="http://schemas.microsoft.com/office/drawing/2014/main" xmlns="" val="228479303"/>
                    </a:ext>
                  </a:extLst>
                </a:gridCol>
                <a:gridCol w="2142153">
                  <a:extLst>
                    <a:ext uri="{9D8B030D-6E8A-4147-A177-3AD203B41FA5}">
                      <a16:colId xmlns:a16="http://schemas.microsoft.com/office/drawing/2014/main" xmlns="" val="1070061440"/>
                    </a:ext>
                  </a:extLst>
                </a:gridCol>
              </a:tblGrid>
              <a:tr h="198977">
                <a:tc>
                  <a:txBody>
                    <a:bodyPr/>
                    <a:lstStyle/>
                    <a:p>
                      <a:r>
                        <a:rPr lang="en-US" sz="800" b="0" dirty="0">
                          <a:solidFill>
                            <a:schemeClr val="tx1">
                              <a:lumMod val="75000"/>
                              <a:lumOff val="25000"/>
                            </a:schemeClr>
                          </a:solidFill>
                          <a:latin typeface="+mn-lt"/>
                        </a:rPr>
                        <a:t>Fields</a:t>
                      </a: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Source Customer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Destination</a:t>
                      </a:r>
                      <a:r>
                        <a:rPr lang="en-US" sz="800" b="0" baseline="0" dirty="0">
                          <a:solidFill>
                            <a:schemeClr val="tx1">
                              <a:lumMod val="75000"/>
                              <a:lumOff val="25000"/>
                            </a:schemeClr>
                          </a:solidFill>
                          <a:latin typeface="+mn-lt"/>
                        </a:rPr>
                        <a:t> Customer</a:t>
                      </a:r>
                      <a:endParaRPr lang="en-US" sz="800" b="0" dirty="0">
                        <a:solidFill>
                          <a:schemeClr val="tx1">
                            <a:lumMod val="75000"/>
                            <a:lumOff val="25000"/>
                          </a:schemeClr>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Preview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270323001"/>
                  </a:ext>
                </a:extLst>
              </a:tr>
              <a:tr h="198977">
                <a:tc>
                  <a:txBody>
                    <a:bodyPr/>
                    <a:lstStyle/>
                    <a:p>
                      <a:r>
                        <a:rPr lang="en-US" sz="800" b="0" dirty="0">
                          <a:solidFill>
                            <a:schemeClr val="tx1"/>
                          </a:solidFill>
                          <a:latin typeface="+mn-lt"/>
                        </a:rPr>
                        <a:t>Customer Number</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41999900001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41999900002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41999900002</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62765143"/>
                  </a:ext>
                </a:extLst>
              </a:tr>
              <a:tr h="198977">
                <a:tc>
                  <a:txBody>
                    <a:bodyPr/>
                    <a:lstStyle/>
                    <a:p>
                      <a:r>
                        <a:rPr lang="en-US" sz="800" b="0" dirty="0">
                          <a:solidFill>
                            <a:schemeClr val="tx1"/>
                          </a:solidFill>
                          <a:latin typeface="+mn-lt"/>
                        </a:rPr>
                        <a:t>First Name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Toby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Larry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Toby</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9469903"/>
                  </a:ext>
                </a:extLst>
              </a:tr>
              <a:tr h="198977">
                <a:tc>
                  <a:txBody>
                    <a:bodyPr/>
                    <a:lstStyle/>
                    <a:p>
                      <a:r>
                        <a:rPr lang="en-US" sz="800" b="0" dirty="0">
                          <a:solidFill>
                            <a:schemeClr val="tx1"/>
                          </a:solidFill>
                          <a:latin typeface="+mn-lt"/>
                        </a:rPr>
                        <a:t>Last Name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Hughes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Simon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Hughes</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25021651"/>
                  </a:ext>
                </a:extLst>
              </a:tr>
              <a:tr h="198977">
                <a:tc>
                  <a:txBody>
                    <a:bodyPr/>
                    <a:lstStyle/>
                    <a:p>
                      <a:r>
                        <a:rPr lang="en-US" sz="800" b="0" dirty="0">
                          <a:solidFill>
                            <a:schemeClr val="tx1"/>
                          </a:solidFill>
                          <a:latin typeface="+mn-lt"/>
                        </a:rPr>
                        <a:t>Address 1</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4361 Clement Street</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4361 Clement Street</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80474531"/>
                  </a:ext>
                </a:extLst>
              </a:tr>
              <a:tr h="198977">
                <a:tc>
                  <a:txBody>
                    <a:bodyPr/>
                    <a:lstStyle/>
                    <a:p>
                      <a:r>
                        <a:rPr lang="en-US" sz="800" b="0" dirty="0">
                          <a:solidFill>
                            <a:schemeClr val="tx1"/>
                          </a:solidFill>
                          <a:latin typeface="+mn-lt"/>
                        </a:rPr>
                        <a:t>Address 2</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8247462"/>
                  </a:ext>
                </a:extLst>
              </a:tr>
              <a:tr h="198977">
                <a:tc>
                  <a:txBody>
                    <a:bodyPr/>
                    <a:lstStyle/>
                    <a:p>
                      <a:r>
                        <a:rPr lang="en-US" sz="800" b="0" dirty="0">
                          <a:solidFill>
                            <a:schemeClr val="tx1"/>
                          </a:solidFill>
                          <a:latin typeface="+mn-lt"/>
                        </a:rPr>
                        <a:t>City</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Atlanta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Atlanta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Atlanta</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13436150"/>
                  </a:ext>
                </a:extLst>
              </a:tr>
              <a:tr h="198977">
                <a:tc>
                  <a:txBody>
                    <a:bodyPr/>
                    <a:lstStyle/>
                    <a:p>
                      <a:r>
                        <a:rPr lang="en-US" sz="800" b="0" dirty="0">
                          <a:solidFill>
                            <a:schemeClr val="tx1"/>
                          </a:solidFill>
                          <a:latin typeface="+mn-lt"/>
                        </a:rPr>
                        <a:t>State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95382268"/>
                  </a:ext>
                </a:extLst>
              </a:tr>
              <a:tr h="198977">
                <a:tc>
                  <a:txBody>
                    <a:bodyPr/>
                    <a:lstStyle/>
                    <a:p>
                      <a:r>
                        <a:rPr lang="en-US" sz="800" b="0" dirty="0">
                          <a:solidFill>
                            <a:schemeClr val="tx1"/>
                          </a:solidFill>
                          <a:latin typeface="+mn-lt"/>
                        </a:rPr>
                        <a:t>Zip</a:t>
                      </a:r>
                      <a:r>
                        <a:rPr lang="en-US" sz="800" b="0" baseline="0" dirty="0">
                          <a:solidFill>
                            <a:schemeClr val="tx1"/>
                          </a:solidFill>
                          <a:latin typeface="+mn-lt"/>
                        </a:rPr>
                        <a:t> Code</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92587759"/>
                  </a:ext>
                </a:extLst>
              </a:tr>
              <a:tr h="198977">
                <a:tc>
                  <a:txBody>
                    <a:bodyPr/>
                    <a:lstStyle/>
                    <a:p>
                      <a:r>
                        <a:rPr lang="en-US" sz="800" b="0" dirty="0">
                          <a:solidFill>
                            <a:schemeClr val="tx1"/>
                          </a:solidFill>
                          <a:latin typeface="+mn-lt"/>
                        </a:rPr>
                        <a:t>Phone 1</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5307103668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1523513253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5307103668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93788637"/>
                  </a:ext>
                </a:extLst>
              </a:tr>
              <a:tr h="198977">
                <a:tc>
                  <a:txBody>
                    <a:bodyPr/>
                    <a:lstStyle/>
                    <a:p>
                      <a:r>
                        <a:rPr lang="en-US" sz="800" b="0" dirty="0">
                          <a:solidFill>
                            <a:schemeClr val="tx1"/>
                          </a:solidFill>
                          <a:latin typeface="+mn-lt"/>
                        </a:rPr>
                        <a:t>Phone 2</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73622457"/>
                  </a:ext>
                </a:extLst>
              </a:tr>
              <a:tr h="198977">
                <a:tc>
                  <a:txBody>
                    <a:bodyPr/>
                    <a:lstStyle/>
                    <a:p>
                      <a:r>
                        <a:rPr lang="en-US" sz="800" b="0" dirty="0">
                          <a:solidFill>
                            <a:schemeClr val="tx1"/>
                          </a:solidFill>
                          <a:latin typeface="+mn-lt"/>
                        </a:rPr>
                        <a:t>Tax Exempt</a:t>
                      </a:r>
                      <a:r>
                        <a:rPr lang="en-US" sz="800" b="0" baseline="0" dirty="0">
                          <a:solidFill>
                            <a:schemeClr val="tx1"/>
                          </a:solidFill>
                          <a:latin typeface="+mn-lt"/>
                        </a:rPr>
                        <a:t> #</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123456789</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987654321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123456789</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43279855"/>
                  </a:ext>
                </a:extLst>
              </a:tr>
              <a:tr h="198977">
                <a:tc>
                  <a:txBody>
                    <a:bodyPr/>
                    <a:lstStyle/>
                    <a:p>
                      <a:r>
                        <a:rPr lang="en-US" sz="800" b="0" dirty="0">
                          <a:solidFill>
                            <a:schemeClr val="tx1"/>
                          </a:solidFill>
                          <a:latin typeface="+mn-lt"/>
                        </a:rPr>
                        <a:t>Aux Field</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Test Data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17657098"/>
                  </a:ext>
                </a:extLst>
              </a:tr>
              <a:tr h="198977">
                <a:tc>
                  <a:txBody>
                    <a:bodyPr/>
                    <a:lstStyle/>
                    <a:p>
                      <a:r>
                        <a:rPr lang="en-US" sz="800" b="0" dirty="0">
                          <a:solidFill>
                            <a:schemeClr val="tx1"/>
                          </a:solidFill>
                          <a:latin typeface="+mn-lt"/>
                        </a:rPr>
                        <a:t>Comments</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NSF</a:t>
                      </a:r>
                      <a:r>
                        <a:rPr lang="en-US" sz="800" b="0" baseline="0" dirty="0">
                          <a:solidFill>
                            <a:schemeClr val="tx1"/>
                          </a:solidFill>
                        </a:rPr>
                        <a:t> $38.26 4/17/2017</a:t>
                      </a:r>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NSF</a:t>
                      </a:r>
                      <a:r>
                        <a:rPr lang="en-US" sz="800" b="0" baseline="0" dirty="0">
                          <a:solidFill>
                            <a:schemeClr val="tx1"/>
                          </a:solidFill>
                        </a:rPr>
                        <a:t> $38.26 4/17/2017</a:t>
                      </a:r>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98644861"/>
                  </a:ext>
                </a:extLst>
              </a:tr>
              <a:tr h="198977">
                <a:tc>
                  <a:txBody>
                    <a:bodyPr/>
                    <a:lstStyle/>
                    <a:p>
                      <a:r>
                        <a:rPr lang="en-US" sz="800" b="0" dirty="0">
                          <a:solidFill>
                            <a:schemeClr val="tx1"/>
                          </a:solidFill>
                          <a:latin typeface="+mn-lt"/>
                        </a:rPr>
                        <a:t>External Reference #</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AB786786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AB786786</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3956988"/>
                  </a:ext>
                </a:extLst>
              </a:tr>
              <a:tr h="198977">
                <a:tc>
                  <a:txBody>
                    <a:bodyPr/>
                    <a:lstStyle/>
                    <a:p>
                      <a:r>
                        <a:rPr lang="en-US" sz="800" b="0" dirty="0">
                          <a:solidFill>
                            <a:schemeClr val="tx1"/>
                          </a:solidFill>
                          <a:latin typeface="+mn-lt"/>
                        </a:rPr>
                        <a:t>Date Opened</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11/17/2008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4/30/2018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11/17/2008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66872319"/>
                  </a:ext>
                </a:extLst>
              </a:tr>
              <a:tr h="198977">
                <a:tc>
                  <a:txBody>
                    <a:bodyPr/>
                    <a:lstStyle/>
                    <a:p>
                      <a:r>
                        <a:rPr lang="en-US" sz="800" b="0" dirty="0">
                          <a:solidFill>
                            <a:schemeClr val="tx1"/>
                          </a:solidFill>
                          <a:latin typeface="+mn-lt"/>
                        </a:rPr>
                        <a:t>Credit Limit</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$500.00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$100.00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$500.00</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42675400"/>
                  </a:ext>
                </a:extLst>
              </a:tr>
              <a:tr h="198977">
                <a:tc>
                  <a:txBody>
                    <a:bodyPr/>
                    <a:lstStyle/>
                    <a:p>
                      <a:r>
                        <a:rPr lang="en-US" sz="800" b="0" dirty="0">
                          <a:solidFill>
                            <a:schemeClr val="tx1"/>
                          </a:solidFill>
                          <a:latin typeface="+mn-lt"/>
                        </a:rPr>
                        <a:t>Last Payment</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2/27/2018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2/27/2018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91621141"/>
                  </a:ext>
                </a:extLst>
              </a:tr>
              <a:tr h="198977">
                <a:tc>
                  <a:txBody>
                    <a:bodyPr/>
                    <a:lstStyle/>
                    <a:p>
                      <a:r>
                        <a:rPr lang="en-US" sz="800" b="0" dirty="0">
                          <a:solidFill>
                            <a:schemeClr val="tx1"/>
                          </a:solidFill>
                          <a:latin typeface="+mn-lt"/>
                        </a:rPr>
                        <a:t>Current Balance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$27.68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$37.68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3197726"/>
                  </a:ext>
                </a:extLst>
              </a:tr>
            </a:tbl>
          </a:graphicData>
        </a:graphic>
      </p:graphicFrame>
      <p:pic>
        <p:nvPicPr>
          <p:cNvPr id="10" name="Picture 9"/>
          <p:cNvPicPr>
            <a:picLocks noChangeAspect="1"/>
          </p:cNvPicPr>
          <p:nvPr/>
        </p:nvPicPr>
        <p:blipFill>
          <a:blip r:embed="rId5"/>
          <a:stretch>
            <a:fillRect/>
          </a:stretch>
        </p:blipFill>
        <p:spPr>
          <a:xfrm>
            <a:off x="8918009" y="1067240"/>
            <a:ext cx="66997" cy="3380744"/>
          </a:xfrm>
          <a:prstGeom prst="rect">
            <a:avLst/>
          </a:prstGeom>
        </p:spPr>
      </p:pic>
      <p:pic>
        <p:nvPicPr>
          <p:cNvPr id="11" name="Picture 10"/>
          <p:cNvPicPr>
            <a:picLocks noChangeAspect="1"/>
          </p:cNvPicPr>
          <p:nvPr/>
        </p:nvPicPr>
        <p:blipFill>
          <a:blip r:embed="rId6"/>
          <a:stretch>
            <a:fillRect/>
          </a:stretch>
        </p:blipFill>
        <p:spPr>
          <a:xfrm>
            <a:off x="7398943" y="4789652"/>
            <a:ext cx="1592858" cy="285714"/>
          </a:xfrm>
          <a:prstGeom prst="rect">
            <a:avLst/>
          </a:prstGeom>
        </p:spPr>
      </p:pic>
      <p:sp>
        <p:nvSpPr>
          <p:cNvPr id="12" name="Slide Number Placeholder 2">
            <a:extLst>
              <a:ext uri="{FF2B5EF4-FFF2-40B4-BE49-F238E27FC236}">
                <a16:creationId xmlns:a16="http://schemas.microsoft.com/office/drawing/2014/main" xmlns="" id="{DB9BCE8E-167E-4A5E-8112-E7E1A1CBAD06}"/>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63</a:t>
            </a:fld>
            <a:endParaRPr lang="en-US" sz="800" kern="0" dirty="0">
              <a:solidFill>
                <a:srgbClr val="54B948"/>
              </a:solidFill>
            </a:endParaRPr>
          </a:p>
        </p:txBody>
      </p:sp>
      <p:sp>
        <p:nvSpPr>
          <p:cNvPr id="13" name="Footer Placeholder 3">
            <a:extLst>
              <a:ext uri="{FF2B5EF4-FFF2-40B4-BE49-F238E27FC236}">
                <a16:creationId xmlns:a16="http://schemas.microsoft.com/office/drawing/2014/main" xmlns="" id="{E0652F1E-8165-49FB-8C89-86C17F9F461B}"/>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448359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9" name="Table 8"/>
          <p:cNvGraphicFramePr>
            <a:graphicFrameLocks noGrp="1"/>
          </p:cNvGraphicFramePr>
          <p:nvPr>
            <p:extLst/>
          </p:nvPr>
        </p:nvGraphicFramePr>
        <p:xfrm>
          <a:off x="420574" y="832011"/>
          <a:ext cx="8597028" cy="3780563"/>
        </p:xfrm>
        <a:graphic>
          <a:graphicData uri="http://schemas.openxmlformats.org/drawingml/2006/table">
            <a:tbl>
              <a:tblPr firstRow="1" bandRow="1">
                <a:tableStyleId>{5C22544A-7EE6-4342-B048-85BDC9FD1C3A}</a:tableStyleId>
              </a:tblPr>
              <a:tblGrid>
                <a:gridCol w="2149257">
                  <a:extLst>
                    <a:ext uri="{9D8B030D-6E8A-4147-A177-3AD203B41FA5}">
                      <a16:colId xmlns:a16="http://schemas.microsoft.com/office/drawing/2014/main" xmlns="" val="171437494"/>
                    </a:ext>
                  </a:extLst>
                </a:gridCol>
                <a:gridCol w="2149257">
                  <a:extLst>
                    <a:ext uri="{9D8B030D-6E8A-4147-A177-3AD203B41FA5}">
                      <a16:colId xmlns:a16="http://schemas.microsoft.com/office/drawing/2014/main" xmlns="" val="3262085875"/>
                    </a:ext>
                  </a:extLst>
                </a:gridCol>
                <a:gridCol w="2149257">
                  <a:extLst>
                    <a:ext uri="{9D8B030D-6E8A-4147-A177-3AD203B41FA5}">
                      <a16:colId xmlns:a16="http://schemas.microsoft.com/office/drawing/2014/main" xmlns="" val="228479303"/>
                    </a:ext>
                  </a:extLst>
                </a:gridCol>
                <a:gridCol w="2149257">
                  <a:extLst>
                    <a:ext uri="{9D8B030D-6E8A-4147-A177-3AD203B41FA5}">
                      <a16:colId xmlns:a16="http://schemas.microsoft.com/office/drawing/2014/main" xmlns="" val="1070061440"/>
                    </a:ext>
                  </a:extLst>
                </a:gridCol>
              </a:tblGrid>
              <a:tr h="198977">
                <a:tc>
                  <a:txBody>
                    <a:bodyPr/>
                    <a:lstStyle/>
                    <a:p>
                      <a:r>
                        <a:rPr lang="en-US" sz="800" b="0" dirty="0">
                          <a:solidFill>
                            <a:schemeClr val="tx1">
                              <a:lumMod val="75000"/>
                              <a:lumOff val="25000"/>
                            </a:schemeClr>
                          </a:solidFill>
                          <a:latin typeface="+mn-lt"/>
                        </a:rPr>
                        <a:t>Fields</a:t>
                      </a: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Source Customer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Destination</a:t>
                      </a:r>
                      <a:r>
                        <a:rPr lang="en-US" sz="800" b="0" baseline="0" dirty="0">
                          <a:solidFill>
                            <a:schemeClr val="tx1">
                              <a:lumMod val="75000"/>
                              <a:lumOff val="25000"/>
                            </a:schemeClr>
                          </a:solidFill>
                          <a:latin typeface="+mn-lt"/>
                        </a:rPr>
                        <a:t> Customer</a:t>
                      </a:r>
                      <a:endParaRPr lang="en-US" sz="800" b="0" dirty="0">
                        <a:solidFill>
                          <a:schemeClr val="tx1">
                            <a:lumMod val="75000"/>
                            <a:lumOff val="25000"/>
                          </a:schemeClr>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Preview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270323001"/>
                  </a:ext>
                </a:extLst>
              </a:tr>
              <a:tr h="198977">
                <a:tc>
                  <a:txBody>
                    <a:bodyPr/>
                    <a:lstStyle/>
                    <a:p>
                      <a:r>
                        <a:rPr lang="en-US" sz="800" b="0" dirty="0">
                          <a:solidFill>
                            <a:schemeClr val="tx1"/>
                          </a:solidFill>
                          <a:latin typeface="+mn-lt"/>
                        </a:rPr>
                        <a:t>State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95382268"/>
                  </a:ext>
                </a:extLst>
              </a:tr>
              <a:tr h="198977">
                <a:tc>
                  <a:txBody>
                    <a:bodyPr/>
                    <a:lstStyle/>
                    <a:p>
                      <a:r>
                        <a:rPr lang="en-US" sz="800" b="0" dirty="0">
                          <a:solidFill>
                            <a:schemeClr val="tx1"/>
                          </a:solidFill>
                          <a:latin typeface="+mn-lt"/>
                        </a:rPr>
                        <a:t>Zip</a:t>
                      </a:r>
                      <a:r>
                        <a:rPr lang="en-US" sz="800" b="0" baseline="0" dirty="0">
                          <a:solidFill>
                            <a:schemeClr val="tx1"/>
                          </a:solidFill>
                          <a:latin typeface="+mn-lt"/>
                        </a:rPr>
                        <a:t> Code</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92587759"/>
                  </a:ext>
                </a:extLst>
              </a:tr>
              <a:tr h="198977">
                <a:tc>
                  <a:txBody>
                    <a:bodyPr/>
                    <a:lstStyle/>
                    <a:p>
                      <a:r>
                        <a:rPr lang="en-US" sz="800" b="0" dirty="0">
                          <a:solidFill>
                            <a:schemeClr val="tx1"/>
                          </a:solidFill>
                          <a:latin typeface="+mn-lt"/>
                        </a:rPr>
                        <a:t>Phone 1</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5307103668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1523513253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5307103668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93788637"/>
                  </a:ext>
                </a:extLst>
              </a:tr>
              <a:tr h="198977">
                <a:tc>
                  <a:txBody>
                    <a:bodyPr/>
                    <a:lstStyle/>
                    <a:p>
                      <a:r>
                        <a:rPr lang="en-US" sz="800" b="0" dirty="0">
                          <a:solidFill>
                            <a:schemeClr val="tx1"/>
                          </a:solidFill>
                          <a:latin typeface="+mn-lt"/>
                        </a:rPr>
                        <a:t>Phone 2</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73622457"/>
                  </a:ext>
                </a:extLst>
              </a:tr>
              <a:tr h="198977">
                <a:tc>
                  <a:txBody>
                    <a:bodyPr/>
                    <a:lstStyle/>
                    <a:p>
                      <a:r>
                        <a:rPr lang="en-US" sz="800" b="0" dirty="0">
                          <a:solidFill>
                            <a:schemeClr val="tx1"/>
                          </a:solidFill>
                          <a:latin typeface="+mn-lt"/>
                        </a:rPr>
                        <a:t>Tax Exempt</a:t>
                      </a:r>
                      <a:r>
                        <a:rPr lang="en-US" sz="800" b="0" baseline="0" dirty="0">
                          <a:solidFill>
                            <a:schemeClr val="tx1"/>
                          </a:solidFill>
                          <a:latin typeface="+mn-lt"/>
                        </a:rPr>
                        <a:t> #</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123456789</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987654321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123456789</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43279855"/>
                  </a:ext>
                </a:extLst>
              </a:tr>
              <a:tr h="198977">
                <a:tc>
                  <a:txBody>
                    <a:bodyPr/>
                    <a:lstStyle/>
                    <a:p>
                      <a:r>
                        <a:rPr lang="en-US" sz="800" b="0" dirty="0">
                          <a:solidFill>
                            <a:schemeClr val="tx1"/>
                          </a:solidFill>
                          <a:latin typeface="+mn-lt"/>
                        </a:rPr>
                        <a:t>Aux Field</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Test Data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17657098"/>
                  </a:ext>
                </a:extLst>
              </a:tr>
              <a:tr h="198977">
                <a:tc>
                  <a:txBody>
                    <a:bodyPr/>
                    <a:lstStyle/>
                    <a:p>
                      <a:r>
                        <a:rPr lang="en-US" sz="800" b="0" dirty="0">
                          <a:solidFill>
                            <a:schemeClr val="tx1"/>
                          </a:solidFill>
                          <a:latin typeface="+mn-lt"/>
                        </a:rPr>
                        <a:t>Comments</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NSF</a:t>
                      </a:r>
                      <a:r>
                        <a:rPr lang="en-US" sz="800" b="0" baseline="0" dirty="0">
                          <a:solidFill>
                            <a:schemeClr val="tx1"/>
                          </a:solidFill>
                        </a:rPr>
                        <a:t> $38.26 4/17/2017</a:t>
                      </a:r>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NSF</a:t>
                      </a:r>
                      <a:r>
                        <a:rPr lang="en-US" sz="800" b="0" baseline="0" dirty="0">
                          <a:solidFill>
                            <a:schemeClr val="tx1"/>
                          </a:solidFill>
                        </a:rPr>
                        <a:t> $38.26 4/17/2017</a:t>
                      </a:r>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98644861"/>
                  </a:ext>
                </a:extLst>
              </a:tr>
              <a:tr h="198977">
                <a:tc>
                  <a:txBody>
                    <a:bodyPr/>
                    <a:lstStyle/>
                    <a:p>
                      <a:r>
                        <a:rPr lang="en-US" sz="800" b="0" dirty="0">
                          <a:solidFill>
                            <a:schemeClr val="tx1"/>
                          </a:solidFill>
                          <a:latin typeface="+mn-lt"/>
                        </a:rPr>
                        <a:t>External Reference #</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AB786786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AB786786</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3956988"/>
                  </a:ext>
                </a:extLst>
              </a:tr>
              <a:tr h="198977">
                <a:tc>
                  <a:txBody>
                    <a:bodyPr/>
                    <a:lstStyle/>
                    <a:p>
                      <a:r>
                        <a:rPr lang="en-US" sz="800" b="0" dirty="0">
                          <a:solidFill>
                            <a:schemeClr val="tx1"/>
                          </a:solidFill>
                          <a:latin typeface="+mn-lt"/>
                        </a:rPr>
                        <a:t>Date Opened</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11/17/2008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4/30/2018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11/17/2008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66872319"/>
                  </a:ext>
                </a:extLst>
              </a:tr>
              <a:tr h="198977">
                <a:tc>
                  <a:txBody>
                    <a:bodyPr/>
                    <a:lstStyle/>
                    <a:p>
                      <a:r>
                        <a:rPr lang="en-US" sz="800" b="0" dirty="0">
                          <a:solidFill>
                            <a:schemeClr val="tx1"/>
                          </a:solidFill>
                          <a:latin typeface="+mn-lt"/>
                        </a:rPr>
                        <a:t>Credit Limit</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$500.00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$100.00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$500.00</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42675400"/>
                  </a:ext>
                </a:extLst>
              </a:tr>
              <a:tr h="198977">
                <a:tc>
                  <a:txBody>
                    <a:bodyPr/>
                    <a:lstStyle/>
                    <a:p>
                      <a:r>
                        <a:rPr lang="en-US" sz="800" b="0" dirty="0">
                          <a:solidFill>
                            <a:schemeClr val="tx1"/>
                          </a:solidFill>
                          <a:latin typeface="+mn-lt"/>
                        </a:rPr>
                        <a:t>Last Payment</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2/27/2018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2/27/2018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91621141"/>
                  </a:ext>
                </a:extLst>
              </a:tr>
              <a:tr h="198977">
                <a:tc>
                  <a:txBody>
                    <a:bodyPr/>
                    <a:lstStyle/>
                    <a:p>
                      <a:r>
                        <a:rPr lang="en-US" sz="800" b="0" dirty="0">
                          <a:solidFill>
                            <a:schemeClr val="tx1"/>
                          </a:solidFill>
                          <a:latin typeface="+mn-lt"/>
                        </a:rPr>
                        <a:t>Current Balance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$27.68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$37.68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3197726"/>
                  </a:ext>
                </a:extLst>
              </a:tr>
              <a:tr h="198977">
                <a:tc>
                  <a:txBody>
                    <a:bodyPr/>
                    <a:lstStyle/>
                    <a:p>
                      <a:r>
                        <a:rPr lang="en-US" sz="800" b="0" dirty="0">
                          <a:solidFill>
                            <a:schemeClr val="tx1"/>
                          </a:solidFill>
                          <a:latin typeface="+mn-lt"/>
                        </a:rPr>
                        <a:t>Charge Status</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Good</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Good</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Good</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23546708"/>
                  </a:ext>
                </a:extLst>
              </a:tr>
              <a:tr h="198977">
                <a:tc>
                  <a:txBody>
                    <a:bodyPr/>
                    <a:lstStyle/>
                    <a:p>
                      <a:r>
                        <a:rPr lang="en-US" sz="800" b="0" dirty="0">
                          <a:solidFill>
                            <a:schemeClr val="tx1"/>
                          </a:solidFill>
                          <a:latin typeface="+mn-lt"/>
                        </a:rPr>
                        <a:t>APR</a:t>
                      </a:r>
                      <a:r>
                        <a:rPr lang="en-US" sz="800" b="0" baseline="0" dirty="0">
                          <a:solidFill>
                            <a:schemeClr val="tx1"/>
                          </a:solidFill>
                          <a:latin typeface="+mn-lt"/>
                        </a:rPr>
                        <a:t> %</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3.5%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2.0%</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3315143"/>
                  </a:ext>
                </a:extLst>
              </a:tr>
              <a:tr h="198977">
                <a:tc>
                  <a:txBody>
                    <a:bodyPr/>
                    <a:lstStyle/>
                    <a:p>
                      <a:r>
                        <a:rPr lang="en-US" sz="800" b="0" dirty="0">
                          <a:solidFill>
                            <a:schemeClr val="tx1"/>
                          </a:solidFill>
                          <a:latin typeface="+mn-lt"/>
                        </a:rPr>
                        <a:t>Employee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85338093"/>
                  </a:ext>
                </a:extLst>
              </a:tr>
              <a:tr h="198977">
                <a:tc>
                  <a:txBody>
                    <a:bodyPr/>
                    <a:lstStyle/>
                    <a:p>
                      <a:r>
                        <a:rPr lang="en-US" sz="800" b="0" dirty="0">
                          <a:solidFill>
                            <a:schemeClr val="tx1"/>
                          </a:solidFill>
                          <a:latin typeface="+mn-lt"/>
                        </a:rPr>
                        <a:t>Accounts Receivable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33042400"/>
                  </a:ext>
                </a:extLst>
              </a:tr>
              <a:tr h="198977">
                <a:tc>
                  <a:txBody>
                    <a:bodyPr/>
                    <a:lstStyle/>
                    <a:p>
                      <a:r>
                        <a:rPr lang="en-US" sz="800" b="0" dirty="0">
                          <a:solidFill>
                            <a:schemeClr val="tx1"/>
                          </a:solidFill>
                          <a:latin typeface="+mn-lt"/>
                        </a:rPr>
                        <a:t>Finance Charge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69772692"/>
                  </a:ext>
                </a:extLst>
              </a:tr>
              <a:tr h="198977">
                <a:tc>
                  <a:txBody>
                    <a:bodyPr/>
                    <a:lstStyle/>
                    <a:p>
                      <a:r>
                        <a:rPr lang="en-US" sz="800" b="0" dirty="0">
                          <a:solidFill>
                            <a:schemeClr val="tx1"/>
                          </a:solidFill>
                          <a:latin typeface="+mn-lt"/>
                        </a:rPr>
                        <a:t>Compound</a:t>
                      </a:r>
                      <a:r>
                        <a:rPr lang="en-US" sz="800" b="0" baseline="0" dirty="0">
                          <a:solidFill>
                            <a:schemeClr val="tx1"/>
                          </a:solidFill>
                          <a:latin typeface="+mn-lt"/>
                        </a:rPr>
                        <a:t> Charges</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50659234"/>
                  </a:ext>
                </a:extLst>
              </a:tr>
            </a:tbl>
          </a:graphicData>
        </a:graphic>
      </p:graphicFrame>
      <p:pic>
        <p:nvPicPr>
          <p:cNvPr id="2" name="Picture 1"/>
          <p:cNvPicPr>
            <a:picLocks noChangeAspect="1"/>
          </p:cNvPicPr>
          <p:nvPr/>
        </p:nvPicPr>
        <p:blipFill>
          <a:blip r:embed="rId5"/>
          <a:stretch>
            <a:fillRect/>
          </a:stretch>
        </p:blipFill>
        <p:spPr>
          <a:xfrm>
            <a:off x="8945622" y="1064952"/>
            <a:ext cx="66464" cy="3513079"/>
          </a:xfrm>
          <a:prstGeom prst="rect">
            <a:avLst/>
          </a:prstGeom>
        </p:spPr>
      </p:pic>
      <p:pic>
        <p:nvPicPr>
          <p:cNvPr id="3" name="Picture 2"/>
          <p:cNvPicPr>
            <a:picLocks noChangeAspect="1"/>
          </p:cNvPicPr>
          <p:nvPr/>
        </p:nvPicPr>
        <p:blipFill>
          <a:blip r:embed="rId6"/>
          <a:stretch>
            <a:fillRect/>
          </a:stretch>
        </p:blipFill>
        <p:spPr>
          <a:xfrm>
            <a:off x="3486512" y="3835578"/>
            <a:ext cx="150000" cy="150000"/>
          </a:xfrm>
          <a:prstGeom prst="rect">
            <a:avLst/>
          </a:prstGeom>
        </p:spPr>
      </p:pic>
      <p:pic>
        <p:nvPicPr>
          <p:cNvPr id="11" name="Picture 10"/>
          <p:cNvPicPr>
            <a:picLocks noChangeAspect="1"/>
          </p:cNvPicPr>
          <p:nvPr/>
        </p:nvPicPr>
        <p:blipFill>
          <a:blip r:embed="rId6"/>
          <a:stretch>
            <a:fillRect/>
          </a:stretch>
        </p:blipFill>
        <p:spPr>
          <a:xfrm>
            <a:off x="5822506" y="3836527"/>
            <a:ext cx="150000" cy="150000"/>
          </a:xfrm>
          <a:prstGeom prst="rect">
            <a:avLst/>
          </a:prstGeom>
        </p:spPr>
      </p:pic>
      <p:pic>
        <p:nvPicPr>
          <p:cNvPr id="12" name="Picture 11"/>
          <p:cNvPicPr>
            <a:picLocks noChangeAspect="1"/>
          </p:cNvPicPr>
          <p:nvPr/>
        </p:nvPicPr>
        <p:blipFill>
          <a:blip r:embed="rId6"/>
          <a:stretch>
            <a:fillRect/>
          </a:stretch>
        </p:blipFill>
        <p:spPr>
          <a:xfrm>
            <a:off x="8042756" y="3840641"/>
            <a:ext cx="150000" cy="150000"/>
          </a:xfrm>
          <a:prstGeom prst="rect">
            <a:avLst/>
          </a:prstGeom>
        </p:spPr>
      </p:pic>
      <p:pic>
        <p:nvPicPr>
          <p:cNvPr id="13" name="Picture 12"/>
          <p:cNvPicPr>
            <a:picLocks noChangeAspect="1"/>
          </p:cNvPicPr>
          <p:nvPr/>
        </p:nvPicPr>
        <p:blipFill>
          <a:blip r:embed="rId7"/>
          <a:stretch>
            <a:fillRect/>
          </a:stretch>
        </p:blipFill>
        <p:spPr>
          <a:xfrm>
            <a:off x="3486512" y="4048343"/>
            <a:ext cx="150000" cy="142857"/>
          </a:xfrm>
          <a:prstGeom prst="rect">
            <a:avLst/>
          </a:prstGeom>
        </p:spPr>
      </p:pic>
      <p:pic>
        <p:nvPicPr>
          <p:cNvPr id="14" name="Picture 13"/>
          <p:cNvPicPr>
            <a:picLocks noChangeAspect="1"/>
          </p:cNvPicPr>
          <p:nvPr/>
        </p:nvPicPr>
        <p:blipFill>
          <a:blip r:embed="rId7"/>
          <a:stretch>
            <a:fillRect/>
          </a:stretch>
        </p:blipFill>
        <p:spPr>
          <a:xfrm>
            <a:off x="5822506" y="4041518"/>
            <a:ext cx="150000" cy="142857"/>
          </a:xfrm>
          <a:prstGeom prst="rect">
            <a:avLst/>
          </a:prstGeom>
        </p:spPr>
      </p:pic>
      <p:pic>
        <p:nvPicPr>
          <p:cNvPr id="15" name="Picture 14"/>
          <p:cNvPicPr>
            <a:picLocks noChangeAspect="1"/>
          </p:cNvPicPr>
          <p:nvPr/>
        </p:nvPicPr>
        <p:blipFill>
          <a:blip r:embed="rId7"/>
          <a:stretch>
            <a:fillRect/>
          </a:stretch>
        </p:blipFill>
        <p:spPr>
          <a:xfrm>
            <a:off x="8042756" y="4043905"/>
            <a:ext cx="150000" cy="142857"/>
          </a:xfrm>
          <a:prstGeom prst="rect">
            <a:avLst/>
          </a:prstGeom>
        </p:spPr>
      </p:pic>
      <p:pic>
        <p:nvPicPr>
          <p:cNvPr id="16" name="Picture 15"/>
          <p:cNvPicPr>
            <a:picLocks noChangeAspect="1"/>
          </p:cNvPicPr>
          <p:nvPr/>
        </p:nvPicPr>
        <p:blipFill>
          <a:blip r:embed="rId6"/>
          <a:stretch>
            <a:fillRect/>
          </a:stretch>
        </p:blipFill>
        <p:spPr>
          <a:xfrm>
            <a:off x="5822506" y="4227155"/>
            <a:ext cx="150000" cy="150000"/>
          </a:xfrm>
          <a:prstGeom prst="rect">
            <a:avLst/>
          </a:prstGeom>
        </p:spPr>
      </p:pic>
      <p:pic>
        <p:nvPicPr>
          <p:cNvPr id="17" name="Picture 16"/>
          <p:cNvPicPr>
            <a:picLocks noChangeAspect="1"/>
          </p:cNvPicPr>
          <p:nvPr/>
        </p:nvPicPr>
        <p:blipFill>
          <a:blip r:embed="rId6"/>
          <a:stretch>
            <a:fillRect/>
          </a:stretch>
        </p:blipFill>
        <p:spPr>
          <a:xfrm>
            <a:off x="3486512" y="4422723"/>
            <a:ext cx="150000" cy="150000"/>
          </a:xfrm>
          <a:prstGeom prst="rect">
            <a:avLst/>
          </a:prstGeom>
        </p:spPr>
      </p:pic>
      <p:pic>
        <p:nvPicPr>
          <p:cNvPr id="18" name="Picture 17"/>
          <p:cNvPicPr>
            <a:picLocks noChangeAspect="1"/>
          </p:cNvPicPr>
          <p:nvPr/>
        </p:nvPicPr>
        <p:blipFill>
          <a:blip r:embed="rId6"/>
          <a:stretch>
            <a:fillRect/>
          </a:stretch>
        </p:blipFill>
        <p:spPr>
          <a:xfrm>
            <a:off x="8042756" y="4437506"/>
            <a:ext cx="150000" cy="150000"/>
          </a:xfrm>
          <a:prstGeom prst="rect">
            <a:avLst/>
          </a:prstGeom>
        </p:spPr>
      </p:pic>
      <p:pic>
        <p:nvPicPr>
          <p:cNvPr id="20" name="Picture 19"/>
          <p:cNvPicPr>
            <a:picLocks noChangeAspect="1"/>
          </p:cNvPicPr>
          <p:nvPr/>
        </p:nvPicPr>
        <p:blipFill>
          <a:blip r:embed="rId7"/>
          <a:stretch>
            <a:fillRect/>
          </a:stretch>
        </p:blipFill>
        <p:spPr>
          <a:xfrm>
            <a:off x="3486512" y="4240025"/>
            <a:ext cx="150000" cy="142857"/>
          </a:xfrm>
          <a:prstGeom prst="rect">
            <a:avLst/>
          </a:prstGeom>
        </p:spPr>
      </p:pic>
      <p:pic>
        <p:nvPicPr>
          <p:cNvPr id="21" name="Picture 20"/>
          <p:cNvPicPr>
            <a:picLocks noChangeAspect="1"/>
          </p:cNvPicPr>
          <p:nvPr/>
        </p:nvPicPr>
        <p:blipFill>
          <a:blip r:embed="rId7"/>
          <a:stretch>
            <a:fillRect/>
          </a:stretch>
        </p:blipFill>
        <p:spPr>
          <a:xfrm>
            <a:off x="5822506" y="4437506"/>
            <a:ext cx="150000" cy="142857"/>
          </a:xfrm>
          <a:prstGeom prst="rect">
            <a:avLst/>
          </a:prstGeom>
        </p:spPr>
      </p:pic>
      <p:pic>
        <p:nvPicPr>
          <p:cNvPr id="22" name="Picture 21"/>
          <p:cNvPicPr>
            <a:picLocks noChangeAspect="1"/>
          </p:cNvPicPr>
          <p:nvPr/>
        </p:nvPicPr>
        <p:blipFill>
          <a:blip r:embed="rId7"/>
          <a:stretch>
            <a:fillRect/>
          </a:stretch>
        </p:blipFill>
        <p:spPr>
          <a:xfrm>
            <a:off x="8042756" y="4240025"/>
            <a:ext cx="150000" cy="142857"/>
          </a:xfrm>
          <a:prstGeom prst="rect">
            <a:avLst/>
          </a:prstGeom>
        </p:spPr>
      </p:pic>
      <p:pic>
        <p:nvPicPr>
          <p:cNvPr id="23" name="Picture 22"/>
          <p:cNvPicPr>
            <a:picLocks noChangeAspect="1"/>
          </p:cNvPicPr>
          <p:nvPr/>
        </p:nvPicPr>
        <p:blipFill>
          <a:blip r:embed="rId8"/>
          <a:stretch>
            <a:fillRect/>
          </a:stretch>
        </p:blipFill>
        <p:spPr>
          <a:xfrm>
            <a:off x="7398943" y="4789652"/>
            <a:ext cx="1592858" cy="285714"/>
          </a:xfrm>
          <a:prstGeom prst="rect">
            <a:avLst/>
          </a:prstGeom>
        </p:spPr>
      </p:pic>
      <p:sp>
        <p:nvSpPr>
          <p:cNvPr id="24" name="Slide Number Placeholder 2">
            <a:extLst>
              <a:ext uri="{FF2B5EF4-FFF2-40B4-BE49-F238E27FC236}">
                <a16:creationId xmlns:a16="http://schemas.microsoft.com/office/drawing/2014/main" xmlns="" id="{4467F591-8AE1-44D2-8F7A-F6FBCAFC157E}"/>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64</a:t>
            </a:fld>
            <a:endParaRPr lang="en-US" sz="800" kern="0" dirty="0">
              <a:solidFill>
                <a:srgbClr val="54B948"/>
              </a:solidFill>
            </a:endParaRPr>
          </a:p>
        </p:txBody>
      </p:sp>
      <p:sp>
        <p:nvSpPr>
          <p:cNvPr id="25" name="Footer Placeholder 3">
            <a:extLst>
              <a:ext uri="{FF2B5EF4-FFF2-40B4-BE49-F238E27FC236}">
                <a16:creationId xmlns:a16="http://schemas.microsoft.com/office/drawing/2014/main" xmlns="" id="{DF56D83D-F205-45E5-997C-F0904C1BA5AC}"/>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877185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9" name="Table 8"/>
          <p:cNvGraphicFramePr>
            <a:graphicFrameLocks noGrp="1"/>
          </p:cNvGraphicFramePr>
          <p:nvPr>
            <p:extLst/>
          </p:nvPr>
        </p:nvGraphicFramePr>
        <p:xfrm>
          <a:off x="420574" y="832011"/>
          <a:ext cx="8597028" cy="3780563"/>
        </p:xfrm>
        <a:graphic>
          <a:graphicData uri="http://schemas.openxmlformats.org/drawingml/2006/table">
            <a:tbl>
              <a:tblPr firstRow="1" bandRow="1">
                <a:tableStyleId>{5C22544A-7EE6-4342-B048-85BDC9FD1C3A}</a:tableStyleId>
              </a:tblPr>
              <a:tblGrid>
                <a:gridCol w="2149257">
                  <a:extLst>
                    <a:ext uri="{9D8B030D-6E8A-4147-A177-3AD203B41FA5}">
                      <a16:colId xmlns:a16="http://schemas.microsoft.com/office/drawing/2014/main" xmlns="" val="171437494"/>
                    </a:ext>
                  </a:extLst>
                </a:gridCol>
                <a:gridCol w="2149257">
                  <a:extLst>
                    <a:ext uri="{9D8B030D-6E8A-4147-A177-3AD203B41FA5}">
                      <a16:colId xmlns:a16="http://schemas.microsoft.com/office/drawing/2014/main" xmlns="" val="3262085875"/>
                    </a:ext>
                  </a:extLst>
                </a:gridCol>
                <a:gridCol w="2149257">
                  <a:extLst>
                    <a:ext uri="{9D8B030D-6E8A-4147-A177-3AD203B41FA5}">
                      <a16:colId xmlns:a16="http://schemas.microsoft.com/office/drawing/2014/main" xmlns="" val="228479303"/>
                    </a:ext>
                  </a:extLst>
                </a:gridCol>
                <a:gridCol w="2149257">
                  <a:extLst>
                    <a:ext uri="{9D8B030D-6E8A-4147-A177-3AD203B41FA5}">
                      <a16:colId xmlns:a16="http://schemas.microsoft.com/office/drawing/2014/main" xmlns="" val="1070061440"/>
                    </a:ext>
                  </a:extLst>
                </a:gridCol>
              </a:tblGrid>
              <a:tr h="198977">
                <a:tc>
                  <a:txBody>
                    <a:bodyPr/>
                    <a:lstStyle/>
                    <a:p>
                      <a:r>
                        <a:rPr lang="en-US" sz="800" b="0" dirty="0">
                          <a:solidFill>
                            <a:schemeClr val="tx1">
                              <a:lumMod val="75000"/>
                              <a:lumOff val="25000"/>
                            </a:schemeClr>
                          </a:solidFill>
                          <a:latin typeface="+mn-lt"/>
                        </a:rPr>
                        <a:t>Fields</a:t>
                      </a:r>
                    </a:p>
                  </a:txBody>
                  <a:tcPr marL="68580" marR="68580" marT="34290" marB="34290">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Source Customer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Destination</a:t>
                      </a:r>
                      <a:r>
                        <a:rPr lang="en-US" sz="800" b="0" baseline="0" dirty="0">
                          <a:solidFill>
                            <a:schemeClr val="tx1">
                              <a:lumMod val="75000"/>
                              <a:lumOff val="25000"/>
                            </a:schemeClr>
                          </a:solidFill>
                          <a:latin typeface="+mn-lt"/>
                        </a:rPr>
                        <a:t> Customer</a:t>
                      </a:r>
                      <a:endParaRPr lang="en-US" sz="800" b="0" dirty="0">
                        <a:solidFill>
                          <a:schemeClr val="tx1">
                            <a:lumMod val="75000"/>
                            <a:lumOff val="25000"/>
                          </a:schemeClr>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tc>
                  <a:txBody>
                    <a:bodyPr/>
                    <a:lstStyle/>
                    <a:p>
                      <a:r>
                        <a:rPr lang="en-US" sz="800" b="0" dirty="0">
                          <a:solidFill>
                            <a:schemeClr val="tx1">
                              <a:lumMod val="75000"/>
                              <a:lumOff val="25000"/>
                            </a:schemeClr>
                          </a:solidFill>
                          <a:latin typeface="+mn-lt"/>
                        </a:rPr>
                        <a:t>Preview</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270323001"/>
                  </a:ext>
                </a:extLst>
              </a:tr>
              <a:tr h="198977">
                <a:tc>
                  <a:txBody>
                    <a:bodyPr/>
                    <a:lstStyle/>
                    <a:p>
                      <a:r>
                        <a:rPr lang="en-US" sz="800" b="0" dirty="0">
                          <a:solidFill>
                            <a:schemeClr val="tx1"/>
                          </a:solidFill>
                          <a:latin typeface="+mn-lt"/>
                        </a:rPr>
                        <a:t>State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GA</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895382268"/>
                  </a:ext>
                </a:extLst>
              </a:tr>
              <a:tr h="198977">
                <a:tc>
                  <a:txBody>
                    <a:bodyPr/>
                    <a:lstStyle/>
                    <a:p>
                      <a:r>
                        <a:rPr lang="en-US" sz="800" b="0" dirty="0">
                          <a:solidFill>
                            <a:schemeClr val="tx1"/>
                          </a:solidFill>
                          <a:latin typeface="+mn-lt"/>
                        </a:rPr>
                        <a:t>Zip</a:t>
                      </a:r>
                      <a:r>
                        <a:rPr lang="en-US" sz="800" b="0" baseline="0" dirty="0">
                          <a:solidFill>
                            <a:schemeClr val="tx1"/>
                          </a:solidFill>
                          <a:latin typeface="+mn-lt"/>
                        </a:rPr>
                        <a:t> Code</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55805</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92587759"/>
                  </a:ext>
                </a:extLst>
              </a:tr>
              <a:tr h="198977">
                <a:tc>
                  <a:txBody>
                    <a:bodyPr/>
                    <a:lstStyle/>
                    <a:p>
                      <a:r>
                        <a:rPr lang="en-US" sz="800" b="0" dirty="0">
                          <a:solidFill>
                            <a:schemeClr val="tx1"/>
                          </a:solidFill>
                          <a:latin typeface="+mn-lt"/>
                        </a:rPr>
                        <a:t>Phone 1</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5307103668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1523513253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5307103668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93788637"/>
                  </a:ext>
                </a:extLst>
              </a:tr>
              <a:tr h="198977">
                <a:tc>
                  <a:txBody>
                    <a:bodyPr/>
                    <a:lstStyle/>
                    <a:p>
                      <a:r>
                        <a:rPr lang="en-US" sz="800" b="0" dirty="0">
                          <a:solidFill>
                            <a:schemeClr val="tx1"/>
                          </a:solidFill>
                          <a:latin typeface="+mn-lt"/>
                        </a:rPr>
                        <a:t>Phone 2</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73622457"/>
                  </a:ext>
                </a:extLst>
              </a:tr>
              <a:tr h="198977">
                <a:tc>
                  <a:txBody>
                    <a:bodyPr/>
                    <a:lstStyle/>
                    <a:p>
                      <a:r>
                        <a:rPr lang="en-US" sz="800" b="0" dirty="0">
                          <a:solidFill>
                            <a:schemeClr val="tx1"/>
                          </a:solidFill>
                          <a:latin typeface="+mn-lt"/>
                        </a:rPr>
                        <a:t>Tax Exempt</a:t>
                      </a:r>
                      <a:r>
                        <a:rPr lang="en-US" sz="800" b="0" baseline="0" dirty="0">
                          <a:solidFill>
                            <a:schemeClr val="tx1"/>
                          </a:solidFill>
                          <a:latin typeface="+mn-lt"/>
                        </a:rPr>
                        <a:t> #</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123456789</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987654321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123456789</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43279855"/>
                  </a:ext>
                </a:extLst>
              </a:tr>
              <a:tr h="198977">
                <a:tc>
                  <a:txBody>
                    <a:bodyPr/>
                    <a:lstStyle/>
                    <a:p>
                      <a:r>
                        <a:rPr lang="en-US" sz="800" b="0" dirty="0">
                          <a:solidFill>
                            <a:schemeClr val="tx1"/>
                          </a:solidFill>
                          <a:latin typeface="+mn-lt"/>
                        </a:rPr>
                        <a:t>Aux Field</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Test Data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17657098"/>
                  </a:ext>
                </a:extLst>
              </a:tr>
              <a:tr h="198977">
                <a:tc>
                  <a:txBody>
                    <a:bodyPr/>
                    <a:lstStyle/>
                    <a:p>
                      <a:r>
                        <a:rPr lang="en-US" sz="800" b="0" dirty="0">
                          <a:solidFill>
                            <a:schemeClr val="tx1"/>
                          </a:solidFill>
                          <a:latin typeface="+mn-lt"/>
                        </a:rPr>
                        <a:t>Comments</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NSF</a:t>
                      </a:r>
                      <a:r>
                        <a:rPr lang="en-US" sz="800" b="0" baseline="0" dirty="0">
                          <a:solidFill>
                            <a:schemeClr val="tx1"/>
                          </a:solidFill>
                        </a:rPr>
                        <a:t> $38.26 4/17/2017</a:t>
                      </a:r>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NSF</a:t>
                      </a:r>
                      <a:r>
                        <a:rPr lang="en-US" sz="800" b="0" baseline="0" dirty="0">
                          <a:solidFill>
                            <a:schemeClr val="tx1"/>
                          </a:solidFill>
                        </a:rPr>
                        <a:t> $38.26 4/17/2017</a:t>
                      </a:r>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98644861"/>
                  </a:ext>
                </a:extLst>
              </a:tr>
              <a:tr h="198977">
                <a:tc>
                  <a:txBody>
                    <a:bodyPr/>
                    <a:lstStyle/>
                    <a:p>
                      <a:r>
                        <a:rPr lang="en-US" sz="800" b="0" dirty="0">
                          <a:solidFill>
                            <a:schemeClr val="tx1"/>
                          </a:solidFill>
                          <a:latin typeface="+mn-lt"/>
                        </a:rPr>
                        <a:t>External Reference #</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AB786786</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AB786786</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3956988"/>
                  </a:ext>
                </a:extLst>
              </a:tr>
              <a:tr h="198977">
                <a:tc>
                  <a:txBody>
                    <a:bodyPr/>
                    <a:lstStyle/>
                    <a:p>
                      <a:r>
                        <a:rPr lang="en-US" sz="800" b="0" dirty="0">
                          <a:solidFill>
                            <a:schemeClr val="tx1"/>
                          </a:solidFill>
                          <a:latin typeface="+mn-lt"/>
                        </a:rPr>
                        <a:t>Date Opened</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11/17/2008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4/30/2018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11/17/2008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66872319"/>
                  </a:ext>
                </a:extLst>
              </a:tr>
              <a:tr h="198977">
                <a:tc>
                  <a:txBody>
                    <a:bodyPr/>
                    <a:lstStyle/>
                    <a:p>
                      <a:r>
                        <a:rPr lang="en-US" sz="800" b="0" dirty="0">
                          <a:solidFill>
                            <a:schemeClr val="tx1"/>
                          </a:solidFill>
                          <a:latin typeface="+mn-lt"/>
                        </a:rPr>
                        <a:t>Credit Limit</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$500.00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$100.00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$500.00</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42675400"/>
                  </a:ext>
                </a:extLst>
              </a:tr>
              <a:tr h="198977">
                <a:tc>
                  <a:txBody>
                    <a:bodyPr/>
                    <a:lstStyle/>
                    <a:p>
                      <a:r>
                        <a:rPr lang="en-US" sz="800" b="0" dirty="0">
                          <a:solidFill>
                            <a:schemeClr val="tx1"/>
                          </a:solidFill>
                          <a:latin typeface="+mn-lt"/>
                        </a:rPr>
                        <a:t>Last Payment</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2/27/2018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2/27/2018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91621141"/>
                  </a:ext>
                </a:extLst>
              </a:tr>
              <a:tr h="198977">
                <a:tc>
                  <a:txBody>
                    <a:bodyPr/>
                    <a:lstStyle/>
                    <a:p>
                      <a:r>
                        <a:rPr lang="en-US" sz="800" b="0" dirty="0">
                          <a:solidFill>
                            <a:schemeClr val="tx1"/>
                          </a:solidFill>
                          <a:latin typeface="+mn-lt"/>
                        </a:rPr>
                        <a:t>Current Balance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$27.68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$10.00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$37.68</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3197726"/>
                  </a:ext>
                </a:extLst>
              </a:tr>
              <a:tr h="198977">
                <a:tc>
                  <a:txBody>
                    <a:bodyPr/>
                    <a:lstStyle/>
                    <a:p>
                      <a:r>
                        <a:rPr lang="en-US" sz="800" b="0" dirty="0">
                          <a:solidFill>
                            <a:schemeClr val="tx1"/>
                          </a:solidFill>
                          <a:latin typeface="+mn-lt"/>
                        </a:rPr>
                        <a:t>Charge Status</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Good</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Good</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Good</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23546708"/>
                  </a:ext>
                </a:extLst>
              </a:tr>
              <a:tr h="198977">
                <a:tc>
                  <a:txBody>
                    <a:bodyPr/>
                    <a:lstStyle/>
                    <a:p>
                      <a:r>
                        <a:rPr lang="en-US" sz="800" b="0" dirty="0">
                          <a:solidFill>
                            <a:schemeClr val="tx1"/>
                          </a:solidFill>
                          <a:latin typeface="+mn-lt"/>
                        </a:rPr>
                        <a:t>APR</a:t>
                      </a:r>
                      <a:r>
                        <a:rPr lang="en-US" sz="800" b="0" baseline="0" dirty="0">
                          <a:solidFill>
                            <a:schemeClr val="tx1"/>
                          </a:solidFill>
                          <a:latin typeface="+mn-lt"/>
                        </a:rPr>
                        <a:t> %</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latin typeface="+mn-lt"/>
                        </a:rPr>
                        <a:t>3.5%</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b="0" dirty="0">
                          <a:solidFill>
                            <a:schemeClr val="tx1"/>
                          </a:solidFill>
                        </a:rPr>
                        <a:t>2.0%</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3315143"/>
                  </a:ext>
                </a:extLst>
              </a:tr>
              <a:tr h="198977">
                <a:tc>
                  <a:txBody>
                    <a:bodyPr/>
                    <a:lstStyle/>
                    <a:p>
                      <a:r>
                        <a:rPr lang="en-US" sz="800" b="0" dirty="0">
                          <a:solidFill>
                            <a:schemeClr val="tx1"/>
                          </a:solidFill>
                          <a:latin typeface="+mn-lt"/>
                        </a:rPr>
                        <a:t>Employee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85338093"/>
                  </a:ext>
                </a:extLst>
              </a:tr>
              <a:tr h="198977">
                <a:tc>
                  <a:txBody>
                    <a:bodyPr/>
                    <a:lstStyle/>
                    <a:p>
                      <a:r>
                        <a:rPr lang="en-US" sz="800" b="0" dirty="0">
                          <a:solidFill>
                            <a:schemeClr val="tx1"/>
                          </a:solidFill>
                          <a:latin typeface="+mn-lt"/>
                        </a:rPr>
                        <a:t>Accounts Receivable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33042400"/>
                  </a:ext>
                </a:extLst>
              </a:tr>
              <a:tr h="198977">
                <a:tc>
                  <a:txBody>
                    <a:bodyPr/>
                    <a:lstStyle/>
                    <a:p>
                      <a:r>
                        <a:rPr lang="en-US" sz="800" b="0" dirty="0">
                          <a:solidFill>
                            <a:schemeClr val="tx1"/>
                          </a:solidFill>
                          <a:latin typeface="+mn-lt"/>
                        </a:rPr>
                        <a:t>Finance Charge</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469772692"/>
                  </a:ext>
                </a:extLst>
              </a:tr>
              <a:tr h="198977">
                <a:tc>
                  <a:txBody>
                    <a:bodyPr/>
                    <a:lstStyle/>
                    <a:p>
                      <a:r>
                        <a:rPr lang="en-US" sz="800" b="0" dirty="0">
                          <a:solidFill>
                            <a:schemeClr val="tx1"/>
                          </a:solidFill>
                          <a:latin typeface="+mn-lt"/>
                        </a:rPr>
                        <a:t>Compound</a:t>
                      </a:r>
                      <a:r>
                        <a:rPr lang="en-US" sz="800" b="0" baseline="0" dirty="0">
                          <a:solidFill>
                            <a:schemeClr val="tx1"/>
                          </a:solidFill>
                          <a:latin typeface="+mn-lt"/>
                        </a:rPr>
                        <a:t> Charges</a:t>
                      </a:r>
                      <a:endParaRPr lang="en-US" sz="800" b="0" dirty="0">
                        <a:solidFill>
                          <a:schemeClr val="tx1"/>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latin typeface="+mn-lt"/>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50659234"/>
                  </a:ext>
                </a:extLst>
              </a:tr>
            </a:tbl>
          </a:graphicData>
        </a:graphic>
      </p:graphicFrame>
      <p:pic>
        <p:nvPicPr>
          <p:cNvPr id="2" name="Picture 1"/>
          <p:cNvPicPr>
            <a:picLocks noChangeAspect="1"/>
          </p:cNvPicPr>
          <p:nvPr/>
        </p:nvPicPr>
        <p:blipFill>
          <a:blip r:embed="rId5"/>
          <a:stretch>
            <a:fillRect/>
          </a:stretch>
        </p:blipFill>
        <p:spPr>
          <a:xfrm>
            <a:off x="8945622" y="1064952"/>
            <a:ext cx="66464" cy="3513079"/>
          </a:xfrm>
          <a:prstGeom prst="rect">
            <a:avLst/>
          </a:prstGeom>
        </p:spPr>
      </p:pic>
      <p:pic>
        <p:nvPicPr>
          <p:cNvPr id="23" name="Picture 22"/>
          <p:cNvPicPr>
            <a:picLocks noChangeAspect="1"/>
          </p:cNvPicPr>
          <p:nvPr/>
        </p:nvPicPr>
        <p:blipFill>
          <a:blip r:embed="rId6"/>
          <a:stretch>
            <a:fillRect/>
          </a:stretch>
        </p:blipFill>
        <p:spPr>
          <a:xfrm>
            <a:off x="3486512" y="3835578"/>
            <a:ext cx="150000" cy="150000"/>
          </a:xfrm>
          <a:prstGeom prst="rect">
            <a:avLst/>
          </a:prstGeom>
        </p:spPr>
      </p:pic>
      <p:pic>
        <p:nvPicPr>
          <p:cNvPr id="24" name="Picture 23"/>
          <p:cNvPicPr>
            <a:picLocks noChangeAspect="1"/>
          </p:cNvPicPr>
          <p:nvPr/>
        </p:nvPicPr>
        <p:blipFill>
          <a:blip r:embed="rId6"/>
          <a:stretch>
            <a:fillRect/>
          </a:stretch>
        </p:blipFill>
        <p:spPr>
          <a:xfrm>
            <a:off x="5822506" y="3836527"/>
            <a:ext cx="150000" cy="150000"/>
          </a:xfrm>
          <a:prstGeom prst="rect">
            <a:avLst/>
          </a:prstGeom>
        </p:spPr>
      </p:pic>
      <p:pic>
        <p:nvPicPr>
          <p:cNvPr id="25" name="Picture 24"/>
          <p:cNvPicPr>
            <a:picLocks noChangeAspect="1"/>
          </p:cNvPicPr>
          <p:nvPr/>
        </p:nvPicPr>
        <p:blipFill>
          <a:blip r:embed="rId6"/>
          <a:stretch>
            <a:fillRect/>
          </a:stretch>
        </p:blipFill>
        <p:spPr>
          <a:xfrm>
            <a:off x="8042756" y="3840641"/>
            <a:ext cx="150000" cy="150000"/>
          </a:xfrm>
          <a:prstGeom prst="rect">
            <a:avLst/>
          </a:prstGeom>
        </p:spPr>
      </p:pic>
      <p:pic>
        <p:nvPicPr>
          <p:cNvPr id="26" name="Picture 25"/>
          <p:cNvPicPr>
            <a:picLocks noChangeAspect="1"/>
          </p:cNvPicPr>
          <p:nvPr/>
        </p:nvPicPr>
        <p:blipFill>
          <a:blip r:embed="rId7"/>
          <a:stretch>
            <a:fillRect/>
          </a:stretch>
        </p:blipFill>
        <p:spPr>
          <a:xfrm>
            <a:off x="3486512" y="4048343"/>
            <a:ext cx="150000" cy="142857"/>
          </a:xfrm>
          <a:prstGeom prst="rect">
            <a:avLst/>
          </a:prstGeom>
        </p:spPr>
      </p:pic>
      <p:pic>
        <p:nvPicPr>
          <p:cNvPr id="27" name="Picture 26"/>
          <p:cNvPicPr>
            <a:picLocks noChangeAspect="1"/>
          </p:cNvPicPr>
          <p:nvPr/>
        </p:nvPicPr>
        <p:blipFill>
          <a:blip r:embed="rId7"/>
          <a:stretch>
            <a:fillRect/>
          </a:stretch>
        </p:blipFill>
        <p:spPr>
          <a:xfrm>
            <a:off x="5822506" y="4041518"/>
            <a:ext cx="150000" cy="142857"/>
          </a:xfrm>
          <a:prstGeom prst="rect">
            <a:avLst/>
          </a:prstGeom>
        </p:spPr>
      </p:pic>
      <p:pic>
        <p:nvPicPr>
          <p:cNvPr id="28" name="Picture 27"/>
          <p:cNvPicPr>
            <a:picLocks noChangeAspect="1"/>
          </p:cNvPicPr>
          <p:nvPr/>
        </p:nvPicPr>
        <p:blipFill>
          <a:blip r:embed="rId7"/>
          <a:stretch>
            <a:fillRect/>
          </a:stretch>
        </p:blipFill>
        <p:spPr>
          <a:xfrm>
            <a:off x="8042756" y="4043905"/>
            <a:ext cx="150000" cy="142857"/>
          </a:xfrm>
          <a:prstGeom prst="rect">
            <a:avLst/>
          </a:prstGeom>
        </p:spPr>
      </p:pic>
      <p:pic>
        <p:nvPicPr>
          <p:cNvPr id="29" name="Picture 28"/>
          <p:cNvPicPr>
            <a:picLocks noChangeAspect="1"/>
          </p:cNvPicPr>
          <p:nvPr/>
        </p:nvPicPr>
        <p:blipFill>
          <a:blip r:embed="rId6"/>
          <a:stretch>
            <a:fillRect/>
          </a:stretch>
        </p:blipFill>
        <p:spPr>
          <a:xfrm>
            <a:off x="5822506" y="4227155"/>
            <a:ext cx="150000" cy="150000"/>
          </a:xfrm>
          <a:prstGeom prst="rect">
            <a:avLst/>
          </a:prstGeom>
        </p:spPr>
      </p:pic>
      <p:pic>
        <p:nvPicPr>
          <p:cNvPr id="30" name="Picture 29"/>
          <p:cNvPicPr>
            <a:picLocks noChangeAspect="1"/>
          </p:cNvPicPr>
          <p:nvPr/>
        </p:nvPicPr>
        <p:blipFill>
          <a:blip r:embed="rId6"/>
          <a:stretch>
            <a:fillRect/>
          </a:stretch>
        </p:blipFill>
        <p:spPr>
          <a:xfrm>
            <a:off x="3486512" y="4422723"/>
            <a:ext cx="150000" cy="150000"/>
          </a:xfrm>
          <a:prstGeom prst="rect">
            <a:avLst/>
          </a:prstGeom>
        </p:spPr>
      </p:pic>
      <p:pic>
        <p:nvPicPr>
          <p:cNvPr id="31" name="Picture 30"/>
          <p:cNvPicPr>
            <a:picLocks noChangeAspect="1"/>
          </p:cNvPicPr>
          <p:nvPr/>
        </p:nvPicPr>
        <p:blipFill>
          <a:blip r:embed="rId6"/>
          <a:stretch>
            <a:fillRect/>
          </a:stretch>
        </p:blipFill>
        <p:spPr>
          <a:xfrm>
            <a:off x="8042756" y="4437506"/>
            <a:ext cx="150000" cy="150000"/>
          </a:xfrm>
          <a:prstGeom prst="rect">
            <a:avLst/>
          </a:prstGeom>
        </p:spPr>
      </p:pic>
      <p:pic>
        <p:nvPicPr>
          <p:cNvPr id="32" name="Picture 31"/>
          <p:cNvPicPr>
            <a:picLocks noChangeAspect="1"/>
          </p:cNvPicPr>
          <p:nvPr/>
        </p:nvPicPr>
        <p:blipFill>
          <a:blip r:embed="rId7"/>
          <a:stretch>
            <a:fillRect/>
          </a:stretch>
        </p:blipFill>
        <p:spPr>
          <a:xfrm>
            <a:off x="3486512" y="4240025"/>
            <a:ext cx="150000" cy="142857"/>
          </a:xfrm>
          <a:prstGeom prst="rect">
            <a:avLst/>
          </a:prstGeom>
        </p:spPr>
      </p:pic>
      <p:pic>
        <p:nvPicPr>
          <p:cNvPr id="33" name="Picture 32"/>
          <p:cNvPicPr>
            <a:picLocks noChangeAspect="1"/>
          </p:cNvPicPr>
          <p:nvPr/>
        </p:nvPicPr>
        <p:blipFill>
          <a:blip r:embed="rId7"/>
          <a:stretch>
            <a:fillRect/>
          </a:stretch>
        </p:blipFill>
        <p:spPr>
          <a:xfrm>
            <a:off x="5822506" y="4437506"/>
            <a:ext cx="150000" cy="142857"/>
          </a:xfrm>
          <a:prstGeom prst="rect">
            <a:avLst/>
          </a:prstGeom>
        </p:spPr>
      </p:pic>
      <p:pic>
        <p:nvPicPr>
          <p:cNvPr id="34" name="Picture 33"/>
          <p:cNvPicPr>
            <a:picLocks noChangeAspect="1"/>
          </p:cNvPicPr>
          <p:nvPr/>
        </p:nvPicPr>
        <p:blipFill>
          <a:blip r:embed="rId7"/>
          <a:stretch>
            <a:fillRect/>
          </a:stretch>
        </p:blipFill>
        <p:spPr>
          <a:xfrm>
            <a:off x="8042756" y="4240025"/>
            <a:ext cx="150000" cy="142857"/>
          </a:xfrm>
          <a:prstGeom prst="rect">
            <a:avLst/>
          </a:prstGeom>
        </p:spPr>
      </p:pic>
      <p:pic>
        <p:nvPicPr>
          <p:cNvPr id="36" name="Picture 35"/>
          <p:cNvPicPr>
            <a:picLocks noChangeAspect="1"/>
          </p:cNvPicPr>
          <p:nvPr/>
        </p:nvPicPr>
        <p:blipFill>
          <a:blip r:embed="rId8"/>
          <a:stretch>
            <a:fillRect/>
          </a:stretch>
        </p:blipFill>
        <p:spPr>
          <a:xfrm>
            <a:off x="7398943" y="4789652"/>
            <a:ext cx="1592858" cy="285714"/>
          </a:xfrm>
          <a:prstGeom prst="rect">
            <a:avLst/>
          </a:prstGeom>
        </p:spPr>
      </p:pic>
      <p:pic>
        <p:nvPicPr>
          <p:cNvPr id="37" name="Picture 36"/>
          <p:cNvPicPr>
            <a:picLocks noChangeAspect="1"/>
          </p:cNvPicPr>
          <p:nvPr/>
        </p:nvPicPr>
        <p:blipFill>
          <a:blip r:embed="rId9"/>
          <a:stretch>
            <a:fillRect/>
          </a:stretch>
        </p:blipFill>
        <p:spPr>
          <a:xfrm>
            <a:off x="3497000" y="2182465"/>
            <a:ext cx="2150000" cy="778571"/>
          </a:xfrm>
          <a:prstGeom prst="rect">
            <a:avLst/>
          </a:prstGeom>
        </p:spPr>
      </p:pic>
      <p:sp>
        <p:nvSpPr>
          <p:cNvPr id="22" name="Slide Number Placeholder 2">
            <a:extLst>
              <a:ext uri="{FF2B5EF4-FFF2-40B4-BE49-F238E27FC236}">
                <a16:creationId xmlns:a16="http://schemas.microsoft.com/office/drawing/2014/main" xmlns="" id="{4FED3CE4-519C-4340-B54A-38C28ED3D6CE}"/>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65</a:t>
            </a:fld>
            <a:endParaRPr lang="en-US" sz="800" kern="0" dirty="0">
              <a:solidFill>
                <a:srgbClr val="54B948"/>
              </a:solidFill>
            </a:endParaRPr>
          </a:p>
        </p:txBody>
      </p:sp>
      <p:sp>
        <p:nvSpPr>
          <p:cNvPr id="35" name="Footer Placeholder 3">
            <a:extLst>
              <a:ext uri="{FF2B5EF4-FFF2-40B4-BE49-F238E27FC236}">
                <a16:creationId xmlns:a16="http://schemas.microsoft.com/office/drawing/2014/main" xmlns="" id="{6CC74316-31F5-451B-9554-70CC3DCA020C}"/>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969531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8" name="Table 7"/>
          <p:cNvGraphicFramePr>
            <a:graphicFrameLocks noGrp="1"/>
          </p:cNvGraphicFramePr>
          <p:nvPr>
            <p:extLst/>
          </p:nvPr>
        </p:nvGraphicFramePr>
        <p:xfrm>
          <a:off x="437055" y="832011"/>
          <a:ext cx="2612264" cy="325629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Source</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26195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0" name="Picture 9"/>
          <p:cNvPicPr>
            <a:picLocks noChangeAspect="1"/>
          </p:cNvPicPr>
          <p:nvPr/>
        </p:nvPicPr>
        <p:blipFill>
          <a:blip r:embed="rId5"/>
          <a:stretch>
            <a:fillRect/>
          </a:stretch>
        </p:blipFill>
        <p:spPr>
          <a:xfrm>
            <a:off x="2780034" y="944094"/>
            <a:ext cx="234384" cy="234384"/>
          </a:xfrm>
          <a:prstGeom prst="rect">
            <a:avLst/>
          </a:prstGeom>
        </p:spPr>
      </p:pic>
      <p:graphicFrame>
        <p:nvGraphicFramePr>
          <p:cNvPr id="11" name="Table 10"/>
          <p:cNvGraphicFramePr>
            <a:graphicFrameLocks noGrp="1"/>
          </p:cNvGraphicFramePr>
          <p:nvPr>
            <p:extLst/>
          </p:nvPr>
        </p:nvGraphicFramePr>
        <p:xfrm>
          <a:off x="3360617" y="832011"/>
          <a:ext cx="2612264" cy="3256290"/>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Destination</a:t>
                      </a:r>
                      <a:r>
                        <a:rPr lang="en-US" sz="1200" b="1" kern="1400" baseline="0" dirty="0">
                          <a:ln>
                            <a:noFill/>
                          </a:ln>
                          <a:solidFill>
                            <a:schemeClr val="bg1">
                              <a:lumMod val="65000"/>
                            </a:schemeClr>
                          </a:solidFill>
                          <a:effectLst/>
                          <a:latin typeface="Calibri" panose="020F0502020204030204" pitchFamily="34" charset="0"/>
                        </a:rPr>
                        <a:t> Customer</a:t>
                      </a:r>
                      <a:endParaRPr lang="en-US" sz="1200" b="1" kern="1400" dirty="0">
                        <a:ln>
                          <a:noFill/>
                        </a:ln>
                        <a:solidFill>
                          <a:schemeClr val="bg1">
                            <a:lumMod val="65000"/>
                          </a:schemeClr>
                        </a:solidFill>
                        <a:effectLst/>
                        <a:latin typeface="Calibri" panose="020F0502020204030204" pitchFamily="34" charset="0"/>
                      </a:endParaRP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26195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3" name="Picture 12"/>
          <p:cNvPicPr>
            <a:picLocks noChangeAspect="1"/>
          </p:cNvPicPr>
          <p:nvPr/>
        </p:nvPicPr>
        <p:blipFill>
          <a:blip r:embed="rId5"/>
          <a:stretch>
            <a:fillRect/>
          </a:stretch>
        </p:blipFill>
        <p:spPr>
          <a:xfrm>
            <a:off x="5703596" y="944094"/>
            <a:ext cx="234384" cy="234384"/>
          </a:xfrm>
          <a:prstGeom prst="rect">
            <a:avLst/>
          </a:prstGeom>
        </p:spPr>
      </p:pic>
      <p:cxnSp>
        <p:nvCxnSpPr>
          <p:cNvPr id="14" name="Straight Connector 13"/>
          <p:cNvCxnSpPr/>
          <p:nvPr/>
        </p:nvCxnSpPr>
        <p:spPr>
          <a:xfrm flipH="1">
            <a:off x="3184002" y="983933"/>
            <a:ext cx="24787" cy="3653807"/>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6"/>
          <a:stretch>
            <a:fillRect/>
          </a:stretch>
        </p:blipFill>
        <p:spPr>
          <a:xfrm>
            <a:off x="7404168" y="4787521"/>
            <a:ext cx="1607143" cy="292857"/>
          </a:xfrm>
          <a:prstGeom prst="rect">
            <a:avLst/>
          </a:prstGeom>
        </p:spPr>
      </p:pic>
      <p:sp>
        <p:nvSpPr>
          <p:cNvPr id="15" name="Slide Number Placeholder 2">
            <a:extLst>
              <a:ext uri="{FF2B5EF4-FFF2-40B4-BE49-F238E27FC236}">
                <a16:creationId xmlns:a16="http://schemas.microsoft.com/office/drawing/2014/main" xmlns="" id="{2B23D5B0-2D52-4D4B-A2F2-2934B34DFD58}"/>
              </a:ext>
            </a:extLst>
          </p:cNvPr>
          <p:cNvSpPr txBox="1">
            <a:spLocks/>
          </p:cNvSpPr>
          <p:nvPr/>
        </p:nvSpPr>
        <p:spPr>
          <a:xfrm>
            <a:off x="375315" y="5013429"/>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66</a:t>
            </a:fld>
            <a:endParaRPr lang="en-US" sz="800" kern="0" dirty="0">
              <a:solidFill>
                <a:srgbClr val="54B948"/>
              </a:solidFill>
            </a:endParaRPr>
          </a:p>
        </p:txBody>
      </p:sp>
      <p:sp>
        <p:nvSpPr>
          <p:cNvPr id="16" name="Footer Placeholder 3">
            <a:extLst>
              <a:ext uri="{FF2B5EF4-FFF2-40B4-BE49-F238E27FC236}">
                <a16:creationId xmlns:a16="http://schemas.microsoft.com/office/drawing/2014/main" xmlns="" id="{2A8DC343-E03C-4766-8EBA-679D249CC62D}"/>
              </a:ext>
            </a:extLst>
          </p:cNvPr>
          <p:cNvSpPr txBox="1">
            <a:spLocks/>
          </p:cNvSpPr>
          <p:nvPr/>
        </p:nvSpPr>
        <p:spPr>
          <a:xfrm>
            <a:off x="497059" y="4983933"/>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624460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cxnSp>
        <p:nvCxnSpPr>
          <p:cNvPr id="17" name="Straight Connector 16"/>
          <p:cNvCxnSpPr/>
          <p:nvPr/>
        </p:nvCxnSpPr>
        <p:spPr>
          <a:xfrm>
            <a:off x="4296069"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39444" y="1094650"/>
            <a:ext cx="615874"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General</a:t>
            </a:r>
          </a:p>
        </p:txBody>
      </p:sp>
      <p:sp>
        <p:nvSpPr>
          <p:cNvPr id="20" name="TextBox 19"/>
          <p:cNvSpPr txBox="1"/>
          <p:nvPr/>
        </p:nvSpPr>
        <p:spPr>
          <a:xfrm>
            <a:off x="4841707" y="1088817"/>
            <a:ext cx="513282"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Totals</a:t>
            </a:r>
          </a:p>
        </p:txBody>
      </p:sp>
      <p:cxnSp>
        <p:nvCxnSpPr>
          <p:cNvPr id="24" name="Straight Connector 23"/>
          <p:cNvCxnSpPr/>
          <p:nvPr/>
        </p:nvCxnSpPr>
        <p:spPr>
          <a:xfrm flipV="1">
            <a:off x="4283128" y="1298467"/>
            <a:ext cx="507470" cy="2741"/>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graphicFrame>
        <p:nvGraphicFramePr>
          <p:cNvPr id="43" name="Table 42"/>
          <p:cNvGraphicFramePr>
            <a:graphicFrameLocks noGrp="1"/>
          </p:cNvGraphicFramePr>
          <p:nvPr>
            <p:extLst/>
          </p:nvPr>
        </p:nvGraphicFramePr>
        <p:xfrm>
          <a:off x="4952386" y="1580105"/>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Date Opened</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4295124" y="1574743"/>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638" y="1588323"/>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6" name="Table 45"/>
          <p:cNvGraphicFramePr>
            <a:graphicFrameLocks noGrp="1"/>
          </p:cNvGraphicFramePr>
          <p:nvPr>
            <p:extLst/>
          </p:nvPr>
        </p:nvGraphicFramePr>
        <p:xfrm>
          <a:off x="4952386" y="1958651"/>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Date of Last Visit</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7" name="Table 46"/>
          <p:cNvGraphicFramePr>
            <a:graphicFrameLocks noGrp="1"/>
          </p:cNvGraphicFramePr>
          <p:nvPr>
            <p:extLst/>
          </p:nvPr>
        </p:nvGraphicFramePr>
        <p:xfrm>
          <a:off x="4295124" y="1945072"/>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638" y="1958653"/>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9" name="Table 48"/>
          <p:cNvGraphicFramePr>
            <a:graphicFrameLocks noGrp="1"/>
          </p:cNvGraphicFramePr>
          <p:nvPr>
            <p:extLst/>
          </p:nvPr>
        </p:nvGraphicFramePr>
        <p:xfrm>
          <a:off x="4952386" y="2359158"/>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Visits to Date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0" name="Table 49"/>
          <p:cNvGraphicFramePr>
            <a:graphicFrameLocks noGrp="1"/>
          </p:cNvGraphicFramePr>
          <p:nvPr>
            <p:extLst/>
          </p:nvPr>
        </p:nvGraphicFramePr>
        <p:xfrm>
          <a:off x="4295124" y="2353795"/>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638" y="2367376"/>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2" name="Table 51"/>
          <p:cNvGraphicFramePr>
            <a:graphicFrameLocks noGrp="1"/>
          </p:cNvGraphicFramePr>
          <p:nvPr>
            <p:extLst/>
          </p:nvPr>
        </p:nvGraphicFramePr>
        <p:xfrm>
          <a:off x="4952386" y="2721414"/>
          <a:ext cx="1419014" cy="211103"/>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11103">
                <a:tc>
                  <a:txBody>
                    <a:bodyPr/>
                    <a:lstStyle/>
                    <a:p>
                      <a:r>
                        <a:rPr lang="en-US" sz="900" b="0" dirty="0">
                          <a:solidFill>
                            <a:schemeClr val="bg1">
                              <a:lumMod val="65000"/>
                            </a:schemeClr>
                          </a:solidFill>
                        </a:rPr>
                        <a:t>Visits this Period</a:t>
                      </a:r>
                    </a:p>
                  </a:txBody>
                  <a:tcPr marL="68580" marR="68580" marT="34290" marB="34290">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3" name="Table 52"/>
          <p:cNvGraphicFramePr>
            <a:graphicFrameLocks noGrp="1"/>
          </p:cNvGraphicFramePr>
          <p:nvPr>
            <p:extLst/>
          </p:nvPr>
        </p:nvGraphicFramePr>
        <p:xfrm>
          <a:off x="4276249" y="2721414"/>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 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638" y="2734994"/>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5" name="Table 54"/>
          <p:cNvGraphicFramePr>
            <a:graphicFrameLocks noGrp="1"/>
          </p:cNvGraphicFramePr>
          <p:nvPr>
            <p:extLst/>
          </p:nvPr>
        </p:nvGraphicFramePr>
        <p:xfrm>
          <a:off x="7359690" y="1600849"/>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Purchase to Date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6" name="Table 55"/>
          <p:cNvGraphicFramePr>
            <a:graphicFrameLocks noGrp="1"/>
          </p:cNvGraphicFramePr>
          <p:nvPr>
            <p:extLst/>
          </p:nvPr>
        </p:nvGraphicFramePr>
        <p:xfrm>
          <a:off x="6702428" y="1595486"/>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1942" y="1609066"/>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8" name="Table 57"/>
          <p:cNvGraphicFramePr>
            <a:graphicFrameLocks noGrp="1"/>
          </p:cNvGraphicFramePr>
          <p:nvPr>
            <p:extLst/>
          </p:nvPr>
        </p:nvGraphicFramePr>
        <p:xfrm>
          <a:off x="7359690" y="1979395"/>
          <a:ext cx="1419014" cy="34290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Purchases this Period</a:t>
                      </a:r>
                      <a:r>
                        <a:rPr lang="en-US" sz="900" b="0" baseline="0" dirty="0">
                          <a:solidFill>
                            <a:schemeClr val="bg1">
                              <a:lumMod val="65000"/>
                            </a:schemeClr>
                          </a:solidFill>
                        </a:rPr>
                        <a:t>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9" name="Table 58"/>
          <p:cNvGraphicFramePr>
            <a:graphicFrameLocks noGrp="1"/>
          </p:cNvGraphicFramePr>
          <p:nvPr>
            <p:extLst/>
          </p:nvPr>
        </p:nvGraphicFramePr>
        <p:xfrm>
          <a:off x="6702428" y="1965816"/>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1942" y="1979396"/>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1" name="Table 60"/>
          <p:cNvGraphicFramePr>
            <a:graphicFrameLocks noGrp="1"/>
          </p:cNvGraphicFramePr>
          <p:nvPr>
            <p:extLst/>
          </p:nvPr>
        </p:nvGraphicFramePr>
        <p:xfrm>
          <a:off x="7359690" y="2374539"/>
          <a:ext cx="1419014" cy="211103"/>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11103">
                <a:tc>
                  <a:txBody>
                    <a:bodyPr/>
                    <a:lstStyle/>
                    <a:p>
                      <a:r>
                        <a:rPr lang="en-US" sz="900" b="0" dirty="0">
                          <a:solidFill>
                            <a:schemeClr val="bg1">
                              <a:lumMod val="65000"/>
                            </a:schemeClr>
                          </a:solidFill>
                        </a:rPr>
                        <a:t>Manual Overrides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2" name="Table 61"/>
          <p:cNvGraphicFramePr>
            <a:graphicFrameLocks noGrp="1"/>
          </p:cNvGraphicFramePr>
          <p:nvPr>
            <p:extLst/>
          </p:nvPr>
        </p:nvGraphicFramePr>
        <p:xfrm>
          <a:off x="6702428" y="2374539"/>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1942" y="2388119"/>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692" y="1613212"/>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78" name="Table 77"/>
          <p:cNvGraphicFramePr>
            <a:graphicFrameLocks noGrp="1"/>
          </p:cNvGraphicFramePr>
          <p:nvPr>
            <p:extLst/>
          </p:nvPr>
        </p:nvGraphicFramePr>
        <p:xfrm>
          <a:off x="4239444" y="3314082"/>
          <a:ext cx="2969679" cy="1682737"/>
        </p:xfrm>
        <a:graphic>
          <a:graphicData uri="http://schemas.openxmlformats.org/drawingml/2006/table">
            <a:tbl>
              <a:tblPr firstRow="1" bandRow="1">
                <a:tableStyleId>{5C22544A-7EE6-4342-B048-85BDC9FD1C3A}</a:tableStyleId>
              </a:tblPr>
              <a:tblGrid>
                <a:gridCol w="1662211">
                  <a:extLst>
                    <a:ext uri="{9D8B030D-6E8A-4147-A177-3AD203B41FA5}">
                      <a16:colId xmlns:a16="http://schemas.microsoft.com/office/drawing/2014/main" xmlns="" val="3799639659"/>
                    </a:ext>
                  </a:extLst>
                </a:gridCol>
                <a:gridCol w="1307468">
                  <a:extLst>
                    <a:ext uri="{9D8B030D-6E8A-4147-A177-3AD203B41FA5}">
                      <a16:colId xmlns:a16="http://schemas.microsoft.com/office/drawing/2014/main" xmlns="" val="643009648"/>
                    </a:ext>
                  </a:extLst>
                </a:gridCol>
              </a:tblGrid>
              <a:tr h="263147">
                <a:tc>
                  <a:txBody>
                    <a:bodyPr/>
                    <a:lstStyle/>
                    <a:p>
                      <a:r>
                        <a:rPr lang="en-US" sz="1200" b="0" dirty="0">
                          <a:solidFill>
                            <a:schemeClr val="tx1"/>
                          </a:solidFill>
                        </a:rPr>
                        <a:t>Report Options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53377846"/>
                  </a:ext>
                </a:extLst>
              </a:tr>
              <a:tr h="365760">
                <a:tc>
                  <a:txBody>
                    <a:bodyPr/>
                    <a:lstStyle/>
                    <a:p>
                      <a:r>
                        <a:rPr lang="en-US" sz="1100" dirty="0"/>
                        <a:t>Sort</a:t>
                      </a:r>
                      <a:r>
                        <a:rPr lang="en-US" sz="1100" baseline="0" dirty="0"/>
                        <a:t> By</a:t>
                      </a:r>
                    </a:p>
                    <a:p>
                      <a:r>
                        <a:rPr lang="en-US" sz="900" dirty="0"/>
                        <a:t>Customer Number</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45553732"/>
                  </a:ext>
                </a:extLst>
              </a:tr>
              <a:tr h="388620">
                <a:tc>
                  <a:txBody>
                    <a:bodyPr/>
                    <a:lstStyle/>
                    <a:p>
                      <a:endParaRPr lang="en-US" sz="1100" dirty="0"/>
                    </a:p>
                    <a:p>
                      <a:r>
                        <a:rPr lang="en-US" sz="1100" dirty="0"/>
                        <a:t>Top/Bottom</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p>
                      <a:r>
                        <a:rPr lang="en-US" sz="1100" dirty="0">
                          <a:solidFill>
                            <a:schemeClr val="bg1">
                              <a:lumMod val="65000"/>
                            </a:schemeClr>
                          </a:solidFill>
                        </a:rPr>
                        <a:t>Number</a:t>
                      </a:r>
                      <a:r>
                        <a:rPr lang="en-US" sz="1100" baseline="0" dirty="0">
                          <a:solidFill>
                            <a:schemeClr val="bg1">
                              <a:lumMod val="65000"/>
                            </a:schemeClr>
                          </a:solidFill>
                        </a:rPr>
                        <a:t> of Records</a:t>
                      </a:r>
                      <a:endParaRPr lang="en-US" sz="1100" dirty="0">
                        <a:solidFill>
                          <a:schemeClr val="bg1">
                            <a:lumMod val="65000"/>
                          </a:schemeClr>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38616068"/>
                  </a:ext>
                </a:extLst>
              </a:tr>
              <a:tr h="474710">
                <a:tc>
                  <a:txBody>
                    <a:bodyPr/>
                    <a:lstStyle/>
                    <a:p>
                      <a:r>
                        <a:rPr lang="en-US" sz="1100" dirty="0"/>
                        <a:t>Summary Report Only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28276533"/>
                  </a:ext>
                </a:extLst>
              </a:tr>
            </a:tbl>
          </a:graphicData>
        </a:graphic>
      </p:graphicFrame>
      <p:pic>
        <p:nvPicPr>
          <p:cNvPr id="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01" y="3773893"/>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01" y="4153519"/>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81" name="Straight Connector 80"/>
          <p:cNvCxnSpPr/>
          <p:nvPr/>
        </p:nvCxnSpPr>
        <p:spPr>
          <a:xfrm>
            <a:off x="4239444" y="3187784"/>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204" y="4524904"/>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6"/>
          <a:stretch>
            <a:fillRect/>
          </a:stretch>
        </p:blipFill>
        <p:spPr>
          <a:xfrm>
            <a:off x="7390314" y="4782395"/>
            <a:ext cx="1607143" cy="292857"/>
          </a:xfrm>
          <a:prstGeom prst="rect">
            <a:avLst/>
          </a:prstGeom>
        </p:spPr>
      </p:pic>
      <p:graphicFrame>
        <p:nvGraphicFramePr>
          <p:cNvPr id="65" name="Table 64"/>
          <p:cNvGraphicFramePr>
            <a:graphicFrameLocks noGrp="1"/>
          </p:cNvGraphicFramePr>
          <p:nvPr>
            <p:extLst/>
          </p:nvPr>
        </p:nvGraphicFramePr>
        <p:xfrm>
          <a:off x="437500" y="877656"/>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67" name="Picture 66"/>
          <p:cNvPicPr>
            <a:picLocks noChangeAspect="1"/>
          </p:cNvPicPr>
          <p:nvPr/>
        </p:nvPicPr>
        <p:blipFill>
          <a:blip r:embed="rId7"/>
          <a:stretch>
            <a:fillRect/>
          </a:stretch>
        </p:blipFill>
        <p:spPr>
          <a:xfrm>
            <a:off x="2780480" y="990612"/>
            <a:ext cx="234384" cy="234384"/>
          </a:xfrm>
          <a:prstGeom prst="rect">
            <a:avLst/>
          </a:prstGeom>
        </p:spPr>
      </p:pic>
      <p:pic>
        <p:nvPicPr>
          <p:cNvPr id="66" name="Picture 65"/>
          <p:cNvPicPr>
            <a:picLocks noChangeAspect="1"/>
          </p:cNvPicPr>
          <p:nvPr/>
        </p:nvPicPr>
        <p:blipFill>
          <a:blip r:embed="rId8"/>
          <a:stretch>
            <a:fillRect/>
          </a:stretch>
        </p:blipFill>
        <p:spPr>
          <a:xfrm>
            <a:off x="8865684" y="555277"/>
            <a:ext cx="136085" cy="117940"/>
          </a:xfrm>
          <a:prstGeom prst="rect">
            <a:avLst/>
          </a:prstGeom>
        </p:spPr>
      </p:pic>
      <p:cxnSp>
        <p:nvCxnSpPr>
          <p:cNvPr id="68" name="Straight Connector 6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40" name="Slide Number Placeholder 2">
            <a:extLst>
              <a:ext uri="{FF2B5EF4-FFF2-40B4-BE49-F238E27FC236}">
                <a16:creationId xmlns:a16="http://schemas.microsoft.com/office/drawing/2014/main" xmlns="" id="{13C56E14-2DE9-4B42-9577-64C763105BA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67</a:t>
            </a:fld>
            <a:endParaRPr lang="en-US" sz="800" kern="0" dirty="0">
              <a:solidFill>
                <a:srgbClr val="54B948"/>
              </a:solidFill>
            </a:endParaRPr>
          </a:p>
        </p:txBody>
      </p:sp>
      <p:sp>
        <p:nvSpPr>
          <p:cNvPr id="41" name="Footer Placeholder 3">
            <a:extLst>
              <a:ext uri="{FF2B5EF4-FFF2-40B4-BE49-F238E27FC236}">
                <a16:creationId xmlns:a16="http://schemas.microsoft.com/office/drawing/2014/main" xmlns="" id="{BAAB24BC-2879-4868-9D81-E51F1CAAF5DD}"/>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096041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27130878"/>
              </p:ext>
            </p:extLst>
          </p:nvPr>
        </p:nvGraphicFramePr>
        <p:xfrm>
          <a:off x="443466" y="878529"/>
          <a:ext cx="2612264" cy="411373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71310">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125797">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4" name="Picture 13"/>
          <p:cNvPicPr>
            <a:picLocks noChangeAspect="1"/>
          </p:cNvPicPr>
          <p:nvPr/>
        </p:nvPicPr>
        <p:blipFill>
          <a:blip r:embed="rId4"/>
          <a:stretch>
            <a:fillRect/>
          </a:stretch>
        </p:blipFill>
        <p:spPr>
          <a:xfrm>
            <a:off x="2786445" y="990612"/>
            <a:ext cx="234384" cy="234384"/>
          </a:xfrm>
          <a:prstGeom prst="rect">
            <a:avLst/>
          </a:prstGeom>
        </p:spPr>
      </p:pic>
      <p:cxnSp>
        <p:nvCxnSpPr>
          <p:cNvPr id="17" name="Straight Connector 16"/>
          <p:cNvCxnSpPr/>
          <p:nvPr/>
        </p:nvCxnSpPr>
        <p:spPr>
          <a:xfrm>
            <a:off x="4296069"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39444" y="1094650"/>
            <a:ext cx="615874"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General</a:t>
            </a:r>
          </a:p>
        </p:txBody>
      </p:sp>
      <p:sp>
        <p:nvSpPr>
          <p:cNvPr id="20" name="TextBox 19"/>
          <p:cNvSpPr txBox="1"/>
          <p:nvPr/>
        </p:nvSpPr>
        <p:spPr>
          <a:xfrm>
            <a:off x="4841707" y="1088817"/>
            <a:ext cx="513282"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Totals</a:t>
            </a:r>
          </a:p>
        </p:txBody>
      </p:sp>
      <p:cxnSp>
        <p:nvCxnSpPr>
          <p:cNvPr id="24" name="Straight Connector 23"/>
          <p:cNvCxnSpPr/>
          <p:nvPr/>
        </p:nvCxnSpPr>
        <p:spPr>
          <a:xfrm flipV="1">
            <a:off x="4283128" y="1298467"/>
            <a:ext cx="507470" cy="2741"/>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stretch>
            <a:fillRect/>
          </a:stretch>
        </p:blipFill>
        <p:spPr>
          <a:xfrm>
            <a:off x="7399578" y="4784796"/>
            <a:ext cx="1592858" cy="285714"/>
          </a:xfrm>
          <a:prstGeom prst="rect">
            <a:avLst/>
          </a:prstGeom>
        </p:spPr>
      </p:pic>
      <p:graphicFrame>
        <p:nvGraphicFramePr>
          <p:cNvPr id="43" name="Table 42"/>
          <p:cNvGraphicFramePr>
            <a:graphicFrameLocks noGrp="1"/>
          </p:cNvGraphicFramePr>
          <p:nvPr>
            <p:extLst/>
          </p:nvPr>
        </p:nvGraphicFramePr>
        <p:xfrm>
          <a:off x="4952386" y="1461703"/>
          <a:ext cx="1419014" cy="34290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Date Opened</a:t>
                      </a:r>
                    </a:p>
                    <a:p>
                      <a:r>
                        <a:rPr lang="en-US" sz="900" b="0" dirty="0">
                          <a:solidFill>
                            <a:schemeClr val="tx1"/>
                          </a:solidFill>
                        </a:rPr>
                        <a:t>4/17/2018</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4295124" y="1574743"/>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 =</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638" y="1588323"/>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6" name="Table 45"/>
          <p:cNvGraphicFramePr>
            <a:graphicFrameLocks noGrp="1"/>
          </p:cNvGraphicFramePr>
          <p:nvPr>
            <p:extLst/>
          </p:nvPr>
        </p:nvGraphicFramePr>
        <p:xfrm>
          <a:off x="4952386" y="1958651"/>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Date of Last Visit</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7" name="Table 46"/>
          <p:cNvGraphicFramePr>
            <a:graphicFrameLocks noGrp="1"/>
          </p:cNvGraphicFramePr>
          <p:nvPr>
            <p:extLst/>
          </p:nvPr>
        </p:nvGraphicFramePr>
        <p:xfrm>
          <a:off x="4295124" y="1945072"/>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638" y="1958653"/>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9" name="Table 48"/>
          <p:cNvGraphicFramePr>
            <a:graphicFrameLocks noGrp="1"/>
          </p:cNvGraphicFramePr>
          <p:nvPr>
            <p:extLst/>
          </p:nvPr>
        </p:nvGraphicFramePr>
        <p:xfrm>
          <a:off x="4952386" y="2359158"/>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Visits to Date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0" name="Table 49"/>
          <p:cNvGraphicFramePr>
            <a:graphicFrameLocks noGrp="1"/>
          </p:cNvGraphicFramePr>
          <p:nvPr>
            <p:extLst/>
          </p:nvPr>
        </p:nvGraphicFramePr>
        <p:xfrm>
          <a:off x="4295124" y="2353795"/>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638" y="2367376"/>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2" name="Table 51"/>
          <p:cNvGraphicFramePr>
            <a:graphicFrameLocks noGrp="1"/>
          </p:cNvGraphicFramePr>
          <p:nvPr>
            <p:extLst/>
          </p:nvPr>
        </p:nvGraphicFramePr>
        <p:xfrm>
          <a:off x="4952386" y="2608374"/>
          <a:ext cx="1419014" cy="34290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Visits this Period</a:t>
                      </a:r>
                    </a:p>
                    <a:p>
                      <a:r>
                        <a:rPr lang="en-US" sz="900" b="0" dirty="0">
                          <a:solidFill>
                            <a:schemeClr val="tx1"/>
                          </a:solidFill>
                        </a:rPr>
                        <a:t>5</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3" name="Table 52"/>
          <p:cNvGraphicFramePr>
            <a:graphicFrameLocks noGrp="1"/>
          </p:cNvGraphicFramePr>
          <p:nvPr>
            <p:extLst/>
          </p:nvPr>
        </p:nvGraphicFramePr>
        <p:xfrm>
          <a:off x="4295124" y="2721414"/>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 &gt;</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638" y="2734994"/>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5" name="Table 54"/>
          <p:cNvGraphicFramePr>
            <a:graphicFrameLocks noGrp="1"/>
          </p:cNvGraphicFramePr>
          <p:nvPr>
            <p:extLst/>
          </p:nvPr>
        </p:nvGraphicFramePr>
        <p:xfrm>
          <a:off x="7359690" y="1600849"/>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Purchase to Date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6" name="Table 55"/>
          <p:cNvGraphicFramePr>
            <a:graphicFrameLocks noGrp="1"/>
          </p:cNvGraphicFramePr>
          <p:nvPr>
            <p:extLst/>
          </p:nvPr>
        </p:nvGraphicFramePr>
        <p:xfrm>
          <a:off x="6702428" y="1595486"/>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5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1942" y="1609066"/>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8" name="Table 57"/>
          <p:cNvGraphicFramePr>
            <a:graphicFrameLocks noGrp="1"/>
          </p:cNvGraphicFramePr>
          <p:nvPr>
            <p:extLst/>
          </p:nvPr>
        </p:nvGraphicFramePr>
        <p:xfrm>
          <a:off x="7359690" y="1979395"/>
          <a:ext cx="1419014" cy="34290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Purchases this Period</a:t>
                      </a:r>
                      <a:r>
                        <a:rPr lang="en-US" sz="900" b="0" baseline="0" dirty="0">
                          <a:solidFill>
                            <a:schemeClr val="bg1">
                              <a:lumMod val="65000"/>
                            </a:schemeClr>
                          </a:solidFill>
                        </a:rPr>
                        <a:t>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9" name="Table 58"/>
          <p:cNvGraphicFramePr>
            <a:graphicFrameLocks noGrp="1"/>
          </p:cNvGraphicFramePr>
          <p:nvPr>
            <p:extLst/>
          </p:nvPr>
        </p:nvGraphicFramePr>
        <p:xfrm>
          <a:off x="6702428" y="1965816"/>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1942" y="1979396"/>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1" name="Table 60"/>
          <p:cNvGraphicFramePr>
            <a:graphicFrameLocks noGrp="1"/>
          </p:cNvGraphicFramePr>
          <p:nvPr>
            <p:extLst/>
          </p:nvPr>
        </p:nvGraphicFramePr>
        <p:xfrm>
          <a:off x="7359690" y="2374539"/>
          <a:ext cx="1419014" cy="211103"/>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11103">
                <a:tc>
                  <a:txBody>
                    <a:bodyPr/>
                    <a:lstStyle/>
                    <a:p>
                      <a:r>
                        <a:rPr lang="en-US" sz="900" b="0" dirty="0">
                          <a:solidFill>
                            <a:schemeClr val="bg1">
                              <a:lumMod val="65000"/>
                            </a:schemeClr>
                          </a:solidFill>
                        </a:rPr>
                        <a:t>Manual Overrides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2" name="Table 61"/>
          <p:cNvGraphicFramePr>
            <a:graphicFrameLocks noGrp="1"/>
          </p:cNvGraphicFramePr>
          <p:nvPr>
            <p:extLst/>
          </p:nvPr>
        </p:nvGraphicFramePr>
        <p:xfrm>
          <a:off x="6702428" y="2374539"/>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1942" y="2388119"/>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8692" y="1613212"/>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78" name="Table 77"/>
          <p:cNvGraphicFramePr>
            <a:graphicFrameLocks noGrp="1"/>
          </p:cNvGraphicFramePr>
          <p:nvPr>
            <p:extLst/>
          </p:nvPr>
        </p:nvGraphicFramePr>
        <p:xfrm>
          <a:off x="4239444" y="3314082"/>
          <a:ext cx="2969679" cy="1682737"/>
        </p:xfrm>
        <a:graphic>
          <a:graphicData uri="http://schemas.openxmlformats.org/drawingml/2006/table">
            <a:tbl>
              <a:tblPr firstRow="1" bandRow="1">
                <a:tableStyleId>{5C22544A-7EE6-4342-B048-85BDC9FD1C3A}</a:tableStyleId>
              </a:tblPr>
              <a:tblGrid>
                <a:gridCol w="1662211">
                  <a:extLst>
                    <a:ext uri="{9D8B030D-6E8A-4147-A177-3AD203B41FA5}">
                      <a16:colId xmlns:a16="http://schemas.microsoft.com/office/drawing/2014/main" xmlns="" val="3799639659"/>
                    </a:ext>
                  </a:extLst>
                </a:gridCol>
                <a:gridCol w="1307468">
                  <a:extLst>
                    <a:ext uri="{9D8B030D-6E8A-4147-A177-3AD203B41FA5}">
                      <a16:colId xmlns:a16="http://schemas.microsoft.com/office/drawing/2014/main" xmlns="" val="643009648"/>
                    </a:ext>
                  </a:extLst>
                </a:gridCol>
              </a:tblGrid>
              <a:tr h="263147">
                <a:tc>
                  <a:txBody>
                    <a:bodyPr/>
                    <a:lstStyle/>
                    <a:p>
                      <a:r>
                        <a:rPr lang="en-US" sz="1200" b="0" dirty="0">
                          <a:solidFill>
                            <a:schemeClr val="tx1"/>
                          </a:solidFill>
                        </a:rPr>
                        <a:t>Report Options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53377846"/>
                  </a:ext>
                </a:extLst>
              </a:tr>
              <a:tr h="365760">
                <a:tc>
                  <a:txBody>
                    <a:bodyPr/>
                    <a:lstStyle/>
                    <a:p>
                      <a:r>
                        <a:rPr lang="en-US" sz="1100" dirty="0"/>
                        <a:t>Sort</a:t>
                      </a:r>
                      <a:r>
                        <a:rPr lang="en-US" sz="1100" baseline="0" dirty="0"/>
                        <a:t> By</a:t>
                      </a:r>
                      <a:endParaRPr lang="en-US" sz="1100" dirty="0"/>
                    </a:p>
                    <a:p>
                      <a:r>
                        <a:rPr lang="en-US" sz="900" dirty="0"/>
                        <a:t>Customer Number</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45553732"/>
                  </a:ext>
                </a:extLst>
              </a:tr>
              <a:tr h="388620">
                <a:tc>
                  <a:txBody>
                    <a:bodyPr/>
                    <a:lstStyle/>
                    <a:p>
                      <a:endParaRPr lang="en-US" sz="1100" dirty="0"/>
                    </a:p>
                    <a:p>
                      <a:r>
                        <a:rPr lang="en-US" sz="1100" dirty="0"/>
                        <a:t>Top/Bottom</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p>
                      <a:r>
                        <a:rPr lang="en-US" sz="1100" dirty="0">
                          <a:solidFill>
                            <a:schemeClr val="bg1">
                              <a:lumMod val="65000"/>
                            </a:schemeClr>
                          </a:solidFill>
                        </a:rPr>
                        <a:t>Number</a:t>
                      </a:r>
                      <a:r>
                        <a:rPr lang="en-US" sz="1100" baseline="0" dirty="0">
                          <a:solidFill>
                            <a:schemeClr val="bg1">
                              <a:lumMod val="65000"/>
                            </a:schemeClr>
                          </a:solidFill>
                        </a:rPr>
                        <a:t> of Records</a:t>
                      </a:r>
                      <a:endParaRPr lang="en-US" sz="1100" dirty="0">
                        <a:solidFill>
                          <a:schemeClr val="bg1">
                            <a:lumMod val="65000"/>
                          </a:schemeClr>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38616068"/>
                  </a:ext>
                </a:extLst>
              </a:tr>
              <a:tr h="474710">
                <a:tc>
                  <a:txBody>
                    <a:bodyPr/>
                    <a:lstStyle/>
                    <a:p>
                      <a:r>
                        <a:rPr lang="en-US" sz="1100" dirty="0"/>
                        <a:t>Summary Report Only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28276533"/>
                  </a:ext>
                </a:extLst>
              </a:tr>
            </a:tbl>
          </a:graphicData>
        </a:graphic>
      </p:graphicFrame>
      <p:pic>
        <p:nvPicPr>
          <p:cNvPr id="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01" y="3773893"/>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01" y="4153519"/>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81" name="Straight Connector 80"/>
          <p:cNvCxnSpPr/>
          <p:nvPr/>
        </p:nvCxnSpPr>
        <p:spPr>
          <a:xfrm>
            <a:off x="4239444" y="3187784"/>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0204" y="4524904"/>
            <a:ext cx="756047" cy="242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5" name="Picture 64"/>
          <p:cNvPicPr>
            <a:picLocks noChangeAspect="1"/>
          </p:cNvPicPr>
          <p:nvPr/>
        </p:nvPicPr>
        <p:blipFill>
          <a:blip r:embed="rId8"/>
          <a:stretch>
            <a:fillRect/>
          </a:stretch>
        </p:blipFill>
        <p:spPr>
          <a:xfrm>
            <a:off x="8865684" y="555277"/>
            <a:ext cx="136085" cy="117940"/>
          </a:xfrm>
          <a:prstGeom prst="rect">
            <a:avLst/>
          </a:prstGeom>
        </p:spPr>
      </p:pic>
      <p:cxnSp>
        <p:nvCxnSpPr>
          <p:cNvPr id="66" name="Straight Connector 65"/>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29436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639117281"/>
              </p:ext>
            </p:extLst>
          </p:nvPr>
        </p:nvGraphicFramePr>
        <p:xfrm>
          <a:off x="443469" y="878529"/>
          <a:ext cx="2612264" cy="411373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[Id</a:t>
                      </a:r>
                      <a:r>
                        <a:rPr lang="en-US" sz="800" b="1" baseline="0" dirty="0">
                          <a:solidFill>
                            <a:schemeClr val="bg1">
                              <a:lumMod val="75000"/>
                            </a:schemeClr>
                          </a:solidFill>
                        </a:rPr>
                        <a:t> between (41999900000 and 49999900000)]</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71310">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71310">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71310">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71310">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71310">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119935">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4" name="Picture 13"/>
          <p:cNvPicPr>
            <a:picLocks noChangeAspect="1"/>
          </p:cNvPicPr>
          <p:nvPr/>
        </p:nvPicPr>
        <p:blipFill>
          <a:blip r:embed="rId4"/>
          <a:stretch>
            <a:fillRect/>
          </a:stretch>
        </p:blipFill>
        <p:spPr>
          <a:xfrm>
            <a:off x="2786448" y="990612"/>
            <a:ext cx="234384" cy="234384"/>
          </a:xfrm>
          <a:prstGeom prst="rect">
            <a:avLst/>
          </a:prstGeom>
        </p:spPr>
      </p:pic>
      <p:cxnSp>
        <p:nvCxnSpPr>
          <p:cNvPr id="17" name="Straight Connector 16"/>
          <p:cNvCxnSpPr/>
          <p:nvPr/>
        </p:nvCxnSpPr>
        <p:spPr>
          <a:xfrm>
            <a:off x="4296069" y="1312660"/>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39444" y="1094650"/>
            <a:ext cx="615874"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General</a:t>
            </a:r>
          </a:p>
        </p:txBody>
      </p:sp>
      <p:sp>
        <p:nvSpPr>
          <p:cNvPr id="20" name="TextBox 19"/>
          <p:cNvSpPr txBox="1"/>
          <p:nvPr/>
        </p:nvSpPr>
        <p:spPr>
          <a:xfrm>
            <a:off x="4841707" y="1088817"/>
            <a:ext cx="513282" cy="253916"/>
          </a:xfrm>
          <a:prstGeom prst="rect">
            <a:avLst/>
          </a:prstGeom>
          <a:noFill/>
        </p:spPr>
        <p:txBody>
          <a:bodyPr wrap="none" rtlCol="0">
            <a:spAutoFit/>
          </a:bodyPr>
          <a:lstStyle/>
          <a:p>
            <a:pPr defTabSz="685800" fontAlgn="auto">
              <a:spcBef>
                <a:spcPts val="0"/>
              </a:spcBef>
              <a:spcAft>
                <a:spcPts val="0"/>
              </a:spcAft>
            </a:pPr>
            <a:r>
              <a:rPr lang="en-US" sz="1050" dirty="0">
                <a:solidFill>
                  <a:prstClr val="black"/>
                </a:solidFill>
                <a:latin typeface="Calibri" panose="020F0502020204030204"/>
                <a:ea typeface="+mn-ea"/>
                <a:cs typeface="+mn-cs"/>
              </a:rPr>
              <a:t>Totals</a:t>
            </a:r>
          </a:p>
        </p:txBody>
      </p:sp>
      <p:cxnSp>
        <p:nvCxnSpPr>
          <p:cNvPr id="24" name="Straight Connector 23"/>
          <p:cNvCxnSpPr/>
          <p:nvPr/>
        </p:nvCxnSpPr>
        <p:spPr>
          <a:xfrm flipV="1">
            <a:off x="4792760" y="1298467"/>
            <a:ext cx="507470" cy="2741"/>
          </a:xfrm>
          <a:prstGeom prst="line">
            <a:avLst/>
          </a:prstGeom>
          <a:ln w="38100">
            <a:solidFill>
              <a:srgbClr val="70BF60"/>
            </a:solidFill>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nvPr>
        </p:nvGraphicFramePr>
        <p:xfrm>
          <a:off x="4953331" y="1464466"/>
          <a:ext cx="1419014" cy="34290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342900">
                <a:tc>
                  <a:txBody>
                    <a:bodyPr/>
                    <a:lstStyle/>
                    <a:p>
                      <a:r>
                        <a:rPr lang="en-US" sz="900" b="0" dirty="0">
                          <a:solidFill>
                            <a:schemeClr val="tx1"/>
                          </a:solidFill>
                        </a:rPr>
                        <a:t>Points to Date</a:t>
                      </a:r>
                    </a:p>
                    <a:p>
                      <a:r>
                        <a:rPr lang="en-US" sz="900" b="0" dirty="0">
                          <a:solidFill>
                            <a:schemeClr val="tx1"/>
                          </a:solidFill>
                        </a:rPr>
                        <a:t>50</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9" name="Table 38"/>
          <p:cNvGraphicFramePr>
            <a:graphicFrameLocks noGrp="1"/>
          </p:cNvGraphicFramePr>
          <p:nvPr>
            <p:extLst/>
          </p:nvPr>
        </p:nvGraphicFramePr>
        <p:xfrm>
          <a:off x="4296069" y="1577506"/>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 =</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583" y="1591086"/>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1" name="Table 40"/>
          <p:cNvGraphicFramePr>
            <a:graphicFrameLocks noGrp="1"/>
          </p:cNvGraphicFramePr>
          <p:nvPr>
            <p:extLst/>
          </p:nvPr>
        </p:nvGraphicFramePr>
        <p:xfrm>
          <a:off x="4953331" y="1961414"/>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Points this Period</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2" name="Table 41"/>
          <p:cNvGraphicFramePr>
            <a:graphicFrameLocks noGrp="1"/>
          </p:cNvGraphicFramePr>
          <p:nvPr>
            <p:extLst/>
          </p:nvPr>
        </p:nvGraphicFramePr>
        <p:xfrm>
          <a:off x="4296069" y="1947835"/>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583" y="1961416"/>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4" name="Table 43"/>
          <p:cNvGraphicFramePr>
            <a:graphicFrameLocks noGrp="1"/>
          </p:cNvGraphicFramePr>
          <p:nvPr>
            <p:extLst/>
          </p:nvPr>
        </p:nvGraphicFramePr>
        <p:xfrm>
          <a:off x="4953331" y="2356558"/>
          <a:ext cx="1419014" cy="211103"/>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11103">
                <a:tc>
                  <a:txBody>
                    <a:bodyPr/>
                    <a:lstStyle/>
                    <a:p>
                      <a:r>
                        <a:rPr lang="en-US" sz="900" b="0" dirty="0">
                          <a:solidFill>
                            <a:schemeClr val="bg1">
                              <a:lumMod val="65000"/>
                            </a:schemeClr>
                          </a:solidFill>
                        </a:rPr>
                        <a:t>Promo Points to Date</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5" name="Table 44"/>
          <p:cNvGraphicFramePr>
            <a:graphicFrameLocks noGrp="1"/>
          </p:cNvGraphicFramePr>
          <p:nvPr>
            <p:extLst/>
          </p:nvPr>
        </p:nvGraphicFramePr>
        <p:xfrm>
          <a:off x="4296069" y="2356558"/>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583" y="2370139"/>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3" name="Table 52"/>
          <p:cNvGraphicFramePr>
            <a:graphicFrameLocks noGrp="1"/>
          </p:cNvGraphicFramePr>
          <p:nvPr>
            <p:extLst/>
          </p:nvPr>
        </p:nvGraphicFramePr>
        <p:xfrm>
          <a:off x="7360635" y="1982158"/>
          <a:ext cx="1419014" cy="34290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Purchases this Period</a:t>
                      </a:r>
                      <a:r>
                        <a:rPr lang="en-US" sz="900" b="0" baseline="0" dirty="0">
                          <a:solidFill>
                            <a:schemeClr val="bg1">
                              <a:lumMod val="65000"/>
                            </a:schemeClr>
                          </a:solidFill>
                        </a:rPr>
                        <a:t> ($)</a:t>
                      </a:r>
                      <a:endParaRPr lang="en-US" sz="900" b="0" dirty="0">
                        <a:solidFill>
                          <a:schemeClr val="bg1">
                            <a:lumMod val="65000"/>
                          </a:schemeClr>
                        </a:solidFill>
                      </a:endParaRP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4" name="Table 53"/>
          <p:cNvGraphicFramePr>
            <a:graphicFrameLocks noGrp="1"/>
          </p:cNvGraphicFramePr>
          <p:nvPr>
            <p:extLst/>
          </p:nvPr>
        </p:nvGraphicFramePr>
        <p:xfrm>
          <a:off x="6703373" y="1968579"/>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887" y="1982159"/>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6" name="Table 55"/>
          <p:cNvGraphicFramePr>
            <a:graphicFrameLocks noGrp="1"/>
          </p:cNvGraphicFramePr>
          <p:nvPr>
            <p:extLst/>
          </p:nvPr>
        </p:nvGraphicFramePr>
        <p:xfrm>
          <a:off x="7360635" y="2377302"/>
          <a:ext cx="1419014" cy="211103"/>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11103">
                <a:tc>
                  <a:txBody>
                    <a:bodyPr/>
                    <a:lstStyle/>
                    <a:p>
                      <a:r>
                        <a:rPr lang="en-US" sz="900" b="0" dirty="0">
                          <a:solidFill>
                            <a:schemeClr val="bg1">
                              <a:lumMod val="65000"/>
                            </a:schemeClr>
                          </a:solidFill>
                        </a:rPr>
                        <a:t>Manual Overrides</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6703373" y="2377302"/>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5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887" y="2390882"/>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3" name="Table 62"/>
          <p:cNvGraphicFramePr>
            <a:graphicFrameLocks noGrp="1"/>
          </p:cNvGraphicFramePr>
          <p:nvPr>
            <p:extLst/>
          </p:nvPr>
        </p:nvGraphicFramePr>
        <p:xfrm>
          <a:off x="7360635" y="1603612"/>
          <a:ext cx="1419014" cy="205740"/>
        </p:xfrm>
        <a:graphic>
          <a:graphicData uri="http://schemas.openxmlformats.org/drawingml/2006/table">
            <a:tbl>
              <a:tblPr firstRow="1" bandRow="1">
                <a:tableStyleId>{5C22544A-7EE6-4342-B048-85BDC9FD1C3A}</a:tableStyleId>
              </a:tblPr>
              <a:tblGrid>
                <a:gridCol w="141901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Purchase to Date ($)</a:t>
                      </a:r>
                    </a:p>
                  </a:txBody>
                  <a:tcPr marL="68580" marR="68580" marT="34290" marB="34290">
                    <a:lnL w="12700" cmpd="sng">
                      <a:noFill/>
                    </a:lnL>
                    <a:lnR w="12700" cmpd="sng">
                      <a:noFill/>
                    </a:lnR>
                    <a:lnT w="12700" cmpd="sng">
                      <a:noFill/>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64" name="Table 63"/>
          <p:cNvGraphicFramePr>
            <a:graphicFrameLocks noGrp="1"/>
          </p:cNvGraphicFramePr>
          <p:nvPr>
            <p:extLst/>
          </p:nvPr>
        </p:nvGraphicFramePr>
        <p:xfrm>
          <a:off x="6703373" y="1598249"/>
          <a:ext cx="457748" cy="211103"/>
        </p:xfrm>
        <a:graphic>
          <a:graphicData uri="http://schemas.openxmlformats.org/drawingml/2006/table">
            <a:tbl>
              <a:tblPr firstRow="1" bandRow="1">
                <a:tableStyleId>{5C22544A-7EE6-4342-B048-85BDC9FD1C3A}</a:tableStyleId>
              </a:tblPr>
              <a:tblGrid>
                <a:gridCol w="457748">
                  <a:extLst>
                    <a:ext uri="{9D8B030D-6E8A-4147-A177-3AD203B41FA5}">
                      <a16:colId xmlns:a16="http://schemas.microsoft.com/office/drawing/2014/main" xmlns="" val="3713110657"/>
                    </a:ext>
                  </a:extLst>
                </a:gridCol>
              </a:tblGrid>
              <a:tr h="211103">
                <a:tc>
                  <a:txBody>
                    <a:bodyPr/>
                    <a:lstStyle/>
                    <a:p>
                      <a:r>
                        <a:rPr lang="en-US" sz="900" b="0" dirty="0">
                          <a:solidFill>
                            <a:schemeClr val="tx1"/>
                          </a:solidFill>
                        </a:rPr>
                        <a:t>All</a:t>
                      </a:r>
                    </a:p>
                  </a:txBody>
                  <a:tcPr marL="68580" marR="68580" marT="34290" marB="34290">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887" y="1611829"/>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6" name="Picture 65"/>
          <p:cNvPicPr>
            <a:picLocks noChangeAspect="1"/>
          </p:cNvPicPr>
          <p:nvPr/>
        </p:nvPicPr>
        <p:blipFill>
          <a:blip r:embed="rId6"/>
          <a:stretch>
            <a:fillRect/>
          </a:stretch>
        </p:blipFill>
        <p:spPr>
          <a:xfrm>
            <a:off x="7399578" y="4784796"/>
            <a:ext cx="1592858" cy="285714"/>
          </a:xfrm>
          <a:prstGeom prst="rect">
            <a:avLst/>
          </a:prstGeom>
        </p:spPr>
      </p:pic>
      <p:graphicFrame>
        <p:nvGraphicFramePr>
          <p:cNvPr id="67" name="Table 66"/>
          <p:cNvGraphicFramePr>
            <a:graphicFrameLocks noGrp="1"/>
          </p:cNvGraphicFramePr>
          <p:nvPr>
            <p:extLst/>
          </p:nvPr>
        </p:nvGraphicFramePr>
        <p:xfrm>
          <a:off x="4239444" y="3314082"/>
          <a:ext cx="2969679" cy="1682737"/>
        </p:xfrm>
        <a:graphic>
          <a:graphicData uri="http://schemas.openxmlformats.org/drawingml/2006/table">
            <a:tbl>
              <a:tblPr firstRow="1" bandRow="1">
                <a:tableStyleId>{5C22544A-7EE6-4342-B048-85BDC9FD1C3A}</a:tableStyleId>
              </a:tblPr>
              <a:tblGrid>
                <a:gridCol w="1662211">
                  <a:extLst>
                    <a:ext uri="{9D8B030D-6E8A-4147-A177-3AD203B41FA5}">
                      <a16:colId xmlns:a16="http://schemas.microsoft.com/office/drawing/2014/main" xmlns="" val="3799639659"/>
                    </a:ext>
                  </a:extLst>
                </a:gridCol>
                <a:gridCol w="1307468">
                  <a:extLst>
                    <a:ext uri="{9D8B030D-6E8A-4147-A177-3AD203B41FA5}">
                      <a16:colId xmlns:a16="http://schemas.microsoft.com/office/drawing/2014/main" xmlns="" val="643009648"/>
                    </a:ext>
                  </a:extLst>
                </a:gridCol>
              </a:tblGrid>
              <a:tr h="263147">
                <a:tc>
                  <a:txBody>
                    <a:bodyPr/>
                    <a:lstStyle/>
                    <a:p>
                      <a:r>
                        <a:rPr lang="en-US" sz="1200" b="0" dirty="0">
                          <a:solidFill>
                            <a:schemeClr val="tx1"/>
                          </a:solidFill>
                        </a:rPr>
                        <a:t>Report Options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53377846"/>
                  </a:ext>
                </a:extLst>
              </a:tr>
              <a:tr h="365760">
                <a:tc>
                  <a:txBody>
                    <a:bodyPr/>
                    <a:lstStyle/>
                    <a:p>
                      <a:r>
                        <a:rPr lang="en-US" sz="1100" dirty="0"/>
                        <a:t>Sort</a:t>
                      </a:r>
                      <a:r>
                        <a:rPr lang="en-US" sz="1100" baseline="0" dirty="0"/>
                        <a:t> By</a:t>
                      </a:r>
                      <a:endParaRPr lang="en-US" sz="1100" dirty="0"/>
                    </a:p>
                    <a:p>
                      <a:r>
                        <a:rPr lang="en-US" sz="900" dirty="0"/>
                        <a:t>Customer Number</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45553732"/>
                  </a:ext>
                </a:extLst>
              </a:tr>
              <a:tr h="388620">
                <a:tc>
                  <a:txBody>
                    <a:bodyPr/>
                    <a:lstStyle/>
                    <a:p>
                      <a:endParaRPr lang="en-US" sz="1100" dirty="0"/>
                    </a:p>
                    <a:p>
                      <a:r>
                        <a:rPr lang="en-US" sz="1100" dirty="0"/>
                        <a:t>Top/Bottom</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solidFill>
                          <a:schemeClr val="dk1"/>
                        </a:solidFill>
                      </a:endParaRPr>
                    </a:p>
                    <a:p>
                      <a:r>
                        <a:rPr lang="en-US" sz="1100" dirty="0">
                          <a:solidFill>
                            <a:schemeClr val="bg1">
                              <a:lumMod val="65000"/>
                            </a:schemeClr>
                          </a:solidFill>
                        </a:rPr>
                        <a:t>Number</a:t>
                      </a:r>
                      <a:r>
                        <a:rPr lang="en-US" sz="1100" baseline="0" dirty="0">
                          <a:solidFill>
                            <a:schemeClr val="bg1">
                              <a:lumMod val="65000"/>
                            </a:schemeClr>
                          </a:solidFill>
                        </a:rPr>
                        <a:t> of Records</a:t>
                      </a:r>
                      <a:endParaRPr lang="en-US" sz="1100" dirty="0">
                        <a:solidFill>
                          <a:schemeClr val="bg1">
                            <a:lumMod val="65000"/>
                          </a:schemeClr>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138616068"/>
                  </a:ext>
                </a:extLst>
              </a:tr>
              <a:tr h="474710">
                <a:tc>
                  <a:txBody>
                    <a:bodyPr/>
                    <a:lstStyle/>
                    <a:p>
                      <a:r>
                        <a:rPr lang="en-US" sz="1100" dirty="0"/>
                        <a:t>Summary Report Only</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28276533"/>
                  </a:ext>
                </a:extLst>
              </a:tr>
            </a:tbl>
          </a:graphicData>
        </a:graphic>
      </p:graphicFrame>
      <p:pic>
        <p:nvPicPr>
          <p:cNvPr id="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01" y="3773893"/>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01" y="4153519"/>
            <a:ext cx="307181" cy="1643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70" name="Straight Connector 69"/>
          <p:cNvCxnSpPr/>
          <p:nvPr/>
        </p:nvCxnSpPr>
        <p:spPr>
          <a:xfrm>
            <a:off x="4239444" y="3187784"/>
            <a:ext cx="47215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6070" y="4531895"/>
            <a:ext cx="707231" cy="2143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8" name="Picture 47"/>
          <p:cNvPicPr>
            <a:picLocks noChangeAspect="1"/>
          </p:cNvPicPr>
          <p:nvPr/>
        </p:nvPicPr>
        <p:blipFill>
          <a:blip r:embed="rId8"/>
          <a:stretch>
            <a:fillRect/>
          </a:stretch>
        </p:blipFill>
        <p:spPr>
          <a:xfrm>
            <a:off x="8865684" y="555277"/>
            <a:ext cx="136085" cy="117940"/>
          </a:xfrm>
          <a:prstGeom prst="rect">
            <a:avLst/>
          </a:prstGeom>
        </p:spPr>
      </p:pic>
      <p:cxnSp>
        <p:nvCxnSpPr>
          <p:cNvPr id="49" name="Straight Connector 48"/>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36" name="Slide Number Placeholder 2">
            <a:extLst>
              <a:ext uri="{FF2B5EF4-FFF2-40B4-BE49-F238E27FC236}">
                <a16:creationId xmlns:a16="http://schemas.microsoft.com/office/drawing/2014/main" xmlns="" id="{F2EDEDBF-5EFC-4355-957E-AC80D0270614}"/>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69</a:t>
            </a:fld>
            <a:endParaRPr lang="en-US" sz="800" kern="0" dirty="0">
              <a:solidFill>
                <a:srgbClr val="54B948"/>
              </a:solidFill>
            </a:endParaRPr>
          </a:p>
        </p:txBody>
      </p:sp>
      <p:sp>
        <p:nvSpPr>
          <p:cNvPr id="37" name="Footer Placeholder 3">
            <a:extLst>
              <a:ext uri="{FF2B5EF4-FFF2-40B4-BE49-F238E27FC236}">
                <a16:creationId xmlns:a16="http://schemas.microsoft.com/office/drawing/2014/main" xmlns="" id="{6C1A54FC-A313-4610-9562-4283F1A9A60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5402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6650" cy="5143500"/>
          </a:xfrm>
          <a:prstGeom prst="rect">
            <a:avLst/>
          </a:prstGeom>
        </p:spPr>
      </p:pic>
      <p:sp>
        <p:nvSpPr>
          <p:cNvPr id="3" name="Slide Number Placeholder 2">
            <a:extLst>
              <a:ext uri="{FF2B5EF4-FFF2-40B4-BE49-F238E27FC236}">
                <a16:creationId xmlns:a16="http://schemas.microsoft.com/office/drawing/2014/main" xmlns="" id="{6A57AE10-9E91-473D-B3A0-9B9D5FB2EF01}"/>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a:t>
            </a:fld>
            <a:endParaRPr lang="en-US" sz="800" kern="0" dirty="0">
              <a:solidFill>
                <a:srgbClr val="54B948"/>
              </a:solidFill>
            </a:endParaRPr>
          </a:p>
        </p:txBody>
      </p:sp>
      <p:sp>
        <p:nvSpPr>
          <p:cNvPr id="5" name="Footer Placeholder 3">
            <a:extLst>
              <a:ext uri="{FF2B5EF4-FFF2-40B4-BE49-F238E27FC236}">
                <a16:creationId xmlns:a16="http://schemas.microsoft.com/office/drawing/2014/main" xmlns="" id="{75BFFAB2-A256-4325-916E-3EF39D1F59A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783722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p:cNvSpPr/>
          <p:nvPr/>
        </p:nvSpPr>
        <p:spPr>
          <a:xfrm>
            <a:off x="441542" y="3597428"/>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9" name="Rectangle: Rounded Corners 38"/>
          <p:cNvSpPr/>
          <p:nvPr/>
        </p:nvSpPr>
        <p:spPr>
          <a:xfrm>
            <a:off x="441541" y="3025341"/>
            <a:ext cx="3074597" cy="213247"/>
          </a:xfrm>
          <a:prstGeom prst="roundRect">
            <a:avLst/>
          </a:prstGeom>
          <a:gradFill flip="none" rotWithShape="1">
            <a:gsLst>
              <a:gs pos="0">
                <a:srgbClr val="70BF60"/>
              </a:gs>
              <a:gs pos="34000">
                <a:srgbClr val="FFFFFF"/>
              </a:gs>
              <a:gs pos="33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8" name="Picture 7"/>
          <p:cNvPicPr>
            <a:picLocks noChangeAspect="1"/>
          </p:cNvPicPr>
          <p:nvPr/>
        </p:nvPicPr>
        <p:blipFill>
          <a:blip r:embed="rId5"/>
          <a:stretch>
            <a:fillRect/>
          </a:stretch>
        </p:blipFill>
        <p:spPr>
          <a:xfrm>
            <a:off x="419054" y="522557"/>
            <a:ext cx="178571" cy="178571"/>
          </a:xfrm>
          <a:prstGeom prst="rect">
            <a:avLst/>
          </a:prstGeom>
        </p:spPr>
      </p:pic>
      <p:sp>
        <p:nvSpPr>
          <p:cNvPr id="10" name="TextBox 9"/>
          <p:cNvSpPr txBox="1"/>
          <p:nvPr/>
        </p:nvSpPr>
        <p:spPr>
          <a:xfrm>
            <a:off x="372476" y="3322726"/>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Sort By</a:t>
            </a:r>
          </a:p>
        </p:txBody>
      </p:sp>
      <p:graphicFrame>
        <p:nvGraphicFramePr>
          <p:cNvPr id="11" name="Table 10"/>
          <p:cNvGraphicFramePr>
            <a:graphicFrameLocks noGrp="1"/>
          </p:cNvGraphicFramePr>
          <p:nvPr>
            <p:extLst/>
          </p:nvPr>
        </p:nvGraphicFramePr>
        <p:xfrm>
          <a:off x="447917" y="3599725"/>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Account #</a:t>
                      </a:r>
                    </a:p>
                  </a:txBody>
                  <a:tcPr marL="68580" marR="68580" marT="34290" marB="34290">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Last Name</a:t>
                      </a:r>
                    </a:p>
                  </a:txBody>
                  <a:tcPr marL="68580" marR="68580" marT="34290" marB="34290">
                    <a:lnL w="63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69636720"/>
                  </a:ext>
                </a:extLst>
              </a:tr>
            </a:tbl>
          </a:graphicData>
        </a:graphic>
      </p:graphicFrame>
      <p:sp>
        <p:nvSpPr>
          <p:cNvPr id="13" name="TextBox 12"/>
          <p:cNvSpPr txBox="1"/>
          <p:nvPr/>
        </p:nvSpPr>
        <p:spPr>
          <a:xfrm>
            <a:off x="372476" y="3945931"/>
            <a:ext cx="2606040"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Suppress Zero Balance Accounts</a:t>
            </a:r>
          </a:p>
        </p:txBody>
      </p:sp>
      <p:sp>
        <p:nvSpPr>
          <p:cNvPr id="20" name="TextBox 19"/>
          <p:cNvSpPr txBox="1"/>
          <p:nvPr/>
        </p:nvSpPr>
        <p:spPr>
          <a:xfrm>
            <a:off x="372476" y="2770743"/>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Report Type</a:t>
            </a:r>
          </a:p>
        </p:txBody>
      </p:sp>
      <p:graphicFrame>
        <p:nvGraphicFramePr>
          <p:cNvPr id="21" name="Table 20"/>
          <p:cNvGraphicFramePr>
            <a:graphicFrameLocks noGrp="1"/>
          </p:cNvGraphicFramePr>
          <p:nvPr>
            <p:extLst/>
          </p:nvPr>
        </p:nvGraphicFramePr>
        <p:xfrm>
          <a:off x="441541" y="3034093"/>
          <a:ext cx="3068223" cy="205740"/>
        </p:xfrm>
        <a:graphic>
          <a:graphicData uri="http://schemas.openxmlformats.org/drawingml/2006/table">
            <a:tbl>
              <a:tblPr firstRow="1" bandRow="1">
                <a:tableStyleId>{5C22544A-7EE6-4342-B048-85BDC9FD1C3A}</a:tableStyleId>
              </a:tblPr>
              <a:tblGrid>
                <a:gridCol w="1022741">
                  <a:extLst>
                    <a:ext uri="{9D8B030D-6E8A-4147-A177-3AD203B41FA5}">
                      <a16:colId xmlns:a16="http://schemas.microsoft.com/office/drawing/2014/main" xmlns="" val="4181200181"/>
                    </a:ext>
                  </a:extLst>
                </a:gridCol>
                <a:gridCol w="1022741">
                  <a:extLst>
                    <a:ext uri="{9D8B030D-6E8A-4147-A177-3AD203B41FA5}">
                      <a16:colId xmlns:a16="http://schemas.microsoft.com/office/drawing/2014/main" xmlns="" val="999824663"/>
                    </a:ext>
                  </a:extLst>
                </a:gridCol>
                <a:gridCol w="1022741">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Regular</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Summary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Aging Total</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graphicFrame>
        <p:nvGraphicFramePr>
          <p:cNvPr id="22" name="Table 21"/>
          <p:cNvGraphicFramePr>
            <a:graphicFrameLocks noGrp="1"/>
          </p:cNvGraphicFramePr>
          <p:nvPr>
            <p:extLst/>
          </p:nvPr>
        </p:nvGraphicFramePr>
        <p:xfrm>
          <a:off x="447917" y="2498822"/>
          <a:ext cx="2087069" cy="205740"/>
        </p:xfrm>
        <a:graphic>
          <a:graphicData uri="http://schemas.openxmlformats.org/drawingml/2006/table">
            <a:tbl>
              <a:tblPr firstRow="1" bandRow="1">
                <a:tableStyleId>{5C22544A-7EE6-4342-B048-85BDC9FD1C3A}</a:tableStyleId>
              </a:tblPr>
              <a:tblGrid>
                <a:gridCol w="2087069">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Current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302" y="2487395"/>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4" name="Picture 23"/>
          <p:cNvPicPr>
            <a:picLocks noChangeAspect="1"/>
          </p:cNvPicPr>
          <p:nvPr/>
        </p:nvPicPr>
        <p:blipFill>
          <a:blip r:embed="rId7"/>
          <a:stretch>
            <a:fillRect/>
          </a:stretch>
        </p:blipFill>
        <p:spPr>
          <a:xfrm>
            <a:off x="839637" y="557441"/>
            <a:ext cx="185714" cy="142857"/>
          </a:xfrm>
          <a:prstGeom prst="rect">
            <a:avLst/>
          </a:prstGeom>
        </p:spPr>
      </p:pic>
      <p:sp>
        <p:nvSpPr>
          <p:cNvPr id="41" name="TextBox 40"/>
          <p:cNvSpPr txBox="1"/>
          <p:nvPr/>
        </p:nvSpPr>
        <p:spPr>
          <a:xfrm>
            <a:off x="417974" y="2232453"/>
            <a:ext cx="2606040"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Aging Date</a:t>
            </a:r>
          </a:p>
        </p:txBody>
      </p:sp>
      <p:sp>
        <p:nvSpPr>
          <p:cNvPr id="43" name="TextBox 42"/>
          <p:cNvSpPr txBox="1"/>
          <p:nvPr/>
        </p:nvSpPr>
        <p:spPr>
          <a:xfrm>
            <a:off x="567293" y="545684"/>
            <a:ext cx="300446" cy="276999"/>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Print</a:t>
            </a:r>
          </a:p>
        </p:txBody>
      </p:sp>
      <p:sp>
        <p:nvSpPr>
          <p:cNvPr id="44" name="TextBox 43"/>
          <p:cNvSpPr txBox="1"/>
          <p:nvPr/>
        </p:nvSpPr>
        <p:spPr>
          <a:xfrm>
            <a:off x="1006682" y="548563"/>
            <a:ext cx="392447" cy="276999"/>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Preview</a:t>
            </a:r>
          </a:p>
        </p:txBody>
      </p:sp>
      <p:sp>
        <p:nvSpPr>
          <p:cNvPr id="29" name="Rectangle: Rounded Corners 28"/>
          <p:cNvSpPr/>
          <p:nvPr/>
        </p:nvSpPr>
        <p:spPr>
          <a:xfrm>
            <a:off x="412678" y="1901508"/>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0" name="Table 29"/>
          <p:cNvGraphicFramePr>
            <a:graphicFrameLocks noGrp="1"/>
          </p:cNvGraphicFramePr>
          <p:nvPr>
            <p:extLst/>
          </p:nvPr>
        </p:nvGraphicFramePr>
        <p:xfrm>
          <a:off x="419053" y="1903805"/>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Aging Report</a:t>
                      </a:r>
                    </a:p>
                  </a:txBody>
                  <a:tcPr marL="68580" marR="68580" marT="34290" marB="34290">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Activity Report</a:t>
                      </a:r>
                    </a:p>
                  </a:txBody>
                  <a:tcPr marL="68580" marR="68580" marT="34290" marB="34290">
                    <a:lnL w="63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sp>
        <p:nvSpPr>
          <p:cNvPr id="31" name="TextBox 30"/>
          <p:cNvSpPr txBox="1"/>
          <p:nvPr/>
        </p:nvSpPr>
        <p:spPr>
          <a:xfrm>
            <a:off x="382153" y="1595332"/>
            <a:ext cx="2606040"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Report Selection</a:t>
            </a:r>
          </a:p>
        </p:txBody>
      </p:sp>
      <p:pic>
        <p:nvPicPr>
          <p:cNvPr id="2" name="Picture 1"/>
          <p:cNvPicPr>
            <a:picLocks noChangeAspect="1"/>
          </p:cNvPicPr>
          <p:nvPr/>
        </p:nvPicPr>
        <p:blipFill>
          <a:blip r:embed="rId8"/>
          <a:stretch>
            <a:fillRect/>
          </a:stretch>
        </p:blipFill>
        <p:spPr>
          <a:xfrm>
            <a:off x="441542" y="4195688"/>
            <a:ext cx="735714" cy="185714"/>
          </a:xfrm>
          <a:prstGeom prst="rect">
            <a:avLst/>
          </a:prstGeom>
        </p:spPr>
      </p:pic>
      <p:pic>
        <p:nvPicPr>
          <p:cNvPr id="32" name="Picture 31"/>
          <p:cNvPicPr>
            <a:picLocks noChangeAspect="1"/>
          </p:cNvPicPr>
          <p:nvPr/>
        </p:nvPicPr>
        <p:blipFill>
          <a:blip r:embed="rId9"/>
          <a:stretch>
            <a:fillRect/>
          </a:stretch>
        </p:blipFill>
        <p:spPr>
          <a:xfrm>
            <a:off x="844354" y="555080"/>
            <a:ext cx="185714" cy="142857"/>
          </a:xfrm>
          <a:prstGeom prst="rect">
            <a:avLst/>
          </a:prstGeom>
        </p:spPr>
      </p:pic>
      <p:pic>
        <p:nvPicPr>
          <p:cNvPr id="9" name="Picture 8"/>
          <p:cNvPicPr>
            <a:picLocks noChangeAspect="1"/>
          </p:cNvPicPr>
          <p:nvPr/>
        </p:nvPicPr>
        <p:blipFill>
          <a:blip r:embed="rId10"/>
          <a:stretch>
            <a:fillRect/>
          </a:stretch>
        </p:blipFill>
        <p:spPr>
          <a:xfrm>
            <a:off x="416704" y="523416"/>
            <a:ext cx="178571" cy="178571"/>
          </a:xfrm>
          <a:prstGeom prst="rect">
            <a:avLst/>
          </a:prstGeom>
        </p:spPr>
      </p:pic>
      <p:sp>
        <p:nvSpPr>
          <p:cNvPr id="35" name="TextBox 34"/>
          <p:cNvSpPr txBox="1"/>
          <p:nvPr/>
        </p:nvSpPr>
        <p:spPr>
          <a:xfrm>
            <a:off x="382153" y="953852"/>
            <a:ext cx="1249058"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Customer Range</a:t>
            </a:r>
          </a:p>
        </p:txBody>
      </p:sp>
      <p:graphicFrame>
        <p:nvGraphicFramePr>
          <p:cNvPr id="36" name="Table 35"/>
          <p:cNvGraphicFramePr>
            <a:graphicFrameLocks noGrp="1"/>
          </p:cNvGraphicFramePr>
          <p:nvPr>
            <p:extLst/>
          </p:nvPr>
        </p:nvGraphicFramePr>
        <p:xfrm>
          <a:off x="419053" y="1282685"/>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From</a:t>
                      </a:r>
                      <a:r>
                        <a:rPr lang="en-US" sz="900" b="0" baseline="0" dirty="0">
                          <a:solidFill>
                            <a:schemeClr val="tx1"/>
                          </a:solidFill>
                        </a:rPr>
                        <a:t> Customer</a:t>
                      </a:r>
                      <a:endParaRPr lang="en-US" sz="900" b="0" dirty="0">
                        <a:solidFill>
                          <a:schemeClr val="tx1"/>
                        </a:solidFill>
                      </a:endParaRP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7" name="Table 36"/>
          <p:cNvGraphicFramePr>
            <a:graphicFrameLocks noGrp="1"/>
          </p:cNvGraphicFramePr>
          <p:nvPr>
            <p:extLst/>
          </p:nvPr>
        </p:nvGraphicFramePr>
        <p:xfrm>
          <a:off x="2770369" y="1282685"/>
          <a:ext cx="2115932" cy="205740"/>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To Customer</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3" name="Slide Number Placeholder 2">
            <a:extLst>
              <a:ext uri="{FF2B5EF4-FFF2-40B4-BE49-F238E27FC236}">
                <a16:creationId xmlns:a16="http://schemas.microsoft.com/office/drawing/2014/main" xmlns="" id="{0E7E59DA-902D-444C-9BA7-22139A5DE4B7}"/>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70</a:t>
            </a:fld>
            <a:endParaRPr lang="en-US" sz="800" kern="0" dirty="0">
              <a:solidFill>
                <a:srgbClr val="54B948"/>
              </a:solidFill>
            </a:endParaRPr>
          </a:p>
        </p:txBody>
      </p:sp>
      <p:sp>
        <p:nvSpPr>
          <p:cNvPr id="34" name="Footer Placeholder 3">
            <a:extLst>
              <a:ext uri="{FF2B5EF4-FFF2-40B4-BE49-F238E27FC236}">
                <a16:creationId xmlns:a16="http://schemas.microsoft.com/office/drawing/2014/main" xmlns="" id="{018A7810-409D-420E-8283-EC3BC6F4E6F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931901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p:cNvSpPr/>
          <p:nvPr/>
        </p:nvSpPr>
        <p:spPr>
          <a:xfrm>
            <a:off x="441542" y="3597428"/>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9" name="Rectangle: Rounded Corners 38"/>
          <p:cNvSpPr/>
          <p:nvPr/>
        </p:nvSpPr>
        <p:spPr>
          <a:xfrm>
            <a:off x="441541" y="3025341"/>
            <a:ext cx="3074597" cy="213247"/>
          </a:xfrm>
          <a:prstGeom prst="roundRect">
            <a:avLst/>
          </a:prstGeom>
          <a:gradFill flip="none" rotWithShape="1">
            <a:gsLst>
              <a:gs pos="0">
                <a:srgbClr val="70BF60"/>
              </a:gs>
              <a:gs pos="34000">
                <a:srgbClr val="FFFFFF"/>
              </a:gs>
              <a:gs pos="33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0" name="TextBox 9"/>
          <p:cNvSpPr txBox="1"/>
          <p:nvPr/>
        </p:nvSpPr>
        <p:spPr>
          <a:xfrm>
            <a:off x="372476" y="3322726"/>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Sort By</a:t>
            </a:r>
          </a:p>
        </p:txBody>
      </p:sp>
      <p:graphicFrame>
        <p:nvGraphicFramePr>
          <p:cNvPr id="11" name="Table 10"/>
          <p:cNvGraphicFramePr>
            <a:graphicFrameLocks noGrp="1"/>
          </p:cNvGraphicFramePr>
          <p:nvPr>
            <p:extLst/>
          </p:nvPr>
        </p:nvGraphicFramePr>
        <p:xfrm>
          <a:off x="447917" y="3599725"/>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Account #</a:t>
                      </a:r>
                    </a:p>
                  </a:txBody>
                  <a:tcPr marL="68580" marR="68580" marT="34290" marB="34290">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Last Name</a:t>
                      </a:r>
                    </a:p>
                  </a:txBody>
                  <a:tcPr marL="68580" marR="68580" marT="34290" marB="34290">
                    <a:lnL w="63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69636720"/>
                  </a:ext>
                </a:extLst>
              </a:tr>
            </a:tbl>
          </a:graphicData>
        </a:graphic>
      </p:graphicFrame>
      <p:sp>
        <p:nvSpPr>
          <p:cNvPr id="13" name="TextBox 12"/>
          <p:cNvSpPr txBox="1"/>
          <p:nvPr/>
        </p:nvSpPr>
        <p:spPr>
          <a:xfrm>
            <a:off x="372476" y="3945931"/>
            <a:ext cx="2606040"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Suppress Zero Balance Accounts</a:t>
            </a:r>
          </a:p>
        </p:txBody>
      </p:sp>
      <p:sp>
        <p:nvSpPr>
          <p:cNvPr id="20" name="TextBox 19"/>
          <p:cNvSpPr txBox="1"/>
          <p:nvPr/>
        </p:nvSpPr>
        <p:spPr>
          <a:xfrm>
            <a:off x="372476" y="2770743"/>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Report Type</a:t>
            </a:r>
          </a:p>
        </p:txBody>
      </p:sp>
      <p:graphicFrame>
        <p:nvGraphicFramePr>
          <p:cNvPr id="21" name="Table 20"/>
          <p:cNvGraphicFramePr>
            <a:graphicFrameLocks noGrp="1"/>
          </p:cNvGraphicFramePr>
          <p:nvPr>
            <p:extLst/>
          </p:nvPr>
        </p:nvGraphicFramePr>
        <p:xfrm>
          <a:off x="441541" y="3034093"/>
          <a:ext cx="3068223" cy="205740"/>
        </p:xfrm>
        <a:graphic>
          <a:graphicData uri="http://schemas.openxmlformats.org/drawingml/2006/table">
            <a:tbl>
              <a:tblPr firstRow="1" bandRow="1">
                <a:tableStyleId>{5C22544A-7EE6-4342-B048-85BDC9FD1C3A}</a:tableStyleId>
              </a:tblPr>
              <a:tblGrid>
                <a:gridCol w="1022741">
                  <a:extLst>
                    <a:ext uri="{9D8B030D-6E8A-4147-A177-3AD203B41FA5}">
                      <a16:colId xmlns:a16="http://schemas.microsoft.com/office/drawing/2014/main" xmlns="" val="4181200181"/>
                    </a:ext>
                  </a:extLst>
                </a:gridCol>
                <a:gridCol w="1022741">
                  <a:extLst>
                    <a:ext uri="{9D8B030D-6E8A-4147-A177-3AD203B41FA5}">
                      <a16:colId xmlns:a16="http://schemas.microsoft.com/office/drawing/2014/main" xmlns="" val="999824663"/>
                    </a:ext>
                  </a:extLst>
                </a:gridCol>
                <a:gridCol w="1022741">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Regular</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Summary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Aging Total</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graphicFrame>
        <p:nvGraphicFramePr>
          <p:cNvPr id="22" name="Table 21"/>
          <p:cNvGraphicFramePr>
            <a:graphicFrameLocks noGrp="1"/>
          </p:cNvGraphicFramePr>
          <p:nvPr>
            <p:extLst/>
          </p:nvPr>
        </p:nvGraphicFramePr>
        <p:xfrm>
          <a:off x="447917" y="2498822"/>
          <a:ext cx="2087069" cy="205740"/>
        </p:xfrm>
        <a:graphic>
          <a:graphicData uri="http://schemas.openxmlformats.org/drawingml/2006/table">
            <a:tbl>
              <a:tblPr firstRow="1" bandRow="1">
                <a:tableStyleId>{5C22544A-7EE6-4342-B048-85BDC9FD1C3A}</a:tableStyleId>
              </a:tblPr>
              <a:tblGrid>
                <a:gridCol w="2087069">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Current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302" y="2487395"/>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1" name="TextBox 40"/>
          <p:cNvSpPr txBox="1"/>
          <p:nvPr/>
        </p:nvSpPr>
        <p:spPr>
          <a:xfrm>
            <a:off x="417974" y="2232453"/>
            <a:ext cx="2606040"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Aging Date</a:t>
            </a:r>
          </a:p>
        </p:txBody>
      </p:sp>
      <p:sp>
        <p:nvSpPr>
          <p:cNvPr id="29" name="Rectangle: Rounded Corners 28"/>
          <p:cNvSpPr/>
          <p:nvPr/>
        </p:nvSpPr>
        <p:spPr>
          <a:xfrm>
            <a:off x="412678" y="1901508"/>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0" name="Table 29"/>
          <p:cNvGraphicFramePr>
            <a:graphicFrameLocks noGrp="1"/>
          </p:cNvGraphicFramePr>
          <p:nvPr>
            <p:extLst/>
          </p:nvPr>
        </p:nvGraphicFramePr>
        <p:xfrm>
          <a:off x="419053" y="1903805"/>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Aging Report</a:t>
                      </a:r>
                    </a:p>
                  </a:txBody>
                  <a:tcPr marL="68580" marR="68580" marT="34290" marB="34290">
                    <a:lnL w="317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Activity Report</a:t>
                      </a:r>
                    </a:p>
                  </a:txBody>
                  <a:tcPr marL="68580" marR="68580" marT="34290" marB="34290">
                    <a:lnL w="635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sp>
        <p:nvSpPr>
          <p:cNvPr id="31" name="TextBox 30"/>
          <p:cNvSpPr txBox="1"/>
          <p:nvPr/>
        </p:nvSpPr>
        <p:spPr>
          <a:xfrm>
            <a:off x="382153" y="1595332"/>
            <a:ext cx="2606040"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Report Selection</a:t>
            </a:r>
          </a:p>
        </p:txBody>
      </p:sp>
      <p:pic>
        <p:nvPicPr>
          <p:cNvPr id="2" name="Picture 1"/>
          <p:cNvPicPr>
            <a:picLocks noChangeAspect="1"/>
          </p:cNvPicPr>
          <p:nvPr/>
        </p:nvPicPr>
        <p:blipFill>
          <a:blip r:embed="rId6"/>
          <a:stretch>
            <a:fillRect/>
          </a:stretch>
        </p:blipFill>
        <p:spPr>
          <a:xfrm>
            <a:off x="441542" y="4195688"/>
            <a:ext cx="735714" cy="185714"/>
          </a:xfrm>
          <a:prstGeom prst="rect">
            <a:avLst/>
          </a:prstGeom>
        </p:spPr>
      </p:pic>
      <p:pic>
        <p:nvPicPr>
          <p:cNvPr id="33" name="Picture 32"/>
          <p:cNvPicPr>
            <a:picLocks noChangeAspect="1"/>
          </p:cNvPicPr>
          <p:nvPr/>
        </p:nvPicPr>
        <p:blipFill>
          <a:blip r:embed="rId7"/>
          <a:stretch>
            <a:fillRect/>
          </a:stretch>
        </p:blipFill>
        <p:spPr>
          <a:xfrm>
            <a:off x="419054" y="522557"/>
            <a:ext cx="178571" cy="178571"/>
          </a:xfrm>
          <a:prstGeom prst="rect">
            <a:avLst/>
          </a:prstGeom>
        </p:spPr>
      </p:pic>
      <p:pic>
        <p:nvPicPr>
          <p:cNvPr id="34" name="Picture 33"/>
          <p:cNvPicPr>
            <a:picLocks noChangeAspect="1"/>
          </p:cNvPicPr>
          <p:nvPr/>
        </p:nvPicPr>
        <p:blipFill>
          <a:blip r:embed="rId8"/>
          <a:stretch>
            <a:fillRect/>
          </a:stretch>
        </p:blipFill>
        <p:spPr>
          <a:xfrm>
            <a:off x="839637" y="557441"/>
            <a:ext cx="185714" cy="142857"/>
          </a:xfrm>
          <a:prstGeom prst="rect">
            <a:avLst/>
          </a:prstGeom>
        </p:spPr>
      </p:pic>
      <p:sp>
        <p:nvSpPr>
          <p:cNvPr id="35" name="TextBox 34"/>
          <p:cNvSpPr txBox="1"/>
          <p:nvPr/>
        </p:nvSpPr>
        <p:spPr>
          <a:xfrm>
            <a:off x="567293" y="545684"/>
            <a:ext cx="300446" cy="276999"/>
          </a:xfrm>
          <a:prstGeom prst="rect">
            <a:avLst/>
          </a:prstGeom>
          <a:noFill/>
        </p:spPr>
        <p:txBody>
          <a:bodyPr wrap="square" rtlCol="0">
            <a:spAutoFit/>
          </a:bodyPr>
          <a:lstStyle/>
          <a:p>
            <a:pPr defTabSz="685800" fontAlgn="auto">
              <a:spcBef>
                <a:spcPts val="0"/>
              </a:spcBef>
              <a:spcAft>
                <a:spcPts val="0"/>
              </a:spcAft>
            </a:pPr>
            <a:r>
              <a:rPr lang="en-US" sz="600" dirty="0">
                <a:solidFill>
                  <a:prstClr val="black"/>
                </a:solidFill>
                <a:latin typeface="Calibri" panose="020F0502020204030204"/>
                <a:ea typeface="+mn-ea"/>
                <a:cs typeface="+mn-cs"/>
              </a:rPr>
              <a:t>Print</a:t>
            </a:r>
          </a:p>
        </p:txBody>
      </p:sp>
      <p:sp>
        <p:nvSpPr>
          <p:cNvPr id="36" name="TextBox 35"/>
          <p:cNvSpPr txBox="1"/>
          <p:nvPr/>
        </p:nvSpPr>
        <p:spPr>
          <a:xfrm>
            <a:off x="1006682" y="548563"/>
            <a:ext cx="392447" cy="276999"/>
          </a:xfrm>
          <a:prstGeom prst="rect">
            <a:avLst/>
          </a:prstGeom>
          <a:noFill/>
        </p:spPr>
        <p:txBody>
          <a:bodyPr wrap="square" rtlCol="0">
            <a:spAutoFit/>
          </a:bodyPr>
          <a:lstStyle/>
          <a:p>
            <a:pPr defTabSz="685800" fontAlgn="auto">
              <a:spcBef>
                <a:spcPts val="0"/>
              </a:spcBef>
              <a:spcAft>
                <a:spcPts val="0"/>
              </a:spcAft>
            </a:pPr>
            <a:r>
              <a:rPr lang="en-US" sz="600" dirty="0">
                <a:solidFill>
                  <a:prstClr val="black"/>
                </a:solidFill>
                <a:latin typeface="Calibri" panose="020F0502020204030204"/>
                <a:ea typeface="+mn-ea"/>
                <a:cs typeface="+mn-cs"/>
              </a:rPr>
              <a:t>Preview</a:t>
            </a:r>
          </a:p>
        </p:txBody>
      </p:sp>
      <p:graphicFrame>
        <p:nvGraphicFramePr>
          <p:cNvPr id="37" name="Table 36"/>
          <p:cNvGraphicFramePr>
            <a:graphicFrameLocks noGrp="1"/>
          </p:cNvGraphicFramePr>
          <p:nvPr>
            <p:extLst/>
          </p:nvPr>
        </p:nvGraphicFramePr>
        <p:xfrm>
          <a:off x="419053" y="1109423"/>
          <a:ext cx="2115932" cy="378996"/>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78996">
                <a:tc>
                  <a:txBody>
                    <a:bodyPr/>
                    <a:lstStyle/>
                    <a:p>
                      <a:r>
                        <a:rPr lang="en-US" sz="900" b="0" dirty="0">
                          <a:solidFill>
                            <a:schemeClr val="tx1"/>
                          </a:solidFill>
                        </a:rPr>
                        <a:t>From</a:t>
                      </a:r>
                      <a:r>
                        <a:rPr lang="en-US" sz="900" b="0" baseline="0" dirty="0">
                          <a:solidFill>
                            <a:schemeClr val="tx1"/>
                          </a:solidFill>
                        </a:rPr>
                        <a:t> Customer</a:t>
                      </a:r>
                    </a:p>
                    <a:p>
                      <a:r>
                        <a:rPr lang="en-US" sz="900" b="0" baseline="0" dirty="0">
                          <a:solidFill>
                            <a:schemeClr val="tx1"/>
                          </a:solidFill>
                        </a:rPr>
                        <a:t>41000000001</a:t>
                      </a:r>
                      <a:endParaRPr lang="en-US" sz="900" b="0" dirty="0">
                        <a:solidFill>
                          <a:schemeClr val="tx1"/>
                        </a:solidFill>
                      </a:endParaRP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8" name="Table 37"/>
          <p:cNvGraphicFramePr>
            <a:graphicFrameLocks noGrp="1"/>
          </p:cNvGraphicFramePr>
          <p:nvPr>
            <p:extLst/>
          </p:nvPr>
        </p:nvGraphicFramePr>
        <p:xfrm>
          <a:off x="2770369" y="1109424"/>
          <a:ext cx="2115932" cy="378995"/>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78995">
                <a:tc>
                  <a:txBody>
                    <a:bodyPr/>
                    <a:lstStyle/>
                    <a:p>
                      <a:r>
                        <a:rPr lang="en-US" sz="900" b="0" dirty="0">
                          <a:solidFill>
                            <a:schemeClr val="tx1"/>
                          </a:solidFill>
                        </a:rPr>
                        <a:t>To Customer</a:t>
                      </a:r>
                    </a:p>
                    <a:p>
                      <a:r>
                        <a:rPr lang="en-US" sz="900" b="0" dirty="0">
                          <a:solidFill>
                            <a:schemeClr val="tx1"/>
                          </a:solidFill>
                        </a:rPr>
                        <a:t>41999999999</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42" name="TextBox 41"/>
          <p:cNvSpPr txBox="1"/>
          <p:nvPr/>
        </p:nvSpPr>
        <p:spPr>
          <a:xfrm>
            <a:off x="382153" y="953852"/>
            <a:ext cx="1249058"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Customer Range</a:t>
            </a:r>
          </a:p>
        </p:txBody>
      </p:sp>
      <p:sp>
        <p:nvSpPr>
          <p:cNvPr id="27" name="Slide Number Placeholder 2">
            <a:extLst>
              <a:ext uri="{FF2B5EF4-FFF2-40B4-BE49-F238E27FC236}">
                <a16:creationId xmlns:a16="http://schemas.microsoft.com/office/drawing/2014/main" xmlns="" id="{8C469570-5C6F-45B8-BB06-3A823BC85E3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71</a:t>
            </a:fld>
            <a:endParaRPr lang="en-US" sz="800" kern="0" dirty="0">
              <a:solidFill>
                <a:srgbClr val="54B948"/>
              </a:solidFill>
            </a:endParaRPr>
          </a:p>
        </p:txBody>
      </p:sp>
      <p:sp>
        <p:nvSpPr>
          <p:cNvPr id="28" name="Footer Placeholder 3">
            <a:extLst>
              <a:ext uri="{FF2B5EF4-FFF2-40B4-BE49-F238E27FC236}">
                <a16:creationId xmlns:a16="http://schemas.microsoft.com/office/drawing/2014/main" xmlns="" id="{6A16952F-4ED7-4B74-8339-429F07B2B225}"/>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810370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6" name="Picture 5"/>
          <p:cNvPicPr>
            <a:picLocks noChangeAspect="1"/>
          </p:cNvPicPr>
          <p:nvPr/>
        </p:nvPicPr>
        <p:blipFill>
          <a:blip r:embed="rId4"/>
          <a:stretch>
            <a:fillRect/>
          </a:stretch>
        </p:blipFill>
        <p:spPr>
          <a:xfrm>
            <a:off x="8865684" y="555277"/>
            <a:ext cx="136085" cy="117940"/>
          </a:xfrm>
          <a:prstGeom prst="rect">
            <a:avLst/>
          </a:prstGeom>
        </p:spPr>
      </p:pic>
      <p:cxnSp>
        <p:nvCxnSpPr>
          <p:cNvPr id="7" name="Straight Connector 6"/>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8" name="Picture 7"/>
          <p:cNvPicPr>
            <a:picLocks noChangeAspect="1"/>
          </p:cNvPicPr>
          <p:nvPr/>
        </p:nvPicPr>
        <p:blipFill>
          <a:blip r:embed="rId5"/>
          <a:stretch>
            <a:fillRect/>
          </a:stretch>
        </p:blipFill>
        <p:spPr>
          <a:xfrm>
            <a:off x="419054" y="522557"/>
            <a:ext cx="178571" cy="178571"/>
          </a:xfrm>
          <a:prstGeom prst="rect">
            <a:avLst/>
          </a:prstGeom>
        </p:spPr>
      </p:pic>
      <p:pic>
        <p:nvPicPr>
          <p:cNvPr id="24" name="Picture 23"/>
          <p:cNvPicPr>
            <a:picLocks noChangeAspect="1"/>
          </p:cNvPicPr>
          <p:nvPr/>
        </p:nvPicPr>
        <p:blipFill>
          <a:blip r:embed="rId6"/>
          <a:stretch>
            <a:fillRect/>
          </a:stretch>
        </p:blipFill>
        <p:spPr>
          <a:xfrm>
            <a:off x="839637" y="557441"/>
            <a:ext cx="185714" cy="142857"/>
          </a:xfrm>
          <a:prstGeom prst="rect">
            <a:avLst/>
          </a:prstGeom>
        </p:spPr>
      </p:pic>
      <p:sp>
        <p:nvSpPr>
          <p:cNvPr id="43" name="TextBox 42"/>
          <p:cNvSpPr txBox="1"/>
          <p:nvPr/>
        </p:nvSpPr>
        <p:spPr>
          <a:xfrm>
            <a:off x="567293" y="545684"/>
            <a:ext cx="300446" cy="276999"/>
          </a:xfrm>
          <a:prstGeom prst="rect">
            <a:avLst/>
          </a:prstGeom>
          <a:noFill/>
        </p:spPr>
        <p:txBody>
          <a:bodyPr wrap="square" rtlCol="0">
            <a:spAutoFit/>
          </a:bodyPr>
          <a:lstStyle/>
          <a:p>
            <a:pPr defTabSz="685800" fontAlgn="auto">
              <a:spcBef>
                <a:spcPts val="0"/>
              </a:spcBef>
              <a:spcAft>
                <a:spcPts val="0"/>
              </a:spcAft>
            </a:pPr>
            <a:r>
              <a:rPr lang="en-US" sz="600" dirty="0">
                <a:solidFill>
                  <a:prstClr val="black"/>
                </a:solidFill>
                <a:latin typeface="Calibri" panose="020F0502020204030204"/>
                <a:ea typeface="+mn-ea"/>
                <a:cs typeface="+mn-cs"/>
              </a:rPr>
              <a:t>Print</a:t>
            </a:r>
          </a:p>
        </p:txBody>
      </p:sp>
      <p:sp>
        <p:nvSpPr>
          <p:cNvPr id="44" name="TextBox 43"/>
          <p:cNvSpPr txBox="1"/>
          <p:nvPr/>
        </p:nvSpPr>
        <p:spPr>
          <a:xfrm>
            <a:off x="1006682" y="548563"/>
            <a:ext cx="392447" cy="276999"/>
          </a:xfrm>
          <a:prstGeom prst="rect">
            <a:avLst/>
          </a:prstGeom>
          <a:noFill/>
        </p:spPr>
        <p:txBody>
          <a:bodyPr wrap="square" rtlCol="0">
            <a:spAutoFit/>
          </a:bodyPr>
          <a:lstStyle/>
          <a:p>
            <a:pPr defTabSz="685800" fontAlgn="auto">
              <a:spcBef>
                <a:spcPts val="0"/>
              </a:spcBef>
              <a:spcAft>
                <a:spcPts val="0"/>
              </a:spcAft>
            </a:pPr>
            <a:r>
              <a:rPr lang="en-US" sz="600" dirty="0">
                <a:solidFill>
                  <a:prstClr val="black"/>
                </a:solidFill>
                <a:latin typeface="Calibri" panose="020F0502020204030204"/>
                <a:ea typeface="+mn-ea"/>
                <a:cs typeface="+mn-cs"/>
              </a:rPr>
              <a:t>Preview</a:t>
            </a:r>
          </a:p>
        </p:txBody>
      </p:sp>
      <p:graphicFrame>
        <p:nvGraphicFramePr>
          <p:cNvPr id="47" name="Table 46"/>
          <p:cNvGraphicFramePr>
            <a:graphicFrameLocks noGrp="1"/>
          </p:cNvGraphicFramePr>
          <p:nvPr>
            <p:extLst/>
          </p:nvPr>
        </p:nvGraphicFramePr>
        <p:xfrm>
          <a:off x="419053" y="1109423"/>
          <a:ext cx="2115932" cy="378996"/>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78996">
                <a:tc>
                  <a:txBody>
                    <a:bodyPr/>
                    <a:lstStyle/>
                    <a:p>
                      <a:r>
                        <a:rPr lang="en-US" sz="900" b="0" dirty="0">
                          <a:solidFill>
                            <a:schemeClr val="tx1"/>
                          </a:solidFill>
                        </a:rPr>
                        <a:t>From</a:t>
                      </a:r>
                      <a:r>
                        <a:rPr lang="en-US" sz="900" b="0" baseline="0" dirty="0">
                          <a:solidFill>
                            <a:schemeClr val="tx1"/>
                          </a:solidFill>
                        </a:rPr>
                        <a:t> Customer</a:t>
                      </a:r>
                    </a:p>
                    <a:p>
                      <a:r>
                        <a:rPr lang="en-US" sz="900" b="0" baseline="0" dirty="0">
                          <a:solidFill>
                            <a:schemeClr val="tx1"/>
                          </a:solidFill>
                        </a:rPr>
                        <a:t>41000000001</a:t>
                      </a:r>
                      <a:endParaRPr lang="en-US" sz="900" b="0" dirty="0">
                        <a:solidFill>
                          <a:schemeClr val="tx1"/>
                        </a:solidFill>
                      </a:endParaRP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8" name="Table 47"/>
          <p:cNvGraphicFramePr>
            <a:graphicFrameLocks noGrp="1"/>
          </p:cNvGraphicFramePr>
          <p:nvPr>
            <p:extLst/>
          </p:nvPr>
        </p:nvGraphicFramePr>
        <p:xfrm>
          <a:off x="2770369" y="1109424"/>
          <a:ext cx="2115932" cy="378995"/>
        </p:xfrm>
        <a:graphic>
          <a:graphicData uri="http://schemas.openxmlformats.org/drawingml/2006/table">
            <a:tbl>
              <a:tblPr firstRow="1" bandRow="1">
                <a:tableStyleId>{5C22544A-7EE6-4342-B048-85BDC9FD1C3A}</a:tableStyleId>
              </a:tblPr>
              <a:tblGrid>
                <a:gridCol w="2115932">
                  <a:extLst>
                    <a:ext uri="{9D8B030D-6E8A-4147-A177-3AD203B41FA5}">
                      <a16:colId xmlns:a16="http://schemas.microsoft.com/office/drawing/2014/main" xmlns="" val="3713110657"/>
                    </a:ext>
                  </a:extLst>
                </a:gridCol>
              </a:tblGrid>
              <a:tr h="378995">
                <a:tc>
                  <a:txBody>
                    <a:bodyPr/>
                    <a:lstStyle/>
                    <a:p>
                      <a:r>
                        <a:rPr lang="en-US" sz="900" b="0" dirty="0">
                          <a:solidFill>
                            <a:schemeClr val="tx1"/>
                          </a:solidFill>
                        </a:rPr>
                        <a:t>To Customer</a:t>
                      </a:r>
                    </a:p>
                    <a:p>
                      <a:r>
                        <a:rPr lang="en-US" sz="900" b="0" dirty="0">
                          <a:solidFill>
                            <a:schemeClr val="tx1"/>
                          </a:solidFill>
                        </a:rPr>
                        <a:t>41999999999</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9" name="Rectangle: Rounded Corners 28"/>
          <p:cNvSpPr/>
          <p:nvPr/>
        </p:nvSpPr>
        <p:spPr>
          <a:xfrm rot="10800000">
            <a:off x="412678" y="1881904"/>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0" name="Table 29"/>
          <p:cNvGraphicFramePr>
            <a:graphicFrameLocks noGrp="1"/>
          </p:cNvGraphicFramePr>
          <p:nvPr>
            <p:extLst/>
          </p:nvPr>
        </p:nvGraphicFramePr>
        <p:xfrm>
          <a:off x="419053" y="1889336"/>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Aging Report</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Activity Report</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sp>
        <p:nvSpPr>
          <p:cNvPr id="26" name="Rectangle: Rounded Corners 25"/>
          <p:cNvSpPr/>
          <p:nvPr/>
        </p:nvSpPr>
        <p:spPr>
          <a:xfrm>
            <a:off x="399188" y="3755829"/>
            <a:ext cx="3074597" cy="213247"/>
          </a:xfrm>
          <a:prstGeom prst="roundRect">
            <a:avLst/>
          </a:prstGeom>
          <a:gradFill flip="none" rotWithShape="1">
            <a:gsLst>
              <a:gs pos="0">
                <a:srgbClr val="70BF60"/>
              </a:gs>
              <a:gs pos="34000">
                <a:srgbClr val="FFFFFF"/>
              </a:gs>
              <a:gs pos="33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27" name="Table 26"/>
          <p:cNvGraphicFramePr>
            <a:graphicFrameLocks noGrp="1"/>
          </p:cNvGraphicFramePr>
          <p:nvPr>
            <p:extLst/>
          </p:nvPr>
        </p:nvGraphicFramePr>
        <p:xfrm>
          <a:off x="399188" y="3764581"/>
          <a:ext cx="3068223" cy="205740"/>
        </p:xfrm>
        <a:graphic>
          <a:graphicData uri="http://schemas.openxmlformats.org/drawingml/2006/table">
            <a:tbl>
              <a:tblPr firstRow="1" bandRow="1">
                <a:tableStyleId>{5C22544A-7EE6-4342-B048-85BDC9FD1C3A}</a:tableStyleId>
              </a:tblPr>
              <a:tblGrid>
                <a:gridCol w="1022741">
                  <a:extLst>
                    <a:ext uri="{9D8B030D-6E8A-4147-A177-3AD203B41FA5}">
                      <a16:colId xmlns:a16="http://schemas.microsoft.com/office/drawing/2014/main" xmlns="" val="4181200181"/>
                    </a:ext>
                  </a:extLst>
                </a:gridCol>
                <a:gridCol w="1022741">
                  <a:extLst>
                    <a:ext uri="{9D8B030D-6E8A-4147-A177-3AD203B41FA5}">
                      <a16:colId xmlns:a16="http://schemas.microsoft.com/office/drawing/2014/main" xmlns="" val="999824663"/>
                    </a:ext>
                  </a:extLst>
                </a:gridCol>
                <a:gridCol w="1022741">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Regular</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Summary</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 Flash</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sp>
        <p:nvSpPr>
          <p:cNvPr id="33" name="TextBox 32"/>
          <p:cNvSpPr txBox="1"/>
          <p:nvPr/>
        </p:nvSpPr>
        <p:spPr>
          <a:xfrm>
            <a:off x="382153" y="2207170"/>
            <a:ext cx="2606040"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Date Range</a:t>
            </a:r>
          </a:p>
        </p:txBody>
      </p:sp>
      <p:sp>
        <p:nvSpPr>
          <p:cNvPr id="36" name="TextBox 35"/>
          <p:cNvSpPr txBox="1"/>
          <p:nvPr/>
        </p:nvSpPr>
        <p:spPr>
          <a:xfrm>
            <a:off x="382153" y="1595326"/>
            <a:ext cx="2606040"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Report Selection</a:t>
            </a:r>
          </a:p>
        </p:txBody>
      </p:sp>
      <p:pic>
        <p:nvPicPr>
          <p:cNvPr id="3" name="Picture 2"/>
          <p:cNvPicPr>
            <a:picLocks noChangeAspect="1"/>
          </p:cNvPicPr>
          <p:nvPr/>
        </p:nvPicPr>
        <p:blipFill>
          <a:blip r:embed="rId7"/>
          <a:stretch>
            <a:fillRect/>
          </a:stretch>
        </p:blipFill>
        <p:spPr>
          <a:xfrm>
            <a:off x="419053" y="2999182"/>
            <a:ext cx="2035715" cy="357143"/>
          </a:xfrm>
          <a:prstGeom prst="rect">
            <a:avLst/>
          </a:prstGeom>
        </p:spPr>
      </p:pic>
      <p:pic>
        <p:nvPicPr>
          <p:cNvPr id="14" name="Picture 13"/>
          <p:cNvPicPr>
            <a:picLocks noChangeAspect="1"/>
          </p:cNvPicPr>
          <p:nvPr/>
        </p:nvPicPr>
        <p:blipFill>
          <a:blip r:embed="rId8"/>
          <a:stretch>
            <a:fillRect/>
          </a:stretch>
        </p:blipFill>
        <p:spPr>
          <a:xfrm>
            <a:off x="423447" y="2522287"/>
            <a:ext cx="2107143" cy="357143"/>
          </a:xfrm>
          <a:prstGeom prst="rect">
            <a:avLst/>
          </a:prstGeom>
        </p:spPr>
      </p:pic>
      <p:sp>
        <p:nvSpPr>
          <p:cNvPr id="28" name="TextBox 27"/>
          <p:cNvSpPr txBox="1"/>
          <p:nvPr/>
        </p:nvSpPr>
        <p:spPr>
          <a:xfrm>
            <a:off x="382153" y="953852"/>
            <a:ext cx="1249058"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Customer Range</a:t>
            </a:r>
          </a:p>
        </p:txBody>
      </p:sp>
      <p:sp>
        <p:nvSpPr>
          <p:cNvPr id="37" name="TextBox 36"/>
          <p:cNvSpPr txBox="1"/>
          <p:nvPr/>
        </p:nvSpPr>
        <p:spPr>
          <a:xfrm>
            <a:off x="375621" y="3478402"/>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Report Type</a:t>
            </a:r>
          </a:p>
        </p:txBody>
      </p:sp>
      <p:sp>
        <p:nvSpPr>
          <p:cNvPr id="22" name="Slide Number Placeholder 2">
            <a:extLst>
              <a:ext uri="{FF2B5EF4-FFF2-40B4-BE49-F238E27FC236}">
                <a16:creationId xmlns:a16="http://schemas.microsoft.com/office/drawing/2014/main" xmlns="" id="{AAF2ED06-204C-4DCA-A850-8B19E0120C1E}"/>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72</a:t>
            </a:fld>
            <a:endParaRPr lang="en-US" sz="800" kern="0" dirty="0">
              <a:solidFill>
                <a:srgbClr val="54B948"/>
              </a:solidFill>
            </a:endParaRPr>
          </a:p>
        </p:txBody>
      </p:sp>
      <p:sp>
        <p:nvSpPr>
          <p:cNvPr id="23" name="Footer Placeholder 3">
            <a:extLst>
              <a:ext uri="{FF2B5EF4-FFF2-40B4-BE49-F238E27FC236}">
                <a16:creationId xmlns:a16="http://schemas.microsoft.com/office/drawing/2014/main" xmlns="" id="{A1A2B9B8-51ED-46F9-B139-0D193AF4DFB9}"/>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285335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5" name="Table 14"/>
          <p:cNvGraphicFramePr>
            <a:graphicFrameLocks noGrp="1"/>
          </p:cNvGraphicFramePr>
          <p:nvPr>
            <p:extLst/>
          </p:nvPr>
        </p:nvGraphicFramePr>
        <p:xfrm>
          <a:off x="420574" y="879571"/>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7" name="Picture 16"/>
          <p:cNvPicPr>
            <a:picLocks noChangeAspect="1"/>
          </p:cNvPicPr>
          <p:nvPr/>
        </p:nvPicPr>
        <p:blipFill>
          <a:blip r:embed="rId6"/>
          <a:stretch>
            <a:fillRect/>
          </a:stretch>
        </p:blipFill>
        <p:spPr>
          <a:xfrm>
            <a:off x="2763554" y="992527"/>
            <a:ext cx="234384" cy="234384"/>
          </a:xfrm>
          <a:prstGeom prst="rect">
            <a:avLst/>
          </a:prstGeom>
        </p:spPr>
      </p:pic>
      <p:graphicFrame>
        <p:nvGraphicFramePr>
          <p:cNvPr id="18" name="Table 17"/>
          <p:cNvGraphicFramePr>
            <a:graphicFrameLocks noGrp="1"/>
          </p:cNvGraphicFramePr>
          <p:nvPr>
            <p:extLst/>
          </p:nvPr>
        </p:nvGraphicFramePr>
        <p:xfrm>
          <a:off x="3397551" y="1857003"/>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222662"/>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0" name="Table 19"/>
          <p:cNvGraphicFramePr>
            <a:graphicFrameLocks noGrp="1"/>
          </p:cNvGraphicFramePr>
          <p:nvPr>
            <p:extLst/>
          </p:nvPr>
        </p:nvGraphicFramePr>
        <p:xfrm>
          <a:off x="6128275" y="1524765"/>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Balance Due</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890464"/>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Credit Limit</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256162"/>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Charge Status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963915"/>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32528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31 – 60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687299"/>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61 – 90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4049313"/>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91+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sp>
        <p:nvSpPr>
          <p:cNvPr id="30" name="Slide Number Placeholder 2">
            <a:extLst>
              <a:ext uri="{FF2B5EF4-FFF2-40B4-BE49-F238E27FC236}">
                <a16:creationId xmlns:a16="http://schemas.microsoft.com/office/drawing/2014/main" xmlns="" id="{D3913B55-B4F8-4B0B-8448-EDC66CB6754E}"/>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73</a:t>
            </a:fld>
            <a:endParaRPr lang="en-US" sz="800" kern="0" dirty="0">
              <a:solidFill>
                <a:srgbClr val="54B948"/>
              </a:solidFill>
            </a:endParaRPr>
          </a:p>
        </p:txBody>
      </p:sp>
      <p:sp>
        <p:nvSpPr>
          <p:cNvPr id="33" name="Footer Placeholder 3">
            <a:extLst>
              <a:ext uri="{FF2B5EF4-FFF2-40B4-BE49-F238E27FC236}">
                <a16:creationId xmlns:a16="http://schemas.microsoft.com/office/drawing/2014/main" xmlns="" id="{82478E1F-D927-4F2F-A76F-9015ABF855F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72905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5" name="Table 14"/>
          <p:cNvGraphicFramePr>
            <a:graphicFrameLocks noGrp="1"/>
          </p:cNvGraphicFramePr>
          <p:nvPr>
            <p:extLst/>
          </p:nvPr>
        </p:nvGraphicFramePr>
        <p:xfrm>
          <a:off x="420574" y="879571"/>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7" name="Picture 16"/>
          <p:cNvPicPr>
            <a:picLocks noChangeAspect="1"/>
          </p:cNvPicPr>
          <p:nvPr/>
        </p:nvPicPr>
        <p:blipFill>
          <a:blip r:embed="rId6"/>
          <a:stretch>
            <a:fillRect/>
          </a:stretch>
        </p:blipFill>
        <p:spPr>
          <a:xfrm>
            <a:off x="2763554" y="992527"/>
            <a:ext cx="234384" cy="234384"/>
          </a:xfrm>
          <a:prstGeom prst="rect">
            <a:avLst/>
          </a:prstGeom>
        </p:spPr>
      </p:pic>
      <p:graphicFrame>
        <p:nvGraphicFramePr>
          <p:cNvPr id="18" name="Table 17"/>
          <p:cNvGraphicFramePr>
            <a:graphicFrameLocks noGrp="1"/>
          </p:cNvGraphicFramePr>
          <p:nvPr>
            <p:extLst/>
          </p:nvPr>
        </p:nvGraphicFramePr>
        <p:xfrm>
          <a:off x="3397551" y="1857003"/>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222662"/>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0" name="Table 19"/>
          <p:cNvGraphicFramePr>
            <a:graphicFrameLocks noGrp="1"/>
          </p:cNvGraphicFramePr>
          <p:nvPr>
            <p:extLst/>
          </p:nvPr>
        </p:nvGraphicFramePr>
        <p:xfrm>
          <a:off x="6128275" y="1524765"/>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Balance Due</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890464"/>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Credit Limit</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256162"/>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Charge Status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963915"/>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32528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31 – 60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687299"/>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61 – 90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4049313"/>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91+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525595" cy="3693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graphicFrame>
        <p:nvGraphicFramePr>
          <p:cNvPr id="39" name="Table 38"/>
          <p:cNvGraphicFramePr>
            <a:graphicFrameLocks noGrp="1"/>
          </p:cNvGraphicFramePr>
          <p:nvPr>
            <p:extLst/>
          </p:nvPr>
        </p:nvGraphicFramePr>
        <p:xfrm>
          <a:off x="2177739" y="1687287"/>
          <a:ext cx="4479205" cy="1590726"/>
        </p:xfrm>
        <a:graphic>
          <a:graphicData uri="http://schemas.openxmlformats.org/drawingml/2006/table">
            <a:tbl>
              <a:tblPr firstRow="1" bandRow="1">
                <a:tableStyleId>{5C22544A-7EE6-4342-B048-85BDC9FD1C3A}</a:tableStyleId>
              </a:tblPr>
              <a:tblGrid>
                <a:gridCol w="2193617">
                  <a:extLst>
                    <a:ext uri="{9D8B030D-6E8A-4147-A177-3AD203B41FA5}">
                      <a16:colId xmlns:a16="http://schemas.microsoft.com/office/drawing/2014/main" xmlns="" val="1893990144"/>
                    </a:ext>
                  </a:extLst>
                </a:gridCol>
                <a:gridCol w="2285588">
                  <a:extLst>
                    <a:ext uri="{9D8B030D-6E8A-4147-A177-3AD203B41FA5}">
                      <a16:colId xmlns:a16="http://schemas.microsoft.com/office/drawing/2014/main" xmlns="" val="4042993275"/>
                    </a:ext>
                  </a:extLst>
                </a:gridCol>
              </a:tblGrid>
              <a:tr h="280583">
                <a:tc>
                  <a:txBody>
                    <a:bodyPr/>
                    <a:lstStyle/>
                    <a:p>
                      <a:r>
                        <a:rPr lang="en-US" sz="900" b="0" dirty="0">
                          <a:solidFill>
                            <a:schemeClr val="tx1"/>
                          </a:solidFill>
                        </a:rPr>
                        <a:t>Search Customers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endParaRPr lang="en-US" sz="1100" b="0" dirty="0"/>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54279951"/>
                  </a:ext>
                </a:extLst>
              </a:tr>
              <a:tr h="342900">
                <a:tc>
                  <a:txBody>
                    <a:bodyPr/>
                    <a:lstStyle/>
                    <a:p>
                      <a:r>
                        <a:rPr lang="en-US" sz="900" dirty="0"/>
                        <a:t>From Customer</a:t>
                      </a:r>
                    </a:p>
                    <a:p>
                      <a:r>
                        <a:rPr lang="en-US" sz="900" dirty="0"/>
                        <a:t>41999900000</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To Customer</a:t>
                      </a:r>
                    </a:p>
                    <a:p>
                      <a:r>
                        <a:rPr lang="en-US" sz="900" dirty="0"/>
                        <a:t>41999999999</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24501276"/>
                  </a:ext>
                </a:extLst>
              </a:tr>
              <a:tr h="280583">
                <a:tc>
                  <a:txBody>
                    <a:bodyPr/>
                    <a:lstStyle/>
                    <a:p>
                      <a:r>
                        <a:rPr lang="en-US" sz="900" dirty="0"/>
                        <a:t>First</a:t>
                      </a:r>
                      <a:r>
                        <a:rPr lang="en-US" sz="900" baseline="0" dirty="0"/>
                        <a:t> Name</a:t>
                      </a:r>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Last Name</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995055569"/>
                  </a:ext>
                </a:extLst>
              </a:tr>
              <a:tr h="280583">
                <a:tc>
                  <a:txBody>
                    <a:bodyPr/>
                    <a:lstStyle/>
                    <a:p>
                      <a:r>
                        <a:rPr lang="en-US" sz="900" dirty="0"/>
                        <a:t>Zip</a:t>
                      </a:r>
                      <a:r>
                        <a:rPr lang="en-US" sz="900" baseline="0" dirty="0"/>
                        <a:t> Code</a:t>
                      </a:r>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Phone Number</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855013473"/>
                  </a:ext>
                </a:extLst>
              </a:tr>
              <a:tr h="406077">
                <a:tc>
                  <a:txBody>
                    <a:bodyPr/>
                    <a:lstStyle/>
                    <a:p>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29843400"/>
                  </a:ext>
                </a:extLst>
              </a:tr>
            </a:tbl>
          </a:graphicData>
        </a:graphic>
      </p:graphicFrame>
      <p:pic>
        <p:nvPicPr>
          <p:cNvPr id="40" name="Picture 39"/>
          <p:cNvPicPr>
            <a:picLocks noChangeAspect="1"/>
          </p:cNvPicPr>
          <p:nvPr/>
        </p:nvPicPr>
        <p:blipFill>
          <a:blip r:embed="rId7"/>
          <a:stretch>
            <a:fillRect/>
          </a:stretch>
        </p:blipFill>
        <p:spPr>
          <a:xfrm>
            <a:off x="2214874" y="2952935"/>
            <a:ext cx="1592858" cy="285714"/>
          </a:xfrm>
          <a:prstGeom prst="rect">
            <a:avLst/>
          </a:prstGeom>
        </p:spPr>
      </p:pic>
      <p:cxnSp>
        <p:nvCxnSpPr>
          <p:cNvPr id="41" name="Straight Connector 40"/>
          <p:cNvCxnSpPr/>
          <p:nvPr/>
        </p:nvCxnSpPr>
        <p:spPr>
          <a:xfrm>
            <a:off x="2214874" y="2316462"/>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14874" y="2588056"/>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14874" y="2864893"/>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49491" y="2316462"/>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49491" y="2588056"/>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49491" y="2864893"/>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lide Number Placeholder 2">
            <a:extLst>
              <a:ext uri="{FF2B5EF4-FFF2-40B4-BE49-F238E27FC236}">
                <a16:creationId xmlns:a16="http://schemas.microsoft.com/office/drawing/2014/main" xmlns="" id="{B820237B-D74E-455B-9C9F-CB03F1D252DA}"/>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74</a:t>
            </a:fld>
            <a:endParaRPr lang="en-US" sz="800" kern="0" dirty="0">
              <a:solidFill>
                <a:srgbClr val="54B948"/>
              </a:solidFill>
            </a:endParaRPr>
          </a:p>
        </p:txBody>
      </p:sp>
      <p:sp>
        <p:nvSpPr>
          <p:cNvPr id="48" name="Footer Placeholder 3">
            <a:extLst>
              <a:ext uri="{FF2B5EF4-FFF2-40B4-BE49-F238E27FC236}">
                <a16:creationId xmlns:a16="http://schemas.microsoft.com/office/drawing/2014/main" xmlns="" id="{E43AEC87-EFF5-4073-A449-345E70518C5C}"/>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2671299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8" name="Table 17"/>
          <p:cNvGraphicFramePr>
            <a:graphicFrameLocks noGrp="1"/>
          </p:cNvGraphicFramePr>
          <p:nvPr>
            <p:extLst/>
          </p:nvPr>
        </p:nvGraphicFramePr>
        <p:xfrm>
          <a:off x="3397551" y="1870067"/>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235725"/>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0" name="Table 19"/>
          <p:cNvGraphicFramePr>
            <a:graphicFrameLocks noGrp="1"/>
          </p:cNvGraphicFramePr>
          <p:nvPr>
            <p:extLst/>
          </p:nvPr>
        </p:nvGraphicFramePr>
        <p:xfrm>
          <a:off x="6128275" y="1524765"/>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Balance Due</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890464"/>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Credit Limit</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256162"/>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Charge Status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963915"/>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32528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31 – 60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687299"/>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61 – 90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4049313"/>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91+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graphicFrame>
        <p:nvGraphicFramePr>
          <p:cNvPr id="41" name="Table 40"/>
          <p:cNvGraphicFramePr>
            <a:graphicFrameLocks noGrp="1"/>
          </p:cNvGraphicFramePr>
          <p:nvPr>
            <p:extLst>
              <p:ext uri="{D42A27DB-BD31-4B8C-83A1-F6EECF244321}">
                <p14:modId xmlns:p14="http://schemas.microsoft.com/office/powerpoint/2010/main" val="4164029782"/>
              </p:ext>
            </p:extLst>
          </p:nvPr>
        </p:nvGraphicFramePr>
        <p:xfrm>
          <a:off x="438466" y="878529"/>
          <a:ext cx="2612264" cy="403432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27620">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85162">
                <a:tc>
                  <a:txBody>
                    <a:bodyPr/>
                    <a:lstStyle/>
                    <a:p>
                      <a:r>
                        <a:rPr lang="en-US" sz="800" b="1" dirty="0">
                          <a:solidFill>
                            <a:schemeClr val="bg1">
                              <a:lumMod val="75000"/>
                            </a:schemeClr>
                          </a:solidFill>
                        </a:rPr>
                        <a:t>[Advanced</a:t>
                      </a:r>
                      <a:r>
                        <a:rPr lang="en-US" sz="800" b="1" baseline="0" dirty="0">
                          <a:solidFill>
                            <a:schemeClr val="bg1">
                              <a:lumMod val="75000"/>
                            </a:schemeClr>
                          </a:solidFill>
                        </a:rPr>
                        <a:t> Search]</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52836">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63808127"/>
                  </a:ext>
                </a:extLst>
              </a:tr>
              <a:tr h="452836">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52836">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52836">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52836">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52836">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52836">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251691">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43" name="Picture 42"/>
          <p:cNvPicPr>
            <a:picLocks noChangeAspect="1"/>
          </p:cNvPicPr>
          <p:nvPr/>
        </p:nvPicPr>
        <p:blipFill>
          <a:blip r:embed="rId6"/>
          <a:stretch>
            <a:fillRect/>
          </a:stretch>
        </p:blipFill>
        <p:spPr>
          <a:xfrm>
            <a:off x="2781446" y="990612"/>
            <a:ext cx="234384" cy="234384"/>
          </a:xfrm>
          <a:prstGeom prst="rect">
            <a:avLst/>
          </a:prstGeom>
        </p:spPr>
      </p:pic>
      <p:pic>
        <p:nvPicPr>
          <p:cNvPr id="44" name="Picture 43"/>
          <p:cNvPicPr>
            <a:picLocks noChangeAspect="1"/>
          </p:cNvPicPr>
          <p:nvPr/>
        </p:nvPicPr>
        <p:blipFill>
          <a:blip r:embed="rId4"/>
          <a:stretch>
            <a:fillRect/>
          </a:stretch>
        </p:blipFill>
        <p:spPr>
          <a:xfrm>
            <a:off x="2890398" y="1377629"/>
            <a:ext cx="125432" cy="108708"/>
          </a:xfrm>
          <a:prstGeom prst="rect">
            <a:avLst/>
          </a:prstGeom>
        </p:spPr>
      </p:pic>
      <p:pic>
        <p:nvPicPr>
          <p:cNvPr id="45" name="Picture 44"/>
          <p:cNvPicPr>
            <a:picLocks noChangeAspect="1"/>
          </p:cNvPicPr>
          <p:nvPr/>
        </p:nvPicPr>
        <p:blipFill>
          <a:blip r:embed="rId7"/>
          <a:stretch>
            <a:fillRect/>
          </a:stretch>
        </p:blipFill>
        <p:spPr>
          <a:xfrm>
            <a:off x="2074780" y="1656517"/>
            <a:ext cx="171428" cy="185714"/>
          </a:xfrm>
          <a:prstGeom prst="rect">
            <a:avLst/>
          </a:prstGeom>
        </p:spPr>
      </p:pic>
      <p:pic>
        <p:nvPicPr>
          <p:cNvPr id="3" name="Picture 2"/>
          <p:cNvPicPr>
            <a:picLocks noChangeAspect="1"/>
          </p:cNvPicPr>
          <p:nvPr/>
        </p:nvPicPr>
        <p:blipFill>
          <a:blip r:embed="rId8"/>
          <a:stretch>
            <a:fillRect/>
          </a:stretch>
        </p:blipFill>
        <p:spPr>
          <a:xfrm flipH="1">
            <a:off x="2976203" y="1529428"/>
            <a:ext cx="75607" cy="3397862"/>
          </a:xfrm>
          <a:prstGeom prst="rect">
            <a:avLst/>
          </a:prstGeom>
        </p:spPr>
      </p:pic>
      <p:pic>
        <p:nvPicPr>
          <p:cNvPr id="6" name="Picture 5"/>
          <p:cNvPicPr>
            <a:picLocks noChangeAspect="1"/>
          </p:cNvPicPr>
          <p:nvPr/>
        </p:nvPicPr>
        <p:blipFill>
          <a:blip r:embed="rId9"/>
          <a:stretch>
            <a:fillRect/>
          </a:stretch>
        </p:blipFill>
        <p:spPr>
          <a:xfrm>
            <a:off x="1344006" y="4684886"/>
            <a:ext cx="535715" cy="221429"/>
          </a:xfrm>
          <a:prstGeom prst="rect">
            <a:avLst/>
          </a:prstGeom>
        </p:spPr>
      </p:pic>
      <p:sp>
        <p:nvSpPr>
          <p:cNvPr id="33" name="Slide Number Placeholder 2">
            <a:extLst>
              <a:ext uri="{FF2B5EF4-FFF2-40B4-BE49-F238E27FC236}">
                <a16:creationId xmlns:a16="http://schemas.microsoft.com/office/drawing/2014/main" xmlns="" id="{2BAA16EB-B46D-4234-96D0-B19ECF45B52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75</a:t>
            </a:fld>
            <a:endParaRPr lang="en-US" sz="800" kern="0" dirty="0">
              <a:solidFill>
                <a:srgbClr val="54B948"/>
              </a:solidFill>
            </a:endParaRPr>
          </a:p>
        </p:txBody>
      </p:sp>
      <p:sp>
        <p:nvSpPr>
          <p:cNvPr id="39" name="Footer Placeholder 3">
            <a:extLst>
              <a:ext uri="{FF2B5EF4-FFF2-40B4-BE49-F238E27FC236}">
                <a16:creationId xmlns:a16="http://schemas.microsoft.com/office/drawing/2014/main" xmlns="" id="{DC1224A1-1B42-4679-872B-EFFB6DF4161B}"/>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8655541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8" name="Table 17"/>
          <p:cNvGraphicFramePr>
            <a:graphicFrameLocks noGrp="1"/>
          </p:cNvGraphicFramePr>
          <p:nvPr>
            <p:extLst/>
          </p:nvPr>
        </p:nvGraphicFramePr>
        <p:xfrm>
          <a:off x="3397551" y="1870067"/>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235725"/>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0" name="Table 19"/>
          <p:cNvGraphicFramePr>
            <a:graphicFrameLocks noGrp="1"/>
          </p:cNvGraphicFramePr>
          <p:nvPr>
            <p:extLst/>
          </p:nvPr>
        </p:nvGraphicFramePr>
        <p:xfrm>
          <a:off x="6128275" y="1524765"/>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Balance Due</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890464"/>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Credit Limit</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256162"/>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Charge Status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963915"/>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32528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31 – 60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687299"/>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61 – 90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4049313"/>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91+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graphicFrame>
        <p:nvGraphicFramePr>
          <p:cNvPr id="30" name="Table 29"/>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39" name="Picture 38"/>
          <p:cNvPicPr>
            <a:picLocks noChangeAspect="1"/>
          </p:cNvPicPr>
          <p:nvPr/>
        </p:nvPicPr>
        <p:blipFill>
          <a:blip r:embed="rId6"/>
          <a:stretch>
            <a:fillRect/>
          </a:stretch>
        </p:blipFill>
        <p:spPr>
          <a:xfrm>
            <a:off x="2772591" y="990612"/>
            <a:ext cx="234384" cy="234384"/>
          </a:xfrm>
          <a:prstGeom prst="rect">
            <a:avLst/>
          </a:prstGeom>
        </p:spPr>
      </p:pic>
      <p:pic>
        <p:nvPicPr>
          <p:cNvPr id="40" name="Picture 39"/>
          <p:cNvPicPr>
            <a:picLocks noChangeAspect="1"/>
          </p:cNvPicPr>
          <p:nvPr/>
        </p:nvPicPr>
        <p:blipFill>
          <a:blip r:embed="rId4"/>
          <a:stretch>
            <a:fillRect/>
          </a:stretch>
        </p:blipFill>
        <p:spPr>
          <a:xfrm>
            <a:off x="2881543" y="1358033"/>
            <a:ext cx="125432" cy="108708"/>
          </a:xfrm>
          <a:prstGeom prst="rect">
            <a:avLst/>
          </a:prstGeom>
        </p:spPr>
      </p:pic>
      <p:sp>
        <p:nvSpPr>
          <p:cNvPr id="33" name="Slide Number Placeholder 2">
            <a:extLst>
              <a:ext uri="{FF2B5EF4-FFF2-40B4-BE49-F238E27FC236}">
                <a16:creationId xmlns:a16="http://schemas.microsoft.com/office/drawing/2014/main" xmlns="" id="{FA88391A-21DD-419F-A25D-367E88DA4934}"/>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76</a:t>
            </a:fld>
            <a:endParaRPr lang="en-US" sz="800" kern="0" dirty="0">
              <a:solidFill>
                <a:srgbClr val="54B948"/>
              </a:solidFill>
            </a:endParaRPr>
          </a:p>
        </p:txBody>
      </p:sp>
      <p:sp>
        <p:nvSpPr>
          <p:cNvPr id="41" name="Footer Placeholder 3">
            <a:extLst>
              <a:ext uri="{FF2B5EF4-FFF2-40B4-BE49-F238E27FC236}">
                <a16:creationId xmlns:a16="http://schemas.microsoft.com/office/drawing/2014/main" xmlns="" id="{000FF063-79E6-4EA0-A17B-D7528883DF4E}"/>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9998344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tx1"/>
                          </a:solidFill>
                        </a:rPr>
                        <a:t>Amount</a:t>
                      </a:r>
                    </a:p>
                    <a:p>
                      <a:endParaRPr lang="en-US" sz="900" b="0" dirty="0">
                        <a:solidFill>
                          <a:schemeClr val="tx1"/>
                        </a:solidFill>
                      </a:endParaRP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9" name="Table 18"/>
          <p:cNvGraphicFramePr>
            <a:graphicFrameLocks noGrp="1"/>
          </p:cNvGraphicFramePr>
          <p:nvPr>
            <p:extLst/>
          </p:nvPr>
        </p:nvGraphicFramePr>
        <p:xfrm>
          <a:off x="3397551" y="2235725"/>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graphicFrame>
        <p:nvGraphicFramePr>
          <p:cNvPr id="30" name="Table 29"/>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39" name="Picture 38"/>
          <p:cNvPicPr>
            <a:picLocks noChangeAspect="1"/>
          </p:cNvPicPr>
          <p:nvPr/>
        </p:nvPicPr>
        <p:blipFill>
          <a:blip r:embed="rId6"/>
          <a:stretch>
            <a:fillRect/>
          </a:stretch>
        </p:blipFill>
        <p:spPr>
          <a:xfrm>
            <a:off x="2772591" y="990612"/>
            <a:ext cx="234384" cy="234384"/>
          </a:xfrm>
          <a:prstGeom prst="rect">
            <a:avLst/>
          </a:prstGeom>
        </p:spPr>
      </p:pic>
      <p:pic>
        <p:nvPicPr>
          <p:cNvPr id="40" name="Picture 39"/>
          <p:cNvPicPr>
            <a:picLocks noChangeAspect="1"/>
          </p:cNvPicPr>
          <p:nvPr/>
        </p:nvPicPr>
        <p:blipFill>
          <a:blip r:embed="rId4"/>
          <a:stretch>
            <a:fillRect/>
          </a:stretch>
        </p:blipFill>
        <p:spPr>
          <a:xfrm>
            <a:off x="2881543" y="1358033"/>
            <a:ext cx="125432" cy="108708"/>
          </a:xfrm>
          <a:prstGeom prst="rect">
            <a:avLst/>
          </a:prstGeom>
        </p:spPr>
      </p:pic>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pic>
        <p:nvPicPr>
          <p:cNvPr id="2" name="Picture 1"/>
          <p:cNvPicPr>
            <a:picLocks noChangeAspect="1"/>
          </p:cNvPicPr>
          <p:nvPr/>
        </p:nvPicPr>
        <p:blipFill>
          <a:blip r:embed="rId7"/>
          <a:stretch>
            <a:fillRect/>
          </a:stretch>
        </p:blipFill>
        <p:spPr>
          <a:xfrm>
            <a:off x="3403925" y="1890464"/>
            <a:ext cx="92858" cy="171428"/>
          </a:xfrm>
          <a:prstGeom prst="rect">
            <a:avLst/>
          </a:prstGeom>
        </p:spPr>
      </p:pic>
      <p:graphicFrame>
        <p:nvGraphicFramePr>
          <p:cNvPr id="33" name="Table 32"/>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2" name="Table 41"/>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3" name="Table 42"/>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-4.00</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5" name="Table 44"/>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6" name="Table 45"/>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7" name="Table 46"/>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$-4.00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48" name="TextBox 47"/>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49" name="Table 48"/>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50" name="Slide Number Placeholder 2">
            <a:extLst>
              <a:ext uri="{FF2B5EF4-FFF2-40B4-BE49-F238E27FC236}">
                <a16:creationId xmlns:a16="http://schemas.microsoft.com/office/drawing/2014/main" xmlns="" id="{E70F7DF0-B23C-4EE2-98C6-04391FED0541}"/>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77</a:t>
            </a:fld>
            <a:endParaRPr lang="en-US" sz="800" kern="0" dirty="0">
              <a:solidFill>
                <a:srgbClr val="54B948"/>
              </a:solidFill>
            </a:endParaRPr>
          </a:p>
        </p:txBody>
      </p:sp>
      <p:sp>
        <p:nvSpPr>
          <p:cNvPr id="51" name="Footer Placeholder 3">
            <a:extLst>
              <a:ext uri="{FF2B5EF4-FFF2-40B4-BE49-F238E27FC236}">
                <a16:creationId xmlns:a16="http://schemas.microsoft.com/office/drawing/2014/main" xmlns="" id="{56C29E51-099A-4615-8008-CD00BDB35A0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0107326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8" name="Table 17"/>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tx1"/>
                          </a:solidFill>
                        </a:rPr>
                        <a:t>Amount</a:t>
                      </a:r>
                    </a:p>
                    <a:p>
                      <a:r>
                        <a:rPr lang="en-US" sz="900" b="0" dirty="0">
                          <a:solidFill>
                            <a:schemeClr val="tx1"/>
                          </a:solidFill>
                        </a:rPr>
                        <a:t>$4.00</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096204"/>
          <a:ext cx="2174086" cy="345262"/>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45262">
                <a:tc>
                  <a:txBody>
                    <a:bodyPr/>
                    <a:lstStyle/>
                    <a:p>
                      <a:r>
                        <a:rPr lang="en-US" sz="900" b="0" dirty="0">
                          <a:solidFill>
                            <a:schemeClr val="tx1"/>
                          </a:solidFill>
                        </a:rPr>
                        <a:t>Memo</a:t>
                      </a:r>
                    </a:p>
                    <a:p>
                      <a:r>
                        <a:rPr lang="en-US" sz="900" b="0" dirty="0">
                          <a:solidFill>
                            <a:schemeClr val="tx1"/>
                          </a:solidFill>
                        </a:rPr>
                        <a:t>Incorrect payment amoun</a:t>
                      </a:r>
                      <a:r>
                        <a:rPr lang="en-US" sz="900" b="0" baseline="0" dirty="0">
                          <a:solidFill>
                            <a:schemeClr val="tx1"/>
                          </a:solidFill>
                        </a:rPr>
                        <a:t>t entered</a:t>
                      </a:r>
                      <a:endParaRPr lang="en-US" sz="900" b="0" dirty="0">
                        <a:solidFill>
                          <a:schemeClr val="tx1"/>
                        </a:solidFill>
                      </a:endParaRP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-4.00</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black"/>
                </a:solidFill>
                <a:latin typeface="Calibri" panose="020F0502020204030204"/>
                <a:ea typeface="+mn-ea"/>
                <a:cs typeface="+mn-cs"/>
              </a:rPr>
              <a:t>Save</a:t>
            </a:r>
          </a:p>
        </p:txBody>
      </p:sp>
      <p:graphicFrame>
        <p:nvGraphicFramePr>
          <p:cNvPr id="30" name="Table 29"/>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39" name="Picture 38"/>
          <p:cNvPicPr>
            <a:picLocks noChangeAspect="1"/>
          </p:cNvPicPr>
          <p:nvPr/>
        </p:nvPicPr>
        <p:blipFill>
          <a:blip r:embed="rId5"/>
          <a:stretch>
            <a:fillRect/>
          </a:stretch>
        </p:blipFill>
        <p:spPr>
          <a:xfrm>
            <a:off x="2772591" y="990612"/>
            <a:ext cx="234384" cy="234384"/>
          </a:xfrm>
          <a:prstGeom prst="rect">
            <a:avLst/>
          </a:prstGeom>
        </p:spPr>
      </p:pic>
      <p:pic>
        <p:nvPicPr>
          <p:cNvPr id="40" name="Picture 39"/>
          <p:cNvPicPr>
            <a:picLocks noChangeAspect="1"/>
          </p:cNvPicPr>
          <p:nvPr/>
        </p:nvPicPr>
        <p:blipFill>
          <a:blip r:embed="rId4"/>
          <a:stretch>
            <a:fillRect/>
          </a:stretch>
        </p:blipFill>
        <p:spPr>
          <a:xfrm>
            <a:off x="2881543" y="1358033"/>
            <a:ext cx="125432" cy="108708"/>
          </a:xfrm>
          <a:prstGeom prst="rect">
            <a:avLst/>
          </a:prstGeom>
        </p:spPr>
      </p:pic>
      <p:graphicFrame>
        <p:nvGraphicFramePr>
          <p:cNvPr id="20" name="Table 19"/>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$-4.00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33" name="Picture 32"/>
          <p:cNvPicPr>
            <a:picLocks noChangeAspect="1"/>
          </p:cNvPicPr>
          <p:nvPr/>
        </p:nvPicPr>
        <p:blipFill>
          <a:blip r:embed="rId6"/>
          <a:stretch>
            <a:fillRect/>
          </a:stretch>
        </p:blipFill>
        <p:spPr>
          <a:xfrm>
            <a:off x="390595" y="526645"/>
            <a:ext cx="207143" cy="185714"/>
          </a:xfrm>
          <a:prstGeom prst="rect">
            <a:avLst/>
          </a:prstGeom>
        </p:spPr>
      </p:pic>
      <p:sp>
        <p:nvSpPr>
          <p:cNvPr id="41" name="Slide Number Placeholder 2">
            <a:extLst>
              <a:ext uri="{FF2B5EF4-FFF2-40B4-BE49-F238E27FC236}">
                <a16:creationId xmlns:a16="http://schemas.microsoft.com/office/drawing/2014/main" xmlns="" id="{A9EBD9B7-891B-45E4-AA2E-E8F1BB42C8B8}"/>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78</a:t>
            </a:fld>
            <a:endParaRPr lang="en-US" sz="800" kern="0" dirty="0">
              <a:solidFill>
                <a:srgbClr val="54B948"/>
              </a:solidFill>
            </a:endParaRPr>
          </a:p>
        </p:txBody>
      </p:sp>
      <p:sp>
        <p:nvSpPr>
          <p:cNvPr id="42" name="Footer Placeholder 3">
            <a:extLst>
              <a:ext uri="{FF2B5EF4-FFF2-40B4-BE49-F238E27FC236}">
                <a16:creationId xmlns:a16="http://schemas.microsoft.com/office/drawing/2014/main" xmlns="" id="{AA4FC2A2-35D6-4F27-9EDB-41116B17361D}"/>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3147156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8" name="Table 17"/>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096204"/>
          <a:ext cx="2174086" cy="345262"/>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45262">
                <a:tc>
                  <a:txBody>
                    <a:bodyPr/>
                    <a:lstStyle/>
                    <a:p>
                      <a:r>
                        <a:rPr lang="en-US" sz="900" b="0" dirty="0">
                          <a:solidFill>
                            <a:schemeClr val="bg1">
                              <a:lumMod val="65000"/>
                            </a:schemeClr>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0.00</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graphicFrame>
        <p:nvGraphicFramePr>
          <p:cNvPr id="30" name="Table 29"/>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39" name="Picture 38"/>
          <p:cNvPicPr>
            <a:picLocks noChangeAspect="1"/>
          </p:cNvPicPr>
          <p:nvPr/>
        </p:nvPicPr>
        <p:blipFill>
          <a:blip r:embed="rId5"/>
          <a:stretch>
            <a:fillRect/>
          </a:stretch>
        </p:blipFill>
        <p:spPr>
          <a:xfrm>
            <a:off x="2772591" y="990612"/>
            <a:ext cx="234384" cy="234384"/>
          </a:xfrm>
          <a:prstGeom prst="rect">
            <a:avLst/>
          </a:prstGeom>
        </p:spPr>
      </p:pic>
      <p:pic>
        <p:nvPicPr>
          <p:cNvPr id="40" name="Picture 39"/>
          <p:cNvPicPr>
            <a:picLocks noChangeAspect="1"/>
          </p:cNvPicPr>
          <p:nvPr/>
        </p:nvPicPr>
        <p:blipFill>
          <a:blip r:embed="rId4"/>
          <a:stretch>
            <a:fillRect/>
          </a:stretch>
        </p:blipFill>
        <p:spPr>
          <a:xfrm>
            <a:off x="2881543" y="1358033"/>
            <a:ext cx="125432" cy="108708"/>
          </a:xfrm>
          <a:prstGeom prst="rect">
            <a:avLst/>
          </a:prstGeom>
        </p:spPr>
      </p:pic>
      <p:graphicFrame>
        <p:nvGraphicFramePr>
          <p:cNvPr id="20" name="Table 19"/>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1" name="Picture 40"/>
          <p:cNvPicPr>
            <a:picLocks noChangeAspect="1"/>
          </p:cNvPicPr>
          <p:nvPr/>
        </p:nvPicPr>
        <p:blipFill>
          <a:blip r:embed="rId6"/>
          <a:stretch>
            <a:fillRect/>
          </a:stretch>
        </p:blipFill>
        <p:spPr>
          <a:xfrm>
            <a:off x="390757" y="526329"/>
            <a:ext cx="214286" cy="185714"/>
          </a:xfrm>
          <a:prstGeom prst="rect">
            <a:avLst/>
          </a:prstGeom>
        </p:spPr>
      </p:pic>
      <p:sp>
        <p:nvSpPr>
          <p:cNvPr id="42" name="TextBox 41"/>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sp>
        <p:nvSpPr>
          <p:cNvPr id="33" name="Slide Number Placeholder 2">
            <a:extLst>
              <a:ext uri="{FF2B5EF4-FFF2-40B4-BE49-F238E27FC236}">
                <a16:creationId xmlns:a16="http://schemas.microsoft.com/office/drawing/2014/main" xmlns="" id="{DFF5916A-A885-49D0-94E0-A1004517C40F}"/>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79</a:t>
            </a:fld>
            <a:endParaRPr lang="en-US" sz="800" kern="0" dirty="0">
              <a:solidFill>
                <a:srgbClr val="54B948"/>
              </a:solidFill>
            </a:endParaRPr>
          </a:p>
        </p:txBody>
      </p:sp>
      <p:sp>
        <p:nvSpPr>
          <p:cNvPr id="43" name="Footer Placeholder 3">
            <a:extLst>
              <a:ext uri="{FF2B5EF4-FFF2-40B4-BE49-F238E27FC236}">
                <a16:creationId xmlns:a16="http://schemas.microsoft.com/office/drawing/2014/main" xmlns="" id="{180B9F9E-1D42-474B-9BAF-571A525D6FE9}"/>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0447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5144096"/>
          </a:xfrm>
          <a:prstGeom prst="rect">
            <a:avLst/>
          </a:prstGeom>
        </p:spPr>
      </p:pic>
      <p:sp>
        <p:nvSpPr>
          <p:cNvPr id="3" name="Slide Number Placeholder 2">
            <a:extLst>
              <a:ext uri="{FF2B5EF4-FFF2-40B4-BE49-F238E27FC236}">
                <a16:creationId xmlns:a16="http://schemas.microsoft.com/office/drawing/2014/main" xmlns="" id="{8489423D-B135-4CAC-BF52-F90C81228D93}"/>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a:t>
            </a:fld>
            <a:endParaRPr lang="en-US" sz="800" kern="0" dirty="0">
              <a:solidFill>
                <a:srgbClr val="54B948"/>
              </a:solidFill>
            </a:endParaRPr>
          </a:p>
        </p:txBody>
      </p:sp>
      <p:sp>
        <p:nvSpPr>
          <p:cNvPr id="5" name="Footer Placeholder 3">
            <a:extLst>
              <a:ext uri="{FF2B5EF4-FFF2-40B4-BE49-F238E27FC236}">
                <a16:creationId xmlns:a16="http://schemas.microsoft.com/office/drawing/2014/main" xmlns="" id="{2E703A99-2233-4F90-A665-E3A231C5353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2046075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tx1"/>
                          </a:solidFill>
                        </a:rPr>
                        <a:t>Amount</a:t>
                      </a:r>
                    </a:p>
                    <a:p>
                      <a:r>
                        <a:rPr lang="en-US" sz="900" b="0" dirty="0">
                          <a:solidFill>
                            <a:schemeClr val="tx1"/>
                          </a:solidFill>
                        </a:rPr>
                        <a:t>$152.68</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3328489"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9" name="Table 18"/>
          <p:cNvGraphicFramePr>
            <a:graphicFrameLocks noGrp="1"/>
          </p:cNvGraphicFramePr>
          <p:nvPr>
            <p:extLst/>
          </p:nvPr>
        </p:nvGraphicFramePr>
        <p:xfrm>
          <a:off x="3397555" y="2084831"/>
          <a:ext cx="2228804" cy="3566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6634">
                <a:tc>
                  <a:txBody>
                    <a:bodyPr/>
                    <a:lstStyle/>
                    <a:p>
                      <a:r>
                        <a:rPr lang="en-US" sz="900" b="0" dirty="0">
                          <a:solidFill>
                            <a:schemeClr val="tx1"/>
                          </a:solidFill>
                        </a:rPr>
                        <a:t>Tender</a:t>
                      </a:r>
                    </a:p>
                    <a:p>
                      <a:r>
                        <a:rPr lang="en-US" sz="900" b="0" dirty="0">
                          <a:solidFill>
                            <a:schemeClr val="tx1"/>
                          </a:solidFill>
                        </a:rPr>
                        <a:t>Cash</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6" y="2208838"/>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 name="Rectangle: Rounded Corners 31"/>
          <p:cNvSpPr/>
          <p:nvPr/>
        </p:nvSpPr>
        <p:spPr>
          <a:xfrm rot="10800000">
            <a:off x="3397555"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3" name="Table 32"/>
          <p:cNvGraphicFramePr>
            <a:graphicFrameLocks noGrp="1"/>
          </p:cNvGraphicFramePr>
          <p:nvPr>
            <p:extLst/>
          </p:nvPr>
        </p:nvGraphicFramePr>
        <p:xfrm>
          <a:off x="3403930" y="1515883"/>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45" name="Straight Connector 44"/>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Rectangle: Rounded Corners 45"/>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7" name="TextBox 46"/>
          <p:cNvSpPr txBox="1"/>
          <p:nvPr/>
        </p:nvSpPr>
        <p:spPr>
          <a:xfrm>
            <a:off x="3718987" y="3703918"/>
            <a:ext cx="1615019"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48" name="Rectangle: Rounded Corners 47"/>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9" name="TextBox 48"/>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31" name="TextBox 30"/>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black"/>
                </a:solidFill>
                <a:latin typeface="Calibri" panose="020F0502020204030204"/>
                <a:ea typeface="+mn-ea"/>
                <a:cs typeface="+mn-cs"/>
              </a:rPr>
              <a:t>Save</a:t>
            </a:r>
          </a:p>
        </p:txBody>
      </p:sp>
      <p:graphicFrame>
        <p:nvGraphicFramePr>
          <p:cNvPr id="34" name="Table 33"/>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5" name="Table 34"/>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0" name="Table 49"/>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1" name="Table 50"/>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152.68</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2" name="Table 51"/>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3" name="Table 52"/>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4" name="Table 53"/>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$152.68</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55" name="TextBox 54"/>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56" name="Table 55"/>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58" name="Picture 57"/>
          <p:cNvPicPr>
            <a:picLocks noChangeAspect="1"/>
          </p:cNvPicPr>
          <p:nvPr/>
        </p:nvPicPr>
        <p:blipFill>
          <a:blip r:embed="rId6"/>
          <a:stretch>
            <a:fillRect/>
          </a:stretch>
        </p:blipFill>
        <p:spPr>
          <a:xfrm>
            <a:off x="2772591" y="990612"/>
            <a:ext cx="234384" cy="234384"/>
          </a:xfrm>
          <a:prstGeom prst="rect">
            <a:avLst/>
          </a:prstGeom>
        </p:spPr>
      </p:pic>
      <p:pic>
        <p:nvPicPr>
          <p:cNvPr id="59" name="Picture 58"/>
          <p:cNvPicPr>
            <a:picLocks noChangeAspect="1"/>
          </p:cNvPicPr>
          <p:nvPr/>
        </p:nvPicPr>
        <p:blipFill>
          <a:blip r:embed="rId4"/>
          <a:stretch>
            <a:fillRect/>
          </a:stretch>
        </p:blipFill>
        <p:spPr>
          <a:xfrm>
            <a:off x="2881543" y="1358033"/>
            <a:ext cx="125432" cy="108708"/>
          </a:xfrm>
          <a:prstGeom prst="rect">
            <a:avLst/>
          </a:prstGeom>
        </p:spPr>
      </p:pic>
      <p:pic>
        <p:nvPicPr>
          <p:cNvPr id="61" name="Picture 60"/>
          <p:cNvPicPr>
            <a:picLocks noChangeAspect="1"/>
          </p:cNvPicPr>
          <p:nvPr/>
        </p:nvPicPr>
        <p:blipFill>
          <a:blip r:embed="rId7"/>
          <a:stretch>
            <a:fillRect/>
          </a:stretch>
        </p:blipFill>
        <p:spPr>
          <a:xfrm>
            <a:off x="390595" y="526645"/>
            <a:ext cx="207143" cy="185714"/>
          </a:xfrm>
          <a:prstGeom prst="rect">
            <a:avLst/>
          </a:prstGeom>
        </p:spPr>
      </p:pic>
      <p:sp>
        <p:nvSpPr>
          <p:cNvPr id="36" name="Slide Number Placeholder 2">
            <a:extLst>
              <a:ext uri="{FF2B5EF4-FFF2-40B4-BE49-F238E27FC236}">
                <a16:creationId xmlns:a16="http://schemas.microsoft.com/office/drawing/2014/main" xmlns="" id="{AC332D12-CEF0-42E7-90A8-C7F0B1F7A097}"/>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80</a:t>
            </a:fld>
            <a:endParaRPr lang="en-US" sz="800" kern="0" dirty="0">
              <a:solidFill>
                <a:srgbClr val="54B948"/>
              </a:solidFill>
            </a:endParaRPr>
          </a:p>
        </p:txBody>
      </p:sp>
      <p:sp>
        <p:nvSpPr>
          <p:cNvPr id="37" name="Footer Placeholder 3">
            <a:extLst>
              <a:ext uri="{FF2B5EF4-FFF2-40B4-BE49-F238E27FC236}">
                <a16:creationId xmlns:a16="http://schemas.microsoft.com/office/drawing/2014/main" xmlns="" id="{B1978273-3132-4EAB-A857-60229E342423}"/>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978914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 name="Picture 3"/>
          <p:cNvPicPr>
            <a:picLocks noChangeAspect="1"/>
          </p:cNvPicPr>
          <p:nvPr/>
        </p:nvPicPr>
        <p:blipFill>
          <a:blip r:embed="rId3"/>
          <a:stretch>
            <a:fillRect/>
          </a:stretch>
        </p:blipFill>
        <p:spPr>
          <a:xfrm>
            <a:off x="0" y="0"/>
            <a:ext cx="327991" cy="5143500"/>
          </a:xfrm>
          <a:prstGeom prst="rect">
            <a:avLst/>
          </a:prstGeom>
        </p:spPr>
      </p:pic>
      <p:pic>
        <p:nvPicPr>
          <p:cNvPr id="5" name="Picture 4"/>
          <p:cNvPicPr>
            <a:picLocks noChangeAspect="1"/>
          </p:cNvPicPr>
          <p:nvPr/>
        </p:nvPicPr>
        <p:blipFill>
          <a:blip r:embed="rId4"/>
          <a:stretch>
            <a:fillRect/>
          </a:stretch>
        </p:blipFill>
        <p:spPr>
          <a:xfrm>
            <a:off x="313837" y="0"/>
            <a:ext cx="8830163" cy="499483"/>
          </a:xfrm>
          <a:prstGeom prst="rect">
            <a:avLst/>
          </a:prstGeom>
        </p:spPr>
      </p:pic>
      <p:pic>
        <p:nvPicPr>
          <p:cNvPr id="7" name="Picture 6"/>
          <p:cNvPicPr>
            <a:picLocks noChangeAspect="1"/>
          </p:cNvPicPr>
          <p:nvPr/>
        </p:nvPicPr>
        <p:blipFill>
          <a:blip r:embed="rId5"/>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3328489"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9" name="Table 18"/>
          <p:cNvGraphicFramePr>
            <a:graphicFrameLocks noGrp="1"/>
          </p:cNvGraphicFramePr>
          <p:nvPr>
            <p:extLst/>
          </p:nvPr>
        </p:nvGraphicFramePr>
        <p:xfrm>
          <a:off x="3397555" y="2084831"/>
          <a:ext cx="2228804" cy="3566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6634">
                <a:tc>
                  <a:txBody>
                    <a:bodyPr/>
                    <a:lstStyle/>
                    <a:p>
                      <a:r>
                        <a:rPr lang="en-US" sz="900" b="0" dirty="0">
                          <a:solidFill>
                            <a:schemeClr val="bg1">
                              <a:lumMod val="65000"/>
                            </a:schemeClr>
                          </a:solidFill>
                        </a:rPr>
                        <a:t>Tender</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6" y="2208838"/>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 name="Rectangle: Rounded Corners 31"/>
          <p:cNvSpPr/>
          <p:nvPr/>
        </p:nvSpPr>
        <p:spPr>
          <a:xfrm rot="10800000">
            <a:off x="3397555"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3" name="Table 32"/>
          <p:cNvGraphicFramePr>
            <a:graphicFrameLocks noGrp="1"/>
          </p:cNvGraphicFramePr>
          <p:nvPr>
            <p:extLst/>
          </p:nvPr>
        </p:nvGraphicFramePr>
        <p:xfrm>
          <a:off x="3403930" y="1515883"/>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45" name="Straight Connector 44"/>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Rectangle: Rounded Corners 45"/>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7" name="TextBox 46"/>
          <p:cNvSpPr txBox="1"/>
          <p:nvPr/>
        </p:nvSpPr>
        <p:spPr>
          <a:xfrm>
            <a:off x="3718987" y="3703918"/>
            <a:ext cx="1615019"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48" name="Rectangle: Rounded Corners 47"/>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9" name="TextBox 48"/>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graphicFrame>
        <p:nvGraphicFramePr>
          <p:cNvPr id="34" name="Table 33"/>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5" name="Table 34"/>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0" name="Table 49"/>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1" name="Table 50"/>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0.00</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2" name="Table 51"/>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3" name="Table 52"/>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4" name="Table 53"/>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55" name="TextBox 54"/>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56" name="Table 55"/>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58" name="Picture 57"/>
          <p:cNvPicPr>
            <a:picLocks noChangeAspect="1"/>
          </p:cNvPicPr>
          <p:nvPr/>
        </p:nvPicPr>
        <p:blipFill>
          <a:blip r:embed="rId7"/>
          <a:stretch>
            <a:fillRect/>
          </a:stretch>
        </p:blipFill>
        <p:spPr>
          <a:xfrm>
            <a:off x="2772591" y="990612"/>
            <a:ext cx="234384" cy="234384"/>
          </a:xfrm>
          <a:prstGeom prst="rect">
            <a:avLst/>
          </a:prstGeom>
        </p:spPr>
      </p:pic>
      <p:pic>
        <p:nvPicPr>
          <p:cNvPr id="59" name="Picture 58"/>
          <p:cNvPicPr>
            <a:picLocks noChangeAspect="1"/>
          </p:cNvPicPr>
          <p:nvPr/>
        </p:nvPicPr>
        <p:blipFill>
          <a:blip r:embed="rId5"/>
          <a:stretch>
            <a:fillRect/>
          </a:stretch>
        </p:blipFill>
        <p:spPr>
          <a:xfrm>
            <a:off x="2881543" y="1358033"/>
            <a:ext cx="125432" cy="108708"/>
          </a:xfrm>
          <a:prstGeom prst="rect">
            <a:avLst/>
          </a:prstGeom>
        </p:spPr>
      </p:pic>
      <p:pic>
        <p:nvPicPr>
          <p:cNvPr id="36" name="Picture 35"/>
          <p:cNvPicPr>
            <a:picLocks noChangeAspect="1"/>
          </p:cNvPicPr>
          <p:nvPr/>
        </p:nvPicPr>
        <p:blipFill>
          <a:blip r:embed="rId8"/>
          <a:stretch>
            <a:fillRect/>
          </a:stretch>
        </p:blipFill>
        <p:spPr>
          <a:xfrm>
            <a:off x="390757" y="526329"/>
            <a:ext cx="214286" cy="185714"/>
          </a:xfrm>
          <a:prstGeom prst="rect">
            <a:avLst/>
          </a:prstGeom>
        </p:spPr>
      </p:pic>
      <p:sp>
        <p:nvSpPr>
          <p:cNvPr id="37" name="TextBox 36"/>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sp>
        <p:nvSpPr>
          <p:cNvPr id="31" name="Slide Number Placeholder 2">
            <a:extLst>
              <a:ext uri="{FF2B5EF4-FFF2-40B4-BE49-F238E27FC236}">
                <a16:creationId xmlns:a16="http://schemas.microsoft.com/office/drawing/2014/main" xmlns="" id="{0E5235F5-2B46-4BB7-9541-C9FCA4EF4D48}"/>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81</a:t>
            </a:fld>
            <a:endParaRPr lang="en-US" sz="800" kern="0" dirty="0">
              <a:solidFill>
                <a:srgbClr val="54B948"/>
              </a:solidFill>
            </a:endParaRPr>
          </a:p>
        </p:txBody>
      </p:sp>
      <p:sp>
        <p:nvSpPr>
          <p:cNvPr id="38" name="Footer Placeholder 3">
            <a:extLst>
              <a:ext uri="{FF2B5EF4-FFF2-40B4-BE49-F238E27FC236}">
                <a16:creationId xmlns:a16="http://schemas.microsoft.com/office/drawing/2014/main" xmlns="" id="{68434CE2-3E8B-4D5C-B0F8-10873F1D9BE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1389855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5" name="Table 14"/>
          <p:cNvGraphicFramePr>
            <a:graphicFrameLocks noGrp="1"/>
          </p:cNvGraphicFramePr>
          <p:nvPr>
            <p:extLst/>
          </p:nvPr>
        </p:nvGraphicFramePr>
        <p:xfrm>
          <a:off x="420574" y="879571"/>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7" name="Picture 16"/>
          <p:cNvPicPr>
            <a:picLocks noChangeAspect="1"/>
          </p:cNvPicPr>
          <p:nvPr/>
        </p:nvPicPr>
        <p:blipFill>
          <a:blip r:embed="rId6"/>
          <a:stretch>
            <a:fillRect/>
          </a:stretch>
        </p:blipFill>
        <p:spPr>
          <a:xfrm>
            <a:off x="2763554" y="992527"/>
            <a:ext cx="234384" cy="234384"/>
          </a:xfrm>
          <a:prstGeom prst="rect">
            <a:avLst/>
          </a:prstGeom>
        </p:spPr>
      </p:pic>
      <p:graphicFrame>
        <p:nvGraphicFramePr>
          <p:cNvPr id="18" name="Table 17"/>
          <p:cNvGraphicFramePr>
            <a:graphicFrameLocks noGrp="1"/>
          </p:cNvGraphicFramePr>
          <p:nvPr>
            <p:extLst/>
          </p:nvPr>
        </p:nvGraphicFramePr>
        <p:xfrm>
          <a:off x="3397551" y="1857003"/>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222662"/>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0" name="Table 19"/>
          <p:cNvGraphicFramePr>
            <a:graphicFrameLocks noGrp="1"/>
          </p:cNvGraphicFramePr>
          <p:nvPr>
            <p:extLst/>
          </p:nvPr>
        </p:nvGraphicFramePr>
        <p:xfrm>
          <a:off x="6128275" y="1524765"/>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Balance Due</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890464"/>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Credit Limit</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256162"/>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Charge Status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963915"/>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32528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31 – 60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687299"/>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61 – 90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4049313"/>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91+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sp>
        <p:nvSpPr>
          <p:cNvPr id="30" name="Slide Number Placeholder 2">
            <a:extLst>
              <a:ext uri="{FF2B5EF4-FFF2-40B4-BE49-F238E27FC236}">
                <a16:creationId xmlns:a16="http://schemas.microsoft.com/office/drawing/2014/main" xmlns="" id="{9D3AE0D5-DBC8-4CE9-81D0-64016219009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82</a:t>
            </a:fld>
            <a:endParaRPr lang="en-US" sz="800" kern="0" dirty="0">
              <a:solidFill>
                <a:srgbClr val="54B948"/>
              </a:solidFill>
            </a:endParaRPr>
          </a:p>
        </p:txBody>
      </p:sp>
      <p:sp>
        <p:nvSpPr>
          <p:cNvPr id="33" name="Footer Placeholder 3">
            <a:extLst>
              <a:ext uri="{FF2B5EF4-FFF2-40B4-BE49-F238E27FC236}">
                <a16:creationId xmlns:a16="http://schemas.microsoft.com/office/drawing/2014/main" xmlns="" id="{5AB7F7CC-6F33-4AEF-ACAC-CB82581936B4}"/>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7582470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5" name="Table 14"/>
          <p:cNvGraphicFramePr>
            <a:graphicFrameLocks noGrp="1"/>
          </p:cNvGraphicFramePr>
          <p:nvPr>
            <p:extLst/>
          </p:nvPr>
        </p:nvGraphicFramePr>
        <p:xfrm>
          <a:off x="420574" y="879571"/>
          <a:ext cx="2612264" cy="81456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1" dirty="0">
                          <a:solidFill>
                            <a:schemeClr val="bg1">
                              <a:lumMod val="75000"/>
                            </a:schemeClr>
                          </a:solidFill>
                        </a:rPr>
                        <a:t>Search</a:t>
                      </a:r>
                      <a:r>
                        <a:rPr lang="en-US" sz="800" b="1" baseline="0" dirty="0">
                          <a:solidFill>
                            <a:schemeClr val="bg1">
                              <a:lumMod val="75000"/>
                            </a:schemeClr>
                          </a:solidFill>
                        </a:rPr>
                        <a:t> by Customer #, Last Name or Phone #</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17" name="Picture 16"/>
          <p:cNvPicPr>
            <a:picLocks noChangeAspect="1"/>
          </p:cNvPicPr>
          <p:nvPr/>
        </p:nvPicPr>
        <p:blipFill>
          <a:blip r:embed="rId6"/>
          <a:stretch>
            <a:fillRect/>
          </a:stretch>
        </p:blipFill>
        <p:spPr>
          <a:xfrm>
            <a:off x="2763554" y="992527"/>
            <a:ext cx="234384" cy="234384"/>
          </a:xfrm>
          <a:prstGeom prst="rect">
            <a:avLst/>
          </a:prstGeom>
        </p:spPr>
      </p:pic>
      <p:graphicFrame>
        <p:nvGraphicFramePr>
          <p:cNvPr id="18" name="Table 17"/>
          <p:cNvGraphicFramePr>
            <a:graphicFrameLocks noGrp="1"/>
          </p:cNvGraphicFramePr>
          <p:nvPr>
            <p:extLst/>
          </p:nvPr>
        </p:nvGraphicFramePr>
        <p:xfrm>
          <a:off x="3397551" y="1857003"/>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222662"/>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0" name="Table 19"/>
          <p:cNvGraphicFramePr>
            <a:graphicFrameLocks noGrp="1"/>
          </p:cNvGraphicFramePr>
          <p:nvPr>
            <p:extLst/>
          </p:nvPr>
        </p:nvGraphicFramePr>
        <p:xfrm>
          <a:off x="6128275" y="1524765"/>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Balance Due</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890464"/>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Credit Limit</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256162"/>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Charge Status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963915"/>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32528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31 – 60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687299"/>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61 – 90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4049313"/>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91+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graphicFrame>
        <p:nvGraphicFramePr>
          <p:cNvPr id="39" name="Table 38"/>
          <p:cNvGraphicFramePr>
            <a:graphicFrameLocks noGrp="1"/>
          </p:cNvGraphicFramePr>
          <p:nvPr>
            <p:extLst/>
          </p:nvPr>
        </p:nvGraphicFramePr>
        <p:xfrm>
          <a:off x="2177739" y="1687287"/>
          <a:ext cx="4479205" cy="1590726"/>
        </p:xfrm>
        <a:graphic>
          <a:graphicData uri="http://schemas.openxmlformats.org/drawingml/2006/table">
            <a:tbl>
              <a:tblPr firstRow="1" bandRow="1">
                <a:tableStyleId>{5C22544A-7EE6-4342-B048-85BDC9FD1C3A}</a:tableStyleId>
              </a:tblPr>
              <a:tblGrid>
                <a:gridCol w="2193617">
                  <a:extLst>
                    <a:ext uri="{9D8B030D-6E8A-4147-A177-3AD203B41FA5}">
                      <a16:colId xmlns:a16="http://schemas.microsoft.com/office/drawing/2014/main" xmlns="" val="1893990144"/>
                    </a:ext>
                  </a:extLst>
                </a:gridCol>
                <a:gridCol w="2285588">
                  <a:extLst>
                    <a:ext uri="{9D8B030D-6E8A-4147-A177-3AD203B41FA5}">
                      <a16:colId xmlns:a16="http://schemas.microsoft.com/office/drawing/2014/main" xmlns="" val="4042993275"/>
                    </a:ext>
                  </a:extLst>
                </a:gridCol>
              </a:tblGrid>
              <a:tr h="280583">
                <a:tc>
                  <a:txBody>
                    <a:bodyPr/>
                    <a:lstStyle/>
                    <a:p>
                      <a:r>
                        <a:rPr lang="en-US" sz="900" b="0" dirty="0">
                          <a:solidFill>
                            <a:schemeClr val="tx1"/>
                          </a:solidFill>
                        </a:rPr>
                        <a:t>Search Customers</a:t>
                      </a:r>
                    </a:p>
                  </a:txBody>
                  <a:tcPr marL="68580" marR="68580" marT="34290" marB="34290">
                    <a:lnL w="3175" cap="flat" cmpd="sng" algn="ctr">
                      <a:solidFill>
                        <a:schemeClr val="tx1"/>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endParaRPr lang="en-US" sz="1100" b="0" dirty="0"/>
                    </a:p>
                  </a:txBody>
                  <a:tcPr marL="68580" marR="68580" marT="34290" marB="34290">
                    <a:lnL w="3175" cap="flat" cmpd="sng" algn="ctr">
                      <a:solidFill>
                        <a:schemeClr val="bg1">
                          <a:lumMod val="95000"/>
                        </a:schemeClr>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54279951"/>
                  </a:ext>
                </a:extLst>
              </a:tr>
              <a:tr h="342900">
                <a:tc>
                  <a:txBody>
                    <a:bodyPr/>
                    <a:lstStyle/>
                    <a:p>
                      <a:r>
                        <a:rPr lang="en-US" sz="900" dirty="0"/>
                        <a:t>From Customer</a:t>
                      </a:r>
                    </a:p>
                    <a:p>
                      <a:r>
                        <a:rPr lang="en-US" sz="900" dirty="0"/>
                        <a:t>41999900000</a:t>
                      </a:r>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To Customer</a:t>
                      </a:r>
                    </a:p>
                    <a:p>
                      <a:r>
                        <a:rPr lang="en-US" sz="900" dirty="0"/>
                        <a:t>41999999999</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24501276"/>
                  </a:ext>
                </a:extLst>
              </a:tr>
              <a:tr h="280583">
                <a:tc>
                  <a:txBody>
                    <a:bodyPr/>
                    <a:lstStyle/>
                    <a:p>
                      <a:r>
                        <a:rPr lang="en-US" sz="900" dirty="0"/>
                        <a:t>First</a:t>
                      </a:r>
                      <a:r>
                        <a:rPr lang="en-US" sz="900" baseline="0" dirty="0"/>
                        <a:t> Name</a:t>
                      </a:r>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Last Name</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995055569"/>
                  </a:ext>
                </a:extLst>
              </a:tr>
              <a:tr h="280583">
                <a:tc>
                  <a:txBody>
                    <a:bodyPr/>
                    <a:lstStyle/>
                    <a:p>
                      <a:r>
                        <a:rPr lang="en-US" sz="900" dirty="0"/>
                        <a:t>Zip</a:t>
                      </a:r>
                      <a:r>
                        <a:rPr lang="en-US" sz="900" baseline="0" dirty="0"/>
                        <a:t> Code</a:t>
                      </a:r>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r>
                        <a:rPr lang="en-US" sz="900" dirty="0"/>
                        <a:t>Phone Number</a:t>
                      </a:r>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855013473"/>
                  </a:ext>
                </a:extLst>
              </a:tr>
              <a:tr h="406077">
                <a:tc>
                  <a:txBody>
                    <a:bodyPr/>
                    <a:lstStyle/>
                    <a:p>
                      <a:endParaRPr lang="en-US" sz="900" dirty="0"/>
                    </a:p>
                  </a:txBody>
                  <a:tcPr marL="68580" marR="68580" marT="34290" marB="3429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900" dirty="0"/>
                    </a:p>
                  </a:txBody>
                  <a:tcPr marL="68580" marR="68580" marT="34290" marB="3429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29843400"/>
                  </a:ext>
                </a:extLst>
              </a:tr>
            </a:tbl>
          </a:graphicData>
        </a:graphic>
      </p:graphicFrame>
      <p:pic>
        <p:nvPicPr>
          <p:cNvPr id="40" name="Picture 39"/>
          <p:cNvPicPr>
            <a:picLocks noChangeAspect="1"/>
          </p:cNvPicPr>
          <p:nvPr/>
        </p:nvPicPr>
        <p:blipFill>
          <a:blip r:embed="rId7"/>
          <a:stretch>
            <a:fillRect/>
          </a:stretch>
        </p:blipFill>
        <p:spPr>
          <a:xfrm>
            <a:off x="2214874" y="2952935"/>
            <a:ext cx="1592858" cy="285714"/>
          </a:xfrm>
          <a:prstGeom prst="rect">
            <a:avLst/>
          </a:prstGeom>
        </p:spPr>
      </p:pic>
      <p:cxnSp>
        <p:nvCxnSpPr>
          <p:cNvPr id="41" name="Straight Connector 40"/>
          <p:cNvCxnSpPr/>
          <p:nvPr/>
        </p:nvCxnSpPr>
        <p:spPr>
          <a:xfrm>
            <a:off x="2214874" y="2316462"/>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14874" y="2588056"/>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14874" y="2864893"/>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49491" y="2316462"/>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49491" y="2588056"/>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49491" y="2864893"/>
            <a:ext cx="21421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lide Number Placeholder 2">
            <a:extLst>
              <a:ext uri="{FF2B5EF4-FFF2-40B4-BE49-F238E27FC236}">
                <a16:creationId xmlns:a16="http://schemas.microsoft.com/office/drawing/2014/main" xmlns="" id="{4AB1044C-3825-4E63-9069-F5048FAB6510}"/>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83</a:t>
            </a:fld>
            <a:endParaRPr lang="en-US" sz="800" kern="0" dirty="0">
              <a:solidFill>
                <a:srgbClr val="54B948"/>
              </a:solidFill>
            </a:endParaRPr>
          </a:p>
        </p:txBody>
      </p:sp>
      <p:sp>
        <p:nvSpPr>
          <p:cNvPr id="48" name="Footer Placeholder 3">
            <a:extLst>
              <a:ext uri="{FF2B5EF4-FFF2-40B4-BE49-F238E27FC236}">
                <a16:creationId xmlns:a16="http://schemas.microsoft.com/office/drawing/2014/main" xmlns="" id="{13F4FB90-8883-45FF-8730-6D59484ED62F}"/>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6110142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8" name="Table 17"/>
          <p:cNvGraphicFramePr>
            <a:graphicFrameLocks noGrp="1"/>
          </p:cNvGraphicFramePr>
          <p:nvPr>
            <p:extLst/>
          </p:nvPr>
        </p:nvGraphicFramePr>
        <p:xfrm>
          <a:off x="3397551" y="1870067"/>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235725"/>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0" name="Table 19"/>
          <p:cNvGraphicFramePr>
            <a:graphicFrameLocks noGrp="1"/>
          </p:cNvGraphicFramePr>
          <p:nvPr>
            <p:extLst/>
          </p:nvPr>
        </p:nvGraphicFramePr>
        <p:xfrm>
          <a:off x="6128275" y="1524765"/>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Balance Due</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890464"/>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Credit Limit</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256162"/>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Charge Status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963915"/>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32528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31 – 60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687299"/>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61 – 90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4049313"/>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91+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graphicFrame>
        <p:nvGraphicFramePr>
          <p:cNvPr id="41" name="Table 40"/>
          <p:cNvGraphicFramePr>
            <a:graphicFrameLocks noGrp="1"/>
          </p:cNvGraphicFramePr>
          <p:nvPr>
            <p:extLst>
              <p:ext uri="{D42A27DB-BD31-4B8C-83A1-F6EECF244321}">
                <p14:modId xmlns:p14="http://schemas.microsoft.com/office/powerpoint/2010/main" val="3915676387"/>
              </p:ext>
            </p:extLst>
          </p:nvPr>
        </p:nvGraphicFramePr>
        <p:xfrm>
          <a:off x="438466" y="878529"/>
          <a:ext cx="2612264" cy="4086061"/>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33104">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87537">
                <a:tc>
                  <a:txBody>
                    <a:bodyPr/>
                    <a:lstStyle/>
                    <a:p>
                      <a:r>
                        <a:rPr lang="en-US" sz="800" b="1" dirty="0">
                          <a:solidFill>
                            <a:schemeClr val="bg1">
                              <a:lumMod val="75000"/>
                            </a:schemeClr>
                          </a:solidFill>
                        </a:rPr>
                        <a:t>[Advanced</a:t>
                      </a:r>
                      <a:r>
                        <a:rPr lang="en-US" sz="800" b="1" baseline="0" dirty="0">
                          <a:solidFill>
                            <a:schemeClr val="bg1">
                              <a:lumMod val="75000"/>
                            </a:schemeClr>
                          </a:solidFill>
                        </a:rPr>
                        <a:t> Search]</a:t>
                      </a:r>
                      <a:endParaRPr lang="en-US" sz="800" b="1" dirty="0">
                        <a:solidFill>
                          <a:schemeClr val="bg1">
                            <a:lumMod val="75000"/>
                          </a:schemeClr>
                        </a:solidFill>
                      </a:endParaRP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58643">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63808127"/>
                  </a:ext>
                </a:extLst>
              </a:tr>
              <a:tr h="458643">
                <a:tc>
                  <a:txBody>
                    <a:bodyPr/>
                    <a:lstStyle/>
                    <a:p>
                      <a:r>
                        <a:rPr lang="en-US" sz="800" b="0" dirty="0">
                          <a:solidFill>
                            <a:schemeClr val="tx1"/>
                          </a:solidFill>
                          <a:latin typeface="+mn-lt"/>
                        </a:rPr>
                        <a:t>41999900002</a:t>
                      </a:r>
                      <a:endParaRPr lang="en-US" sz="800" b="1" dirty="0"/>
                    </a:p>
                    <a:p>
                      <a:r>
                        <a:rPr lang="en-US" sz="800" b="0" dirty="0">
                          <a:solidFill>
                            <a:schemeClr val="tx1"/>
                          </a:solidFill>
                          <a:latin typeface="+mn-lt"/>
                        </a:rPr>
                        <a:t>Larry</a:t>
                      </a:r>
                      <a:r>
                        <a:rPr lang="en-US" sz="800" b="0" baseline="0" dirty="0"/>
                        <a:t> </a:t>
                      </a:r>
                      <a:r>
                        <a:rPr lang="en-US" sz="800" b="0" dirty="0">
                          <a:solidFill>
                            <a:schemeClr val="tx1"/>
                          </a:solidFill>
                          <a:latin typeface="+mn-lt"/>
                        </a:rPr>
                        <a:t>Simon</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458643">
                <a:tc>
                  <a:txBody>
                    <a:bodyPr/>
                    <a:lstStyle/>
                    <a:p>
                      <a:r>
                        <a:rPr lang="en-US" sz="800" b="0" dirty="0">
                          <a:solidFill>
                            <a:schemeClr val="tx1"/>
                          </a:solidFill>
                          <a:latin typeface="+mn-lt"/>
                        </a:rPr>
                        <a:t>41999900003</a:t>
                      </a:r>
                      <a:endParaRPr lang="en-US" sz="800" b="1" dirty="0"/>
                    </a:p>
                    <a:p>
                      <a:r>
                        <a:rPr lang="en-US" sz="800" b="0" dirty="0">
                          <a:solidFill>
                            <a:schemeClr val="tx1"/>
                          </a:solidFill>
                          <a:latin typeface="+mn-lt"/>
                        </a:rPr>
                        <a:t>Steven</a:t>
                      </a:r>
                      <a:r>
                        <a:rPr lang="en-US" sz="800" b="0" baseline="0" dirty="0"/>
                        <a:t> </a:t>
                      </a:r>
                      <a:r>
                        <a:rPr lang="en-US" sz="800" b="0" dirty="0">
                          <a:solidFill>
                            <a:schemeClr val="tx1"/>
                          </a:solidFill>
                          <a:latin typeface="+mn-lt"/>
                        </a:rPr>
                        <a:t>Austin</a:t>
                      </a:r>
                      <a:r>
                        <a:rPr lang="en-US" sz="800" b="0" baseline="0" dirty="0"/>
                        <a:t> 789-258-7894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1496 Jones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84576176"/>
                  </a:ext>
                </a:extLst>
              </a:tr>
              <a:tr h="458643">
                <a:tc>
                  <a:txBody>
                    <a:bodyPr/>
                    <a:lstStyle/>
                    <a:p>
                      <a:r>
                        <a:rPr lang="en-US" sz="800" b="0" dirty="0">
                          <a:solidFill>
                            <a:schemeClr val="tx1"/>
                          </a:solidFill>
                          <a:latin typeface="+mn-lt"/>
                        </a:rPr>
                        <a:t>41999900004</a:t>
                      </a:r>
                      <a:endParaRPr lang="en-US" sz="800" b="1" dirty="0"/>
                    </a:p>
                    <a:p>
                      <a:r>
                        <a:rPr lang="en-US" sz="800" b="0" dirty="0">
                          <a:solidFill>
                            <a:schemeClr val="tx1"/>
                          </a:solidFill>
                          <a:latin typeface="+mn-lt"/>
                        </a:rPr>
                        <a:t>Tomas</a:t>
                      </a:r>
                      <a:r>
                        <a:rPr lang="en-US" sz="800" b="0" baseline="0" dirty="0"/>
                        <a:t> </a:t>
                      </a:r>
                      <a:r>
                        <a:rPr lang="en-US" sz="800" b="0" dirty="0">
                          <a:solidFill>
                            <a:schemeClr val="tx1"/>
                          </a:solidFill>
                          <a:latin typeface="+mn-lt"/>
                        </a:rPr>
                        <a:t>Ward</a:t>
                      </a:r>
                      <a:r>
                        <a:rPr lang="en-US" sz="800" b="0" baseline="0" dirty="0"/>
                        <a:t> </a:t>
                      </a:r>
                      <a:r>
                        <a:rPr lang="en-US" sz="800" b="0" dirty="0">
                          <a:solidFill>
                            <a:schemeClr val="tx1"/>
                          </a:solidFill>
                          <a:latin typeface="+mn-lt"/>
                        </a:rPr>
                        <a:t>439-896-1921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4616 Felosa Drive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46526417"/>
                  </a:ext>
                </a:extLst>
              </a:tr>
              <a:tr h="458643">
                <a:tc>
                  <a:txBody>
                    <a:bodyPr/>
                    <a:lstStyle/>
                    <a:p>
                      <a:r>
                        <a:rPr lang="en-US" sz="800" b="0" dirty="0">
                          <a:solidFill>
                            <a:schemeClr val="tx1"/>
                          </a:solidFill>
                          <a:latin typeface="+mn-lt"/>
                        </a:rPr>
                        <a:t>41999900005</a:t>
                      </a:r>
                      <a:endParaRPr lang="en-US" sz="800" b="1" dirty="0"/>
                    </a:p>
                    <a:p>
                      <a:r>
                        <a:rPr lang="en-US" sz="800" b="0" dirty="0">
                          <a:solidFill>
                            <a:schemeClr val="tx1"/>
                          </a:solidFill>
                          <a:latin typeface="+mn-lt"/>
                        </a:rPr>
                        <a:t>Arnold</a:t>
                      </a:r>
                      <a:r>
                        <a:rPr lang="en-US" sz="800" b="0" baseline="0" dirty="0"/>
                        <a:t> </a:t>
                      </a:r>
                      <a:r>
                        <a:rPr lang="en-US" sz="800" b="0" dirty="0">
                          <a:solidFill>
                            <a:schemeClr val="tx1"/>
                          </a:solidFill>
                          <a:latin typeface="+mn-lt"/>
                        </a:rPr>
                        <a:t>Brock</a:t>
                      </a:r>
                      <a:r>
                        <a:rPr lang="en-US" sz="800" b="0" baseline="0" dirty="0"/>
                        <a:t> </a:t>
                      </a:r>
                      <a:r>
                        <a:rPr lang="en-US" sz="800" b="0" dirty="0">
                          <a:solidFill>
                            <a:schemeClr val="tx1"/>
                          </a:solidFill>
                          <a:latin typeface="+mn-lt"/>
                        </a:rPr>
                        <a:t>107-632-3651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952 Leverton Cove Road</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877012"/>
                  </a:ext>
                </a:extLst>
              </a:tr>
              <a:tr h="458643">
                <a:tc>
                  <a:txBody>
                    <a:bodyPr/>
                    <a:lstStyle/>
                    <a:p>
                      <a:r>
                        <a:rPr lang="en-US" sz="800" b="0" dirty="0">
                          <a:solidFill>
                            <a:schemeClr val="tx1"/>
                          </a:solidFill>
                          <a:latin typeface="+mn-lt"/>
                        </a:rPr>
                        <a:t>41999900006</a:t>
                      </a:r>
                      <a:endParaRPr lang="en-US" sz="800" b="1" dirty="0"/>
                    </a:p>
                    <a:p>
                      <a:r>
                        <a:rPr lang="en-US" sz="800" b="0" dirty="0">
                          <a:solidFill>
                            <a:schemeClr val="tx1"/>
                          </a:solidFill>
                          <a:latin typeface="+mn-lt"/>
                        </a:rPr>
                        <a:t>Samantha</a:t>
                      </a:r>
                      <a:r>
                        <a:rPr lang="en-US" sz="800" b="0" baseline="0" dirty="0"/>
                        <a:t> </a:t>
                      </a:r>
                      <a:r>
                        <a:rPr lang="en-US" sz="800" b="0" dirty="0">
                          <a:solidFill>
                            <a:schemeClr val="tx1"/>
                          </a:solidFill>
                          <a:latin typeface="+mn-lt"/>
                        </a:rPr>
                        <a:t>Moore</a:t>
                      </a:r>
                      <a:r>
                        <a:rPr lang="en-US" sz="800" b="0" baseline="0" dirty="0"/>
                        <a:t> </a:t>
                      </a:r>
                      <a:r>
                        <a:rPr lang="en-US" sz="800" b="0" dirty="0">
                          <a:solidFill>
                            <a:schemeClr val="tx1"/>
                          </a:solidFill>
                          <a:latin typeface="+mn-lt"/>
                        </a:rPr>
                        <a:t>809-400-7045</a:t>
                      </a:r>
                      <a:endParaRPr lang="en-US" sz="8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1139 Steele Street</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0496804"/>
                  </a:ext>
                </a:extLst>
              </a:tr>
              <a:tr h="458643">
                <a:tc>
                  <a:txBody>
                    <a:bodyPr/>
                    <a:lstStyle/>
                    <a:p>
                      <a:r>
                        <a:rPr lang="en-US" sz="800" b="0" dirty="0">
                          <a:solidFill>
                            <a:schemeClr val="tx1"/>
                          </a:solidFill>
                          <a:latin typeface="+mn-lt"/>
                        </a:rPr>
                        <a:t>41999900007</a:t>
                      </a:r>
                      <a:endParaRPr lang="en-US" sz="800" b="1" dirty="0"/>
                    </a:p>
                    <a:p>
                      <a:r>
                        <a:rPr lang="en-US" sz="800" b="0" dirty="0">
                          <a:solidFill>
                            <a:schemeClr val="tx1"/>
                          </a:solidFill>
                          <a:latin typeface="+mn-lt"/>
                        </a:rPr>
                        <a:t>Maryann</a:t>
                      </a:r>
                      <a:r>
                        <a:rPr lang="en-US" sz="800" b="0" baseline="0" dirty="0"/>
                        <a:t> </a:t>
                      </a:r>
                      <a:r>
                        <a:rPr lang="en-US" sz="800" b="0" dirty="0">
                          <a:solidFill>
                            <a:schemeClr val="tx1"/>
                          </a:solidFill>
                          <a:latin typeface="+mn-lt"/>
                        </a:rPr>
                        <a:t>Matthews</a:t>
                      </a:r>
                      <a:r>
                        <a:rPr lang="en-US" sz="800" b="0" baseline="0" dirty="0"/>
                        <a:t> </a:t>
                      </a:r>
                      <a:r>
                        <a:rPr lang="en-US" sz="800" b="0" dirty="0">
                          <a:solidFill>
                            <a:schemeClr val="tx1"/>
                          </a:solidFill>
                          <a:latin typeface="+mn-lt"/>
                        </a:rPr>
                        <a:t>978-679-9404</a:t>
                      </a:r>
                    </a:p>
                    <a:p>
                      <a:r>
                        <a:rPr lang="en-US" sz="800" b="0" dirty="0">
                          <a:solidFill>
                            <a:schemeClr val="tx1"/>
                          </a:solidFill>
                          <a:latin typeface="+mn-lt"/>
                        </a:rPr>
                        <a:t>3473 Sunset Drive</a:t>
                      </a:r>
                      <a:r>
                        <a:rPr lang="en-US" sz="800" b="0" baseline="0" dirty="0">
                          <a:solidFill>
                            <a:schemeClr val="tx1"/>
                          </a:solidFill>
                          <a:latin typeface="+mn-lt"/>
                        </a:rPr>
                        <a:t> 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7295461"/>
                  </a:ext>
                </a:extLst>
              </a:tr>
              <a:tr h="254919">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43" name="Picture 42"/>
          <p:cNvPicPr>
            <a:picLocks noChangeAspect="1"/>
          </p:cNvPicPr>
          <p:nvPr/>
        </p:nvPicPr>
        <p:blipFill>
          <a:blip r:embed="rId6"/>
          <a:stretch>
            <a:fillRect/>
          </a:stretch>
        </p:blipFill>
        <p:spPr>
          <a:xfrm>
            <a:off x="2781446" y="990612"/>
            <a:ext cx="234384" cy="234384"/>
          </a:xfrm>
          <a:prstGeom prst="rect">
            <a:avLst/>
          </a:prstGeom>
        </p:spPr>
      </p:pic>
      <p:pic>
        <p:nvPicPr>
          <p:cNvPr id="44" name="Picture 43"/>
          <p:cNvPicPr>
            <a:picLocks noChangeAspect="1"/>
          </p:cNvPicPr>
          <p:nvPr/>
        </p:nvPicPr>
        <p:blipFill>
          <a:blip r:embed="rId4"/>
          <a:stretch>
            <a:fillRect/>
          </a:stretch>
        </p:blipFill>
        <p:spPr>
          <a:xfrm>
            <a:off x="2890398" y="1377629"/>
            <a:ext cx="125432" cy="108708"/>
          </a:xfrm>
          <a:prstGeom prst="rect">
            <a:avLst/>
          </a:prstGeom>
        </p:spPr>
      </p:pic>
      <p:pic>
        <p:nvPicPr>
          <p:cNvPr id="45" name="Picture 44"/>
          <p:cNvPicPr>
            <a:picLocks noChangeAspect="1"/>
          </p:cNvPicPr>
          <p:nvPr/>
        </p:nvPicPr>
        <p:blipFill>
          <a:blip r:embed="rId7"/>
          <a:stretch>
            <a:fillRect/>
          </a:stretch>
        </p:blipFill>
        <p:spPr>
          <a:xfrm>
            <a:off x="2074780" y="1656517"/>
            <a:ext cx="171428" cy="185714"/>
          </a:xfrm>
          <a:prstGeom prst="rect">
            <a:avLst/>
          </a:prstGeom>
        </p:spPr>
      </p:pic>
      <p:pic>
        <p:nvPicPr>
          <p:cNvPr id="3" name="Picture 2"/>
          <p:cNvPicPr>
            <a:picLocks noChangeAspect="1"/>
          </p:cNvPicPr>
          <p:nvPr/>
        </p:nvPicPr>
        <p:blipFill>
          <a:blip r:embed="rId8"/>
          <a:stretch>
            <a:fillRect/>
          </a:stretch>
        </p:blipFill>
        <p:spPr>
          <a:xfrm flipH="1">
            <a:off x="2976203" y="1529428"/>
            <a:ext cx="75607" cy="3397862"/>
          </a:xfrm>
          <a:prstGeom prst="rect">
            <a:avLst/>
          </a:prstGeom>
        </p:spPr>
      </p:pic>
      <p:pic>
        <p:nvPicPr>
          <p:cNvPr id="6" name="Picture 5"/>
          <p:cNvPicPr>
            <a:picLocks noChangeAspect="1"/>
          </p:cNvPicPr>
          <p:nvPr/>
        </p:nvPicPr>
        <p:blipFill>
          <a:blip r:embed="rId9"/>
          <a:stretch>
            <a:fillRect/>
          </a:stretch>
        </p:blipFill>
        <p:spPr>
          <a:xfrm>
            <a:off x="1344006" y="4725908"/>
            <a:ext cx="535715" cy="221429"/>
          </a:xfrm>
          <a:prstGeom prst="rect">
            <a:avLst/>
          </a:prstGeom>
        </p:spPr>
      </p:pic>
      <p:sp>
        <p:nvSpPr>
          <p:cNvPr id="33" name="Slide Number Placeholder 2">
            <a:extLst>
              <a:ext uri="{FF2B5EF4-FFF2-40B4-BE49-F238E27FC236}">
                <a16:creationId xmlns:a16="http://schemas.microsoft.com/office/drawing/2014/main" xmlns="" id="{3677FE0C-D36A-4228-BD11-902E971E1CC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84</a:t>
            </a:fld>
            <a:endParaRPr lang="en-US" sz="800" kern="0" dirty="0">
              <a:solidFill>
                <a:srgbClr val="54B948"/>
              </a:solidFill>
            </a:endParaRPr>
          </a:p>
        </p:txBody>
      </p:sp>
      <p:sp>
        <p:nvSpPr>
          <p:cNvPr id="39" name="Footer Placeholder 3">
            <a:extLst>
              <a:ext uri="{FF2B5EF4-FFF2-40B4-BE49-F238E27FC236}">
                <a16:creationId xmlns:a16="http://schemas.microsoft.com/office/drawing/2014/main" xmlns="" id="{9412D90C-D8E2-4B09-8F0F-2EE0081A99C0}"/>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2474488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8" name="Table 17"/>
          <p:cNvGraphicFramePr>
            <a:graphicFrameLocks noGrp="1"/>
          </p:cNvGraphicFramePr>
          <p:nvPr>
            <p:extLst/>
          </p:nvPr>
        </p:nvGraphicFramePr>
        <p:xfrm>
          <a:off x="3397551" y="1870067"/>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235725"/>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0" name="Table 19"/>
          <p:cNvGraphicFramePr>
            <a:graphicFrameLocks noGrp="1"/>
          </p:cNvGraphicFramePr>
          <p:nvPr>
            <p:extLst/>
          </p:nvPr>
        </p:nvGraphicFramePr>
        <p:xfrm>
          <a:off x="6128275" y="1524765"/>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Balance Due</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890464"/>
          <a:ext cx="2228804" cy="205740"/>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Credit Limit</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256162"/>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Charge Status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963915"/>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32528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31 – 60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687299"/>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61 – 90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4049313"/>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91+ Days</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graphicFrame>
        <p:nvGraphicFramePr>
          <p:cNvPr id="30" name="Table 29"/>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39" name="Picture 38"/>
          <p:cNvPicPr>
            <a:picLocks noChangeAspect="1"/>
          </p:cNvPicPr>
          <p:nvPr/>
        </p:nvPicPr>
        <p:blipFill>
          <a:blip r:embed="rId6"/>
          <a:stretch>
            <a:fillRect/>
          </a:stretch>
        </p:blipFill>
        <p:spPr>
          <a:xfrm>
            <a:off x="2772591" y="990612"/>
            <a:ext cx="234384" cy="234384"/>
          </a:xfrm>
          <a:prstGeom prst="rect">
            <a:avLst/>
          </a:prstGeom>
        </p:spPr>
      </p:pic>
      <p:pic>
        <p:nvPicPr>
          <p:cNvPr id="40" name="Picture 39"/>
          <p:cNvPicPr>
            <a:picLocks noChangeAspect="1"/>
          </p:cNvPicPr>
          <p:nvPr/>
        </p:nvPicPr>
        <p:blipFill>
          <a:blip r:embed="rId4"/>
          <a:stretch>
            <a:fillRect/>
          </a:stretch>
        </p:blipFill>
        <p:spPr>
          <a:xfrm>
            <a:off x="2881543" y="1358033"/>
            <a:ext cx="125432" cy="108708"/>
          </a:xfrm>
          <a:prstGeom prst="rect">
            <a:avLst/>
          </a:prstGeom>
        </p:spPr>
      </p:pic>
      <p:sp>
        <p:nvSpPr>
          <p:cNvPr id="33" name="Slide Number Placeholder 2">
            <a:extLst>
              <a:ext uri="{FF2B5EF4-FFF2-40B4-BE49-F238E27FC236}">
                <a16:creationId xmlns:a16="http://schemas.microsoft.com/office/drawing/2014/main" xmlns="" id="{AAE90A2E-95F3-472C-AE39-5BD10D931A6C}"/>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85</a:t>
            </a:fld>
            <a:endParaRPr lang="en-US" sz="800" kern="0" dirty="0">
              <a:solidFill>
                <a:srgbClr val="54B948"/>
              </a:solidFill>
            </a:endParaRPr>
          </a:p>
        </p:txBody>
      </p:sp>
      <p:sp>
        <p:nvSpPr>
          <p:cNvPr id="41" name="Footer Placeholder 3">
            <a:extLst>
              <a:ext uri="{FF2B5EF4-FFF2-40B4-BE49-F238E27FC236}">
                <a16:creationId xmlns:a16="http://schemas.microsoft.com/office/drawing/2014/main" xmlns="" id="{10E54710-D0B3-483F-B7AD-C6868D3C5D7A}"/>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17747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tx1"/>
                          </a:solidFill>
                        </a:rPr>
                        <a:t>Amount</a:t>
                      </a:r>
                    </a:p>
                    <a:p>
                      <a:endParaRPr lang="en-US" sz="900" b="0" dirty="0">
                        <a:solidFill>
                          <a:schemeClr val="tx1"/>
                        </a:solidFill>
                      </a:endParaRP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8"/>
          <p:cNvPicPr>
            <a:picLocks noChangeAspect="1"/>
          </p:cNvPicPr>
          <p:nvPr/>
        </p:nvPicPr>
        <p:blipFill>
          <a:blip r:embed="rId5"/>
          <a:stretch>
            <a:fillRect/>
          </a:stretch>
        </p:blipFill>
        <p:spPr>
          <a:xfrm>
            <a:off x="390757" y="526329"/>
            <a:ext cx="214286" cy="185714"/>
          </a:xfrm>
          <a:prstGeom prst="rect">
            <a:avLst/>
          </a:prstGeom>
        </p:spPr>
      </p:pic>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9" name="Table 18"/>
          <p:cNvGraphicFramePr>
            <a:graphicFrameLocks noGrp="1"/>
          </p:cNvGraphicFramePr>
          <p:nvPr>
            <p:extLst/>
          </p:nvPr>
        </p:nvGraphicFramePr>
        <p:xfrm>
          <a:off x="3397551" y="2235725"/>
          <a:ext cx="2174086" cy="205740"/>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205740">
                <a:tc>
                  <a:txBody>
                    <a:bodyPr/>
                    <a:lstStyle/>
                    <a:p>
                      <a:r>
                        <a:rPr lang="en-US" sz="900" b="0" dirty="0">
                          <a:solidFill>
                            <a:schemeClr val="tx1"/>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733113"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graphicFrame>
        <p:nvGraphicFramePr>
          <p:cNvPr id="30" name="Table 29"/>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39" name="Picture 38"/>
          <p:cNvPicPr>
            <a:picLocks noChangeAspect="1"/>
          </p:cNvPicPr>
          <p:nvPr/>
        </p:nvPicPr>
        <p:blipFill>
          <a:blip r:embed="rId6"/>
          <a:stretch>
            <a:fillRect/>
          </a:stretch>
        </p:blipFill>
        <p:spPr>
          <a:xfrm>
            <a:off x="2772591" y="990612"/>
            <a:ext cx="234384" cy="234384"/>
          </a:xfrm>
          <a:prstGeom prst="rect">
            <a:avLst/>
          </a:prstGeom>
        </p:spPr>
      </p:pic>
      <p:pic>
        <p:nvPicPr>
          <p:cNvPr id="40" name="Picture 39"/>
          <p:cNvPicPr>
            <a:picLocks noChangeAspect="1"/>
          </p:cNvPicPr>
          <p:nvPr/>
        </p:nvPicPr>
        <p:blipFill>
          <a:blip r:embed="rId4"/>
          <a:stretch>
            <a:fillRect/>
          </a:stretch>
        </p:blipFill>
        <p:spPr>
          <a:xfrm>
            <a:off x="2881543" y="1358033"/>
            <a:ext cx="125432" cy="108708"/>
          </a:xfrm>
          <a:prstGeom prst="rect">
            <a:avLst/>
          </a:prstGeom>
        </p:spPr>
      </p:pic>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pic>
        <p:nvPicPr>
          <p:cNvPr id="2" name="Picture 1"/>
          <p:cNvPicPr>
            <a:picLocks noChangeAspect="1"/>
          </p:cNvPicPr>
          <p:nvPr/>
        </p:nvPicPr>
        <p:blipFill>
          <a:blip r:embed="rId7"/>
          <a:stretch>
            <a:fillRect/>
          </a:stretch>
        </p:blipFill>
        <p:spPr>
          <a:xfrm>
            <a:off x="3403925" y="1890464"/>
            <a:ext cx="92858" cy="171428"/>
          </a:xfrm>
          <a:prstGeom prst="rect">
            <a:avLst/>
          </a:prstGeom>
        </p:spPr>
      </p:pic>
      <p:graphicFrame>
        <p:nvGraphicFramePr>
          <p:cNvPr id="33" name="Table 32"/>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2" name="Table 41"/>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3" name="Table 42"/>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4" name="Table 43"/>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-4.00</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5" name="Table 44"/>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6" name="Table 45"/>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47" name="Table 46"/>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$-4.00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48" name="TextBox 47"/>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49" name="Table 48"/>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50" name="Slide Number Placeholder 2">
            <a:extLst>
              <a:ext uri="{FF2B5EF4-FFF2-40B4-BE49-F238E27FC236}">
                <a16:creationId xmlns:a16="http://schemas.microsoft.com/office/drawing/2014/main" xmlns="" id="{5A6C7777-D541-4DB1-915F-1F72EDFC70B0}"/>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86</a:t>
            </a:fld>
            <a:endParaRPr lang="en-US" sz="800" kern="0" dirty="0">
              <a:solidFill>
                <a:srgbClr val="54B948"/>
              </a:solidFill>
            </a:endParaRPr>
          </a:p>
        </p:txBody>
      </p:sp>
      <p:sp>
        <p:nvSpPr>
          <p:cNvPr id="51" name="Footer Placeholder 3">
            <a:extLst>
              <a:ext uri="{FF2B5EF4-FFF2-40B4-BE49-F238E27FC236}">
                <a16:creationId xmlns:a16="http://schemas.microsoft.com/office/drawing/2014/main" xmlns="" id="{51F0C8A8-0769-4FEC-BC4F-D5D644191AAE}"/>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508344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8" name="Table 17"/>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tx1"/>
                          </a:solidFill>
                        </a:rPr>
                        <a:t>Amount</a:t>
                      </a:r>
                    </a:p>
                    <a:p>
                      <a:r>
                        <a:rPr lang="en-US" sz="900" b="0" dirty="0">
                          <a:solidFill>
                            <a:schemeClr val="tx1"/>
                          </a:solidFill>
                        </a:rPr>
                        <a:t>$4.00</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096204"/>
          <a:ext cx="2174086" cy="345262"/>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45262">
                <a:tc>
                  <a:txBody>
                    <a:bodyPr/>
                    <a:lstStyle/>
                    <a:p>
                      <a:r>
                        <a:rPr lang="en-US" sz="900" b="0" dirty="0">
                          <a:solidFill>
                            <a:schemeClr val="tx1"/>
                          </a:solidFill>
                        </a:rPr>
                        <a:t>Memo</a:t>
                      </a:r>
                    </a:p>
                    <a:p>
                      <a:r>
                        <a:rPr lang="en-US" sz="900" b="0" dirty="0">
                          <a:solidFill>
                            <a:schemeClr val="tx1"/>
                          </a:solidFill>
                        </a:rPr>
                        <a:t>Incorrect payment amoun</a:t>
                      </a:r>
                      <a:r>
                        <a:rPr lang="en-US" sz="900" b="0" baseline="0" dirty="0">
                          <a:solidFill>
                            <a:schemeClr val="tx1"/>
                          </a:solidFill>
                        </a:rPr>
                        <a:t>t entered</a:t>
                      </a:r>
                      <a:endParaRPr lang="en-US" sz="900" b="0" dirty="0">
                        <a:solidFill>
                          <a:schemeClr val="tx1"/>
                        </a:solidFill>
                      </a:endParaRP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-4.00</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733113"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29" name="TextBox 28"/>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black"/>
                </a:solidFill>
                <a:latin typeface="Calibri" panose="020F0502020204030204"/>
                <a:ea typeface="+mn-ea"/>
                <a:cs typeface="+mn-cs"/>
              </a:rPr>
              <a:t>Save</a:t>
            </a:r>
          </a:p>
        </p:txBody>
      </p:sp>
      <p:graphicFrame>
        <p:nvGraphicFramePr>
          <p:cNvPr id="30" name="Table 29"/>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39" name="Picture 38"/>
          <p:cNvPicPr>
            <a:picLocks noChangeAspect="1"/>
          </p:cNvPicPr>
          <p:nvPr/>
        </p:nvPicPr>
        <p:blipFill>
          <a:blip r:embed="rId5"/>
          <a:stretch>
            <a:fillRect/>
          </a:stretch>
        </p:blipFill>
        <p:spPr>
          <a:xfrm>
            <a:off x="2772591" y="990612"/>
            <a:ext cx="234384" cy="234384"/>
          </a:xfrm>
          <a:prstGeom prst="rect">
            <a:avLst/>
          </a:prstGeom>
        </p:spPr>
      </p:pic>
      <p:pic>
        <p:nvPicPr>
          <p:cNvPr id="40" name="Picture 39"/>
          <p:cNvPicPr>
            <a:picLocks noChangeAspect="1"/>
          </p:cNvPicPr>
          <p:nvPr/>
        </p:nvPicPr>
        <p:blipFill>
          <a:blip r:embed="rId4"/>
          <a:stretch>
            <a:fillRect/>
          </a:stretch>
        </p:blipFill>
        <p:spPr>
          <a:xfrm>
            <a:off x="2881543" y="1358033"/>
            <a:ext cx="125432" cy="108708"/>
          </a:xfrm>
          <a:prstGeom prst="rect">
            <a:avLst/>
          </a:prstGeom>
        </p:spPr>
      </p:pic>
      <p:graphicFrame>
        <p:nvGraphicFramePr>
          <p:cNvPr id="20" name="Table 19"/>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$-4.00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33" name="Picture 32"/>
          <p:cNvPicPr>
            <a:picLocks noChangeAspect="1"/>
          </p:cNvPicPr>
          <p:nvPr/>
        </p:nvPicPr>
        <p:blipFill>
          <a:blip r:embed="rId6"/>
          <a:stretch>
            <a:fillRect/>
          </a:stretch>
        </p:blipFill>
        <p:spPr>
          <a:xfrm>
            <a:off x="390595" y="526645"/>
            <a:ext cx="207143" cy="185714"/>
          </a:xfrm>
          <a:prstGeom prst="rect">
            <a:avLst/>
          </a:prstGeom>
        </p:spPr>
      </p:pic>
      <p:sp>
        <p:nvSpPr>
          <p:cNvPr id="41" name="Slide Number Placeholder 2">
            <a:extLst>
              <a:ext uri="{FF2B5EF4-FFF2-40B4-BE49-F238E27FC236}">
                <a16:creationId xmlns:a16="http://schemas.microsoft.com/office/drawing/2014/main" xmlns="" id="{775D9BFD-E0FC-4BCE-9491-690732BB43B1}"/>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87</a:t>
            </a:fld>
            <a:endParaRPr lang="en-US" sz="800" kern="0" dirty="0">
              <a:solidFill>
                <a:srgbClr val="54B948"/>
              </a:solidFill>
            </a:endParaRPr>
          </a:p>
        </p:txBody>
      </p:sp>
      <p:sp>
        <p:nvSpPr>
          <p:cNvPr id="42" name="Footer Placeholder 3">
            <a:extLst>
              <a:ext uri="{FF2B5EF4-FFF2-40B4-BE49-F238E27FC236}">
                <a16:creationId xmlns:a16="http://schemas.microsoft.com/office/drawing/2014/main" xmlns="" id="{BF4577D2-8FE8-4B0C-8308-A9B3BBB38394}"/>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5682889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3328484"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8" name="Table 17"/>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19" name="Table 18"/>
          <p:cNvGraphicFramePr>
            <a:graphicFrameLocks noGrp="1"/>
          </p:cNvGraphicFramePr>
          <p:nvPr>
            <p:extLst/>
          </p:nvPr>
        </p:nvGraphicFramePr>
        <p:xfrm>
          <a:off x="3397551" y="2096204"/>
          <a:ext cx="2174086" cy="345262"/>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45262">
                <a:tc>
                  <a:txBody>
                    <a:bodyPr/>
                    <a:lstStyle/>
                    <a:p>
                      <a:r>
                        <a:rPr lang="en-US" sz="900" b="0" dirty="0">
                          <a:solidFill>
                            <a:schemeClr val="bg1">
                              <a:lumMod val="65000"/>
                            </a:schemeClr>
                          </a:solidFill>
                        </a:rPr>
                        <a:t>Memo</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1" name="Table 20"/>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4" name="Table 23"/>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6" name="Table 25"/>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5" name="Table 24"/>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0.00</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7" name="Table 26"/>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28" name="Table 27"/>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31" name="Rectangle: Rounded Corners 30"/>
          <p:cNvSpPr/>
          <p:nvPr/>
        </p:nvSpPr>
        <p:spPr>
          <a:xfrm>
            <a:off x="3397550"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2" name="Table 31"/>
          <p:cNvGraphicFramePr>
            <a:graphicFrameLocks noGrp="1"/>
          </p:cNvGraphicFramePr>
          <p:nvPr>
            <p:extLst/>
          </p:nvPr>
        </p:nvGraphicFramePr>
        <p:xfrm>
          <a:off x="3403925" y="1512130"/>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34" name="Straight Connector 33"/>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6" name="TextBox 35"/>
          <p:cNvSpPr txBox="1"/>
          <p:nvPr/>
        </p:nvSpPr>
        <p:spPr>
          <a:xfrm>
            <a:off x="3718987" y="3703918"/>
            <a:ext cx="1630744"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37" name="Rectangle: Rounded Corners 36"/>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8" name="TextBox 37"/>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graphicFrame>
        <p:nvGraphicFramePr>
          <p:cNvPr id="30" name="Table 29"/>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39" name="Picture 38"/>
          <p:cNvPicPr>
            <a:picLocks noChangeAspect="1"/>
          </p:cNvPicPr>
          <p:nvPr/>
        </p:nvPicPr>
        <p:blipFill>
          <a:blip r:embed="rId5"/>
          <a:stretch>
            <a:fillRect/>
          </a:stretch>
        </p:blipFill>
        <p:spPr>
          <a:xfrm>
            <a:off x="2772591" y="990612"/>
            <a:ext cx="234384" cy="234384"/>
          </a:xfrm>
          <a:prstGeom prst="rect">
            <a:avLst/>
          </a:prstGeom>
        </p:spPr>
      </p:pic>
      <p:pic>
        <p:nvPicPr>
          <p:cNvPr id="40" name="Picture 39"/>
          <p:cNvPicPr>
            <a:picLocks noChangeAspect="1"/>
          </p:cNvPicPr>
          <p:nvPr/>
        </p:nvPicPr>
        <p:blipFill>
          <a:blip r:embed="rId4"/>
          <a:stretch>
            <a:fillRect/>
          </a:stretch>
        </p:blipFill>
        <p:spPr>
          <a:xfrm>
            <a:off x="2881543" y="1358033"/>
            <a:ext cx="125432" cy="108708"/>
          </a:xfrm>
          <a:prstGeom prst="rect">
            <a:avLst/>
          </a:prstGeom>
        </p:spPr>
      </p:pic>
      <p:graphicFrame>
        <p:nvGraphicFramePr>
          <p:cNvPr id="20" name="Table 19"/>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22" name="TextBox 21"/>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23" name="Table 22"/>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1" name="Picture 40"/>
          <p:cNvPicPr>
            <a:picLocks noChangeAspect="1"/>
          </p:cNvPicPr>
          <p:nvPr/>
        </p:nvPicPr>
        <p:blipFill>
          <a:blip r:embed="rId6"/>
          <a:stretch>
            <a:fillRect/>
          </a:stretch>
        </p:blipFill>
        <p:spPr>
          <a:xfrm>
            <a:off x="390757" y="526329"/>
            <a:ext cx="214286" cy="185714"/>
          </a:xfrm>
          <a:prstGeom prst="rect">
            <a:avLst/>
          </a:prstGeom>
        </p:spPr>
      </p:pic>
      <p:sp>
        <p:nvSpPr>
          <p:cNvPr id="42" name="TextBox 41"/>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sp>
        <p:nvSpPr>
          <p:cNvPr id="33" name="Slide Number Placeholder 2">
            <a:extLst>
              <a:ext uri="{FF2B5EF4-FFF2-40B4-BE49-F238E27FC236}">
                <a16:creationId xmlns:a16="http://schemas.microsoft.com/office/drawing/2014/main" xmlns="" id="{2D4A2B38-8C24-4980-A5B6-369DB9EB4822}"/>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88</a:t>
            </a:fld>
            <a:endParaRPr lang="en-US" sz="800" kern="0" dirty="0">
              <a:solidFill>
                <a:srgbClr val="54B948"/>
              </a:solidFill>
            </a:endParaRPr>
          </a:p>
        </p:txBody>
      </p:sp>
      <p:sp>
        <p:nvSpPr>
          <p:cNvPr id="43" name="Footer Placeholder 3">
            <a:extLst>
              <a:ext uri="{FF2B5EF4-FFF2-40B4-BE49-F238E27FC236}">
                <a16:creationId xmlns:a16="http://schemas.microsoft.com/office/drawing/2014/main" xmlns="" id="{BDC607F2-12C6-481F-BDFD-84D5C1704FE7}"/>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489469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tx1"/>
                          </a:solidFill>
                        </a:rPr>
                        <a:t>Amount</a:t>
                      </a:r>
                    </a:p>
                    <a:p>
                      <a:r>
                        <a:rPr lang="en-US" sz="900" b="0" dirty="0">
                          <a:solidFill>
                            <a:schemeClr val="tx1"/>
                          </a:solidFill>
                        </a:rPr>
                        <a:t>$152.68</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3328489"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9" name="Table 18"/>
          <p:cNvGraphicFramePr>
            <a:graphicFrameLocks noGrp="1"/>
          </p:cNvGraphicFramePr>
          <p:nvPr>
            <p:extLst/>
          </p:nvPr>
        </p:nvGraphicFramePr>
        <p:xfrm>
          <a:off x="3397555" y="2084831"/>
          <a:ext cx="2228804" cy="3566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6634">
                <a:tc>
                  <a:txBody>
                    <a:bodyPr/>
                    <a:lstStyle/>
                    <a:p>
                      <a:r>
                        <a:rPr lang="en-US" sz="900" b="0" dirty="0">
                          <a:solidFill>
                            <a:schemeClr val="tx1"/>
                          </a:solidFill>
                        </a:rPr>
                        <a:t>Tender</a:t>
                      </a:r>
                    </a:p>
                    <a:p>
                      <a:r>
                        <a:rPr lang="en-US" sz="900" b="0" dirty="0">
                          <a:solidFill>
                            <a:schemeClr val="tx1"/>
                          </a:solidFill>
                        </a:rPr>
                        <a:t>Cash</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6" y="2208838"/>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 name="Rectangle: Rounded Corners 31"/>
          <p:cNvSpPr/>
          <p:nvPr/>
        </p:nvSpPr>
        <p:spPr>
          <a:xfrm rot="10800000">
            <a:off x="3397555"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3" name="Table 32"/>
          <p:cNvGraphicFramePr>
            <a:graphicFrameLocks noGrp="1"/>
          </p:cNvGraphicFramePr>
          <p:nvPr>
            <p:extLst/>
          </p:nvPr>
        </p:nvGraphicFramePr>
        <p:xfrm>
          <a:off x="3403930" y="1515883"/>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45" name="Straight Connector 44"/>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Rectangle: Rounded Corners 45"/>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7" name="TextBox 46"/>
          <p:cNvSpPr txBox="1"/>
          <p:nvPr/>
        </p:nvSpPr>
        <p:spPr>
          <a:xfrm>
            <a:off x="3718987" y="3703918"/>
            <a:ext cx="1733118"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48" name="Rectangle: Rounded Corners 47"/>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9" name="TextBox 48"/>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sp>
        <p:nvSpPr>
          <p:cNvPr id="31" name="TextBox 30"/>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black"/>
                </a:solidFill>
                <a:latin typeface="Calibri" panose="020F0502020204030204"/>
                <a:ea typeface="+mn-ea"/>
                <a:cs typeface="+mn-cs"/>
              </a:rPr>
              <a:t>Save</a:t>
            </a:r>
          </a:p>
        </p:txBody>
      </p:sp>
      <p:graphicFrame>
        <p:nvGraphicFramePr>
          <p:cNvPr id="34" name="Table 33"/>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5" name="Table 34"/>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0" name="Table 49"/>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1" name="Table 50"/>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152.68</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2" name="Table 51"/>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3" name="Table 52"/>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4" name="Table 53"/>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$152.68</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55" name="TextBox 54"/>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56" name="Table 55"/>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58" name="Picture 57"/>
          <p:cNvPicPr>
            <a:picLocks noChangeAspect="1"/>
          </p:cNvPicPr>
          <p:nvPr/>
        </p:nvPicPr>
        <p:blipFill>
          <a:blip r:embed="rId6"/>
          <a:stretch>
            <a:fillRect/>
          </a:stretch>
        </p:blipFill>
        <p:spPr>
          <a:xfrm>
            <a:off x="2772591" y="990612"/>
            <a:ext cx="234384" cy="234384"/>
          </a:xfrm>
          <a:prstGeom prst="rect">
            <a:avLst/>
          </a:prstGeom>
        </p:spPr>
      </p:pic>
      <p:pic>
        <p:nvPicPr>
          <p:cNvPr id="59" name="Picture 58"/>
          <p:cNvPicPr>
            <a:picLocks noChangeAspect="1"/>
          </p:cNvPicPr>
          <p:nvPr/>
        </p:nvPicPr>
        <p:blipFill>
          <a:blip r:embed="rId4"/>
          <a:stretch>
            <a:fillRect/>
          </a:stretch>
        </p:blipFill>
        <p:spPr>
          <a:xfrm>
            <a:off x="2881543" y="1358033"/>
            <a:ext cx="125432" cy="108708"/>
          </a:xfrm>
          <a:prstGeom prst="rect">
            <a:avLst/>
          </a:prstGeom>
        </p:spPr>
      </p:pic>
      <p:pic>
        <p:nvPicPr>
          <p:cNvPr id="61" name="Picture 60"/>
          <p:cNvPicPr>
            <a:picLocks noChangeAspect="1"/>
          </p:cNvPicPr>
          <p:nvPr/>
        </p:nvPicPr>
        <p:blipFill>
          <a:blip r:embed="rId7"/>
          <a:stretch>
            <a:fillRect/>
          </a:stretch>
        </p:blipFill>
        <p:spPr>
          <a:xfrm>
            <a:off x="390595" y="526645"/>
            <a:ext cx="207143" cy="185714"/>
          </a:xfrm>
          <a:prstGeom prst="rect">
            <a:avLst/>
          </a:prstGeom>
        </p:spPr>
      </p:pic>
      <p:sp>
        <p:nvSpPr>
          <p:cNvPr id="36" name="Slide Number Placeholder 2">
            <a:extLst>
              <a:ext uri="{FF2B5EF4-FFF2-40B4-BE49-F238E27FC236}">
                <a16:creationId xmlns:a16="http://schemas.microsoft.com/office/drawing/2014/main" xmlns="" id="{35731CC2-BB1A-45BC-9A36-6D8C03E20930}"/>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89</a:t>
            </a:fld>
            <a:endParaRPr lang="en-US" sz="800" kern="0" dirty="0">
              <a:solidFill>
                <a:srgbClr val="54B948"/>
              </a:solidFill>
            </a:endParaRPr>
          </a:p>
        </p:txBody>
      </p:sp>
      <p:sp>
        <p:nvSpPr>
          <p:cNvPr id="37" name="Footer Placeholder 3">
            <a:extLst>
              <a:ext uri="{FF2B5EF4-FFF2-40B4-BE49-F238E27FC236}">
                <a16:creationId xmlns:a16="http://schemas.microsoft.com/office/drawing/2014/main" xmlns="" id="{D2E80FC5-12E5-4DE8-BDCB-84B1F6DF0A15}"/>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81491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56194" cy="5143500"/>
          </a:xfrm>
          <a:prstGeom prst="rect">
            <a:avLst/>
          </a:prstGeom>
        </p:spPr>
      </p:pic>
      <p:sp>
        <p:nvSpPr>
          <p:cNvPr id="3" name="Slide Number Placeholder 2">
            <a:extLst>
              <a:ext uri="{FF2B5EF4-FFF2-40B4-BE49-F238E27FC236}">
                <a16:creationId xmlns:a16="http://schemas.microsoft.com/office/drawing/2014/main" xmlns="" id="{3D89AAEC-CFFE-4F1F-B79B-F5D7069E2EF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9</a:t>
            </a:fld>
            <a:endParaRPr lang="en-US" sz="800" kern="0" dirty="0">
              <a:solidFill>
                <a:srgbClr val="54B948"/>
              </a:solidFill>
            </a:endParaRPr>
          </a:p>
        </p:txBody>
      </p:sp>
      <p:sp>
        <p:nvSpPr>
          <p:cNvPr id="5" name="Footer Placeholder 3">
            <a:extLst>
              <a:ext uri="{FF2B5EF4-FFF2-40B4-BE49-F238E27FC236}">
                <a16:creationId xmlns:a16="http://schemas.microsoft.com/office/drawing/2014/main" xmlns="" id="{0CD7D011-1205-4862-A4CF-AE1D616C59D7}"/>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23285488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Table 59"/>
          <p:cNvGraphicFramePr>
            <a:graphicFrameLocks noGrp="1"/>
          </p:cNvGraphicFramePr>
          <p:nvPr>
            <p:extLst/>
          </p:nvPr>
        </p:nvGraphicFramePr>
        <p:xfrm>
          <a:off x="3397551" y="1717870"/>
          <a:ext cx="2174086" cy="357937"/>
        </p:xfrm>
        <a:graphic>
          <a:graphicData uri="http://schemas.openxmlformats.org/drawingml/2006/table">
            <a:tbl>
              <a:tblPr firstRow="1" bandRow="1">
                <a:tableStyleId>{5C22544A-7EE6-4342-B048-85BDC9FD1C3A}</a:tableStyleId>
              </a:tblPr>
              <a:tblGrid>
                <a:gridCol w="2174086">
                  <a:extLst>
                    <a:ext uri="{9D8B030D-6E8A-4147-A177-3AD203B41FA5}">
                      <a16:colId xmlns:a16="http://schemas.microsoft.com/office/drawing/2014/main" xmlns="" val="3713110657"/>
                    </a:ext>
                  </a:extLst>
                </a:gridCol>
              </a:tblGrid>
              <a:tr h="357937">
                <a:tc>
                  <a:txBody>
                    <a:bodyPr/>
                    <a:lstStyle/>
                    <a:p>
                      <a:r>
                        <a:rPr lang="en-US" sz="900" b="0" dirty="0">
                          <a:solidFill>
                            <a:schemeClr val="bg1">
                              <a:lumMod val="65000"/>
                            </a:schemeClr>
                          </a:solidFill>
                        </a:rPr>
                        <a:t>Amount</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4" name="Picture 3"/>
          <p:cNvPicPr>
            <a:picLocks noChangeAspect="1"/>
          </p:cNvPicPr>
          <p:nvPr/>
        </p:nvPicPr>
        <p:blipFill>
          <a:blip r:embed="rId2"/>
          <a:stretch>
            <a:fillRect/>
          </a:stretch>
        </p:blipFill>
        <p:spPr>
          <a:xfrm>
            <a:off x="0" y="0"/>
            <a:ext cx="327991" cy="5143500"/>
          </a:xfrm>
          <a:prstGeom prst="rect">
            <a:avLst/>
          </a:prstGeom>
        </p:spPr>
      </p:pic>
      <p:pic>
        <p:nvPicPr>
          <p:cNvPr id="5" name="Picture 4"/>
          <p:cNvPicPr>
            <a:picLocks noChangeAspect="1"/>
          </p:cNvPicPr>
          <p:nvPr/>
        </p:nvPicPr>
        <p:blipFill>
          <a:blip r:embed="rId3"/>
          <a:stretch>
            <a:fillRect/>
          </a:stretch>
        </p:blipFill>
        <p:spPr>
          <a:xfrm>
            <a:off x="313837" y="0"/>
            <a:ext cx="8830163" cy="499483"/>
          </a:xfrm>
          <a:prstGeom prst="rect">
            <a:avLst/>
          </a:prstGeom>
        </p:spPr>
      </p:pic>
      <p:pic>
        <p:nvPicPr>
          <p:cNvPr id="7" name="Picture 6"/>
          <p:cNvPicPr>
            <a:picLocks noChangeAspect="1"/>
          </p:cNvPicPr>
          <p:nvPr/>
        </p:nvPicPr>
        <p:blipFill>
          <a:blip r:embed="rId4"/>
          <a:stretch>
            <a:fillRect/>
          </a:stretch>
        </p:blipFill>
        <p:spPr>
          <a:xfrm>
            <a:off x="8865684" y="555277"/>
            <a:ext cx="136085" cy="117940"/>
          </a:xfrm>
          <a:prstGeom prst="rect">
            <a:avLst/>
          </a:prstGeom>
        </p:spPr>
      </p:pic>
      <p:cxnSp>
        <p:nvCxnSpPr>
          <p:cNvPr id="8" name="Straight Connector 7"/>
          <p:cNvCxnSpPr/>
          <p:nvPr/>
        </p:nvCxnSpPr>
        <p:spPr>
          <a:xfrm flipV="1">
            <a:off x="420574" y="750208"/>
            <a:ext cx="8597029" cy="4811"/>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3328489" y="1217425"/>
            <a:ext cx="1189653" cy="276999"/>
          </a:xfrm>
          <a:prstGeom prst="rect">
            <a:avLst/>
          </a:prstGeom>
          <a:noFill/>
        </p:spPr>
        <p:txBody>
          <a:bodyPr wrap="squar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Type</a:t>
            </a:r>
          </a:p>
        </p:txBody>
      </p:sp>
      <p:graphicFrame>
        <p:nvGraphicFramePr>
          <p:cNvPr id="19" name="Table 18"/>
          <p:cNvGraphicFramePr>
            <a:graphicFrameLocks noGrp="1"/>
          </p:cNvGraphicFramePr>
          <p:nvPr>
            <p:extLst/>
          </p:nvPr>
        </p:nvGraphicFramePr>
        <p:xfrm>
          <a:off x="3397555" y="2084831"/>
          <a:ext cx="2228804" cy="3566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6634">
                <a:tc>
                  <a:txBody>
                    <a:bodyPr/>
                    <a:lstStyle/>
                    <a:p>
                      <a:r>
                        <a:rPr lang="en-US" sz="900" b="0" dirty="0">
                          <a:solidFill>
                            <a:schemeClr val="bg1">
                              <a:lumMod val="65000"/>
                            </a:schemeClr>
                          </a:solidFill>
                        </a:rPr>
                        <a:t>Tender</a:t>
                      </a:r>
                    </a:p>
                  </a:txBody>
                  <a:tcPr marL="68580" marR="68580" marT="34290" marB="3429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6" y="2208838"/>
            <a:ext cx="357547" cy="1912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2" name="Rectangle: Rounded Corners 31"/>
          <p:cNvSpPr/>
          <p:nvPr/>
        </p:nvSpPr>
        <p:spPr>
          <a:xfrm rot="10800000">
            <a:off x="3397555" y="1509833"/>
            <a:ext cx="2054550" cy="213247"/>
          </a:xfrm>
          <a:prstGeom prst="roundRect">
            <a:avLst/>
          </a:prstGeom>
          <a:gradFill flip="none" rotWithShape="1">
            <a:gsLst>
              <a:gs pos="0">
                <a:srgbClr val="70BF60"/>
              </a:gs>
              <a:gs pos="50000">
                <a:schemeClr val="bg1"/>
              </a:gs>
              <a:gs pos="49000">
                <a:srgbClr val="70BF60"/>
              </a:gs>
              <a:gs pos="10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graphicFrame>
        <p:nvGraphicFramePr>
          <p:cNvPr id="33" name="Table 32"/>
          <p:cNvGraphicFramePr>
            <a:graphicFrameLocks noGrp="1"/>
          </p:cNvGraphicFramePr>
          <p:nvPr>
            <p:extLst/>
          </p:nvPr>
        </p:nvGraphicFramePr>
        <p:xfrm>
          <a:off x="3403930" y="1515883"/>
          <a:ext cx="2048176" cy="205740"/>
        </p:xfrm>
        <a:graphic>
          <a:graphicData uri="http://schemas.openxmlformats.org/drawingml/2006/table">
            <a:tbl>
              <a:tblPr firstRow="1" bandRow="1">
                <a:tableStyleId>{5C22544A-7EE6-4342-B048-85BDC9FD1C3A}</a:tableStyleId>
              </a:tblPr>
              <a:tblGrid>
                <a:gridCol w="1024088">
                  <a:extLst>
                    <a:ext uri="{9D8B030D-6E8A-4147-A177-3AD203B41FA5}">
                      <a16:colId xmlns:a16="http://schemas.microsoft.com/office/drawing/2014/main" xmlns="" val="4181200181"/>
                    </a:ext>
                  </a:extLst>
                </a:gridCol>
                <a:gridCol w="1024088">
                  <a:extLst>
                    <a:ext uri="{9D8B030D-6E8A-4147-A177-3AD203B41FA5}">
                      <a16:colId xmlns:a16="http://schemas.microsoft.com/office/drawing/2014/main" xmlns="" val="3215498315"/>
                    </a:ext>
                  </a:extLst>
                </a:gridCol>
              </a:tblGrid>
              <a:tr h="205740">
                <a:tc>
                  <a:txBody>
                    <a:bodyPr/>
                    <a:lstStyle/>
                    <a:p>
                      <a:pPr algn="ctr"/>
                      <a:r>
                        <a:rPr lang="en-US" sz="900" b="0" dirty="0">
                          <a:solidFill>
                            <a:schemeClr val="tx1"/>
                          </a:solidFill>
                        </a:rPr>
                        <a:t>Adjustment</a:t>
                      </a:r>
                    </a:p>
                  </a:txBody>
                  <a:tcPr marL="68580" marR="68580" marT="34290" marB="3429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r>
                        <a:rPr lang="en-US" sz="900" b="0" dirty="0">
                          <a:solidFill>
                            <a:schemeClr val="tx1"/>
                          </a:solidFill>
                        </a:rPr>
                        <a:t>Payment</a:t>
                      </a:r>
                    </a:p>
                  </a:txBody>
                  <a:tcPr marL="68580" marR="68580" marT="34290" marB="3429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xmlns="" val="1369636720"/>
                  </a:ext>
                </a:extLst>
              </a:tr>
            </a:tbl>
          </a:graphicData>
        </a:graphic>
      </p:graphicFrame>
      <p:cxnSp>
        <p:nvCxnSpPr>
          <p:cNvPr id="45" name="Straight Connector 44"/>
          <p:cNvCxnSpPr/>
          <p:nvPr/>
        </p:nvCxnSpPr>
        <p:spPr>
          <a:xfrm>
            <a:off x="5844486" y="1363453"/>
            <a:ext cx="13063" cy="3054703"/>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6" name="Rectangle: Rounded Corners 45"/>
          <p:cNvSpPr/>
          <p:nvPr/>
        </p:nvSpPr>
        <p:spPr>
          <a:xfrm>
            <a:off x="3403926" y="3661155"/>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7" name="TextBox 46"/>
          <p:cNvSpPr txBox="1"/>
          <p:nvPr/>
        </p:nvSpPr>
        <p:spPr>
          <a:xfrm>
            <a:off x="3718987" y="3703918"/>
            <a:ext cx="1615019" cy="230832"/>
          </a:xfrm>
          <a:prstGeom prst="rect">
            <a:avLst/>
          </a:prstGeom>
          <a:noFill/>
        </p:spPr>
        <p:txBody>
          <a:bodyPr wrap="squar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CALCULATE FINANCE CHARGE</a:t>
            </a:r>
          </a:p>
        </p:txBody>
      </p:sp>
      <p:sp>
        <p:nvSpPr>
          <p:cNvPr id="48" name="Rectangle: Rounded Corners 47"/>
          <p:cNvSpPr/>
          <p:nvPr/>
        </p:nvSpPr>
        <p:spPr>
          <a:xfrm>
            <a:off x="3403926" y="4006181"/>
            <a:ext cx="2167711" cy="2785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49" name="TextBox 48"/>
          <p:cNvSpPr txBox="1"/>
          <p:nvPr/>
        </p:nvSpPr>
        <p:spPr>
          <a:xfrm>
            <a:off x="3666257" y="4048123"/>
            <a:ext cx="1683474" cy="230832"/>
          </a:xfrm>
          <a:prstGeom prst="rect">
            <a:avLst/>
          </a:prstGeom>
          <a:noFill/>
        </p:spPr>
        <p:txBody>
          <a:bodyPr wrap="none" rtlCol="0">
            <a:spAutoFit/>
          </a:bodyPr>
          <a:lstStyle/>
          <a:p>
            <a:pPr defTabSz="685800" fontAlgn="auto">
              <a:spcBef>
                <a:spcPts val="0"/>
              </a:spcBef>
              <a:spcAft>
                <a:spcPts val="0"/>
              </a:spcAft>
            </a:pPr>
            <a:r>
              <a:rPr lang="en-US" sz="900" dirty="0">
                <a:solidFill>
                  <a:prstClr val="black"/>
                </a:solidFill>
                <a:latin typeface="Calibri" panose="020F0502020204030204"/>
                <a:ea typeface="+mn-ea"/>
                <a:cs typeface="+mn-cs"/>
              </a:rPr>
              <a:t>FINANCE CHARGE ADJUSTMENT</a:t>
            </a:r>
          </a:p>
        </p:txBody>
      </p:sp>
      <p:graphicFrame>
        <p:nvGraphicFramePr>
          <p:cNvPr id="34" name="Table 33"/>
          <p:cNvGraphicFramePr>
            <a:graphicFrameLocks noGrp="1"/>
          </p:cNvGraphicFramePr>
          <p:nvPr>
            <p:extLst/>
          </p:nvPr>
        </p:nvGraphicFramePr>
        <p:xfrm>
          <a:off x="6128276" y="1717870"/>
          <a:ext cx="2228804" cy="378334"/>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78334">
                <a:tc>
                  <a:txBody>
                    <a:bodyPr/>
                    <a:lstStyle/>
                    <a:p>
                      <a:r>
                        <a:rPr lang="en-US" sz="900" b="0" dirty="0">
                          <a:solidFill>
                            <a:schemeClr val="bg1">
                              <a:lumMod val="65000"/>
                            </a:schemeClr>
                          </a:solidFill>
                        </a:rPr>
                        <a:t>Credit Limit</a:t>
                      </a:r>
                    </a:p>
                    <a:p>
                      <a:r>
                        <a:rPr lang="en-US" sz="900" b="0" dirty="0">
                          <a:solidFill>
                            <a:schemeClr val="bg1">
                              <a:lumMod val="65000"/>
                            </a:schemeClr>
                          </a:solidFill>
                        </a:rPr>
                        <a:t>$1000.00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35" name="Table 34"/>
          <p:cNvGraphicFramePr>
            <a:graphicFrameLocks noGrp="1"/>
          </p:cNvGraphicFramePr>
          <p:nvPr>
            <p:extLst/>
          </p:nvPr>
        </p:nvGraphicFramePr>
        <p:xfrm>
          <a:off x="6113810" y="2102311"/>
          <a:ext cx="2243152" cy="359591"/>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9591">
                <a:tc>
                  <a:txBody>
                    <a:bodyPr/>
                    <a:lstStyle/>
                    <a:p>
                      <a:r>
                        <a:rPr lang="en-US" sz="900" b="0" dirty="0">
                          <a:solidFill>
                            <a:schemeClr val="bg1">
                              <a:lumMod val="65000"/>
                            </a:schemeClr>
                          </a:solidFill>
                        </a:rPr>
                        <a:t>Charge Status</a:t>
                      </a:r>
                    </a:p>
                    <a:p>
                      <a:r>
                        <a:rPr lang="en-US" sz="900" b="0" dirty="0">
                          <a:solidFill>
                            <a:schemeClr val="bg1">
                              <a:lumMod val="65000"/>
                            </a:schemeClr>
                          </a:solidFill>
                        </a:rPr>
                        <a:t>Good</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0" name="Table 49"/>
          <p:cNvGraphicFramePr>
            <a:graphicFrameLocks noGrp="1"/>
          </p:cNvGraphicFramePr>
          <p:nvPr>
            <p:extLst/>
          </p:nvPr>
        </p:nvGraphicFramePr>
        <p:xfrm>
          <a:off x="6134823" y="3169656"/>
          <a:ext cx="2243152" cy="36137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1370">
                <a:tc>
                  <a:txBody>
                    <a:bodyPr/>
                    <a:lstStyle/>
                    <a:p>
                      <a:r>
                        <a:rPr lang="en-US" sz="900" b="0" dirty="0">
                          <a:solidFill>
                            <a:schemeClr val="bg1">
                              <a:lumMod val="65000"/>
                            </a:schemeClr>
                          </a:solidFill>
                        </a:rPr>
                        <a:t>31 – 60 Days</a:t>
                      </a:r>
                    </a:p>
                    <a:p>
                      <a:r>
                        <a:rPr lang="en-US" sz="900" b="0" dirty="0">
                          <a:solidFill>
                            <a:schemeClr val="bg1">
                              <a:lumMod val="65000"/>
                            </a:schemeClr>
                          </a:solidFill>
                        </a:rPr>
                        <a:t>0.00</a:t>
                      </a:r>
                    </a:p>
                  </a:txBody>
                  <a:tcPr marL="68580" marR="68580" marT="34290" marB="34290" anchor="b">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1" name="Table 50"/>
          <p:cNvGraphicFramePr>
            <a:graphicFrameLocks noGrp="1"/>
          </p:cNvGraphicFramePr>
          <p:nvPr>
            <p:extLst/>
          </p:nvPr>
        </p:nvGraphicFramePr>
        <p:xfrm>
          <a:off x="6134826" y="2803957"/>
          <a:ext cx="2243152" cy="365699"/>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65699">
                <a:tc>
                  <a:txBody>
                    <a:bodyPr/>
                    <a:lstStyle/>
                    <a:p>
                      <a:r>
                        <a:rPr lang="en-US" sz="900" b="0" dirty="0">
                          <a:solidFill>
                            <a:schemeClr val="bg1">
                              <a:lumMod val="65000"/>
                            </a:schemeClr>
                          </a:solidFill>
                        </a:rPr>
                        <a:t>0 – 30</a:t>
                      </a:r>
                      <a:r>
                        <a:rPr lang="en-US" sz="900" b="0" baseline="0" dirty="0">
                          <a:solidFill>
                            <a:schemeClr val="bg1">
                              <a:lumMod val="65000"/>
                            </a:schemeClr>
                          </a:solidFill>
                        </a:rPr>
                        <a:t> Days</a:t>
                      </a:r>
                    </a:p>
                    <a:p>
                      <a:r>
                        <a:rPr lang="en-US" sz="900" b="0" baseline="0" dirty="0">
                          <a:solidFill>
                            <a:schemeClr val="bg1">
                              <a:lumMod val="65000"/>
                            </a:schemeClr>
                          </a:solidFill>
                        </a:rPr>
                        <a:t>0.00</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2" name="Table 51"/>
          <p:cNvGraphicFramePr>
            <a:graphicFrameLocks noGrp="1"/>
          </p:cNvGraphicFramePr>
          <p:nvPr>
            <p:extLst/>
          </p:nvPr>
        </p:nvGraphicFramePr>
        <p:xfrm>
          <a:off x="6134823" y="3535354"/>
          <a:ext cx="2243152" cy="3576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57686">
                <a:tc>
                  <a:txBody>
                    <a:bodyPr/>
                    <a:lstStyle/>
                    <a:p>
                      <a:r>
                        <a:rPr lang="en-US" sz="900" b="0" dirty="0">
                          <a:solidFill>
                            <a:schemeClr val="bg1">
                              <a:lumMod val="65000"/>
                            </a:schemeClr>
                          </a:solidFill>
                        </a:rPr>
                        <a:t>61 – 90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3" name="Table 52"/>
          <p:cNvGraphicFramePr>
            <a:graphicFrameLocks noGrp="1"/>
          </p:cNvGraphicFramePr>
          <p:nvPr>
            <p:extLst/>
          </p:nvPr>
        </p:nvGraphicFramePr>
        <p:xfrm>
          <a:off x="6134822" y="3911667"/>
          <a:ext cx="2243152" cy="343386"/>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343386">
                <a:tc>
                  <a:txBody>
                    <a:bodyPr/>
                    <a:lstStyle/>
                    <a:p>
                      <a:r>
                        <a:rPr lang="en-US" sz="900" b="0" dirty="0">
                          <a:solidFill>
                            <a:schemeClr val="bg1">
                              <a:lumMod val="65000"/>
                            </a:schemeClr>
                          </a:solidFill>
                        </a:rPr>
                        <a:t>91+ Days</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4" name="Table 53"/>
          <p:cNvGraphicFramePr>
            <a:graphicFrameLocks noGrp="1"/>
          </p:cNvGraphicFramePr>
          <p:nvPr>
            <p:extLst/>
          </p:nvPr>
        </p:nvGraphicFramePr>
        <p:xfrm>
          <a:off x="6128275" y="1376503"/>
          <a:ext cx="2228804" cy="354002"/>
        </p:xfrm>
        <a:graphic>
          <a:graphicData uri="http://schemas.openxmlformats.org/drawingml/2006/table">
            <a:tbl>
              <a:tblPr firstRow="1" bandRow="1">
                <a:tableStyleId>{5C22544A-7EE6-4342-B048-85BDC9FD1C3A}</a:tableStyleId>
              </a:tblPr>
              <a:tblGrid>
                <a:gridCol w="2228804">
                  <a:extLst>
                    <a:ext uri="{9D8B030D-6E8A-4147-A177-3AD203B41FA5}">
                      <a16:colId xmlns:a16="http://schemas.microsoft.com/office/drawing/2014/main" xmlns="" val="3713110657"/>
                    </a:ext>
                  </a:extLst>
                </a:gridCol>
              </a:tblGrid>
              <a:tr h="354002">
                <a:tc>
                  <a:txBody>
                    <a:bodyPr/>
                    <a:lstStyle/>
                    <a:p>
                      <a:r>
                        <a:rPr lang="en-US" sz="900" b="0" dirty="0">
                          <a:solidFill>
                            <a:schemeClr val="bg1">
                              <a:lumMod val="65000"/>
                            </a:schemeClr>
                          </a:solidFill>
                        </a:rPr>
                        <a:t>Balance Due</a:t>
                      </a:r>
                    </a:p>
                    <a:p>
                      <a:r>
                        <a:rPr lang="en-US" sz="900" b="0" dirty="0">
                          <a:solidFill>
                            <a:schemeClr val="bg1">
                              <a:lumMod val="65000"/>
                            </a:schemeClr>
                          </a:solidFill>
                        </a:rPr>
                        <a:t>$0.00</a:t>
                      </a: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sp>
        <p:nvSpPr>
          <p:cNvPr id="55" name="TextBox 54"/>
          <p:cNvSpPr txBox="1"/>
          <p:nvPr/>
        </p:nvSpPr>
        <p:spPr>
          <a:xfrm>
            <a:off x="6113810" y="1226911"/>
            <a:ext cx="1471685" cy="276999"/>
          </a:xfrm>
          <a:prstGeom prst="rect">
            <a:avLst/>
          </a:prstGeom>
          <a:noFill/>
        </p:spPr>
        <p:txBody>
          <a:bodyPr wrap="none" rtlCol="0">
            <a:spAutoFit/>
          </a:bodyPr>
          <a:lstStyle/>
          <a:p>
            <a:pPr defTabSz="685800" fontAlgn="auto">
              <a:spcBef>
                <a:spcPts val="0"/>
              </a:spcBef>
              <a:spcAft>
                <a:spcPts val="0"/>
              </a:spcAft>
            </a:pPr>
            <a:r>
              <a:rPr lang="en-US" sz="1200" dirty="0">
                <a:solidFill>
                  <a:prstClr val="black"/>
                </a:solidFill>
                <a:latin typeface="Calibri" panose="020F0502020204030204"/>
                <a:ea typeface="+mn-ea"/>
                <a:cs typeface="+mn-cs"/>
              </a:rPr>
              <a:t>Account Information</a:t>
            </a:r>
          </a:p>
        </p:txBody>
      </p:sp>
      <p:graphicFrame>
        <p:nvGraphicFramePr>
          <p:cNvPr id="56" name="Table 55"/>
          <p:cNvGraphicFramePr>
            <a:graphicFrameLocks noGrp="1"/>
          </p:cNvGraphicFramePr>
          <p:nvPr>
            <p:extLst/>
          </p:nvPr>
        </p:nvGraphicFramePr>
        <p:xfrm>
          <a:off x="6134825" y="2598216"/>
          <a:ext cx="2243152" cy="205740"/>
        </p:xfrm>
        <a:graphic>
          <a:graphicData uri="http://schemas.openxmlformats.org/drawingml/2006/table">
            <a:tbl>
              <a:tblPr firstRow="1" bandRow="1">
                <a:tableStyleId>{5C22544A-7EE6-4342-B048-85BDC9FD1C3A}</a:tableStyleId>
              </a:tblPr>
              <a:tblGrid>
                <a:gridCol w="2243152">
                  <a:extLst>
                    <a:ext uri="{9D8B030D-6E8A-4147-A177-3AD203B41FA5}">
                      <a16:colId xmlns:a16="http://schemas.microsoft.com/office/drawing/2014/main" xmlns="" val="3713110657"/>
                    </a:ext>
                  </a:extLst>
                </a:gridCol>
              </a:tblGrid>
              <a:tr h="205740">
                <a:tc>
                  <a:txBody>
                    <a:bodyPr/>
                    <a:lstStyle/>
                    <a:p>
                      <a:r>
                        <a:rPr lang="en-US" sz="900" b="0" dirty="0">
                          <a:solidFill>
                            <a:schemeClr val="bg1">
                              <a:lumMod val="65000"/>
                            </a:schemeClr>
                          </a:solidFill>
                        </a:rPr>
                        <a:t>Aging</a:t>
                      </a:r>
                      <a:r>
                        <a:rPr lang="en-US" sz="900" b="0" baseline="0" dirty="0">
                          <a:solidFill>
                            <a:schemeClr val="bg1">
                              <a:lumMod val="65000"/>
                            </a:schemeClr>
                          </a:solidFill>
                        </a:rPr>
                        <a:t> Status</a:t>
                      </a:r>
                      <a:endParaRPr lang="en-US" sz="900" b="0" dirty="0">
                        <a:solidFill>
                          <a:schemeClr val="bg1">
                            <a:lumMod val="65000"/>
                          </a:schemeClr>
                        </a:solidFill>
                      </a:endParaRPr>
                    </a:p>
                  </a:txBody>
                  <a:tcPr marL="68580" marR="68580" marT="34290" marB="34290" anchor="b">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91162033"/>
                  </a:ext>
                </a:extLst>
              </a:tr>
            </a:tbl>
          </a:graphicData>
        </a:graphic>
      </p:graphicFrame>
      <p:graphicFrame>
        <p:nvGraphicFramePr>
          <p:cNvPr id="57" name="Table 56"/>
          <p:cNvGraphicFramePr>
            <a:graphicFrameLocks noGrp="1"/>
          </p:cNvGraphicFramePr>
          <p:nvPr>
            <p:extLst/>
          </p:nvPr>
        </p:nvGraphicFramePr>
        <p:xfrm>
          <a:off x="429612" y="868945"/>
          <a:ext cx="2612264" cy="1757185"/>
        </p:xfrm>
        <a:graphic>
          <a:graphicData uri="http://schemas.openxmlformats.org/drawingml/2006/table">
            <a:tbl>
              <a:tblPr/>
              <a:tblGrid>
                <a:gridCol w="2612264">
                  <a:extLst>
                    <a:ext uri="{9D8B030D-6E8A-4147-A177-3AD203B41FA5}">
                      <a16:colId xmlns:a16="http://schemas.microsoft.com/office/drawing/2014/main" xmlns="" val="1092632363"/>
                    </a:ext>
                  </a:extLst>
                </a:gridCol>
              </a:tblGrid>
              <a:tr h="445065">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r>
                        <a:rPr lang="en-US" sz="1200" b="1" kern="1400" dirty="0">
                          <a:ln>
                            <a:noFill/>
                          </a:ln>
                          <a:solidFill>
                            <a:schemeClr val="bg1">
                              <a:lumMod val="65000"/>
                            </a:schemeClr>
                          </a:solidFill>
                          <a:effectLst/>
                          <a:latin typeface="Calibri" panose="020F0502020204030204" pitchFamily="34" charset="0"/>
                        </a:rPr>
                        <a:t>Customers</a:t>
                      </a:r>
                    </a:p>
                  </a:txBody>
                  <a:tcPr marL="27432" marR="27432" marT="27432" marB="27432">
                    <a:lnL>
                      <a:noFill/>
                    </a:lnL>
                    <a:lnR>
                      <a:noFill/>
                    </a:lnR>
                    <a:lnT>
                      <a:noFill/>
                    </a:lnT>
                    <a:lnB w="3175" cap="flat" cmpd="sng" algn="ctr">
                      <a:solidFill>
                        <a:schemeClr val="tx1"/>
                      </a:solidFill>
                      <a:prstDash val="solid"/>
                      <a:round/>
                      <a:headEnd type="none" w="med" len="med"/>
                      <a:tailEnd type="none" w="med" len="med"/>
                    </a:lnB>
                    <a:solidFill>
                      <a:srgbClr val="BED7EF"/>
                    </a:solidFill>
                  </a:tcPr>
                </a:tc>
                <a:extLst>
                  <a:ext uri="{0D108BD9-81ED-4DB2-BD59-A6C34878D82A}">
                    <a16:rowId xmlns:a16="http://schemas.microsoft.com/office/drawing/2014/main" xmlns="" val="817887705"/>
                  </a:ext>
                </a:extLst>
              </a:tr>
              <a:tr h="192716">
                <a:tc>
                  <a:txBody>
                    <a:bodyPr/>
                    <a:lstStyle/>
                    <a:p>
                      <a:r>
                        <a:rPr lang="en-US" sz="800" b="0" dirty="0">
                          <a:solidFill>
                            <a:schemeClr val="tx1"/>
                          </a:solidFill>
                        </a:rPr>
                        <a:t>Hughes</a:t>
                      </a:r>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5322886"/>
                  </a:ext>
                </a:extLst>
              </a:tr>
              <a:tr h="471310">
                <a:tc>
                  <a:txBody>
                    <a:bodyPr/>
                    <a:lstStyle/>
                    <a:p>
                      <a:r>
                        <a:rPr lang="en-US" sz="800" b="0" dirty="0">
                          <a:solidFill>
                            <a:schemeClr val="tx1"/>
                          </a:solidFill>
                          <a:latin typeface="+mn-lt"/>
                        </a:rPr>
                        <a:t>41999900001</a:t>
                      </a:r>
                      <a:endParaRPr lang="en-US" sz="800" b="1" dirty="0"/>
                    </a:p>
                    <a:p>
                      <a:r>
                        <a:rPr lang="en-US" sz="800" b="0" dirty="0">
                          <a:solidFill>
                            <a:schemeClr val="tx1"/>
                          </a:solidFill>
                          <a:latin typeface="+mn-lt"/>
                        </a:rPr>
                        <a:t>Toby</a:t>
                      </a:r>
                      <a:r>
                        <a:rPr lang="en-US" sz="800" b="0" dirty="0"/>
                        <a:t> Hughes </a:t>
                      </a:r>
                      <a:r>
                        <a:rPr lang="en-US" sz="800" b="0" dirty="0">
                          <a:solidFill>
                            <a:schemeClr val="tx1"/>
                          </a:solidFill>
                          <a:latin typeface="+mn-lt"/>
                        </a:rPr>
                        <a:t>530-710-3668</a:t>
                      </a:r>
                    </a:p>
                    <a:p>
                      <a:r>
                        <a:rPr lang="en-US" sz="800" b="0" dirty="0">
                          <a:solidFill>
                            <a:schemeClr val="tx1"/>
                          </a:solidFill>
                          <a:latin typeface="+mn-lt"/>
                        </a:rPr>
                        <a:t>4361 Clement Street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808127"/>
                  </a:ext>
                </a:extLst>
              </a:tr>
              <a:tr h="471310">
                <a:tc>
                  <a:txBody>
                    <a:bodyPr/>
                    <a:lstStyle/>
                    <a:p>
                      <a:r>
                        <a:rPr lang="en-US" sz="800" b="0" dirty="0">
                          <a:solidFill>
                            <a:schemeClr val="tx1"/>
                          </a:solidFill>
                          <a:latin typeface="+mn-lt"/>
                        </a:rPr>
                        <a:t>41999900012</a:t>
                      </a:r>
                      <a:endParaRPr lang="en-US" sz="800" b="1" dirty="0"/>
                    </a:p>
                    <a:p>
                      <a:r>
                        <a:rPr lang="en-US" sz="800" b="0" dirty="0">
                          <a:solidFill>
                            <a:schemeClr val="tx1"/>
                          </a:solidFill>
                          <a:latin typeface="+mn-lt"/>
                        </a:rPr>
                        <a:t>Vivian</a:t>
                      </a:r>
                      <a:r>
                        <a:rPr lang="en-US" sz="800" b="0" baseline="0" dirty="0"/>
                        <a:t> </a:t>
                      </a:r>
                      <a:r>
                        <a:rPr lang="en-US" sz="800" b="0" dirty="0">
                          <a:solidFill>
                            <a:schemeClr val="tx1"/>
                          </a:solidFill>
                          <a:latin typeface="+mn-lt"/>
                        </a:rPr>
                        <a:t>Hughes</a:t>
                      </a:r>
                      <a:r>
                        <a:rPr lang="en-US" sz="800" b="0" baseline="0" dirty="0"/>
                        <a:t> </a:t>
                      </a:r>
                      <a:r>
                        <a:rPr lang="en-US" sz="800" b="0" dirty="0">
                          <a:solidFill>
                            <a:schemeClr val="tx1"/>
                          </a:solidFill>
                          <a:latin typeface="+mn-lt"/>
                        </a:rPr>
                        <a:t>152-351-3253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rPr>
                        <a:t>2084 Junior Avenue</a:t>
                      </a:r>
                      <a:r>
                        <a:rPr lang="en-US" sz="800" b="0" baseline="0" dirty="0"/>
                        <a:t> </a:t>
                      </a:r>
                      <a:r>
                        <a:rPr lang="en-US" sz="800" b="0" baseline="0" dirty="0">
                          <a:solidFill>
                            <a:schemeClr val="tx1"/>
                          </a:solidFill>
                          <a:latin typeface="+mn-lt"/>
                        </a:rPr>
                        <a:t>Atlanta GA</a:t>
                      </a:r>
                      <a:r>
                        <a:rPr lang="en-US" sz="800" b="0" baseline="0" dirty="0"/>
                        <a:t> </a:t>
                      </a:r>
                      <a:r>
                        <a:rPr lang="en-US" sz="800" b="0" dirty="0">
                          <a:solidFill>
                            <a:schemeClr val="tx1"/>
                          </a:solidFill>
                          <a:latin typeface="+mn-lt"/>
                        </a:rPr>
                        <a:t>55805</a:t>
                      </a:r>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3842441930"/>
                  </a:ext>
                </a:extLst>
              </a:tr>
              <a:tr h="169164">
                <a:tc>
                  <a:txBody>
                    <a:bodyPr/>
                    <a:lstStyle/>
                    <a:p>
                      <a:endParaRPr lang="en-US" sz="800" b="0" dirty="0"/>
                    </a:p>
                  </a:txBody>
                  <a:tcPr marL="27432" marR="27432" marT="27432" marB="2743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0971484"/>
                  </a:ext>
                </a:extLst>
              </a:tr>
            </a:tbl>
          </a:graphicData>
        </a:graphic>
      </p:graphicFrame>
      <p:pic>
        <p:nvPicPr>
          <p:cNvPr id="58" name="Picture 57"/>
          <p:cNvPicPr>
            <a:picLocks noChangeAspect="1"/>
          </p:cNvPicPr>
          <p:nvPr/>
        </p:nvPicPr>
        <p:blipFill>
          <a:blip r:embed="rId6"/>
          <a:stretch>
            <a:fillRect/>
          </a:stretch>
        </p:blipFill>
        <p:spPr>
          <a:xfrm>
            <a:off x="2772591" y="990612"/>
            <a:ext cx="234384" cy="234384"/>
          </a:xfrm>
          <a:prstGeom prst="rect">
            <a:avLst/>
          </a:prstGeom>
        </p:spPr>
      </p:pic>
      <p:pic>
        <p:nvPicPr>
          <p:cNvPr id="59" name="Picture 58"/>
          <p:cNvPicPr>
            <a:picLocks noChangeAspect="1"/>
          </p:cNvPicPr>
          <p:nvPr/>
        </p:nvPicPr>
        <p:blipFill>
          <a:blip r:embed="rId4"/>
          <a:stretch>
            <a:fillRect/>
          </a:stretch>
        </p:blipFill>
        <p:spPr>
          <a:xfrm>
            <a:off x="2881543" y="1358033"/>
            <a:ext cx="125432" cy="108708"/>
          </a:xfrm>
          <a:prstGeom prst="rect">
            <a:avLst/>
          </a:prstGeom>
        </p:spPr>
      </p:pic>
      <p:pic>
        <p:nvPicPr>
          <p:cNvPr id="36" name="Picture 35"/>
          <p:cNvPicPr>
            <a:picLocks noChangeAspect="1"/>
          </p:cNvPicPr>
          <p:nvPr/>
        </p:nvPicPr>
        <p:blipFill>
          <a:blip r:embed="rId7"/>
          <a:stretch>
            <a:fillRect/>
          </a:stretch>
        </p:blipFill>
        <p:spPr>
          <a:xfrm>
            <a:off x="390757" y="526329"/>
            <a:ext cx="214286" cy="185714"/>
          </a:xfrm>
          <a:prstGeom prst="rect">
            <a:avLst/>
          </a:prstGeom>
        </p:spPr>
      </p:pic>
      <p:sp>
        <p:nvSpPr>
          <p:cNvPr id="37" name="TextBox 36"/>
          <p:cNvSpPr txBox="1"/>
          <p:nvPr/>
        </p:nvSpPr>
        <p:spPr>
          <a:xfrm>
            <a:off x="546260" y="550129"/>
            <a:ext cx="392447" cy="184666"/>
          </a:xfrm>
          <a:prstGeom prst="rect">
            <a:avLst/>
          </a:prstGeom>
          <a:noFill/>
        </p:spPr>
        <p:txBody>
          <a:bodyPr wrap="square" rtlCol="0">
            <a:spAutoFit/>
          </a:bodyPr>
          <a:lstStyle/>
          <a:p>
            <a:pPr defTabSz="685800" fontAlgn="auto">
              <a:spcBef>
                <a:spcPts val="0"/>
              </a:spcBef>
              <a:spcAft>
                <a:spcPts val="0"/>
              </a:spcAft>
            </a:pPr>
            <a:r>
              <a:rPr lang="en-US" sz="600" dirty="0">
                <a:solidFill>
                  <a:prstClr val="white">
                    <a:lumMod val="65000"/>
                  </a:prstClr>
                </a:solidFill>
                <a:latin typeface="Calibri" panose="020F0502020204030204"/>
                <a:ea typeface="+mn-ea"/>
                <a:cs typeface="+mn-cs"/>
              </a:rPr>
              <a:t>Save</a:t>
            </a:r>
          </a:p>
        </p:txBody>
      </p:sp>
      <p:sp>
        <p:nvSpPr>
          <p:cNvPr id="31" name="Slide Number Placeholder 2">
            <a:extLst>
              <a:ext uri="{FF2B5EF4-FFF2-40B4-BE49-F238E27FC236}">
                <a16:creationId xmlns:a16="http://schemas.microsoft.com/office/drawing/2014/main" xmlns="" id="{18E0AF99-E6ED-47F8-BCEE-F7DC1918046C}"/>
              </a:ext>
            </a:extLst>
          </p:cNvPr>
          <p:cNvSpPr txBox="1">
            <a:spLocks/>
          </p:cNvSpPr>
          <p:nvPr/>
        </p:nvSpPr>
        <p:spPr>
          <a:xfrm>
            <a:off x="375315" y="5013429"/>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90</a:t>
            </a:fld>
            <a:endParaRPr lang="en-US" sz="800" kern="0" dirty="0">
              <a:solidFill>
                <a:srgbClr val="54B948"/>
              </a:solidFill>
            </a:endParaRPr>
          </a:p>
        </p:txBody>
      </p:sp>
      <p:sp>
        <p:nvSpPr>
          <p:cNvPr id="38" name="Footer Placeholder 3">
            <a:extLst>
              <a:ext uri="{FF2B5EF4-FFF2-40B4-BE49-F238E27FC236}">
                <a16:creationId xmlns:a16="http://schemas.microsoft.com/office/drawing/2014/main" xmlns="" id="{65CF354D-36E6-4119-8EBB-F4670A18D099}"/>
              </a:ext>
            </a:extLst>
          </p:cNvPr>
          <p:cNvSpPr txBox="1">
            <a:spLocks/>
          </p:cNvSpPr>
          <p:nvPr/>
        </p:nvSpPr>
        <p:spPr>
          <a:xfrm>
            <a:off x="497059" y="4983933"/>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877685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226916"/>
            <a:ext cx="7877175" cy="1076446"/>
          </a:xfrm>
        </p:spPr>
        <p:txBody>
          <a:bodyPr/>
          <a:lstStyle/>
          <a:p>
            <a:r>
              <a:rPr lang="en-US" dirty="0"/>
              <a:t>THANK YOU</a:t>
            </a:r>
          </a:p>
        </p:txBody>
      </p:sp>
      <p:sp>
        <p:nvSpPr>
          <p:cNvPr id="6" name="Pentagon 5">
            <a:hlinkClick r:id="rId2" action="ppaction://hlinksldjump"/>
          </p:cNvPr>
          <p:cNvSpPr/>
          <p:nvPr/>
        </p:nvSpPr>
        <p:spPr>
          <a:xfrm flipH="1">
            <a:off x="136001" y="4874098"/>
            <a:ext cx="1015680" cy="155101"/>
          </a:xfrm>
          <a:prstGeom prst="homePlate">
            <a:avLst/>
          </a:prstGeom>
          <a:gradFill flip="none" rotWithShape="1">
            <a:gsLst>
              <a:gs pos="15000">
                <a:srgbClr val="FF7171"/>
              </a:gs>
              <a:gs pos="59000">
                <a:srgbClr val="009A75"/>
              </a:gs>
              <a:gs pos="100000">
                <a:srgbClr val="0083A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latin typeface="+mj-lt"/>
              </a:rPr>
              <a:t>Return to Topics</a:t>
            </a:r>
            <a:endParaRPr lang="en-US" sz="800" dirty="0">
              <a:latin typeface="+mj-lt"/>
            </a:endParaRPr>
          </a:p>
        </p:txBody>
      </p:sp>
    </p:spTree>
    <p:extLst>
      <p:ext uri="{BB962C8B-B14F-4D97-AF65-F5344CB8AC3E}">
        <p14:creationId xmlns:p14="http://schemas.microsoft.com/office/powerpoint/2010/main" val="4539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559" y="0"/>
            <a:ext cx="8217638" cy="5143500"/>
          </a:xfrm>
        </p:spPr>
        <p:txBody>
          <a:bodyPr>
            <a:noAutofit/>
          </a:bodyPr>
          <a:lstStyle/>
          <a:p>
            <a:pPr lvl="0" algn="ctr">
              <a:lnSpc>
                <a:spcPct val="100000"/>
              </a:lnSpc>
              <a:spcBef>
                <a:spcPts val="600"/>
              </a:spcBef>
            </a:pPr>
            <a:r>
              <a:rPr lang="en-US" sz="7200" kern="1200" spc="-30" dirty="0" smtClean="0">
                <a:solidFill>
                  <a:srgbClr val="FFFFFF">
                    <a:lumMod val="95000"/>
                  </a:srgbClr>
                </a:solidFill>
                <a:latin typeface="Raleway Light" charset="0"/>
              </a:rPr>
              <a:t>NCR</a:t>
            </a:r>
            <a:br>
              <a:rPr lang="en-US" sz="7200" kern="1200" spc="-30" dirty="0" smtClean="0">
                <a:solidFill>
                  <a:srgbClr val="FFFFFF">
                    <a:lumMod val="95000"/>
                  </a:srgbClr>
                </a:solidFill>
                <a:latin typeface="Raleway Light" charset="0"/>
              </a:rPr>
            </a:br>
            <a:r>
              <a:rPr lang="en-US" sz="7200" kern="1200" spc="-30" dirty="0" smtClean="0">
                <a:solidFill>
                  <a:srgbClr val="FFFFFF">
                    <a:lumMod val="95000"/>
                  </a:srgbClr>
                </a:solidFill>
                <a:latin typeface="Raleway Light" charset="0"/>
              </a:rPr>
              <a:t>Platform:</a:t>
            </a:r>
            <a:r>
              <a:rPr lang="en-US" sz="7200" kern="1200" spc="-30" dirty="0">
                <a:solidFill>
                  <a:srgbClr val="FFFFFF">
                    <a:lumMod val="95000"/>
                  </a:srgbClr>
                </a:solidFill>
                <a:latin typeface="Raleway Light" charset="0"/>
              </a:rPr>
              <a:t/>
            </a:r>
            <a:br>
              <a:rPr lang="en-US" sz="7200" kern="1200" spc="-30" dirty="0">
                <a:solidFill>
                  <a:srgbClr val="FFFFFF">
                    <a:lumMod val="95000"/>
                  </a:srgbClr>
                </a:solidFill>
                <a:latin typeface="Raleway Light" charset="0"/>
              </a:rPr>
            </a:br>
            <a:r>
              <a:rPr lang="en-US" sz="7200" kern="1200" spc="-30" dirty="0">
                <a:solidFill>
                  <a:srgbClr val="FFFFFF">
                    <a:lumMod val="95000"/>
                  </a:srgbClr>
                </a:solidFill>
                <a:latin typeface="Raleway Light" charset="0"/>
              </a:rPr>
              <a:t> Digital </a:t>
            </a:r>
            <a:r>
              <a:rPr lang="en-US" sz="7200" kern="1200" spc="-30" dirty="0" smtClean="0">
                <a:solidFill>
                  <a:srgbClr val="FFFFFF">
                    <a:lumMod val="95000"/>
                  </a:srgbClr>
                </a:solidFill>
                <a:latin typeface="Raleway Light" charset="0"/>
              </a:rPr>
              <a:t>Receipts</a:t>
            </a:r>
            <a:r>
              <a:rPr lang="en-US" sz="4800" kern="1200" spc="-30" dirty="0" smtClean="0">
                <a:solidFill>
                  <a:srgbClr val="FFFFFF">
                    <a:lumMod val="95000"/>
                  </a:srgbClr>
                </a:solidFill>
                <a:latin typeface="Raleway Light" charset="0"/>
              </a:rPr>
              <a:t/>
            </a:r>
            <a:br>
              <a:rPr lang="en-US" sz="4800" kern="1200" spc="-30" dirty="0" smtClean="0">
                <a:solidFill>
                  <a:srgbClr val="FFFFFF">
                    <a:lumMod val="95000"/>
                  </a:srgbClr>
                </a:solidFill>
                <a:latin typeface="Raleway Light" charset="0"/>
              </a:rPr>
            </a:br>
            <a:endParaRPr lang="en-US" dirty="0"/>
          </a:p>
        </p:txBody>
      </p:sp>
    </p:spTree>
    <p:extLst>
      <p:ext uri="{BB962C8B-B14F-4D97-AF65-F5344CB8AC3E}">
        <p14:creationId xmlns:p14="http://schemas.microsoft.com/office/powerpoint/2010/main" val="37050036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23914" y="1525589"/>
            <a:ext cx="2557462" cy="3014662"/>
          </a:xfrm>
          <a:prstGeom prst="rect">
            <a:avLst/>
          </a:prstGeom>
          <a:solidFill>
            <a:schemeClr val="bg1">
              <a:lumMod val="50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tIns="91440"/>
          <a:lstStyle/>
          <a:p>
            <a:pPr>
              <a:spcBef>
                <a:spcPts val="400"/>
              </a:spcBef>
              <a:spcAft>
                <a:spcPts val="400"/>
              </a:spcAft>
              <a:defRPr/>
            </a:pPr>
            <a:r>
              <a:rPr lang="en-PH" sz="1500" dirty="0">
                <a:latin typeface="Raleway ExtraBold" panose="020B0903030101060003" pitchFamily="34" charset="0"/>
                <a:cs typeface="Arial" pitchFamily="34" charset="0"/>
              </a:rPr>
              <a:t>Grocer Benefits</a:t>
            </a:r>
            <a:endParaRPr lang="en-US" sz="1313" dirty="0">
              <a:solidFill>
                <a:schemeClr val="bg1"/>
              </a:solidFill>
              <a:latin typeface="Raleway ExtraBold" panose="020B0903030101060003" pitchFamily="34" charset="0"/>
              <a:cs typeface="Arial" pitchFamily="34" charset="0"/>
            </a:endParaRPr>
          </a:p>
          <a:p>
            <a:pPr marL="214308" indent="-214308">
              <a:spcBef>
                <a:spcPts val="288"/>
              </a:spcBef>
              <a:buFont typeface="Arial" pitchFamily="34" charset="0"/>
              <a:buChar char="•"/>
              <a:defRPr/>
            </a:pPr>
            <a:r>
              <a:rPr lang="en-US" sz="1313" dirty="0">
                <a:solidFill>
                  <a:schemeClr val="bg1"/>
                </a:solidFill>
                <a:cs typeface="Arial" pitchFamily="34" charset="0"/>
              </a:rPr>
              <a:t>Do more with your receipts</a:t>
            </a:r>
          </a:p>
          <a:p>
            <a:pPr marL="500051" lvl="1" indent="-214308">
              <a:spcBef>
                <a:spcPts val="288"/>
              </a:spcBef>
              <a:buFont typeface="Arial" pitchFamily="34" charset="0"/>
              <a:buChar char="•"/>
              <a:defRPr/>
            </a:pPr>
            <a:r>
              <a:rPr lang="en-US" sz="1313" dirty="0">
                <a:solidFill>
                  <a:schemeClr val="bg1"/>
                </a:solidFill>
                <a:cs typeface="Arial" pitchFamily="34" charset="0"/>
              </a:rPr>
              <a:t>Digital coupons</a:t>
            </a:r>
          </a:p>
          <a:p>
            <a:pPr marL="500051" lvl="1" indent="-214308">
              <a:spcBef>
                <a:spcPts val="288"/>
              </a:spcBef>
              <a:buFont typeface="Arial" pitchFamily="34" charset="0"/>
              <a:buChar char="•"/>
              <a:defRPr/>
            </a:pPr>
            <a:r>
              <a:rPr lang="en-US" sz="1313" dirty="0">
                <a:solidFill>
                  <a:schemeClr val="bg1"/>
                </a:solidFill>
                <a:cs typeface="Arial" pitchFamily="34" charset="0"/>
              </a:rPr>
              <a:t>Advertisements</a:t>
            </a:r>
          </a:p>
          <a:p>
            <a:pPr marL="214308" indent="-214308">
              <a:spcBef>
                <a:spcPts val="288"/>
              </a:spcBef>
              <a:buFont typeface="Arial" pitchFamily="34" charset="0"/>
              <a:buChar char="•"/>
              <a:defRPr/>
            </a:pPr>
            <a:r>
              <a:rPr lang="en-US" sz="1313" dirty="0">
                <a:solidFill>
                  <a:schemeClr val="bg1"/>
                </a:solidFill>
                <a:cs typeface="Arial" pitchFamily="34" charset="0"/>
              </a:rPr>
              <a:t>Increase shopper loyalty</a:t>
            </a:r>
          </a:p>
          <a:p>
            <a:pPr marL="214308" indent="-214308">
              <a:spcBef>
                <a:spcPts val="288"/>
              </a:spcBef>
              <a:buFont typeface="Arial" pitchFamily="34" charset="0"/>
              <a:buChar char="•"/>
              <a:defRPr/>
            </a:pPr>
            <a:r>
              <a:rPr lang="en-US" sz="1313" dirty="0">
                <a:solidFill>
                  <a:schemeClr val="bg1"/>
                </a:solidFill>
                <a:cs typeface="Arial" pitchFamily="34" charset="0"/>
              </a:rPr>
              <a:t>Incremental revenue and margin</a:t>
            </a:r>
          </a:p>
          <a:p>
            <a:pPr marL="214308" indent="-214308">
              <a:spcBef>
                <a:spcPts val="288"/>
              </a:spcBef>
              <a:buFont typeface="Arial" pitchFamily="34" charset="0"/>
              <a:buChar char="•"/>
              <a:defRPr/>
            </a:pPr>
            <a:r>
              <a:rPr lang="en-US" sz="1313" dirty="0">
                <a:solidFill>
                  <a:schemeClr val="bg1"/>
                </a:solidFill>
                <a:cs typeface="Arial" pitchFamily="34" charset="0"/>
              </a:rPr>
              <a:t>Consolidate suppliers</a:t>
            </a:r>
          </a:p>
          <a:p>
            <a:pPr marL="214308" indent="-214308">
              <a:spcBef>
                <a:spcPts val="288"/>
              </a:spcBef>
              <a:buFont typeface="Arial" pitchFamily="34" charset="0"/>
              <a:buChar char="•"/>
              <a:defRPr/>
            </a:pPr>
            <a:r>
              <a:rPr lang="en-US" sz="1313" dirty="0">
                <a:solidFill>
                  <a:schemeClr val="bg1"/>
                </a:solidFill>
                <a:cs typeface="Arial" pitchFamily="34" charset="0"/>
              </a:rPr>
              <a:t>Green initiative</a:t>
            </a:r>
          </a:p>
        </p:txBody>
      </p:sp>
      <p:sp>
        <p:nvSpPr>
          <p:cNvPr id="33" name="Rectangle 32"/>
          <p:cNvSpPr/>
          <p:nvPr/>
        </p:nvSpPr>
        <p:spPr>
          <a:xfrm>
            <a:off x="3709989" y="1522414"/>
            <a:ext cx="2501900" cy="3016250"/>
          </a:xfrm>
          <a:prstGeom prst="rect">
            <a:avLst/>
          </a:prstGeom>
          <a:solidFill>
            <a:schemeClr val="bg1">
              <a:lumMod val="50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tIns="91440"/>
          <a:lstStyle/>
          <a:p>
            <a:pPr>
              <a:spcBef>
                <a:spcPts val="400"/>
              </a:spcBef>
              <a:spcAft>
                <a:spcPts val="400"/>
              </a:spcAft>
              <a:defRPr/>
            </a:pPr>
            <a:r>
              <a:rPr lang="en-PH" sz="1500" dirty="0">
                <a:latin typeface="Raleway ExtraBold" panose="020B0903030101060003" pitchFamily="34" charset="0"/>
                <a:cs typeface="Arial" pitchFamily="34" charset="0"/>
              </a:rPr>
              <a:t>Shopper Benefits</a:t>
            </a:r>
          </a:p>
          <a:p>
            <a:pPr marL="214308" indent="-214308">
              <a:spcBef>
                <a:spcPts val="288"/>
              </a:spcBef>
              <a:buFont typeface="Arial" pitchFamily="34" charset="0"/>
              <a:buChar char="•"/>
              <a:defRPr/>
            </a:pPr>
            <a:r>
              <a:rPr lang="en-US" sz="1313" dirty="0">
                <a:cs typeface="Arial" pitchFamily="34" charset="0"/>
              </a:rPr>
              <a:t>Enhanced experience – receipt choice</a:t>
            </a:r>
          </a:p>
          <a:p>
            <a:pPr marL="214308" indent="-214308">
              <a:spcBef>
                <a:spcPts val="288"/>
              </a:spcBef>
              <a:buFont typeface="Arial" pitchFamily="34" charset="0"/>
              <a:buChar char="•"/>
              <a:defRPr/>
            </a:pPr>
            <a:r>
              <a:rPr lang="en-US" sz="1313" dirty="0">
                <a:cs typeface="Arial" pitchFamily="34" charset="0"/>
              </a:rPr>
              <a:t>Easily organize receipts</a:t>
            </a:r>
          </a:p>
          <a:p>
            <a:pPr marL="214308" indent="-214308">
              <a:spcBef>
                <a:spcPts val="288"/>
              </a:spcBef>
              <a:buFont typeface="Arial" pitchFamily="34" charset="0"/>
              <a:buChar char="•"/>
              <a:defRPr/>
            </a:pPr>
            <a:r>
              <a:rPr lang="en-US" sz="1313" dirty="0">
                <a:cs typeface="Arial" pitchFamily="34" charset="0"/>
              </a:rPr>
              <a:t>Dynamic offers and rewards </a:t>
            </a:r>
          </a:p>
          <a:p>
            <a:pPr marL="214308" indent="-214308">
              <a:spcBef>
                <a:spcPts val="288"/>
              </a:spcBef>
              <a:buFont typeface="Arial" pitchFamily="34" charset="0"/>
              <a:buChar char="•"/>
              <a:defRPr/>
            </a:pPr>
            <a:r>
              <a:rPr lang="en-US" sz="1313" dirty="0">
                <a:cs typeface="Arial" pitchFamily="34" charset="0"/>
              </a:rPr>
              <a:t>Easy access to product information, including returns or recalls</a:t>
            </a:r>
          </a:p>
          <a:p>
            <a:pPr marL="214308" indent="-214308">
              <a:spcBef>
                <a:spcPts val="288"/>
              </a:spcBef>
              <a:buFont typeface="Arial" pitchFamily="34" charset="0"/>
              <a:buChar char="•"/>
              <a:defRPr/>
            </a:pPr>
            <a:r>
              <a:rPr lang="en-US" sz="1313" dirty="0">
                <a:cs typeface="Arial" pitchFamily="34" charset="0"/>
              </a:rPr>
              <a:t>Green initiative </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9" y="3076576"/>
            <a:ext cx="216693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6650"/>
                  </a:outerShdw>
                </a:effectLst>
              </a14:hiddenEffects>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9" y="1522414"/>
            <a:ext cx="2166937"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6650"/>
                  </a:outerShdw>
                </a:effectLst>
              </a14:hiddenEffects>
            </a:ext>
          </a:extLst>
        </p:spPr>
      </p:pic>
      <p:sp>
        <p:nvSpPr>
          <p:cNvPr id="10" name="Rectangle 9"/>
          <p:cNvSpPr/>
          <p:nvPr/>
        </p:nvSpPr>
        <p:spPr>
          <a:xfrm>
            <a:off x="823914" y="760413"/>
            <a:ext cx="7885112" cy="679450"/>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tIns="91440" rIns="365760"/>
          <a:lstStyle/>
          <a:p>
            <a:pPr eaLnBrk="1" hangingPunct="1">
              <a:defRPr/>
            </a:pPr>
            <a:r>
              <a:rPr lang="en-US" sz="1500" dirty="0">
                <a:cs typeface="Arial" pitchFamily="34" charset="0"/>
              </a:rPr>
              <a:t>Problem:  	Shoppers want less paper in their wallets, bags and around the house</a:t>
            </a:r>
          </a:p>
          <a:p>
            <a:pPr eaLnBrk="1" hangingPunct="1">
              <a:defRPr/>
            </a:pPr>
            <a:r>
              <a:rPr lang="en-US" sz="1500" dirty="0">
                <a:cs typeface="Arial" pitchFamily="34" charset="0"/>
              </a:rPr>
              <a:t>Solution:  	Offer them a digital receipt via email, text, or the Web</a:t>
            </a:r>
          </a:p>
        </p:txBody>
      </p:sp>
      <p:sp>
        <p:nvSpPr>
          <p:cNvPr id="14343" name="Title 5"/>
          <p:cNvSpPr txBox="1">
            <a:spLocks/>
          </p:cNvSpPr>
          <p:nvPr/>
        </p:nvSpPr>
        <p:spPr bwMode="auto">
          <a:xfrm>
            <a:off x="625475" y="158751"/>
            <a:ext cx="80660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defTabSz="731838" eaLnBrk="0" hangingPunct="0">
              <a:defRPr>
                <a:solidFill>
                  <a:schemeClr val="tx1"/>
                </a:solidFill>
                <a:latin typeface="Calibri" pitchFamily="34" charset="0"/>
                <a:cs typeface="Arial" pitchFamily="34" charset="0"/>
              </a:defRPr>
            </a:lvl1pPr>
            <a:lvl2pPr marL="742950" indent="-285750" defTabSz="731838" eaLnBrk="0" hangingPunct="0">
              <a:defRPr>
                <a:solidFill>
                  <a:schemeClr val="tx1"/>
                </a:solidFill>
                <a:latin typeface="Calibri" pitchFamily="34" charset="0"/>
                <a:cs typeface="Arial" pitchFamily="34" charset="0"/>
              </a:defRPr>
            </a:lvl2pPr>
            <a:lvl3pPr marL="1143000" indent="-228600" defTabSz="731838" eaLnBrk="0" hangingPunct="0">
              <a:defRPr>
                <a:solidFill>
                  <a:schemeClr val="tx1"/>
                </a:solidFill>
                <a:latin typeface="Calibri" pitchFamily="34" charset="0"/>
                <a:cs typeface="Arial" pitchFamily="34" charset="0"/>
              </a:defRPr>
            </a:lvl3pPr>
            <a:lvl4pPr marL="1600200" indent="-228600" defTabSz="731838" eaLnBrk="0" hangingPunct="0">
              <a:defRPr>
                <a:solidFill>
                  <a:schemeClr val="tx1"/>
                </a:solidFill>
                <a:latin typeface="Calibri" pitchFamily="34" charset="0"/>
                <a:cs typeface="Arial" pitchFamily="34" charset="0"/>
              </a:defRPr>
            </a:lvl4pPr>
            <a:lvl5pPr marL="2057400" indent="-228600" defTabSz="731838" eaLnBrk="0" hangingPunct="0">
              <a:defRPr>
                <a:solidFill>
                  <a:schemeClr val="tx1"/>
                </a:solidFill>
                <a:latin typeface="Calibri" pitchFamily="34" charset="0"/>
                <a:cs typeface="Arial" pitchFamily="34" charset="0"/>
              </a:defRPr>
            </a:lvl5pPr>
            <a:lvl6pPr marL="2514600" indent="-228600" defTabSz="73183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3183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3183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31838"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en-US" sz="2813" b="1" dirty="0">
                <a:solidFill>
                  <a:schemeClr val="tx1">
                    <a:lumMod val="75000"/>
                    <a:lumOff val="25000"/>
                  </a:schemeClr>
                </a:solidFill>
                <a:latin typeface="+mj-lt"/>
              </a:rPr>
              <a:t>NCR Digital Receipts</a:t>
            </a:r>
          </a:p>
        </p:txBody>
      </p:sp>
      <p:sp>
        <p:nvSpPr>
          <p:cNvPr id="27" name="Slide Number Placeholder 2">
            <a:extLst>
              <a:ext uri="{FF2B5EF4-FFF2-40B4-BE49-F238E27FC236}">
                <a16:creationId xmlns:a16="http://schemas.microsoft.com/office/drawing/2014/main" xmlns="" id="{7BB77DF7-D94D-447B-AFC5-0BC07AEEAB8B}"/>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93</a:t>
            </a:fld>
            <a:endParaRPr lang="en-US" sz="800" kern="0" dirty="0">
              <a:solidFill>
                <a:srgbClr val="54B948"/>
              </a:solidFill>
            </a:endParaRPr>
          </a:p>
        </p:txBody>
      </p:sp>
      <p:sp>
        <p:nvSpPr>
          <p:cNvPr id="28" name="Footer Placeholder 3">
            <a:extLst>
              <a:ext uri="{FF2B5EF4-FFF2-40B4-BE49-F238E27FC236}">
                <a16:creationId xmlns:a16="http://schemas.microsoft.com/office/drawing/2014/main" xmlns="" id="{193F795A-2926-48EB-B241-F4B8CE783A88}"/>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344177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itle 5"/>
          <p:cNvSpPr txBox="1">
            <a:spLocks/>
          </p:cNvSpPr>
          <p:nvPr/>
        </p:nvSpPr>
        <p:spPr bwMode="auto">
          <a:xfrm>
            <a:off x="625475" y="158751"/>
            <a:ext cx="80660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defTabSz="731838" eaLnBrk="0" hangingPunct="0">
              <a:defRPr>
                <a:solidFill>
                  <a:schemeClr val="tx1"/>
                </a:solidFill>
                <a:latin typeface="Calibri" pitchFamily="34" charset="0"/>
                <a:cs typeface="Arial" pitchFamily="34" charset="0"/>
              </a:defRPr>
            </a:lvl1pPr>
            <a:lvl2pPr marL="742950" indent="-285750" defTabSz="731838" eaLnBrk="0" hangingPunct="0">
              <a:defRPr>
                <a:solidFill>
                  <a:schemeClr val="tx1"/>
                </a:solidFill>
                <a:latin typeface="Calibri" pitchFamily="34" charset="0"/>
                <a:cs typeface="Arial" pitchFamily="34" charset="0"/>
              </a:defRPr>
            </a:lvl2pPr>
            <a:lvl3pPr marL="1143000" indent="-228600" defTabSz="731838" eaLnBrk="0" hangingPunct="0">
              <a:defRPr>
                <a:solidFill>
                  <a:schemeClr val="tx1"/>
                </a:solidFill>
                <a:latin typeface="Calibri" pitchFamily="34" charset="0"/>
                <a:cs typeface="Arial" pitchFamily="34" charset="0"/>
              </a:defRPr>
            </a:lvl3pPr>
            <a:lvl4pPr marL="1600200" indent="-228600" defTabSz="731838" eaLnBrk="0" hangingPunct="0">
              <a:defRPr>
                <a:solidFill>
                  <a:schemeClr val="tx1"/>
                </a:solidFill>
                <a:latin typeface="Calibri" pitchFamily="34" charset="0"/>
                <a:cs typeface="Arial" pitchFamily="34" charset="0"/>
              </a:defRPr>
            </a:lvl4pPr>
            <a:lvl5pPr marL="2057400" indent="-228600" defTabSz="731838" eaLnBrk="0" hangingPunct="0">
              <a:defRPr>
                <a:solidFill>
                  <a:schemeClr val="tx1"/>
                </a:solidFill>
                <a:latin typeface="Calibri" pitchFamily="34" charset="0"/>
                <a:cs typeface="Arial" pitchFamily="34" charset="0"/>
              </a:defRPr>
            </a:lvl5pPr>
            <a:lvl6pPr marL="2514600" indent="-228600" defTabSz="73183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3183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3183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31838"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en-US" sz="2813" b="1" dirty="0">
                <a:solidFill>
                  <a:schemeClr val="tx1">
                    <a:lumMod val="75000"/>
                    <a:lumOff val="25000"/>
                  </a:schemeClr>
                </a:solidFill>
                <a:latin typeface="+mj-lt"/>
              </a:rPr>
              <a:t>Digital Receipts Feature Overview</a:t>
            </a:r>
          </a:p>
        </p:txBody>
      </p:sp>
      <p:pic>
        <p:nvPicPr>
          <p:cNvPr id="8" name="Picture 7">
            <a:extLst>
              <a:ext uri="{FF2B5EF4-FFF2-40B4-BE49-F238E27FC236}">
                <a16:creationId xmlns:a16="http://schemas.microsoft.com/office/drawing/2014/main" xmlns="" id="{16B9A5B6-B0C3-4CB8-9159-AE7C4B2708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005" y="896052"/>
            <a:ext cx="3939378" cy="3784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a:extLst>
              <a:ext uri="{FF2B5EF4-FFF2-40B4-BE49-F238E27FC236}">
                <a16:creationId xmlns:a16="http://schemas.microsoft.com/office/drawing/2014/main" xmlns="" id="{30574A4D-98AC-41BF-A86F-3A9FDCE2914D}"/>
              </a:ext>
            </a:extLst>
          </p:cNvPr>
          <p:cNvSpPr/>
          <p:nvPr/>
        </p:nvSpPr>
        <p:spPr>
          <a:xfrm>
            <a:off x="1011287" y="1429157"/>
            <a:ext cx="3402013" cy="2718575"/>
          </a:xfrm>
          <a:prstGeom prst="rect">
            <a:avLst/>
          </a:prstGeom>
          <a:solidFill>
            <a:srgbClr val="54B948"/>
          </a:solidFill>
          <a:ln>
            <a:noFill/>
          </a:ln>
          <a:effectLst/>
        </p:spPr>
        <p:style>
          <a:lnRef idx="1">
            <a:schemeClr val="accent1"/>
          </a:lnRef>
          <a:fillRef idx="3">
            <a:schemeClr val="accent1"/>
          </a:fillRef>
          <a:effectRef idx="2">
            <a:schemeClr val="accent1"/>
          </a:effectRef>
          <a:fontRef idx="minor">
            <a:schemeClr val="lt1"/>
          </a:fontRef>
        </p:style>
        <p:txBody>
          <a:bodyPr lIns="108000" tIns="144000" rIns="180000" rtlCol="0" anchor="t" anchorCtr="0"/>
          <a:lstStyle/>
          <a:p>
            <a:pPr marL="285750" indent="-285750">
              <a:spcAft>
                <a:spcPts val="1200"/>
              </a:spcAft>
              <a:buClr>
                <a:schemeClr val="bg1"/>
              </a:buClr>
              <a:buFont typeface="Arial" panose="020B0604020202020204" pitchFamily="34" charset="0"/>
              <a:buChar char="•"/>
              <a:defRPr/>
            </a:pPr>
            <a:r>
              <a:rPr lang="en-US" dirty="0">
                <a:cs typeface="Arial" pitchFamily="34" charset="0"/>
              </a:rPr>
              <a:t>Email receipts</a:t>
            </a:r>
          </a:p>
          <a:p>
            <a:pPr marL="285750" indent="-285750">
              <a:spcAft>
                <a:spcPts val="1200"/>
              </a:spcAft>
              <a:buClr>
                <a:schemeClr val="bg1"/>
              </a:buClr>
              <a:buFont typeface="Arial" panose="020B0604020202020204" pitchFamily="34" charset="0"/>
              <a:buChar char="•"/>
              <a:defRPr/>
            </a:pPr>
            <a:r>
              <a:rPr lang="en-US" dirty="0">
                <a:cs typeface="Arial" pitchFamily="34" charset="0"/>
              </a:rPr>
              <a:t>SMS receipts</a:t>
            </a:r>
          </a:p>
          <a:p>
            <a:pPr marL="285750" indent="-285750">
              <a:spcAft>
                <a:spcPts val="1200"/>
              </a:spcAft>
              <a:buClr>
                <a:schemeClr val="bg1"/>
              </a:buClr>
              <a:buFont typeface="Arial" panose="020B0604020202020204" pitchFamily="34" charset="0"/>
              <a:buChar char="•"/>
              <a:defRPr/>
            </a:pPr>
            <a:r>
              <a:rPr lang="en-US" dirty="0">
                <a:cs typeface="Arial" pitchFamily="34" charset="0"/>
              </a:rPr>
              <a:t>Digital Receipt Portal</a:t>
            </a:r>
          </a:p>
          <a:p>
            <a:pPr marL="285750" indent="-285750">
              <a:spcAft>
                <a:spcPts val="1200"/>
              </a:spcAft>
              <a:buClr>
                <a:schemeClr val="bg1"/>
              </a:buClr>
              <a:buFont typeface="Arial" panose="020B0604020202020204" pitchFamily="34" charset="0"/>
              <a:buChar char="•"/>
              <a:defRPr/>
            </a:pPr>
            <a:r>
              <a:rPr lang="en-US" dirty="0">
                <a:cs typeface="Arial" pitchFamily="34" charset="0"/>
              </a:rPr>
              <a:t>SaaS deployment</a:t>
            </a:r>
          </a:p>
          <a:p>
            <a:pPr marL="285750" indent="-285750">
              <a:spcAft>
                <a:spcPts val="1200"/>
              </a:spcAft>
              <a:buClr>
                <a:schemeClr val="bg1"/>
              </a:buClr>
              <a:buFont typeface="Arial" panose="020B0604020202020204" pitchFamily="34" charset="0"/>
              <a:buChar char="•"/>
              <a:defRPr/>
            </a:pPr>
            <a:r>
              <a:rPr lang="en-US" dirty="0">
                <a:cs typeface="Arial" pitchFamily="34" charset="0"/>
              </a:rPr>
              <a:t>Offer targeted coupons</a:t>
            </a:r>
          </a:p>
          <a:p>
            <a:pPr marL="285750" indent="-285750">
              <a:spcAft>
                <a:spcPts val="1200"/>
              </a:spcAft>
              <a:buClr>
                <a:schemeClr val="bg1"/>
              </a:buClr>
              <a:buFont typeface="Arial" panose="020B0604020202020204" pitchFamily="34" charset="0"/>
              <a:buChar char="•"/>
              <a:defRPr/>
            </a:pPr>
            <a:r>
              <a:rPr lang="en-US" dirty="0">
                <a:cs typeface="Arial" pitchFamily="34" charset="0"/>
              </a:rPr>
              <a:t>Part of NCR Platform</a:t>
            </a:r>
          </a:p>
        </p:txBody>
      </p:sp>
      <p:sp>
        <p:nvSpPr>
          <p:cNvPr id="11" name="Slide Number Placeholder 2">
            <a:extLst>
              <a:ext uri="{FF2B5EF4-FFF2-40B4-BE49-F238E27FC236}">
                <a16:creationId xmlns:a16="http://schemas.microsoft.com/office/drawing/2014/main" xmlns="" id="{5C407431-5150-4C8D-89B7-1D2DED0C9E30}"/>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94</a:t>
            </a:fld>
            <a:endParaRPr lang="en-US" sz="800" kern="0" dirty="0">
              <a:solidFill>
                <a:srgbClr val="54B948"/>
              </a:solidFill>
            </a:endParaRPr>
          </a:p>
        </p:txBody>
      </p:sp>
      <p:sp>
        <p:nvSpPr>
          <p:cNvPr id="12" name="Footer Placeholder 3">
            <a:extLst>
              <a:ext uri="{FF2B5EF4-FFF2-40B4-BE49-F238E27FC236}">
                <a16:creationId xmlns:a16="http://schemas.microsoft.com/office/drawing/2014/main" xmlns="" id="{9484AD46-A0F4-49EA-B28F-5EFB241D4B71}"/>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18447263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itle 5"/>
          <p:cNvSpPr txBox="1">
            <a:spLocks/>
          </p:cNvSpPr>
          <p:nvPr/>
        </p:nvSpPr>
        <p:spPr bwMode="auto">
          <a:xfrm>
            <a:off x="625475" y="158751"/>
            <a:ext cx="80660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defTabSz="731838" eaLnBrk="0" hangingPunct="0">
              <a:defRPr>
                <a:solidFill>
                  <a:schemeClr val="tx1"/>
                </a:solidFill>
                <a:latin typeface="Calibri" pitchFamily="34" charset="0"/>
                <a:cs typeface="Arial" pitchFamily="34" charset="0"/>
              </a:defRPr>
            </a:lvl1pPr>
            <a:lvl2pPr marL="742950" indent="-285750" defTabSz="731838" eaLnBrk="0" hangingPunct="0">
              <a:defRPr>
                <a:solidFill>
                  <a:schemeClr val="tx1"/>
                </a:solidFill>
                <a:latin typeface="Calibri" pitchFamily="34" charset="0"/>
                <a:cs typeface="Arial" pitchFamily="34" charset="0"/>
              </a:defRPr>
            </a:lvl2pPr>
            <a:lvl3pPr marL="1143000" indent="-228600" defTabSz="731838" eaLnBrk="0" hangingPunct="0">
              <a:defRPr>
                <a:solidFill>
                  <a:schemeClr val="tx1"/>
                </a:solidFill>
                <a:latin typeface="Calibri" pitchFamily="34" charset="0"/>
                <a:cs typeface="Arial" pitchFamily="34" charset="0"/>
              </a:defRPr>
            </a:lvl3pPr>
            <a:lvl4pPr marL="1600200" indent="-228600" defTabSz="731838" eaLnBrk="0" hangingPunct="0">
              <a:defRPr>
                <a:solidFill>
                  <a:schemeClr val="tx1"/>
                </a:solidFill>
                <a:latin typeface="Calibri" pitchFamily="34" charset="0"/>
                <a:cs typeface="Arial" pitchFamily="34" charset="0"/>
              </a:defRPr>
            </a:lvl4pPr>
            <a:lvl5pPr marL="2057400" indent="-228600" defTabSz="731838" eaLnBrk="0" hangingPunct="0">
              <a:defRPr>
                <a:solidFill>
                  <a:schemeClr val="tx1"/>
                </a:solidFill>
                <a:latin typeface="Calibri" pitchFamily="34" charset="0"/>
                <a:cs typeface="Arial" pitchFamily="34" charset="0"/>
              </a:defRPr>
            </a:lvl5pPr>
            <a:lvl6pPr marL="2514600" indent="-228600" defTabSz="73183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3183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3183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31838"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en-US" sz="2813" b="1" dirty="0">
                <a:solidFill>
                  <a:schemeClr val="tx1">
                    <a:lumMod val="75000"/>
                    <a:lumOff val="25000"/>
                  </a:schemeClr>
                </a:solidFill>
                <a:latin typeface="+mj-lt"/>
              </a:rPr>
              <a:t>Email and SMS</a:t>
            </a:r>
          </a:p>
        </p:txBody>
      </p:sp>
      <p:pic>
        <p:nvPicPr>
          <p:cNvPr id="5" name="Picture 1">
            <a:extLst>
              <a:ext uri="{FF2B5EF4-FFF2-40B4-BE49-F238E27FC236}">
                <a16:creationId xmlns:a16="http://schemas.microsoft.com/office/drawing/2014/main" xmlns="" id="{56897D02-F3DF-446E-A48E-32147F26DF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313" y="782638"/>
            <a:ext cx="3784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xmlns="" id="{CF7C6004-C314-4173-ACF2-C0A83C9A39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814" y="158751"/>
            <a:ext cx="26320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6292714D-014C-44E1-A9BC-85AF24666D8E}"/>
              </a:ext>
            </a:extLst>
          </p:cNvPr>
          <p:cNvSpPr/>
          <p:nvPr/>
        </p:nvSpPr>
        <p:spPr>
          <a:xfrm>
            <a:off x="4908551" y="3490914"/>
            <a:ext cx="1984375" cy="574675"/>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rrow: Right 9">
            <a:extLst>
              <a:ext uri="{FF2B5EF4-FFF2-40B4-BE49-F238E27FC236}">
                <a16:creationId xmlns:a16="http://schemas.microsoft.com/office/drawing/2014/main" xmlns="" id="{24257765-2669-4271-8CCA-57365B291D63}"/>
              </a:ext>
            </a:extLst>
          </p:cNvPr>
          <p:cNvSpPr/>
          <p:nvPr/>
        </p:nvSpPr>
        <p:spPr>
          <a:xfrm>
            <a:off x="6892926" y="3581401"/>
            <a:ext cx="477838" cy="415925"/>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0">
            <a:extLst>
              <a:ext uri="{FF2B5EF4-FFF2-40B4-BE49-F238E27FC236}">
                <a16:creationId xmlns:a16="http://schemas.microsoft.com/office/drawing/2014/main" xmlns="" id="{47BF4BB6-F2DE-4303-9081-22447117B8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2314" y="0"/>
            <a:ext cx="28971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2">
            <a:extLst>
              <a:ext uri="{FF2B5EF4-FFF2-40B4-BE49-F238E27FC236}">
                <a16:creationId xmlns:a16="http://schemas.microsoft.com/office/drawing/2014/main" xmlns="" id="{D06B8385-4ACC-4A6B-B32B-0088CFBC5D15}"/>
              </a:ext>
            </a:extLst>
          </p:cNvPr>
          <p:cNvSpPr txBox="1">
            <a:spLocks/>
          </p:cNvSpPr>
          <p:nvPr/>
        </p:nvSpPr>
        <p:spPr>
          <a:xfrm>
            <a:off x="375315" y="5007567"/>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95</a:t>
            </a:fld>
            <a:endParaRPr lang="en-US" sz="800" kern="0" dirty="0">
              <a:solidFill>
                <a:srgbClr val="54B948"/>
              </a:solidFill>
            </a:endParaRPr>
          </a:p>
        </p:txBody>
      </p:sp>
      <p:sp>
        <p:nvSpPr>
          <p:cNvPr id="13" name="Footer Placeholder 3">
            <a:extLst>
              <a:ext uri="{FF2B5EF4-FFF2-40B4-BE49-F238E27FC236}">
                <a16:creationId xmlns:a16="http://schemas.microsoft.com/office/drawing/2014/main" xmlns="" id="{9154907F-E4C6-4760-BB88-C56291EE385C}"/>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41316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itle 5"/>
          <p:cNvSpPr txBox="1">
            <a:spLocks/>
          </p:cNvSpPr>
          <p:nvPr/>
        </p:nvSpPr>
        <p:spPr bwMode="auto">
          <a:xfrm>
            <a:off x="625475" y="158751"/>
            <a:ext cx="80660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defTabSz="731838" eaLnBrk="0" hangingPunct="0">
              <a:defRPr>
                <a:solidFill>
                  <a:schemeClr val="tx1"/>
                </a:solidFill>
                <a:latin typeface="Calibri" pitchFamily="34" charset="0"/>
                <a:cs typeface="Arial" pitchFamily="34" charset="0"/>
              </a:defRPr>
            </a:lvl1pPr>
            <a:lvl2pPr marL="742950" indent="-285750" defTabSz="731838" eaLnBrk="0" hangingPunct="0">
              <a:defRPr>
                <a:solidFill>
                  <a:schemeClr val="tx1"/>
                </a:solidFill>
                <a:latin typeface="Calibri" pitchFamily="34" charset="0"/>
                <a:cs typeface="Arial" pitchFamily="34" charset="0"/>
              </a:defRPr>
            </a:lvl2pPr>
            <a:lvl3pPr marL="1143000" indent="-228600" defTabSz="731838" eaLnBrk="0" hangingPunct="0">
              <a:defRPr>
                <a:solidFill>
                  <a:schemeClr val="tx1"/>
                </a:solidFill>
                <a:latin typeface="Calibri" pitchFamily="34" charset="0"/>
                <a:cs typeface="Arial" pitchFamily="34" charset="0"/>
              </a:defRPr>
            </a:lvl3pPr>
            <a:lvl4pPr marL="1600200" indent="-228600" defTabSz="731838" eaLnBrk="0" hangingPunct="0">
              <a:defRPr>
                <a:solidFill>
                  <a:schemeClr val="tx1"/>
                </a:solidFill>
                <a:latin typeface="Calibri" pitchFamily="34" charset="0"/>
                <a:cs typeface="Arial" pitchFamily="34" charset="0"/>
              </a:defRPr>
            </a:lvl4pPr>
            <a:lvl5pPr marL="2057400" indent="-228600" defTabSz="731838" eaLnBrk="0" hangingPunct="0">
              <a:defRPr>
                <a:solidFill>
                  <a:schemeClr val="tx1"/>
                </a:solidFill>
                <a:latin typeface="Calibri" pitchFamily="34" charset="0"/>
                <a:cs typeface="Arial" pitchFamily="34" charset="0"/>
              </a:defRPr>
            </a:lvl5pPr>
            <a:lvl6pPr marL="2514600" indent="-228600" defTabSz="731838"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731838"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731838"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731838" eaLnBrk="0" fontAlgn="base" hangingPunct="0">
              <a:spcBef>
                <a:spcPct val="0"/>
              </a:spcBef>
              <a:spcAft>
                <a:spcPct val="0"/>
              </a:spcAft>
              <a:defRPr>
                <a:solidFill>
                  <a:schemeClr val="tx1"/>
                </a:solidFill>
                <a:latin typeface="Calibri" pitchFamily="34" charset="0"/>
                <a:cs typeface="Arial" pitchFamily="34" charset="0"/>
              </a:defRPr>
            </a:lvl9pPr>
          </a:lstStyle>
          <a:p>
            <a:pPr>
              <a:defRPr/>
            </a:pPr>
            <a:r>
              <a:rPr lang="en-US" sz="2813" b="1" dirty="0">
                <a:solidFill>
                  <a:schemeClr val="tx1">
                    <a:lumMod val="75000"/>
                    <a:lumOff val="25000"/>
                  </a:schemeClr>
                </a:solidFill>
                <a:latin typeface="+mj-lt"/>
              </a:rPr>
              <a:t>Digital Receipts with Coupons</a:t>
            </a:r>
          </a:p>
        </p:txBody>
      </p:sp>
      <p:sp>
        <p:nvSpPr>
          <p:cNvPr id="5" name="Right Arrow 10">
            <a:extLst>
              <a:ext uri="{FF2B5EF4-FFF2-40B4-BE49-F238E27FC236}">
                <a16:creationId xmlns:a16="http://schemas.microsoft.com/office/drawing/2014/main" xmlns="" id="{4A2F5BD3-CB19-46F8-AFE2-06C17B230D6B}"/>
              </a:ext>
            </a:extLst>
          </p:cNvPr>
          <p:cNvSpPr/>
          <p:nvPr/>
        </p:nvSpPr>
        <p:spPr bwMode="auto">
          <a:xfrm>
            <a:off x="4012156" y="3641410"/>
            <a:ext cx="733229" cy="570289"/>
          </a:xfrm>
          <a:prstGeom prst="rightArrow">
            <a:avLst/>
          </a:prstGeom>
          <a:solidFill>
            <a:srgbClr val="54B948"/>
          </a:solidFill>
          <a:ln>
            <a:noFill/>
          </a:ln>
          <a:effectLst>
            <a:reflection blurRad="6350" stA="50000" endPos="10000" dir="5400000" sy="-100000" algn="bl" rotWithShape="0"/>
          </a:effectLst>
        </p:spPr>
        <p:txBody>
          <a:bodyPr tIns="57150" bIns="57150" anchor="ctr"/>
          <a:lstStyle/>
          <a:p>
            <a:pPr algn="ctr" eaLnBrk="1" hangingPunct="1">
              <a:defRPr/>
            </a:pPr>
            <a:endParaRPr lang="en-US" sz="1375" dirty="0">
              <a:solidFill>
                <a:srgbClr val="FFFFFF"/>
              </a:solidFill>
              <a:latin typeface="Verdana"/>
            </a:endParaRPr>
          </a:p>
        </p:txBody>
      </p:sp>
      <p:pic>
        <p:nvPicPr>
          <p:cNvPr id="6" name="Picture 7">
            <a:extLst>
              <a:ext uri="{FF2B5EF4-FFF2-40B4-BE49-F238E27FC236}">
                <a16:creationId xmlns:a16="http://schemas.microsoft.com/office/drawing/2014/main" xmlns="" id="{9D91AD18-7596-4DDD-877A-B57E8345D2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1" y="1023938"/>
            <a:ext cx="3519488" cy="3381375"/>
          </a:xfrm>
          <a:prstGeom prst="rect">
            <a:avLst/>
          </a:prstGeom>
          <a:noFill/>
          <a:ln w="9525">
            <a:solidFill>
              <a:srgbClr val="54B9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xmlns="" id="{71BECC35-EEA6-4612-B370-207FE15727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2078039"/>
            <a:ext cx="3284538"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xmlns="" id="{9BC4BE93-407F-44BF-A69D-7260A7663607}"/>
              </a:ext>
            </a:extLst>
          </p:cNvPr>
          <p:cNvSpPr txBox="1">
            <a:spLocks/>
          </p:cNvSpPr>
          <p:nvPr/>
        </p:nvSpPr>
        <p:spPr>
          <a:xfrm>
            <a:off x="4476750" y="917576"/>
            <a:ext cx="4210050" cy="966849"/>
          </a:xfrm>
          <a:prstGeom prst="rect">
            <a:avLst/>
          </a:prstGeom>
        </p:spPr>
        <p:txBody>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pPr>
            <a:r>
              <a:rPr lang="en-US" altLang="en-US" kern="0" dirty="0">
                <a:cs typeface="Arial" panose="020B0604020202020204" pitchFamily="34" charset="0"/>
              </a:rPr>
              <a:t>These digital coupons can be clipped to loyalty system and redeemed at check out, targeted to each customer</a:t>
            </a:r>
          </a:p>
        </p:txBody>
      </p:sp>
      <p:sp>
        <p:nvSpPr>
          <p:cNvPr id="11" name="Slide Number Placeholder 2">
            <a:extLst>
              <a:ext uri="{FF2B5EF4-FFF2-40B4-BE49-F238E27FC236}">
                <a16:creationId xmlns:a16="http://schemas.microsoft.com/office/drawing/2014/main" xmlns="" id="{58F0F81B-7865-4B28-8D1B-305CD85681A6}"/>
              </a:ext>
            </a:extLst>
          </p:cNvPr>
          <p:cNvSpPr txBox="1">
            <a:spLocks/>
          </p:cNvSpPr>
          <p:nvPr/>
        </p:nvSpPr>
        <p:spPr>
          <a:xfrm>
            <a:off x="375315" y="5013429"/>
            <a:ext cx="253334" cy="194925"/>
          </a:xfrm>
          <a:prstGeom prst="rect">
            <a:avLst/>
          </a:prstGeom>
        </p:spPr>
        <p:txBody>
          <a:bodyPr vert="horz" lIns="0" tIns="0" rIns="91440" bIns="45720" rtlCol="0">
            <a:normAutofit/>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96</a:t>
            </a:fld>
            <a:endParaRPr lang="en-US" sz="800" kern="0" dirty="0">
              <a:solidFill>
                <a:srgbClr val="54B948"/>
              </a:solidFill>
            </a:endParaRPr>
          </a:p>
        </p:txBody>
      </p:sp>
      <p:sp>
        <p:nvSpPr>
          <p:cNvPr id="12" name="Footer Placeholder 3">
            <a:extLst>
              <a:ext uri="{FF2B5EF4-FFF2-40B4-BE49-F238E27FC236}">
                <a16:creationId xmlns:a16="http://schemas.microsoft.com/office/drawing/2014/main" xmlns="" id="{B178B48D-B0A3-4C2F-B085-0DEF755D2BCA}"/>
              </a:ext>
            </a:extLst>
          </p:cNvPr>
          <p:cNvSpPr txBox="1">
            <a:spLocks/>
          </p:cNvSpPr>
          <p:nvPr/>
        </p:nvSpPr>
        <p:spPr>
          <a:xfrm>
            <a:off x="497059" y="4983933"/>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3558319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3413" y="1226916"/>
            <a:ext cx="7877175" cy="1076446"/>
          </a:xfrm>
        </p:spPr>
        <p:txBody>
          <a:bodyPr/>
          <a:lstStyle/>
          <a:p>
            <a:r>
              <a:rPr lang="en-US" dirty="0"/>
              <a:t>THANK YOU</a:t>
            </a:r>
          </a:p>
        </p:txBody>
      </p:sp>
      <p:sp>
        <p:nvSpPr>
          <p:cNvPr id="6" name="Pentagon 5">
            <a:hlinkClick r:id="rId2" action="ppaction://hlinksldjump"/>
          </p:cNvPr>
          <p:cNvSpPr/>
          <p:nvPr/>
        </p:nvSpPr>
        <p:spPr>
          <a:xfrm flipH="1">
            <a:off x="136001" y="4874098"/>
            <a:ext cx="1015680" cy="155101"/>
          </a:xfrm>
          <a:prstGeom prst="homePlate">
            <a:avLst/>
          </a:prstGeom>
          <a:gradFill flip="none" rotWithShape="1">
            <a:gsLst>
              <a:gs pos="15000">
                <a:srgbClr val="FF7171"/>
              </a:gs>
              <a:gs pos="59000">
                <a:srgbClr val="009A75"/>
              </a:gs>
              <a:gs pos="100000">
                <a:srgbClr val="0083A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dirty="0" smtClean="0">
                <a:latin typeface="+mj-lt"/>
              </a:rPr>
              <a:t>Return to Topics</a:t>
            </a:r>
            <a:endParaRPr lang="en-US" sz="800" dirty="0">
              <a:latin typeface="+mj-lt"/>
            </a:endParaRPr>
          </a:p>
        </p:txBody>
      </p:sp>
    </p:spTree>
    <p:extLst>
      <p:ext uri="{BB962C8B-B14F-4D97-AF65-F5344CB8AC3E}">
        <p14:creationId xmlns:p14="http://schemas.microsoft.com/office/powerpoint/2010/main" val="45393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559" y="0"/>
            <a:ext cx="8217638" cy="5143500"/>
          </a:xfrm>
        </p:spPr>
        <p:txBody>
          <a:bodyPr>
            <a:noAutofit/>
          </a:bodyPr>
          <a:lstStyle/>
          <a:p>
            <a:pPr lvl="0" algn="ctr">
              <a:lnSpc>
                <a:spcPct val="100000"/>
              </a:lnSpc>
              <a:spcBef>
                <a:spcPts val="600"/>
              </a:spcBef>
            </a:pPr>
            <a:r>
              <a:rPr lang="en-US" sz="7200" kern="1200" spc="-30" dirty="0">
                <a:solidFill>
                  <a:srgbClr val="FFFFFF">
                    <a:lumMod val="95000"/>
                  </a:srgbClr>
                </a:solidFill>
                <a:latin typeface="Raleway Light" charset="0"/>
              </a:rPr>
              <a:t>Digital Coupons</a:t>
            </a:r>
            <a:br>
              <a:rPr lang="en-US" sz="7200" kern="1200" spc="-30" dirty="0">
                <a:solidFill>
                  <a:srgbClr val="FFFFFF">
                    <a:lumMod val="95000"/>
                  </a:srgbClr>
                </a:solidFill>
                <a:latin typeface="Raleway Light" charset="0"/>
              </a:rPr>
            </a:br>
            <a:r>
              <a:rPr lang="en-US" sz="7200" kern="1200" spc="-30" dirty="0">
                <a:solidFill>
                  <a:srgbClr val="FFFFFF">
                    <a:lumMod val="95000"/>
                  </a:srgbClr>
                </a:solidFill>
                <a:latin typeface="Raleway Light" charset="0"/>
              </a:rPr>
              <a:t>over NCR Platform with </a:t>
            </a:r>
            <a:r>
              <a:rPr lang="en-US" sz="7200" kern="1200" spc="-30" dirty="0" smtClean="0">
                <a:solidFill>
                  <a:srgbClr val="FFFFFF">
                    <a:lumMod val="95000"/>
                  </a:srgbClr>
                </a:solidFill>
                <a:latin typeface="Raleway Light" charset="0"/>
              </a:rPr>
              <a:t>Inmar</a:t>
            </a:r>
            <a:r>
              <a:rPr lang="en-US" sz="4800" kern="1200" spc="-30" dirty="0" smtClean="0">
                <a:solidFill>
                  <a:srgbClr val="FFFFFF">
                    <a:lumMod val="95000"/>
                  </a:srgbClr>
                </a:solidFill>
                <a:latin typeface="Raleway Light" charset="0"/>
              </a:rPr>
              <a:t/>
            </a:r>
            <a:br>
              <a:rPr lang="en-US" sz="4800" kern="1200" spc="-30" dirty="0" smtClean="0">
                <a:solidFill>
                  <a:srgbClr val="FFFFFF">
                    <a:lumMod val="95000"/>
                  </a:srgbClr>
                </a:solidFill>
                <a:latin typeface="Raleway Light" charset="0"/>
              </a:rPr>
            </a:br>
            <a:endParaRPr lang="en-US" dirty="0"/>
          </a:p>
        </p:txBody>
      </p:sp>
    </p:spTree>
    <p:extLst>
      <p:ext uri="{BB962C8B-B14F-4D97-AF65-F5344CB8AC3E}">
        <p14:creationId xmlns:p14="http://schemas.microsoft.com/office/powerpoint/2010/main" val="41510413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7056" y="133547"/>
            <a:ext cx="8576096" cy="857250"/>
          </a:xfrm>
        </p:spPr>
        <p:txBody>
          <a:bodyPr/>
          <a:lstStyle/>
          <a:p>
            <a:r>
              <a:rPr lang="en-US" sz="2800" dirty="0">
                <a:solidFill>
                  <a:schemeClr val="tx1">
                    <a:lumMod val="75000"/>
                    <a:lumOff val="25000"/>
                  </a:schemeClr>
                </a:solidFill>
              </a:rPr>
              <a:t>NCR and Inmar Joint Offering</a:t>
            </a:r>
            <a:endParaRPr lang="en-US" sz="2400" dirty="0">
              <a:solidFill>
                <a:schemeClr val="tx1">
                  <a:lumMod val="75000"/>
                  <a:lumOff val="25000"/>
                </a:schemeClr>
              </a:solidFill>
            </a:endParaRPr>
          </a:p>
        </p:txBody>
      </p:sp>
      <p:sp>
        <p:nvSpPr>
          <p:cNvPr id="9" name="Slide Number Placeholder 4"/>
          <p:cNvSpPr>
            <a:spLocks noGrp="1"/>
          </p:cNvSpPr>
          <p:nvPr>
            <p:ph type="sldNum" sz="quarter" idx="23"/>
          </p:nvPr>
        </p:nvSpPr>
        <p:spPr>
          <a:xfrm>
            <a:off x="8612192" y="4803778"/>
            <a:ext cx="94578" cy="194925"/>
          </a:xfrm>
        </p:spPr>
        <p:txBody>
          <a:bodyPr/>
          <a:lstStyle/>
          <a:p>
            <a:pPr>
              <a:defRPr/>
            </a:pPr>
            <a:fld id="{AF65FCDB-D719-CD45-85FF-DF59679126DB}" type="slidenum">
              <a:rPr lang="en-US" smtClean="0"/>
              <a:pPr>
                <a:defRPr/>
              </a:pPr>
              <a:t>99</a:t>
            </a:fld>
            <a:endParaRPr lang="en-US" dirty="0"/>
          </a:p>
        </p:txBody>
      </p:sp>
      <p:pic>
        <p:nvPicPr>
          <p:cNvPr id="1027" name="e2a159be-3b83-4675-8dc6-20d76327d873" descr="A2AB9AD2-65C8-4674-A739-E9B930463CD5@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17" y="1187116"/>
            <a:ext cx="7858073" cy="371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p:cNvSpPr>
            <a:spLocks noGrp="1"/>
          </p:cNvSpPr>
          <p:nvPr>
            <p:ph type="body" sz="quarter" idx="4294967295"/>
          </p:nvPr>
        </p:nvSpPr>
        <p:spPr>
          <a:xfrm>
            <a:off x="474663" y="707429"/>
            <a:ext cx="8109048" cy="566737"/>
          </a:xfrm>
          <a:prstGeom prst="rect">
            <a:avLst/>
          </a:prstGeom>
        </p:spPr>
        <p:txBody>
          <a:bodyPr vert="horz" lIns="0" tIns="0" rIns="68580" bIns="34290" rtlCol="0">
            <a:normAutofit/>
          </a:bodyPr>
          <a:lstStyle>
            <a:lvl1pPr marL="0" indent="0">
              <a:buFontTx/>
              <a:buNone/>
              <a:defRPr sz="2400">
                <a:solidFill>
                  <a:srgbClr val="54B948"/>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A comprehensive, end-to-end digital coupon solution</a:t>
            </a:r>
          </a:p>
        </p:txBody>
      </p:sp>
      <p:sp>
        <p:nvSpPr>
          <p:cNvPr id="4" name="Rectangle 3"/>
          <p:cNvSpPr/>
          <p:nvPr/>
        </p:nvSpPr>
        <p:spPr>
          <a:xfrm>
            <a:off x="1122853" y="3341064"/>
            <a:ext cx="1953509" cy="461665"/>
          </a:xfrm>
          <a:prstGeom prst="rect">
            <a:avLst/>
          </a:prstGeom>
        </p:spPr>
        <p:txBody>
          <a:bodyPr wrap="square">
            <a:spAutoFit/>
          </a:bodyPr>
          <a:lstStyle/>
          <a:p>
            <a:pPr algn="ctr"/>
            <a:r>
              <a:rPr lang="en-US" sz="1200" b="1" dirty="0">
                <a:solidFill>
                  <a:schemeClr val="bg1"/>
                </a:solidFill>
              </a:rPr>
              <a:t>Leader in POS and Marketing Solutions</a:t>
            </a:r>
          </a:p>
        </p:txBody>
      </p:sp>
      <p:sp>
        <p:nvSpPr>
          <p:cNvPr id="12" name="Rectangle 11"/>
          <p:cNvSpPr/>
          <p:nvPr/>
        </p:nvSpPr>
        <p:spPr>
          <a:xfrm>
            <a:off x="6329613" y="3341064"/>
            <a:ext cx="1895610" cy="461665"/>
          </a:xfrm>
          <a:prstGeom prst="rect">
            <a:avLst/>
          </a:prstGeom>
        </p:spPr>
        <p:txBody>
          <a:bodyPr wrap="square">
            <a:spAutoFit/>
          </a:bodyPr>
          <a:lstStyle/>
          <a:p>
            <a:pPr lvl="0" algn="ctr"/>
            <a:r>
              <a:rPr lang="en-US" sz="1200" b="1" dirty="0">
                <a:solidFill>
                  <a:srgbClr val="0070C0"/>
                </a:solidFill>
                <a:latin typeface="Arial"/>
              </a:rPr>
              <a:t>Leader in Digital Coupons </a:t>
            </a:r>
          </a:p>
        </p:txBody>
      </p:sp>
      <p:sp>
        <p:nvSpPr>
          <p:cNvPr id="10" name="Slide Number Placeholder 2">
            <a:extLst>
              <a:ext uri="{FF2B5EF4-FFF2-40B4-BE49-F238E27FC236}">
                <a16:creationId xmlns:a16="http://schemas.microsoft.com/office/drawing/2014/main" xmlns="" id="{5E5AA5DE-DFB0-475E-A50E-8E3A9531F4F5}"/>
              </a:ext>
            </a:extLst>
          </p:cNvPr>
          <p:cNvSpPr txBox="1">
            <a:spLocks/>
          </p:cNvSpPr>
          <p:nvPr/>
        </p:nvSpPr>
        <p:spPr>
          <a:xfrm>
            <a:off x="375315" y="5007567"/>
            <a:ext cx="253334" cy="194925"/>
          </a:xfrm>
          <a:prstGeom prst="rect">
            <a:avLst/>
          </a:prstGeom>
        </p:spPr>
        <p:txBody>
          <a:bodyPr vert="horz" lIns="0" tIns="0" rIns="91440" bIns="45720" rtlCol="0">
            <a:normAutofit fontScale="92500"/>
          </a:bodyPr>
          <a:lstStyle>
            <a:lvl1pPr marL="182880" marR="0" indent="-182880" algn="l" defTabSz="309563" rtl="0" latinLnBrk="0">
              <a:lnSpc>
                <a:spcPct val="100000"/>
              </a:lnSpc>
              <a:spcBef>
                <a:spcPts val="600"/>
              </a:spcBef>
              <a:spcAft>
                <a:spcPts val="0"/>
              </a:spcAft>
              <a:buClr>
                <a:schemeClr val="accent1"/>
              </a:buClr>
              <a:buSzPct val="100000"/>
              <a:buFont typeface="Wingdings" panose="05000000000000000000" pitchFamily="2" charset="2"/>
              <a:buChar char="§"/>
              <a:tabLst/>
              <a:defRPr sz="18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1pPr>
            <a:lvl2pPr marL="36576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6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2pPr>
            <a:lvl3pPr marL="548640" marR="0" indent="-182880"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3pPr>
            <a:lvl4pPr marL="822960" marR="0" indent="-238125" algn="l" defTabSz="309563" rtl="0" latinLnBrk="0">
              <a:lnSpc>
                <a:spcPct val="100000"/>
              </a:lnSpc>
              <a:spcBef>
                <a:spcPts val="600"/>
              </a:spcBef>
              <a:spcAft>
                <a:spcPts val="0"/>
              </a:spcAft>
              <a:buClrTx/>
              <a:buSzPct val="75000"/>
              <a:buFont typeface="Wingdings" panose="05000000000000000000" pitchFamily="2" charset="2"/>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4pPr>
            <a:lvl5pPr marL="1097280" marR="0" indent="-238125" algn="l" defTabSz="309563" rtl="0" latinLnBrk="0">
              <a:lnSpc>
                <a:spcPct val="100000"/>
              </a:lnSpc>
              <a:spcBef>
                <a:spcPts val="600"/>
              </a:spcBef>
              <a:spcAft>
                <a:spcPts val="0"/>
              </a:spcAft>
              <a:buClrTx/>
              <a:buSzPct val="75000"/>
              <a:buFont typeface="Arial" panose="020B0604020202020204" pitchFamily="34" charset="0"/>
              <a:buChar char="‾"/>
              <a:tabLst/>
              <a:defRPr sz="1400" b="0" i="0" u="none" strike="noStrike" cap="none" spc="0" baseline="0">
                <a:ln>
                  <a:noFill/>
                </a:ln>
                <a:solidFill>
                  <a:schemeClr val="tx1">
                    <a:lumMod val="75000"/>
                    <a:lumOff val="25000"/>
                  </a:schemeClr>
                </a:solidFill>
                <a:uFillTx/>
                <a:latin typeface="+mn-lt"/>
                <a:ea typeface="+mn-ea"/>
                <a:cs typeface="Open Sans" panose="020B0604020202020204" charset="0"/>
                <a:sym typeface="Open Sans"/>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Open Sans"/>
              </a:defRPr>
            </a:lvl9pPr>
          </a:lstStyle>
          <a:p>
            <a:pPr marL="0" indent="0" fontAlgn="auto">
              <a:buNone/>
              <a:defRPr/>
            </a:pPr>
            <a:fld id="{84DCB2BA-4BCB-CF43-ABD4-1009447527EC}" type="slidenum">
              <a:rPr lang="en-US" sz="800" kern="0" smtClean="0">
                <a:solidFill>
                  <a:srgbClr val="54B948"/>
                </a:solidFill>
              </a:rPr>
              <a:pPr marL="0" indent="0" fontAlgn="auto">
                <a:buNone/>
                <a:defRPr/>
              </a:pPr>
              <a:t>99</a:t>
            </a:fld>
            <a:endParaRPr lang="en-US" sz="800" kern="0" dirty="0">
              <a:solidFill>
                <a:srgbClr val="54B948"/>
              </a:solidFill>
            </a:endParaRPr>
          </a:p>
        </p:txBody>
      </p:sp>
      <p:sp>
        <p:nvSpPr>
          <p:cNvPr id="11" name="Footer Placeholder 3">
            <a:extLst>
              <a:ext uri="{FF2B5EF4-FFF2-40B4-BE49-F238E27FC236}">
                <a16:creationId xmlns:a16="http://schemas.microsoft.com/office/drawing/2014/main" xmlns="" id="{75E89026-DA75-4224-842E-B781283D4E81}"/>
              </a:ext>
            </a:extLst>
          </p:cNvPr>
          <p:cNvSpPr txBox="1">
            <a:spLocks/>
          </p:cNvSpPr>
          <p:nvPr/>
        </p:nvSpPr>
        <p:spPr>
          <a:xfrm>
            <a:off x="497059" y="4978071"/>
            <a:ext cx="3086100" cy="1949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600" dirty="0">
                <a:solidFill>
                  <a:srgbClr val="191919">
                    <a:tint val="75000"/>
                  </a:srgbClr>
                </a:solidFill>
                <a:latin typeface="+mn-lt"/>
              </a:rPr>
              <a:t>NCR Confidential</a:t>
            </a:r>
          </a:p>
        </p:txBody>
      </p:sp>
    </p:spTree>
    <p:extLst>
      <p:ext uri="{BB962C8B-B14F-4D97-AF65-F5344CB8AC3E}">
        <p14:creationId xmlns:p14="http://schemas.microsoft.com/office/powerpoint/2010/main" val="34480329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bff91781-5ed8-410b-a5a8-105fd949eb4a"/>
</p:tagLst>
</file>

<file path=ppt/theme/theme1.xml><?xml version="1.0" encoding="utf-8"?>
<a:theme xmlns:a="http://schemas.openxmlformats.org/drawingml/2006/main" name="NCR Cover &amp; Section Break Template">
  <a:themeElements>
    <a:clrScheme name="New Brand Colors">
      <a:dk1>
        <a:srgbClr val="000000"/>
      </a:dk1>
      <a:lt1>
        <a:srgbClr val="FFFFFF"/>
      </a:lt1>
      <a:dk2>
        <a:srgbClr val="53585F"/>
      </a:dk2>
      <a:lt2>
        <a:srgbClr val="DCDEE0"/>
      </a:lt2>
      <a:accent1>
        <a:srgbClr val="54B948"/>
      </a:accent1>
      <a:accent2>
        <a:srgbClr val="00A77E"/>
      </a:accent2>
      <a:accent3>
        <a:srgbClr val="008D9B"/>
      </a:accent3>
      <a:accent4>
        <a:srgbClr val="0099BF"/>
      </a:accent4>
      <a:accent5>
        <a:srgbClr val="A6CE39"/>
      </a:accent5>
      <a:accent6>
        <a:srgbClr val="E0D120"/>
      </a:accent6>
      <a:hlink>
        <a:srgbClr val="F0B51C"/>
      </a:hlink>
      <a:folHlink>
        <a:srgbClr val="ED9A22"/>
      </a:folHlink>
    </a:clrScheme>
    <a:fontScheme name="Custom 7">
      <a:majorFont>
        <a:latin typeface="Raleway Black"/>
        <a:ea typeface="DengXian Light"/>
        <a:cs typeface="Open Sans"/>
      </a:majorFont>
      <a:minorFont>
        <a:latin typeface="Open Sans"/>
        <a:ea typeface="DengXian Light"/>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spPr>
      <a:bodyPr wrap="square" tIns="91440" rtlCol="0">
        <a:spAutoFit/>
      </a:bodyPr>
      <a:lstStyle>
        <a:defPPr marL="169863" indent="-169863">
          <a:buClr>
            <a:schemeClr val="accent1"/>
          </a:buClr>
          <a:buFont typeface="Wingdings" panose="05000000000000000000" pitchFamily="2" charset="2"/>
          <a:buChar char="§"/>
          <a:defRPr sz="2000" dirty="0" smtClean="0">
            <a:solidFill>
              <a:schemeClr val="tx2"/>
            </a:solidFill>
            <a:latin typeface="+mn-lt"/>
          </a:defRPr>
        </a:defPPr>
      </a:lstStyle>
    </a:txDef>
  </a:objectDefaults>
  <a:extraClrSchemeLst/>
  <a:extLst>
    <a:ext uri="{05A4C25C-085E-4340-85A3-A5531E510DB2}">
      <thm15:themeFamily xmlns:thm15="http://schemas.microsoft.com/office/thememl/2012/main" xmlns="" name="NCR Template 2019.potx" id="{41A7E866-51AA-46DC-8343-E90D02AE3186}" vid="{5F3AFEF4-961A-4293-8ECC-09AFCC19E3F6}"/>
    </a:ext>
  </a:extLst>
</a:theme>
</file>

<file path=ppt/theme/theme2.xml><?xml version="1.0" encoding="utf-8"?>
<a:theme xmlns:a="http://schemas.openxmlformats.org/drawingml/2006/main" name="NCR Slide Layout Template">
  <a:themeElements>
    <a:clrScheme name="Custom 3">
      <a:dk1>
        <a:srgbClr val="000000"/>
      </a:dk1>
      <a:lt1>
        <a:srgbClr val="FFFFFF"/>
      </a:lt1>
      <a:dk2>
        <a:srgbClr val="53585F"/>
      </a:dk2>
      <a:lt2>
        <a:srgbClr val="DCDEE0"/>
      </a:lt2>
      <a:accent1>
        <a:srgbClr val="54B948"/>
      </a:accent1>
      <a:accent2>
        <a:srgbClr val="00A77E"/>
      </a:accent2>
      <a:accent3>
        <a:srgbClr val="008D9B"/>
      </a:accent3>
      <a:accent4>
        <a:srgbClr val="0099BF"/>
      </a:accent4>
      <a:accent5>
        <a:srgbClr val="A6CE39"/>
      </a:accent5>
      <a:accent6>
        <a:srgbClr val="E0D120"/>
      </a:accent6>
      <a:hlink>
        <a:srgbClr val="0070C0"/>
      </a:hlink>
      <a:folHlink>
        <a:srgbClr val="0070C0"/>
      </a:folHlink>
    </a:clrScheme>
    <a:fontScheme name="Custom 7">
      <a:majorFont>
        <a:latin typeface="Raleway Black"/>
        <a:ea typeface="DengXian Light"/>
        <a:cs typeface="Open Sans"/>
      </a:majorFont>
      <a:minorFont>
        <a:latin typeface="Open Sans"/>
        <a:ea typeface="DengXian Light"/>
        <a:cs typeface="Open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91440" rIns="91440" bIns="45720" numCol="1" spcCol="0" rtlCol="0" fromWordArt="0" anchor="ctr" anchorCtr="0" forceAA="0" compatLnSpc="1">
        <a:prstTxWarp prst="textNoShape">
          <a:avLst/>
        </a:prstTxWarp>
        <a:noAutofit/>
      </a:bodyP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spPr>
      <a:bodyPr wrap="square" tIns="91440" rtlCol="0">
        <a:spAutoFit/>
      </a:bodyPr>
      <a:lstStyle>
        <a:defPPr marL="169863" indent="-169863">
          <a:buClr>
            <a:schemeClr val="accent1"/>
          </a:buClr>
          <a:buFont typeface="Wingdings" panose="05000000000000000000" pitchFamily="2" charset="2"/>
          <a:buChar char="§"/>
          <a:defRPr sz="2000" dirty="0" smtClean="0">
            <a:solidFill>
              <a:schemeClr val="tx2"/>
            </a:solidFill>
            <a:latin typeface="+mn-lt"/>
          </a:defRPr>
        </a:defPPr>
      </a:lstStyle>
    </a:txDef>
  </a:objectDefaults>
  <a:extraClrSchemeLst/>
  <a:extLst>
    <a:ext uri="{05A4C25C-085E-4340-85A3-A5531E510DB2}">
      <thm15:themeFamily xmlns:thm15="http://schemas.microsoft.com/office/thememl/2012/main" xmlns="" name="NCR Template 2019.potx" id="{41A7E866-51AA-46DC-8343-E90D02AE3186}" vid="{DE102C12-65AA-4CA6-9FD5-86028D08DD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3795</TotalTime>
  <Words>8866</Words>
  <Application>Microsoft Office PowerPoint</Application>
  <PresentationFormat>On-screen Show (16:9)</PresentationFormat>
  <Paragraphs>3868</Paragraphs>
  <Slides>113</Slides>
  <Notes>39</Notes>
  <HiddenSlides>0</HiddenSlides>
  <MMClips>0</MMClips>
  <ScaleCrop>false</ScaleCrop>
  <HeadingPairs>
    <vt:vector size="4" baseType="variant">
      <vt:variant>
        <vt:lpstr>Theme</vt:lpstr>
      </vt:variant>
      <vt:variant>
        <vt:i4>2</vt:i4>
      </vt:variant>
      <vt:variant>
        <vt:lpstr>Slide Titles</vt:lpstr>
      </vt:variant>
      <vt:variant>
        <vt:i4>113</vt:i4>
      </vt:variant>
    </vt:vector>
  </HeadingPairs>
  <TitlesOfParts>
    <vt:vector size="115" baseType="lpstr">
      <vt:lpstr>NCR Cover &amp; Section Break Template</vt:lpstr>
      <vt:lpstr>NCR Slide Layout Template</vt:lpstr>
      <vt:lpstr>PowerPoint Presentation</vt:lpstr>
      <vt:lpstr>ENCOR Special Feature Topics:</vt:lpstr>
      <vt:lpstr>ENCOR Enhanced Financial Report (Overview Version)</vt:lpstr>
      <vt:lpstr>PowerPoint Presentation</vt:lpstr>
      <vt:lpstr>PowerPoint Presentation</vt:lpstr>
      <vt:lpstr>Financial Report Designer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ENCOR Enhanced Financial Report (Detailed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ENCOR A/R Module (Overview Version) </vt:lpstr>
      <vt:lpstr>Accounts Receivable</vt:lpstr>
      <vt:lpstr>PowerPoint Presentation</vt:lpstr>
      <vt:lpstr>PowerPoint Presentation</vt:lpstr>
      <vt:lpstr>PowerPoint Presentation</vt:lpstr>
      <vt:lpstr>PowerPoint Presentation</vt:lpstr>
      <vt:lpstr>PowerPoint Presentation</vt:lpstr>
      <vt:lpstr>PowerPoint Presentation</vt:lpstr>
      <vt:lpstr>THANK YOU</vt:lpstr>
      <vt:lpstr>ENCOR A/R Module (Detailed Version)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NCR Platform:  Digital Receipts </vt:lpstr>
      <vt:lpstr>PowerPoint Presentation</vt:lpstr>
      <vt:lpstr>PowerPoint Presentation</vt:lpstr>
      <vt:lpstr>PowerPoint Presentation</vt:lpstr>
      <vt:lpstr>PowerPoint Presentation</vt:lpstr>
      <vt:lpstr>THANK YOU</vt:lpstr>
      <vt:lpstr>Digital Coupons over NCR Platform with Inmar </vt:lpstr>
      <vt:lpstr>NCR and Inmar Joint Offering</vt:lpstr>
      <vt:lpstr>Value Proposition</vt:lpstr>
      <vt:lpstr>End-to-End Solution</vt:lpstr>
      <vt:lpstr>THANK YOU</vt:lpstr>
      <vt:lpstr>FastLane Mobile Shopper </vt:lpstr>
      <vt:lpstr>Introducing FastLane Mobile Shopper</vt:lpstr>
      <vt:lpstr>How does FastLane Mobile Shopper work?</vt:lpstr>
      <vt:lpstr>Software Highlights</vt:lpstr>
      <vt:lpstr>THANK YOU</vt:lpstr>
      <vt:lpstr>ENCOR Migration Tools </vt:lpstr>
      <vt:lpstr>PowerPoint Presentation</vt:lpstr>
      <vt:lpstr>PowerPoint Presentation</vt:lpstr>
      <vt:lpstr>PowerPoint Presentation</vt:lpstr>
      <vt:lpstr>PowerPoint Presentation</vt:lpstr>
      <vt:lpstr>THANK YOU</vt:lpstr>
    </vt:vector>
  </TitlesOfParts>
  <Company>NCR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Lloyd.Storey@ncr.com</dc:creator>
  <cp:keywords>ENCOR, Features</cp:keywords>
  <dc:description>ENCOR Special Feature Topics</dc:description>
  <cp:lastModifiedBy>Van Seventer, Antony</cp:lastModifiedBy>
  <cp:revision>824</cp:revision>
  <dcterms:created xsi:type="dcterms:W3CDTF">2013-06-17T13:27:05Z</dcterms:created>
  <dcterms:modified xsi:type="dcterms:W3CDTF">2019-04-16T18:33:22Z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233488-06c6-4c2b-96ac-e256c4376f84_Enabled">
    <vt:lpwstr>True</vt:lpwstr>
  </property>
  <property fmtid="{D5CDD505-2E9C-101B-9397-08002B2CF9AE}" pid="3" name="MSIP_Label_dc233488-06c6-4c2b-96ac-e256c4376f84_SiteId">
    <vt:lpwstr>ae4df1f7-611e-444f-897e-f964e1205171</vt:lpwstr>
  </property>
  <property fmtid="{D5CDD505-2E9C-101B-9397-08002B2CF9AE}" pid="4" name="MSIP_Label_dc233488-06c6-4c2b-96ac-e256c4376f84_Owner">
    <vt:lpwstr>cd250117@ncr.com</vt:lpwstr>
  </property>
  <property fmtid="{D5CDD505-2E9C-101B-9397-08002B2CF9AE}" pid="5" name="MSIP_Label_dc233488-06c6-4c2b-96ac-e256c4376f84_SetDate">
    <vt:lpwstr>2019-01-17T16:49:43.3176300Z</vt:lpwstr>
  </property>
  <property fmtid="{D5CDD505-2E9C-101B-9397-08002B2CF9AE}" pid="6" name="MSIP_Label_dc233488-06c6-4c2b-96ac-e256c4376f84_Name">
    <vt:lpwstr>Confidential</vt:lpwstr>
  </property>
  <property fmtid="{D5CDD505-2E9C-101B-9397-08002B2CF9AE}" pid="7" name="MSIP_Label_dc233488-06c6-4c2b-96ac-e256c4376f84_Application">
    <vt:lpwstr>Microsoft Azure Information Protection</vt:lpwstr>
  </property>
  <property fmtid="{D5CDD505-2E9C-101B-9397-08002B2CF9AE}" pid="8" name="MSIP_Label_dc233488-06c6-4c2b-96ac-e256c4376f84_Extended_MSFT_Method">
    <vt:lpwstr>Manual</vt:lpwstr>
  </property>
  <property fmtid="{D5CDD505-2E9C-101B-9397-08002B2CF9AE}" pid="9" name="Sensitivity">
    <vt:lpwstr>Confidential</vt:lpwstr>
  </property>
</Properties>
</file>