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8" r:id="rId1"/>
    <p:sldMasterId id="2147483997" r:id="rId2"/>
  </p:sldMasterIdLst>
  <p:notesMasterIdLst>
    <p:notesMasterId r:id="rId33"/>
  </p:notesMasterIdLst>
  <p:handoutMasterIdLst>
    <p:handoutMasterId r:id="rId34"/>
  </p:handoutMasterIdLst>
  <p:sldIdLst>
    <p:sldId id="569" r:id="rId3"/>
    <p:sldId id="443" r:id="rId4"/>
    <p:sldId id="426" r:id="rId5"/>
    <p:sldId id="589" r:id="rId6"/>
    <p:sldId id="591" r:id="rId7"/>
    <p:sldId id="590" r:id="rId8"/>
    <p:sldId id="588" r:id="rId9"/>
    <p:sldId id="592" r:id="rId10"/>
    <p:sldId id="418" r:id="rId11"/>
    <p:sldId id="593" r:id="rId12"/>
    <p:sldId id="671" r:id="rId13"/>
    <p:sldId id="672" r:id="rId14"/>
    <p:sldId id="647" r:id="rId15"/>
    <p:sldId id="673" r:id="rId16"/>
    <p:sldId id="674" r:id="rId17"/>
    <p:sldId id="675" r:id="rId18"/>
    <p:sldId id="676" r:id="rId19"/>
    <p:sldId id="594" r:id="rId20"/>
    <p:sldId id="754" r:id="rId21"/>
    <p:sldId id="596" r:id="rId22"/>
    <p:sldId id="597" r:id="rId23"/>
    <p:sldId id="311" r:id="rId24"/>
    <p:sldId id="314" r:id="rId25"/>
    <p:sldId id="284" r:id="rId26"/>
    <p:sldId id="757" r:id="rId27"/>
    <p:sldId id="614" r:id="rId28"/>
    <p:sldId id="317" r:id="rId29"/>
    <p:sldId id="313" r:id="rId30"/>
    <p:sldId id="756" r:id="rId31"/>
    <p:sldId id="755" r:id="rId32"/>
  </p:sldIdLst>
  <p:sldSz cx="9144000" cy="5143500" type="screen16x9"/>
  <p:notesSz cx="6858000" cy="9144000"/>
  <p:custDataLst>
    <p:tags r:id="rId3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56" userDrawn="1">
          <p15:clr>
            <a:srgbClr val="A4A3A4"/>
          </p15:clr>
        </p15:guide>
        <p15:guide id="2" pos="4704" userDrawn="1">
          <p15:clr>
            <a:srgbClr val="A4A3A4"/>
          </p15:clr>
        </p15:guide>
        <p15:guide id="5" orient="horz" pos="3084" userDrawn="1">
          <p15:clr>
            <a:srgbClr val="A4A3A4"/>
          </p15:clr>
        </p15:guide>
        <p15:guide id="6" pos="3192" userDrawn="1">
          <p15:clr>
            <a:srgbClr val="A4A3A4"/>
          </p15:clr>
        </p15:guide>
        <p15:guide id="7" pos="1272" userDrawn="1">
          <p15:clr>
            <a:srgbClr val="A4A3A4"/>
          </p15:clr>
        </p15:guide>
        <p15:guide id="8" pos="3912" userDrawn="1">
          <p15:clr>
            <a:srgbClr val="A4A3A4"/>
          </p15:clr>
        </p15:guide>
        <p15:guide id="9" orient="horz" pos="468" userDrawn="1">
          <p15:clr>
            <a:srgbClr val="A4A3A4"/>
          </p15:clr>
        </p15:guide>
        <p15:guide id="10" orient="horz" pos="2430" userDrawn="1">
          <p15:clr>
            <a:srgbClr val="A4A3A4"/>
          </p15:clr>
        </p15:guide>
        <p15:guide id="11" pos="4848" userDrawn="1">
          <p15:clr>
            <a:srgbClr val="A4A3A4"/>
          </p15:clr>
        </p15:guide>
        <p15:guide id="12" pos="4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0C6"/>
    <a:srgbClr val="969696"/>
    <a:srgbClr val="999999"/>
    <a:srgbClr val="B2B2B2"/>
    <a:srgbClr val="9B9B9B"/>
    <a:srgbClr val="848484"/>
    <a:srgbClr val="0083A2"/>
    <a:srgbClr val="009ABF"/>
    <a:srgbClr val="4EAC00"/>
    <a:srgbClr val="54B9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autoAdjust="0"/>
    <p:restoredTop sz="96859" autoAdjust="0"/>
  </p:normalViewPr>
  <p:slideViewPr>
    <p:cSldViewPr snapToGrid="0" showGuides="1">
      <p:cViewPr varScale="1">
        <p:scale>
          <a:sx n="170" d="100"/>
          <a:sy n="170" d="100"/>
        </p:scale>
        <p:origin x="132" y="132"/>
      </p:cViewPr>
      <p:guideLst>
        <p:guide orient="horz" pos="3156"/>
        <p:guide pos="4704"/>
        <p:guide orient="horz" pos="3084"/>
        <p:guide pos="3192"/>
        <p:guide pos="1272"/>
        <p:guide pos="3912"/>
        <p:guide orient="horz" pos="468"/>
        <p:guide orient="horz" pos="2430"/>
        <p:guide pos="4848"/>
        <p:guide pos="4128"/>
      </p:guideLst>
    </p:cSldViewPr>
  </p:slideViewPr>
  <p:outlineViewPr>
    <p:cViewPr>
      <p:scale>
        <a:sx n="33" d="100"/>
        <a:sy n="33" d="100"/>
      </p:scale>
      <p:origin x="0" y="9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latin typeface="Century Gothic" panose="020B0502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F77A209-F844-4A46-BDFE-E062D927200E}" type="datetimeFigureOut">
              <a:rPr lang="en-US">
                <a:latin typeface="Century Gothic" panose="020B0502020202020204" pitchFamily="34" charset="0"/>
              </a:rPr>
              <a:pPr>
                <a:defRPr/>
              </a:pPr>
              <a:t>4/16/2019</a:t>
            </a:fld>
            <a:endParaRPr lang="en-US" dirty="0">
              <a:latin typeface="Century Gothic" panose="020B0502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latin typeface="Century Gothic" panose="020B0502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B7BE09D-EF82-3842-A70F-9AC7495351A6}" type="slidenum">
              <a:rPr lang="en-US">
                <a:latin typeface="Century Gothic" panose="020B0502020202020204" pitchFamily="34" charset="0"/>
              </a:rPr>
              <a:pPr>
                <a:defRPr/>
              </a:pPr>
              <a:t>‹#›</a:t>
            </a:fld>
            <a:endParaRPr lang="en-US" dirty="0">
              <a:latin typeface="Century Gothic" panose="020B0502020202020204" pitchFamily="34" charset="0"/>
            </a:endParaRPr>
          </a:p>
        </p:txBody>
      </p:sp>
    </p:spTree>
    <p:extLst>
      <p:ext uri="{BB962C8B-B14F-4D97-AF65-F5344CB8AC3E}">
        <p14:creationId xmlns:p14="http://schemas.microsoft.com/office/powerpoint/2010/main" val="1095387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entury Gothic" panose="020B050202020202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Century Gothic" panose="020B0502020202020204" pitchFamily="34" charset="0"/>
                <a:ea typeface="+mn-ea"/>
                <a:cs typeface="+mn-cs"/>
              </a:defRPr>
            </a:lvl1pPr>
          </a:lstStyle>
          <a:p>
            <a:pPr>
              <a:defRPr/>
            </a:pPr>
            <a:fld id="{B7D3AEAF-02D2-BD45-AA0E-B0DD3CEBED13}" type="datetimeFigureOut">
              <a:rPr lang="en-US" smtClean="0"/>
              <a:pPr>
                <a:defRPr/>
              </a:pPr>
              <a:t>4/16/2019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entury Gothic" panose="020B050202020202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Century Gothic" panose="020B0502020202020204" pitchFamily="34" charset="0"/>
                <a:ea typeface="+mn-ea"/>
                <a:cs typeface="+mn-cs"/>
              </a:defRPr>
            </a:lvl1pPr>
          </a:lstStyle>
          <a:p>
            <a:pPr>
              <a:defRPr/>
            </a:pPr>
            <a:fld id="{54DF2175-7DAB-6E40-A633-1A053EC371F7}" type="slidenum">
              <a:rPr lang="en-US" smtClean="0"/>
              <a:pPr>
                <a:defRPr/>
              </a:pPr>
              <a:t>‹#›</a:t>
            </a:fld>
            <a:endParaRPr lang="en-US" dirty="0"/>
          </a:p>
        </p:txBody>
      </p:sp>
    </p:spTree>
    <p:extLst>
      <p:ext uri="{BB962C8B-B14F-4D97-AF65-F5344CB8AC3E}">
        <p14:creationId xmlns:p14="http://schemas.microsoft.com/office/powerpoint/2010/main" val="11229934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2</a:t>
            </a:fld>
            <a:endParaRPr lang="en-US" dirty="0"/>
          </a:p>
        </p:txBody>
      </p:sp>
    </p:spTree>
    <p:extLst>
      <p:ext uri="{BB962C8B-B14F-4D97-AF65-F5344CB8AC3E}">
        <p14:creationId xmlns:p14="http://schemas.microsoft.com/office/powerpoint/2010/main" val="76595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45809-759F-D94B-8326-1E5B736E5E96}" type="slidenum">
              <a:rPr lang="en-US" smtClean="0"/>
              <a:t>26</a:t>
            </a:fld>
            <a:endParaRPr lang="en-US"/>
          </a:p>
        </p:txBody>
      </p:sp>
    </p:spTree>
    <p:extLst>
      <p:ext uri="{BB962C8B-B14F-4D97-AF65-F5344CB8AC3E}">
        <p14:creationId xmlns:p14="http://schemas.microsoft.com/office/powerpoint/2010/main" val="250529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0123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3979859"/>
            <a:ext cx="5195238" cy="711713"/>
          </a:xfrm>
          <a:prstGeom prst="rect">
            <a:avLst/>
          </a:prstGeom>
        </p:spPr>
        <p:txBody>
          <a:bodyPr/>
          <a:lstStyle>
            <a:lvl1pPr marL="0" indent="0">
              <a:lnSpc>
                <a:spcPts val="2000"/>
              </a:lnSpc>
              <a:buNone/>
              <a:defRPr sz="1800" spc="-30" baseline="0">
                <a:solidFill>
                  <a:schemeClr val="bg1"/>
                </a:solidFill>
              </a:defRPr>
            </a:lvl1pPr>
          </a:lstStyle>
          <a:p>
            <a:pPr lvl="0"/>
            <a:r>
              <a:rPr lang="en-US" dirty="0"/>
              <a:t>Click to edit Master text styles</a:t>
            </a: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cxnSp>
        <p:nvCxnSpPr>
          <p:cNvPr id="9" name="Straight Connector 8"/>
          <p:cNvCxnSpPr/>
          <p:nvPr userDrawn="1"/>
        </p:nvCxnSpPr>
        <p:spPr>
          <a:xfrm>
            <a:off x="634643" y="3607027"/>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633729"/>
            <a:ext cx="5785207" cy="1626322"/>
          </a:xfrm>
          <a:prstGeom prst="rect">
            <a:avLst/>
          </a:prstGeom>
        </p:spPr>
        <p:txBody>
          <a:bodyPr anchor="b" anchorCtr="0">
            <a:normAutofit/>
          </a:bodyPr>
          <a:lstStyle>
            <a:lvl1pPr marL="0" indent="0">
              <a:lnSpc>
                <a:spcPct val="100000"/>
              </a:lnSpc>
              <a:buNone/>
              <a:defRPr sz="4800" cap="none" spc="40" baseline="0">
                <a:solidFill>
                  <a:schemeClr val="bg1"/>
                </a:solidFill>
                <a:latin typeface="+mj-lt"/>
                <a:cs typeface="Open Sans" panose="020B0604020202020204" charset="0"/>
              </a:defRPr>
            </a:lvl1pPr>
          </a:lstStyle>
          <a:p>
            <a:pPr lvl="0"/>
            <a:r>
              <a:rPr lang="en-US" dirty="0"/>
              <a:t>NCR MASTER TEMPLATE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892" y="4227011"/>
            <a:ext cx="731045" cy="731045"/>
          </a:xfrm>
          <a:prstGeom prst="rect">
            <a:avLst/>
          </a:prstGeom>
        </p:spPr>
      </p:pic>
    </p:spTree>
    <p:extLst>
      <p:ext uri="{BB962C8B-B14F-4D97-AF65-F5344CB8AC3E}">
        <p14:creationId xmlns:p14="http://schemas.microsoft.com/office/powerpoint/2010/main" val="284264398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Tree>
    <p:extLst>
      <p:ext uri="{BB962C8B-B14F-4D97-AF65-F5344CB8AC3E}">
        <p14:creationId xmlns:p14="http://schemas.microsoft.com/office/powerpoint/2010/main" val="131332088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x2 txt box">
    <p:spTree>
      <p:nvGrpSpPr>
        <p:cNvPr id="1" name=""/>
        <p:cNvGrpSpPr/>
        <p:nvPr/>
      </p:nvGrpSpPr>
      <p:grpSpPr>
        <a:xfrm>
          <a:off x="0" y="0"/>
          <a:ext cx="0" cy="0"/>
          <a:chOff x="0" y="0"/>
          <a:chExt cx="0" cy="0"/>
        </a:xfrm>
      </p:grpSpPr>
      <p:sp>
        <p:nvSpPr>
          <p:cNvPr id="33" name="Text Placeholder 21"/>
          <p:cNvSpPr>
            <a:spLocks noGrp="1"/>
          </p:cNvSpPr>
          <p:nvPr>
            <p:ph type="body" sz="quarter" idx="16"/>
          </p:nvPr>
        </p:nvSpPr>
        <p:spPr>
          <a:xfrm>
            <a:off x="4818684" y="1152525"/>
            <a:ext cx="3896691"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37" name="Text Placeholder 21"/>
          <p:cNvSpPr>
            <a:spLocks noGrp="1"/>
          </p:cNvSpPr>
          <p:nvPr>
            <p:ph type="body" sz="quarter" idx="19"/>
          </p:nvPr>
        </p:nvSpPr>
        <p:spPr>
          <a:xfrm>
            <a:off x="633411" y="1152525"/>
            <a:ext cx="3896691"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38" name="Text Placeholder 8"/>
          <p:cNvSpPr>
            <a:spLocks noGrp="1"/>
          </p:cNvSpPr>
          <p:nvPr>
            <p:ph type="body" sz="quarter" idx="20"/>
          </p:nvPr>
        </p:nvSpPr>
        <p:spPr>
          <a:xfrm>
            <a:off x="633411" y="1652758"/>
            <a:ext cx="3896691"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chemeClr val="tx1">
                    <a:lumMod val="75000"/>
                    <a:lumOff val="25000"/>
                  </a:schemeClr>
                </a:solidFill>
              </a:defRPr>
            </a:lvl1pPr>
            <a:lvl2pPr marL="298800" indent="-144000">
              <a:lnSpc>
                <a:spcPct val="100000"/>
              </a:lnSpc>
              <a:spcBef>
                <a:spcPts val="0"/>
              </a:spcBef>
              <a:spcAft>
                <a:spcPts val="400"/>
              </a:spcAft>
              <a:defRPr sz="1400">
                <a:solidFill>
                  <a:schemeClr val="tx1">
                    <a:lumMod val="75000"/>
                    <a:lumOff val="25000"/>
                  </a:schemeClr>
                </a:solidFill>
              </a:defRPr>
            </a:lvl2pPr>
            <a:lvl3pPr marL="450000" indent="-144000">
              <a:lnSpc>
                <a:spcPct val="100000"/>
              </a:lnSpc>
              <a:spcBef>
                <a:spcPts val="0"/>
              </a:spcBef>
              <a:spcAft>
                <a:spcPts val="400"/>
              </a:spcAft>
              <a:defRPr sz="1200">
                <a:solidFill>
                  <a:schemeClr val="tx1">
                    <a:lumMod val="75000"/>
                    <a:lumOff val="25000"/>
                  </a:schemeClr>
                </a:solidFill>
              </a:defRPr>
            </a:lvl3pPr>
            <a:lvl4pPr marL="619200" indent="-144000">
              <a:lnSpc>
                <a:spcPct val="100000"/>
              </a:lnSpc>
              <a:spcBef>
                <a:spcPts val="0"/>
              </a:spcBef>
              <a:spcAft>
                <a:spcPts val="400"/>
              </a:spcAft>
              <a:defRPr sz="1200">
                <a:solidFill>
                  <a:schemeClr val="tx1">
                    <a:lumMod val="75000"/>
                    <a:lumOff val="25000"/>
                  </a:schemeClr>
                </a:solidFill>
              </a:defRPr>
            </a:lvl4pPr>
            <a:lvl5pPr marL="792000" indent="-144000">
              <a:lnSpc>
                <a:spcPct val="100000"/>
              </a:lnSpc>
              <a:spcBef>
                <a:spcPts val="0"/>
              </a:spcBef>
              <a:spcAft>
                <a:spcPts val="400"/>
              </a:spcAft>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8"/>
          <p:cNvSpPr>
            <a:spLocks noGrp="1"/>
          </p:cNvSpPr>
          <p:nvPr>
            <p:ph type="body" sz="quarter" idx="21"/>
          </p:nvPr>
        </p:nvSpPr>
        <p:spPr>
          <a:xfrm>
            <a:off x="4818836" y="1652758"/>
            <a:ext cx="3896691"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chemeClr val="tx1">
                    <a:lumMod val="75000"/>
                    <a:lumOff val="25000"/>
                  </a:schemeClr>
                </a:solidFill>
              </a:defRPr>
            </a:lvl1pPr>
            <a:lvl2pPr marL="298800" indent="-144000">
              <a:lnSpc>
                <a:spcPct val="100000"/>
              </a:lnSpc>
              <a:spcBef>
                <a:spcPts val="0"/>
              </a:spcBef>
              <a:spcAft>
                <a:spcPts val="400"/>
              </a:spcAft>
              <a:defRPr sz="1400">
                <a:solidFill>
                  <a:schemeClr val="tx1">
                    <a:lumMod val="75000"/>
                    <a:lumOff val="25000"/>
                  </a:schemeClr>
                </a:solidFill>
              </a:defRPr>
            </a:lvl2pPr>
            <a:lvl3pPr marL="450000" indent="-144000">
              <a:lnSpc>
                <a:spcPct val="100000"/>
              </a:lnSpc>
              <a:spcBef>
                <a:spcPts val="0"/>
              </a:spcBef>
              <a:spcAft>
                <a:spcPts val="400"/>
              </a:spcAft>
              <a:defRPr sz="1200">
                <a:solidFill>
                  <a:schemeClr val="tx1">
                    <a:lumMod val="75000"/>
                    <a:lumOff val="25000"/>
                  </a:schemeClr>
                </a:solidFill>
              </a:defRPr>
            </a:lvl3pPr>
            <a:lvl4pPr marL="619200" indent="-144000">
              <a:lnSpc>
                <a:spcPct val="100000"/>
              </a:lnSpc>
              <a:spcBef>
                <a:spcPts val="0"/>
              </a:spcBef>
              <a:spcAft>
                <a:spcPts val="400"/>
              </a:spcAft>
              <a:defRPr sz="1200">
                <a:solidFill>
                  <a:schemeClr val="tx1">
                    <a:lumMod val="75000"/>
                    <a:lumOff val="25000"/>
                  </a:schemeClr>
                </a:solidFill>
              </a:defRPr>
            </a:lvl4pPr>
            <a:lvl5pPr marL="792000" indent="-144000">
              <a:lnSpc>
                <a:spcPct val="100000"/>
              </a:lnSpc>
              <a:spcBef>
                <a:spcPts val="0"/>
              </a:spcBef>
              <a:spcAft>
                <a:spcPts val="400"/>
              </a:spcAft>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9"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64861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x3 column txt box">
    <p:spTree>
      <p:nvGrpSpPr>
        <p:cNvPr id="1" name=""/>
        <p:cNvGrpSpPr/>
        <p:nvPr/>
      </p:nvGrpSpPr>
      <p:grpSpPr>
        <a:xfrm>
          <a:off x="0" y="0"/>
          <a:ext cx="0" cy="0"/>
          <a:chOff x="0" y="0"/>
          <a:chExt cx="0" cy="0"/>
        </a:xfrm>
      </p:grpSpPr>
      <p:sp>
        <p:nvSpPr>
          <p:cNvPr id="12" name="Text Placeholder 21"/>
          <p:cNvSpPr>
            <a:spLocks noGrp="1"/>
          </p:cNvSpPr>
          <p:nvPr>
            <p:ph type="body" sz="quarter" idx="18"/>
          </p:nvPr>
        </p:nvSpPr>
        <p:spPr>
          <a:xfrm>
            <a:off x="6177022" y="1152525"/>
            <a:ext cx="2591794" cy="498475"/>
          </a:xfrm>
          <a:prstGeom prst="rect">
            <a:avLst/>
          </a:prstGeom>
          <a:noFill/>
          <a:ln>
            <a:solidFill>
              <a:srgbClr val="ED9A22"/>
            </a:solidFill>
          </a:ln>
        </p:spPr>
        <p:txBody>
          <a:bodyPr lIns="108000" tIns="0" anchor="ctr">
            <a:noAutofit/>
          </a:bodyPr>
          <a:lstStyle>
            <a:lvl1pPr marL="0" indent="0">
              <a:lnSpc>
                <a:spcPct val="80000"/>
              </a:lnSpc>
              <a:spcBef>
                <a:spcPts val="0"/>
              </a:spcBef>
              <a:buNone/>
              <a:defRPr sz="14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3" name="Text Placeholder 21"/>
          <p:cNvSpPr>
            <a:spLocks noGrp="1"/>
          </p:cNvSpPr>
          <p:nvPr>
            <p:ph type="body" sz="quarter" idx="16"/>
          </p:nvPr>
        </p:nvSpPr>
        <p:spPr>
          <a:xfrm>
            <a:off x="3406623" y="1152525"/>
            <a:ext cx="2591794" cy="498475"/>
          </a:xfrm>
          <a:prstGeom prst="rect">
            <a:avLst/>
          </a:prstGeom>
          <a:noFill/>
          <a:ln>
            <a:solidFill>
              <a:srgbClr val="00A6B8"/>
            </a:solidFill>
          </a:ln>
        </p:spPr>
        <p:txBody>
          <a:bodyPr lIns="108000" tIns="0" anchor="ctr">
            <a:noAutofit/>
          </a:bodyPr>
          <a:lstStyle>
            <a:lvl1pPr marL="0" indent="0">
              <a:lnSpc>
                <a:spcPct val="80000"/>
              </a:lnSpc>
              <a:spcBef>
                <a:spcPts val="0"/>
              </a:spcBef>
              <a:buNone/>
              <a:defRPr sz="14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4" name="Text Placeholder 21"/>
          <p:cNvSpPr>
            <a:spLocks noGrp="1"/>
          </p:cNvSpPr>
          <p:nvPr>
            <p:ph type="body" sz="quarter" idx="14"/>
          </p:nvPr>
        </p:nvSpPr>
        <p:spPr>
          <a:xfrm>
            <a:off x="633456" y="1152525"/>
            <a:ext cx="2591794" cy="498475"/>
          </a:xfrm>
          <a:prstGeom prst="rect">
            <a:avLst/>
          </a:prstGeom>
          <a:noFill/>
          <a:ln>
            <a:solidFill>
              <a:srgbClr val="54B900"/>
            </a:solidFill>
          </a:ln>
        </p:spPr>
        <p:txBody>
          <a:bodyPr lIns="108000" tIns="0" anchor="ctr">
            <a:noAutofit/>
          </a:bodyPr>
          <a:lstStyle>
            <a:lvl1pPr marL="0" indent="0">
              <a:lnSpc>
                <a:spcPct val="80000"/>
              </a:lnSpc>
              <a:spcBef>
                <a:spcPts val="0"/>
              </a:spcBef>
              <a:buNone/>
              <a:defRPr sz="14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8" name="Text Placeholder 8"/>
          <p:cNvSpPr>
            <a:spLocks noGrp="1"/>
          </p:cNvSpPr>
          <p:nvPr>
            <p:ph type="body" sz="quarter" idx="20"/>
          </p:nvPr>
        </p:nvSpPr>
        <p:spPr>
          <a:xfrm>
            <a:off x="633411" y="1652758"/>
            <a:ext cx="2591839"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chemeClr val="tx1">
                    <a:lumMod val="75000"/>
                    <a:lumOff val="25000"/>
                  </a:schemeClr>
                </a:solidFill>
              </a:defRPr>
            </a:lvl1pPr>
            <a:lvl2pPr marL="298800" indent="-144000">
              <a:lnSpc>
                <a:spcPct val="100000"/>
              </a:lnSpc>
              <a:spcBef>
                <a:spcPts val="0"/>
              </a:spcBef>
              <a:spcAft>
                <a:spcPts val="400"/>
              </a:spcAft>
              <a:defRPr sz="1400">
                <a:solidFill>
                  <a:schemeClr val="tx1">
                    <a:lumMod val="75000"/>
                    <a:lumOff val="25000"/>
                  </a:schemeClr>
                </a:solidFill>
              </a:defRPr>
            </a:lvl2pPr>
            <a:lvl3pPr marL="450000" indent="-144000">
              <a:lnSpc>
                <a:spcPct val="100000"/>
              </a:lnSpc>
              <a:spcBef>
                <a:spcPts val="0"/>
              </a:spcBef>
              <a:spcAft>
                <a:spcPts val="400"/>
              </a:spcAft>
              <a:defRPr sz="1200">
                <a:solidFill>
                  <a:schemeClr val="tx1">
                    <a:lumMod val="75000"/>
                    <a:lumOff val="25000"/>
                  </a:schemeClr>
                </a:solidFill>
              </a:defRPr>
            </a:lvl3pPr>
            <a:lvl4pPr marL="619200" indent="-144000">
              <a:lnSpc>
                <a:spcPct val="100000"/>
              </a:lnSpc>
              <a:spcBef>
                <a:spcPts val="0"/>
              </a:spcBef>
              <a:spcAft>
                <a:spcPts val="400"/>
              </a:spcAft>
              <a:defRPr sz="1200">
                <a:solidFill>
                  <a:schemeClr val="tx1">
                    <a:lumMod val="75000"/>
                    <a:lumOff val="25000"/>
                  </a:schemeClr>
                </a:solidFill>
              </a:defRPr>
            </a:lvl4pPr>
            <a:lvl5pPr marL="792000" indent="-144000">
              <a:lnSpc>
                <a:spcPct val="100000"/>
              </a:lnSpc>
              <a:spcBef>
                <a:spcPts val="0"/>
              </a:spcBef>
              <a:spcAft>
                <a:spcPts val="400"/>
              </a:spcAft>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8"/>
          <p:cNvSpPr>
            <a:spLocks noGrp="1"/>
          </p:cNvSpPr>
          <p:nvPr>
            <p:ph type="body" sz="quarter" idx="21"/>
          </p:nvPr>
        </p:nvSpPr>
        <p:spPr>
          <a:xfrm>
            <a:off x="3406624" y="1652758"/>
            <a:ext cx="2591794" cy="2881141"/>
          </a:xfrm>
          <a:prstGeom prst="rect">
            <a:avLst/>
          </a:prstGeom>
          <a:noFill/>
          <a:ln>
            <a:solidFill>
              <a:srgbClr val="00A6B8"/>
            </a:solidFill>
          </a:ln>
        </p:spPr>
        <p:txBody>
          <a:bodyPr lIns="108000" tIns="108000" rIns="108000"/>
          <a:lstStyle>
            <a:lvl1pPr marL="144000" indent="-144000">
              <a:lnSpc>
                <a:spcPct val="100000"/>
              </a:lnSpc>
              <a:spcBef>
                <a:spcPts val="0"/>
              </a:spcBef>
              <a:spcAft>
                <a:spcPts val="400"/>
              </a:spcAft>
              <a:buClr>
                <a:schemeClr val="accent3"/>
              </a:buClr>
              <a:defRPr sz="1600">
                <a:solidFill>
                  <a:schemeClr val="tx1">
                    <a:lumMod val="75000"/>
                    <a:lumOff val="25000"/>
                  </a:schemeClr>
                </a:solidFill>
              </a:defRPr>
            </a:lvl1pPr>
            <a:lvl2pPr marL="298800" indent="-144000">
              <a:lnSpc>
                <a:spcPct val="100000"/>
              </a:lnSpc>
              <a:spcBef>
                <a:spcPts val="0"/>
              </a:spcBef>
              <a:spcAft>
                <a:spcPts val="400"/>
              </a:spcAft>
              <a:buClr>
                <a:schemeClr val="accent3"/>
              </a:buClr>
              <a:defRPr sz="1400">
                <a:solidFill>
                  <a:schemeClr val="tx1">
                    <a:lumMod val="75000"/>
                    <a:lumOff val="25000"/>
                  </a:schemeClr>
                </a:solidFill>
              </a:defRPr>
            </a:lvl2pPr>
            <a:lvl3pPr marL="450000" indent="-144000">
              <a:lnSpc>
                <a:spcPct val="100000"/>
              </a:lnSpc>
              <a:spcBef>
                <a:spcPts val="0"/>
              </a:spcBef>
              <a:spcAft>
                <a:spcPts val="400"/>
              </a:spcAft>
              <a:buClr>
                <a:schemeClr val="accent3"/>
              </a:buClr>
              <a:defRPr sz="1200">
                <a:solidFill>
                  <a:schemeClr val="tx1">
                    <a:lumMod val="75000"/>
                    <a:lumOff val="25000"/>
                  </a:schemeClr>
                </a:solidFill>
              </a:defRPr>
            </a:lvl3pPr>
            <a:lvl4pPr marL="619200" indent="-144000">
              <a:lnSpc>
                <a:spcPct val="100000"/>
              </a:lnSpc>
              <a:spcBef>
                <a:spcPts val="0"/>
              </a:spcBef>
              <a:spcAft>
                <a:spcPts val="400"/>
              </a:spcAft>
              <a:buClr>
                <a:schemeClr val="accent3"/>
              </a:buClr>
              <a:defRPr sz="1200">
                <a:solidFill>
                  <a:schemeClr val="tx1">
                    <a:lumMod val="75000"/>
                    <a:lumOff val="25000"/>
                  </a:schemeClr>
                </a:solidFill>
              </a:defRPr>
            </a:lvl4pPr>
            <a:lvl5pPr marL="792000" indent="-144000">
              <a:lnSpc>
                <a:spcPct val="100000"/>
              </a:lnSpc>
              <a:spcBef>
                <a:spcPts val="0"/>
              </a:spcBef>
              <a:spcAft>
                <a:spcPts val="400"/>
              </a:spcAft>
              <a:buClr>
                <a:schemeClr val="accent3"/>
              </a:buCl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22"/>
          </p:nvPr>
        </p:nvSpPr>
        <p:spPr>
          <a:xfrm>
            <a:off x="6177021" y="1652758"/>
            <a:ext cx="2586667" cy="2881141"/>
          </a:xfrm>
          <a:prstGeom prst="rect">
            <a:avLst/>
          </a:prstGeom>
          <a:noFill/>
          <a:ln>
            <a:solidFill>
              <a:srgbClr val="ED9A22"/>
            </a:solidFill>
          </a:ln>
        </p:spPr>
        <p:txBody>
          <a:bodyPr lIns="108000" tIns="108000" rIns="108000"/>
          <a:lstStyle>
            <a:lvl1pPr marL="144000" indent="-144000">
              <a:lnSpc>
                <a:spcPct val="100000"/>
              </a:lnSpc>
              <a:spcBef>
                <a:spcPts val="0"/>
              </a:spcBef>
              <a:spcAft>
                <a:spcPts val="400"/>
              </a:spcAft>
              <a:buClr>
                <a:srgbClr val="ED9A22"/>
              </a:buClr>
              <a:defRPr sz="1600">
                <a:solidFill>
                  <a:schemeClr val="tx2"/>
                </a:solidFill>
              </a:defRPr>
            </a:lvl1pPr>
            <a:lvl2pPr marL="298800" indent="-144000">
              <a:lnSpc>
                <a:spcPct val="100000"/>
              </a:lnSpc>
              <a:spcBef>
                <a:spcPts val="0"/>
              </a:spcBef>
              <a:spcAft>
                <a:spcPts val="400"/>
              </a:spcAft>
              <a:buClr>
                <a:schemeClr val="accent4"/>
              </a:buClr>
              <a:defRPr sz="1400">
                <a:solidFill>
                  <a:schemeClr val="tx2"/>
                </a:solidFill>
              </a:defRPr>
            </a:lvl2pPr>
            <a:lvl3pPr marL="450000" indent="-144000">
              <a:lnSpc>
                <a:spcPct val="100000"/>
              </a:lnSpc>
              <a:spcBef>
                <a:spcPts val="0"/>
              </a:spcBef>
              <a:spcAft>
                <a:spcPts val="400"/>
              </a:spcAft>
              <a:buClr>
                <a:schemeClr val="accent4"/>
              </a:buClr>
              <a:defRPr sz="1200">
                <a:solidFill>
                  <a:schemeClr val="tx2"/>
                </a:solidFill>
              </a:defRPr>
            </a:lvl3pPr>
            <a:lvl4pPr marL="619200" indent="-144000">
              <a:lnSpc>
                <a:spcPct val="100000"/>
              </a:lnSpc>
              <a:spcBef>
                <a:spcPts val="0"/>
              </a:spcBef>
              <a:spcAft>
                <a:spcPts val="400"/>
              </a:spcAft>
              <a:buClr>
                <a:schemeClr val="accent4"/>
              </a:buClr>
              <a:defRPr sz="1200">
                <a:solidFill>
                  <a:schemeClr val="tx2"/>
                </a:solidFill>
              </a:defRPr>
            </a:lvl4pPr>
            <a:lvl5pPr marL="792000" indent="-144000">
              <a:lnSpc>
                <a:spcPct val="100000"/>
              </a:lnSpc>
              <a:spcBef>
                <a:spcPts val="0"/>
              </a:spcBef>
              <a:spcAft>
                <a:spcPts val="400"/>
              </a:spcAft>
              <a:buClr>
                <a:schemeClr val="accent4"/>
              </a:buCl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11"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92801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4 column txt box">
    <p:spTree>
      <p:nvGrpSpPr>
        <p:cNvPr id="1" name=""/>
        <p:cNvGrpSpPr/>
        <p:nvPr/>
      </p:nvGrpSpPr>
      <p:grpSpPr>
        <a:xfrm>
          <a:off x="0" y="0"/>
          <a:ext cx="0" cy="0"/>
          <a:chOff x="0" y="0"/>
          <a:chExt cx="0" cy="0"/>
        </a:xfrm>
      </p:grpSpPr>
      <p:sp>
        <p:nvSpPr>
          <p:cNvPr id="14" name="Text Placeholder 21"/>
          <p:cNvSpPr>
            <a:spLocks noGrp="1"/>
          </p:cNvSpPr>
          <p:nvPr>
            <p:ph type="body" sz="quarter" idx="14"/>
          </p:nvPr>
        </p:nvSpPr>
        <p:spPr>
          <a:xfrm>
            <a:off x="633412" y="1152000"/>
            <a:ext cx="1937532" cy="498475"/>
          </a:xfrm>
          <a:prstGeom prst="rect">
            <a:avLst/>
          </a:prstGeom>
          <a:noFill/>
          <a:ln>
            <a:solidFill>
              <a:srgbClr val="54B900"/>
            </a:solidFill>
          </a:ln>
        </p:spPr>
        <p:txBody>
          <a:bodyPr lIns="108000" tIns="0" anchor="ctr">
            <a:noAutofit/>
          </a:bodyPr>
          <a:lstStyle>
            <a:lvl1pPr marL="0" indent="0">
              <a:lnSpc>
                <a:spcPct val="80000"/>
              </a:lnSpc>
              <a:spcBef>
                <a:spcPts val="0"/>
              </a:spcBef>
              <a:spcAft>
                <a:spcPts val="0"/>
              </a:spcAft>
              <a:buNone/>
              <a:defRPr sz="1400" b="1" baseline="0">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8" name="Text Placeholder 21"/>
          <p:cNvSpPr>
            <a:spLocks noGrp="1"/>
          </p:cNvSpPr>
          <p:nvPr>
            <p:ph type="body" sz="quarter" idx="16"/>
          </p:nvPr>
        </p:nvSpPr>
        <p:spPr>
          <a:xfrm>
            <a:off x="2717316" y="1152000"/>
            <a:ext cx="1937532" cy="498475"/>
          </a:xfrm>
          <a:prstGeom prst="rect">
            <a:avLst/>
          </a:prstGeom>
          <a:noFill/>
          <a:ln>
            <a:solidFill>
              <a:srgbClr val="00B489"/>
            </a:solidFill>
          </a:ln>
        </p:spPr>
        <p:txBody>
          <a:bodyPr lIns="108000" tIns="0" anchor="ctr">
            <a:noAutofit/>
          </a:bodyPr>
          <a:lstStyle>
            <a:lvl1pPr marL="0" indent="0">
              <a:lnSpc>
                <a:spcPct val="80000"/>
              </a:lnSpc>
              <a:spcBef>
                <a:spcPts val="0"/>
              </a:spcBef>
              <a:buNone/>
              <a:defRPr sz="1400" b="1" baseline="0">
                <a:solidFill>
                  <a:schemeClr val="tx1">
                    <a:lumMod val="75000"/>
                    <a:lumOff val="25000"/>
                  </a:schemeClr>
                </a:solidFill>
              </a:defRPr>
            </a:lvl1pPr>
            <a:lvl2pPr marL="457200" indent="0">
              <a:buNone/>
              <a:defRPr/>
            </a:lvl2pPr>
          </a:lstStyle>
          <a:p>
            <a:pPr lvl="0"/>
            <a:r>
              <a:rPr lang="en-US" dirty="0"/>
              <a:t>Click to edit Master text styles</a:t>
            </a:r>
          </a:p>
        </p:txBody>
      </p:sp>
      <p:sp>
        <p:nvSpPr>
          <p:cNvPr id="20" name="Text Placeholder 21"/>
          <p:cNvSpPr>
            <a:spLocks noGrp="1"/>
          </p:cNvSpPr>
          <p:nvPr>
            <p:ph type="body" sz="quarter" idx="18"/>
          </p:nvPr>
        </p:nvSpPr>
        <p:spPr>
          <a:xfrm>
            <a:off x="4774178" y="1152000"/>
            <a:ext cx="1937532" cy="498475"/>
          </a:xfrm>
          <a:prstGeom prst="rect">
            <a:avLst/>
          </a:prstGeom>
          <a:noFill/>
          <a:ln>
            <a:solidFill>
              <a:srgbClr val="0083A2"/>
            </a:solidFill>
          </a:ln>
        </p:spPr>
        <p:txBody>
          <a:bodyPr lIns="108000" tIns="0" anchor="ctr">
            <a:noAutofit/>
          </a:bodyPr>
          <a:lstStyle>
            <a:lvl1pPr marL="0" indent="0">
              <a:lnSpc>
                <a:spcPct val="80000"/>
              </a:lnSpc>
              <a:spcBef>
                <a:spcPts val="0"/>
              </a:spcBef>
              <a:buNone/>
              <a:defRPr sz="1400" b="1" baseline="0">
                <a:solidFill>
                  <a:schemeClr val="tx1">
                    <a:lumMod val="75000"/>
                    <a:lumOff val="25000"/>
                  </a:schemeClr>
                </a:solidFill>
              </a:defRPr>
            </a:lvl1pPr>
            <a:lvl2pPr marL="457200" indent="0">
              <a:buNone/>
              <a:defRPr/>
            </a:lvl2pPr>
          </a:lstStyle>
          <a:p>
            <a:pPr lvl="0"/>
            <a:r>
              <a:rPr lang="en-US" dirty="0"/>
              <a:t>Click to edit Master text styles</a:t>
            </a:r>
          </a:p>
        </p:txBody>
      </p:sp>
      <p:sp>
        <p:nvSpPr>
          <p:cNvPr id="22" name="Text Placeholder 21"/>
          <p:cNvSpPr>
            <a:spLocks noGrp="1"/>
          </p:cNvSpPr>
          <p:nvPr>
            <p:ph type="body" sz="quarter" idx="20"/>
          </p:nvPr>
        </p:nvSpPr>
        <p:spPr>
          <a:xfrm>
            <a:off x="6831039" y="1152000"/>
            <a:ext cx="1937532" cy="498475"/>
          </a:xfrm>
          <a:prstGeom prst="rect">
            <a:avLst/>
          </a:prstGeom>
          <a:noFill/>
          <a:ln>
            <a:solidFill>
              <a:srgbClr val="009ABF"/>
            </a:solidFill>
          </a:ln>
        </p:spPr>
        <p:txBody>
          <a:bodyPr lIns="108000" tIns="0" anchor="ctr">
            <a:noAutofit/>
          </a:bodyPr>
          <a:lstStyle>
            <a:lvl1pPr marL="0" indent="0">
              <a:lnSpc>
                <a:spcPct val="80000"/>
              </a:lnSpc>
              <a:spcBef>
                <a:spcPts val="0"/>
              </a:spcBef>
              <a:buNone/>
              <a:defRPr sz="1400" b="1" baseline="0">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3" name="Text Placeholder 8"/>
          <p:cNvSpPr>
            <a:spLocks noGrp="1"/>
          </p:cNvSpPr>
          <p:nvPr>
            <p:ph type="body" sz="quarter" idx="21"/>
          </p:nvPr>
        </p:nvSpPr>
        <p:spPr>
          <a:xfrm>
            <a:off x="633411" y="1645501"/>
            <a:ext cx="1937533"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400">
                <a:solidFill>
                  <a:schemeClr val="tx2"/>
                </a:solidFill>
              </a:defRPr>
            </a:lvl1pPr>
            <a:lvl2pPr marL="298800" indent="-144000">
              <a:lnSpc>
                <a:spcPct val="100000"/>
              </a:lnSpc>
              <a:spcBef>
                <a:spcPts val="0"/>
              </a:spcBef>
              <a:spcAft>
                <a:spcPts val="400"/>
              </a:spcAft>
              <a:defRPr sz="1200">
                <a:solidFill>
                  <a:schemeClr val="tx2"/>
                </a:solidFill>
              </a:defRPr>
            </a:lvl2pPr>
            <a:lvl3pPr marL="450000" indent="-144000">
              <a:lnSpc>
                <a:spcPct val="100000"/>
              </a:lnSpc>
              <a:spcBef>
                <a:spcPts val="0"/>
              </a:spcBef>
              <a:spcAft>
                <a:spcPts val="400"/>
              </a:spcAft>
              <a:defRPr sz="1100">
                <a:solidFill>
                  <a:schemeClr val="tx2"/>
                </a:solidFill>
              </a:defRPr>
            </a:lvl3pPr>
            <a:lvl4pPr marL="619200" indent="-144000">
              <a:lnSpc>
                <a:spcPct val="100000"/>
              </a:lnSpc>
              <a:spcBef>
                <a:spcPts val="0"/>
              </a:spcBef>
              <a:spcAft>
                <a:spcPts val="400"/>
              </a:spcAft>
              <a:defRPr sz="1100">
                <a:solidFill>
                  <a:schemeClr val="tx2"/>
                </a:solidFill>
              </a:defRPr>
            </a:lvl4pPr>
            <a:lvl5pPr marL="792000" indent="-144000">
              <a:lnSpc>
                <a:spcPct val="100000"/>
              </a:lnSpc>
              <a:spcBef>
                <a:spcPts val="0"/>
              </a:spcBef>
              <a:spcAft>
                <a:spcPts val="400"/>
              </a:spcAft>
              <a:defRPr sz="11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p:cNvSpPr>
            <a:spLocks noGrp="1"/>
          </p:cNvSpPr>
          <p:nvPr>
            <p:ph type="body" sz="quarter" idx="22"/>
          </p:nvPr>
        </p:nvSpPr>
        <p:spPr>
          <a:xfrm>
            <a:off x="2717316" y="1645501"/>
            <a:ext cx="1937533" cy="2881141"/>
          </a:xfrm>
          <a:prstGeom prst="rect">
            <a:avLst/>
          </a:prstGeom>
          <a:noFill/>
          <a:ln>
            <a:solidFill>
              <a:srgbClr val="009A75"/>
            </a:solidFill>
          </a:ln>
        </p:spPr>
        <p:txBody>
          <a:bodyPr lIns="108000" tIns="108000" rIns="108000"/>
          <a:lstStyle>
            <a:lvl1pPr marL="144000" indent="-144000">
              <a:lnSpc>
                <a:spcPct val="100000"/>
              </a:lnSpc>
              <a:spcBef>
                <a:spcPts val="0"/>
              </a:spcBef>
              <a:spcAft>
                <a:spcPts val="400"/>
              </a:spcAft>
              <a:buClr>
                <a:schemeClr val="accent2"/>
              </a:buClr>
              <a:defRPr sz="1400">
                <a:solidFill>
                  <a:schemeClr val="tx1">
                    <a:lumMod val="75000"/>
                    <a:lumOff val="25000"/>
                  </a:schemeClr>
                </a:solidFill>
              </a:defRPr>
            </a:lvl1pPr>
            <a:lvl2pPr marL="298800" indent="-144000">
              <a:lnSpc>
                <a:spcPct val="100000"/>
              </a:lnSpc>
              <a:spcBef>
                <a:spcPts val="0"/>
              </a:spcBef>
              <a:spcAft>
                <a:spcPts val="400"/>
              </a:spcAft>
              <a:buClr>
                <a:schemeClr val="accent2"/>
              </a:buClr>
              <a:defRPr sz="1200">
                <a:solidFill>
                  <a:schemeClr val="tx1">
                    <a:lumMod val="75000"/>
                    <a:lumOff val="25000"/>
                  </a:schemeClr>
                </a:solidFill>
              </a:defRPr>
            </a:lvl2pPr>
            <a:lvl3pPr marL="450000" indent="-144000">
              <a:lnSpc>
                <a:spcPct val="100000"/>
              </a:lnSpc>
              <a:spcBef>
                <a:spcPts val="0"/>
              </a:spcBef>
              <a:spcAft>
                <a:spcPts val="400"/>
              </a:spcAft>
              <a:buClr>
                <a:schemeClr val="accent2"/>
              </a:buClr>
              <a:defRPr sz="1100">
                <a:solidFill>
                  <a:schemeClr val="tx1">
                    <a:lumMod val="75000"/>
                    <a:lumOff val="25000"/>
                  </a:schemeClr>
                </a:solidFill>
              </a:defRPr>
            </a:lvl3pPr>
            <a:lvl4pPr marL="619200" indent="-144000">
              <a:lnSpc>
                <a:spcPct val="100000"/>
              </a:lnSpc>
              <a:spcBef>
                <a:spcPts val="0"/>
              </a:spcBef>
              <a:spcAft>
                <a:spcPts val="400"/>
              </a:spcAft>
              <a:buClr>
                <a:schemeClr val="accent2"/>
              </a:buClr>
              <a:defRPr sz="1100">
                <a:solidFill>
                  <a:schemeClr val="tx1">
                    <a:lumMod val="75000"/>
                    <a:lumOff val="25000"/>
                  </a:schemeClr>
                </a:solidFill>
              </a:defRPr>
            </a:lvl4pPr>
            <a:lvl5pPr marL="792000" indent="-144000">
              <a:lnSpc>
                <a:spcPct val="100000"/>
              </a:lnSpc>
              <a:spcBef>
                <a:spcPts val="0"/>
              </a:spcBef>
              <a:spcAft>
                <a:spcPts val="400"/>
              </a:spcAft>
              <a:buClr>
                <a:schemeClr val="accent2"/>
              </a:buClr>
              <a:defRPr sz="11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23"/>
          </p:nvPr>
        </p:nvSpPr>
        <p:spPr>
          <a:xfrm>
            <a:off x="4774716" y="1645501"/>
            <a:ext cx="1937533" cy="2881141"/>
          </a:xfrm>
          <a:prstGeom prst="rect">
            <a:avLst/>
          </a:prstGeom>
          <a:noFill/>
          <a:ln>
            <a:solidFill>
              <a:srgbClr val="0083A2"/>
            </a:solidFill>
          </a:ln>
        </p:spPr>
        <p:txBody>
          <a:bodyPr lIns="108000" tIns="108000" rIns="108000"/>
          <a:lstStyle>
            <a:lvl1pPr marL="144000" indent="-144000">
              <a:lnSpc>
                <a:spcPct val="100000"/>
              </a:lnSpc>
              <a:spcBef>
                <a:spcPts val="0"/>
              </a:spcBef>
              <a:spcAft>
                <a:spcPts val="400"/>
              </a:spcAft>
              <a:buClr>
                <a:schemeClr val="accent3"/>
              </a:buClr>
              <a:defRPr sz="1400">
                <a:solidFill>
                  <a:schemeClr val="tx1">
                    <a:lumMod val="75000"/>
                    <a:lumOff val="25000"/>
                  </a:schemeClr>
                </a:solidFill>
              </a:defRPr>
            </a:lvl1pPr>
            <a:lvl2pPr marL="298800" indent="-144000">
              <a:lnSpc>
                <a:spcPct val="100000"/>
              </a:lnSpc>
              <a:spcBef>
                <a:spcPts val="0"/>
              </a:spcBef>
              <a:spcAft>
                <a:spcPts val="400"/>
              </a:spcAft>
              <a:buClr>
                <a:schemeClr val="accent3"/>
              </a:buClr>
              <a:defRPr sz="1200">
                <a:solidFill>
                  <a:schemeClr val="tx1">
                    <a:lumMod val="75000"/>
                    <a:lumOff val="25000"/>
                  </a:schemeClr>
                </a:solidFill>
              </a:defRPr>
            </a:lvl2pPr>
            <a:lvl3pPr marL="450000" indent="-144000">
              <a:lnSpc>
                <a:spcPct val="100000"/>
              </a:lnSpc>
              <a:spcBef>
                <a:spcPts val="0"/>
              </a:spcBef>
              <a:spcAft>
                <a:spcPts val="400"/>
              </a:spcAft>
              <a:buClr>
                <a:schemeClr val="accent3"/>
              </a:buClr>
              <a:defRPr sz="1100">
                <a:solidFill>
                  <a:schemeClr val="tx1">
                    <a:lumMod val="75000"/>
                    <a:lumOff val="25000"/>
                  </a:schemeClr>
                </a:solidFill>
              </a:defRPr>
            </a:lvl3pPr>
            <a:lvl4pPr marL="619200" indent="-144000">
              <a:lnSpc>
                <a:spcPct val="100000"/>
              </a:lnSpc>
              <a:spcBef>
                <a:spcPts val="0"/>
              </a:spcBef>
              <a:spcAft>
                <a:spcPts val="400"/>
              </a:spcAft>
              <a:buClr>
                <a:schemeClr val="accent3"/>
              </a:buClr>
              <a:defRPr sz="1100">
                <a:solidFill>
                  <a:schemeClr val="tx1">
                    <a:lumMod val="75000"/>
                    <a:lumOff val="25000"/>
                  </a:schemeClr>
                </a:solidFill>
              </a:defRPr>
            </a:lvl4pPr>
            <a:lvl5pPr marL="792000" indent="-144000">
              <a:lnSpc>
                <a:spcPct val="100000"/>
              </a:lnSpc>
              <a:spcBef>
                <a:spcPts val="0"/>
              </a:spcBef>
              <a:spcAft>
                <a:spcPts val="400"/>
              </a:spcAft>
              <a:buClr>
                <a:schemeClr val="accent3"/>
              </a:buClr>
              <a:defRPr sz="11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24"/>
          </p:nvPr>
        </p:nvSpPr>
        <p:spPr>
          <a:xfrm>
            <a:off x="6831038" y="1645501"/>
            <a:ext cx="1937533" cy="2881141"/>
          </a:xfrm>
          <a:prstGeom prst="rect">
            <a:avLst/>
          </a:prstGeom>
          <a:noFill/>
          <a:ln>
            <a:solidFill>
              <a:srgbClr val="009ABF"/>
            </a:solidFill>
          </a:ln>
        </p:spPr>
        <p:txBody>
          <a:bodyPr lIns="108000" tIns="108000" rIns="108000"/>
          <a:lstStyle>
            <a:lvl1pPr marL="144000" indent="-144000">
              <a:lnSpc>
                <a:spcPct val="100000"/>
              </a:lnSpc>
              <a:spcBef>
                <a:spcPts val="0"/>
              </a:spcBef>
              <a:spcAft>
                <a:spcPts val="400"/>
              </a:spcAft>
              <a:buClr>
                <a:schemeClr val="accent4"/>
              </a:buClr>
              <a:defRPr sz="1400">
                <a:solidFill>
                  <a:schemeClr val="tx1">
                    <a:lumMod val="75000"/>
                    <a:lumOff val="25000"/>
                  </a:schemeClr>
                </a:solidFill>
              </a:defRPr>
            </a:lvl1pPr>
            <a:lvl2pPr marL="298800" indent="-144000">
              <a:lnSpc>
                <a:spcPct val="100000"/>
              </a:lnSpc>
              <a:spcBef>
                <a:spcPts val="0"/>
              </a:spcBef>
              <a:spcAft>
                <a:spcPts val="400"/>
              </a:spcAft>
              <a:buClr>
                <a:schemeClr val="accent4"/>
              </a:buClr>
              <a:defRPr sz="1200">
                <a:solidFill>
                  <a:schemeClr val="tx1">
                    <a:lumMod val="75000"/>
                    <a:lumOff val="25000"/>
                  </a:schemeClr>
                </a:solidFill>
              </a:defRPr>
            </a:lvl2pPr>
            <a:lvl3pPr marL="450000" indent="-144000">
              <a:lnSpc>
                <a:spcPct val="100000"/>
              </a:lnSpc>
              <a:spcBef>
                <a:spcPts val="0"/>
              </a:spcBef>
              <a:spcAft>
                <a:spcPts val="400"/>
              </a:spcAft>
              <a:buClr>
                <a:schemeClr val="accent4"/>
              </a:buClr>
              <a:defRPr sz="1100">
                <a:solidFill>
                  <a:schemeClr val="tx1">
                    <a:lumMod val="75000"/>
                    <a:lumOff val="25000"/>
                  </a:schemeClr>
                </a:solidFill>
              </a:defRPr>
            </a:lvl3pPr>
            <a:lvl4pPr marL="619200" indent="-144000">
              <a:lnSpc>
                <a:spcPct val="100000"/>
              </a:lnSpc>
              <a:spcBef>
                <a:spcPts val="0"/>
              </a:spcBef>
              <a:spcAft>
                <a:spcPts val="400"/>
              </a:spcAft>
              <a:buClr>
                <a:schemeClr val="accent4"/>
              </a:buClr>
              <a:defRPr sz="1100">
                <a:solidFill>
                  <a:schemeClr val="tx1">
                    <a:lumMod val="75000"/>
                    <a:lumOff val="25000"/>
                  </a:schemeClr>
                </a:solidFill>
              </a:defRPr>
            </a:lvl4pPr>
            <a:lvl5pPr marL="792000" indent="-144000">
              <a:lnSpc>
                <a:spcPct val="100000"/>
              </a:lnSpc>
              <a:spcBef>
                <a:spcPts val="0"/>
              </a:spcBef>
              <a:spcAft>
                <a:spcPts val="400"/>
              </a:spcAft>
              <a:buClr>
                <a:schemeClr val="accent4"/>
              </a:buClr>
              <a:defRPr sz="11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1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333132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txt box v1">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633409" y="1152000"/>
            <a:ext cx="4022253" cy="3373600"/>
          </a:xfrm>
          <a:prstGeom prst="rect">
            <a:avLst/>
          </a:prstGeom>
        </p:spPr>
        <p:txBody>
          <a:bodyPr/>
          <a:lstStyle>
            <a:lvl1pPr marL="0" marR="0" indent="0" algn="ctr" defTabSz="457200" rtl="0" eaLnBrk="1" fontAlgn="auto" latinLnBrk="0" hangingPunct="1">
              <a:lnSpc>
                <a:spcPts val="2480"/>
              </a:lnSpc>
              <a:spcBef>
                <a:spcPct val="20000"/>
              </a:spcBef>
              <a:spcAft>
                <a:spcPts val="0"/>
              </a:spcAft>
              <a:buClrTx/>
              <a:buSzTx/>
              <a:buFont typeface="Arial"/>
              <a:buNone/>
              <a:tabLst/>
              <a:defRPr sz="1400"/>
            </a:lvl1pPr>
          </a:lstStyle>
          <a:p>
            <a:pPr lvl="0"/>
            <a:r>
              <a:rPr lang="en-US" noProof="0"/>
              <a:t>Click icon to add picture</a:t>
            </a:r>
            <a:endParaRPr lang="en-US" noProof="0" dirty="0"/>
          </a:p>
        </p:txBody>
      </p:sp>
      <p:sp>
        <p:nvSpPr>
          <p:cNvPr id="10" name="Text Placeholder 21"/>
          <p:cNvSpPr>
            <a:spLocks noGrp="1"/>
          </p:cNvSpPr>
          <p:nvPr>
            <p:ph type="body" sz="quarter" idx="16"/>
          </p:nvPr>
        </p:nvSpPr>
        <p:spPr>
          <a:xfrm>
            <a:off x="4863971" y="1152525"/>
            <a:ext cx="3754800"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2" name="Text Placeholder 8"/>
          <p:cNvSpPr>
            <a:spLocks noGrp="1"/>
          </p:cNvSpPr>
          <p:nvPr>
            <p:ph type="body" sz="quarter" idx="20"/>
          </p:nvPr>
        </p:nvSpPr>
        <p:spPr>
          <a:xfrm>
            <a:off x="4863972" y="1652758"/>
            <a:ext cx="3754800"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chemeClr val="tx1">
                    <a:lumMod val="75000"/>
                    <a:lumOff val="25000"/>
                  </a:schemeClr>
                </a:solidFill>
              </a:defRPr>
            </a:lvl1pPr>
            <a:lvl2pPr marL="298800" indent="-144000">
              <a:lnSpc>
                <a:spcPct val="100000"/>
              </a:lnSpc>
              <a:spcBef>
                <a:spcPts val="0"/>
              </a:spcBef>
              <a:spcAft>
                <a:spcPts val="400"/>
              </a:spcAft>
              <a:defRPr sz="1400">
                <a:solidFill>
                  <a:schemeClr val="tx1">
                    <a:lumMod val="75000"/>
                    <a:lumOff val="25000"/>
                  </a:schemeClr>
                </a:solidFill>
              </a:defRPr>
            </a:lvl2pPr>
            <a:lvl3pPr marL="450000" indent="-144000">
              <a:lnSpc>
                <a:spcPct val="100000"/>
              </a:lnSpc>
              <a:spcBef>
                <a:spcPts val="0"/>
              </a:spcBef>
              <a:spcAft>
                <a:spcPts val="400"/>
              </a:spcAft>
              <a:defRPr sz="1200">
                <a:solidFill>
                  <a:schemeClr val="tx1">
                    <a:lumMod val="75000"/>
                    <a:lumOff val="25000"/>
                  </a:schemeClr>
                </a:solidFill>
              </a:defRPr>
            </a:lvl3pPr>
            <a:lvl4pPr marL="619200" indent="-144000">
              <a:lnSpc>
                <a:spcPct val="100000"/>
              </a:lnSpc>
              <a:spcBef>
                <a:spcPts val="0"/>
              </a:spcBef>
              <a:spcAft>
                <a:spcPts val="400"/>
              </a:spcAft>
              <a:defRPr sz="1200">
                <a:solidFill>
                  <a:schemeClr val="tx1">
                    <a:lumMod val="75000"/>
                    <a:lumOff val="25000"/>
                  </a:schemeClr>
                </a:solidFill>
              </a:defRPr>
            </a:lvl4pPr>
            <a:lvl5pPr marL="792000" indent="-144000">
              <a:lnSpc>
                <a:spcPct val="100000"/>
              </a:lnSpc>
              <a:spcBef>
                <a:spcPts val="0"/>
              </a:spcBef>
              <a:spcAft>
                <a:spcPts val="400"/>
              </a:spcAft>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33217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3"/>
          </p:nvPr>
        </p:nvSpPr>
        <p:spPr>
          <a:xfrm>
            <a:off x="633408" y="967564"/>
            <a:ext cx="8212880" cy="3220262"/>
          </a:xfrm>
          <a:prstGeom prst="rect">
            <a:avLst/>
          </a:prstGeom>
        </p:spPr>
        <p:txBody>
          <a:bodyPr/>
          <a:lstStyle/>
          <a:p>
            <a:endParaRPr lang="en-US" dirty="0"/>
          </a:p>
        </p:txBody>
      </p:sp>
      <p:sp>
        <p:nvSpPr>
          <p:cNvPr id="3" name="Title 2"/>
          <p:cNvSpPr>
            <a:spLocks noGrp="1"/>
          </p:cNvSpPr>
          <p:nvPr>
            <p:ph type="title"/>
          </p:nvPr>
        </p:nvSpPr>
        <p:spPr/>
        <p:txBody>
          <a:bodyPr/>
          <a:lstStyle/>
          <a:p>
            <a:r>
              <a:rPr lang="en-US"/>
              <a:t>Click to edit Master title style</a:t>
            </a:r>
          </a:p>
        </p:txBody>
      </p:sp>
      <p:sp>
        <p:nvSpPr>
          <p:cNvPr id="6"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78137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image + box">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Picture Placeholder 9"/>
          <p:cNvSpPr>
            <a:spLocks noGrp="1"/>
          </p:cNvSpPr>
          <p:nvPr>
            <p:ph type="pic" sz="quarter" idx="16"/>
          </p:nvPr>
        </p:nvSpPr>
        <p:spPr>
          <a:xfrm>
            <a:off x="474662" y="379801"/>
            <a:ext cx="8289925" cy="4165192"/>
          </a:xfrm>
          <a:prstGeom prst="rect">
            <a:avLst/>
          </a:prstGeom>
        </p:spPr>
        <p:txBody>
          <a:bodyPr rIns="1836000" anchor="ctr"/>
          <a:lstStyle>
            <a:lvl1pPr marL="0" indent="0" algn="r">
              <a:buNone/>
              <a:defRPr sz="1200">
                <a:solidFill>
                  <a:schemeClr val="tx1">
                    <a:lumMod val="75000"/>
                    <a:lumOff val="25000"/>
                  </a:schemeClr>
                </a:solidFill>
              </a:defRPr>
            </a:lvl1pPr>
          </a:lstStyle>
          <a:p>
            <a:pPr lvl="0"/>
            <a:r>
              <a:rPr lang="en-US" noProof="0" dirty="0"/>
              <a:t>Click icon to add picture</a:t>
            </a:r>
          </a:p>
        </p:txBody>
      </p:sp>
      <p:sp>
        <p:nvSpPr>
          <p:cNvPr id="9" name="Text Placeholder 2"/>
          <p:cNvSpPr>
            <a:spLocks noGrp="1"/>
          </p:cNvSpPr>
          <p:nvPr>
            <p:ph type="body" sz="quarter" idx="12"/>
          </p:nvPr>
        </p:nvSpPr>
        <p:spPr>
          <a:xfrm>
            <a:off x="633413" y="1198075"/>
            <a:ext cx="2664409" cy="2640000"/>
          </a:xfrm>
          <a:prstGeom prst="rect">
            <a:avLst/>
          </a:prstGeom>
          <a:noFill/>
          <a:ln>
            <a:solidFill>
              <a:srgbClr val="54B900"/>
            </a:solidFill>
          </a:ln>
        </p:spPr>
        <p:txBody>
          <a:bodyPr lIns="108000" tIns="108000" rIns="108000"/>
          <a:lstStyle>
            <a:lvl1pPr marL="0" indent="0">
              <a:lnSpc>
                <a:spcPct val="100000"/>
              </a:lnSpc>
              <a:buFontTx/>
              <a:buNone/>
              <a:defRPr sz="1600" spc="-50" baseline="0">
                <a:solidFill>
                  <a:schemeClr val="tx1">
                    <a:lumMod val="75000"/>
                    <a:lumOff val="25000"/>
                  </a:schemeClr>
                </a:solidFill>
              </a:defRPr>
            </a:lvl1pPr>
            <a:lvl2pPr marL="169863" indent="-169863">
              <a:lnSpc>
                <a:spcPct val="100000"/>
              </a:lnSpc>
              <a:buClr>
                <a:schemeClr val="tx1">
                  <a:lumMod val="75000"/>
                  <a:lumOff val="25000"/>
                </a:schemeClr>
              </a:buClr>
              <a:buFont typeface="Wingdings" pitchFamily="2" charset="2"/>
              <a:buChar char="§"/>
              <a:defRPr sz="1400">
                <a:solidFill>
                  <a:schemeClr val="tx1">
                    <a:lumMod val="75000"/>
                    <a:lumOff val="25000"/>
                  </a:schemeClr>
                </a:solidFill>
              </a:defRPr>
            </a:lvl2pPr>
            <a:lvl3pPr marL="339725" indent="-169863">
              <a:lnSpc>
                <a:spcPct val="100000"/>
              </a:lnSpc>
              <a:buClr>
                <a:schemeClr val="tx1">
                  <a:lumMod val="75000"/>
                  <a:lumOff val="25000"/>
                </a:schemeClr>
              </a:buClr>
              <a:buFont typeface="Wingdings" pitchFamily="2" charset="2"/>
              <a:buChar char="§"/>
              <a:defRPr sz="1200">
                <a:solidFill>
                  <a:schemeClr val="tx1">
                    <a:lumMod val="75000"/>
                    <a:lumOff val="25000"/>
                  </a:schemeClr>
                </a:solidFill>
              </a:defRPr>
            </a:lvl3pPr>
            <a:lvl4pPr marL="517525" indent="-177800">
              <a:lnSpc>
                <a:spcPct val="100000"/>
              </a:lnSpc>
              <a:buClr>
                <a:schemeClr val="tx1">
                  <a:lumMod val="75000"/>
                  <a:lumOff val="25000"/>
                </a:schemeClr>
              </a:buClr>
              <a:buFont typeface="Wingdings" pitchFamily="2" charset="2"/>
              <a:buChar char="§"/>
              <a:defRPr sz="1000">
                <a:solidFill>
                  <a:schemeClr val="tx1">
                    <a:lumMod val="75000"/>
                    <a:lumOff val="25000"/>
                  </a:schemeClr>
                </a:solidFill>
              </a:defRPr>
            </a:lvl4pPr>
            <a:lvl5pPr marL="687388" indent="-169863">
              <a:lnSpc>
                <a:spcPct val="100000"/>
              </a:lnSpc>
              <a:buClr>
                <a:schemeClr val="tx1">
                  <a:lumMod val="75000"/>
                  <a:lumOff val="25000"/>
                </a:schemeClr>
              </a:buClr>
              <a:buFont typeface="Wingdings" pitchFamily="2" charset="2"/>
              <a:buChar char="§"/>
              <a:defRPr sz="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120716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rts graphs layout v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3"/>
          <p:cNvSpPr>
            <a:spLocks noGrp="1" noChangeAspect="1"/>
          </p:cNvSpPr>
          <p:nvPr>
            <p:ph type="body" sz="quarter" idx="16"/>
          </p:nvPr>
        </p:nvSpPr>
        <p:spPr>
          <a:xfrm>
            <a:off x="633409" y="1152000"/>
            <a:ext cx="1515600" cy="1515600"/>
          </a:xfrm>
          <a:prstGeom prst="rect">
            <a:avLst/>
          </a:prstGeom>
          <a:noFill/>
          <a:ln>
            <a:solidFill>
              <a:srgbClr val="54B900"/>
            </a:solidFill>
          </a:ln>
        </p:spPr>
        <p:txBody>
          <a:bodyPr lIns="91440" tIns="91440" rIns="91440">
            <a:noAutofit/>
          </a:bodyPr>
          <a:lstStyle>
            <a:lvl1pPr marL="0" indent="0">
              <a:lnSpc>
                <a:spcPts val="1250"/>
              </a:lnSpc>
              <a:spcBef>
                <a:spcPts val="0"/>
              </a:spcBef>
              <a:buNone/>
              <a:defRPr sz="1000">
                <a:solidFill>
                  <a:schemeClr val="tx1">
                    <a:lumMod val="75000"/>
                    <a:lumOff val="25000"/>
                  </a:schemeClr>
                </a:solidFill>
              </a:defRPr>
            </a:lvl1pPr>
            <a:lvl2pPr marL="173038" indent="0">
              <a:buNone/>
              <a:defRPr sz="1050">
                <a:solidFill>
                  <a:schemeClr val="tx1">
                    <a:lumMod val="75000"/>
                    <a:lumOff val="25000"/>
                  </a:schemeClr>
                </a:solidFill>
              </a:defRPr>
            </a:lvl2pPr>
            <a:lvl3pPr marL="914400" indent="0">
              <a:buNone/>
              <a:defRPr sz="1050"/>
            </a:lvl3pPr>
          </a:lstStyle>
          <a:p>
            <a:pPr lvl="0"/>
            <a:r>
              <a:rPr lang="en-US" dirty="0"/>
              <a:t>Click to edit Master text styles</a:t>
            </a:r>
          </a:p>
          <a:p>
            <a:pPr lvl="1"/>
            <a:r>
              <a:rPr lang="en-US" dirty="0"/>
              <a:t>Second level</a:t>
            </a:r>
          </a:p>
        </p:txBody>
      </p:sp>
      <p:sp>
        <p:nvSpPr>
          <p:cNvPr id="11" name="Text Placeholder 3"/>
          <p:cNvSpPr>
            <a:spLocks noGrp="1" noChangeAspect="1"/>
          </p:cNvSpPr>
          <p:nvPr>
            <p:ph type="body" sz="quarter" idx="17"/>
          </p:nvPr>
        </p:nvSpPr>
        <p:spPr>
          <a:xfrm>
            <a:off x="633409" y="2663493"/>
            <a:ext cx="1515600" cy="1515600"/>
          </a:xfrm>
          <a:prstGeom prst="rect">
            <a:avLst/>
          </a:prstGeom>
          <a:noFill/>
          <a:ln>
            <a:solidFill>
              <a:srgbClr val="009ABF"/>
            </a:solidFill>
          </a:ln>
        </p:spPr>
        <p:txBody>
          <a:bodyPr lIns="91440" tIns="91440" rIns="91440">
            <a:noAutofit/>
          </a:bodyPr>
          <a:lstStyle>
            <a:lvl1pPr marL="0" indent="0">
              <a:lnSpc>
                <a:spcPts val="1250"/>
              </a:lnSpc>
              <a:spcBef>
                <a:spcPts val="0"/>
              </a:spcBef>
              <a:buNone/>
              <a:defRPr sz="1000">
                <a:solidFill>
                  <a:schemeClr val="tx1">
                    <a:lumMod val="75000"/>
                    <a:lumOff val="25000"/>
                  </a:schemeClr>
                </a:solidFill>
              </a:defRPr>
            </a:lvl1pPr>
            <a:lvl2pPr marL="173038" indent="0">
              <a:buNone/>
              <a:defRPr sz="1050">
                <a:solidFill>
                  <a:schemeClr val="tx1">
                    <a:lumMod val="75000"/>
                    <a:lumOff val="25000"/>
                  </a:schemeClr>
                </a:solidFill>
              </a:defRPr>
            </a:lvl2pPr>
            <a:lvl3pPr marL="914400" indent="0">
              <a:buNone/>
              <a:defRPr sz="1050"/>
            </a:lvl3pPr>
          </a:lstStyle>
          <a:p>
            <a:pPr lvl="0"/>
            <a:r>
              <a:rPr lang="en-US" dirty="0"/>
              <a:t>Click to edit Master text styles</a:t>
            </a:r>
          </a:p>
          <a:p>
            <a:pPr lvl="1"/>
            <a:r>
              <a:rPr lang="en-US" dirty="0"/>
              <a:t>Second level</a:t>
            </a:r>
          </a:p>
        </p:txBody>
      </p:sp>
      <p:sp>
        <p:nvSpPr>
          <p:cNvPr id="3" name="Chart Placeholder 2"/>
          <p:cNvSpPr>
            <a:spLocks noGrp="1"/>
          </p:cNvSpPr>
          <p:nvPr>
            <p:ph type="chart" sz="quarter" idx="21"/>
          </p:nvPr>
        </p:nvSpPr>
        <p:spPr>
          <a:xfrm>
            <a:off x="2157479" y="1157288"/>
            <a:ext cx="6821417" cy="3030537"/>
          </a:xfrm>
          <a:prstGeom prst="rect">
            <a:avLst/>
          </a:prstGeom>
        </p:spPr>
        <p:txBody>
          <a:bodyPr/>
          <a:lstStyle>
            <a:lvl1pPr marL="0" indent="0">
              <a:buFontTx/>
              <a:buNone/>
              <a:defRPr>
                <a:solidFill>
                  <a:schemeClr val="tx1">
                    <a:lumMod val="75000"/>
                    <a:lumOff val="25000"/>
                  </a:schemeClr>
                </a:solidFill>
              </a:defRPr>
            </a:lvl1pPr>
          </a:lstStyle>
          <a:p>
            <a:endParaRPr lang="en-US" dirty="0"/>
          </a:p>
        </p:txBody>
      </p:sp>
      <p:sp>
        <p:nvSpPr>
          <p:cNvPr id="5" name="Title 4"/>
          <p:cNvSpPr>
            <a:spLocks noGrp="1"/>
          </p:cNvSpPr>
          <p:nvPr>
            <p:ph type="title"/>
          </p:nvPr>
        </p:nvSpPr>
        <p:spPr/>
        <p:txBody>
          <a:bodyPr/>
          <a:lstStyle>
            <a:lvl1pPr>
              <a:lnSpc>
                <a:spcPts val="2400"/>
              </a:lnSpc>
              <a:defRPr/>
            </a:lvl1pPr>
          </a:lstStyle>
          <a:p>
            <a:r>
              <a:rPr lang="en-US" dirty="0"/>
              <a:t>Click to edit Master title style</a:t>
            </a:r>
          </a:p>
        </p:txBody>
      </p:sp>
      <p:sp>
        <p:nvSpPr>
          <p:cNvPr id="9"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55677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x4 editable txt box +pic box">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633409" y="1152000"/>
            <a:ext cx="1706180" cy="1700274"/>
          </a:xfrm>
          <a:prstGeom prst="rect">
            <a:avLst/>
          </a:prstGeom>
          <a:noFill/>
          <a:ln>
            <a:solidFill>
              <a:srgbClr val="54B900"/>
            </a:solidFill>
          </a:ln>
        </p:spPr>
        <p:txBody>
          <a:bodyPr lIns="91440" tIns="91440" rIns="91440"/>
          <a:lstStyle>
            <a:lvl1pPr marL="108000" indent="-108000">
              <a:lnSpc>
                <a:spcPts val="1300"/>
              </a:lnSpc>
              <a:spcBef>
                <a:spcPts val="0"/>
              </a:spcBef>
              <a:buClr>
                <a:schemeClr val="bg1"/>
              </a:buClr>
              <a:defRPr sz="1000">
                <a:solidFill>
                  <a:schemeClr val="tx1">
                    <a:lumMod val="75000"/>
                    <a:lumOff val="25000"/>
                  </a:schemeClr>
                </a:solidFill>
              </a:defRPr>
            </a:lvl1pPr>
            <a:lvl2pPr marL="282575" indent="-169863">
              <a:lnSpc>
                <a:spcPts val="1300"/>
              </a:lnSpc>
              <a:spcBef>
                <a:spcPts val="0"/>
              </a:spcBef>
              <a:buClr>
                <a:schemeClr val="bg1"/>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30" name="Picture Placeholder 19"/>
          <p:cNvSpPr>
            <a:spLocks noGrp="1"/>
          </p:cNvSpPr>
          <p:nvPr>
            <p:ph type="pic" sz="quarter" idx="17"/>
          </p:nvPr>
        </p:nvSpPr>
        <p:spPr>
          <a:xfrm>
            <a:off x="2504959" y="1152000"/>
            <a:ext cx="1692000" cy="1700274"/>
          </a:xfrm>
          <a:prstGeom prst="rect">
            <a:avLst/>
          </a:prstGeom>
        </p:spPr>
        <p:txBody>
          <a:bodyPr tIns="46800" bIns="46800" anchor="t"/>
          <a:lstStyle>
            <a:lvl1pPr marL="0" indent="0" algn="ctr">
              <a:lnSpc>
                <a:spcPts val="1380"/>
              </a:lnSpc>
              <a:buNone/>
              <a:defRPr sz="1100"/>
            </a:lvl1pPr>
          </a:lstStyle>
          <a:p>
            <a:pPr lvl="0"/>
            <a:r>
              <a:rPr lang="en-US" noProof="0"/>
              <a:t>Click icon to add picture</a:t>
            </a:r>
            <a:endParaRPr lang="en-US" noProof="0" dirty="0"/>
          </a:p>
        </p:txBody>
      </p:sp>
      <p:sp>
        <p:nvSpPr>
          <p:cNvPr id="34" name="Picture Placeholder 19"/>
          <p:cNvSpPr>
            <a:spLocks noGrp="1"/>
          </p:cNvSpPr>
          <p:nvPr>
            <p:ph type="pic" sz="quarter" idx="21"/>
          </p:nvPr>
        </p:nvSpPr>
        <p:spPr>
          <a:xfrm>
            <a:off x="6229299" y="1152000"/>
            <a:ext cx="1692000" cy="1700274"/>
          </a:xfrm>
          <a:prstGeom prst="rect">
            <a:avLst/>
          </a:prstGeom>
        </p:spPr>
        <p:txBody>
          <a:bodyPr tIns="46800" bIns="46800" anchor="t"/>
          <a:lstStyle>
            <a:lvl1pPr marL="0" indent="0" algn="ctr">
              <a:lnSpc>
                <a:spcPts val="1380"/>
              </a:lnSpc>
              <a:buNone/>
              <a:defRPr sz="1100"/>
            </a:lvl1pPr>
          </a:lstStyle>
          <a:p>
            <a:pPr lvl="0"/>
            <a:r>
              <a:rPr lang="en-US" noProof="0" dirty="0"/>
              <a:t>Click icon to add picture</a:t>
            </a:r>
          </a:p>
        </p:txBody>
      </p:sp>
      <p:sp>
        <p:nvSpPr>
          <p:cNvPr id="32" name="Picture Placeholder 19"/>
          <p:cNvSpPr>
            <a:spLocks noGrp="1"/>
          </p:cNvSpPr>
          <p:nvPr>
            <p:ph type="pic" sz="quarter" idx="19"/>
          </p:nvPr>
        </p:nvSpPr>
        <p:spPr>
          <a:xfrm>
            <a:off x="4357749" y="2852274"/>
            <a:ext cx="1692000" cy="1668512"/>
          </a:xfrm>
          <a:prstGeom prst="rect">
            <a:avLst/>
          </a:prstGeom>
        </p:spPr>
        <p:txBody>
          <a:bodyPr tIns="46800" bIns="46800" anchor="t"/>
          <a:lstStyle>
            <a:lvl1pPr marL="0" indent="0" algn="ctr">
              <a:lnSpc>
                <a:spcPts val="1380"/>
              </a:lnSpc>
              <a:buNone/>
              <a:defRPr sz="1100"/>
            </a:lvl1pPr>
          </a:lstStyle>
          <a:p>
            <a:pPr lvl="0"/>
            <a:r>
              <a:rPr lang="en-US" noProof="0" dirty="0"/>
              <a:t>Click icon to add picture</a:t>
            </a:r>
          </a:p>
        </p:txBody>
      </p:sp>
      <p:sp>
        <p:nvSpPr>
          <p:cNvPr id="20" name="Picture Placeholder 19"/>
          <p:cNvSpPr>
            <a:spLocks noGrp="1"/>
          </p:cNvSpPr>
          <p:nvPr>
            <p:ph type="pic" sz="quarter" idx="15"/>
          </p:nvPr>
        </p:nvSpPr>
        <p:spPr>
          <a:xfrm>
            <a:off x="633409" y="2844000"/>
            <a:ext cx="1706180" cy="1676786"/>
          </a:xfrm>
          <a:prstGeom prst="rect">
            <a:avLst/>
          </a:prstGeom>
        </p:spPr>
        <p:txBody>
          <a:bodyPr tIns="46800" bIns="46800" anchor="t"/>
          <a:lstStyle>
            <a:lvl1pPr marL="0" indent="0" algn="ctr">
              <a:lnSpc>
                <a:spcPts val="1380"/>
              </a:lnSpc>
              <a:buNone/>
              <a:defRPr sz="1100"/>
            </a:lvl1pPr>
          </a:lstStyle>
          <a:p>
            <a:pPr lvl="0"/>
            <a:r>
              <a:rPr lang="en-US" noProof="0"/>
              <a:t>Click icon to add picture</a:t>
            </a:r>
            <a:endParaRPr lang="en-US" noProof="0" dirty="0"/>
          </a:p>
        </p:txBody>
      </p:sp>
      <p:sp>
        <p:nvSpPr>
          <p:cNvPr id="14" name="Text Placeholder 14"/>
          <p:cNvSpPr>
            <a:spLocks noGrp="1"/>
          </p:cNvSpPr>
          <p:nvPr>
            <p:ph type="body" sz="quarter" idx="25"/>
          </p:nvPr>
        </p:nvSpPr>
        <p:spPr>
          <a:xfrm>
            <a:off x="4355883" y="1152000"/>
            <a:ext cx="1693866" cy="1700274"/>
          </a:xfrm>
          <a:prstGeom prst="rect">
            <a:avLst/>
          </a:prstGeom>
          <a:noFill/>
          <a:ln>
            <a:solidFill>
              <a:srgbClr val="0083A2"/>
            </a:solidFill>
          </a:ln>
        </p:spPr>
        <p:txBody>
          <a:bodyPr lIns="91440" tIns="91440" rIns="91440"/>
          <a:lstStyle>
            <a:lvl1pPr marL="108000" indent="-108000">
              <a:lnSpc>
                <a:spcPts val="1300"/>
              </a:lnSpc>
              <a:spcBef>
                <a:spcPts val="0"/>
              </a:spcBef>
              <a:buClr>
                <a:schemeClr val="tx1">
                  <a:lumMod val="75000"/>
                  <a:lumOff val="25000"/>
                </a:schemeClr>
              </a:buClr>
              <a:defRPr sz="1000">
                <a:solidFill>
                  <a:schemeClr val="tx1">
                    <a:lumMod val="75000"/>
                    <a:lumOff val="25000"/>
                  </a:schemeClr>
                </a:solidFill>
              </a:defRPr>
            </a:lvl1pPr>
            <a:lvl2pPr marL="282575" indent="-169863">
              <a:lnSpc>
                <a:spcPts val="1300"/>
              </a:lnSpc>
              <a:spcBef>
                <a:spcPts val="0"/>
              </a:spcBef>
              <a:buClr>
                <a:schemeClr val="tx1">
                  <a:lumMod val="75000"/>
                  <a:lumOff val="25000"/>
                </a:schemeClr>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26"/>
          </p:nvPr>
        </p:nvSpPr>
        <p:spPr>
          <a:xfrm>
            <a:off x="2502669" y="2852274"/>
            <a:ext cx="1692000" cy="1692000"/>
          </a:xfrm>
          <a:prstGeom prst="rect">
            <a:avLst/>
          </a:prstGeom>
          <a:noFill/>
          <a:ln>
            <a:solidFill>
              <a:srgbClr val="009A75"/>
            </a:solidFill>
          </a:ln>
        </p:spPr>
        <p:txBody>
          <a:bodyPr lIns="91440" tIns="91440" rIns="91440"/>
          <a:lstStyle>
            <a:lvl1pPr marL="108000" indent="-108000">
              <a:lnSpc>
                <a:spcPts val="1300"/>
              </a:lnSpc>
              <a:spcBef>
                <a:spcPts val="0"/>
              </a:spcBef>
              <a:buClr>
                <a:schemeClr val="bg1"/>
              </a:buClr>
              <a:defRPr sz="1000">
                <a:solidFill>
                  <a:schemeClr val="tx1">
                    <a:lumMod val="75000"/>
                    <a:lumOff val="25000"/>
                  </a:schemeClr>
                </a:solidFill>
              </a:defRPr>
            </a:lvl1pPr>
            <a:lvl2pPr marL="282575" indent="-169863">
              <a:lnSpc>
                <a:spcPts val="1300"/>
              </a:lnSpc>
              <a:spcBef>
                <a:spcPts val="0"/>
              </a:spcBef>
              <a:buClr>
                <a:schemeClr val="bg1"/>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7"/>
          </p:nvPr>
        </p:nvSpPr>
        <p:spPr>
          <a:xfrm>
            <a:off x="6225143" y="2852274"/>
            <a:ext cx="1696156" cy="1692000"/>
          </a:xfrm>
          <a:prstGeom prst="rect">
            <a:avLst/>
          </a:prstGeom>
          <a:noFill/>
          <a:ln>
            <a:solidFill>
              <a:srgbClr val="009ABF"/>
            </a:solidFill>
          </a:ln>
        </p:spPr>
        <p:txBody>
          <a:bodyPr lIns="91440" tIns="91440" rIns="91440"/>
          <a:lstStyle>
            <a:lvl1pPr marL="108000" indent="-108000">
              <a:lnSpc>
                <a:spcPts val="1300"/>
              </a:lnSpc>
              <a:spcBef>
                <a:spcPts val="0"/>
              </a:spcBef>
              <a:buClr>
                <a:schemeClr val="tx1">
                  <a:lumMod val="75000"/>
                  <a:lumOff val="25000"/>
                </a:schemeClr>
              </a:buClr>
              <a:defRPr sz="1000">
                <a:solidFill>
                  <a:schemeClr val="tx1">
                    <a:lumMod val="75000"/>
                    <a:lumOff val="25000"/>
                  </a:schemeClr>
                </a:solidFill>
              </a:defRPr>
            </a:lvl1pPr>
            <a:lvl2pPr marL="282575" indent="-169863">
              <a:lnSpc>
                <a:spcPts val="1300"/>
              </a:lnSpc>
              <a:spcBef>
                <a:spcPts val="0"/>
              </a:spcBef>
              <a:buClr>
                <a:schemeClr val="tx1">
                  <a:lumMod val="75000"/>
                  <a:lumOff val="25000"/>
                </a:schemeClr>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1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2095243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0813"/>
            <a:ext cx="4229100"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5" name="Picture Placeholder 3"/>
          <p:cNvSpPr>
            <a:spLocks noGrp="1"/>
          </p:cNvSpPr>
          <p:nvPr>
            <p:ph type="pic" sz="quarter" idx="23"/>
          </p:nvPr>
        </p:nvSpPr>
        <p:spPr>
          <a:xfrm>
            <a:off x="4857750" y="0"/>
            <a:ext cx="4286250" cy="1673225"/>
          </a:xfrm>
          <a:prstGeom prst="rect">
            <a:avLst/>
          </a:prstGeom>
        </p:spPr>
        <p:txBody>
          <a:bodyPr/>
          <a:lstStyle/>
          <a:p>
            <a:endParaRPr lang="en-US"/>
          </a:p>
        </p:txBody>
      </p:sp>
      <p:sp>
        <p:nvSpPr>
          <p:cNvPr id="6" name="Picture Placeholder 3"/>
          <p:cNvSpPr>
            <a:spLocks noGrp="1"/>
          </p:cNvSpPr>
          <p:nvPr>
            <p:ph type="pic" sz="quarter" idx="24"/>
          </p:nvPr>
        </p:nvSpPr>
        <p:spPr>
          <a:xfrm>
            <a:off x="4857750" y="1740309"/>
            <a:ext cx="4286250" cy="1673225"/>
          </a:xfrm>
          <a:prstGeom prst="rect">
            <a:avLst/>
          </a:prstGeom>
        </p:spPr>
        <p:txBody>
          <a:bodyPr/>
          <a:lstStyle/>
          <a:p>
            <a:endParaRPr lang="en-US"/>
          </a:p>
        </p:txBody>
      </p:sp>
      <p:sp>
        <p:nvSpPr>
          <p:cNvPr id="7" name="Picture Placeholder 3"/>
          <p:cNvSpPr>
            <a:spLocks noGrp="1"/>
          </p:cNvSpPr>
          <p:nvPr>
            <p:ph type="pic" sz="quarter" idx="25"/>
          </p:nvPr>
        </p:nvSpPr>
        <p:spPr>
          <a:xfrm>
            <a:off x="4857750" y="3470786"/>
            <a:ext cx="4286250" cy="1673225"/>
          </a:xfrm>
          <a:prstGeom prst="rect">
            <a:avLst/>
          </a:prstGeom>
        </p:spPr>
        <p:txBody>
          <a:bodyPr/>
          <a:lstStyle/>
          <a:p>
            <a:endParaRPr lang="en-US"/>
          </a:p>
        </p:txBody>
      </p:sp>
      <p:sp>
        <p:nvSpPr>
          <p:cNvPr id="9" name="Content Placeholder 8"/>
          <p:cNvSpPr>
            <a:spLocks noGrp="1"/>
          </p:cNvSpPr>
          <p:nvPr>
            <p:ph sz="quarter" idx="26"/>
          </p:nvPr>
        </p:nvSpPr>
        <p:spPr>
          <a:xfrm>
            <a:off x="628650" y="1683057"/>
            <a:ext cx="4229100" cy="3146118"/>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628649" y="1150725"/>
            <a:ext cx="4229101"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11554778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Cover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5575" y="194038"/>
            <a:ext cx="8770600" cy="2705917"/>
          </a:xfrm>
          <a:prstGeom prst="rect">
            <a:avLst/>
          </a:prstGeom>
        </p:spPr>
      </p:pic>
      <p:sp>
        <p:nvSpPr>
          <p:cNvPr id="12" name="Shape 1241"/>
          <p:cNvSpPr/>
          <p:nvPr userDrawn="1"/>
        </p:nvSpPr>
        <p:spPr>
          <a:xfrm rot="10800000">
            <a:off x="185574" y="184557"/>
            <a:ext cx="8770597" cy="2719519"/>
          </a:xfrm>
          <a:prstGeom prst="rect">
            <a:avLst/>
          </a:prstGeom>
          <a:gradFill>
            <a:gsLst>
              <a:gs pos="100000">
                <a:schemeClr val="tx1">
                  <a:alpha val="33000"/>
                </a:schemeClr>
              </a:gs>
              <a:gs pos="45000">
                <a:schemeClr val="tx1">
                  <a:alpha val="27000"/>
                </a:schemeClr>
              </a:gs>
              <a:gs pos="505">
                <a:schemeClr val="tx1">
                  <a:alpha val="37000"/>
                </a:schemeClr>
              </a:gs>
            </a:gsLst>
            <a:lin ang="1800000" scaled="0"/>
          </a:gradFill>
          <a:ln w="12700">
            <a:miter lim="400000"/>
          </a:ln>
        </p:spPr>
        <p:txBody>
          <a:bodyPr lIns="19050" tIns="19050" rIns="19050" bIns="19050" anchor="ctr"/>
          <a:lstStyle/>
          <a:p>
            <a:pPr marL="0" marR="0" lvl="0" indent="0" defTabSz="342900" eaLnBrk="1" fontAlgn="auto" latinLnBrk="0" hangingPunct="1">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dirty="0">
              <a:ln>
                <a:noFill/>
              </a:ln>
              <a:solidFill>
                <a:srgbClr val="FFFFFF"/>
              </a:solidFill>
              <a:effectLst/>
              <a:uLnTx/>
              <a:uFillTx/>
              <a:latin typeface="+mn-lt"/>
            </a:endParaRPr>
          </a:p>
        </p:txBody>
      </p:sp>
      <p:sp>
        <p:nvSpPr>
          <p:cNvPr id="3" name="Text Placeholder 2"/>
          <p:cNvSpPr>
            <a:spLocks noGrp="1"/>
          </p:cNvSpPr>
          <p:nvPr>
            <p:ph type="body" sz="quarter" idx="10" hasCustomPrompt="1"/>
          </p:nvPr>
        </p:nvSpPr>
        <p:spPr>
          <a:xfrm>
            <a:off x="634642" y="2730137"/>
            <a:ext cx="5785207" cy="1182615"/>
          </a:xfrm>
          <a:prstGeom prst="rect">
            <a:avLst/>
          </a:prstGeom>
        </p:spPr>
        <p:txBody>
          <a:bodyPr anchor="b" anchorCtr="0">
            <a:normAutofit/>
          </a:bodyPr>
          <a:lstStyle>
            <a:lvl1pPr marL="0" indent="0">
              <a:lnSpc>
                <a:spcPts val="2500"/>
              </a:lnSpc>
              <a:buNone/>
              <a:defRPr sz="2200" cap="none" spc="40" baseline="0">
                <a:solidFill>
                  <a:schemeClr val="tx1">
                    <a:lumMod val="75000"/>
                    <a:lumOff val="25000"/>
                  </a:schemeClr>
                </a:solidFill>
                <a:latin typeface="+mj-lt"/>
                <a:cs typeface="Open Sans" panose="020B0604020202020204" charset="0"/>
              </a:defRPr>
            </a:lvl1pPr>
          </a:lstStyle>
          <a:p>
            <a:pPr lvl="0"/>
            <a:r>
              <a:rPr lang="en-US" dirty="0"/>
              <a:t>CLICK TO EDIT MASTER </a:t>
            </a:r>
            <a:br>
              <a:rPr lang="en-US" dirty="0"/>
            </a:br>
            <a:r>
              <a:rPr lang="en-US" dirty="0"/>
              <a:t>TEXT STYLES</a:t>
            </a:r>
          </a:p>
        </p:txBody>
      </p:sp>
      <p:sp>
        <p:nvSpPr>
          <p:cNvPr id="5" name="Text Placeholder 2"/>
          <p:cNvSpPr>
            <a:spLocks noGrp="1"/>
          </p:cNvSpPr>
          <p:nvPr>
            <p:ph type="body" sz="quarter" idx="11"/>
          </p:nvPr>
        </p:nvSpPr>
        <p:spPr>
          <a:xfrm>
            <a:off x="634643" y="4116977"/>
            <a:ext cx="5785206" cy="711713"/>
          </a:xfrm>
          <a:prstGeom prst="rect">
            <a:avLst/>
          </a:prstGeom>
        </p:spPr>
        <p:txBody>
          <a:bodyPr>
            <a:normAutofit/>
          </a:bodyPr>
          <a:lstStyle>
            <a:lvl1pPr marL="0" indent="0">
              <a:lnSpc>
                <a:spcPts val="2000"/>
              </a:lnSpc>
              <a:buNone/>
              <a:defRPr sz="1600" spc="-30" baseline="0">
                <a:solidFill>
                  <a:schemeClr val="tx1">
                    <a:lumMod val="75000"/>
                    <a:lumOff val="25000"/>
                  </a:schemeClr>
                </a:solidFill>
              </a:defRPr>
            </a:lvl1pPr>
          </a:lstStyle>
          <a:p>
            <a:pPr lvl="0"/>
            <a:endParaRPr lang="en-US" dirty="0"/>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50000"/>
                  </a:schemeClr>
                </a:solidFill>
              </a:defRPr>
            </a:lvl1pPr>
          </a:lstStyle>
          <a:p>
            <a:pPr defTabSz="914400" fontAlgn="auto">
              <a:spcBef>
                <a:spcPts val="0"/>
              </a:spcBef>
              <a:spcAft>
                <a:spcPts val="0"/>
              </a:spcAft>
              <a:defRPr/>
            </a:pPr>
            <a:r>
              <a:rPr lang="en-US" kern="0"/>
              <a:t>NCR Confidential - Internal Use Only</a:t>
            </a:r>
            <a:endParaRPr lang="en-US" kern="0" dirty="0"/>
          </a:p>
        </p:txBody>
      </p:sp>
      <p:sp>
        <p:nvSpPr>
          <p:cNvPr id="15" name="Shape 1037"/>
          <p:cNvSpPr/>
          <p:nvPr userDrawn="1"/>
        </p:nvSpPr>
        <p:spPr>
          <a:xfrm>
            <a:off x="628649" y="3973712"/>
            <a:ext cx="5791200" cy="0"/>
          </a:xfrm>
          <a:prstGeom prst="line">
            <a:avLst/>
          </a:prstGeom>
          <a:ln w="25400">
            <a:solidFill>
              <a:srgbClr val="54B900"/>
            </a:solidFill>
            <a:miter lim="400000"/>
          </a:ln>
        </p:spPr>
        <p:txBody>
          <a:bodyPr lIns="19050" tIns="19050" rIns="19050" bIns="19050" anchor="ctr"/>
          <a:lstStyle/>
          <a:p>
            <a:pPr defTabSz="342900" fontAlgn="auto">
              <a:spcBef>
                <a:spcPts val="0"/>
              </a:spcBef>
              <a:spcAft>
                <a:spcPts val="0"/>
              </a:spcAft>
              <a:defRPr sz="3200"/>
            </a:pPr>
            <a:endParaRPr sz="1200" kern="0" dirty="0">
              <a:solidFill>
                <a:sysClr val="windowText" lastClr="000000"/>
              </a:solidFill>
              <a:latin typeface="Open Sans" panose="020B0604020202020204" charset="0"/>
              <a:cs typeface="Open Sans" panose="020B0604020202020204" charset="0"/>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9892" y="4227011"/>
            <a:ext cx="731045" cy="731045"/>
          </a:xfrm>
          <a:prstGeom prst="rect">
            <a:avLst/>
          </a:prstGeom>
        </p:spPr>
      </p:pic>
    </p:spTree>
    <p:extLst>
      <p:ext uri="{BB962C8B-B14F-4D97-AF65-F5344CB8AC3E}">
        <p14:creationId xmlns:p14="http://schemas.microsoft.com/office/powerpoint/2010/main" val="397875016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0813"/>
            <a:ext cx="4008438"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628650" y="1683057"/>
            <a:ext cx="4008438" cy="3146118"/>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628649" y="1150725"/>
            <a:ext cx="4008439"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11" name="Picture Placeholder 3"/>
          <p:cNvSpPr>
            <a:spLocks noGrp="1"/>
          </p:cNvSpPr>
          <p:nvPr>
            <p:ph type="pic" sz="quarter" idx="23"/>
          </p:nvPr>
        </p:nvSpPr>
        <p:spPr>
          <a:xfrm>
            <a:off x="4637088" y="0"/>
            <a:ext cx="4506912" cy="5143500"/>
          </a:xfrm>
        </p:spPr>
        <p:txBody>
          <a:bodyPr/>
          <a:lstStyle/>
          <a:p>
            <a:endParaRPr lang="en-US"/>
          </a:p>
        </p:txBody>
      </p:sp>
    </p:spTree>
    <p:extLst>
      <p:ext uri="{BB962C8B-B14F-4D97-AF65-F5344CB8AC3E}">
        <p14:creationId xmlns:p14="http://schemas.microsoft.com/office/powerpoint/2010/main" val="216179859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3531" y="525951"/>
            <a:ext cx="4219454"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4713531" y="2058195"/>
            <a:ext cx="4219454" cy="2890380"/>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4713530" y="1525863"/>
            <a:ext cx="4219455"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28" name="Picture Placeholder 5"/>
          <p:cNvSpPr>
            <a:spLocks noGrp="1"/>
          </p:cNvSpPr>
          <p:nvPr>
            <p:ph type="pic" sz="quarter" idx="33"/>
          </p:nvPr>
        </p:nvSpPr>
        <p:spPr>
          <a:xfrm>
            <a:off x="633413" y="858838"/>
            <a:ext cx="1176337" cy="1190625"/>
          </a:xfrm>
        </p:spPr>
        <p:txBody>
          <a:bodyPr/>
          <a:lstStyle/>
          <a:p>
            <a:endParaRPr lang="en-US"/>
          </a:p>
        </p:txBody>
      </p:sp>
      <p:sp>
        <p:nvSpPr>
          <p:cNvPr id="29" name="Picture Placeholder 5"/>
          <p:cNvSpPr>
            <a:spLocks noGrp="1"/>
          </p:cNvSpPr>
          <p:nvPr>
            <p:ph type="pic" sz="quarter" idx="34"/>
          </p:nvPr>
        </p:nvSpPr>
        <p:spPr>
          <a:xfrm>
            <a:off x="1864336" y="858838"/>
            <a:ext cx="1176337" cy="1190625"/>
          </a:xfrm>
        </p:spPr>
        <p:txBody>
          <a:bodyPr/>
          <a:lstStyle/>
          <a:p>
            <a:endParaRPr lang="en-US"/>
          </a:p>
        </p:txBody>
      </p:sp>
      <p:sp>
        <p:nvSpPr>
          <p:cNvPr id="30" name="Picture Placeholder 5"/>
          <p:cNvSpPr>
            <a:spLocks noGrp="1"/>
          </p:cNvSpPr>
          <p:nvPr>
            <p:ph type="pic" sz="quarter" idx="35"/>
          </p:nvPr>
        </p:nvSpPr>
        <p:spPr>
          <a:xfrm>
            <a:off x="3095259" y="858838"/>
            <a:ext cx="1176337" cy="1190625"/>
          </a:xfrm>
        </p:spPr>
        <p:txBody>
          <a:bodyPr/>
          <a:lstStyle/>
          <a:p>
            <a:endParaRPr lang="en-US"/>
          </a:p>
        </p:txBody>
      </p:sp>
      <p:sp>
        <p:nvSpPr>
          <p:cNvPr id="31" name="Picture Placeholder 5"/>
          <p:cNvSpPr>
            <a:spLocks noGrp="1"/>
          </p:cNvSpPr>
          <p:nvPr>
            <p:ph type="pic" sz="quarter" idx="36"/>
          </p:nvPr>
        </p:nvSpPr>
        <p:spPr>
          <a:xfrm>
            <a:off x="633413" y="2101484"/>
            <a:ext cx="1176337" cy="1190625"/>
          </a:xfrm>
        </p:spPr>
        <p:txBody>
          <a:bodyPr/>
          <a:lstStyle/>
          <a:p>
            <a:endParaRPr lang="en-US"/>
          </a:p>
        </p:txBody>
      </p:sp>
      <p:sp>
        <p:nvSpPr>
          <p:cNvPr id="32" name="Picture Placeholder 5"/>
          <p:cNvSpPr>
            <a:spLocks noGrp="1"/>
          </p:cNvSpPr>
          <p:nvPr>
            <p:ph type="pic" sz="quarter" idx="37"/>
          </p:nvPr>
        </p:nvSpPr>
        <p:spPr>
          <a:xfrm>
            <a:off x="1864336" y="2101484"/>
            <a:ext cx="1176337" cy="1190625"/>
          </a:xfrm>
        </p:spPr>
        <p:txBody>
          <a:bodyPr/>
          <a:lstStyle/>
          <a:p>
            <a:endParaRPr lang="en-US"/>
          </a:p>
        </p:txBody>
      </p:sp>
      <p:sp>
        <p:nvSpPr>
          <p:cNvPr id="33" name="Picture Placeholder 5"/>
          <p:cNvSpPr>
            <a:spLocks noGrp="1"/>
          </p:cNvSpPr>
          <p:nvPr>
            <p:ph type="pic" sz="quarter" idx="38"/>
          </p:nvPr>
        </p:nvSpPr>
        <p:spPr>
          <a:xfrm>
            <a:off x="3095259" y="2101484"/>
            <a:ext cx="1176337" cy="1190625"/>
          </a:xfrm>
        </p:spPr>
        <p:txBody>
          <a:bodyPr/>
          <a:lstStyle/>
          <a:p>
            <a:endParaRPr lang="en-US"/>
          </a:p>
        </p:txBody>
      </p:sp>
      <p:sp>
        <p:nvSpPr>
          <p:cNvPr id="34" name="Picture Placeholder 5"/>
          <p:cNvSpPr>
            <a:spLocks noGrp="1"/>
          </p:cNvSpPr>
          <p:nvPr>
            <p:ph type="pic" sz="quarter" idx="39"/>
          </p:nvPr>
        </p:nvSpPr>
        <p:spPr>
          <a:xfrm>
            <a:off x="633413" y="3336315"/>
            <a:ext cx="1176337" cy="1190625"/>
          </a:xfrm>
        </p:spPr>
        <p:txBody>
          <a:bodyPr/>
          <a:lstStyle/>
          <a:p>
            <a:endParaRPr lang="en-US"/>
          </a:p>
        </p:txBody>
      </p:sp>
      <p:sp>
        <p:nvSpPr>
          <p:cNvPr id="35" name="Picture Placeholder 5"/>
          <p:cNvSpPr>
            <a:spLocks noGrp="1"/>
          </p:cNvSpPr>
          <p:nvPr>
            <p:ph type="pic" sz="quarter" idx="40"/>
          </p:nvPr>
        </p:nvSpPr>
        <p:spPr>
          <a:xfrm>
            <a:off x="1864336" y="3336315"/>
            <a:ext cx="1176337" cy="1190625"/>
          </a:xfrm>
        </p:spPr>
        <p:txBody>
          <a:bodyPr/>
          <a:lstStyle/>
          <a:p>
            <a:endParaRPr lang="en-US"/>
          </a:p>
        </p:txBody>
      </p:sp>
      <p:sp>
        <p:nvSpPr>
          <p:cNvPr id="36" name="Picture Placeholder 5"/>
          <p:cNvSpPr>
            <a:spLocks noGrp="1"/>
          </p:cNvSpPr>
          <p:nvPr>
            <p:ph type="pic" sz="quarter" idx="41"/>
          </p:nvPr>
        </p:nvSpPr>
        <p:spPr>
          <a:xfrm>
            <a:off x="3095259" y="3336315"/>
            <a:ext cx="1176337" cy="1190625"/>
          </a:xfrm>
        </p:spPr>
        <p:txBody>
          <a:bodyPr/>
          <a:lstStyle/>
          <a:p>
            <a:endParaRPr lang="en-US"/>
          </a:p>
        </p:txBody>
      </p:sp>
    </p:spTree>
    <p:extLst>
      <p:ext uri="{BB962C8B-B14F-4D97-AF65-F5344CB8AC3E}">
        <p14:creationId xmlns:p14="http://schemas.microsoft.com/office/powerpoint/2010/main" val="423892033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1599" y="114471"/>
            <a:ext cx="3991386"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a:xfrm>
            <a:off x="4941599" y="4948575"/>
            <a:ext cx="149080" cy="194925"/>
          </a:xfrm>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a:xfrm>
            <a:off x="5232952" y="4948575"/>
            <a:ext cx="3086100" cy="194925"/>
          </a:xfrm>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4941599" y="1646714"/>
            <a:ext cx="3991386" cy="3207226"/>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4941598" y="1114383"/>
            <a:ext cx="3991387"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16" name="Picture Placeholder 3"/>
          <p:cNvSpPr>
            <a:spLocks noGrp="1"/>
          </p:cNvSpPr>
          <p:nvPr>
            <p:ph type="pic" sz="quarter" idx="25"/>
          </p:nvPr>
        </p:nvSpPr>
        <p:spPr>
          <a:xfrm>
            <a:off x="0" y="0"/>
            <a:ext cx="2697163" cy="5143500"/>
          </a:xfrm>
        </p:spPr>
        <p:txBody>
          <a:bodyPr/>
          <a:lstStyle/>
          <a:p>
            <a:endParaRPr lang="en-US"/>
          </a:p>
        </p:txBody>
      </p:sp>
    </p:spTree>
    <p:extLst>
      <p:ext uri="{BB962C8B-B14F-4D97-AF65-F5344CB8AC3E}">
        <p14:creationId xmlns:p14="http://schemas.microsoft.com/office/powerpoint/2010/main" val="61694142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Title Slide">
    <p:spTree>
      <p:nvGrpSpPr>
        <p:cNvPr id="1" name=""/>
        <p:cNvGrpSpPr/>
        <p:nvPr/>
      </p:nvGrpSpPr>
      <p:grpSpPr>
        <a:xfrm>
          <a:off x="0" y="0"/>
          <a:ext cx="0" cy="0"/>
          <a:chOff x="0" y="0"/>
          <a:chExt cx="0" cy="0"/>
        </a:xfrm>
      </p:grpSpPr>
      <p:sp>
        <p:nvSpPr>
          <p:cNvPr id="4" name="Picture Placeholder 3"/>
          <p:cNvSpPr>
            <a:spLocks noGrp="1"/>
          </p:cNvSpPr>
          <p:nvPr>
            <p:ph type="pic" sz="quarter" idx="25"/>
          </p:nvPr>
        </p:nvSpPr>
        <p:spPr>
          <a:xfrm>
            <a:off x="0" y="0"/>
            <a:ext cx="9144000" cy="5143500"/>
          </a:xfrm>
        </p:spPr>
        <p:txBody>
          <a:bodyPr/>
          <a:lstStyle/>
          <a:p>
            <a:endParaRPr lang="en-US" dirty="0"/>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r>
              <a:rPr lang="en-US"/>
              <a:t>NCR Confidential - Internal Use Only</a:t>
            </a:r>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15E75599-F226-4498-B6FE-C5B74A81B250}" type="slidenum">
              <a:rPr lang="en-US" smtClean="0"/>
              <a:pPr/>
              <a:t>‹#›</a:t>
            </a:fld>
            <a:endParaRPr lang="en-US" dirty="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p>
        </p:txBody>
      </p:sp>
      <p:sp>
        <p:nvSpPr>
          <p:cNvPr id="7"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2435713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dient_Picture with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a:t>NCR Confidential - Internal Use Only</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15E75599-F226-4498-B6FE-C5B74A81B250}" type="slidenum">
              <a:rPr lang="en-US" smtClean="0"/>
              <a:pPr/>
              <a:t>‹#›</a:t>
            </a:fld>
            <a:endParaRPr lang="en-US" dirty="0"/>
          </a:p>
        </p:txBody>
      </p:sp>
      <p:sp>
        <p:nvSpPr>
          <p:cNvPr id="2" name="Title 1"/>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7"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chemeClr val="bg1">
                    <a:lumMod val="9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365389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er, Subhead, NCR, ENCOR">
    <p:spTree>
      <p:nvGrpSpPr>
        <p:cNvPr id="1" name=""/>
        <p:cNvGrpSpPr/>
        <p:nvPr/>
      </p:nvGrpSpPr>
      <p:grpSpPr>
        <a:xfrm>
          <a:off x="0" y="0"/>
          <a:ext cx="0" cy="0"/>
          <a:chOff x="0" y="0"/>
          <a:chExt cx="0" cy="0"/>
        </a:xfrm>
      </p:grpSpPr>
      <p:sp>
        <p:nvSpPr>
          <p:cNvPr id="2" name="Title 1"/>
          <p:cNvSpPr>
            <a:spLocks noGrp="1"/>
          </p:cNvSpPr>
          <p:nvPr>
            <p:ph type="title"/>
          </p:nvPr>
        </p:nvSpPr>
        <p:spPr>
          <a:xfrm>
            <a:off x="695525" y="219871"/>
            <a:ext cx="8229203" cy="609401"/>
          </a:xfrm>
        </p:spPr>
        <p:txBody>
          <a:bodyPr anchor="t" anchorCtr="0"/>
          <a:lstStyle>
            <a:lvl1pPr algn="l">
              <a:defRPr sz="3200" b="0">
                <a:solidFill>
                  <a:srgbClr val="646464"/>
                </a:solidFill>
                <a:effectLst/>
              </a:defRPr>
            </a:lvl1pPr>
          </a:lstStyle>
          <a:p>
            <a:r>
              <a:rPr lang="en-US" dirty="0"/>
              <a:t>Click to edit Master title style</a:t>
            </a:r>
          </a:p>
        </p:txBody>
      </p:sp>
      <p:sp>
        <p:nvSpPr>
          <p:cNvPr id="5" name="Text Placeholder 4"/>
          <p:cNvSpPr>
            <a:spLocks noGrp="1"/>
          </p:cNvSpPr>
          <p:nvPr>
            <p:ph type="body" sz="quarter" idx="10" hasCustomPrompt="1"/>
          </p:nvPr>
        </p:nvSpPr>
        <p:spPr>
          <a:xfrm>
            <a:off x="746676" y="716537"/>
            <a:ext cx="7715250" cy="603250"/>
          </a:xfrm>
        </p:spPr>
        <p:txBody>
          <a:bodyPr>
            <a:normAutofit/>
          </a:bodyPr>
          <a:lstStyle>
            <a:lvl1pPr marL="0" indent="0">
              <a:buFontTx/>
              <a:buNone/>
              <a:defRPr sz="2000" b="0">
                <a:solidFill>
                  <a:srgbClr val="54B948"/>
                </a:solidFill>
              </a:defRPr>
            </a:lvl1pPr>
          </a:lstStyle>
          <a:p>
            <a:pPr lvl="0"/>
            <a:r>
              <a:rPr lang="en-US" dirty="0"/>
              <a:t>Click to edit master text styles</a:t>
            </a:r>
          </a:p>
        </p:txBody>
      </p:sp>
      <p:pic>
        <p:nvPicPr>
          <p:cNvPr id="9" name="Picture 8"/>
          <p:cNvPicPr>
            <a:picLocks noChangeAspect="1"/>
          </p:cNvPicPr>
          <p:nvPr userDrawn="1"/>
        </p:nvPicPr>
        <p:blipFill rotWithShape="1">
          <a:blip r:embed="rId2"/>
          <a:srcRect t="-1" b="-3802"/>
          <a:stretch/>
        </p:blipFill>
        <p:spPr>
          <a:xfrm>
            <a:off x="746676" y="4277098"/>
            <a:ext cx="1640044" cy="680958"/>
          </a:xfrm>
          <a:prstGeom prst="rect">
            <a:avLst/>
          </a:prstGeom>
        </p:spPr>
      </p:pic>
      <p:sp>
        <p:nvSpPr>
          <p:cNvPr id="10" name="Text Placeholder 21"/>
          <p:cNvSpPr>
            <a:spLocks noGrp="1"/>
          </p:cNvSpPr>
          <p:nvPr>
            <p:ph type="body" sz="quarter" idx="18"/>
          </p:nvPr>
        </p:nvSpPr>
        <p:spPr>
          <a:xfrm>
            <a:off x="6239065" y="1152526"/>
            <a:ext cx="2687059" cy="420638"/>
          </a:xfrm>
          <a:solidFill>
            <a:srgbClr val="4FAC43"/>
          </a:solidFill>
        </p:spPr>
        <p:txBody>
          <a:bodyPr lIns="108000" tIns="0" anchor="ctr">
            <a:noAutofit/>
          </a:bodyPr>
          <a:lstStyle>
            <a:lvl1pPr marL="0" indent="0">
              <a:lnSpc>
                <a:spcPct val="80000"/>
              </a:lnSpc>
              <a:spcBef>
                <a:spcPts val="0"/>
              </a:spcBef>
              <a:buNone/>
              <a:defRPr sz="1600">
                <a:solidFill>
                  <a:schemeClr val="bg1"/>
                </a:solidFill>
              </a:defRPr>
            </a:lvl1pPr>
            <a:lvl2pPr marL="457189" indent="0">
              <a:buNone/>
              <a:defRPr/>
            </a:lvl2pPr>
          </a:lstStyle>
          <a:p>
            <a:pPr lvl="0"/>
            <a:r>
              <a:rPr lang="en-US"/>
              <a:t>Click to edit Master text styles</a:t>
            </a:r>
          </a:p>
        </p:txBody>
      </p:sp>
      <p:sp>
        <p:nvSpPr>
          <p:cNvPr id="11" name="Text Placeholder 21"/>
          <p:cNvSpPr>
            <a:spLocks noGrp="1"/>
          </p:cNvSpPr>
          <p:nvPr>
            <p:ph type="body" sz="quarter" idx="16"/>
          </p:nvPr>
        </p:nvSpPr>
        <p:spPr>
          <a:xfrm>
            <a:off x="3468666" y="1152526"/>
            <a:ext cx="2687059" cy="420638"/>
          </a:xfrm>
          <a:solidFill>
            <a:srgbClr val="4FAC43"/>
          </a:solidFill>
        </p:spPr>
        <p:txBody>
          <a:bodyPr lIns="108000" tIns="0" anchor="ctr">
            <a:noAutofit/>
          </a:bodyPr>
          <a:lstStyle>
            <a:lvl1pPr marL="0" indent="0">
              <a:lnSpc>
                <a:spcPct val="80000"/>
              </a:lnSpc>
              <a:spcBef>
                <a:spcPts val="0"/>
              </a:spcBef>
              <a:buNone/>
              <a:defRPr sz="1600">
                <a:solidFill>
                  <a:schemeClr val="bg1"/>
                </a:solidFill>
              </a:defRPr>
            </a:lvl1pPr>
            <a:lvl2pPr marL="457189" indent="0">
              <a:buNone/>
              <a:defRPr/>
            </a:lvl2pPr>
          </a:lstStyle>
          <a:p>
            <a:pPr lvl="0"/>
            <a:r>
              <a:rPr lang="en-US"/>
              <a:t>Click to edit Master text styles</a:t>
            </a:r>
          </a:p>
        </p:txBody>
      </p:sp>
      <p:sp>
        <p:nvSpPr>
          <p:cNvPr id="12" name="Text Placeholder 21"/>
          <p:cNvSpPr>
            <a:spLocks noGrp="1"/>
          </p:cNvSpPr>
          <p:nvPr>
            <p:ph type="body" sz="quarter" idx="14"/>
          </p:nvPr>
        </p:nvSpPr>
        <p:spPr>
          <a:xfrm>
            <a:off x="746676" y="1152526"/>
            <a:ext cx="2635882" cy="420638"/>
          </a:xfrm>
          <a:solidFill>
            <a:srgbClr val="4FAC43"/>
          </a:solidFill>
        </p:spPr>
        <p:txBody>
          <a:bodyPr lIns="108000" tIns="0" anchor="ctr">
            <a:noAutofit/>
          </a:bodyPr>
          <a:lstStyle>
            <a:lvl1pPr marL="0" indent="0">
              <a:lnSpc>
                <a:spcPct val="80000"/>
              </a:lnSpc>
              <a:spcBef>
                <a:spcPts val="0"/>
              </a:spcBef>
              <a:buNone/>
              <a:defRPr sz="1600">
                <a:solidFill>
                  <a:schemeClr val="bg1"/>
                </a:solidFill>
              </a:defRPr>
            </a:lvl1pPr>
            <a:lvl2pPr marL="457189" indent="0">
              <a:buNone/>
              <a:defRPr/>
            </a:lvl2pPr>
          </a:lstStyle>
          <a:p>
            <a:pPr lvl="0"/>
            <a:r>
              <a:rPr lang="en-US" dirty="0"/>
              <a:t>Click to edit Master text styles</a:t>
            </a:r>
          </a:p>
        </p:txBody>
      </p:sp>
      <p:sp>
        <p:nvSpPr>
          <p:cNvPr id="13" name="Text Placeholder 23"/>
          <p:cNvSpPr>
            <a:spLocks noGrp="1"/>
          </p:cNvSpPr>
          <p:nvPr>
            <p:ph type="body" sz="quarter" idx="19"/>
          </p:nvPr>
        </p:nvSpPr>
        <p:spPr>
          <a:xfrm>
            <a:off x="6239029" y="1650397"/>
            <a:ext cx="2685699" cy="2430285"/>
          </a:xfrm>
          <a:solidFill>
            <a:srgbClr val="BFBFBF"/>
          </a:solidFill>
        </p:spPr>
        <p:txBody>
          <a:bodyPr lIns="108000" tIns="108000" rIns="108000"/>
          <a:lstStyle>
            <a:lvl1pPr marL="143996" indent="-143996">
              <a:lnSpc>
                <a:spcPct val="100000"/>
              </a:lnSpc>
              <a:spcBef>
                <a:spcPts val="400"/>
              </a:spcBef>
              <a:spcAft>
                <a:spcPts val="400"/>
              </a:spcAft>
              <a:defRPr sz="1400">
                <a:solidFill>
                  <a:schemeClr val="tx1"/>
                </a:solidFill>
              </a:defRPr>
            </a:lvl1pPr>
            <a:lvl2pPr marL="298793" indent="-143996">
              <a:lnSpc>
                <a:spcPct val="100000"/>
              </a:lnSpc>
              <a:spcBef>
                <a:spcPts val="400"/>
              </a:spcBef>
              <a:spcAft>
                <a:spcPts val="400"/>
              </a:spcAft>
              <a:defRPr sz="1200">
                <a:solidFill>
                  <a:schemeClr val="tx1"/>
                </a:solidFill>
              </a:defRPr>
            </a:lvl2pPr>
            <a:lvl3pPr marL="323992" indent="0">
              <a:lnSpc>
                <a:spcPct val="100000"/>
              </a:lnSpc>
              <a:spcBef>
                <a:spcPts val="400"/>
              </a:spcBef>
              <a:spcAft>
                <a:spcPts val="400"/>
              </a:spcAft>
              <a:buNone/>
              <a:defRPr lang="en-GB" sz="1100" kern="1200" spc="-30" dirty="0" smtClean="0">
                <a:solidFill>
                  <a:schemeClr val="tx1"/>
                </a:solidFill>
                <a:latin typeface="+mn-lt"/>
                <a:ea typeface="+mn-ea"/>
                <a:cs typeface="+mn-cs"/>
              </a:defRPr>
            </a:lvl3pPr>
            <a:lvl4pPr marL="467988" indent="-143996">
              <a:defRPr lang="en-GB" sz="1100" kern="1200" spc="-30" dirty="0" smtClean="0">
                <a:solidFill>
                  <a:schemeClr val="tx1">
                    <a:lumMod val="75000"/>
                    <a:lumOff val="25000"/>
                  </a:schemeClr>
                </a:solidFill>
                <a:latin typeface="+mn-lt"/>
                <a:ea typeface="+mn-ea"/>
                <a:cs typeface="+mn-cs"/>
              </a:defRPr>
            </a:lvl4pPr>
            <a:lvl5pPr marL="467988" indent="-143996">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23"/>
          <p:cNvSpPr>
            <a:spLocks noGrp="1"/>
          </p:cNvSpPr>
          <p:nvPr>
            <p:ph type="body" sz="quarter" idx="17"/>
          </p:nvPr>
        </p:nvSpPr>
        <p:spPr>
          <a:xfrm>
            <a:off x="3468631" y="1650397"/>
            <a:ext cx="2685699" cy="2430285"/>
          </a:xfrm>
          <a:solidFill>
            <a:schemeClr val="bg1">
              <a:lumMod val="75000"/>
            </a:schemeClr>
          </a:solidFill>
        </p:spPr>
        <p:txBody>
          <a:bodyPr lIns="108000" tIns="108000" rIns="108000"/>
          <a:lstStyle>
            <a:lvl1pPr marL="143996" indent="-143996">
              <a:lnSpc>
                <a:spcPct val="100000"/>
              </a:lnSpc>
              <a:spcBef>
                <a:spcPts val="400"/>
              </a:spcBef>
              <a:spcAft>
                <a:spcPts val="400"/>
              </a:spcAft>
              <a:defRPr sz="1400">
                <a:solidFill>
                  <a:schemeClr val="tx1"/>
                </a:solidFill>
              </a:defRPr>
            </a:lvl1pPr>
            <a:lvl2pPr marL="298793" indent="-143996">
              <a:lnSpc>
                <a:spcPct val="100000"/>
              </a:lnSpc>
              <a:spcBef>
                <a:spcPts val="400"/>
              </a:spcBef>
              <a:spcAft>
                <a:spcPts val="400"/>
              </a:spcAft>
              <a:defRPr sz="1200">
                <a:solidFill>
                  <a:schemeClr val="tx1"/>
                </a:solidFill>
              </a:defRPr>
            </a:lvl2pPr>
            <a:lvl3pPr marL="323992" indent="0">
              <a:lnSpc>
                <a:spcPct val="100000"/>
              </a:lnSpc>
              <a:spcBef>
                <a:spcPts val="400"/>
              </a:spcBef>
              <a:spcAft>
                <a:spcPts val="400"/>
              </a:spcAft>
              <a:buNone/>
              <a:defRPr lang="en-GB" sz="1100" kern="1200" spc="-30" dirty="0" smtClean="0">
                <a:solidFill>
                  <a:schemeClr val="tx1"/>
                </a:solidFill>
                <a:latin typeface="+mn-lt"/>
                <a:ea typeface="+mn-ea"/>
                <a:cs typeface="+mn-cs"/>
              </a:defRPr>
            </a:lvl3pPr>
            <a:lvl4pPr marL="467988" indent="-143996">
              <a:defRPr lang="en-GB" sz="1100" kern="1200" spc="-30" dirty="0" smtClean="0">
                <a:solidFill>
                  <a:schemeClr val="tx1">
                    <a:lumMod val="75000"/>
                    <a:lumOff val="25000"/>
                  </a:schemeClr>
                </a:solidFill>
                <a:latin typeface="+mn-lt"/>
                <a:ea typeface="+mn-ea"/>
                <a:cs typeface="+mn-cs"/>
              </a:defRPr>
            </a:lvl4pPr>
            <a:lvl5pPr marL="467988" indent="-143996">
              <a:defRPr/>
            </a:lvl5pPr>
          </a:lstStyle>
          <a:p>
            <a:pPr lvl="0"/>
            <a:r>
              <a:rPr lang="en-US" dirty="0"/>
              <a:t>Click to edit Master text styles</a:t>
            </a:r>
          </a:p>
          <a:p>
            <a:pPr lvl="1"/>
            <a:r>
              <a:rPr lang="en-US" dirty="0"/>
              <a:t>Second level</a:t>
            </a:r>
          </a:p>
          <a:p>
            <a:pPr lvl="2"/>
            <a:r>
              <a:rPr lang="en-US" dirty="0"/>
              <a:t>Third level</a:t>
            </a:r>
          </a:p>
        </p:txBody>
      </p:sp>
      <p:sp>
        <p:nvSpPr>
          <p:cNvPr id="15" name="Text Placeholder 23"/>
          <p:cNvSpPr>
            <a:spLocks noGrp="1"/>
          </p:cNvSpPr>
          <p:nvPr>
            <p:ph type="body" sz="quarter" idx="15"/>
          </p:nvPr>
        </p:nvSpPr>
        <p:spPr>
          <a:xfrm>
            <a:off x="746675" y="1650397"/>
            <a:ext cx="2636763" cy="2430285"/>
          </a:xfrm>
          <a:solidFill>
            <a:schemeClr val="bg1">
              <a:lumMod val="75000"/>
            </a:schemeClr>
          </a:solidFill>
        </p:spPr>
        <p:txBody>
          <a:bodyPr lIns="108000" tIns="108000" rIns="108000"/>
          <a:lstStyle>
            <a:lvl1pPr marL="143996" indent="-143996">
              <a:lnSpc>
                <a:spcPct val="100000"/>
              </a:lnSpc>
              <a:spcBef>
                <a:spcPts val="400"/>
              </a:spcBef>
              <a:spcAft>
                <a:spcPts val="400"/>
              </a:spcAft>
              <a:defRPr sz="1400">
                <a:solidFill>
                  <a:schemeClr val="tx1"/>
                </a:solidFill>
              </a:defRPr>
            </a:lvl1pPr>
            <a:lvl2pPr marL="298793" indent="-143996">
              <a:lnSpc>
                <a:spcPct val="100000"/>
              </a:lnSpc>
              <a:spcBef>
                <a:spcPts val="400"/>
              </a:spcBef>
              <a:spcAft>
                <a:spcPts val="400"/>
              </a:spcAft>
              <a:defRPr sz="1200">
                <a:solidFill>
                  <a:schemeClr val="tx1"/>
                </a:solidFill>
              </a:defRPr>
            </a:lvl2pPr>
            <a:lvl3pPr marL="449989" indent="0">
              <a:lnSpc>
                <a:spcPct val="100000"/>
              </a:lnSpc>
              <a:spcBef>
                <a:spcPts val="400"/>
              </a:spcBef>
              <a:spcAft>
                <a:spcPts val="400"/>
              </a:spcAft>
              <a:buNone/>
              <a:defRPr lang="en-GB" sz="1100" kern="1200" spc="-30" dirty="0" smtClean="0">
                <a:solidFill>
                  <a:schemeClr val="tx1"/>
                </a:solidFill>
                <a:latin typeface="+mn-lt"/>
                <a:ea typeface="+mn-ea"/>
                <a:cs typeface="+mn-cs"/>
              </a:defRPr>
            </a:lvl3pPr>
            <a:lvl4pPr marL="467988" indent="-143996">
              <a:defRPr lang="en-GB" sz="1100" kern="1200" spc="-30" dirty="0" smtClean="0">
                <a:solidFill>
                  <a:schemeClr val="tx1">
                    <a:lumMod val="75000"/>
                    <a:lumOff val="25000"/>
                  </a:schemeClr>
                </a:solidFill>
                <a:latin typeface="+mn-lt"/>
                <a:ea typeface="+mn-ea"/>
                <a:cs typeface="+mn-cs"/>
              </a:defRPr>
            </a:lvl4pPr>
            <a:lvl5pPr marL="467988" indent="-143996">
              <a:defRPr/>
            </a:lvl5pPr>
          </a:lstStyle>
          <a:p>
            <a:pPr lvl="0"/>
            <a:r>
              <a:rPr lang="en-US" dirty="0"/>
              <a:t>Click to edit Master text styles</a:t>
            </a:r>
          </a:p>
          <a:p>
            <a:pPr lvl="1"/>
            <a:r>
              <a:rPr lang="en-US" dirty="0"/>
              <a:t>Second level</a:t>
            </a:r>
          </a:p>
          <a:p>
            <a:pPr lvl="2"/>
            <a:r>
              <a:rPr lang="en-US" dirty="0"/>
              <a:t>Third level</a:t>
            </a:r>
          </a:p>
        </p:txBody>
      </p:sp>
      <p:pic>
        <p:nvPicPr>
          <p:cNvPr id="16" name="Picture 46" descr="NCR-BB-Alt-361.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29893" y="4227012"/>
            <a:ext cx="731045" cy="7310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96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eader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695525" y="219871"/>
            <a:ext cx="8229203" cy="609401"/>
          </a:xfrm>
        </p:spPr>
        <p:txBody>
          <a:bodyPr anchor="t" anchorCtr="0"/>
          <a:lstStyle>
            <a:lvl1pPr algn="l">
              <a:defRPr sz="3200" b="0">
                <a:solidFill>
                  <a:srgbClr val="646464"/>
                </a:solidFill>
                <a:effectLst/>
              </a:defRPr>
            </a:lvl1pPr>
          </a:lstStyle>
          <a:p>
            <a:r>
              <a:rPr lang="en-US" dirty="0"/>
              <a:t>Click to edit Master title style</a:t>
            </a:r>
          </a:p>
        </p:txBody>
      </p:sp>
      <p:sp>
        <p:nvSpPr>
          <p:cNvPr id="5" name="Text Placeholder 4"/>
          <p:cNvSpPr>
            <a:spLocks noGrp="1"/>
          </p:cNvSpPr>
          <p:nvPr>
            <p:ph type="body" sz="quarter" idx="10" hasCustomPrompt="1"/>
          </p:nvPr>
        </p:nvSpPr>
        <p:spPr>
          <a:xfrm>
            <a:off x="746676" y="716537"/>
            <a:ext cx="7715250" cy="603250"/>
          </a:xfrm>
        </p:spPr>
        <p:txBody>
          <a:bodyPr>
            <a:normAutofit/>
          </a:bodyPr>
          <a:lstStyle>
            <a:lvl1pPr marL="0" indent="0">
              <a:buFontTx/>
              <a:buNone/>
              <a:defRPr sz="2000" b="0">
                <a:solidFill>
                  <a:srgbClr val="54B948"/>
                </a:solidFill>
              </a:defRPr>
            </a:lvl1pPr>
          </a:lstStyle>
          <a:p>
            <a:pPr lvl="0"/>
            <a:r>
              <a:rPr lang="en-US" dirty="0"/>
              <a:t>Click to edit master text styles</a:t>
            </a:r>
          </a:p>
        </p:txBody>
      </p:sp>
    </p:spTree>
    <p:extLst>
      <p:ext uri="{BB962C8B-B14F-4D97-AF65-F5344CB8AC3E}">
        <p14:creationId xmlns:p14="http://schemas.microsoft.com/office/powerpoint/2010/main" val="66777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Header, Subhead, NCR">
    <p:spTree>
      <p:nvGrpSpPr>
        <p:cNvPr id="1" name=""/>
        <p:cNvGrpSpPr/>
        <p:nvPr/>
      </p:nvGrpSpPr>
      <p:grpSpPr>
        <a:xfrm>
          <a:off x="0" y="0"/>
          <a:ext cx="0" cy="0"/>
          <a:chOff x="0" y="0"/>
          <a:chExt cx="0" cy="0"/>
        </a:xfrm>
      </p:grpSpPr>
      <p:sp>
        <p:nvSpPr>
          <p:cNvPr id="2" name="Title 1"/>
          <p:cNvSpPr>
            <a:spLocks noGrp="1"/>
          </p:cNvSpPr>
          <p:nvPr>
            <p:ph type="title"/>
          </p:nvPr>
        </p:nvSpPr>
        <p:spPr>
          <a:xfrm>
            <a:off x="695525" y="219871"/>
            <a:ext cx="8229203" cy="609401"/>
          </a:xfrm>
        </p:spPr>
        <p:txBody>
          <a:bodyPr anchor="t" anchorCtr="0"/>
          <a:lstStyle>
            <a:lvl1pPr algn="l">
              <a:defRPr sz="3200" b="0">
                <a:solidFill>
                  <a:srgbClr val="646464"/>
                </a:solidFill>
                <a:effectLst/>
              </a:defRPr>
            </a:lvl1pPr>
          </a:lstStyle>
          <a:p>
            <a:r>
              <a:rPr lang="en-US" dirty="0"/>
              <a:t>Click to edit Master title style</a:t>
            </a:r>
          </a:p>
        </p:txBody>
      </p:sp>
    </p:spTree>
    <p:extLst>
      <p:ext uri="{BB962C8B-B14F-4D97-AF65-F5344CB8AC3E}">
        <p14:creationId xmlns:p14="http://schemas.microsoft.com/office/powerpoint/2010/main" val="2332100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625" y="205980"/>
            <a:ext cx="8229600" cy="604402"/>
          </a:xfrm>
          <a:prstGeom prst="rect">
            <a:avLst/>
          </a:prstGeom>
        </p:spPr>
        <p:txBody>
          <a:bodyPr/>
          <a:lstStyle>
            <a:lvl1pPr>
              <a:defRPr>
                <a:latin typeface="Arial"/>
                <a:cs typeface="Arial"/>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pPr>
              <a:defRPr/>
            </a:pPr>
            <a:fld id="{84DCB2BA-4BCB-CF43-ABD4-1009447527EC}" type="slidenum">
              <a:rPr lang="en-US" smtClean="0">
                <a:solidFill>
                  <a:srgbClr val="54B948"/>
                </a:solidFill>
              </a:rPr>
              <a:pPr>
                <a:defRPr/>
              </a:pPr>
              <a:t>‹#›</a:t>
            </a:fld>
            <a:endParaRPr lang="en-US" dirty="0">
              <a:solidFill>
                <a:srgbClr val="54B948"/>
              </a:solidFill>
            </a:endParaRPr>
          </a:p>
        </p:txBody>
      </p:sp>
      <p:sp>
        <p:nvSpPr>
          <p:cNvPr id="7"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r>
              <a:rPr lang="en-US">
                <a:solidFill>
                  <a:srgbClr val="191919">
                    <a:tint val="75000"/>
                  </a:srgbClr>
                </a:solidFill>
              </a:rPr>
              <a:t>NCR Confidential</a:t>
            </a:r>
            <a:endParaRPr lang="en-US" dirty="0">
              <a:solidFill>
                <a:srgbClr val="191919">
                  <a:tint val="75000"/>
                </a:srgbClr>
              </a:solidFill>
            </a:endParaRPr>
          </a:p>
        </p:txBody>
      </p:sp>
    </p:spTree>
    <p:extLst>
      <p:ext uri="{BB962C8B-B14F-4D97-AF65-F5344CB8AC3E}">
        <p14:creationId xmlns:p14="http://schemas.microsoft.com/office/powerpoint/2010/main" val="3382283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3"/>
          </p:nvPr>
        </p:nvSpPr>
        <p:spPr>
          <a:xfrm>
            <a:off x="3481388" y="4760913"/>
            <a:ext cx="2895600" cy="274637"/>
          </a:xfrm>
          <a:prstGeom prst="rect">
            <a:avLst/>
          </a:prstGeom>
        </p:spPr>
        <p:txBody>
          <a:bodyPr vert="horz" lIns="0" tIns="45720" rIns="91440" bIns="45720" rtlCol="0" anchor="ctr"/>
          <a:lstStyle>
            <a:lvl1pPr algn="ctr" fontAlgn="auto">
              <a:spcBef>
                <a:spcPts val="0"/>
              </a:spcBef>
              <a:spcAft>
                <a:spcPts val="0"/>
              </a:spcAft>
              <a:defRPr sz="1100">
                <a:solidFill>
                  <a:schemeClr val="tx1">
                    <a:tint val="75000"/>
                  </a:schemeClr>
                </a:solidFill>
                <a:latin typeface="+mn-lt"/>
                <a:ea typeface="+mn-ea"/>
                <a:cs typeface="+mn-cs"/>
              </a:defRPr>
            </a:lvl1pPr>
          </a:lstStyle>
          <a:p>
            <a:pPr>
              <a:defRPr/>
            </a:pPr>
            <a:r>
              <a:rPr lang="en-US" dirty="0"/>
              <a:t>Confidential </a:t>
            </a:r>
          </a:p>
        </p:txBody>
      </p:sp>
      <p:sp>
        <p:nvSpPr>
          <p:cNvPr id="5" name="Slide Number Placeholder 10"/>
          <p:cNvSpPr>
            <a:spLocks noGrp="1"/>
          </p:cNvSpPr>
          <p:nvPr>
            <p:ph type="sldNum" sz="quarter" idx="4"/>
          </p:nvPr>
        </p:nvSpPr>
        <p:spPr>
          <a:xfrm>
            <a:off x="8612188" y="4711700"/>
            <a:ext cx="315912" cy="322263"/>
          </a:xfrm>
          <a:prstGeom prst="rect">
            <a:avLst/>
          </a:prstGeom>
        </p:spPr>
        <p:txBody>
          <a:bodyPr vert="horz" lIns="0" tIns="61200" rIns="0" bIns="0" rtlCol="0" anchor="t" anchorCtr="0"/>
          <a:lstStyle>
            <a:lvl1pPr algn="ctr" fontAlgn="auto">
              <a:spcBef>
                <a:spcPts val="0"/>
              </a:spcBef>
              <a:spcAft>
                <a:spcPts val="0"/>
              </a:spcAft>
              <a:defRPr sz="900">
                <a:solidFill>
                  <a:schemeClr val="tx2"/>
                </a:solidFill>
                <a:latin typeface="+mn-lt"/>
                <a:ea typeface="+mn-ea"/>
                <a:cs typeface="+mn-cs"/>
              </a:defRPr>
            </a:lvl1pPr>
          </a:lstStyle>
          <a:p>
            <a:pPr>
              <a:defRPr/>
            </a:pPr>
            <a:fld id="{84DCB2BA-4BCB-CF43-ABD4-1009447527EC}" type="slidenum">
              <a:rPr lang="en-US" smtClean="0"/>
              <a:pPr>
                <a:defRPr/>
              </a:pPr>
              <a:t>‹#›</a:t>
            </a:fld>
            <a:endParaRPr lang="en-US" dirty="0"/>
          </a:p>
        </p:txBody>
      </p:sp>
    </p:spTree>
    <p:extLst>
      <p:ext uri="{BB962C8B-B14F-4D97-AF65-F5344CB8AC3E}">
        <p14:creationId xmlns:p14="http://schemas.microsoft.com/office/powerpoint/2010/main" val="98418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White Cover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5575" y="194038"/>
            <a:ext cx="8770600" cy="2705917"/>
          </a:xfrm>
          <a:prstGeom prst="rect">
            <a:avLst/>
          </a:prstGeom>
        </p:spPr>
      </p:pic>
      <p:sp>
        <p:nvSpPr>
          <p:cNvPr id="12" name="Shape 1241"/>
          <p:cNvSpPr/>
          <p:nvPr userDrawn="1"/>
        </p:nvSpPr>
        <p:spPr>
          <a:xfrm rot="10800000">
            <a:off x="185574" y="184557"/>
            <a:ext cx="8770597" cy="2719519"/>
          </a:xfrm>
          <a:prstGeom prst="rect">
            <a:avLst/>
          </a:prstGeom>
          <a:gradFill>
            <a:gsLst>
              <a:gs pos="100000">
                <a:schemeClr val="tx1">
                  <a:alpha val="33000"/>
                </a:schemeClr>
              </a:gs>
              <a:gs pos="45000">
                <a:schemeClr val="tx1">
                  <a:alpha val="27000"/>
                </a:schemeClr>
              </a:gs>
              <a:gs pos="505">
                <a:schemeClr val="tx1">
                  <a:alpha val="37000"/>
                </a:schemeClr>
              </a:gs>
            </a:gsLst>
            <a:lin ang="1800000" scaled="0"/>
          </a:gradFill>
          <a:ln w="12700">
            <a:miter lim="400000"/>
          </a:ln>
        </p:spPr>
        <p:txBody>
          <a:bodyPr lIns="19050" tIns="19050" rIns="19050" bIns="19050" anchor="ctr"/>
          <a:lstStyle/>
          <a:p>
            <a:pPr marL="0" marR="0" lvl="0" indent="0" defTabSz="342900" eaLnBrk="1" fontAlgn="auto" latinLnBrk="0" hangingPunct="1">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dirty="0">
              <a:ln>
                <a:noFill/>
              </a:ln>
              <a:solidFill>
                <a:srgbClr val="FFFFFF"/>
              </a:solidFill>
              <a:effectLst/>
              <a:uLnTx/>
              <a:uFillTx/>
              <a:latin typeface="+mn-lt"/>
            </a:endParaRP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50000"/>
                  </a:schemeClr>
                </a:solidFill>
              </a:defRPr>
            </a:lvl1pPr>
          </a:lstStyle>
          <a:p>
            <a:pPr defTabSz="914400" fontAlgn="auto">
              <a:spcBef>
                <a:spcPts val="0"/>
              </a:spcBef>
              <a:spcAft>
                <a:spcPts val="0"/>
              </a:spcAft>
              <a:defRPr/>
            </a:pPr>
            <a:r>
              <a:rPr lang="en-US" kern="0"/>
              <a:t>NCR Confidential - Internal Use Only</a:t>
            </a:r>
            <a:endParaRPr lang="en-US" kern="0" dirty="0"/>
          </a:p>
        </p:txBody>
      </p:sp>
      <p:grpSp>
        <p:nvGrpSpPr>
          <p:cNvPr id="87" name="Group 86"/>
          <p:cNvGrpSpPr/>
          <p:nvPr userDrawn="1"/>
        </p:nvGrpSpPr>
        <p:grpSpPr>
          <a:xfrm>
            <a:off x="8224651" y="4227011"/>
            <a:ext cx="731520" cy="731045"/>
            <a:chOff x="8451348" y="4227622"/>
            <a:chExt cx="731520" cy="731045"/>
          </a:xfrm>
        </p:grpSpPr>
        <p:sp>
          <p:nvSpPr>
            <p:cNvPr id="88" name="Rectangle 87"/>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89" name="Rectangle 88"/>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sp>
        <p:nvSpPr>
          <p:cNvPr id="16" name="Text Placeholder 2"/>
          <p:cNvSpPr>
            <a:spLocks noGrp="1"/>
          </p:cNvSpPr>
          <p:nvPr>
            <p:ph type="body" sz="quarter" idx="10" hasCustomPrompt="1"/>
          </p:nvPr>
        </p:nvSpPr>
        <p:spPr>
          <a:xfrm>
            <a:off x="634642" y="2730137"/>
            <a:ext cx="5785207" cy="1182615"/>
          </a:xfrm>
          <a:prstGeom prst="rect">
            <a:avLst/>
          </a:prstGeom>
        </p:spPr>
        <p:txBody>
          <a:bodyPr anchor="b" anchorCtr="0">
            <a:normAutofit/>
          </a:bodyPr>
          <a:lstStyle>
            <a:lvl1pPr marL="0" indent="0">
              <a:lnSpc>
                <a:spcPts val="2500"/>
              </a:lnSpc>
              <a:buNone/>
              <a:defRPr sz="2200" cap="none" spc="40" baseline="0">
                <a:solidFill>
                  <a:schemeClr val="tx1">
                    <a:lumMod val="75000"/>
                    <a:lumOff val="25000"/>
                  </a:schemeClr>
                </a:solidFill>
                <a:latin typeface="+mj-lt"/>
                <a:cs typeface="Open Sans" panose="020B0604020202020204" charset="0"/>
              </a:defRPr>
            </a:lvl1pPr>
          </a:lstStyle>
          <a:p>
            <a:pPr lvl="0"/>
            <a:r>
              <a:rPr lang="en-US" dirty="0"/>
              <a:t>CLICK TO EDIT MASTER </a:t>
            </a:r>
            <a:br>
              <a:rPr lang="en-US" dirty="0"/>
            </a:br>
            <a:r>
              <a:rPr lang="en-US" dirty="0"/>
              <a:t>TEXT STYLES</a:t>
            </a:r>
          </a:p>
        </p:txBody>
      </p:sp>
      <p:sp>
        <p:nvSpPr>
          <p:cNvPr id="17" name="Shape 1037"/>
          <p:cNvSpPr/>
          <p:nvPr userDrawn="1"/>
        </p:nvSpPr>
        <p:spPr>
          <a:xfrm>
            <a:off x="628649" y="3973712"/>
            <a:ext cx="5791200" cy="0"/>
          </a:xfrm>
          <a:prstGeom prst="line">
            <a:avLst/>
          </a:prstGeom>
          <a:ln w="25400">
            <a:solidFill>
              <a:srgbClr val="54B900"/>
            </a:solidFill>
            <a:miter lim="400000"/>
          </a:ln>
        </p:spPr>
        <p:txBody>
          <a:bodyPr lIns="19050" tIns="19050" rIns="19050" bIns="19050" anchor="ctr"/>
          <a:lstStyle/>
          <a:p>
            <a:pPr defTabSz="342900" fontAlgn="auto">
              <a:spcBef>
                <a:spcPts val="0"/>
              </a:spcBef>
              <a:spcAft>
                <a:spcPts val="0"/>
              </a:spcAft>
              <a:defRPr sz="3200"/>
            </a:pPr>
            <a:endParaRPr sz="1200" kern="0" dirty="0">
              <a:solidFill>
                <a:sysClr val="windowText" lastClr="000000"/>
              </a:solidFill>
              <a:latin typeface="Open Sans" panose="020B0604020202020204" charset="0"/>
              <a:cs typeface="Open Sans" panose="020B0604020202020204" charset="0"/>
            </a:endParaRPr>
          </a:p>
        </p:txBody>
      </p:sp>
      <p:sp>
        <p:nvSpPr>
          <p:cNvPr id="18" name="Text Placeholder 2"/>
          <p:cNvSpPr>
            <a:spLocks noGrp="1"/>
          </p:cNvSpPr>
          <p:nvPr>
            <p:ph type="body" sz="quarter" idx="11"/>
          </p:nvPr>
        </p:nvSpPr>
        <p:spPr>
          <a:xfrm>
            <a:off x="634643" y="4116977"/>
            <a:ext cx="5785206" cy="711713"/>
          </a:xfrm>
          <a:prstGeom prst="rect">
            <a:avLst/>
          </a:prstGeom>
        </p:spPr>
        <p:txBody>
          <a:bodyPr>
            <a:normAutofit/>
          </a:bodyPr>
          <a:lstStyle>
            <a:lvl1pPr marL="0" indent="0">
              <a:lnSpc>
                <a:spcPts val="2000"/>
              </a:lnSpc>
              <a:buNone/>
              <a:defRPr sz="1600" spc="-30" baseline="0">
                <a:solidFill>
                  <a:schemeClr val="tx1">
                    <a:lumMod val="75000"/>
                    <a:lumOff val="25000"/>
                  </a:schemeClr>
                </a:solidFill>
              </a:defRPr>
            </a:lvl1pPr>
          </a:lstStyle>
          <a:p>
            <a:pPr lvl="0"/>
            <a:endParaRPr lang="en-US"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2830" y="4227011"/>
            <a:ext cx="731045" cy="731045"/>
          </a:xfrm>
          <a:prstGeom prst="rect">
            <a:avLst/>
          </a:prstGeom>
        </p:spPr>
      </p:pic>
    </p:spTree>
    <p:extLst>
      <p:ext uri="{BB962C8B-B14F-4D97-AF65-F5344CB8AC3E}">
        <p14:creationId xmlns:p14="http://schemas.microsoft.com/office/powerpoint/2010/main" val="41229465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hank You 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hape 4"/>
          <p:cNvSpPr>
            <a:spLocks noGrp="1"/>
          </p:cNvSpPr>
          <p:nvPr>
            <p:ph type="sldNum" sz="quarter" idx="2"/>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85000"/>
                  </a:schemeClr>
                </a:solidFill>
                <a:latin typeface="+mn-lt"/>
                <a:ea typeface="Open Sans" panose="020B0604020202020204" charset="0"/>
                <a:cs typeface="Open Sans" panose="020B0604020202020204" charset="0"/>
                <a:sym typeface="Open Sans"/>
              </a:defRPr>
            </a:lvl1pPr>
          </a:lstStyle>
          <a:p>
            <a:pPr defTabSz="914400" fontAlgn="auto">
              <a:spcBef>
                <a:spcPts val="0"/>
              </a:spcBef>
              <a:spcAft>
                <a:spcPts val="0"/>
              </a:spcAft>
              <a:defRPr/>
            </a:pPr>
            <a:fld id="{86CB4B4D-7CA3-9044-876B-883B54F8677D}" type="slidenum">
              <a:rPr lang="en-US" kern="0" smtClean="0"/>
              <a:pPr defTabSz="914400" fontAlgn="auto">
                <a:spcBef>
                  <a:spcPts val="0"/>
                </a:spcBef>
                <a:spcAft>
                  <a:spcPts val="0"/>
                </a:spcAft>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912813" y="4948575"/>
            <a:ext cx="3086100"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sp>
        <p:nvSpPr>
          <p:cNvPr id="12" name="Title 11"/>
          <p:cNvSpPr>
            <a:spLocks noGrp="1"/>
          </p:cNvSpPr>
          <p:nvPr>
            <p:ph type="title"/>
          </p:nvPr>
        </p:nvSpPr>
        <p:spPr>
          <a:xfrm>
            <a:off x="633413" y="749245"/>
            <a:ext cx="7877175" cy="857250"/>
          </a:xfrm>
          <a:prstGeom prst="rect">
            <a:avLst/>
          </a:prstGeom>
        </p:spPr>
        <p:txBody>
          <a:bodyPr>
            <a:normAutofit/>
          </a:bodyPr>
          <a:lstStyle>
            <a:lvl1pPr algn="ctr">
              <a:defRPr sz="3600">
                <a:solidFill>
                  <a:schemeClr val="bg1"/>
                </a:solidFill>
              </a:defRPr>
            </a:lvl1pPr>
          </a:lstStyle>
          <a:p>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7961" y="3552522"/>
            <a:ext cx="1248080" cy="1248080"/>
          </a:xfrm>
          <a:prstGeom prst="rect">
            <a:avLst/>
          </a:prstGeom>
        </p:spPr>
      </p:pic>
    </p:spTree>
    <p:extLst>
      <p:ext uri="{BB962C8B-B14F-4D97-AF65-F5344CB8AC3E}">
        <p14:creationId xmlns:p14="http://schemas.microsoft.com/office/powerpoint/2010/main" val="18456865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hape 4"/>
          <p:cNvSpPr>
            <a:spLocks noGrp="1"/>
          </p:cNvSpPr>
          <p:nvPr>
            <p:ph type="sldNum" sz="quarter" idx="2"/>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85000"/>
                  </a:schemeClr>
                </a:solidFill>
                <a:latin typeface="+mn-lt"/>
                <a:ea typeface="Open Sans" panose="020B0604020202020204" charset="0"/>
                <a:cs typeface="Open Sans" panose="020B0604020202020204" charset="0"/>
                <a:sym typeface="Open Sans"/>
              </a:defRPr>
            </a:lvl1pPr>
          </a:lstStyle>
          <a:p>
            <a:pPr defTabSz="914400" fontAlgn="auto">
              <a:spcBef>
                <a:spcPts val="0"/>
              </a:spcBef>
              <a:spcAft>
                <a:spcPts val="0"/>
              </a:spcAft>
              <a:defRPr/>
            </a:pPr>
            <a:fld id="{86CB4B4D-7CA3-9044-876B-883B54F8677D}" type="slidenum">
              <a:rPr lang="en-US" kern="0" smtClean="0"/>
              <a:pPr defTabSz="914400" fontAlgn="auto">
                <a:spcBef>
                  <a:spcPts val="0"/>
                </a:spcBef>
                <a:spcAft>
                  <a:spcPts val="0"/>
                </a:spcAft>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912813" y="4948575"/>
            <a:ext cx="3086100"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sp>
        <p:nvSpPr>
          <p:cNvPr id="12" name="Title 11"/>
          <p:cNvSpPr>
            <a:spLocks noGrp="1"/>
          </p:cNvSpPr>
          <p:nvPr>
            <p:ph type="title"/>
          </p:nvPr>
        </p:nvSpPr>
        <p:spPr>
          <a:xfrm>
            <a:off x="633413" y="749245"/>
            <a:ext cx="7877175" cy="857250"/>
          </a:xfrm>
          <a:prstGeom prst="rect">
            <a:avLst/>
          </a:prstGeom>
        </p:spPr>
        <p:txBody>
          <a:bodyPr>
            <a:normAutofit/>
          </a:bodyPr>
          <a:lstStyle>
            <a:lvl1pPr algn="ctr">
              <a:defRPr sz="3600">
                <a:solidFill>
                  <a:schemeClr val="bg1"/>
                </a:solidFill>
              </a:defRPr>
            </a:lvl1pPr>
          </a:lstStyle>
          <a:p>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7961" y="3552522"/>
            <a:ext cx="1248080" cy="1248080"/>
          </a:xfrm>
          <a:prstGeom prst="rect">
            <a:avLst/>
          </a:prstGeom>
        </p:spPr>
      </p:pic>
    </p:spTree>
    <p:extLst>
      <p:ext uri="{BB962C8B-B14F-4D97-AF65-F5344CB8AC3E}">
        <p14:creationId xmlns:p14="http://schemas.microsoft.com/office/powerpoint/2010/main" val="185255347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 heading">
    <p:spTree>
      <p:nvGrpSpPr>
        <p:cNvPr id="1" name=""/>
        <p:cNvGrpSpPr/>
        <p:nvPr/>
      </p:nvGrpSpPr>
      <p:grpSpPr>
        <a:xfrm>
          <a:off x="0" y="0"/>
          <a:ext cx="0" cy="0"/>
          <a:chOff x="0" y="0"/>
          <a:chExt cx="0" cy="0"/>
        </a:xfrm>
      </p:grpSpPr>
      <p:sp>
        <p:nvSpPr>
          <p:cNvPr id="2" name="Title 1"/>
          <p:cNvSpPr>
            <a:spLocks noGrp="1"/>
          </p:cNvSpPr>
          <p:nvPr>
            <p:ph type="title"/>
          </p:nvPr>
        </p:nvSpPr>
        <p:spPr>
          <a:xfrm>
            <a:off x="628649" y="750969"/>
            <a:ext cx="7895419" cy="853738"/>
          </a:xfrm>
        </p:spPr>
        <p:txBody>
          <a:bodyPr/>
          <a:lstStyle>
            <a:lvl1pPr algn="ctr">
              <a:defRPr sz="2800"/>
            </a:lvl1pPr>
          </a:lstStyle>
          <a:p>
            <a:r>
              <a:rPr lang="en-US" dirty="0"/>
              <a:t>Click to edit Master title style</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
        <p:nvSpPr>
          <p:cNvPr id="4" name="AutoShape 3"/>
          <p:cNvSpPr>
            <a:spLocks noChangeAspect="1" noChangeArrowheads="1" noTextEdit="1"/>
          </p:cNvSpPr>
          <p:nvPr userDrawn="1"/>
        </p:nvSpPr>
        <p:spPr bwMode="auto">
          <a:xfrm>
            <a:off x="4676776" y="1790701"/>
            <a:ext cx="1703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4847" y="1789479"/>
            <a:ext cx="1703022" cy="1703022"/>
          </a:xfrm>
          <a:prstGeom prst="rect">
            <a:avLst/>
          </a:prstGeom>
        </p:spPr>
      </p:pic>
    </p:spTree>
    <p:extLst>
      <p:ext uri="{BB962C8B-B14F-4D97-AF65-F5344CB8AC3E}">
        <p14:creationId xmlns:p14="http://schemas.microsoft.com/office/powerpoint/2010/main" val="112271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 heading">
    <p:spTree>
      <p:nvGrpSpPr>
        <p:cNvPr id="1" name=""/>
        <p:cNvGrpSpPr/>
        <p:nvPr/>
      </p:nvGrpSpPr>
      <p:grpSpPr>
        <a:xfrm>
          <a:off x="0" y="0"/>
          <a:ext cx="0" cy="0"/>
          <a:chOff x="0" y="0"/>
          <a:chExt cx="0" cy="0"/>
        </a:xfrm>
      </p:grpSpPr>
      <p:sp>
        <p:nvSpPr>
          <p:cNvPr id="2" name="Title 1"/>
          <p:cNvSpPr>
            <a:spLocks noGrp="1"/>
          </p:cNvSpPr>
          <p:nvPr>
            <p:ph type="title"/>
          </p:nvPr>
        </p:nvSpPr>
        <p:spPr>
          <a:xfrm>
            <a:off x="628649" y="750969"/>
            <a:ext cx="7895419" cy="853738"/>
          </a:xfrm>
        </p:spPr>
        <p:txBody>
          <a:bodyPr/>
          <a:lstStyle>
            <a:lvl1pPr algn="ctr">
              <a:defRPr sz="2800"/>
            </a:lvl1pPr>
          </a:lstStyle>
          <a:p>
            <a:r>
              <a:rPr lang="en-US" dirty="0"/>
              <a:t>Click to edit Master title style</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
        <p:nvSpPr>
          <p:cNvPr id="4" name="AutoShape 3"/>
          <p:cNvSpPr>
            <a:spLocks noChangeAspect="1" noChangeArrowheads="1" noTextEdit="1"/>
          </p:cNvSpPr>
          <p:nvPr userDrawn="1"/>
        </p:nvSpPr>
        <p:spPr bwMode="auto">
          <a:xfrm>
            <a:off x="4676776" y="1790701"/>
            <a:ext cx="1703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p:nvPr userDrawn="1"/>
        </p:nvGrpSpPr>
        <p:grpSpPr>
          <a:xfrm>
            <a:off x="4676776" y="1794543"/>
            <a:ext cx="1699060" cy="1697957"/>
            <a:chOff x="8451348" y="4227622"/>
            <a:chExt cx="731520" cy="731045"/>
          </a:xfrm>
        </p:grpSpPr>
        <p:sp>
          <p:nvSpPr>
            <p:cNvPr id="81" name="Rectangle 80"/>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82" name="Rectangle 81"/>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1027" y="1789479"/>
            <a:ext cx="1703022" cy="1703022"/>
          </a:xfrm>
          <a:prstGeom prst="rect">
            <a:avLst/>
          </a:prstGeom>
        </p:spPr>
      </p:pic>
    </p:spTree>
    <p:extLst>
      <p:ext uri="{BB962C8B-B14F-4D97-AF65-F5344CB8AC3E}">
        <p14:creationId xmlns:p14="http://schemas.microsoft.com/office/powerpoint/2010/main" val="143111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defTabSz="816368" fontAlgn="auto">
              <a:spcBef>
                <a:spcPts val="0"/>
              </a:spcBef>
              <a:spcAft>
                <a:spcPts val="0"/>
              </a:spcAft>
            </a:pPr>
            <a:endParaRPr lang="en-US" sz="1600" dirty="0">
              <a:solidFill>
                <a:prstClr val="white"/>
              </a:solidFill>
            </a:endParaRPr>
          </a:p>
        </p:txBody>
      </p:sp>
    </p:spTree>
    <p:extLst>
      <p:ext uri="{BB962C8B-B14F-4D97-AF65-F5344CB8AC3E}">
        <p14:creationId xmlns:p14="http://schemas.microsoft.com/office/powerpoint/2010/main" val="424417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subhead - body text">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chorCtr="0"/>
          <a:lstStyle/>
          <a:p>
            <a:r>
              <a:rPr lang="en-US" dirty="0"/>
              <a:t>Click to edit Master title style</a:t>
            </a:r>
          </a:p>
        </p:txBody>
      </p:sp>
      <p:sp>
        <p:nvSpPr>
          <p:cNvPr id="3"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7" name="Content Placeholder 6"/>
          <p:cNvSpPr>
            <a:spLocks noGrp="1"/>
          </p:cNvSpPr>
          <p:nvPr>
            <p:ph sz="quarter" idx="25"/>
          </p:nvPr>
        </p:nvSpPr>
        <p:spPr>
          <a:xfrm>
            <a:off x="628650" y="1589314"/>
            <a:ext cx="8259763" cy="3179536"/>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290826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body text">
    <p:spTree>
      <p:nvGrpSpPr>
        <p:cNvPr id="1" name=""/>
        <p:cNvGrpSpPr/>
        <p:nvPr/>
      </p:nvGrpSpPr>
      <p:grpSpPr>
        <a:xfrm>
          <a:off x="0" y="0"/>
          <a:ext cx="0" cy="0"/>
          <a:chOff x="0" y="0"/>
          <a:chExt cx="0" cy="0"/>
        </a:xfrm>
      </p:grpSpPr>
      <p:sp>
        <p:nvSpPr>
          <p:cNvPr id="3" name="Title 2"/>
          <p:cNvSpPr>
            <a:spLocks noGrp="1"/>
          </p:cNvSpPr>
          <p:nvPr>
            <p:ph type="title"/>
          </p:nvPr>
        </p:nvSpPr>
        <p:spPr>
          <a:xfrm>
            <a:off x="628649" y="150813"/>
            <a:ext cx="8296275" cy="993775"/>
          </a:xfrm>
        </p:spPr>
        <p:txBody>
          <a:bodyPr/>
          <a:lstStyle/>
          <a:p>
            <a:r>
              <a:rPr lang="en-US" dirty="0"/>
              <a:t>Click to edit Master title style</a:t>
            </a:r>
          </a:p>
        </p:txBody>
      </p:sp>
      <p:sp>
        <p:nvSpPr>
          <p:cNvPr id="5"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6"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
        <p:nvSpPr>
          <p:cNvPr id="4" name="Text Placeholder 3"/>
          <p:cNvSpPr>
            <a:spLocks noGrp="1"/>
          </p:cNvSpPr>
          <p:nvPr>
            <p:ph type="body" sz="quarter" idx="10"/>
          </p:nvPr>
        </p:nvSpPr>
        <p:spPr>
          <a:xfrm>
            <a:off x="628650" y="1144588"/>
            <a:ext cx="8296275" cy="3646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39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image" Target="../media/image2.emf"/><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Placeholder 4"/>
          <p:cNvSpPr>
            <a:spLocks noGrp="1"/>
          </p:cNvSpPr>
          <p:nvPr>
            <p:ph type="title"/>
          </p:nvPr>
        </p:nvSpPr>
        <p:spPr>
          <a:xfrm>
            <a:off x="628650" y="150813"/>
            <a:ext cx="8217638" cy="993775"/>
          </a:xfrm>
          <a:prstGeom prst="rect">
            <a:avLst/>
          </a:prstGeom>
        </p:spPr>
        <p:txBody>
          <a:bodyPr vert="horz" lIns="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628650" y="1370013"/>
            <a:ext cx="8217638" cy="3262312"/>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1345325769"/>
      </p:ext>
    </p:extLst>
  </p:cSld>
  <p:clrMap bg1="lt1" tx1="dk1" bg2="lt2" tx2="dk2" accent1="accent1" accent2="accent2" accent3="accent3" accent4="accent4" accent5="accent5" accent6="accent6" hlink="hlink" folHlink="folHlink"/>
  <p:sldLayoutIdLst>
    <p:sldLayoutId id="2147483971" r:id="rId1"/>
    <p:sldLayoutId id="2147483949" r:id="rId2"/>
    <p:sldLayoutId id="2147483991" r:id="rId3"/>
    <p:sldLayoutId id="2147483954" r:id="rId4"/>
    <p:sldLayoutId id="2147484025" r:id="rId5"/>
    <p:sldLayoutId id="2147483996" r:id="rId6"/>
    <p:sldLayoutId id="2147484028" r:id="rId7"/>
  </p:sldLayoutIdLst>
  <p:transition spd="med"/>
  <p:hf hdr="0" dt="0"/>
  <p:txStyles>
    <p:titleStyle>
      <a:lvl1pPr marL="0" marR="0" indent="0" algn="l" defTabSz="309563" rtl="0" latinLnBrk="0">
        <a:lnSpc>
          <a:spcPts val="2400"/>
        </a:lnSpc>
        <a:spcBef>
          <a:spcPts val="0"/>
        </a:spcBef>
        <a:spcAft>
          <a:spcPts val="0"/>
        </a:spcAft>
        <a:buClrTx/>
        <a:buSzTx/>
        <a:buFontTx/>
        <a:buNone/>
        <a:tabLst/>
        <a:defRPr sz="2400" b="0" i="0" u="none" strike="noStrike" cap="none" spc="0" baseline="0">
          <a:ln>
            <a:noFill/>
          </a:ln>
          <a:solidFill>
            <a:schemeClr val="tx1">
              <a:lumMod val="75000"/>
              <a:lumOff val="25000"/>
            </a:schemeClr>
          </a:solidFill>
          <a:uFillTx/>
          <a:latin typeface="+mj-lt"/>
          <a:ea typeface="+mn-ea"/>
          <a:cs typeface="Open Sans" panose="020B0604020202020204" charset="0"/>
          <a:sym typeface="Open Sans"/>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9pPr>
    </p:titleStyle>
    <p:body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p:bodyStyle>
    <p:otherStyle>
      <a:lvl1pPr marL="0" marR="0" indent="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1pPr>
      <a:lvl2pPr marL="0" marR="0" indent="857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2pPr>
      <a:lvl3pPr marL="0" marR="0" indent="1714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3pPr>
      <a:lvl4pPr marL="0" marR="0" indent="2571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4pPr>
      <a:lvl5pPr marL="0" marR="0" indent="3429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5pPr>
      <a:lvl6pPr marL="0" marR="0" indent="4286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6pPr>
      <a:lvl7pPr marL="0" marR="0" indent="5143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7pPr>
      <a:lvl8pPr marL="0" marR="0" indent="6000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8pPr>
      <a:lvl9pPr marL="0" marR="0" indent="6858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Placeholder 4"/>
          <p:cNvSpPr>
            <a:spLocks noGrp="1"/>
          </p:cNvSpPr>
          <p:nvPr>
            <p:ph type="title"/>
          </p:nvPr>
        </p:nvSpPr>
        <p:spPr>
          <a:xfrm>
            <a:off x="628650" y="150813"/>
            <a:ext cx="8217638" cy="993775"/>
          </a:xfrm>
          <a:prstGeom prst="rect">
            <a:avLst/>
          </a:prstGeom>
        </p:spPr>
        <p:txBody>
          <a:bodyPr vert="horz" lIns="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628650" y="1370013"/>
            <a:ext cx="8217638" cy="3262312"/>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4" name="Picture 13"/>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32942528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27"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9" r:id="rId18"/>
    <p:sldLayoutId id="2147484030" r:id="rId19"/>
    <p:sldLayoutId id="2147484031" r:id="rId20"/>
    <p:sldLayoutId id="2147484033" r:id="rId21"/>
    <p:sldLayoutId id="2147484034" r:id="rId22"/>
    <p:sldLayoutId id="2147484035" r:id="rId23"/>
  </p:sldLayoutIdLst>
  <p:transition spd="med"/>
  <p:hf hdr="0" dt="0"/>
  <p:txStyles>
    <p:titleStyle>
      <a:lvl1pPr marL="0" marR="0" indent="0" algn="l" defTabSz="309563" rtl="0" latinLnBrk="0">
        <a:lnSpc>
          <a:spcPts val="2400"/>
        </a:lnSpc>
        <a:spcBef>
          <a:spcPts val="0"/>
        </a:spcBef>
        <a:spcAft>
          <a:spcPts val="0"/>
        </a:spcAft>
        <a:buClrTx/>
        <a:buSzTx/>
        <a:buFontTx/>
        <a:buNone/>
        <a:tabLst/>
        <a:defRPr sz="2400" b="0" i="0" u="none" strike="noStrike" cap="none" spc="0" baseline="0">
          <a:ln>
            <a:noFill/>
          </a:ln>
          <a:solidFill>
            <a:schemeClr val="tx1">
              <a:lumMod val="75000"/>
              <a:lumOff val="25000"/>
            </a:schemeClr>
          </a:solidFill>
          <a:uFillTx/>
          <a:latin typeface="+mj-lt"/>
          <a:ea typeface="+mn-ea"/>
          <a:cs typeface="Open Sans" panose="020B0604020202020204" charset="0"/>
          <a:sym typeface="Open Sans"/>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9pPr>
    </p:titleStyle>
    <p:body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p:bodyStyle>
    <p:otherStyle>
      <a:lvl1pPr marL="0" marR="0" indent="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1pPr>
      <a:lvl2pPr marL="0" marR="0" indent="857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2pPr>
      <a:lvl3pPr marL="0" marR="0" indent="1714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3pPr>
      <a:lvl4pPr marL="0" marR="0" indent="2571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4pPr>
      <a:lvl5pPr marL="0" marR="0" indent="3429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5pPr>
      <a:lvl6pPr marL="0" marR="0" indent="4286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6pPr>
      <a:lvl7pPr marL="0" marR="0" indent="5143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7pPr>
      <a:lvl8pPr marL="0" marR="0" indent="6000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8pPr>
      <a:lvl9pPr marL="0" marR="0" indent="6858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hdphoto" Target="../media/hdphoto6.wdp"/><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6.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9" Type="http://schemas.openxmlformats.org/officeDocument/2006/relationships/image" Target="../media/image92.png"/><Relationship Id="rId3" Type="http://schemas.openxmlformats.org/officeDocument/2006/relationships/image" Target="../media/image56.png"/><Relationship Id="rId21" Type="http://schemas.openxmlformats.org/officeDocument/2006/relationships/image" Target="../media/image74.png"/><Relationship Id="rId34" Type="http://schemas.openxmlformats.org/officeDocument/2006/relationships/image" Target="../media/image87.png"/><Relationship Id="rId42" Type="http://schemas.openxmlformats.org/officeDocument/2006/relationships/image" Target="../media/image95.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jpeg"/><Relationship Id="rId25" Type="http://schemas.openxmlformats.org/officeDocument/2006/relationships/image" Target="../media/image78.png"/><Relationship Id="rId33" Type="http://schemas.openxmlformats.org/officeDocument/2006/relationships/image" Target="../media/image86.png"/><Relationship Id="rId38" Type="http://schemas.openxmlformats.org/officeDocument/2006/relationships/image" Target="../media/image91.png"/><Relationship Id="rId2" Type="http://schemas.openxmlformats.org/officeDocument/2006/relationships/notesSlide" Target="../notesSlides/notesSlide15.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png"/><Relationship Id="rId41" Type="http://schemas.openxmlformats.org/officeDocument/2006/relationships/image" Target="../media/image94.png"/><Relationship Id="rId1" Type="http://schemas.openxmlformats.org/officeDocument/2006/relationships/slideLayout" Target="../slideLayouts/slideLayout10.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32" Type="http://schemas.openxmlformats.org/officeDocument/2006/relationships/image" Target="../media/image85.png"/><Relationship Id="rId37" Type="http://schemas.openxmlformats.org/officeDocument/2006/relationships/image" Target="../media/image90.png"/><Relationship Id="rId40" Type="http://schemas.openxmlformats.org/officeDocument/2006/relationships/image" Target="../media/image93.png"/><Relationship Id="rId45" Type="http://schemas.openxmlformats.org/officeDocument/2006/relationships/image" Target="../media/image52.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36" Type="http://schemas.openxmlformats.org/officeDocument/2006/relationships/image" Target="../media/image89.png"/><Relationship Id="rId10" Type="http://schemas.openxmlformats.org/officeDocument/2006/relationships/image" Target="../media/image63.png"/><Relationship Id="rId19" Type="http://schemas.openxmlformats.org/officeDocument/2006/relationships/image" Target="../media/image72.png"/><Relationship Id="rId31" Type="http://schemas.openxmlformats.org/officeDocument/2006/relationships/image" Target="../media/image84.png"/><Relationship Id="rId44" Type="http://schemas.openxmlformats.org/officeDocument/2006/relationships/image" Target="../media/image97.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 Id="rId35" Type="http://schemas.openxmlformats.org/officeDocument/2006/relationships/image" Target="../media/image88.png"/><Relationship Id="rId43" Type="http://schemas.openxmlformats.org/officeDocument/2006/relationships/image" Target="../media/image9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microsoft.com/office/2007/relationships/hdphoto" Target="../media/hdphoto5.wdp"/><Relationship Id="rId3" Type="http://schemas.openxmlformats.org/officeDocument/2006/relationships/image" Target="../media/image20.jpg"/><Relationship Id="rId7" Type="http://schemas.openxmlformats.org/officeDocument/2006/relationships/image" Target="../media/image23.png"/><Relationship Id="rId12" Type="http://schemas.microsoft.com/office/2007/relationships/hdphoto" Target="../media/hdphoto3.wdp"/><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0.png"/><Relationship Id="rId1" Type="http://schemas.openxmlformats.org/officeDocument/2006/relationships/slideLayout" Target="../slideLayouts/slideLayout27.xml"/><Relationship Id="rId6" Type="http://schemas.openxmlformats.org/officeDocument/2006/relationships/image" Target="../media/image22.png"/><Relationship Id="rId11" Type="http://schemas.openxmlformats.org/officeDocument/2006/relationships/image" Target="../media/image27.png"/><Relationship Id="rId5" Type="http://schemas.microsoft.com/office/2007/relationships/hdphoto" Target="../media/hdphoto2.wdp"/><Relationship Id="rId15" Type="http://schemas.openxmlformats.org/officeDocument/2006/relationships/image" Target="../media/image29.png"/><Relationship Id="rId10" Type="http://schemas.openxmlformats.org/officeDocument/2006/relationships/image" Target="../media/image26.png"/><Relationship Id="rId19"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25.png"/><Relationship Id="rId1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b="1" dirty="0"/>
              <a:t>[Your Name]</a:t>
            </a:r>
          </a:p>
          <a:p>
            <a:r>
              <a:rPr lang="en-US" dirty="0"/>
              <a:t>[Your Date]</a:t>
            </a:r>
          </a:p>
          <a:p>
            <a:endParaRPr lang="en-US" dirty="0"/>
          </a:p>
        </p:txBody>
      </p:sp>
      <p:sp>
        <p:nvSpPr>
          <p:cNvPr id="8" name="Footer Placeholder 7"/>
          <p:cNvSpPr>
            <a:spLocks noGrp="1"/>
          </p:cNvSpPr>
          <p:nvPr>
            <p:ph type="ftr" sz="quarter" idx="3"/>
          </p:nvPr>
        </p:nvSpPr>
        <p:spPr/>
        <p:txBody>
          <a:bodyPr/>
          <a:lstStyle>
            <a:lvl1pPr algn="l">
              <a:defRPr sz="600">
                <a:solidFill>
                  <a:schemeClr val="bg1">
                    <a:lumMod val="85000"/>
                  </a:schemeClr>
                </a:solidFill>
              </a:defRPr>
            </a:lvl1pPr>
          </a:lstStyle>
          <a:p>
            <a:pPr lvl="0"/>
            <a:r>
              <a:rPr lang="en-US" noProof="0"/>
              <a:t>NCR Confidential</a:t>
            </a:r>
            <a:endParaRPr lang="en-US" noProof="0" dirty="0"/>
          </a:p>
        </p:txBody>
      </p:sp>
      <p:sp>
        <p:nvSpPr>
          <p:cNvPr id="5" name="Text Placeholder 2"/>
          <p:cNvSpPr>
            <a:spLocks noGrp="1"/>
          </p:cNvSpPr>
          <p:nvPr>
            <p:ph type="body" sz="quarter" idx="10"/>
          </p:nvPr>
        </p:nvSpPr>
        <p:spPr>
          <a:xfrm>
            <a:off x="634643" y="1316736"/>
            <a:ext cx="7290157" cy="1943315"/>
          </a:xfrm>
          <a:prstGeom prst="rect">
            <a:avLst/>
          </a:prstGeom>
        </p:spPr>
        <p:txBody>
          <a:bodyPr anchor="b" anchorCtr="0">
            <a:normAutofit fontScale="92500"/>
          </a:bodyPr>
          <a:lstStyle>
            <a:lvl1pPr marL="0" indent="0">
              <a:lnSpc>
                <a:spcPct val="100000"/>
              </a:lnSpc>
              <a:buNone/>
              <a:defRPr sz="4800" cap="none" spc="40" baseline="0">
                <a:solidFill>
                  <a:schemeClr val="bg1"/>
                </a:solidFill>
                <a:latin typeface="+mj-lt"/>
                <a:cs typeface="Open Sans" panose="020B0604020202020204" charset="0"/>
              </a:defRPr>
            </a:lvl1pPr>
          </a:lstStyle>
          <a:p>
            <a:r>
              <a:rPr lang="en-US" dirty="0"/>
              <a:t>ENCOR</a:t>
            </a:r>
          </a:p>
          <a:p>
            <a:r>
              <a:rPr lang="en-US" dirty="0"/>
              <a:t>Retail Solution Overview</a:t>
            </a:r>
          </a:p>
        </p:txBody>
      </p:sp>
    </p:spTree>
    <p:extLst>
      <p:ext uri="{BB962C8B-B14F-4D97-AF65-F5344CB8AC3E}">
        <p14:creationId xmlns:p14="http://schemas.microsoft.com/office/powerpoint/2010/main" val="76783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E108-70BC-44EE-930C-ABCF60AEC8EF}"/>
              </a:ext>
            </a:extLst>
          </p:cNvPr>
          <p:cNvSpPr>
            <a:spLocks noGrp="1"/>
          </p:cNvSpPr>
          <p:nvPr>
            <p:ph type="title"/>
          </p:nvPr>
        </p:nvSpPr>
        <p:spPr/>
        <p:txBody>
          <a:bodyPr anchor="t">
            <a:normAutofit/>
          </a:bodyPr>
          <a:lstStyle/>
          <a:p>
            <a:pPr>
              <a:lnSpc>
                <a:spcPts val="3000"/>
              </a:lnSpc>
            </a:pPr>
            <a:r>
              <a:rPr lang="en-US" dirty="0">
                <a:solidFill>
                  <a:schemeClr val="tx1">
                    <a:lumMod val="65000"/>
                    <a:lumOff val="35000"/>
                  </a:schemeClr>
                </a:solidFill>
              </a:rPr>
              <a:t>The Front Row:</a:t>
            </a:r>
            <a:br>
              <a:rPr lang="en-US" dirty="0">
                <a:solidFill>
                  <a:schemeClr val="tx1">
                    <a:lumMod val="65000"/>
                    <a:lumOff val="35000"/>
                  </a:schemeClr>
                </a:solidFill>
              </a:rPr>
            </a:br>
            <a:r>
              <a:rPr lang="en-US" dirty="0">
                <a:solidFill>
                  <a:schemeClr val="tx1">
                    <a:lumMod val="65000"/>
                    <a:lumOff val="35000"/>
                  </a:schemeClr>
                </a:solidFill>
              </a:rPr>
              <a:t>ENCOR POS</a:t>
            </a:r>
          </a:p>
        </p:txBody>
      </p:sp>
      <p:sp>
        <p:nvSpPr>
          <p:cNvPr id="5" name="Content Placeholder 4">
            <a:extLst>
              <a:ext uri="{FF2B5EF4-FFF2-40B4-BE49-F238E27FC236}">
                <a16:creationId xmlns:a16="http://schemas.microsoft.com/office/drawing/2014/main" id="{8CDF1D8A-2427-4F9B-99BC-FFA5D0B9321C}"/>
              </a:ext>
            </a:extLst>
          </p:cNvPr>
          <p:cNvSpPr>
            <a:spLocks noGrp="1"/>
          </p:cNvSpPr>
          <p:nvPr>
            <p:ph sz="quarter" idx="26"/>
          </p:nvPr>
        </p:nvSpPr>
        <p:spPr/>
        <p:txBody>
          <a:bodyPr>
            <a:normAutofit/>
          </a:bodyPr>
          <a:lstStyle/>
          <a:p>
            <a:endParaRPr lang="en-US" dirty="0"/>
          </a:p>
          <a:p>
            <a:r>
              <a:rPr lang="en-US" dirty="0"/>
              <a:t>ENCOR’s modernized user interface uses familiar Windows 10 conventions</a:t>
            </a:r>
          </a:p>
          <a:p>
            <a:r>
              <a:rPr lang="en-US" dirty="0"/>
              <a:t>No additional training needed for ISS45 cashiers: The same operations apply</a:t>
            </a:r>
          </a:p>
          <a:p>
            <a:r>
              <a:rPr lang="en-US" dirty="0"/>
              <a:t>ENCOR offers an enhanced NCR DynaKey™ User Interface</a:t>
            </a:r>
          </a:p>
          <a:p>
            <a:pPr lvl="1"/>
            <a:r>
              <a:rPr lang="en-US" dirty="0"/>
              <a:t>The migration of existing hardware with and full touch is supported</a:t>
            </a:r>
          </a:p>
          <a:p>
            <a:endParaRPr lang="en-US" dirty="0"/>
          </a:p>
        </p:txBody>
      </p:sp>
      <p:sp>
        <p:nvSpPr>
          <p:cNvPr id="6" name="Text Placeholder 5">
            <a:extLst>
              <a:ext uri="{FF2B5EF4-FFF2-40B4-BE49-F238E27FC236}">
                <a16:creationId xmlns:a16="http://schemas.microsoft.com/office/drawing/2014/main" id="{DD999684-2B54-41F2-AB42-CD7D588D3C48}"/>
              </a:ext>
            </a:extLst>
          </p:cNvPr>
          <p:cNvSpPr>
            <a:spLocks noGrp="1"/>
          </p:cNvSpPr>
          <p:nvPr>
            <p:ph type="body" sz="quarter" idx="27"/>
          </p:nvPr>
        </p:nvSpPr>
        <p:spPr/>
        <p:txBody>
          <a:bodyPr/>
          <a:lstStyle/>
          <a:p>
            <a:r>
              <a:rPr lang="en-US" dirty="0">
                <a:solidFill>
                  <a:srgbClr val="009ABF"/>
                </a:solidFill>
              </a:rPr>
              <a:t>ISS45’s reliability, with even more features and a superior look and feel</a:t>
            </a:r>
          </a:p>
        </p:txBody>
      </p:sp>
      <p:pic>
        <p:nvPicPr>
          <p:cNvPr id="12" name="Picture Placeholder 11">
            <a:extLst>
              <a:ext uri="{FF2B5EF4-FFF2-40B4-BE49-F238E27FC236}">
                <a16:creationId xmlns:a16="http://schemas.microsoft.com/office/drawing/2014/main" id="{32DFF289-3D12-4BA6-8C0B-2EEBA0AE6CEE}"/>
              </a:ext>
            </a:extLst>
          </p:cNvPr>
          <p:cNvPicPr>
            <a:picLocks noGrp="1" noChangeAspect="1"/>
          </p:cNvPicPr>
          <p:nvPr>
            <p:ph type="pic" sz="quarter" idx="23"/>
          </p:nvPr>
        </p:nvPicPr>
        <p:blipFill>
          <a:blip r:embed="rId2"/>
          <a:srcRect t="4631" b="4631"/>
          <a:stretch>
            <a:fillRect/>
          </a:stretch>
        </p:blipFill>
        <p:spPr/>
      </p:pic>
      <p:sp>
        <p:nvSpPr>
          <p:cNvPr id="10" name="Slide Number Placeholder 2">
            <a:extLst>
              <a:ext uri="{FF2B5EF4-FFF2-40B4-BE49-F238E27FC236}">
                <a16:creationId xmlns:a16="http://schemas.microsoft.com/office/drawing/2014/main" id="{F820B615-D6BD-451E-A0AC-35D49306334F}"/>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10</a:t>
            </a:fld>
            <a:endParaRPr lang="en-US" sz="800" kern="0" dirty="0">
              <a:solidFill>
                <a:srgbClr val="54B948"/>
              </a:solidFill>
            </a:endParaRPr>
          </a:p>
        </p:txBody>
      </p:sp>
      <p:sp>
        <p:nvSpPr>
          <p:cNvPr id="11" name="Footer Placeholder 3">
            <a:extLst>
              <a:ext uri="{FF2B5EF4-FFF2-40B4-BE49-F238E27FC236}">
                <a16:creationId xmlns:a16="http://schemas.microsoft.com/office/drawing/2014/main" id="{C8CBEEB8-23B0-4388-9CCE-1673352B0AF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7348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43000" y="0"/>
            <a:ext cx="6858000" cy="5143500"/>
            <a:chOff x="1143000" y="0"/>
            <a:chExt cx="6858000" cy="5143500"/>
          </a:xfrm>
        </p:grpSpPr>
        <p:pic>
          <p:nvPicPr>
            <p:cNvPr id="3" name="Picture 2"/>
            <p:cNvPicPr>
              <a:picLocks noChangeAspect="1" noChangeArrowheads="1"/>
            </p:cNvPicPr>
            <p:nvPr/>
          </p:nvPicPr>
          <p:blipFill>
            <a:blip r:embed="rId3"/>
            <a:srcRect/>
            <a:stretch>
              <a:fillRect/>
            </a:stretch>
          </p:blipFill>
          <p:spPr bwMode="auto">
            <a:xfrm>
              <a:off x="1143000" y="0"/>
              <a:ext cx="6858000" cy="514350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01950" y="49852"/>
              <a:ext cx="1028700" cy="260350"/>
            </a:xfrm>
            <a:prstGeom prst="rect">
              <a:avLst/>
            </a:prstGeom>
            <a:solidFill>
              <a:srgbClr val="70BF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384137"/>
                  </a:solidFill>
                  <a:effectLst/>
                  <a:uLnTx/>
                  <a:uFillTx/>
                </a:rPr>
                <a:t>ENCOR 1.0.0.0 </a:t>
              </a:r>
            </a:p>
          </p:txBody>
        </p:sp>
        <p:sp>
          <p:nvSpPr>
            <p:cNvPr id="4" name="Rectangle 3"/>
            <p:cNvSpPr/>
            <p:nvPr/>
          </p:nvSpPr>
          <p:spPr>
            <a:xfrm>
              <a:off x="7105650" y="0"/>
              <a:ext cx="882650" cy="298450"/>
            </a:xfrm>
            <a:prstGeom prst="rect">
              <a:avLst/>
            </a:prstGeom>
            <a:solidFill>
              <a:srgbClr val="70BF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mj-lt"/>
                  <a:cs typeface="Calibri" panose="020F0502020204030204" pitchFamily="34" charset="0"/>
                </a:rPr>
                <a:t>2.35 </a:t>
              </a:r>
              <a:r>
                <a:rPr kumimoji="0" lang="en-US" sz="1600" b="0" i="0" u="none" strike="noStrike" kern="0" cap="none" spc="0" normalizeH="0" baseline="-15000" noProof="0" dirty="0">
                  <a:ln>
                    <a:noFill/>
                  </a:ln>
                  <a:solidFill>
                    <a:schemeClr val="tx1">
                      <a:lumMod val="75000"/>
                      <a:lumOff val="25000"/>
                    </a:schemeClr>
                  </a:solidFill>
                  <a:effectLst/>
                  <a:uLnTx/>
                  <a:uFillTx/>
                  <a:latin typeface="+mj-lt"/>
                  <a:cs typeface="Calibri" panose="020F0502020204030204" pitchFamily="34" charset="0"/>
                </a:rPr>
                <a:t>lbs</a:t>
              </a:r>
              <a:r>
                <a:rPr kumimoji="0" lang="en-US" sz="1600" b="0" i="0" u="none" strike="noStrike" kern="0" cap="none" spc="0" normalizeH="0" baseline="-1500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0045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0" y="0"/>
            <a:ext cx="6858000" cy="5143500"/>
            <a:chOff x="1143000" y="0"/>
            <a:chExt cx="6858000" cy="5143500"/>
          </a:xfrm>
        </p:grpSpPr>
        <p:pic>
          <p:nvPicPr>
            <p:cNvPr id="4" name="Picture 2"/>
            <p:cNvPicPr>
              <a:picLocks noChangeAspect="1" noChangeArrowheads="1"/>
            </p:cNvPicPr>
            <p:nvPr/>
          </p:nvPicPr>
          <p:blipFill>
            <a:blip r:embed="rId3"/>
            <a:srcRect/>
            <a:stretch>
              <a:fillRect/>
            </a:stretch>
          </p:blipFill>
          <p:spPr bwMode="auto">
            <a:xfrm>
              <a:off x="1143000" y="0"/>
              <a:ext cx="6858000" cy="514350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04140" y="42480"/>
              <a:ext cx="1028700" cy="260350"/>
            </a:xfrm>
            <a:prstGeom prst="rect">
              <a:avLst/>
            </a:prstGeom>
            <a:solidFill>
              <a:srgbClr val="70BF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384137"/>
                  </a:solidFill>
                  <a:effectLst/>
                  <a:uLnTx/>
                  <a:uFillTx/>
                </a:rPr>
                <a:t>ENCOR 1.0.0.0 </a:t>
              </a:r>
            </a:p>
          </p:txBody>
        </p:sp>
        <p:sp>
          <p:nvSpPr>
            <p:cNvPr id="8" name="Rectangle 7"/>
            <p:cNvSpPr/>
            <p:nvPr/>
          </p:nvSpPr>
          <p:spPr>
            <a:xfrm>
              <a:off x="7092950" y="0"/>
              <a:ext cx="882650" cy="298450"/>
            </a:xfrm>
            <a:prstGeom prst="rect">
              <a:avLst/>
            </a:prstGeom>
            <a:solidFill>
              <a:srgbClr val="70BF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mj-lt"/>
                  <a:cs typeface="Calibri" panose="020F0502020204030204" pitchFamily="34" charset="0"/>
                </a:rPr>
                <a:t>2.35 </a:t>
              </a:r>
              <a:r>
                <a:rPr kumimoji="0" lang="en-US" sz="1600" b="0" i="0" u="none" strike="noStrike" kern="0" cap="none" spc="0" normalizeH="0" baseline="-15000" noProof="0" dirty="0">
                  <a:ln>
                    <a:noFill/>
                  </a:ln>
                  <a:solidFill>
                    <a:schemeClr val="tx1">
                      <a:lumMod val="75000"/>
                      <a:lumOff val="25000"/>
                    </a:schemeClr>
                  </a:solidFill>
                  <a:effectLst/>
                  <a:uLnTx/>
                  <a:uFillTx/>
                  <a:latin typeface="+mj-lt"/>
                  <a:cs typeface="Calibri" panose="020F0502020204030204" pitchFamily="34" charset="0"/>
                </a:rPr>
                <a:t>lbs</a:t>
              </a:r>
              <a:r>
                <a:rPr kumimoji="0" lang="en-US" sz="1600" b="0" i="0" u="none" strike="noStrike" kern="0" cap="none" spc="0" normalizeH="0" baseline="-1500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8252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1081"/>
            <a:ext cx="6872775" cy="515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04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C438A2-1995-471C-A0EA-AFA467C9F2C0}"/>
              </a:ext>
            </a:extLst>
          </p:cNvPr>
          <p:cNvSpPr>
            <a:spLocks noGrp="1"/>
          </p:cNvSpPr>
          <p:nvPr>
            <p:ph type="title"/>
          </p:nvPr>
        </p:nvSpPr>
        <p:spPr/>
        <p:txBody>
          <a:bodyPr anchor="t"/>
          <a:lstStyle/>
          <a:p>
            <a:r>
              <a:rPr lang="en-US" dirty="0">
                <a:solidFill>
                  <a:schemeClr val="tx1">
                    <a:lumMod val="65000"/>
                    <a:lumOff val="35000"/>
                  </a:schemeClr>
                </a:solidFill>
              </a:rPr>
              <a:t>Back Stage:</a:t>
            </a:r>
            <a:br>
              <a:rPr lang="en-US" dirty="0">
                <a:solidFill>
                  <a:schemeClr val="tx1">
                    <a:lumMod val="65000"/>
                    <a:lumOff val="35000"/>
                  </a:schemeClr>
                </a:solidFill>
              </a:rPr>
            </a:br>
            <a:r>
              <a:rPr lang="en-US" dirty="0">
                <a:solidFill>
                  <a:schemeClr val="tx1">
                    <a:lumMod val="65000"/>
                    <a:lumOff val="35000"/>
                  </a:schemeClr>
                </a:solidFill>
              </a:rPr>
              <a:t>Store Management</a:t>
            </a:r>
          </a:p>
        </p:txBody>
      </p:sp>
      <p:sp>
        <p:nvSpPr>
          <p:cNvPr id="7" name="Content Placeholder 6">
            <a:extLst>
              <a:ext uri="{FF2B5EF4-FFF2-40B4-BE49-F238E27FC236}">
                <a16:creationId xmlns:a16="http://schemas.microsoft.com/office/drawing/2014/main" id="{7AAC4703-4823-42C3-A500-67E380C703FF}"/>
              </a:ext>
            </a:extLst>
          </p:cNvPr>
          <p:cNvSpPr>
            <a:spLocks noGrp="1"/>
          </p:cNvSpPr>
          <p:nvPr>
            <p:ph sz="quarter" idx="26"/>
          </p:nvPr>
        </p:nvSpPr>
        <p:spPr/>
        <p:txBody>
          <a:bodyPr/>
          <a:lstStyle/>
          <a:p>
            <a:endParaRPr lang="en-US" dirty="0"/>
          </a:p>
          <a:p>
            <a:r>
              <a:rPr lang="en-US" dirty="0"/>
              <a:t>Windows 10 UX</a:t>
            </a:r>
          </a:p>
          <a:p>
            <a:r>
              <a:rPr lang="en-US" dirty="0"/>
              <a:t>Integrated back office suite</a:t>
            </a:r>
          </a:p>
          <a:p>
            <a:r>
              <a:rPr lang="en-US" dirty="0"/>
              <a:t>Broader in-store / enterprise solution set</a:t>
            </a:r>
          </a:p>
          <a:p>
            <a:r>
              <a:rPr lang="en-US" dirty="0"/>
              <a:t>Contemporary, efficient navigation </a:t>
            </a:r>
          </a:p>
          <a:p>
            <a:r>
              <a:rPr lang="en-US" dirty="0"/>
              <a:t>User and roles management</a:t>
            </a:r>
          </a:p>
          <a:p>
            <a:r>
              <a:rPr lang="en-US" dirty="0"/>
              <a:t>Open architecture based on web API</a:t>
            </a:r>
          </a:p>
          <a:p>
            <a:endParaRPr lang="en-US" dirty="0"/>
          </a:p>
        </p:txBody>
      </p:sp>
      <p:sp>
        <p:nvSpPr>
          <p:cNvPr id="8" name="Text Placeholder 7">
            <a:extLst>
              <a:ext uri="{FF2B5EF4-FFF2-40B4-BE49-F238E27FC236}">
                <a16:creationId xmlns:a16="http://schemas.microsoft.com/office/drawing/2014/main" id="{D1C99959-D04D-4117-BE89-0CB917CEBE3D}"/>
              </a:ext>
            </a:extLst>
          </p:cNvPr>
          <p:cNvSpPr>
            <a:spLocks noGrp="1"/>
          </p:cNvSpPr>
          <p:nvPr>
            <p:ph type="body" sz="quarter" idx="27"/>
          </p:nvPr>
        </p:nvSpPr>
        <p:spPr/>
        <p:txBody>
          <a:bodyPr/>
          <a:lstStyle/>
          <a:p>
            <a:r>
              <a:rPr lang="en-US" dirty="0"/>
              <a:t>Operational efficiencies from ENCOR’s integrated front office/back office </a:t>
            </a:r>
          </a:p>
        </p:txBody>
      </p:sp>
      <p:pic>
        <p:nvPicPr>
          <p:cNvPr id="21" name="Picture Placeholder 20">
            <a:extLst>
              <a:ext uri="{FF2B5EF4-FFF2-40B4-BE49-F238E27FC236}">
                <a16:creationId xmlns:a16="http://schemas.microsoft.com/office/drawing/2014/main" id="{C79D2415-88AA-4024-A7DB-CA63BB9D3F87}"/>
              </a:ext>
            </a:extLst>
          </p:cNvPr>
          <p:cNvPicPr>
            <a:picLocks noGrp="1" noChangeAspect="1"/>
          </p:cNvPicPr>
          <p:nvPr>
            <p:ph type="pic" sz="quarter" idx="23"/>
          </p:nvPr>
        </p:nvPicPr>
        <p:blipFill>
          <a:blip r:embed="rId2"/>
          <a:stretch>
            <a:fillRect/>
          </a:stretch>
        </p:blipFill>
        <p:spPr>
          <a:xfrm>
            <a:off x="4637088" y="767409"/>
            <a:ext cx="4506912" cy="3608681"/>
          </a:xfrm>
        </p:spPr>
      </p:pic>
      <p:sp>
        <p:nvSpPr>
          <p:cNvPr id="11" name="Slide Number Placeholder 2">
            <a:extLst>
              <a:ext uri="{FF2B5EF4-FFF2-40B4-BE49-F238E27FC236}">
                <a16:creationId xmlns:a16="http://schemas.microsoft.com/office/drawing/2014/main" id="{EDC25144-66C3-4881-AB45-18776726F037}"/>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14</a:t>
            </a:fld>
            <a:endParaRPr lang="en-US" sz="800" kern="0" dirty="0">
              <a:solidFill>
                <a:srgbClr val="54B948"/>
              </a:solidFill>
            </a:endParaRPr>
          </a:p>
        </p:txBody>
      </p:sp>
      <p:sp>
        <p:nvSpPr>
          <p:cNvPr id="12" name="Footer Placeholder 3">
            <a:extLst>
              <a:ext uri="{FF2B5EF4-FFF2-40B4-BE49-F238E27FC236}">
                <a16:creationId xmlns:a16="http://schemas.microsoft.com/office/drawing/2014/main" id="{A518DF40-4C3A-4B14-AE98-BBA2E79C09C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82749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C438A2-1995-471C-A0EA-AFA467C9F2C0}"/>
              </a:ext>
            </a:extLst>
          </p:cNvPr>
          <p:cNvSpPr>
            <a:spLocks noGrp="1"/>
          </p:cNvSpPr>
          <p:nvPr>
            <p:ph type="title"/>
          </p:nvPr>
        </p:nvSpPr>
        <p:spPr/>
        <p:txBody>
          <a:bodyPr anchor="t"/>
          <a:lstStyle/>
          <a:p>
            <a:r>
              <a:rPr lang="en-US" dirty="0">
                <a:solidFill>
                  <a:schemeClr val="tx1">
                    <a:lumMod val="65000"/>
                    <a:lumOff val="35000"/>
                  </a:schemeClr>
                </a:solidFill>
              </a:rPr>
              <a:t>Store Management…</a:t>
            </a:r>
          </a:p>
        </p:txBody>
      </p:sp>
      <p:sp>
        <p:nvSpPr>
          <p:cNvPr id="7" name="Content Placeholder 6">
            <a:extLst>
              <a:ext uri="{FF2B5EF4-FFF2-40B4-BE49-F238E27FC236}">
                <a16:creationId xmlns:a16="http://schemas.microsoft.com/office/drawing/2014/main" id="{7AAC4703-4823-42C3-A500-67E380C703FF}"/>
              </a:ext>
            </a:extLst>
          </p:cNvPr>
          <p:cNvSpPr>
            <a:spLocks noGrp="1"/>
          </p:cNvSpPr>
          <p:nvPr>
            <p:ph sz="quarter" idx="26"/>
          </p:nvPr>
        </p:nvSpPr>
        <p:spPr>
          <a:xfrm>
            <a:off x="628650" y="767409"/>
            <a:ext cx="4008438" cy="4061766"/>
          </a:xfrm>
        </p:spPr>
        <p:txBody>
          <a:bodyPr>
            <a:normAutofit fontScale="92500" lnSpcReduction="10000"/>
          </a:bodyPr>
          <a:lstStyle/>
          <a:p>
            <a:endParaRPr lang="en-US" dirty="0"/>
          </a:p>
          <a:p>
            <a:r>
              <a:rPr lang="en-US" dirty="0"/>
              <a:t>Real-time POS management and monitoring</a:t>
            </a:r>
          </a:p>
          <a:p>
            <a:r>
              <a:rPr lang="en-US" dirty="0"/>
              <a:t>Complete item, department, category and vendor management</a:t>
            </a:r>
          </a:p>
          <a:p>
            <a:r>
              <a:rPr lang="en-US" dirty="0"/>
              <a:t>Electronic journal: real-time transaction processing</a:t>
            </a:r>
          </a:p>
          <a:p>
            <a:r>
              <a:rPr lang="en-US" dirty="0"/>
              <a:t>Powerful cash office and end-of-day processes</a:t>
            </a:r>
          </a:p>
          <a:p>
            <a:r>
              <a:rPr lang="en-US" dirty="0"/>
              <a:t>Versatile detailed reporting module</a:t>
            </a:r>
          </a:p>
          <a:p>
            <a:r>
              <a:rPr lang="en-US" dirty="0"/>
              <a:t>Extensive electronic import / export</a:t>
            </a:r>
          </a:p>
          <a:p>
            <a:r>
              <a:rPr lang="en-US" dirty="0"/>
              <a:t>DSD receiving and perpetual inventory control</a:t>
            </a:r>
          </a:p>
          <a:p>
            <a:r>
              <a:rPr lang="en-US" dirty="0"/>
              <a:t>Date, priority, quantity/weight-driven pricing models</a:t>
            </a:r>
          </a:p>
        </p:txBody>
      </p:sp>
      <p:pic>
        <p:nvPicPr>
          <p:cNvPr id="21" name="Picture Placeholder 20">
            <a:extLst>
              <a:ext uri="{FF2B5EF4-FFF2-40B4-BE49-F238E27FC236}">
                <a16:creationId xmlns:a16="http://schemas.microsoft.com/office/drawing/2014/main" id="{C79D2415-88AA-4024-A7DB-CA63BB9D3F87}"/>
              </a:ext>
            </a:extLst>
          </p:cNvPr>
          <p:cNvPicPr>
            <a:picLocks noGrp="1" noChangeAspect="1"/>
          </p:cNvPicPr>
          <p:nvPr>
            <p:ph type="pic" sz="quarter" idx="23"/>
          </p:nvPr>
        </p:nvPicPr>
        <p:blipFill>
          <a:blip r:embed="rId2"/>
          <a:stretch>
            <a:fillRect/>
          </a:stretch>
        </p:blipFill>
        <p:spPr>
          <a:xfrm>
            <a:off x="4637088" y="767409"/>
            <a:ext cx="4506912" cy="3608681"/>
          </a:xfrm>
        </p:spPr>
      </p:pic>
      <p:sp>
        <p:nvSpPr>
          <p:cNvPr id="8" name="Slide Number Placeholder 2">
            <a:extLst>
              <a:ext uri="{FF2B5EF4-FFF2-40B4-BE49-F238E27FC236}">
                <a16:creationId xmlns:a16="http://schemas.microsoft.com/office/drawing/2014/main" id="{40C05AEF-DEA5-4421-94EA-36DFA224E7B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15</a:t>
            </a:fld>
            <a:endParaRPr lang="en-US" sz="800" kern="0" dirty="0">
              <a:solidFill>
                <a:srgbClr val="54B948"/>
              </a:solidFill>
            </a:endParaRPr>
          </a:p>
        </p:txBody>
      </p:sp>
      <p:sp>
        <p:nvSpPr>
          <p:cNvPr id="9" name="Footer Placeholder 3">
            <a:extLst>
              <a:ext uri="{FF2B5EF4-FFF2-40B4-BE49-F238E27FC236}">
                <a16:creationId xmlns:a16="http://schemas.microsoft.com/office/drawing/2014/main" id="{5E003C94-2D67-4B63-AFDC-7D3384470BF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8278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3519" y="0"/>
            <a:ext cx="8598356" cy="5143500"/>
          </a:xfrm>
          <a:prstGeom prst="rect">
            <a:avLst/>
          </a:prstGeom>
        </p:spPr>
      </p:pic>
    </p:spTree>
    <p:extLst>
      <p:ext uri="{BB962C8B-B14F-4D97-AF65-F5344CB8AC3E}">
        <p14:creationId xmlns:p14="http://schemas.microsoft.com/office/powerpoint/2010/main" val="27247324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9734" y="234950"/>
            <a:ext cx="8844266" cy="4673600"/>
          </a:xfrm>
          <a:prstGeom prst="rect">
            <a:avLst/>
          </a:prstGeom>
        </p:spPr>
      </p:pic>
    </p:spTree>
    <p:extLst>
      <p:ext uri="{BB962C8B-B14F-4D97-AF65-F5344CB8AC3E}">
        <p14:creationId xmlns:p14="http://schemas.microsoft.com/office/powerpoint/2010/main" val="27425287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7166" y="230809"/>
            <a:ext cx="8806834" cy="4681882"/>
          </a:xfrm>
          <a:prstGeom prst="rect">
            <a:avLst/>
          </a:prstGeom>
        </p:spPr>
      </p:pic>
    </p:spTree>
    <p:extLst>
      <p:ext uri="{BB962C8B-B14F-4D97-AF65-F5344CB8AC3E}">
        <p14:creationId xmlns:p14="http://schemas.microsoft.com/office/powerpoint/2010/main" val="31890314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4285" y="44842"/>
            <a:ext cx="8448432" cy="5053816"/>
          </a:xfrm>
          <a:prstGeom prst="rect">
            <a:avLst/>
          </a:prstGeom>
        </p:spPr>
      </p:pic>
      <p:pic>
        <p:nvPicPr>
          <p:cNvPr id="6" name="Picture 5"/>
          <p:cNvPicPr>
            <a:picLocks noChangeAspect="1"/>
          </p:cNvPicPr>
          <p:nvPr/>
        </p:nvPicPr>
        <p:blipFill>
          <a:blip r:embed="rId4"/>
          <a:stretch>
            <a:fillRect/>
          </a:stretch>
        </p:blipFill>
        <p:spPr>
          <a:xfrm>
            <a:off x="5609344" y="501468"/>
            <a:ext cx="3186488" cy="2481576"/>
          </a:xfrm>
          <a:prstGeom prst="rect">
            <a:avLst/>
          </a:prstGeom>
        </p:spPr>
      </p:pic>
      <p:pic>
        <p:nvPicPr>
          <p:cNvPr id="7" name="Picture 6"/>
          <p:cNvPicPr>
            <a:picLocks noChangeAspect="1"/>
          </p:cNvPicPr>
          <p:nvPr/>
        </p:nvPicPr>
        <p:blipFill>
          <a:blip r:embed="rId5"/>
          <a:stretch>
            <a:fillRect/>
          </a:stretch>
        </p:blipFill>
        <p:spPr>
          <a:xfrm>
            <a:off x="7676888" y="281221"/>
            <a:ext cx="207002" cy="212752"/>
          </a:xfrm>
          <a:prstGeom prst="rect">
            <a:avLst/>
          </a:prstGeom>
        </p:spPr>
      </p:pic>
    </p:spTree>
    <p:extLst>
      <p:ext uri="{BB962C8B-B14F-4D97-AF65-F5344CB8AC3E}">
        <p14:creationId xmlns:p14="http://schemas.microsoft.com/office/powerpoint/2010/main" val="34978969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b="25444"/>
          <a:stretch/>
        </p:blipFill>
        <p:spPr>
          <a:xfrm>
            <a:off x="307664" y="750237"/>
            <a:ext cx="8663568" cy="2583686"/>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40000" contrast="40000"/>
                    </a14:imgEffect>
                  </a14:imgLayer>
                </a14:imgProps>
              </a:ext>
            </a:extLst>
          </a:blip>
          <a:srcRect t="75057"/>
          <a:stretch/>
        </p:blipFill>
        <p:spPr>
          <a:xfrm>
            <a:off x="334158" y="3333923"/>
            <a:ext cx="8605738" cy="858611"/>
          </a:xfrm>
          <a:prstGeom prst="rect">
            <a:avLst/>
          </a:prstGeom>
        </p:spPr>
      </p:pic>
    </p:spTree>
    <p:extLst>
      <p:ext uri="{BB962C8B-B14F-4D97-AF65-F5344CB8AC3E}">
        <p14:creationId xmlns:p14="http://schemas.microsoft.com/office/powerpoint/2010/main" val="1125376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250"/>
                                        <p:tgtEl>
                                          <p:spTgt spid="6"/>
                                        </p:tgtEl>
                                      </p:cBhvr>
                                    </p:animEffect>
                                  </p:childTnLst>
                                </p:cTn>
                              </p:par>
                            </p:childTnLst>
                          </p:cTn>
                        </p:par>
                        <p:par>
                          <p:cTn id="8" fill="hold">
                            <p:stCondLst>
                              <p:cond delay="425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3474" y="0"/>
            <a:ext cx="8660526" cy="5143500"/>
          </a:xfrm>
          <a:prstGeom prst="rect">
            <a:avLst/>
          </a:prstGeom>
        </p:spPr>
      </p:pic>
    </p:spTree>
    <p:extLst>
      <p:ext uri="{BB962C8B-B14F-4D97-AF65-F5344CB8AC3E}">
        <p14:creationId xmlns:p14="http://schemas.microsoft.com/office/powerpoint/2010/main" val="37247665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4869" y="0"/>
            <a:ext cx="8606273" cy="5143500"/>
          </a:xfrm>
          <a:prstGeom prst="rect">
            <a:avLst/>
          </a:prstGeom>
        </p:spPr>
      </p:pic>
    </p:spTree>
    <p:extLst>
      <p:ext uri="{BB962C8B-B14F-4D97-AF65-F5344CB8AC3E}">
        <p14:creationId xmlns:p14="http://schemas.microsoft.com/office/powerpoint/2010/main" val="1462944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07000" y="157006"/>
            <a:ext cx="8229203" cy="609401"/>
          </a:xfrm>
        </p:spPr>
        <p:txBody>
          <a:bodyPr>
            <a:normAutofit fontScale="90000"/>
          </a:bodyPr>
          <a:lstStyle/>
          <a:p>
            <a:pPr>
              <a:lnSpc>
                <a:spcPts val="3000"/>
              </a:lnSpc>
            </a:pPr>
            <a:r>
              <a:rPr lang="en-US" sz="3100" dirty="0"/>
              <a:t>Playbill:</a:t>
            </a:r>
            <a:br>
              <a:rPr lang="en-US" dirty="0"/>
            </a:br>
            <a:r>
              <a:rPr lang="en-US" sz="3100" dirty="0"/>
              <a:t>ENCOR’s </a:t>
            </a:r>
            <a:br>
              <a:rPr lang="en-US" sz="3100" dirty="0"/>
            </a:br>
            <a:r>
              <a:rPr lang="en-US" sz="3100" dirty="0"/>
              <a:t>Complete</a:t>
            </a:r>
            <a:br>
              <a:rPr lang="en-US" sz="3100" dirty="0"/>
            </a:br>
            <a:r>
              <a:rPr lang="en-US" sz="3100" dirty="0"/>
              <a:t>Solution</a:t>
            </a:r>
            <a:endParaRPr lang="en-US" dirty="0"/>
          </a:p>
        </p:txBody>
      </p:sp>
      <p:grpSp>
        <p:nvGrpSpPr>
          <p:cNvPr id="7" name="Group 6"/>
          <p:cNvGrpSpPr>
            <a:grpSpLocks/>
          </p:cNvGrpSpPr>
          <p:nvPr/>
        </p:nvGrpSpPr>
        <p:grpSpPr bwMode="auto">
          <a:xfrm>
            <a:off x="6356623" y="1061056"/>
            <a:ext cx="2116475" cy="640551"/>
            <a:chOff x="2668009" y="793214"/>
            <a:chExt cx="2920079" cy="641150"/>
          </a:xfrm>
        </p:grpSpPr>
        <p:pic>
          <p:nvPicPr>
            <p:cNvPr id="491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009" y="793214"/>
              <a:ext cx="626059" cy="62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98" name="TextBox 19"/>
            <p:cNvSpPr txBox="1">
              <a:spLocks noChangeArrowheads="1"/>
            </p:cNvSpPr>
            <p:nvPr/>
          </p:nvSpPr>
          <p:spPr bwMode="auto">
            <a:xfrm>
              <a:off x="3274937" y="849042"/>
              <a:ext cx="2313151" cy="5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Self-Checkout (FastLane)</a:t>
              </a:r>
            </a:p>
          </p:txBody>
        </p:sp>
      </p:grpSp>
      <p:grpSp>
        <p:nvGrpSpPr>
          <p:cNvPr id="3" name="Group 2"/>
          <p:cNvGrpSpPr>
            <a:grpSpLocks/>
          </p:cNvGrpSpPr>
          <p:nvPr/>
        </p:nvGrpSpPr>
        <p:grpSpPr bwMode="auto">
          <a:xfrm>
            <a:off x="4981628" y="292496"/>
            <a:ext cx="2478395" cy="649287"/>
            <a:chOff x="2371799" y="1664699"/>
            <a:chExt cx="2481665" cy="649287"/>
          </a:xfrm>
        </p:grpSpPr>
        <p:pic>
          <p:nvPicPr>
            <p:cNvPr id="49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99" y="1664699"/>
              <a:ext cx="648519"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96" name="TextBox 32"/>
            <p:cNvSpPr txBox="1">
              <a:spLocks noChangeArrowheads="1"/>
            </p:cNvSpPr>
            <p:nvPr/>
          </p:nvSpPr>
          <p:spPr bwMode="auto">
            <a:xfrm>
              <a:off x="2892375" y="1688784"/>
              <a:ext cx="19610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POS Hardware </a:t>
              </a:r>
            </a:p>
          </p:txBody>
        </p:sp>
      </p:grpSp>
      <p:grpSp>
        <p:nvGrpSpPr>
          <p:cNvPr id="15" name="Group 14"/>
          <p:cNvGrpSpPr>
            <a:grpSpLocks/>
          </p:cNvGrpSpPr>
          <p:nvPr/>
        </p:nvGrpSpPr>
        <p:grpSpPr bwMode="auto">
          <a:xfrm>
            <a:off x="2912588" y="3810414"/>
            <a:ext cx="1818801" cy="668806"/>
            <a:chOff x="1385723" y="3500059"/>
            <a:chExt cx="1819402" cy="668991"/>
          </a:xfrm>
        </p:grpSpPr>
        <p:pic>
          <p:nvPicPr>
            <p:cNvPr id="491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2355" y="3500059"/>
              <a:ext cx="582770" cy="58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94" name="TextBox 33"/>
            <p:cNvSpPr txBox="1">
              <a:spLocks noChangeArrowheads="1"/>
            </p:cNvSpPr>
            <p:nvPr/>
          </p:nvSpPr>
          <p:spPr bwMode="auto">
            <a:xfrm>
              <a:off x="1385723" y="3584116"/>
              <a:ext cx="1322059" cy="58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Connected Services</a:t>
              </a:r>
            </a:p>
          </p:txBody>
        </p:sp>
      </p:grpSp>
      <p:grpSp>
        <p:nvGrpSpPr>
          <p:cNvPr id="9" name="Group 8"/>
          <p:cNvGrpSpPr>
            <a:grpSpLocks/>
          </p:cNvGrpSpPr>
          <p:nvPr/>
        </p:nvGrpSpPr>
        <p:grpSpPr bwMode="auto">
          <a:xfrm>
            <a:off x="1364425" y="3057436"/>
            <a:ext cx="2789222" cy="707886"/>
            <a:chOff x="3824002" y="1761333"/>
            <a:chExt cx="2787734" cy="709773"/>
          </a:xfrm>
        </p:grpSpPr>
        <p:pic>
          <p:nvPicPr>
            <p:cNvPr id="49191" name="Picture 6" descr="C:\Users\jb185191\Desktop\Loyal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451" y="2017532"/>
              <a:ext cx="595285" cy="36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2" name="TextBox 38"/>
            <p:cNvSpPr txBox="1">
              <a:spLocks noChangeArrowheads="1"/>
            </p:cNvSpPr>
            <p:nvPr/>
          </p:nvSpPr>
          <p:spPr bwMode="auto">
            <a:xfrm>
              <a:off x="3824002" y="1761333"/>
              <a:ext cx="2157848" cy="70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defTabSz="914378" eaLnBrk="1" hangingPunct="1">
                <a:lnSpc>
                  <a:spcPts val="1600"/>
                </a:lnSpc>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 </a:t>
              </a:r>
            </a:p>
            <a:p>
              <a:r>
                <a:rPr lang="en-US" altLang="en-US" dirty="0"/>
                <a:t>Loyalty and</a:t>
              </a:r>
            </a:p>
            <a:p>
              <a:r>
                <a:rPr lang="en-US" altLang="en-US" dirty="0"/>
                <a:t>Connected Loyalty</a:t>
              </a:r>
            </a:p>
          </p:txBody>
        </p:sp>
      </p:grpSp>
      <p:grpSp>
        <p:nvGrpSpPr>
          <p:cNvPr id="8" name="Group 7"/>
          <p:cNvGrpSpPr>
            <a:grpSpLocks/>
          </p:cNvGrpSpPr>
          <p:nvPr/>
        </p:nvGrpSpPr>
        <p:grpSpPr bwMode="auto">
          <a:xfrm>
            <a:off x="5683761" y="651518"/>
            <a:ext cx="1224364" cy="630237"/>
            <a:chOff x="3039758" y="-813571"/>
            <a:chExt cx="1224844" cy="630248"/>
          </a:xfrm>
        </p:grpSpPr>
        <p:pic>
          <p:nvPicPr>
            <p:cNvPr id="4918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758" y="-813571"/>
              <a:ext cx="630248" cy="63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90" name="TextBox 39"/>
            <p:cNvSpPr txBox="1">
              <a:spLocks noChangeArrowheads="1"/>
            </p:cNvSpPr>
            <p:nvPr/>
          </p:nvSpPr>
          <p:spPr bwMode="auto">
            <a:xfrm>
              <a:off x="3450547" y="-743530"/>
              <a:ext cx="814055" cy="33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Kiosks</a:t>
              </a:r>
            </a:p>
          </p:txBody>
        </p:sp>
      </p:grpSp>
      <p:grpSp>
        <p:nvGrpSpPr>
          <p:cNvPr id="13" name="Group 12"/>
          <p:cNvGrpSpPr>
            <a:grpSpLocks/>
          </p:cNvGrpSpPr>
          <p:nvPr/>
        </p:nvGrpSpPr>
        <p:grpSpPr bwMode="auto">
          <a:xfrm>
            <a:off x="5876490" y="3872918"/>
            <a:ext cx="2596608" cy="706479"/>
            <a:chOff x="4903720" y="3834527"/>
            <a:chExt cx="2598402" cy="707055"/>
          </a:xfrm>
        </p:grpSpPr>
        <p:sp>
          <p:nvSpPr>
            <p:cNvPr id="49187" name="TextBox 36"/>
            <p:cNvSpPr txBox="1">
              <a:spLocks noChangeArrowheads="1"/>
            </p:cNvSpPr>
            <p:nvPr/>
          </p:nvSpPr>
          <p:spPr bwMode="auto">
            <a:xfrm>
              <a:off x="5541207" y="3894724"/>
              <a:ext cx="1960915" cy="64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ENCOR Enterprise</a:t>
              </a:r>
            </a:p>
            <a:p>
              <a:r>
                <a:rPr lang="en-US" altLang="en-US" dirty="0"/>
                <a:t>(ABO Central)</a:t>
              </a:r>
            </a:p>
          </p:txBody>
        </p:sp>
        <p:pic>
          <p:nvPicPr>
            <p:cNvPr id="4918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3720" y="3834527"/>
              <a:ext cx="700658" cy="70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 name="Group 40"/>
          <p:cNvGrpSpPr>
            <a:grpSpLocks/>
          </p:cNvGrpSpPr>
          <p:nvPr/>
        </p:nvGrpSpPr>
        <p:grpSpPr bwMode="auto">
          <a:xfrm>
            <a:off x="6458315" y="3219186"/>
            <a:ext cx="2370627" cy="700851"/>
            <a:chOff x="4915285" y="3871601"/>
            <a:chExt cx="2368756" cy="700658"/>
          </a:xfrm>
        </p:grpSpPr>
        <p:sp>
          <p:nvSpPr>
            <p:cNvPr id="49185" name="TextBox 41"/>
            <p:cNvSpPr txBox="1">
              <a:spLocks noChangeArrowheads="1"/>
            </p:cNvSpPr>
            <p:nvPr/>
          </p:nvSpPr>
          <p:spPr bwMode="auto">
            <a:xfrm>
              <a:off x="5560727" y="3942030"/>
              <a:ext cx="1723314" cy="58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Power HQ, DAX and Inventory</a:t>
              </a:r>
            </a:p>
          </p:txBody>
        </p:sp>
        <p:pic>
          <p:nvPicPr>
            <p:cNvPr id="4918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5285" y="3871601"/>
              <a:ext cx="700658" cy="70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a:grpSpLocks/>
          </p:cNvGrpSpPr>
          <p:nvPr/>
        </p:nvGrpSpPr>
        <p:grpSpPr bwMode="auto">
          <a:xfrm>
            <a:off x="2870911" y="605710"/>
            <a:ext cx="1970105" cy="672515"/>
            <a:chOff x="4381032" y="3428962"/>
            <a:chExt cx="2341690" cy="672515"/>
          </a:xfrm>
        </p:grpSpPr>
        <p:sp>
          <p:nvSpPr>
            <p:cNvPr id="49179" name="TextBox 37"/>
            <p:cNvSpPr txBox="1">
              <a:spLocks noChangeArrowheads="1"/>
            </p:cNvSpPr>
            <p:nvPr/>
          </p:nvSpPr>
          <p:spPr bwMode="auto">
            <a:xfrm>
              <a:off x="4381032" y="3516702"/>
              <a:ext cx="18701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Mobile</a:t>
              </a:r>
            </a:p>
            <a:p>
              <a:r>
                <a:rPr lang="en-US" altLang="en-US" dirty="0"/>
                <a:t>Dashboard</a:t>
              </a:r>
            </a:p>
          </p:txBody>
        </p:sp>
        <p:grpSp>
          <p:nvGrpSpPr>
            <p:cNvPr id="49180" name="Group 48"/>
            <p:cNvGrpSpPr>
              <a:grpSpLocks/>
            </p:cNvGrpSpPr>
            <p:nvPr/>
          </p:nvGrpSpPr>
          <p:grpSpPr bwMode="auto">
            <a:xfrm>
              <a:off x="6051209" y="3428962"/>
              <a:ext cx="671513" cy="595313"/>
              <a:chOff x="7531043" y="3973455"/>
              <a:chExt cx="3795916" cy="3795916"/>
            </a:xfrm>
          </p:grpSpPr>
          <p:pic>
            <p:nvPicPr>
              <p:cNvPr id="49181" name="Picture 49"/>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1043" y="3973455"/>
                <a:ext cx="3795916" cy="379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681C0074-1998-4A38-BBF9-1936F0C3C3B9" descr="image.png"/>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44512" y="4677103"/>
                <a:ext cx="1515875" cy="269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3"/>
          <p:cNvGrpSpPr>
            <a:grpSpLocks/>
          </p:cNvGrpSpPr>
          <p:nvPr/>
        </p:nvGrpSpPr>
        <p:grpSpPr bwMode="auto">
          <a:xfrm>
            <a:off x="6888703" y="2453383"/>
            <a:ext cx="1584395" cy="738062"/>
            <a:chOff x="7976254" y="5350227"/>
            <a:chExt cx="1919503" cy="850901"/>
          </a:xfrm>
        </p:grpSpPr>
        <p:sp>
          <p:nvSpPr>
            <p:cNvPr id="49177" name="TextBox 56"/>
            <p:cNvSpPr txBox="1">
              <a:spLocks noChangeArrowheads="1"/>
            </p:cNvSpPr>
            <p:nvPr/>
          </p:nvSpPr>
          <p:spPr bwMode="auto">
            <a:xfrm>
              <a:off x="8497607" y="5468707"/>
              <a:ext cx="1398150" cy="67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Digital </a:t>
              </a:r>
            </a:p>
            <a:p>
              <a:r>
                <a:rPr lang="en-US" altLang="en-US" dirty="0"/>
                <a:t>Coupons</a:t>
              </a:r>
            </a:p>
          </p:txBody>
        </p:sp>
        <p:pic>
          <p:nvPicPr>
            <p:cNvPr id="4917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6254" y="5350227"/>
              <a:ext cx="549275" cy="850901"/>
            </a:xfrm>
            <a:prstGeom prst="rect">
              <a:avLst/>
            </a:prstGeom>
            <a:noFill/>
            <a:ln w="9525">
              <a:solidFill>
                <a:schemeClr val="bg1">
                  <a:lumMod val="65000"/>
                </a:schemeClr>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4" name="Group 43"/>
          <p:cNvGrpSpPr>
            <a:grpSpLocks/>
          </p:cNvGrpSpPr>
          <p:nvPr/>
        </p:nvGrpSpPr>
        <p:grpSpPr bwMode="auto">
          <a:xfrm>
            <a:off x="4038232" y="4097224"/>
            <a:ext cx="2381798" cy="863049"/>
            <a:chOff x="1236892" y="3015307"/>
            <a:chExt cx="2380755" cy="863396"/>
          </a:xfrm>
        </p:grpSpPr>
        <p:pic>
          <p:nvPicPr>
            <p:cNvPr id="491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997" y="3015307"/>
              <a:ext cx="582770" cy="58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76" name="TextBox 47"/>
            <p:cNvSpPr txBox="1">
              <a:spLocks noChangeArrowheads="1"/>
            </p:cNvSpPr>
            <p:nvPr/>
          </p:nvSpPr>
          <p:spPr bwMode="auto">
            <a:xfrm>
              <a:off x="1236892" y="3540013"/>
              <a:ext cx="2380755" cy="33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US" altLang="en-US" dirty="0"/>
                <a:t>Connected Payments</a:t>
              </a:r>
            </a:p>
          </p:txBody>
        </p:sp>
      </p:grpSp>
      <p:grpSp>
        <p:nvGrpSpPr>
          <p:cNvPr id="18" name="Group 17"/>
          <p:cNvGrpSpPr>
            <a:grpSpLocks/>
          </p:cNvGrpSpPr>
          <p:nvPr/>
        </p:nvGrpSpPr>
        <p:grpSpPr bwMode="auto">
          <a:xfrm>
            <a:off x="6776194" y="1714044"/>
            <a:ext cx="1315164" cy="657225"/>
            <a:chOff x="6289936" y="1770044"/>
            <a:chExt cx="1315765" cy="657226"/>
          </a:xfrm>
        </p:grpSpPr>
        <p:pic>
          <p:nvPicPr>
            <p:cNvPr id="49173" name="Picture 46" descr="Image result for fuel pump icon"/>
            <p:cNvPicPr>
              <a:picLocks noChangeAspect="1" noChangeArrowheads="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sharpenSoften amount="50000"/>
                      </a14:imgEffect>
                      <a14:imgEffect>
                        <a14:colorTemperature colorTemp="486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89936" y="1770044"/>
              <a:ext cx="657225" cy="657226"/>
            </a:xfrm>
            <a:prstGeom prst="rect">
              <a:avLst/>
            </a:prstGeom>
            <a:solidFill>
              <a:srgbClr val="54B94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74" name="Rectangle 16"/>
            <p:cNvSpPr>
              <a:spLocks noChangeArrowheads="1"/>
            </p:cNvSpPr>
            <p:nvPr/>
          </p:nvSpPr>
          <p:spPr bwMode="auto">
            <a:xfrm>
              <a:off x="6845851" y="1903785"/>
              <a:ext cx="759850"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378" eaLnBrk="1" hangingPunct="1"/>
              <a:r>
                <a:rPr lang="en-US" altLang="en-US" sz="1600" b="1" kern="0" dirty="0">
                  <a:solidFill>
                    <a:srgbClr val="54B948"/>
                  </a:solidFill>
                  <a:latin typeface="Raleway SemiBold" panose="020B0703030101060003" pitchFamily="34" charset="0"/>
                </a:rPr>
                <a:t>Fuel</a:t>
              </a:r>
            </a:p>
          </p:txBody>
        </p:sp>
      </p:grpSp>
      <p:grpSp>
        <p:nvGrpSpPr>
          <p:cNvPr id="6" name="Group 5"/>
          <p:cNvGrpSpPr>
            <a:grpSpLocks/>
          </p:cNvGrpSpPr>
          <p:nvPr/>
        </p:nvGrpSpPr>
        <p:grpSpPr bwMode="auto">
          <a:xfrm>
            <a:off x="1948865" y="2274320"/>
            <a:ext cx="1800986" cy="832327"/>
            <a:chOff x="1559358" y="573458"/>
            <a:chExt cx="1801502" cy="832894"/>
          </a:xfrm>
        </p:grpSpPr>
        <p:pic>
          <p:nvPicPr>
            <p:cNvPr id="49171"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2809" y="573458"/>
              <a:ext cx="638051" cy="7529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1F1F1F"/>
                    </a:outerShdw>
                  </a:effectLst>
                </a14:hiddenEffects>
              </a:ext>
            </a:extLst>
          </p:spPr>
        </p:pic>
        <p:sp>
          <p:nvSpPr>
            <p:cNvPr id="49172" name="TextBox 44"/>
            <p:cNvSpPr txBox="1">
              <a:spLocks noChangeArrowheads="1"/>
            </p:cNvSpPr>
            <p:nvPr/>
          </p:nvSpPr>
          <p:spPr bwMode="auto">
            <a:xfrm>
              <a:off x="1559358" y="821179"/>
              <a:ext cx="1149451" cy="58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defTabSz="914378" eaLnBrk="1" hangingPunct="1"/>
              <a:r>
                <a:rPr lang="en-US" altLang="en-US" sz="1600" b="1" kern="0" dirty="0">
                  <a:solidFill>
                    <a:srgbClr val="54B948"/>
                  </a:solidFill>
                  <a:latin typeface="Raleway SemiBold" panose="020B0703030101060003" pitchFamily="34" charset="0"/>
                </a:rPr>
                <a:t>Digital Receipts</a:t>
              </a:r>
            </a:p>
          </p:txBody>
        </p:sp>
      </p:grpSp>
      <p:grpSp>
        <p:nvGrpSpPr>
          <p:cNvPr id="23" name="Group 22">
            <a:extLst>
              <a:ext uri="{FF2B5EF4-FFF2-40B4-BE49-F238E27FC236}">
                <a16:creationId xmlns:a16="http://schemas.microsoft.com/office/drawing/2014/main" id="{91392B2B-E5A3-4412-BA49-0538A656B10D}"/>
              </a:ext>
            </a:extLst>
          </p:cNvPr>
          <p:cNvGrpSpPr/>
          <p:nvPr/>
        </p:nvGrpSpPr>
        <p:grpSpPr>
          <a:xfrm>
            <a:off x="4224739" y="1498379"/>
            <a:ext cx="2159000" cy="2157412"/>
            <a:chOff x="3551879" y="1651112"/>
            <a:chExt cx="2159000" cy="2157412"/>
          </a:xfrm>
        </p:grpSpPr>
        <p:grpSp>
          <p:nvGrpSpPr>
            <p:cNvPr id="19" name="Group 18"/>
            <p:cNvGrpSpPr>
              <a:grpSpLocks/>
            </p:cNvGrpSpPr>
            <p:nvPr/>
          </p:nvGrpSpPr>
          <p:grpSpPr bwMode="auto">
            <a:xfrm>
              <a:off x="3551879" y="1651112"/>
              <a:ext cx="2159000" cy="2157412"/>
              <a:chOff x="3363914" y="1558132"/>
              <a:chExt cx="2198686" cy="2198686"/>
            </a:xfrm>
          </p:grpSpPr>
          <p:sp>
            <p:nvSpPr>
              <p:cNvPr id="16" name="Oval 15"/>
              <p:cNvSpPr/>
              <p:nvPr/>
            </p:nvSpPr>
            <p:spPr>
              <a:xfrm>
                <a:off x="3363914" y="1558132"/>
                <a:ext cx="2198686" cy="2198686"/>
              </a:xfrm>
              <a:prstGeom prst="ellipse">
                <a:avLst/>
              </a:prstGeom>
              <a:noFill/>
              <a:ln w="31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78">
                  <a:defRPr/>
                </a:pPr>
                <a:endParaRPr lang="en-US" sz="2000" b="1" kern="0" dirty="0">
                  <a:solidFill>
                    <a:sysClr val="windowText" lastClr="000000"/>
                  </a:solidFill>
                </a:endParaRPr>
              </a:p>
            </p:txBody>
          </p:sp>
          <p:sp>
            <p:nvSpPr>
              <p:cNvPr id="10" name="TextBox 9"/>
              <p:cNvSpPr txBox="1"/>
              <p:nvPr/>
            </p:nvSpPr>
            <p:spPr>
              <a:xfrm rot="16200000">
                <a:off x="3591748" y="1691548"/>
                <a:ext cx="1792261" cy="1792262"/>
              </a:xfrm>
              <a:prstGeom prst="rect">
                <a:avLst/>
              </a:prstGeom>
              <a:noFill/>
            </p:spPr>
            <p:txBody>
              <a:bodyPr spcFirstLastPara="1">
                <a:prstTxWarp prst="textCircle">
                  <a:avLst>
                    <a:gd name="adj" fmla="val 16252092"/>
                  </a:avLst>
                </a:prstTxWarp>
                <a:spAutoFit/>
              </a:bodyPr>
              <a:lstStyle/>
              <a:p>
                <a:pPr algn="ctr" defTabSz="914378">
                  <a:defRPr/>
                </a:pPr>
                <a:r>
                  <a:rPr lang="en-US" sz="1000" b="1" kern="0" dirty="0">
                    <a:solidFill>
                      <a:srgbClr val="54B948"/>
                    </a:solidFill>
                  </a:rPr>
                  <a:t>C  O  M  P  L  E  M  E  N  T  A  R  Y</a:t>
                </a:r>
              </a:p>
            </p:txBody>
          </p:sp>
          <p:sp>
            <p:nvSpPr>
              <p:cNvPr id="12" name="TextBox 11"/>
              <p:cNvSpPr txBox="1"/>
              <p:nvPr/>
            </p:nvSpPr>
            <p:spPr>
              <a:xfrm>
                <a:off x="3561554" y="1767142"/>
                <a:ext cx="1893884" cy="1893884"/>
              </a:xfrm>
              <a:prstGeom prst="rect">
                <a:avLst/>
              </a:prstGeom>
              <a:noFill/>
            </p:spPr>
            <p:txBody>
              <a:bodyPr spcFirstLastPara="1">
                <a:prstTxWarp prst="textArchDown">
                  <a:avLst/>
                </a:prstTxWarp>
                <a:spAutoFit/>
              </a:bodyPr>
              <a:lstStyle/>
              <a:p>
                <a:pPr algn="ctr" defTabSz="914378">
                  <a:defRPr/>
                </a:pPr>
                <a:r>
                  <a:rPr lang="en-US" sz="1000" b="1" kern="0" dirty="0">
                    <a:solidFill>
                      <a:srgbClr val="54B948"/>
                    </a:solidFill>
                  </a:rPr>
                  <a:t>S    O    L    U    T    I    O    N    S</a:t>
                </a:r>
              </a:p>
            </p:txBody>
          </p:sp>
          <p:sp>
            <p:nvSpPr>
              <p:cNvPr id="2" name="Oval 1"/>
              <p:cNvSpPr/>
              <p:nvPr/>
            </p:nvSpPr>
            <p:spPr>
              <a:xfrm>
                <a:off x="3666234" y="1878470"/>
                <a:ext cx="1594047" cy="1601692"/>
              </a:xfrm>
              <a:prstGeom prst="ellipse">
                <a:avLst/>
              </a:prstGeom>
              <a:solidFill>
                <a:schemeClr val="bg1"/>
              </a:solidFill>
              <a:ln>
                <a:solidFill>
                  <a:srgbClr val="7FB95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78">
                  <a:defRPr/>
                </a:pPr>
                <a:r>
                  <a:rPr lang="en-US" sz="2000" b="1" kern="0" dirty="0">
                    <a:solidFill>
                      <a:sysClr val="windowText" lastClr="000000"/>
                    </a:solidFill>
                  </a:rPr>
                  <a:t> </a:t>
                </a:r>
                <a:br>
                  <a:rPr lang="en-US" sz="2000" b="1" kern="0" dirty="0">
                    <a:solidFill>
                      <a:sysClr val="windowText" lastClr="000000"/>
                    </a:solidFill>
                  </a:rPr>
                </a:br>
                <a:endParaRPr lang="en-US" sz="2000" b="1" kern="0" dirty="0">
                  <a:solidFill>
                    <a:sysClr val="windowText" lastClr="000000"/>
                  </a:solidFill>
                </a:endParaRPr>
              </a:p>
            </p:txBody>
          </p:sp>
        </p:grpSp>
        <p:pic>
          <p:nvPicPr>
            <p:cNvPr id="56" name="Picture 55"/>
            <p:cNvPicPr>
              <a:picLocks noChangeAspect="1"/>
            </p:cNvPicPr>
            <p:nvPr/>
          </p:nvPicPr>
          <p:blipFill rotWithShape="1">
            <a:blip r:embed="rId15"/>
            <a:srcRect l="4918" t="-5856" r="45" b="-28"/>
            <a:stretch/>
          </p:blipFill>
          <p:spPr>
            <a:xfrm>
              <a:off x="3925086" y="2379774"/>
              <a:ext cx="1488931" cy="663575"/>
            </a:xfrm>
            <a:prstGeom prst="rect">
              <a:avLst/>
            </a:prstGeom>
          </p:spPr>
        </p:pic>
      </p:grpSp>
      <p:grpSp>
        <p:nvGrpSpPr>
          <p:cNvPr id="22" name="Group 21">
            <a:extLst>
              <a:ext uri="{FF2B5EF4-FFF2-40B4-BE49-F238E27FC236}">
                <a16:creationId xmlns:a16="http://schemas.microsoft.com/office/drawing/2014/main" id="{90E9DA49-2B63-403A-BB58-168703F86CDB}"/>
              </a:ext>
            </a:extLst>
          </p:cNvPr>
          <p:cNvGrpSpPr/>
          <p:nvPr/>
        </p:nvGrpSpPr>
        <p:grpSpPr>
          <a:xfrm>
            <a:off x="1968799" y="1357250"/>
            <a:ext cx="2106134" cy="707886"/>
            <a:chOff x="1269795" y="1659930"/>
            <a:chExt cx="2106134" cy="707886"/>
          </a:xfrm>
        </p:grpSpPr>
        <p:sp>
          <p:nvSpPr>
            <p:cNvPr id="49183" name="TextBox 44"/>
            <p:cNvSpPr txBox="1">
              <a:spLocks noChangeArrowheads="1"/>
            </p:cNvSpPr>
            <p:nvPr/>
          </p:nvSpPr>
          <p:spPr bwMode="auto">
            <a:xfrm>
              <a:off x="1269795" y="1659930"/>
              <a:ext cx="17139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defTabSz="914378" eaLnBrk="1" hangingPunct="1">
                <a:defRPr sz="1600" b="1" kern="0">
                  <a:solidFill>
                    <a:srgbClr val="54B948"/>
                  </a:solidFill>
                  <a:latin typeface="Raleway SemiBold" panose="020B0703030101060003" pitchFamily="34" charset="0"/>
                  <a:cs typeface="Arial" panose="020B0604020202020204" pitchFamily="34" charset="0"/>
                </a:defRPr>
              </a:lvl1pPr>
              <a:lvl2pPr marL="742950" indent="-285750" eaLnBrk="0" hangingPunct="0">
                <a:defRPr>
                  <a:latin typeface="Calibri" panose="020F0502020204030204" pitchFamily="34" charset="0"/>
                  <a:cs typeface="Arial" panose="020B0604020202020204" pitchFamily="34" charset="0"/>
                </a:defRPr>
              </a:lvl2pPr>
              <a:lvl3pPr marL="1143000" indent="-228600" eaLnBrk="0" hangingPunct="0">
                <a:defRPr>
                  <a:latin typeface="Calibri" panose="020F0502020204030204" pitchFamily="34" charset="0"/>
                  <a:cs typeface="Arial" panose="020B0604020202020204" pitchFamily="34" charset="0"/>
                </a:defRPr>
              </a:lvl3pPr>
              <a:lvl4pPr marL="1600200" indent="-228600" eaLnBrk="0" hangingPunct="0">
                <a:defRPr>
                  <a:latin typeface="Calibri" panose="020F0502020204030204" pitchFamily="34" charset="0"/>
                  <a:cs typeface="Arial" panose="020B0604020202020204" pitchFamily="34" charset="0"/>
                </a:defRPr>
              </a:lvl4pPr>
              <a:lvl5pPr marL="2057400" indent="-228600" eaLnBrk="0" hangingPunct="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pPr>
                <a:lnSpc>
                  <a:spcPts val="1600"/>
                </a:lnSpc>
              </a:pPr>
              <a:r>
                <a:rPr lang="en-US" altLang="en-US" dirty="0"/>
                <a:t>FastLane</a:t>
              </a:r>
            </a:p>
            <a:p>
              <a:pPr>
                <a:lnSpc>
                  <a:spcPts val="1600"/>
                </a:lnSpc>
              </a:pPr>
              <a:r>
                <a:rPr lang="en-US" altLang="en-US" dirty="0"/>
                <a:t>Mobile </a:t>
              </a:r>
            </a:p>
            <a:p>
              <a:pPr>
                <a:lnSpc>
                  <a:spcPts val="1600"/>
                </a:lnSpc>
              </a:pPr>
              <a:r>
                <a:rPr lang="en-US" altLang="en-US" dirty="0"/>
                <a:t>Shopper</a:t>
              </a:r>
            </a:p>
          </p:txBody>
        </p:sp>
        <p:grpSp>
          <p:nvGrpSpPr>
            <p:cNvPr id="21" name="Group 20">
              <a:extLst>
                <a:ext uri="{FF2B5EF4-FFF2-40B4-BE49-F238E27FC236}">
                  <a16:creationId xmlns:a16="http://schemas.microsoft.com/office/drawing/2014/main" id="{B1CBC88A-0C13-4D89-AB2A-F4E534382CF3}"/>
                </a:ext>
              </a:extLst>
            </p:cNvPr>
            <p:cNvGrpSpPr/>
            <p:nvPr/>
          </p:nvGrpSpPr>
          <p:grpSpPr>
            <a:xfrm>
              <a:off x="2810972" y="1695527"/>
              <a:ext cx="564957" cy="595313"/>
              <a:chOff x="2810972" y="1695527"/>
              <a:chExt cx="564957" cy="595313"/>
            </a:xfrm>
          </p:grpSpPr>
          <p:pic>
            <p:nvPicPr>
              <p:cNvPr id="51" name="Picture 49"/>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0972" y="1695527"/>
                <a:ext cx="56495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681C0074-1998-4A38-BBF9-1936F0C3C3B9" descr="image.png"/>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3727" y="1815401"/>
                <a:ext cx="225612" cy="42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3" name="Slide Number Placeholder 2">
            <a:extLst>
              <a:ext uri="{FF2B5EF4-FFF2-40B4-BE49-F238E27FC236}">
                <a16:creationId xmlns:a16="http://schemas.microsoft.com/office/drawing/2014/main" id="{E97CF1E0-2EE4-4BF2-937A-A42AE38B2209}"/>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22</a:t>
            </a:fld>
            <a:endParaRPr lang="en-US" sz="800" kern="0" dirty="0">
              <a:solidFill>
                <a:srgbClr val="54B948"/>
              </a:solidFill>
            </a:endParaRPr>
          </a:p>
        </p:txBody>
      </p:sp>
      <p:sp>
        <p:nvSpPr>
          <p:cNvPr id="54" name="Footer Placeholder 3">
            <a:extLst>
              <a:ext uri="{FF2B5EF4-FFF2-40B4-BE49-F238E27FC236}">
                <a16:creationId xmlns:a16="http://schemas.microsoft.com/office/drawing/2014/main" id="{40D0349D-FBC9-4F94-B55E-000E71CB1DA4}"/>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0393425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5" y="143115"/>
            <a:ext cx="8229600" cy="604402"/>
          </a:xfrm>
        </p:spPr>
        <p:txBody>
          <a:bodyPr/>
          <a:lstStyle/>
          <a:p>
            <a:r>
              <a:rPr lang="en-US" dirty="0">
                <a:solidFill>
                  <a:schemeClr val="tx1">
                    <a:lumMod val="65000"/>
                    <a:lumOff val="35000"/>
                  </a:schemeClr>
                </a:solidFill>
                <a:latin typeface="+mj-lt"/>
              </a:rPr>
              <a:t>ENCOR Platform and Extensions</a:t>
            </a:r>
          </a:p>
        </p:txBody>
      </p:sp>
      <p:sp>
        <p:nvSpPr>
          <p:cNvPr id="4" name="Footer Placeholder 3"/>
          <p:cNvSpPr>
            <a:spLocks noGrp="1"/>
          </p:cNvSpPr>
          <p:nvPr>
            <p:ph type="ftr" sz="quarter" idx="3"/>
          </p:nvPr>
        </p:nvSpPr>
        <p:spPr/>
        <p:txBody>
          <a:bodyPr/>
          <a:lstStyle/>
          <a:p>
            <a:r>
              <a:rPr lang="en-US"/>
              <a:t>NCR Confidential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19502503"/>
              </p:ext>
            </p:extLst>
          </p:nvPr>
        </p:nvGraphicFramePr>
        <p:xfrm>
          <a:off x="638625" y="700724"/>
          <a:ext cx="8017851" cy="4191429"/>
        </p:xfrm>
        <a:graphic>
          <a:graphicData uri="http://schemas.openxmlformats.org/drawingml/2006/table">
            <a:tbl>
              <a:tblPr firstRow="1" bandRow="1">
                <a:tableStyleId>{00A15C55-8517-42AA-B614-E9B94910E393}</a:tableStyleId>
              </a:tblPr>
              <a:tblGrid>
                <a:gridCol w="8017851">
                  <a:extLst>
                    <a:ext uri="{9D8B030D-6E8A-4147-A177-3AD203B41FA5}">
                      <a16:colId xmlns:a16="http://schemas.microsoft.com/office/drawing/2014/main" val="3116816662"/>
                    </a:ext>
                  </a:extLst>
                </a:gridCol>
              </a:tblGrid>
              <a:tr h="297180">
                <a:tc>
                  <a:txBody>
                    <a:bodyPr/>
                    <a:lstStyle/>
                    <a:p>
                      <a:pPr algn="l"/>
                      <a:r>
                        <a:rPr lang="en-US" sz="1500" dirty="0"/>
                        <a:t>Capabilities</a:t>
                      </a:r>
                    </a:p>
                  </a:txBody>
                  <a:tcPr marL="68580" marR="68580" marT="34290" marB="34290"/>
                </a:tc>
                <a:extLst>
                  <a:ext uri="{0D108BD9-81ED-4DB2-BD59-A6C34878D82A}">
                    <a16:rowId xmlns:a16="http://schemas.microsoft.com/office/drawing/2014/main" val="3435467841"/>
                  </a:ext>
                </a:extLst>
              </a:tr>
              <a:tr h="359700">
                <a:tc>
                  <a:txBody>
                    <a:bodyPr/>
                    <a:lstStyle/>
                    <a:p>
                      <a:pPr algn="l"/>
                      <a:r>
                        <a:rPr lang="en-US" sz="1500" b="1" dirty="0">
                          <a:solidFill>
                            <a:schemeClr val="tx1">
                              <a:lumMod val="85000"/>
                              <a:lumOff val="15000"/>
                            </a:schemeClr>
                          </a:solidFill>
                        </a:rPr>
                        <a:t>R&amp;D Investment: </a:t>
                      </a:r>
                      <a:r>
                        <a:rPr lang="en-US" sz="1500" dirty="0">
                          <a:solidFill>
                            <a:schemeClr val="tx1">
                              <a:lumMod val="85000"/>
                              <a:lumOff val="15000"/>
                            </a:schemeClr>
                          </a:solidFill>
                        </a:rPr>
                        <a:t>ENCOR is NCR go</a:t>
                      </a:r>
                      <a:r>
                        <a:rPr lang="en-US" sz="1500" baseline="0" dirty="0">
                          <a:solidFill>
                            <a:schemeClr val="tx1">
                              <a:lumMod val="85000"/>
                              <a:lumOff val="15000"/>
                            </a:schemeClr>
                          </a:solidFill>
                        </a:rPr>
                        <a:t>-forward for digital solutions, self-serve and mobile</a:t>
                      </a:r>
                    </a:p>
                  </a:txBody>
                  <a:tcPr marL="68580" marR="68580" marT="34290" marB="34290"/>
                </a:tc>
                <a:extLst>
                  <a:ext uri="{0D108BD9-81ED-4DB2-BD59-A6C34878D82A}">
                    <a16:rowId xmlns:a16="http://schemas.microsoft.com/office/drawing/2014/main" val="2039361651"/>
                  </a:ext>
                </a:extLst>
              </a:tr>
              <a:tr h="297180">
                <a:tc>
                  <a:txBody>
                    <a:bodyPr/>
                    <a:lstStyle/>
                    <a:p>
                      <a:pPr algn="l"/>
                      <a:r>
                        <a:rPr lang="en-US" sz="1500" b="1" dirty="0">
                          <a:solidFill>
                            <a:schemeClr val="tx1">
                              <a:lumMod val="85000"/>
                              <a:lumOff val="15000"/>
                            </a:schemeClr>
                          </a:solidFill>
                        </a:rPr>
                        <a:t>Windows 10 UX </a:t>
                      </a:r>
                      <a:r>
                        <a:rPr lang="en-US" sz="1500" dirty="0">
                          <a:solidFill>
                            <a:schemeClr val="tx1">
                              <a:lumMod val="85000"/>
                              <a:lumOff val="15000"/>
                            </a:schemeClr>
                          </a:solidFill>
                        </a:rPr>
                        <a:t>/ Web-enabled features</a:t>
                      </a:r>
                    </a:p>
                  </a:txBody>
                  <a:tcPr marL="68580" marR="68580" marT="34290" marB="34290"/>
                </a:tc>
                <a:extLst>
                  <a:ext uri="{0D108BD9-81ED-4DB2-BD59-A6C34878D82A}">
                    <a16:rowId xmlns:a16="http://schemas.microsoft.com/office/drawing/2014/main" val="3794281160"/>
                  </a:ext>
                </a:extLst>
              </a:tr>
              <a:tr h="297180">
                <a:tc>
                  <a:txBody>
                    <a:bodyPr/>
                    <a:lstStyle/>
                    <a:p>
                      <a:pPr algn="l"/>
                      <a:r>
                        <a:rPr lang="en-US" sz="1500" b="1" dirty="0">
                          <a:solidFill>
                            <a:schemeClr val="tx1">
                              <a:lumMod val="85000"/>
                              <a:lumOff val="15000"/>
                            </a:schemeClr>
                          </a:solidFill>
                        </a:rPr>
                        <a:t>Platforms: </a:t>
                      </a:r>
                      <a:r>
                        <a:rPr lang="en-US" sz="1500" dirty="0">
                          <a:solidFill>
                            <a:schemeClr val="tx1">
                              <a:lumMod val="85000"/>
                              <a:lumOff val="15000"/>
                            </a:schemeClr>
                          </a:solidFill>
                        </a:rPr>
                        <a:t>Windows Server 2016, Windows 10,</a:t>
                      </a:r>
                      <a:r>
                        <a:rPr lang="en-US" sz="1500" baseline="0" dirty="0">
                          <a:solidFill>
                            <a:schemeClr val="tx1">
                              <a:lumMod val="85000"/>
                              <a:lumOff val="15000"/>
                            </a:schemeClr>
                          </a:solidFill>
                        </a:rPr>
                        <a:t> Windows 10 IoT (POS terminals)</a:t>
                      </a:r>
                      <a:endParaRPr lang="en-US" sz="1500" dirty="0">
                        <a:solidFill>
                          <a:schemeClr val="tx1">
                            <a:lumMod val="85000"/>
                            <a:lumOff val="15000"/>
                          </a:schemeClr>
                        </a:solidFill>
                      </a:endParaRPr>
                    </a:p>
                  </a:txBody>
                  <a:tcPr marL="68580" marR="68580" marT="34290" marB="34290"/>
                </a:tc>
                <a:extLst>
                  <a:ext uri="{0D108BD9-81ED-4DB2-BD59-A6C34878D82A}">
                    <a16:rowId xmlns:a16="http://schemas.microsoft.com/office/drawing/2014/main" val="3031411874"/>
                  </a:ext>
                </a:extLst>
              </a:tr>
              <a:tr h="754380">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r>
                        <a:rPr lang="en-US" sz="1500" b="1" dirty="0">
                          <a:solidFill>
                            <a:schemeClr val="tx1">
                              <a:lumMod val="85000"/>
                              <a:lumOff val="15000"/>
                            </a:schemeClr>
                          </a:solidFill>
                        </a:rPr>
                        <a:t>Back Office: </a:t>
                      </a:r>
                      <a:r>
                        <a:rPr lang="en-US" sz="1500" dirty="0">
                          <a:solidFill>
                            <a:schemeClr val="tx1">
                              <a:lumMod val="85000"/>
                              <a:lumOff val="15000"/>
                            </a:schemeClr>
                          </a:solidFill>
                        </a:rPr>
                        <a:t>Integrated</a:t>
                      </a:r>
                      <a:endParaRPr lang="en-US" sz="1500" baseline="0" dirty="0">
                        <a:solidFill>
                          <a:schemeClr val="tx1">
                            <a:lumMod val="85000"/>
                            <a:lumOff val="15000"/>
                          </a:schemeClr>
                        </a:solidFill>
                      </a:endParaRP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solidFill>
                            <a:schemeClr val="tx1">
                              <a:lumMod val="85000"/>
                              <a:lumOff val="15000"/>
                            </a:schemeClr>
                          </a:solidFill>
                        </a:rPr>
                        <a:t>Hosting, DSD, inventory, Scale management, Label printing</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solidFill>
                            <a:schemeClr val="tx1">
                              <a:lumMod val="85000"/>
                              <a:lumOff val="15000"/>
                            </a:schemeClr>
                          </a:solidFill>
                        </a:rPr>
                        <a:t>Native enterprise module (ENCOR/ABO Central)</a:t>
                      </a:r>
                      <a:endParaRPr lang="en-US" sz="1500" dirty="0">
                        <a:solidFill>
                          <a:schemeClr val="tx1">
                            <a:lumMod val="85000"/>
                            <a:lumOff val="15000"/>
                          </a:schemeClr>
                        </a:solidFill>
                      </a:endParaRPr>
                    </a:p>
                  </a:txBody>
                  <a:tcPr marL="68580" marR="68580" marT="34290" marB="34290"/>
                </a:tc>
                <a:extLst>
                  <a:ext uri="{0D108BD9-81ED-4DB2-BD59-A6C34878D82A}">
                    <a16:rowId xmlns:a16="http://schemas.microsoft.com/office/drawing/2014/main" val="4114965060"/>
                  </a:ext>
                </a:extLst>
              </a:tr>
              <a:tr h="297180">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r>
                        <a:rPr lang="en-US" sz="1500" b="1" baseline="0" dirty="0">
                          <a:solidFill>
                            <a:schemeClr val="tx1">
                              <a:lumMod val="85000"/>
                              <a:lumOff val="15000"/>
                            </a:schemeClr>
                          </a:solidFill>
                        </a:rPr>
                        <a:t>Loyalty: </a:t>
                      </a:r>
                      <a:r>
                        <a:rPr lang="en-US" sz="1500" baseline="0" dirty="0">
                          <a:solidFill>
                            <a:schemeClr val="tx1">
                              <a:lumMod val="85000"/>
                              <a:lumOff val="15000"/>
                            </a:schemeClr>
                          </a:solidFill>
                        </a:rPr>
                        <a:t>NCR Loyalty Pro and Connected Loyalty</a:t>
                      </a:r>
                      <a:endParaRPr lang="en-US" sz="1500" dirty="0">
                        <a:solidFill>
                          <a:schemeClr val="tx1">
                            <a:lumMod val="85000"/>
                            <a:lumOff val="15000"/>
                          </a:schemeClr>
                        </a:solidFill>
                      </a:endParaRPr>
                    </a:p>
                  </a:txBody>
                  <a:tcPr marL="68580" marR="68580" marT="34290" marB="34290"/>
                </a:tc>
                <a:extLst>
                  <a:ext uri="{0D108BD9-81ED-4DB2-BD59-A6C34878D82A}">
                    <a16:rowId xmlns:a16="http://schemas.microsoft.com/office/drawing/2014/main" val="1857564178"/>
                  </a:ext>
                </a:extLst>
              </a:tr>
              <a:tr h="297180">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r>
                        <a:rPr lang="en-US" sz="1500" b="1" dirty="0">
                          <a:solidFill>
                            <a:schemeClr val="tx1">
                              <a:lumMod val="85000"/>
                              <a:lumOff val="15000"/>
                            </a:schemeClr>
                          </a:solidFill>
                        </a:rPr>
                        <a:t>Fuel: </a:t>
                      </a:r>
                      <a:r>
                        <a:rPr lang="en-US" sz="1500" dirty="0">
                          <a:solidFill>
                            <a:schemeClr val="tx1">
                              <a:lumMod val="85000"/>
                              <a:lumOff val="15000"/>
                            </a:schemeClr>
                          </a:solidFill>
                        </a:rPr>
                        <a:t>Fully integrated ENCOR Fuel option</a:t>
                      </a:r>
                    </a:p>
                  </a:txBody>
                  <a:tcPr marL="68580" marR="68580" marT="34290" marB="34290"/>
                </a:tc>
                <a:extLst>
                  <a:ext uri="{0D108BD9-81ED-4DB2-BD59-A6C34878D82A}">
                    <a16:rowId xmlns:a16="http://schemas.microsoft.com/office/drawing/2014/main" val="450767258"/>
                  </a:ext>
                </a:extLst>
              </a:tr>
              <a:tr h="1294269">
                <a:tc>
                  <a:txBody>
                    <a:bodyPr/>
                    <a:lstStyle/>
                    <a:p>
                      <a:pPr algn="l"/>
                      <a:r>
                        <a:rPr lang="en-US" sz="1500" b="1" dirty="0">
                          <a:solidFill>
                            <a:schemeClr val="tx1">
                              <a:lumMod val="85000"/>
                              <a:lumOff val="15000"/>
                            </a:schemeClr>
                          </a:solidFill>
                        </a:rPr>
                        <a:t>Mobile POS</a:t>
                      </a:r>
                    </a:p>
                    <a:p>
                      <a:pPr marL="342900" indent="-342900" algn="l">
                        <a:buFont typeface="Arial" panose="020B0604020202020204" pitchFamily="34" charset="0"/>
                        <a:buChar char="•"/>
                      </a:pPr>
                      <a:r>
                        <a:rPr lang="en-US" sz="1500" dirty="0">
                          <a:solidFill>
                            <a:schemeClr val="tx1">
                              <a:lumMod val="85000"/>
                              <a:lumOff val="15000"/>
                            </a:schemeClr>
                          </a:solidFill>
                        </a:rPr>
                        <a:t>Retail-hardened</a:t>
                      </a:r>
                      <a:r>
                        <a:rPr lang="en-US" sz="1500" baseline="0" dirty="0">
                          <a:solidFill>
                            <a:schemeClr val="tx1">
                              <a:lumMod val="85000"/>
                              <a:lumOff val="15000"/>
                            </a:schemeClr>
                          </a:solidFill>
                        </a:rPr>
                        <a:t> tablet</a:t>
                      </a:r>
                    </a:p>
                    <a:p>
                      <a:pPr marL="342900" indent="-342900" algn="l">
                        <a:buFont typeface="Arial" panose="020B0604020202020204" pitchFamily="34" charset="0"/>
                        <a:buChar char="•"/>
                      </a:pPr>
                      <a:r>
                        <a:rPr lang="en-US" sz="1500" baseline="0" dirty="0">
                          <a:solidFill>
                            <a:schemeClr val="tx1">
                              <a:lumMod val="85000"/>
                              <a:lumOff val="15000"/>
                            </a:schemeClr>
                          </a:solidFill>
                        </a:rPr>
                        <a:t>Bluetooth printer and hand-held scanner</a:t>
                      </a:r>
                    </a:p>
                    <a:p>
                      <a:pPr marL="342900" indent="-342900" algn="l">
                        <a:buFont typeface="Arial" panose="020B0604020202020204" pitchFamily="34" charset="0"/>
                        <a:buChar char="•"/>
                      </a:pPr>
                      <a:r>
                        <a:rPr lang="en-US" sz="1500" baseline="0" dirty="0">
                          <a:solidFill>
                            <a:schemeClr val="tx1">
                              <a:lumMod val="85000"/>
                              <a:lumOff val="15000"/>
                            </a:schemeClr>
                          </a:solidFill>
                        </a:rPr>
                        <a:t>EMV payments</a:t>
                      </a:r>
                    </a:p>
                    <a:p>
                      <a:pPr marL="342900" indent="-342900" algn="l">
                        <a:buFont typeface="Arial" panose="020B0604020202020204" pitchFamily="34" charset="0"/>
                        <a:buChar char="•"/>
                      </a:pPr>
                      <a:r>
                        <a:rPr lang="en-US" sz="1500" baseline="0" dirty="0">
                          <a:solidFill>
                            <a:schemeClr val="tx1">
                              <a:lumMod val="85000"/>
                              <a:lumOff val="15000"/>
                            </a:schemeClr>
                          </a:solidFill>
                        </a:rPr>
                        <a:t>Full POS functions (no scale items or cash tender)</a:t>
                      </a:r>
                      <a:endParaRPr lang="en-US" sz="1500" dirty="0">
                        <a:solidFill>
                          <a:schemeClr val="tx1">
                            <a:lumMod val="85000"/>
                            <a:lumOff val="15000"/>
                          </a:schemeClr>
                        </a:solidFill>
                      </a:endParaRPr>
                    </a:p>
                  </a:txBody>
                  <a:tcPr marL="68580" marR="68580" marT="34290" marB="34290"/>
                </a:tc>
                <a:extLst>
                  <a:ext uri="{0D108BD9-81ED-4DB2-BD59-A6C34878D82A}">
                    <a16:rowId xmlns:a16="http://schemas.microsoft.com/office/drawing/2014/main" val="425560985"/>
                  </a:ext>
                </a:extLst>
              </a:tr>
              <a:tr h="297180">
                <a:tc>
                  <a:txBody>
                    <a:bodyPr/>
                    <a:lstStyle/>
                    <a:p>
                      <a:pPr marL="0" marR="0" lvl="0" indent="0" algn="l" defTabSz="4127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dirty="0">
                          <a:solidFill>
                            <a:schemeClr val="tx1">
                              <a:lumMod val="85000"/>
                              <a:lumOff val="15000"/>
                            </a:schemeClr>
                          </a:solidFill>
                        </a:rPr>
                        <a:t>Third-party integration: </a:t>
                      </a:r>
                      <a:r>
                        <a:rPr lang="en-US" sz="1500" dirty="0">
                          <a:solidFill>
                            <a:schemeClr val="tx1">
                              <a:lumMod val="85000"/>
                              <a:lumOff val="15000"/>
                            </a:schemeClr>
                          </a:solidFill>
                        </a:rPr>
                        <a:t>Comprehensive list of support for industry applications</a:t>
                      </a:r>
                    </a:p>
                  </a:txBody>
                  <a:tcPr marL="68580" marR="68580" marT="34290" marB="34290"/>
                </a:tc>
                <a:extLst>
                  <a:ext uri="{0D108BD9-81ED-4DB2-BD59-A6C34878D82A}">
                    <a16:rowId xmlns:a16="http://schemas.microsoft.com/office/drawing/2014/main" val="4010622922"/>
                  </a:ext>
                </a:extLst>
              </a:tr>
            </a:tbl>
          </a:graphicData>
        </a:graphic>
      </p:graphicFrame>
      <p:sp>
        <p:nvSpPr>
          <p:cNvPr id="10" name="Slide Number Placeholder 2">
            <a:extLst>
              <a:ext uri="{FF2B5EF4-FFF2-40B4-BE49-F238E27FC236}">
                <a16:creationId xmlns:a16="http://schemas.microsoft.com/office/drawing/2014/main" id="{CB3DCFC4-1C65-4774-B50A-71A6897697B3}"/>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23</a:t>
            </a:fld>
            <a:endParaRPr lang="en-US" sz="800" kern="0" dirty="0">
              <a:solidFill>
                <a:srgbClr val="54B948"/>
              </a:solidFill>
            </a:endParaRPr>
          </a:p>
        </p:txBody>
      </p:sp>
      <p:sp>
        <p:nvSpPr>
          <p:cNvPr id="11" name="Footer Placeholder 3">
            <a:extLst>
              <a:ext uri="{FF2B5EF4-FFF2-40B4-BE49-F238E27FC236}">
                <a16:creationId xmlns:a16="http://schemas.microsoft.com/office/drawing/2014/main" id="{35EAEEF8-A062-4053-B2F0-856A33B6A22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81686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1"/>
          <p:cNvSpPr>
            <a:spLocks noGrp="1"/>
          </p:cNvSpPr>
          <p:nvPr>
            <p:ph type="title"/>
          </p:nvPr>
        </p:nvSpPr>
        <p:spPr>
          <a:xfrm>
            <a:off x="416140" y="-103529"/>
            <a:ext cx="8217638" cy="993775"/>
          </a:xfrm>
        </p:spPr>
        <p:txBody>
          <a:bodyPr/>
          <a:lstStyle/>
          <a:p>
            <a:pPr>
              <a:lnSpc>
                <a:spcPts val="3000"/>
              </a:lnSpc>
            </a:pPr>
            <a:r>
              <a:rPr lang="en-US" dirty="0">
                <a:solidFill>
                  <a:schemeClr val="tx1">
                    <a:lumMod val="65000"/>
                    <a:lumOff val="35000"/>
                  </a:schemeClr>
                </a:solidFill>
              </a:rPr>
              <a:t>The Main Stage: </a:t>
            </a:r>
            <a:br>
              <a:rPr lang="en-US" dirty="0">
                <a:solidFill>
                  <a:schemeClr val="tx1">
                    <a:lumMod val="65000"/>
                    <a:lumOff val="35000"/>
                  </a:schemeClr>
                </a:solidFill>
              </a:rPr>
            </a:br>
            <a:r>
              <a:rPr lang="en-US" dirty="0">
                <a:solidFill>
                  <a:schemeClr val="tx1">
                    <a:lumMod val="65000"/>
                    <a:lumOff val="35000"/>
                  </a:schemeClr>
                </a:solidFill>
              </a:rPr>
              <a:t>NCR Omni-Commerce Platform and Open Ecosystem</a:t>
            </a:r>
          </a:p>
        </p:txBody>
      </p:sp>
      <p:sp>
        <p:nvSpPr>
          <p:cNvPr id="37" name="Oval 36"/>
          <p:cNvSpPr/>
          <p:nvPr/>
        </p:nvSpPr>
        <p:spPr>
          <a:xfrm>
            <a:off x="3678003" y="1405625"/>
            <a:ext cx="3121072" cy="3121072"/>
          </a:xfrm>
          <a:prstGeom prst="ellipse">
            <a:avLst/>
          </a:prstGeom>
          <a:solidFill>
            <a:srgbClr val="4D99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500" kern="0">
              <a:solidFill>
                <a:prstClr val="white"/>
              </a:solidFill>
            </a:endParaRPr>
          </a:p>
        </p:txBody>
      </p:sp>
      <p:cxnSp>
        <p:nvCxnSpPr>
          <p:cNvPr id="38" name="Straight Arrow Connector 37"/>
          <p:cNvCxnSpPr>
            <a:stCxn id="46" idx="2"/>
            <a:endCxn id="43" idx="0"/>
          </p:cNvCxnSpPr>
          <p:nvPr/>
        </p:nvCxnSpPr>
        <p:spPr>
          <a:xfrm flipH="1">
            <a:off x="5260492" y="2479007"/>
            <a:ext cx="8037" cy="315490"/>
          </a:xfrm>
          <a:prstGeom prst="straightConnector1">
            <a:avLst/>
          </a:prstGeom>
          <a:ln w="19050">
            <a:solidFill>
              <a:schemeClr val="bg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46" idx="1"/>
            <a:endCxn id="43" idx="1"/>
          </p:cNvCxnSpPr>
          <p:nvPr/>
        </p:nvCxnSpPr>
        <p:spPr>
          <a:xfrm rot="10800000" flipV="1">
            <a:off x="4336659" y="2302433"/>
            <a:ext cx="110642" cy="668637"/>
          </a:xfrm>
          <a:prstGeom prst="bentConnector3">
            <a:avLst>
              <a:gd name="adj1" fmla="val 242046"/>
            </a:avLst>
          </a:prstGeom>
          <a:ln w="19050">
            <a:solidFill>
              <a:schemeClr val="bg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3" idx="2"/>
            <a:endCxn id="49" idx="0"/>
          </p:cNvCxnSpPr>
          <p:nvPr/>
        </p:nvCxnSpPr>
        <p:spPr>
          <a:xfrm>
            <a:off x="5260491" y="3147644"/>
            <a:ext cx="40" cy="332211"/>
          </a:xfrm>
          <a:prstGeom prst="straightConnector1">
            <a:avLst/>
          </a:prstGeom>
          <a:ln w="19050">
            <a:solidFill>
              <a:schemeClr val="bg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43" idx="3"/>
            <a:endCxn id="49" idx="3"/>
          </p:cNvCxnSpPr>
          <p:nvPr/>
        </p:nvCxnSpPr>
        <p:spPr>
          <a:xfrm flipH="1">
            <a:off x="6183880" y="2971070"/>
            <a:ext cx="445" cy="685359"/>
          </a:xfrm>
          <a:prstGeom prst="bentConnector3">
            <a:avLst>
              <a:gd name="adj1" fmla="val -40133483"/>
            </a:avLst>
          </a:prstGeom>
          <a:ln w="19050">
            <a:solidFill>
              <a:schemeClr val="bg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4336659" y="2794496"/>
            <a:ext cx="1847666" cy="353148"/>
            <a:chOff x="4292155" y="2267095"/>
            <a:chExt cx="1992394" cy="380809"/>
          </a:xfrm>
        </p:grpSpPr>
        <p:sp>
          <p:nvSpPr>
            <p:cNvPr id="43" name="Rounded Rectangle 42"/>
            <p:cNvSpPr/>
            <p:nvPr/>
          </p:nvSpPr>
          <p:spPr>
            <a:xfrm>
              <a:off x="4292155" y="2267095"/>
              <a:ext cx="1992394" cy="380809"/>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914378">
                <a:defRPr/>
              </a:pPr>
              <a:r>
                <a:rPr lang="en-US" sz="1400" kern="0" dirty="0">
                  <a:solidFill>
                    <a:prstClr val="white"/>
                  </a:solidFill>
                </a:rPr>
                <a:t>Technical Services</a:t>
              </a:r>
            </a:p>
          </p:txBody>
        </p:sp>
        <p:pic>
          <p:nvPicPr>
            <p:cNvPr id="44" name="Picture 4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59255" y="2321110"/>
              <a:ext cx="219743" cy="281308"/>
            </a:xfrm>
            <a:prstGeom prst="rect">
              <a:avLst/>
            </a:prstGeom>
          </p:spPr>
        </p:pic>
      </p:grpSp>
      <p:grpSp>
        <p:nvGrpSpPr>
          <p:cNvPr id="45" name="Group 44"/>
          <p:cNvGrpSpPr/>
          <p:nvPr/>
        </p:nvGrpSpPr>
        <p:grpSpPr>
          <a:xfrm>
            <a:off x="4447301" y="2125860"/>
            <a:ext cx="1642455" cy="353147"/>
            <a:chOff x="4402798" y="1598457"/>
            <a:chExt cx="1771108" cy="380809"/>
          </a:xfrm>
        </p:grpSpPr>
        <p:sp>
          <p:nvSpPr>
            <p:cNvPr id="46" name="Rounded Rectangle 45"/>
            <p:cNvSpPr/>
            <p:nvPr/>
          </p:nvSpPr>
          <p:spPr>
            <a:xfrm>
              <a:off x="4402798" y="1598457"/>
              <a:ext cx="1771108" cy="380809"/>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378">
                <a:defRPr/>
              </a:pPr>
              <a:r>
                <a:rPr lang="en-US" sz="1400" kern="0" dirty="0">
                  <a:solidFill>
                    <a:prstClr val="white"/>
                  </a:solidFill>
                </a:rPr>
                <a:t>Retail Services</a:t>
              </a:r>
            </a:p>
          </p:txBody>
        </p:sp>
        <p:pic>
          <p:nvPicPr>
            <p:cNvPr id="47" name="Picture 4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58789" y="1624400"/>
              <a:ext cx="258782" cy="310569"/>
            </a:xfrm>
            <a:prstGeom prst="rect">
              <a:avLst/>
            </a:prstGeom>
          </p:spPr>
        </p:pic>
      </p:grpSp>
      <p:grpSp>
        <p:nvGrpSpPr>
          <p:cNvPr id="48" name="Group 47"/>
          <p:cNvGrpSpPr/>
          <p:nvPr/>
        </p:nvGrpSpPr>
        <p:grpSpPr>
          <a:xfrm>
            <a:off x="4337183" y="3479856"/>
            <a:ext cx="1846697" cy="353147"/>
            <a:chOff x="4292678" y="2952455"/>
            <a:chExt cx="1991349" cy="380809"/>
          </a:xfrm>
        </p:grpSpPr>
        <p:sp>
          <p:nvSpPr>
            <p:cNvPr id="49" name="Rounded Rectangle 48"/>
            <p:cNvSpPr/>
            <p:nvPr/>
          </p:nvSpPr>
          <p:spPr>
            <a:xfrm>
              <a:off x="4292678" y="2952455"/>
              <a:ext cx="1991349" cy="380809"/>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378">
                <a:defRPr/>
              </a:pPr>
              <a:r>
                <a:rPr lang="en-US" sz="1400" kern="0" dirty="0">
                  <a:solidFill>
                    <a:prstClr val="white"/>
                  </a:solidFill>
                </a:rPr>
                <a:t>Data Management</a:t>
              </a:r>
            </a:p>
          </p:txBody>
        </p:sp>
        <p:pic>
          <p:nvPicPr>
            <p:cNvPr id="50" name="Picture 4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99850" y="3046448"/>
              <a:ext cx="227696" cy="220600"/>
            </a:xfrm>
            <a:prstGeom prst="rect">
              <a:avLst/>
            </a:prstGeom>
          </p:spPr>
        </p:pic>
      </p:grpSp>
      <p:pic>
        <p:nvPicPr>
          <p:cNvPr id="51" name="Picture 5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90504" y="1045781"/>
            <a:ext cx="2005045" cy="3821379"/>
          </a:xfrm>
          <a:prstGeom prst="rect">
            <a:avLst/>
          </a:prstGeom>
        </p:spPr>
      </p:pic>
      <p:grpSp>
        <p:nvGrpSpPr>
          <p:cNvPr id="52" name="Group 51"/>
          <p:cNvGrpSpPr/>
          <p:nvPr/>
        </p:nvGrpSpPr>
        <p:grpSpPr>
          <a:xfrm>
            <a:off x="5005962" y="921730"/>
            <a:ext cx="2273293" cy="4097197"/>
            <a:chOff x="5074081" y="217296"/>
            <a:chExt cx="2473686" cy="4458369"/>
          </a:xfrm>
        </p:grpSpPr>
        <p:grpSp>
          <p:nvGrpSpPr>
            <p:cNvPr id="53" name="Group 52"/>
            <p:cNvGrpSpPr/>
            <p:nvPr/>
          </p:nvGrpSpPr>
          <p:grpSpPr>
            <a:xfrm>
              <a:off x="5074081" y="4226609"/>
              <a:ext cx="359169" cy="313768"/>
              <a:chOff x="4714303" y="4161481"/>
              <a:chExt cx="388981" cy="339812"/>
            </a:xfrm>
          </p:grpSpPr>
          <p:pic>
            <p:nvPicPr>
              <p:cNvPr id="57" name="Picture 56"/>
              <p:cNvPicPr>
                <a:picLocks noChangeAspect="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4714303" y="4164653"/>
                <a:ext cx="327970" cy="327971"/>
              </a:xfrm>
              <a:prstGeom prst="rect">
                <a:avLst/>
              </a:prstGeom>
            </p:spPr>
          </p:pic>
          <p:pic>
            <p:nvPicPr>
              <p:cNvPr id="58" name="Picture 57"/>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4724857" y="4161481"/>
                <a:ext cx="378427" cy="339812"/>
              </a:xfrm>
              <a:prstGeom prst="rect">
                <a:avLst/>
              </a:prstGeom>
            </p:spPr>
          </p:pic>
          <p:pic>
            <p:nvPicPr>
              <p:cNvPr id="59" name="Picture 58"/>
              <p:cNvPicPr>
                <a:picLocks noChangeAspect="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4735992" y="4176747"/>
                <a:ext cx="341926" cy="307036"/>
              </a:xfrm>
              <a:prstGeom prst="rect">
                <a:avLst/>
              </a:prstGeom>
            </p:spPr>
          </p:pic>
        </p:grpSp>
        <p:pic>
          <p:nvPicPr>
            <p:cNvPr id="54" name="Picture 53"/>
            <p:cNvPicPr>
              <a:picLocks noChangeAspect="1"/>
            </p:cNvPicPr>
            <p:nvPr/>
          </p:nvPicPr>
          <p:blipFill>
            <a:blip r:embed="rId10"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357578" y="217296"/>
              <a:ext cx="2190189" cy="4458369"/>
            </a:xfrm>
            <a:prstGeom prst="rect">
              <a:avLst/>
            </a:prstGeom>
          </p:spPr>
        </p:pic>
        <p:pic>
          <p:nvPicPr>
            <p:cNvPr id="55" name="Picture 54"/>
            <p:cNvPicPr>
              <a:picLocks noChangeAspect="1"/>
            </p:cNvPicPr>
            <p:nvPr/>
          </p:nvPicPr>
          <p:blipFill>
            <a:blip r:embed="rId11" cstate="email">
              <a:biLevel thresh="25000"/>
              <a:extLst>
                <a:ext uri="{28A0092B-C50C-407E-A947-70E740481C1C}">
                  <a14:useLocalDpi xmlns:a14="http://schemas.microsoft.com/office/drawing/2010/main"/>
                </a:ext>
              </a:extLst>
            </a:blip>
            <a:stretch>
              <a:fillRect/>
            </a:stretch>
          </p:blipFill>
          <p:spPr>
            <a:xfrm>
              <a:off x="6028726" y="548724"/>
              <a:ext cx="1253656" cy="1441705"/>
            </a:xfrm>
            <a:prstGeom prst="rect">
              <a:avLst/>
            </a:prstGeom>
          </p:spPr>
        </p:pic>
        <p:pic>
          <p:nvPicPr>
            <p:cNvPr id="56" name="Picture 55"/>
            <p:cNvPicPr>
              <a:picLocks noChangeAspect="1"/>
            </p:cNvPicPr>
            <p:nvPr/>
          </p:nvPicPr>
          <p:blipFill>
            <a:blip r:embed="rId12" cstate="email">
              <a:biLevel thresh="25000"/>
              <a:extLst>
                <a:ext uri="{28A0092B-C50C-407E-A947-70E740481C1C}">
                  <a14:useLocalDpi xmlns:a14="http://schemas.microsoft.com/office/drawing/2010/main"/>
                </a:ext>
              </a:extLst>
            </a:blip>
            <a:stretch>
              <a:fillRect/>
            </a:stretch>
          </p:blipFill>
          <p:spPr>
            <a:xfrm>
              <a:off x="7123792" y="2339762"/>
              <a:ext cx="336112" cy="498747"/>
            </a:xfrm>
            <a:prstGeom prst="rect">
              <a:avLst/>
            </a:prstGeom>
          </p:spPr>
        </p:pic>
      </p:grpSp>
      <p:grpSp>
        <p:nvGrpSpPr>
          <p:cNvPr id="60" name="Group 59"/>
          <p:cNvGrpSpPr/>
          <p:nvPr/>
        </p:nvGrpSpPr>
        <p:grpSpPr>
          <a:xfrm>
            <a:off x="5211609" y="1068461"/>
            <a:ext cx="306397" cy="278302"/>
            <a:chOff x="5012347" y="4182961"/>
            <a:chExt cx="361080" cy="327971"/>
          </a:xfrm>
        </p:grpSpPr>
        <p:pic>
          <p:nvPicPr>
            <p:cNvPr id="61" name="Picture 6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5457" y="4182961"/>
              <a:ext cx="327970" cy="327971"/>
            </a:xfrm>
            <a:prstGeom prst="rect">
              <a:avLst/>
            </a:prstGeom>
          </p:spPr>
        </p:pic>
        <p:pic>
          <p:nvPicPr>
            <p:cNvPr id="62" name="Picture 6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12347" y="4194818"/>
              <a:ext cx="341926" cy="307036"/>
            </a:xfrm>
            <a:prstGeom prst="rect">
              <a:avLst/>
            </a:prstGeom>
          </p:spPr>
        </p:pic>
      </p:grpSp>
      <p:cxnSp>
        <p:nvCxnSpPr>
          <p:cNvPr id="63" name="Straight Arrow Connector 62"/>
          <p:cNvCxnSpPr>
            <a:endCxn id="46" idx="0"/>
          </p:cNvCxnSpPr>
          <p:nvPr/>
        </p:nvCxnSpPr>
        <p:spPr>
          <a:xfrm>
            <a:off x="5268528" y="1682795"/>
            <a:ext cx="0" cy="443065"/>
          </a:xfrm>
          <a:prstGeom prst="straightConnector1">
            <a:avLst/>
          </a:prstGeom>
          <a:ln w="19050">
            <a:solidFill>
              <a:schemeClr val="bg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5286147" y="3847352"/>
            <a:ext cx="0" cy="414337"/>
          </a:xfrm>
          <a:prstGeom prst="straightConnector1">
            <a:avLst/>
          </a:prstGeom>
          <a:ln w="19050">
            <a:solidFill>
              <a:schemeClr val="bg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65" name="Picture 64"/>
          <p:cNvPicPr>
            <a:picLocks noChangeAspect="1"/>
          </p:cNvPicPr>
          <p:nvPr/>
        </p:nvPicPr>
        <p:blipFill>
          <a:blip r:embed="rId14" cstate="email">
            <a:biLevel thresh="25000"/>
            <a:extLst>
              <a:ext uri="{28A0092B-C50C-407E-A947-70E740481C1C}">
                <a14:useLocalDpi xmlns:a14="http://schemas.microsoft.com/office/drawing/2010/main"/>
              </a:ext>
            </a:extLst>
          </a:blip>
          <a:stretch>
            <a:fillRect/>
          </a:stretch>
        </p:blipFill>
        <p:spPr>
          <a:xfrm>
            <a:off x="3413956" y="1147878"/>
            <a:ext cx="3555440" cy="3555440"/>
          </a:xfrm>
          <a:prstGeom prst="rect">
            <a:avLst/>
          </a:prstGeom>
          <a:effectLst/>
        </p:spPr>
      </p:pic>
      <p:grpSp>
        <p:nvGrpSpPr>
          <p:cNvPr id="77" name="Group 76"/>
          <p:cNvGrpSpPr/>
          <p:nvPr/>
        </p:nvGrpSpPr>
        <p:grpSpPr>
          <a:xfrm>
            <a:off x="439144" y="2675290"/>
            <a:ext cx="631248" cy="518462"/>
            <a:chOff x="7679788" y="1113126"/>
            <a:chExt cx="631248" cy="518462"/>
          </a:xfrm>
        </p:grpSpPr>
        <p:sp>
          <p:nvSpPr>
            <p:cNvPr id="78" name="TextBox 77"/>
            <p:cNvSpPr txBox="1"/>
            <p:nvPr/>
          </p:nvSpPr>
          <p:spPr>
            <a:xfrm>
              <a:off x="7701517" y="1369978"/>
              <a:ext cx="609519" cy="261610"/>
            </a:xfrm>
            <a:prstGeom prst="rect">
              <a:avLst/>
            </a:prstGeom>
            <a:noFill/>
          </p:spPr>
          <p:txBody>
            <a:bodyPr wrap="square" rtlCol="0">
              <a:spAutoFit/>
            </a:bodyPr>
            <a:lstStyle/>
            <a:p>
              <a:pPr defTabSz="914378">
                <a:defRPr/>
              </a:pPr>
              <a:r>
                <a:rPr lang="en-US" sz="1100" b="1" kern="0" dirty="0">
                  <a:solidFill>
                    <a:srgbClr val="808080">
                      <a:lumMod val="75000"/>
                    </a:srgbClr>
                  </a:solidFill>
                  <a:latin typeface="Century Gothic" panose="020B0502020202020204" pitchFamily="34" charset="0"/>
                </a:rPr>
                <a:t>SaaS</a:t>
              </a:r>
              <a:endParaRPr lang="en-US" sz="1100" b="1" kern="0" dirty="0">
                <a:solidFill>
                  <a:srgbClr val="808080">
                    <a:lumMod val="75000"/>
                  </a:srgbClr>
                </a:solidFill>
                <a:latin typeface="Arial"/>
              </a:endParaRPr>
            </a:p>
          </p:txBody>
        </p:sp>
        <p:pic>
          <p:nvPicPr>
            <p:cNvPr id="79" name="Picture 78"/>
            <p:cNvPicPr>
              <a:picLocks noChangeAspect="1"/>
            </p:cNvPicPr>
            <p:nvPr/>
          </p:nvPicPr>
          <p:blipFill>
            <a:blip r:embed="rId1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679788" y="1113126"/>
              <a:ext cx="473194" cy="365760"/>
            </a:xfrm>
            <a:prstGeom prst="rect">
              <a:avLst/>
            </a:prstGeom>
            <a:effectLst/>
          </p:spPr>
        </p:pic>
      </p:grpSp>
      <p:sp>
        <p:nvSpPr>
          <p:cNvPr id="80" name="Oval 79"/>
          <p:cNvSpPr/>
          <p:nvPr/>
        </p:nvSpPr>
        <p:spPr>
          <a:xfrm>
            <a:off x="3180197" y="893963"/>
            <a:ext cx="4158483" cy="4158483"/>
          </a:xfrm>
          <a:prstGeom prst="ellipse">
            <a:avLst/>
          </a:prstGeom>
          <a:solidFill>
            <a:schemeClr val="bg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prstClr val="white"/>
              </a:solidFill>
            </a:endParaRPr>
          </a:p>
        </p:txBody>
      </p:sp>
      <p:grpSp>
        <p:nvGrpSpPr>
          <p:cNvPr id="173" name="Group 172"/>
          <p:cNvGrpSpPr/>
          <p:nvPr/>
        </p:nvGrpSpPr>
        <p:grpSpPr>
          <a:xfrm>
            <a:off x="1384443" y="1085988"/>
            <a:ext cx="3411679" cy="3692306"/>
            <a:chOff x="1664372" y="927621"/>
            <a:chExt cx="3411679" cy="3692306"/>
          </a:xfrm>
        </p:grpSpPr>
        <p:grpSp>
          <p:nvGrpSpPr>
            <p:cNvPr id="131" name="Group 130"/>
            <p:cNvGrpSpPr/>
            <p:nvPr/>
          </p:nvGrpSpPr>
          <p:grpSpPr>
            <a:xfrm>
              <a:off x="1664372" y="927621"/>
              <a:ext cx="3411679" cy="3692306"/>
              <a:chOff x="1516661" y="1096434"/>
              <a:chExt cx="3411679" cy="3692306"/>
            </a:xfrm>
          </p:grpSpPr>
          <p:sp>
            <p:nvSpPr>
              <p:cNvPr id="132" name="Block Arc 131"/>
              <p:cNvSpPr/>
              <p:nvPr/>
            </p:nvSpPr>
            <p:spPr>
              <a:xfrm rot="16200000">
                <a:off x="1376348" y="1236747"/>
                <a:ext cx="3692306" cy="3411679"/>
              </a:xfrm>
              <a:prstGeom prst="blockArc">
                <a:avLst>
                  <a:gd name="adj1" fmla="val 10512000"/>
                  <a:gd name="adj2" fmla="val 32937"/>
                  <a:gd name="adj3" fmla="val 5019"/>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100" kern="0">
                  <a:solidFill>
                    <a:srgbClr val="191919"/>
                  </a:solidFill>
                </a:endParaRPr>
              </a:p>
            </p:txBody>
          </p:sp>
          <p:sp>
            <p:nvSpPr>
              <p:cNvPr id="133" name="TextBox 132"/>
              <p:cNvSpPr txBox="1"/>
              <p:nvPr/>
            </p:nvSpPr>
            <p:spPr>
              <a:xfrm rot="16564277">
                <a:off x="1169366" y="2632963"/>
                <a:ext cx="1138430" cy="223709"/>
              </a:xfrm>
              <a:prstGeom prst="rect">
                <a:avLst/>
              </a:prstGeom>
              <a:noFill/>
            </p:spPr>
            <p:txBody>
              <a:bodyPr wrap="square" rtlCol="0">
                <a:prstTxWarp prst="textArchUp">
                  <a:avLst>
                    <a:gd name="adj" fmla="val 10785208"/>
                  </a:avLst>
                </a:prstTxWarp>
                <a:spAutoFit/>
              </a:bodyPr>
              <a:lstStyle/>
              <a:p>
                <a:pPr algn="ctr" defTabSz="914378">
                  <a:buClr>
                    <a:srgbClr val="54B948"/>
                  </a:buClr>
                  <a:defRPr/>
                </a:pPr>
                <a:r>
                  <a:rPr lang="en-US" sz="900" b="1" kern="0" dirty="0">
                    <a:solidFill>
                      <a:prstClr val="white"/>
                    </a:solidFill>
                    <a:latin typeface="Arial"/>
                  </a:rPr>
                  <a:t>Consumer Touch Points</a:t>
                </a:r>
              </a:p>
            </p:txBody>
          </p:sp>
        </p:grpSp>
        <p:grpSp>
          <p:nvGrpSpPr>
            <p:cNvPr id="134" name="Group 133"/>
            <p:cNvGrpSpPr/>
            <p:nvPr/>
          </p:nvGrpSpPr>
          <p:grpSpPr>
            <a:xfrm>
              <a:off x="2032595" y="1095446"/>
              <a:ext cx="1950688" cy="3209524"/>
              <a:chOff x="1884884" y="1264259"/>
              <a:chExt cx="1950688" cy="3209524"/>
            </a:xfrm>
          </p:grpSpPr>
          <p:grpSp>
            <p:nvGrpSpPr>
              <p:cNvPr id="135" name="Group 134"/>
              <p:cNvGrpSpPr/>
              <p:nvPr/>
            </p:nvGrpSpPr>
            <p:grpSpPr>
              <a:xfrm>
                <a:off x="2538324" y="1264259"/>
                <a:ext cx="967657" cy="393802"/>
                <a:chOff x="2538324" y="1264259"/>
                <a:chExt cx="967657" cy="393802"/>
              </a:xfrm>
            </p:grpSpPr>
            <p:sp>
              <p:nvSpPr>
                <p:cNvPr id="152" name="TextBox 151"/>
                <p:cNvSpPr txBox="1"/>
                <p:nvPr/>
              </p:nvSpPr>
              <p:spPr>
                <a:xfrm>
                  <a:off x="2912549" y="1368543"/>
                  <a:ext cx="593432" cy="261610"/>
                </a:xfrm>
                <a:prstGeom prst="rect">
                  <a:avLst/>
                </a:prstGeom>
                <a:noFill/>
              </p:spPr>
              <p:txBody>
                <a:bodyPr wrap="none" rtlCol="0">
                  <a:spAutoFit/>
                </a:bodyPr>
                <a:lstStyle/>
                <a:p>
                  <a:pPr defTabSz="914378">
                    <a:buClr>
                      <a:srgbClr val="54B948"/>
                    </a:buClr>
                    <a:defRPr/>
                  </a:pPr>
                  <a:r>
                    <a:rPr lang="en-US" sz="1100" kern="0" dirty="0">
                      <a:solidFill>
                        <a:srgbClr val="808080">
                          <a:lumMod val="75000"/>
                        </a:srgbClr>
                      </a:solidFill>
                      <a:latin typeface="Arial"/>
                    </a:rPr>
                    <a:t>Online</a:t>
                  </a:r>
                  <a:endParaRPr lang="en-US" sz="700" kern="0" dirty="0">
                    <a:solidFill>
                      <a:srgbClr val="808080">
                        <a:lumMod val="75000"/>
                      </a:srgbClr>
                    </a:solidFill>
                    <a:latin typeface="Arial"/>
                  </a:endParaRPr>
                </a:p>
              </p:txBody>
            </p:sp>
            <p:sp>
              <p:nvSpPr>
                <p:cNvPr id="153" name="Oval 152"/>
                <p:cNvSpPr/>
                <p:nvPr/>
              </p:nvSpPr>
              <p:spPr>
                <a:xfrm>
                  <a:off x="2538324" y="1264259"/>
                  <a:ext cx="393802" cy="393802"/>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100" kern="0">
                    <a:solidFill>
                      <a:prstClr val="white"/>
                    </a:solidFill>
                  </a:endParaRPr>
                </a:p>
              </p:txBody>
            </p:sp>
            <p:pic>
              <p:nvPicPr>
                <p:cNvPr id="154" name="Picture 8"/>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2573591" y="1284137"/>
                  <a:ext cx="320040" cy="32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6" name="Group 135"/>
              <p:cNvGrpSpPr/>
              <p:nvPr/>
            </p:nvGrpSpPr>
            <p:grpSpPr>
              <a:xfrm>
                <a:off x="1884884" y="1757476"/>
                <a:ext cx="1124765" cy="542544"/>
                <a:chOff x="1884884" y="1757476"/>
                <a:chExt cx="1124765" cy="542544"/>
              </a:xfrm>
            </p:grpSpPr>
            <p:sp>
              <p:nvSpPr>
                <p:cNvPr id="149" name="TextBox 148"/>
                <p:cNvSpPr txBox="1"/>
                <p:nvPr/>
              </p:nvSpPr>
              <p:spPr>
                <a:xfrm>
                  <a:off x="2267715" y="1838355"/>
                  <a:ext cx="741934" cy="461665"/>
                </a:xfrm>
                <a:prstGeom prst="rect">
                  <a:avLst/>
                </a:prstGeom>
                <a:noFill/>
              </p:spPr>
              <p:txBody>
                <a:bodyPr wrap="square" rtlCol="0">
                  <a:spAutoFit/>
                </a:bodyPr>
                <a:lstStyle/>
                <a:p>
                  <a:pPr defTabSz="914378">
                    <a:buClr>
                      <a:srgbClr val="54B948"/>
                    </a:buClr>
                    <a:defRPr/>
                  </a:pPr>
                  <a:r>
                    <a:rPr lang="en-US" sz="1200" kern="0" dirty="0">
                      <a:solidFill>
                        <a:srgbClr val="808080">
                          <a:lumMod val="75000"/>
                        </a:srgbClr>
                      </a:solidFill>
                      <a:latin typeface="Arial"/>
                    </a:rPr>
                    <a:t>Tablet</a:t>
                  </a:r>
                  <a:endParaRPr lang="en-US" kern="0" dirty="0">
                    <a:solidFill>
                      <a:srgbClr val="808080">
                        <a:lumMod val="75000"/>
                      </a:srgbClr>
                    </a:solidFill>
                    <a:latin typeface="Arial"/>
                  </a:endParaRPr>
                </a:p>
                <a:p>
                  <a:pPr defTabSz="914378">
                    <a:buClr>
                      <a:srgbClr val="54B948"/>
                    </a:buClr>
                    <a:defRPr/>
                  </a:pPr>
                  <a:endParaRPr lang="en-US" sz="1200" kern="0" dirty="0">
                    <a:solidFill>
                      <a:srgbClr val="808080">
                        <a:lumMod val="75000"/>
                      </a:srgbClr>
                    </a:solidFill>
                    <a:latin typeface="Arial"/>
                  </a:endParaRPr>
                </a:p>
              </p:txBody>
            </p:sp>
            <p:sp>
              <p:nvSpPr>
                <p:cNvPr id="150" name="Oval 149"/>
                <p:cNvSpPr/>
                <p:nvPr/>
              </p:nvSpPr>
              <p:spPr>
                <a:xfrm>
                  <a:off x="1884884" y="1757476"/>
                  <a:ext cx="393802" cy="393802"/>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100" kern="0">
                    <a:solidFill>
                      <a:prstClr val="white"/>
                    </a:solidFill>
                  </a:endParaRPr>
                </a:p>
              </p:txBody>
            </p:sp>
            <p:pic>
              <p:nvPicPr>
                <p:cNvPr id="151" name="Picture 6"/>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rot="16200000">
                  <a:off x="1971912" y="1817741"/>
                  <a:ext cx="206167" cy="27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8" name="Group 137"/>
              <p:cNvGrpSpPr/>
              <p:nvPr/>
            </p:nvGrpSpPr>
            <p:grpSpPr>
              <a:xfrm>
                <a:off x="2331170" y="3873619"/>
                <a:ext cx="1504402" cy="600164"/>
                <a:chOff x="2331170" y="3873619"/>
                <a:chExt cx="1504402" cy="600164"/>
              </a:xfrm>
            </p:grpSpPr>
            <p:sp>
              <p:nvSpPr>
                <p:cNvPr id="143" name="TextBox 142"/>
                <p:cNvSpPr txBox="1"/>
                <p:nvPr/>
              </p:nvSpPr>
              <p:spPr>
                <a:xfrm>
                  <a:off x="2914157" y="3873619"/>
                  <a:ext cx="921415" cy="600164"/>
                </a:xfrm>
                <a:prstGeom prst="rect">
                  <a:avLst/>
                </a:prstGeom>
                <a:noFill/>
              </p:spPr>
              <p:txBody>
                <a:bodyPr wrap="square" rtlCol="0" anchor="t">
                  <a:spAutoFit/>
                </a:bodyPr>
                <a:lstStyle/>
                <a:p>
                  <a:pPr defTabSz="914378">
                    <a:buClr>
                      <a:srgbClr val="54B948"/>
                    </a:buClr>
                    <a:defRPr/>
                  </a:pPr>
                  <a:r>
                    <a:rPr lang="en-US" sz="1100" kern="0" dirty="0">
                      <a:solidFill>
                        <a:srgbClr val="808080">
                          <a:lumMod val="75000"/>
                        </a:srgbClr>
                      </a:solidFill>
                      <a:latin typeface="Arial"/>
                    </a:rPr>
                    <a:t>Self Checkout</a:t>
                  </a:r>
                </a:p>
                <a:p>
                  <a:pPr defTabSz="914378">
                    <a:buClr>
                      <a:srgbClr val="54B948"/>
                    </a:buClr>
                    <a:defRPr/>
                  </a:pPr>
                  <a:endParaRPr lang="en-US" sz="1100" kern="0" dirty="0">
                    <a:solidFill>
                      <a:srgbClr val="808080">
                        <a:lumMod val="75000"/>
                      </a:srgbClr>
                    </a:solidFill>
                    <a:latin typeface="Arial"/>
                  </a:endParaRPr>
                </a:p>
              </p:txBody>
            </p:sp>
            <p:sp>
              <p:nvSpPr>
                <p:cNvPr id="144" name="Oval 143"/>
                <p:cNvSpPr/>
                <p:nvPr/>
              </p:nvSpPr>
              <p:spPr>
                <a:xfrm>
                  <a:off x="2331170" y="4096768"/>
                  <a:ext cx="388306" cy="366981"/>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100" kern="0">
                    <a:solidFill>
                      <a:prstClr val="white"/>
                    </a:solidFill>
                  </a:endParaRPr>
                </a:p>
              </p:txBody>
            </p:sp>
            <p:pic>
              <p:nvPicPr>
                <p:cNvPr id="145" name="Picture 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2384389" y="4097796"/>
                  <a:ext cx="347472"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9" name="Group 138"/>
              <p:cNvGrpSpPr/>
              <p:nvPr/>
            </p:nvGrpSpPr>
            <p:grpSpPr>
              <a:xfrm>
                <a:off x="1893661" y="3593202"/>
                <a:ext cx="1217786" cy="480228"/>
                <a:chOff x="1893661" y="3593202"/>
                <a:chExt cx="1217786" cy="480228"/>
              </a:xfrm>
            </p:grpSpPr>
            <p:sp>
              <p:nvSpPr>
                <p:cNvPr id="140" name="Oval 139"/>
                <p:cNvSpPr/>
                <p:nvPr/>
              </p:nvSpPr>
              <p:spPr>
                <a:xfrm>
                  <a:off x="1893661" y="3679628"/>
                  <a:ext cx="393802" cy="393802"/>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100" kern="0">
                    <a:solidFill>
                      <a:prstClr val="white"/>
                    </a:solidFill>
                  </a:endParaRPr>
                </a:p>
              </p:txBody>
            </p:sp>
            <p:pic>
              <p:nvPicPr>
                <p:cNvPr id="141" name="Picture 5"/>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1947641" y="3686010"/>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TextBox 141"/>
                <p:cNvSpPr txBox="1"/>
                <p:nvPr/>
              </p:nvSpPr>
              <p:spPr>
                <a:xfrm>
                  <a:off x="2393525" y="3593202"/>
                  <a:ext cx="717922" cy="261610"/>
                </a:xfrm>
                <a:prstGeom prst="rect">
                  <a:avLst/>
                </a:prstGeom>
                <a:noFill/>
              </p:spPr>
              <p:txBody>
                <a:bodyPr wrap="square" rtlCol="0">
                  <a:spAutoFit/>
                </a:bodyPr>
                <a:lstStyle/>
                <a:p>
                  <a:pPr defTabSz="914378">
                    <a:buClr>
                      <a:srgbClr val="54B948"/>
                    </a:buClr>
                    <a:defRPr/>
                  </a:pPr>
                  <a:r>
                    <a:rPr lang="en-US" sz="1100" kern="0" dirty="0">
                      <a:solidFill>
                        <a:srgbClr val="808080">
                          <a:lumMod val="75000"/>
                        </a:srgbClr>
                      </a:solidFill>
                      <a:latin typeface="Arial"/>
                    </a:rPr>
                    <a:t>Kiosk</a:t>
                  </a:r>
                </a:p>
              </p:txBody>
            </p:sp>
          </p:grpSp>
        </p:grpSp>
      </p:grpSp>
      <p:grpSp>
        <p:nvGrpSpPr>
          <p:cNvPr id="177" name="Group 176"/>
          <p:cNvGrpSpPr/>
          <p:nvPr/>
        </p:nvGrpSpPr>
        <p:grpSpPr>
          <a:xfrm>
            <a:off x="4804878" y="842567"/>
            <a:ext cx="3937884" cy="1673209"/>
            <a:chOff x="5069424" y="693040"/>
            <a:chExt cx="3937884" cy="1673209"/>
          </a:xfrm>
        </p:grpSpPr>
        <p:grpSp>
          <p:nvGrpSpPr>
            <p:cNvPr id="160" name="Group 159"/>
            <p:cNvGrpSpPr/>
            <p:nvPr/>
          </p:nvGrpSpPr>
          <p:grpSpPr>
            <a:xfrm>
              <a:off x="5069424" y="693040"/>
              <a:ext cx="2243239" cy="1673209"/>
              <a:chOff x="5069424" y="693040"/>
              <a:chExt cx="2243239" cy="1673209"/>
            </a:xfrm>
          </p:grpSpPr>
          <p:pic>
            <p:nvPicPr>
              <p:cNvPr id="100" name="Picture 9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rot="21017106">
                <a:off x="5069424" y="693040"/>
                <a:ext cx="2243239" cy="1673209"/>
              </a:xfrm>
              <a:prstGeom prst="rect">
                <a:avLst/>
              </a:prstGeom>
            </p:spPr>
          </p:pic>
          <p:grpSp>
            <p:nvGrpSpPr>
              <p:cNvPr id="104" name="Group 103"/>
              <p:cNvGrpSpPr/>
              <p:nvPr/>
            </p:nvGrpSpPr>
            <p:grpSpPr>
              <a:xfrm>
                <a:off x="5500827" y="1092797"/>
                <a:ext cx="1163373" cy="465095"/>
                <a:chOff x="4201885" y="694683"/>
                <a:chExt cx="1124100" cy="519503"/>
              </a:xfrm>
            </p:grpSpPr>
            <p:pic>
              <p:nvPicPr>
                <p:cNvPr id="105" name="Picture 5"/>
                <p:cNvPicPr>
                  <a:picLocks noChangeAspect="1" noChangeArrowheads="1"/>
                </p:cNvPicPr>
                <p:nvPr/>
              </p:nvPicPr>
              <p:blipFill>
                <a:blip r:embed="rId21" cstate="email">
                  <a:biLevel thresh="75000"/>
                  <a:extLst>
                    <a:ext uri="{28A0092B-C50C-407E-A947-70E740481C1C}">
                      <a14:useLocalDpi xmlns:a14="http://schemas.microsoft.com/office/drawing/2010/main"/>
                    </a:ext>
                  </a:extLst>
                </a:blip>
                <a:srcRect/>
                <a:stretch>
                  <a:fillRect/>
                </a:stretch>
              </p:blipFill>
              <p:spPr bwMode="auto">
                <a:xfrm rot="21443698">
                  <a:off x="4908302" y="867118"/>
                  <a:ext cx="417683" cy="34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05"/>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201885" y="694683"/>
                  <a:ext cx="396395" cy="323722"/>
                </a:xfrm>
                <a:prstGeom prst="rect">
                  <a:avLst/>
                </a:prstGeom>
              </p:spPr>
            </p:pic>
          </p:grpSp>
        </p:grpSp>
        <p:grpSp>
          <p:nvGrpSpPr>
            <p:cNvPr id="161" name="Group 160"/>
            <p:cNvGrpSpPr/>
            <p:nvPr/>
          </p:nvGrpSpPr>
          <p:grpSpPr>
            <a:xfrm>
              <a:off x="7738109" y="1460623"/>
              <a:ext cx="1269199" cy="584170"/>
              <a:chOff x="7345427" y="1095769"/>
              <a:chExt cx="1088212" cy="589448"/>
            </a:xfrm>
          </p:grpSpPr>
          <p:sp>
            <p:nvSpPr>
              <p:cNvPr id="162" name="Rounded Rectangle 161"/>
              <p:cNvSpPr/>
              <p:nvPr/>
            </p:nvSpPr>
            <p:spPr>
              <a:xfrm>
                <a:off x="7345427" y="1095769"/>
                <a:ext cx="1088212" cy="589448"/>
              </a:xfrm>
              <a:prstGeom prst="roundRect">
                <a:avLst>
                  <a:gd name="adj" fmla="val 0"/>
                </a:avLst>
              </a:prstGeom>
              <a:solidFill>
                <a:srgbClr val="E79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300" kern="0">
                  <a:solidFill>
                    <a:prstClr val="white"/>
                  </a:solidFill>
                </a:endParaRPr>
              </a:p>
            </p:txBody>
          </p:sp>
          <p:sp>
            <p:nvSpPr>
              <p:cNvPr id="163" name="Rectangle 162"/>
              <p:cNvSpPr/>
              <p:nvPr/>
            </p:nvSpPr>
            <p:spPr>
              <a:xfrm>
                <a:off x="7412003" y="1149018"/>
                <a:ext cx="955886" cy="496892"/>
              </a:xfrm>
              <a:prstGeom prst="rect">
                <a:avLst/>
              </a:prstGeom>
              <a:noFill/>
              <a:ln>
                <a:noFill/>
              </a:ln>
              <a:effectLst/>
            </p:spPr>
            <p:txBody>
              <a:bodyPr wrap="square">
                <a:spAutoFit/>
              </a:bodyPr>
              <a:lstStyle/>
              <a:p>
                <a:pPr algn="ctr" defTabSz="914378">
                  <a:buClr>
                    <a:srgbClr val="54B948"/>
                  </a:buClr>
                  <a:defRPr/>
                </a:pPr>
                <a:r>
                  <a:rPr lang="en-US" sz="1300" b="1" kern="0" dirty="0">
                    <a:solidFill>
                      <a:prstClr val="white"/>
                    </a:solidFill>
                    <a:latin typeface="Arial"/>
                  </a:rPr>
                  <a:t>3</a:t>
                </a:r>
                <a:r>
                  <a:rPr lang="en-US" sz="1300" b="1" kern="0" baseline="30000" dirty="0">
                    <a:solidFill>
                      <a:prstClr val="white"/>
                    </a:solidFill>
                    <a:latin typeface="Arial"/>
                  </a:rPr>
                  <a:t>rd</a:t>
                </a:r>
                <a:r>
                  <a:rPr lang="en-US" sz="1300" b="1" kern="0" dirty="0">
                    <a:solidFill>
                      <a:prstClr val="white"/>
                    </a:solidFill>
                    <a:latin typeface="Arial"/>
                  </a:rPr>
                  <a:t> Party</a:t>
                </a:r>
              </a:p>
              <a:p>
                <a:pPr algn="ctr" defTabSz="914378">
                  <a:buClr>
                    <a:srgbClr val="54B948"/>
                  </a:buClr>
                  <a:defRPr/>
                </a:pPr>
                <a:r>
                  <a:rPr lang="en-US" sz="1300" b="1" kern="0" dirty="0">
                    <a:solidFill>
                      <a:prstClr val="white"/>
                    </a:solidFill>
                    <a:latin typeface="Arial"/>
                  </a:rPr>
                  <a:t>Apps</a:t>
                </a:r>
              </a:p>
            </p:txBody>
          </p:sp>
        </p:grpSp>
      </p:grpSp>
      <p:grpSp>
        <p:nvGrpSpPr>
          <p:cNvPr id="176" name="Group 175"/>
          <p:cNvGrpSpPr/>
          <p:nvPr/>
        </p:nvGrpSpPr>
        <p:grpSpPr>
          <a:xfrm>
            <a:off x="3898924" y="1203429"/>
            <a:ext cx="4843839" cy="2298860"/>
            <a:chOff x="4163469" y="1053902"/>
            <a:chExt cx="4843839" cy="2298860"/>
          </a:xfrm>
        </p:grpSpPr>
        <p:grpSp>
          <p:nvGrpSpPr>
            <p:cNvPr id="159" name="Group 158"/>
            <p:cNvGrpSpPr/>
            <p:nvPr/>
          </p:nvGrpSpPr>
          <p:grpSpPr>
            <a:xfrm>
              <a:off x="4163469" y="1053902"/>
              <a:ext cx="3311146" cy="2298860"/>
              <a:chOff x="4163469" y="1053902"/>
              <a:chExt cx="3311146" cy="2298860"/>
            </a:xfrm>
          </p:grpSpPr>
          <p:pic>
            <p:nvPicPr>
              <p:cNvPr id="101" name="Picture 100"/>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rot="21222458">
                <a:off x="4163469" y="1053902"/>
                <a:ext cx="3311146" cy="2298860"/>
              </a:xfrm>
              <a:prstGeom prst="rect">
                <a:avLst/>
              </a:prstGeom>
            </p:spPr>
          </p:pic>
          <p:grpSp>
            <p:nvGrpSpPr>
              <p:cNvPr id="112" name="Group 111"/>
              <p:cNvGrpSpPr/>
              <p:nvPr/>
            </p:nvGrpSpPr>
            <p:grpSpPr>
              <a:xfrm>
                <a:off x="4301827" y="1526619"/>
                <a:ext cx="3057501" cy="1309402"/>
                <a:chOff x="2807526" y="1278202"/>
                <a:chExt cx="3140867" cy="1462581"/>
              </a:xfrm>
            </p:grpSpPr>
            <p:pic>
              <p:nvPicPr>
                <p:cNvPr id="113" name="Picture 11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064850" y="1624901"/>
                  <a:ext cx="303043" cy="255944"/>
                </a:xfrm>
                <a:prstGeom prst="rect">
                  <a:avLst/>
                </a:prstGeom>
              </p:spPr>
            </p:pic>
            <p:pic>
              <p:nvPicPr>
                <p:cNvPr id="114" name="Picture 5"/>
                <p:cNvPicPr>
                  <a:picLocks noChangeAspect="1" noChangeArrowheads="1"/>
                </p:cNvPicPr>
                <p:nvPr/>
              </p:nvPicPr>
              <p:blipFill>
                <a:blip r:embed="rId25" cstate="email">
                  <a:extLst>
                    <a:ext uri="{28A0092B-C50C-407E-A947-70E740481C1C}">
                      <a14:useLocalDpi xmlns:a14="http://schemas.microsoft.com/office/drawing/2010/main"/>
                    </a:ext>
                  </a:extLst>
                </a:blip>
                <a:stretch>
                  <a:fillRect/>
                </a:stretch>
              </p:blipFill>
              <p:spPr bwMode="auto">
                <a:xfrm rot="21443698">
                  <a:off x="4695770" y="2046379"/>
                  <a:ext cx="560711" cy="38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114"/>
                <p:cNvPicPr>
                  <a:picLocks noChangeAspect="1"/>
                </p:cNvPicPr>
                <p:nvPr/>
              </p:nvPicPr>
              <p:blipFill>
                <a:blip r:embed="rId26" cstate="email">
                  <a:biLevel thresh="50000"/>
                  <a:extLst>
                    <a:ext uri="{28A0092B-C50C-407E-A947-70E740481C1C}">
                      <a14:useLocalDpi xmlns:a14="http://schemas.microsoft.com/office/drawing/2010/main"/>
                    </a:ext>
                  </a:extLst>
                </a:blip>
                <a:stretch>
                  <a:fillRect/>
                </a:stretch>
              </p:blipFill>
              <p:spPr>
                <a:xfrm rot="354654">
                  <a:off x="4708106" y="1772820"/>
                  <a:ext cx="286969" cy="269736"/>
                </a:xfrm>
                <a:prstGeom prst="rect">
                  <a:avLst/>
                </a:prstGeom>
              </p:spPr>
            </p:pic>
            <p:pic>
              <p:nvPicPr>
                <p:cNvPr id="116" name="Picture 115"/>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rot="214488">
                  <a:off x="2807526" y="1278202"/>
                  <a:ext cx="353174" cy="241988"/>
                </a:xfrm>
                <a:prstGeom prst="rect">
                  <a:avLst/>
                </a:prstGeom>
                <a:noFill/>
                <a:ln>
                  <a:noFill/>
                </a:ln>
              </p:spPr>
            </p:pic>
            <p:pic>
              <p:nvPicPr>
                <p:cNvPr id="117" name="Picture 116"/>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728832" y="1799161"/>
                  <a:ext cx="245240" cy="330947"/>
                </a:xfrm>
                <a:prstGeom prst="rect">
                  <a:avLst/>
                </a:prstGeom>
              </p:spPr>
            </p:pic>
            <p:pic>
              <p:nvPicPr>
                <p:cNvPr id="118" name="Picture 117"/>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357901" y="2043924"/>
                  <a:ext cx="195353" cy="363820"/>
                </a:xfrm>
                <a:prstGeom prst="rect">
                  <a:avLst/>
                </a:prstGeom>
              </p:spPr>
            </p:pic>
            <p:pic>
              <p:nvPicPr>
                <p:cNvPr id="119" name="Picture 118"/>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428554" y="1446414"/>
                  <a:ext cx="422898" cy="241080"/>
                </a:xfrm>
                <a:prstGeom prst="rect">
                  <a:avLst/>
                </a:prstGeom>
              </p:spPr>
            </p:pic>
            <p:pic>
              <p:nvPicPr>
                <p:cNvPr id="120" name="Picture 119"/>
                <p:cNvPicPr>
                  <a:picLocks noChangeAspect="1"/>
                </p:cNvPicPr>
                <p:nvPr/>
              </p:nvPicPr>
              <p:blipFill>
                <a:blip r:embed="rId31" cstate="email">
                  <a:biLevel thresh="25000"/>
                  <a:extLst>
                    <a:ext uri="{28A0092B-C50C-407E-A947-70E740481C1C}">
                      <a14:useLocalDpi xmlns:a14="http://schemas.microsoft.com/office/drawing/2010/main"/>
                    </a:ext>
                  </a:extLst>
                </a:blip>
                <a:stretch>
                  <a:fillRect/>
                </a:stretch>
              </p:blipFill>
              <p:spPr>
                <a:xfrm>
                  <a:off x="5628119" y="2392606"/>
                  <a:ext cx="320274" cy="348177"/>
                </a:xfrm>
                <a:prstGeom prst="rect">
                  <a:avLst/>
                </a:prstGeom>
              </p:spPr>
            </p:pic>
            <p:pic>
              <p:nvPicPr>
                <p:cNvPr id="121" name="Picture 2"/>
                <p:cNvPicPr>
                  <a:picLocks noChangeAspect="1" noChangeArrowheads="1"/>
                </p:cNvPicPr>
                <p:nvPr/>
              </p:nvPicPr>
              <p:blipFill>
                <a:blip r:embed="rId32" cstate="email">
                  <a:extLst>
                    <a:ext uri="{28A0092B-C50C-407E-A947-70E740481C1C}">
                      <a14:useLocalDpi xmlns:a14="http://schemas.microsoft.com/office/drawing/2010/main"/>
                    </a:ext>
                  </a:extLst>
                </a:blip>
                <a:stretch>
                  <a:fillRect/>
                </a:stretch>
              </p:blipFill>
              <p:spPr bwMode="auto">
                <a:xfrm>
                  <a:off x="3130320" y="1642551"/>
                  <a:ext cx="296213" cy="32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121"/>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245752" y="1880846"/>
                  <a:ext cx="354119" cy="354119"/>
                </a:xfrm>
                <a:prstGeom prst="rect">
                  <a:avLst/>
                </a:prstGeom>
              </p:spPr>
            </p:pic>
          </p:grpSp>
        </p:grpSp>
        <p:grpSp>
          <p:nvGrpSpPr>
            <p:cNvPr id="164" name="Group 163"/>
            <p:cNvGrpSpPr/>
            <p:nvPr/>
          </p:nvGrpSpPr>
          <p:grpSpPr>
            <a:xfrm>
              <a:off x="7738109" y="2286356"/>
              <a:ext cx="1269199" cy="584171"/>
              <a:chOff x="7345427" y="1919485"/>
              <a:chExt cx="1088212" cy="589448"/>
            </a:xfrm>
          </p:grpSpPr>
          <p:sp>
            <p:nvSpPr>
              <p:cNvPr id="165" name="Rounded Rectangle 164"/>
              <p:cNvSpPr/>
              <p:nvPr/>
            </p:nvSpPr>
            <p:spPr>
              <a:xfrm>
                <a:off x="7345427" y="1919485"/>
                <a:ext cx="1088212" cy="589448"/>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300" kern="0">
                  <a:solidFill>
                    <a:prstClr val="white"/>
                  </a:solidFill>
                </a:endParaRPr>
              </a:p>
            </p:txBody>
          </p:sp>
          <p:sp>
            <p:nvSpPr>
              <p:cNvPr id="166" name="Rectangle 165"/>
              <p:cNvSpPr/>
              <p:nvPr/>
            </p:nvSpPr>
            <p:spPr>
              <a:xfrm>
                <a:off x="7553854" y="1973194"/>
                <a:ext cx="640080" cy="496891"/>
              </a:xfrm>
              <a:prstGeom prst="rect">
                <a:avLst/>
              </a:prstGeom>
              <a:noFill/>
              <a:ln>
                <a:noFill/>
              </a:ln>
              <a:effectLst/>
            </p:spPr>
            <p:txBody>
              <a:bodyPr wrap="square">
                <a:spAutoFit/>
              </a:bodyPr>
              <a:lstStyle/>
              <a:p>
                <a:pPr algn="ctr" defTabSz="914378">
                  <a:buClr>
                    <a:srgbClr val="54B948"/>
                  </a:buClr>
                  <a:defRPr/>
                </a:pPr>
                <a:r>
                  <a:rPr lang="en-US" sz="1300" b="1" kern="0" dirty="0">
                    <a:solidFill>
                      <a:prstClr val="white"/>
                    </a:solidFill>
                    <a:latin typeface="Arial"/>
                  </a:rPr>
                  <a:t>NCR </a:t>
                </a:r>
              </a:p>
              <a:p>
                <a:pPr algn="ctr" defTabSz="914378">
                  <a:buClr>
                    <a:srgbClr val="54B948"/>
                  </a:buClr>
                  <a:defRPr/>
                </a:pPr>
                <a:r>
                  <a:rPr lang="en-US" sz="1300" b="1" kern="0" dirty="0">
                    <a:solidFill>
                      <a:prstClr val="white"/>
                    </a:solidFill>
                    <a:latin typeface="Arial"/>
                  </a:rPr>
                  <a:t>Apps</a:t>
                </a:r>
              </a:p>
            </p:txBody>
          </p:sp>
        </p:grpSp>
      </p:grpSp>
      <p:grpSp>
        <p:nvGrpSpPr>
          <p:cNvPr id="174" name="Group 173"/>
          <p:cNvGrpSpPr/>
          <p:nvPr/>
        </p:nvGrpSpPr>
        <p:grpSpPr>
          <a:xfrm>
            <a:off x="3269957" y="3507232"/>
            <a:ext cx="5490180" cy="1178912"/>
            <a:chOff x="3534503" y="3357704"/>
            <a:chExt cx="5490180" cy="1178912"/>
          </a:xfrm>
        </p:grpSpPr>
        <p:grpSp>
          <p:nvGrpSpPr>
            <p:cNvPr id="155" name="Group 154"/>
            <p:cNvGrpSpPr/>
            <p:nvPr/>
          </p:nvGrpSpPr>
          <p:grpSpPr>
            <a:xfrm>
              <a:off x="3534503" y="3357704"/>
              <a:ext cx="3454748" cy="1178912"/>
              <a:chOff x="3534503" y="3357704"/>
              <a:chExt cx="3454748" cy="1178912"/>
            </a:xfrm>
          </p:grpSpPr>
          <p:pic>
            <p:nvPicPr>
              <p:cNvPr id="103" name="Picture 102"/>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rot="345326">
                <a:off x="3534503" y="3357704"/>
                <a:ext cx="3454748" cy="1124037"/>
              </a:xfrm>
              <a:prstGeom prst="rect">
                <a:avLst/>
              </a:prstGeom>
            </p:spPr>
          </p:pic>
          <p:grpSp>
            <p:nvGrpSpPr>
              <p:cNvPr id="123" name="Group 122"/>
              <p:cNvGrpSpPr/>
              <p:nvPr/>
            </p:nvGrpSpPr>
            <p:grpSpPr>
              <a:xfrm>
                <a:off x="4046277" y="3591776"/>
                <a:ext cx="2203646" cy="944840"/>
                <a:chOff x="3516946" y="3632794"/>
                <a:chExt cx="1747069" cy="749077"/>
              </a:xfrm>
            </p:grpSpPr>
            <p:pic>
              <p:nvPicPr>
                <p:cNvPr id="124" name="Picture 123"/>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4318420" y="3913072"/>
                  <a:ext cx="277966" cy="277966"/>
                </a:xfrm>
                <a:prstGeom prst="rect">
                  <a:avLst/>
                </a:prstGeom>
              </p:spPr>
            </p:pic>
            <p:pic>
              <p:nvPicPr>
                <p:cNvPr id="125" name="Picture 124"/>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3922677" y="3742691"/>
                  <a:ext cx="395124" cy="329270"/>
                </a:xfrm>
                <a:prstGeom prst="rect">
                  <a:avLst/>
                </a:prstGeom>
              </p:spPr>
            </p:pic>
            <p:pic>
              <p:nvPicPr>
                <p:cNvPr id="126" name="Picture 125"/>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3516946" y="3632794"/>
                  <a:ext cx="404853" cy="344910"/>
                </a:xfrm>
                <a:prstGeom prst="rect">
                  <a:avLst/>
                </a:prstGeom>
              </p:spPr>
            </p:pic>
            <p:pic>
              <p:nvPicPr>
                <p:cNvPr id="127" name="Picture 126"/>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4793298" y="3911154"/>
                  <a:ext cx="470717" cy="470717"/>
                </a:xfrm>
                <a:prstGeom prst="rect">
                  <a:avLst/>
                </a:prstGeom>
              </p:spPr>
            </p:pic>
            <p:pic>
              <p:nvPicPr>
                <p:cNvPr id="128" name="Picture 127"/>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4656310" y="3911154"/>
                  <a:ext cx="212732" cy="216491"/>
                </a:xfrm>
                <a:prstGeom prst="rect">
                  <a:avLst/>
                </a:prstGeom>
              </p:spPr>
            </p:pic>
          </p:grpSp>
        </p:grpSp>
        <p:grpSp>
          <p:nvGrpSpPr>
            <p:cNvPr id="170" name="Group 169"/>
            <p:cNvGrpSpPr/>
            <p:nvPr/>
          </p:nvGrpSpPr>
          <p:grpSpPr>
            <a:xfrm>
              <a:off x="7755483" y="3937823"/>
              <a:ext cx="1269200" cy="584171"/>
              <a:chOff x="7368098" y="3695387"/>
              <a:chExt cx="1088212" cy="589448"/>
            </a:xfrm>
          </p:grpSpPr>
          <p:sp>
            <p:nvSpPr>
              <p:cNvPr id="171" name="Rounded Rectangle 170"/>
              <p:cNvSpPr/>
              <p:nvPr/>
            </p:nvSpPr>
            <p:spPr>
              <a:xfrm>
                <a:off x="7368098" y="3695387"/>
                <a:ext cx="1088212" cy="589448"/>
              </a:xfrm>
              <a:prstGeom prst="roundRect">
                <a:avLst>
                  <a:gd name="adj" fmla="val 0"/>
                </a:avLst>
              </a:prstGeom>
              <a:solidFill>
                <a:srgbClr val="6833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300" kern="0">
                  <a:solidFill>
                    <a:prstClr val="white"/>
                  </a:solidFill>
                </a:endParaRPr>
              </a:p>
            </p:txBody>
          </p:sp>
          <p:sp>
            <p:nvSpPr>
              <p:cNvPr id="172" name="Rectangle 171"/>
              <p:cNvSpPr/>
              <p:nvPr/>
            </p:nvSpPr>
            <p:spPr>
              <a:xfrm>
                <a:off x="7451226" y="3741143"/>
                <a:ext cx="913211" cy="496891"/>
              </a:xfrm>
              <a:prstGeom prst="rect">
                <a:avLst/>
              </a:prstGeom>
              <a:noFill/>
              <a:ln>
                <a:noFill/>
              </a:ln>
            </p:spPr>
            <p:txBody>
              <a:bodyPr wrap="square">
                <a:spAutoFit/>
              </a:bodyPr>
              <a:lstStyle/>
              <a:p>
                <a:pPr algn="ctr" defTabSz="914378">
                  <a:buClr>
                    <a:srgbClr val="54B948"/>
                  </a:buClr>
                  <a:defRPr/>
                </a:pPr>
                <a:r>
                  <a:rPr lang="en-US" sz="1300" b="1" kern="0" dirty="0">
                    <a:solidFill>
                      <a:prstClr val="white"/>
                    </a:solidFill>
                    <a:latin typeface="Arial"/>
                  </a:rPr>
                  <a:t>Retailer </a:t>
                </a:r>
              </a:p>
              <a:p>
                <a:pPr algn="ctr" defTabSz="914378">
                  <a:buClr>
                    <a:srgbClr val="54B948"/>
                  </a:buClr>
                  <a:defRPr/>
                </a:pPr>
                <a:r>
                  <a:rPr lang="en-US" sz="1300" b="1" kern="0" dirty="0">
                    <a:solidFill>
                      <a:prstClr val="white"/>
                    </a:solidFill>
                    <a:latin typeface="Arial"/>
                  </a:rPr>
                  <a:t>Apps</a:t>
                </a:r>
              </a:p>
            </p:txBody>
          </p:sp>
        </p:grpSp>
      </p:grpSp>
      <p:grpSp>
        <p:nvGrpSpPr>
          <p:cNvPr id="175" name="Group 174"/>
          <p:cNvGrpSpPr/>
          <p:nvPr/>
        </p:nvGrpSpPr>
        <p:grpSpPr>
          <a:xfrm>
            <a:off x="3321259" y="2029840"/>
            <a:ext cx="5438876" cy="2114550"/>
            <a:chOff x="3585805" y="1880314"/>
            <a:chExt cx="5438876" cy="2114550"/>
          </a:xfrm>
        </p:grpSpPr>
        <p:grpSp>
          <p:nvGrpSpPr>
            <p:cNvPr id="158" name="Group 157"/>
            <p:cNvGrpSpPr/>
            <p:nvPr/>
          </p:nvGrpSpPr>
          <p:grpSpPr>
            <a:xfrm>
              <a:off x="3585805" y="1880314"/>
              <a:ext cx="3849779" cy="2114550"/>
              <a:chOff x="3585805" y="1880314"/>
              <a:chExt cx="3849779" cy="2114550"/>
            </a:xfrm>
          </p:grpSpPr>
          <p:pic>
            <p:nvPicPr>
              <p:cNvPr id="102" name="Picture 101"/>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rot="182935">
                <a:off x="3585805" y="1880314"/>
                <a:ext cx="3849779" cy="2114550"/>
              </a:xfrm>
              <a:prstGeom prst="rect">
                <a:avLst/>
              </a:prstGeom>
            </p:spPr>
          </p:pic>
          <p:grpSp>
            <p:nvGrpSpPr>
              <p:cNvPr id="107" name="Group 106"/>
              <p:cNvGrpSpPr/>
              <p:nvPr/>
            </p:nvGrpSpPr>
            <p:grpSpPr>
              <a:xfrm>
                <a:off x="4758169" y="2623994"/>
                <a:ext cx="1451671" cy="928192"/>
                <a:chOff x="3357920" y="2310576"/>
                <a:chExt cx="1402666" cy="1036775"/>
              </a:xfrm>
            </p:grpSpPr>
            <p:pic>
              <p:nvPicPr>
                <p:cNvPr id="108" name="Picture 107"/>
                <p:cNvPicPr>
                  <a:picLocks noChangeAspect="1"/>
                </p:cNvPicPr>
                <p:nvPr/>
              </p:nvPicPr>
              <p:blipFill>
                <a:blip r:embed="rId41" cstate="email">
                  <a:biLevel thresh="25000"/>
                  <a:extLst>
                    <a:ext uri="{28A0092B-C50C-407E-A947-70E740481C1C}">
                      <a14:useLocalDpi xmlns:a14="http://schemas.microsoft.com/office/drawing/2010/main"/>
                    </a:ext>
                  </a:extLst>
                </a:blip>
                <a:stretch>
                  <a:fillRect/>
                </a:stretch>
              </p:blipFill>
              <p:spPr>
                <a:xfrm>
                  <a:off x="3569701" y="2736700"/>
                  <a:ext cx="386676" cy="342916"/>
                </a:xfrm>
                <a:prstGeom prst="rect">
                  <a:avLst/>
                </a:prstGeom>
              </p:spPr>
            </p:pic>
            <p:pic>
              <p:nvPicPr>
                <p:cNvPr id="109" name="Picture 108"/>
                <p:cNvPicPr>
                  <a:picLocks noChangeAspect="1"/>
                </p:cNvPicPr>
                <p:nvPr/>
              </p:nvPicPr>
              <p:blipFill>
                <a:blip r:embed="rId42" cstate="email">
                  <a:biLevel thresh="50000"/>
                  <a:extLst>
                    <a:ext uri="{28A0092B-C50C-407E-A947-70E740481C1C}">
                      <a14:useLocalDpi xmlns:a14="http://schemas.microsoft.com/office/drawing/2010/main"/>
                    </a:ext>
                  </a:extLst>
                </a:blip>
                <a:stretch>
                  <a:fillRect/>
                </a:stretch>
              </p:blipFill>
              <p:spPr>
                <a:xfrm rot="446206">
                  <a:off x="4116296" y="2595434"/>
                  <a:ext cx="341382" cy="270018"/>
                </a:xfrm>
                <a:prstGeom prst="rect">
                  <a:avLst/>
                </a:prstGeom>
              </p:spPr>
            </p:pic>
            <p:pic>
              <p:nvPicPr>
                <p:cNvPr id="110" name="Picture 2"/>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3357920" y="2310576"/>
                  <a:ext cx="188913" cy="34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110"/>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4267168" y="2861409"/>
                  <a:ext cx="493418" cy="485942"/>
                </a:xfrm>
                <a:prstGeom prst="rect">
                  <a:avLst/>
                </a:prstGeom>
              </p:spPr>
            </p:pic>
          </p:grpSp>
        </p:grpSp>
        <p:grpSp>
          <p:nvGrpSpPr>
            <p:cNvPr id="167" name="Group 166"/>
            <p:cNvGrpSpPr/>
            <p:nvPr/>
          </p:nvGrpSpPr>
          <p:grpSpPr>
            <a:xfrm>
              <a:off x="7755482" y="3112090"/>
              <a:ext cx="1269199" cy="584170"/>
              <a:chOff x="7368098" y="2796101"/>
              <a:chExt cx="1088212" cy="589448"/>
            </a:xfrm>
          </p:grpSpPr>
          <p:sp>
            <p:nvSpPr>
              <p:cNvPr id="168" name="Rounded Rectangle 167"/>
              <p:cNvSpPr/>
              <p:nvPr/>
            </p:nvSpPr>
            <p:spPr>
              <a:xfrm>
                <a:off x="7368098" y="2796101"/>
                <a:ext cx="1088212" cy="589448"/>
              </a:xfrm>
              <a:prstGeom prst="roundRect">
                <a:avLst>
                  <a:gd name="adj" fmla="val 916"/>
                </a:avLst>
              </a:prstGeom>
              <a:solidFill>
                <a:srgbClr val="16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300" kern="0">
                  <a:solidFill>
                    <a:prstClr val="white"/>
                  </a:solidFill>
                </a:endParaRPr>
              </a:p>
            </p:txBody>
          </p:sp>
          <p:sp>
            <p:nvSpPr>
              <p:cNvPr id="169" name="Rectangle 168"/>
              <p:cNvSpPr/>
              <p:nvPr/>
            </p:nvSpPr>
            <p:spPr>
              <a:xfrm>
                <a:off x="7472377" y="2848336"/>
                <a:ext cx="886472" cy="496892"/>
              </a:xfrm>
              <a:prstGeom prst="rect">
                <a:avLst/>
              </a:prstGeom>
              <a:noFill/>
              <a:ln>
                <a:noFill/>
              </a:ln>
              <a:effectLst>
                <a:outerShdw blurRad="63500" sx="102000" sy="102000" algn="ctr" rotWithShape="0">
                  <a:prstClr val="black">
                    <a:alpha val="40000"/>
                  </a:prstClr>
                </a:outerShdw>
              </a:effectLst>
            </p:spPr>
            <p:txBody>
              <a:bodyPr wrap="square">
                <a:spAutoFit/>
              </a:bodyPr>
              <a:lstStyle/>
              <a:p>
                <a:pPr algn="ctr" defTabSz="914378">
                  <a:buClr>
                    <a:srgbClr val="54B948"/>
                  </a:buClr>
                  <a:defRPr/>
                </a:pPr>
                <a:r>
                  <a:rPr lang="en-US" sz="1300" b="1" kern="0" dirty="0">
                    <a:solidFill>
                      <a:prstClr val="white"/>
                    </a:solidFill>
                    <a:latin typeface="Arial"/>
                  </a:rPr>
                  <a:t>Partner </a:t>
                </a:r>
              </a:p>
              <a:p>
                <a:pPr algn="ctr" defTabSz="914378">
                  <a:buClr>
                    <a:srgbClr val="54B948"/>
                  </a:buClr>
                  <a:defRPr/>
                </a:pPr>
                <a:r>
                  <a:rPr lang="en-US" sz="1300" b="1" kern="0" dirty="0">
                    <a:solidFill>
                      <a:prstClr val="white"/>
                    </a:solidFill>
                    <a:latin typeface="Arial"/>
                  </a:rPr>
                  <a:t>Apps</a:t>
                </a:r>
              </a:p>
            </p:txBody>
          </p:sp>
        </p:grpSp>
      </p:grpSp>
      <p:sp>
        <p:nvSpPr>
          <p:cNvPr id="156" name="Oval 155"/>
          <p:cNvSpPr/>
          <p:nvPr/>
        </p:nvSpPr>
        <p:spPr>
          <a:xfrm>
            <a:off x="1958918" y="2460747"/>
            <a:ext cx="968026" cy="968026"/>
          </a:xfrm>
          <a:prstGeom prst="ellipse">
            <a:avLst/>
          </a:prstGeom>
          <a:solidFill>
            <a:srgbClr val="7881B8"/>
          </a:solidFill>
          <a:ln w="7620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1100" kern="0">
              <a:solidFill>
                <a:prstClr val="white"/>
              </a:solidFill>
            </a:endParaRPr>
          </a:p>
        </p:txBody>
      </p:sp>
      <p:pic>
        <p:nvPicPr>
          <p:cNvPr id="157" name="Picture 156"/>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2197129" y="2564536"/>
            <a:ext cx="454472" cy="417969"/>
          </a:xfrm>
          <a:prstGeom prst="rect">
            <a:avLst/>
          </a:prstGeom>
        </p:spPr>
      </p:pic>
      <p:sp>
        <p:nvSpPr>
          <p:cNvPr id="178" name="TextBox 177"/>
          <p:cNvSpPr txBox="1"/>
          <p:nvPr/>
        </p:nvSpPr>
        <p:spPr>
          <a:xfrm>
            <a:off x="2204252" y="3032422"/>
            <a:ext cx="717922" cy="261610"/>
          </a:xfrm>
          <a:prstGeom prst="rect">
            <a:avLst/>
          </a:prstGeom>
          <a:noFill/>
        </p:spPr>
        <p:txBody>
          <a:bodyPr wrap="square" rtlCol="0">
            <a:spAutoFit/>
          </a:bodyPr>
          <a:lstStyle/>
          <a:p>
            <a:pPr defTabSz="914378">
              <a:buClr>
                <a:srgbClr val="54B948"/>
              </a:buClr>
              <a:defRPr/>
            </a:pPr>
            <a:r>
              <a:rPr lang="en-US" sz="1100" kern="0" dirty="0">
                <a:solidFill>
                  <a:schemeClr val="bg1"/>
                </a:solidFill>
                <a:latin typeface="Arial"/>
              </a:rPr>
              <a:t>POS</a:t>
            </a:r>
          </a:p>
        </p:txBody>
      </p:sp>
      <p:sp>
        <p:nvSpPr>
          <p:cNvPr id="179" name="Rectangle 178"/>
          <p:cNvSpPr/>
          <p:nvPr/>
        </p:nvSpPr>
        <p:spPr>
          <a:xfrm>
            <a:off x="2952479" y="2942319"/>
            <a:ext cx="343425" cy="64061"/>
          </a:xfrm>
          <a:prstGeom prst="rect">
            <a:avLst/>
          </a:prstGeom>
          <a:solidFill>
            <a:srgbClr val="54B94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sysClr val="windowText" lastClr="000000"/>
              </a:solidFill>
            </a:endParaRPr>
          </a:p>
        </p:txBody>
      </p:sp>
      <p:sp>
        <p:nvSpPr>
          <p:cNvPr id="180" name="Rectangle 179"/>
          <p:cNvSpPr/>
          <p:nvPr/>
        </p:nvSpPr>
        <p:spPr>
          <a:xfrm>
            <a:off x="1579751" y="2981554"/>
            <a:ext cx="321264" cy="45719"/>
          </a:xfrm>
          <a:prstGeom prst="rect">
            <a:avLst/>
          </a:prstGeom>
          <a:solidFill>
            <a:srgbClr val="54B94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sysClr val="windowText" lastClr="000000"/>
              </a:solidFill>
            </a:endParaRPr>
          </a:p>
        </p:txBody>
      </p:sp>
      <p:pic>
        <p:nvPicPr>
          <p:cNvPr id="130" name="681C0074-1998-4A38-BBF9-1936F0C3C3B9" descr="image.png"/>
          <p:cNvPicPr>
            <a:picLocks noChangeAspect="1" noChangeArrowheads="1"/>
          </p:cNvPicPr>
          <p:nvPr/>
        </p:nvPicPr>
        <p:blipFill>
          <a:blip r:embed="rId4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8200" y="2286799"/>
            <a:ext cx="225612" cy="42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TextBox 37"/>
          <p:cNvSpPr txBox="1">
            <a:spLocks noChangeArrowheads="1"/>
          </p:cNvSpPr>
          <p:nvPr/>
        </p:nvSpPr>
        <p:spPr bwMode="auto">
          <a:xfrm>
            <a:off x="1892944" y="2207260"/>
            <a:ext cx="635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378">
              <a:buClr>
                <a:srgbClr val="54B948"/>
              </a:buClr>
              <a:defRPr/>
            </a:pPr>
            <a:r>
              <a:rPr lang="en-US" sz="1200" kern="0" dirty="0">
                <a:solidFill>
                  <a:srgbClr val="808080">
                    <a:lumMod val="75000"/>
                  </a:srgbClr>
                </a:solidFill>
                <a:latin typeface="Arial"/>
              </a:rPr>
              <a:t>Mobile</a:t>
            </a:r>
            <a:endParaRPr lang="en-US" kern="0" dirty="0">
              <a:solidFill>
                <a:srgbClr val="808080">
                  <a:lumMod val="75000"/>
                </a:srgbClr>
              </a:solidFill>
              <a:latin typeface="Arial"/>
            </a:endParaRPr>
          </a:p>
        </p:txBody>
      </p:sp>
      <p:sp>
        <p:nvSpPr>
          <p:cNvPr id="129" name="Slide Number Placeholder 2">
            <a:extLst>
              <a:ext uri="{FF2B5EF4-FFF2-40B4-BE49-F238E27FC236}">
                <a16:creationId xmlns:a16="http://schemas.microsoft.com/office/drawing/2014/main" id="{0E52C3CF-FD94-4E5E-935E-BA62C9BB0329}"/>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24</a:t>
            </a:fld>
            <a:endParaRPr lang="en-US" sz="800" kern="0" dirty="0">
              <a:solidFill>
                <a:srgbClr val="54B948"/>
              </a:solidFill>
            </a:endParaRPr>
          </a:p>
        </p:txBody>
      </p:sp>
      <p:sp>
        <p:nvSpPr>
          <p:cNvPr id="146" name="Footer Placeholder 3">
            <a:extLst>
              <a:ext uri="{FF2B5EF4-FFF2-40B4-BE49-F238E27FC236}">
                <a16:creationId xmlns:a16="http://schemas.microsoft.com/office/drawing/2014/main" id="{04AEDB6C-D021-4588-9EEF-EB0FC3A649A7}"/>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75977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p:stCondLst>
                              <p:cond delay="4000"/>
                            </p:stCondLst>
                            <p:childTnLst>
                              <p:par>
                                <p:cTn id="37" presetID="2" presetClass="entr" presetSubtype="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1+#ppt_w/2"/>
                                          </p:val>
                                        </p:tav>
                                        <p:tav tm="100000">
                                          <p:val>
                                            <p:strVal val="#ppt_x"/>
                                          </p:val>
                                        </p:tav>
                                      </p:tavLst>
                                    </p:anim>
                                    <p:anim calcmode="lin" valueType="num">
                                      <p:cBhvr additive="base">
                                        <p:cTn id="40" dur="500" fill="hold"/>
                                        <p:tgtEl>
                                          <p:spTgt spid="52"/>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0-#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1" presetClass="entr" presetSubtype="0"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par>
                          <p:cTn id="49" fill="hold">
                            <p:stCondLst>
                              <p:cond delay="5000"/>
                            </p:stCondLst>
                            <p:childTnLst>
                              <p:par>
                                <p:cTn id="50" presetID="21" presetClass="entr" presetSubtype="1"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heel(1)">
                                      <p:cBhvr>
                                        <p:cTn id="52" dur="2000"/>
                                        <p:tgtEl>
                                          <p:spTgt spid="65"/>
                                        </p:tgtEl>
                                      </p:cBhvr>
                                    </p:animEffect>
                                  </p:childTnLst>
                                </p:cTn>
                              </p:par>
                              <p:par>
                                <p:cTn id="53" presetID="22" presetClass="entr" presetSubtype="4"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00"/>
                                        <p:tgtEl>
                                          <p:spTgt spid="63"/>
                                        </p:tgtEl>
                                      </p:cBhvr>
                                    </p:animEffect>
                                  </p:childTnLst>
                                </p:cTn>
                              </p:par>
                              <p:par>
                                <p:cTn id="56" presetID="22" presetClass="entr" presetSubtype="1"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up)">
                                      <p:cBhvr>
                                        <p:cTn id="58" dur="500"/>
                                        <p:tgtEl>
                                          <p:spTgt spid="6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childTnLst>
                          </p:cTn>
                        </p:par>
                        <p:par>
                          <p:cTn id="64" fill="hold">
                            <p:stCondLst>
                              <p:cond delay="500"/>
                            </p:stCondLst>
                            <p:childTnLst>
                              <p:par>
                                <p:cTn id="65" presetID="22" presetClass="entr" presetSubtype="2" fill="hold" nodeType="afterEffect">
                                  <p:stCondLst>
                                    <p:cond delay="250"/>
                                  </p:stCondLst>
                                  <p:childTnLst>
                                    <p:set>
                                      <p:cBhvr>
                                        <p:cTn id="66" dur="1" fill="hold">
                                          <p:stCondLst>
                                            <p:cond delay="0"/>
                                          </p:stCondLst>
                                        </p:cTn>
                                        <p:tgtEl>
                                          <p:spTgt spid="174"/>
                                        </p:tgtEl>
                                        <p:attrNameLst>
                                          <p:attrName>style.visibility</p:attrName>
                                        </p:attrNameLst>
                                      </p:cBhvr>
                                      <p:to>
                                        <p:strVal val="visible"/>
                                      </p:to>
                                    </p:set>
                                    <p:animEffect transition="in" filter="wipe(right)">
                                      <p:cBhvr>
                                        <p:cTn id="67" dur="1000"/>
                                        <p:tgtEl>
                                          <p:spTgt spid="174"/>
                                        </p:tgtEl>
                                      </p:cBhvr>
                                    </p:animEffect>
                                  </p:childTnLst>
                                </p:cTn>
                              </p:par>
                            </p:childTnLst>
                          </p:cTn>
                        </p:par>
                        <p:par>
                          <p:cTn id="68" fill="hold">
                            <p:stCondLst>
                              <p:cond delay="1750"/>
                            </p:stCondLst>
                            <p:childTnLst>
                              <p:par>
                                <p:cTn id="69" presetID="22" presetClass="entr" presetSubtype="2" fill="hold" nodeType="afterEffect">
                                  <p:stCondLst>
                                    <p:cond delay="0"/>
                                  </p:stCondLst>
                                  <p:childTnLst>
                                    <p:set>
                                      <p:cBhvr>
                                        <p:cTn id="70" dur="1" fill="hold">
                                          <p:stCondLst>
                                            <p:cond delay="0"/>
                                          </p:stCondLst>
                                        </p:cTn>
                                        <p:tgtEl>
                                          <p:spTgt spid="175"/>
                                        </p:tgtEl>
                                        <p:attrNameLst>
                                          <p:attrName>style.visibility</p:attrName>
                                        </p:attrNameLst>
                                      </p:cBhvr>
                                      <p:to>
                                        <p:strVal val="visible"/>
                                      </p:to>
                                    </p:set>
                                    <p:animEffect transition="in" filter="wipe(right)">
                                      <p:cBhvr>
                                        <p:cTn id="71" dur="1000"/>
                                        <p:tgtEl>
                                          <p:spTgt spid="175"/>
                                        </p:tgtEl>
                                      </p:cBhvr>
                                    </p:animEffect>
                                  </p:childTnLst>
                                </p:cTn>
                              </p:par>
                            </p:childTnLst>
                          </p:cTn>
                        </p:par>
                        <p:par>
                          <p:cTn id="72" fill="hold">
                            <p:stCondLst>
                              <p:cond delay="2750"/>
                            </p:stCondLst>
                            <p:childTnLst>
                              <p:par>
                                <p:cTn id="73" presetID="22" presetClass="entr" presetSubtype="2" fill="hold" nodeType="afterEffect">
                                  <p:stCondLst>
                                    <p:cond delay="0"/>
                                  </p:stCondLst>
                                  <p:childTnLst>
                                    <p:set>
                                      <p:cBhvr>
                                        <p:cTn id="74" dur="1" fill="hold">
                                          <p:stCondLst>
                                            <p:cond delay="0"/>
                                          </p:stCondLst>
                                        </p:cTn>
                                        <p:tgtEl>
                                          <p:spTgt spid="176"/>
                                        </p:tgtEl>
                                        <p:attrNameLst>
                                          <p:attrName>style.visibility</p:attrName>
                                        </p:attrNameLst>
                                      </p:cBhvr>
                                      <p:to>
                                        <p:strVal val="visible"/>
                                      </p:to>
                                    </p:set>
                                    <p:animEffect transition="in" filter="wipe(right)">
                                      <p:cBhvr>
                                        <p:cTn id="75" dur="1000"/>
                                        <p:tgtEl>
                                          <p:spTgt spid="176"/>
                                        </p:tgtEl>
                                      </p:cBhvr>
                                    </p:animEffect>
                                  </p:childTnLst>
                                </p:cTn>
                              </p:par>
                            </p:childTnLst>
                          </p:cTn>
                        </p:par>
                        <p:par>
                          <p:cTn id="76" fill="hold">
                            <p:stCondLst>
                              <p:cond delay="3750"/>
                            </p:stCondLst>
                            <p:childTnLst>
                              <p:par>
                                <p:cTn id="77" presetID="22" presetClass="entr" presetSubtype="2" fill="hold"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1000"/>
                                        <p:tgtEl>
                                          <p:spTgt spid="177"/>
                                        </p:tgtEl>
                                      </p:cBhvr>
                                    </p:animEffect>
                                  </p:childTnLst>
                                </p:cTn>
                              </p:par>
                            </p:childTnLst>
                          </p:cTn>
                        </p:par>
                        <p:par>
                          <p:cTn id="80" fill="hold">
                            <p:stCondLst>
                              <p:cond delay="4750"/>
                            </p:stCondLst>
                            <p:childTnLst>
                              <p:par>
                                <p:cTn id="81" presetID="10" presetClass="entr" presetSubtype="0" fill="hold" nodeType="afterEffect">
                                  <p:stCondLst>
                                    <p:cond delay="0"/>
                                  </p:stCondLst>
                                  <p:childTnLst>
                                    <p:set>
                                      <p:cBhvr>
                                        <p:cTn id="82" dur="1" fill="hold">
                                          <p:stCondLst>
                                            <p:cond delay="0"/>
                                          </p:stCondLst>
                                        </p:cTn>
                                        <p:tgtEl>
                                          <p:spTgt spid="173"/>
                                        </p:tgtEl>
                                        <p:attrNameLst>
                                          <p:attrName>style.visibility</p:attrName>
                                        </p:attrNameLst>
                                      </p:cBhvr>
                                      <p:to>
                                        <p:strVal val="visible"/>
                                      </p:to>
                                    </p:set>
                                    <p:animEffect transition="in" filter="fade">
                                      <p:cBhvr>
                                        <p:cTn id="83" dur="1000"/>
                                        <p:tgtEl>
                                          <p:spTgt spid="173"/>
                                        </p:tgtEl>
                                      </p:cBhvr>
                                    </p:animEffect>
                                  </p:childTnLst>
                                </p:cTn>
                              </p:par>
                              <p:par>
                                <p:cTn id="84" presetID="47" presetClass="entr" presetSubtype="0" fill="hold"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anim calcmode="lin" valueType="num">
                                      <p:cBhvr>
                                        <p:cTn id="87" dur="500" fill="hold"/>
                                        <p:tgtEl>
                                          <p:spTgt spid="77"/>
                                        </p:tgtEl>
                                        <p:attrNameLst>
                                          <p:attrName>ppt_x</p:attrName>
                                        </p:attrNameLst>
                                      </p:cBhvr>
                                      <p:tavLst>
                                        <p:tav tm="0">
                                          <p:val>
                                            <p:strVal val="#ppt_x"/>
                                          </p:val>
                                        </p:tav>
                                        <p:tav tm="100000">
                                          <p:val>
                                            <p:strVal val="#ppt_x"/>
                                          </p:val>
                                        </p:tav>
                                      </p:tavLst>
                                    </p:anim>
                                    <p:anim calcmode="lin" valueType="num">
                                      <p:cBhvr>
                                        <p:cTn id="88"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35" y="114540"/>
            <a:ext cx="8229600" cy="604402"/>
          </a:xfrm>
        </p:spPr>
        <p:txBody>
          <a:bodyPr/>
          <a:lstStyle/>
          <a:p>
            <a:r>
              <a:rPr lang="en-US" dirty="0">
                <a:solidFill>
                  <a:schemeClr val="tx1">
                    <a:lumMod val="65000"/>
                    <a:lumOff val="35000"/>
                  </a:schemeClr>
                </a:solidFill>
                <a:latin typeface="+mj-lt"/>
              </a:rPr>
              <a:t>NCR Platform Cloud-Level Details with ENCOR</a:t>
            </a:r>
          </a:p>
        </p:txBody>
      </p:sp>
      <p:graphicFrame>
        <p:nvGraphicFramePr>
          <p:cNvPr id="6" name="Table 5"/>
          <p:cNvGraphicFramePr>
            <a:graphicFrameLocks noGrp="1"/>
          </p:cNvGraphicFramePr>
          <p:nvPr>
            <p:extLst>
              <p:ext uri="{D42A27DB-BD31-4B8C-83A1-F6EECF244321}">
                <p14:modId xmlns:p14="http://schemas.microsoft.com/office/powerpoint/2010/main" val="3753802182"/>
              </p:ext>
            </p:extLst>
          </p:nvPr>
        </p:nvGraphicFramePr>
        <p:xfrm>
          <a:off x="508635" y="670454"/>
          <a:ext cx="8142629" cy="4267066"/>
        </p:xfrm>
        <a:graphic>
          <a:graphicData uri="http://schemas.openxmlformats.org/drawingml/2006/table">
            <a:tbl>
              <a:tblPr firstRow="1" bandRow="1">
                <a:tableStyleId>{00A15C55-8517-42AA-B614-E9B94910E393}</a:tableStyleId>
              </a:tblPr>
              <a:tblGrid>
                <a:gridCol w="8142629">
                  <a:extLst>
                    <a:ext uri="{9D8B030D-6E8A-4147-A177-3AD203B41FA5}">
                      <a16:colId xmlns:a16="http://schemas.microsoft.com/office/drawing/2014/main" val="3116816662"/>
                    </a:ext>
                  </a:extLst>
                </a:gridCol>
              </a:tblGrid>
              <a:tr h="316982">
                <a:tc>
                  <a:txBody>
                    <a:bodyPr/>
                    <a:lstStyle/>
                    <a:p>
                      <a:pPr algn="l"/>
                      <a:r>
                        <a:rPr lang="en-US" sz="1500" dirty="0"/>
                        <a:t>Capabilities</a:t>
                      </a:r>
                    </a:p>
                  </a:txBody>
                  <a:tcPr marL="68580" marR="68580" marT="34290" marB="34290"/>
                </a:tc>
                <a:extLst>
                  <a:ext uri="{0D108BD9-81ED-4DB2-BD59-A6C34878D82A}">
                    <a16:rowId xmlns:a16="http://schemas.microsoft.com/office/drawing/2014/main" val="3435467841"/>
                  </a:ext>
                </a:extLst>
              </a:tr>
              <a:tr h="1048479">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r>
                        <a:rPr lang="en-US" sz="1500" b="1" dirty="0">
                          <a:solidFill>
                            <a:schemeClr val="tx1">
                              <a:lumMod val="85000"/>
                              <a:lumOff val="15000"/>
                            </a:schemeClr>
                          </a:solidFill>
                        </a:rPr>
                        <a:t>NCR Cloud Platform Enabled – Open Digital Ecosystem</a:t>
                      </a:r>
                    </a:p>
                    <a:p>
                      <a:pPr marL="342900" indent="-342900" algn="l">
                        <a:buFont typeface="Arial" panose="020B0604020202020204" pitchFamily="34" charset="0"/>
                        <a:buChar char="•"/>
                      </a:pPr>
                      <a:r>
                        <a:rPr lang="en-US" sz="1500" dirty="0">
                          <a:solidFill>
                            <a:schemeClr val="tx1">
                              <a:lumMod val="85000"/>
                              <a:lumOff val="15000"/>
                            </a:schemeClr>
                          </a:solidFill>
                        </a:rPr>
                        <a:t>Cloud Offerings –</a:t>
                      </a:r>
                      <a:r>
                        <a:rPr lang="en-US" sz="1500" baseline="0" dirty="0">
                          <a:solidFill>
                            <a:schemeClr val="tx1">
                              <a:lumMod val="85000"/>
                              <a:lumOff val="15000"/>
                            </a:schemeClr>
                          </a:solidFill>
                        </a:rPr>
                        <a:t> Digital Coupons &amp; Receipts, Central Reports / Analytics / EJ / Returns</a:t>
                      </a:r>
                    </a:p>
                    <a:p>
                      <a:pPr marL="342900" indent="-342900" algn="l">
                        <a:buFont typeface="Arial" panose="020B0604020202020204" pitchFamily="34" charset="0"/>
                        <a:buChar char="•"/>
                      </a:pPr>
                      <a:r>
                        <a:rPr lang="en-US" sz="1500" baseline="0" dirty="0">
                          <a:solidFill>
                            <a:schemeClr val="tx1">
                              <a:lumMod val="85000"/>
                              <a:lumOff val="15000"/>
                            </a:schemeClr>
                          </a:solidFill>
                        </a:rPr>
                        <a:t>Products in Cloud can Interact providing more Comprehensive Solutions</a:t>
                      </a:r>
                    </a:p>
                    <a:p>
                      <a:pPr marL="342900" indent="-342900" algn="l">
                        <a:buFont typeface="Arial" panose="020B0604020202020204" pitchFamily="34" charset="0"/>
                        <a:buChar char="•"/>
                      </a:pPr>
                      <a:r>
                        <a:rPr lang="en-US" sz="1500" baseline="0" dirty="0">
                          <a:solidFill>
                            <a:schemeClr val="tx1">
                              <a:lumMod val="85000"/>
                              <a:lumOff val="15000"/>
                            </a:schemeClr>
                          </a:solidFill>
                        </a:rPr>
                        <a:t>Public APIs for Best in Class Solutions (NCR, 3</a:t>
                      </a:r>
                      <a:r>
                        <a:rPr lang="en-US" sz="1500" baseline="30000" dirty="0">
                          <a:solidFill>
                            <a:schemeClr val="tx1">
                              <a:lumMod val="85000"/>
                              <a:lumOff val="15000"/>
                            </a:schemeClr>
                          </a:solidFill>
                        </a:rPr>
                        <a:t>rd</a:t>
                      </a:r>
                      <a:r>
                        <a:rPr lang="en-US" sz="1500" baseline="0" dirty="0">
                          <a:solidFill>
                            <a:schemeClr val="tx1">
                              <a:lumMod val="85000"/>
                              <a:lumOff val="15000"/>
                            </a:schemeClr>
                          </a:solidFill>
                        </a:rPr>
                        <a:t> Parties, Partners, Retailers)</a:t>
                      </a:r>
                    </a:p>
                  </a:txBody>
                  <a:tcPr marL="68580" marR="68580" marT="34290" marB="34290"/>
                </a:tc>
                <a:extLst>
                  <a:ext uri="{0D108BD9-81ED-4DB2-BD59-A6C34878D82A}">
                    <a16:rowId xmlns:a16="http://schemas.microsoft.com/office/drawing/2014/main" val="2039361651"/>
                  </a:ext>
                </a:extLst>
              </a:tr>
              <a:tr h="804647">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r>
                        <a:rPr lang="en-US" sz="1500" b="1" baseline="0" dirty="0">
                          <a:solidFill>
                            <a:schemeClr val="tx1">
                              <a:lumMod val="85000"/>
                              <a:lumOff val="15000"/>
                            </a:schemeClr>
                          </a:solidFill>
                        </a:rPr>
                        <a:t>Cloud Platform Digital Coupons</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solidFill>
                            <a:schemeClr val="tx1">
                              <a:lumMod val="85000"/>
                              <a:lumOff val="15000"/>
                            </a:schemeClr>
                          </a:solidFill>
                        </a:rPr>
                        <a:t>Normalized API for 3</a:t>
                      </a:r>
                      <a:r>
                        <a:rPr lang="en-US" sz="1500" baseline="30000" dirty="0">
                          <a:solidFill>
                            <a:schemeClr val="tx1">
                              <a:lumMod val="85000"/>
                              <a:lumOff val="15000"/>
                            </a:schemeClr>
                          </a:solidFill>
                        </a:rPr>
                        <a:t>rd</a:t>
                      </a:r>
                      <a:r>
                        <a:rPr lang="en-US" sz="1500" baseline="0" dirty="0">
                          <a:solidFill>
                            <a:schemeClr val="tx1">
                              <a:lumMod val="85000"/>
                              <a:lumOff val="15000"/>
                            </a:schemeClr>
                          </a:solidFill>
                        </a:rPr>
                        <a:t> party providers including Inmar</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solidFill>
                            <a:schemeClr val="tx1">
                              <a:lumMod val="85000"/>
                              <a:lumOff val="15000"/>
                            </a:schemeClr>
                          </a:solidFill>
                        </a:rPr>
                        <a:t>Capability to interact with other Platform Apps such as Digital Receipts</a:t>
                      </a:r>
                    </a:p>
                  </a:txBody>
                  <a:tcPr marL="68580" marR="68580" marT="34290" marB="34290"/>
                </a:tc>
                <a:extLst>
                  <a:ext uri="{0D108BD9-81ED-4DB2-BD59-A6C34878D82A}">
                    <a16:rowId xmlns:a16="http://schemas.microsoft.com/office/drawing/2014/main" val="3009426159"/>
                  </a:ext>
                </a:extLst>
              </a:tr>
              <a:tr h="1048479">
                <a:tc>
                  <a:txBody>
                    <a:bodyPr/>
                    <a:lstStyle/>
                    <a:p>
                      <a:pPr algn="l"/>
                      <a:r>
                        <a:rPr lang="en-US" sz="1500" b="1" baseline="0" dirty="0">
                          <a:solidFill>
                            <a:schemeClr val="tx1">
                              <a:lumMod val="85000"/>
                              <a:lumOff val="15000"/>
                            </a:schemeClr>
                          </a:solidFill>
                        </a:rPr>
                        <a:t>Cloud Platform Digital Receipts</a:t>
                      </a:r>
                    </a:p>
                    <a:p>
                      <a:pPr marL="342900" indent="-342900" algn="l">
                        <a:buFont typeface="Arial" panose="020B0604020202020204" pitchFamily="34" charset="0"/>
                        <a:buChar char="•"/>
                      </a:pPr>
                      <a:r>
                        <a:rPr lang="en-US" sz="1500" baseline="0" dirty="0">
                          <a:solidFill>
                            <a:schemeClr val="tx1">
                              <a:lumMod val="85000"/>
                              <a:lumOff val="15000"/>
                            </a:schemeClr>
                          </a:solidFill>
                        </a:rPr>
                        <a:t>Increase Consumer Loyalty – Green Initiative</a:t>
                      </a:r>
                    </a:p>
                    <a:p>
                      <a:pPr marL="342900" indent="-342900" algn="l">
                        <a:buFont typeface="Arial" panose="020B0604020202020204" pitchFamily="34" charset="0"/>
                        <a:buChar char="•"/>
                      </a:pPr>
                      <a:r>
                        <a:rPr lang="en-US" sz="1500" baseline="0" dirty="0">
                          <a:solidFill>
                            <a:schemeClr val="tx1">
                              <a:lumMod val="85000"/>
                              <a:lumOff val="15000"/>
                            </a:schemeClr>
                          </a:solidFill>
                        </a:rPr>
                        <a:t>E-mail, SMS Text and Web Portal options</a:t>
                      </a:r>
                    </a:p>
                    <a:p>
                      <a:pPr marL="342900" indent="-342900" algn="l">
                        <a:buFont typeface="Arial" panose="020B0604020202020204" pitchFamily="34" charset="0"/>
                        <a:buChar char="•"/>
                      </a:pPr>
                      <a:r>
                        <a:rPr lang="en-US" sz="1500" baseline="0" dirty="0">
                          <a:solidFill>
                            <a:schemeClr val="tx1">
                              <a:lumMod val="85000"/>
                              <a:lumOff val="15000"/>
                            </a:schemeClr>
                          </a:solidFill>
                        </a:rPr>
                        <a:t>Can interact with other Platform Apps such as Digital Coupon and Connected Loyalty</a:t>
                      </a:r>
                    </a:p>
                  </a:txBody>
                  <a:tcPr marL="68580" marR="68580" marT="34290" marB="34290"/>
                </a:tc>
                <a:extLst>
                  <a:ext uri="{0D108BD9-81ED-4DB2-BD59-A6C34878D82A}">
                    <a16:rowId xmlns:a16="http://schemas.microsoft.com/office/drawing/2014/main" val="225943940"/>
                  </a:ext>
                </a:extLst>
              </a:tr>
              <a:tr h="1048479">
                <a:tc>
                  <a:txBody>
                    <a:bodyPr/>
                    <a:lstStyle/>
                    <a:p>
                      <a:pPr algn="l"/>
                      <a:r>
                        <a:rPr lang="en-US" sz="1500" b="1" baseline="0" dirty="0">
                          <a:solidFill>
                            <a:schemeClr val="tx1">
                              <a:lumMod val="85000"/>
                              <a:lumOff val="15000"/>
                            </a:schemeClr>
                          </a:solidFill>
                        </a:rPr>
                        <a:t>Central Reports / Cashier Analytics</a:t>
                      </a:r>
                    </a:p>
                    <a:p>
                      <a:pPr marL="342900" indent="-342900" algn="l">
                        <a:buFont typeface="Arial" panose="020B0604020202020204" pitchFamily="34" charset="0"/>
                        <a:buChar char="•"/>
                      </a:pPr>
                      <a:r>
                        <a:rPr lang="en-US" sz="1500" baseline="0" dirty="0">
                          <a:solidFill>
                            <a:schemeClr val="tx1">
                              <a:lumMod val="85000"/>
                              <a:lumOff val="15000"/>
                            </a:schemeClr>
                          </a:solidFill>
                        </a:rPr>
                        <a:t>Real-time Enterprise View of Store Financials (Dashboards / Detail Drill Downs)</a:t>
                      </a:r>
                    </a:p>
                    <a:p>
                      <a:pPr marL="342900" indent="-342900" algn="l">
                        <a:buFont typeface="Arial" panose="020B0604020202020204" pitchFamily="34" charset="0"/>
                        <a:buChar char="•"/>
                      </a:pPr>
                      <a:r>
                        <a:rPr lang="en-US" sz="1500" baseline="0" dirty="0">
                          <a:solidFill>
                            <a:schemeClr val="tx1">
                              <a:lumMod val="85000"/>
                              <a:lumOff val="15000"/>
                            </a:schemeClr>
                          </a:solidFill>
                        </a:rPr>
                        <a:t>Drill Down from Full Enterprise to Individual Transaction</a:t>
                      </a:r>
                    </a:p>
                    <a:p>
                      <a:pPr marL="342900" indent="-342900" algn="l">
                        <a:buFont typeface="Arial" panose="020B0604020202020204" pitchFamily="34" charset="0"/>
                        <a:buChar char="•"/>
                      </a:pPr>
                      <a:r>
                        <a:rPr lang="en-US" sz="1500" baseline="0" dirty="0">
                          <a:solidFill>
                            <a:schemeClr val="tx1">
                              <a:lumMod val="85000"/>
                              <a:lumOff val="15000"/>
                            </a:schemeClr>
                          </a:solidFill>
                        </a:rPr>
                        <a:t>Track Cashier Performance / Vulnerabilities</a:t>
                      </a:r>
                    </a:p>
                  </a:txBody>
                  <a:tcPr marL="68580" marR="68580" marT="34290" marB="34290"/>
                </a:tc>
                <a:extLst>
                  <a:ext uri="{0D108BD9-81ED-4DB2-BD59-A6C34878D82A}">
                    <a16:rowId xmlns:a16="http://schemas.microsoft.com/office/drawing/2014/main" val="2883922624"/>
                  </a:ext>
                </a:extLst>
              </a:tr>
            </a:tbl>
          </a:graphicData>
        </a:graphic>
      </p:graphicFrame>
      <p:sp>
        <p:nvSpPr>
          <p:cNvPr id="7" name="Slide Number Placeholder 2">
            <a:extLst>
              <a:ext uri="{FF2B5EF4-FFF2-40B4-BE49-F238E27FC236}">
                <a16:creationId xmlns:a16="http://schemas.microsoft.com/office/drawing/2014/main" id="{B7F5F94A-89BF-43FD-A8DC-C0BEDF3F9A3E}"/>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25</a:t>
            </a:fld>
            <a:endParaRPr lang="en-US" sz="800" kern="0" dirty="0">
              <a:solidFill>
                <a:srgbClr val="54B948"/>
              </a:solidFill>
            </a:endParaRPr>
          </a:p>
        </p:txBody>
      </p:sp>
      <p:sp>
        <p:nvSpPr>
          <p:cNvPr id="8" name="Footer Placeholder 3">
            <a:extLst>
              <a:ext uri="{FF2B5EF4-FFF2-40B4-BE49-F238E27FC236}">
                <a16:creationId xmlns:a16="http://schemas.microsoft.com/office/drawing/2014/main" id="{28E4B8F2-6E29-447E-BCA7-339718BA1267}"/>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4446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826111305"/>
              </p:ext>
            </p:extLst>
          </p:nvPr>
        </p:nvGraphicFramePr>
        <p:xfrm>
          <a:off x="363337" y="841186"/>
          <a:ext cx="8701267" cy="4083761"/>
        </p:xfrm>
        <a:graphic>
          <a:graphicData uri="http://schemas.openxmlformats.org/drawingml/2006/table">
            <a:tbl>
              <a:tblPr firstRow="1" bandRow="1">
                <a:tableStyleId>{5C22544A-7EE6-4342-B048-85BDC9FD1C3A}</a:tableStyleId>
              </a:tblPr>
              <a:tblGrid>
                <a:gridCol w="1041109">
                  <a:extLst>
                    <a:ext uri="{9D8B030D-6E8A-4147-A177-3AD203B41FA5}">
                      <a16:colId xmlns:a16="http://schemas.microsoft.com/office/drawing/2014/main" val="2545756083"/>
                    </a:ext>
                  </a:extLst>
                </a:gridCol>
                <a:gridCol w="3024882">
                  <a:extLst>
                    <a:ext uri="{9D8B030D-6E8A-4147-A177-3AD203B41FA5}">
                      <a16:colId xmlns:a16="http://schemas.microsoft.com/office/drawing/2014/main" val="3761962634"/>
                    </a:ext>
                  </a:extLst>
                </a:gridCol>
                <a:gridCol w="2153055">
                  <a:extLst>
                    <a:ext uri="{9D8B030D-6E8A-4147-A177-3AD203B41FA5}">
                      <a16:colId xmlns:a16="http://schemas.microsoft.com/office/drawing/2014/main" val="2855666265"/>
                    </a:ext>
                  </a:extLst>
                </a:gridCol>
                <a:gridCol w="2482221">
                  <a:extLst>
                    <a:ext uri="{9D8B030D-6E8A-4147-A177-3AD203B41FA5}">
                      <a16:colId xmlns:a16="http://schemas.microsoft.com/office/drawing/2014/main" val="3610630092"/>
                    </a:ext>
                  </a:extLst>
                </a:gridCol>
              </a:tblGrid>
              <a:tr h="248902">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US" sz="1100" b="1" spc="-23" dirty="0">
                        <a:solidFill>
                          <a:schemeClr val="bg1"/>
                        </a:solidFill>
                        <a:latin typeface="+mn-lt"/>
                        <a:cs typeface="Arial"/>
                      </a:endParaRPr>
                    </a:p>
                  </a:txBody>
                  <a:tcPr marL="182880" anchor="ctr">
                    <a:lnL w="12700" cap="flat" cmpd="sng" algn="ctr">
                      <a:noFill/>
                      <a:prstDash val="solid"/>
                      <a:round/>
                      <a:headEnd type="none" w="med" len="med"/>
                      <a:tailEnd type="none" w="med" len="med"/>
                    </a:lnL>
                    <a:lnT w="28575" cap="flat" cmpd="sng" algn="ctr">
                      <a:noFill/>
                      <a:prstDash val="solid"/>
                      <a:round/>
                      <a:headEnd type="none" w="med" len="med"/>
                      <a:tailEnd type="none" w="med" len="med"/>
                    </a:lnT>
                    <a:noFill/>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100" b="1" spc="-23" dirty="0">
                          <a:solidFill>
                            <a:srgbClr val="FFFFFF"/>
                          </a:solidFill>
                          <a:latin typeface="+mn-lt"/>
                          <a:cs typeface="Arial"/>
                        </a:rPr>
                        <a:t>IN CURRENT RELEASE</a:t>
                      </a:r>
                    </a:p>
                  </a:txBody>
                  <a:tcPr anchor="ctr">
                    <a:lnT w="28575" cap="flat" cmpd="sng" algn="ctr">
                      <a:noFill/>
                      <a:prstDash val="solid"/>
                      <a:round/>
                      <a:headEnd type="none" w="med" len="med"/>
                      <a:tailEnd type="none" w="med" len="med"/>
                    </a:lnT>
                    <a:solidFill>
                      <a:schemeClr val="accent1"/>
                    </a:solidFill>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100" b="1" i="0" u="none" strike="noStrike" cap="none" spc="-23" baseline="0" noProof="0" dirty="0">
                          <a:ln>
                            <a:noFill/>
                          </a:ln>
                          <a:solidFill>
                            <a:srgbClr val="FFFFFF"/>
                          </a:solidFill>
                          <a:uFillTx/>
                          <a:latin typeface="+mn-lt"/>
                          <a:ea typeface="+mn-ea"/>
                          <a:cs typeface="Arial"/>
                          <a:sym typeface="Open Sans"/>
                        </a:rPr>
                        <a:t>COMING SOON…</a:t>
                      </a:r>
                    </a:p>
                  </a:txBody>
                  <a:tcPr anchor="ctr">
                    <a:lnT w="28575" cap="flat" cmpd="sng" algn="ctr">
                      <a:noFill/>
                      <a:prstDash val="solid"/>
                      <a:round/>
                      <a:headEnd type="none" w="med" len="med"/>
                      <a:tailEnd type="none" w="med" len="med"/>
                    </a:lnT>
                    <a:solidFill>
                      <a:schemeClr val="accent1"/>
                    </a:solidFill>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100" b="1" i="0" u="none" strike="noStrike" cap="none" spc="-23" baseline="0" noProof="0" dirty="0">
                          <a:ln>
                            <a:noFill/>
                          </a:ln>
                          <a:solidFill>
                            <a:srgbClr val="FFFFFF"/>
                          </a:solidFill>
                          <a:uFillTx/>
                          <a:latin typeface="+mn-lt"/>
                          <a:ea typeface="+mn-ea"/>
                          <a:cs typeface="Arial"/>
                          <a:sym typeface="Open Sans"/>
                        </a:rPr>
                        <a:t>GETTING READY FOR PRIME TIME</a:t>
                      </a:r>
                    </a:p>
                  </a:txBody>
                  <a:tcPr anchor="ctr">
                    <a:lnR w="12700"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522741100"/>
                  </a:ext>
                </a:extLst>
              </a:tr>
              <a:tr h="382443">
                <a:tc>
                  <a:txBody>
                    <a:bodyPr/>
                    <a:lstStyle/>
                    <a:p>
                      <a:pPr marL="0" marR="0" lvl="0" indent="0" algn="l" defTabSz="309563" rtl="0" eaLnBrk="1" fontAlgn="auto" latinLnBrk="0" hangingPunct="1">
                        <a:lnSpc>
                          <a:spcPct val="100000"/>
                        </a:lnSpc>
                        <a:spcBef>
                          <a:spcPts val="0"/>
                        </a:spcBef>
                        <a:spcAft>
                          <a:spcPts val="0"/>
                        </a:spcAft>
                        <a:buClrTx/>
                        <a:buSzTx/>
                        <a:buFontTx/>
                        <a:buNone/>
                        <a:tabLst/>
                        <a:defRPr/>
                      </a:pPr>
                      <a:r>
                        <a:rPr lang="en-US" sz="800" b="1" i="0" u="none" strike="noStrike" cap="none" spc="-23" baseline="0" dirty="0">
                          <a:ln>
                            <a:noFill/>
                          </a:ln>
                          <a:solidFill>
                            <a:schemeClr val="bg1"/>
                          </a:solidFill>
                          <a:uFillTx/>
                          <a:latin typeface="+mn-lt"/>
                          <a:ea typeface="+mn-ea"/>
                          <a:cs typeface="Arial"/>
                          <a:sym typeface="Open Sans"/>
                        </a:rPr>
                        <a:t>RELEASE COMPONENTS </a:t>
                      </a:r>
                    </a:p>
                  </a:txBody>
                  <a:tcPr marL="182880" marT="91440">
                    <a:lnL w="12700" cap="flat" cmpd="sng" algn="ctr">
                      <a:no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12740" rtl="0" eaLnBrk="1" fontAlgn="auto" latinLnBrk="0" hangingPunct="1">
                        <a:lnSpc>
                          <a:spcPct val="110000"/>
                        </a:lnSpc>
                        <a:spcBef>
                          <a:spcPts val="0"/>
                        </a:spcBef>
                        <a:spcAft>
                          <a:spcPts val="0"/>
                        </a:spcAft>
                        <a:buClrTx/>
                        <a:buSzTx/>
                        <a:buFont typeface="Wingdings" panose="05000000000000000000" pitchFamily="2" charset="2"/>
                        <a:buNone/>
                        <a:tabLst/>
                        <a:defRPr/>
                      </a:pPr>
                      <a:r>
                        <a:rPr lang="en-US" sz="800" b="1" i="0" u="none" strike="noStrike" cap="none" spc="0" baseline="0" dirty="0">
                          <a:ln>
                            <a:noFill/>
                          </a:ln>
                          <a:solidFill>
                            <a:schemeClr val="tx2"/>
                          </a:solidFill>
                          <a:effectLst/>
                          <a:uFillTx/>
                          <a:latin typeface="+mn-lt"/>
                          <a:ea typeface="DengXian"/>
                          <a:cs typeface="Times New Roman" panose="02020603050405020304" pitchFamily="18" charset="0"/>
                          <a:sym typeface="Open Sans"/>
                        </a:rPr>
                        <a:t>1. ENCOR 1.0.1.0</a:t>
                      </a:r>
                    </a:p>
                    <a:p>
                      <a:pPr marL="0" marR="0" lvl="0" indent="0" algn="l" defTabSz="412740" rtl="0" latinLnBrk="0">
                        <a:lnSpc>
                          <a:spcPct val="110000"/>
                        </a:lnSpc>
                        <a:spcBef>
                          <a:spcPts val="0"/>
                        </a:spcBef>
                        <a:spcAft>
                          <a:spcPts val="0"/>
                        </a:spcAft>
                        <a:buClrTx/>
                        <a:buSzTx/>
                        <a:buFont typeface="Wingdings" panose="05000000000000000000" pitchFamily="2" charset="2"/>
                        <a:buNone/>
                        <a:tabLst/>
                      </a:pPr>
                      <a:endParaRPr lang="en-US" sz="800" b="0" i="0" u="none" strike="noStrike" cap="none" spc="0" baseline="0" dirty="0">
                        <a:ln>
                          <a:noFill/>
                        </a:ln>
                        <a:solidFill>
                          <a:schemeClr val="tx2"/>
                        </a:solidFill>
                        <a:effectLst/>
                        <a:uFillTx/>
                        <a:latin typeface="+mn-lt"/>
                        <a:ea typeface="DengXian"/>
                        <a:cs typeface="Times New Roman" panose="02020603050405020304" pitchFamily="18" charset="0"/>
                        <a:sym typeface="Open Sans"/>
                      </a:endParaRPr>
                    </a:p>
                  </a:txBody>
                  <a:tcPr marL="68580" marR="68580" marT="68580" marB="68580">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3095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dirty="0">
                          <a:ln>
                            <a:noFill/>
                          </a:ln>
                          <a:solidFill>
                            <a:schemeClr val="tx2"/>
                          </a:solidFill>
                          <a:effectLst/>
                          <a:uFillTx/>
                          <a:latin typeface="+mn-lt"/>
                          <a:ea typeface="DengXian"/>
                          <a:cs typeface="Times New Roman" panose="02020603050405020304" pitchFamily="18" charset="0"/>
                          <a:sym typeface="Open Sans"/>
                        </a:rPr>
                        <a:t>1. ENCOR 1.0.2.0</a:t>
                      </a:r>
                    </a:p>
                    <a:p>
                      <a:pPr marL="0" indent="0" algn="l">
                        <a:buFont typeface="Arial" panose="020B0604020202020204" pitchFamily="34" charset="0"/>
                        <a:buNone/>
                      </a:pPr>
                      <a:endParaRPr lang="en-US" b="1" dirty="0"/>
                    </a:p>
                  </a:txBody>
                  <a:tcPr marL="45720" marR="45720">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3095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dirty="0">
                          <a:ln>
                            <a:noFill/>
                          </a:ln>
                          <a:solidFill>
                            <a:schemeClr val="tx2"/>
                          </a:solidFill>
                          <a:effectLst/>
                          <a:uFillTx/>
                          <a:latin typeface="+mn-lt"/>
                          <a:ea typeface="DengXian"/>
                          <a:cs typeface="Times New Roman" panose="02020603050405020304" pitchFamily="18" charset="0"/>
                          <a:sym typeface="Open Sans"/>
                        </a:rPr>
                        <a:t>1. ENCOR 1.0.3.0</a:t>
                      </a:r>
                    </a:p>
                    <a:p>
                      <a:pPr marL="171450" indent="-171450">
                        <a:buFont typeface="Arial" panose="020B0604020202020204" pitchFamily="34" charset="0"/>
                        <a:buChar char="•"/>
                      </a:pPr>
                      <a:endParaRPr lang="en-US" sz="800" dirty="0"/>
                    </a:p>
                  </a:txBody>
                  <a:tcPr marL="45720" marR="45720">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50570433"/>
                  </a:ext>
                </a:extLst>
              </a:tr>
              <a:tr h="1909529">
                <a:tc>
                  <a:txBody>
                    <a:bodyPr/>
                    <a:lstStyle/>
                    <a:p>
                      <a:pPr marL="0" marR="0" lvl="0" indent="0" algn="l" defTabSz="309563" rtl="0" eaLnBrk="1" fontAlgn="auto" latinLnBrk="0" hangingPunct="1">
                        <a:lnSpc>
                          <a:spcPct val="100000"/>
                        </a:lnSpc>
                        <a:spcBef>
                          <a:spcPts val="0"/>
                        </a:spcBef>
                        <a:spcAft>
                          <a:spcPts val="0"/>
                        </a:spcAft>
                        <a:buClrTx/>
                        <a:buSzTx/>
                        <a:buFontTx/>
                        <a:buNone/>
                        <a:tabLst/>
                        <a:defRPr/>
                      </a:pPr>
                      <a:r>
                        <a:rPr lang="en-US" sz="800" b="1" i="0" u="none" strike="noStrike" cap="none" spc="-23" baseline="0" dirty="0">
                          <a:ln>
                            <a:noFill/>
                          </a:ln>
                          <a:solidFill>
                            <a:schemeClr val="bg1"/>
                          </a:solidFill>
                          <a:uFillTx/>
                          <a:latin typeface="+mn-lt"/>
                          <a:ea typeface="+mn-ea"/>
                          <a:cs typeface="Arial"/>
                          <a:sym typeface="Open Sans"/>
                        </a:rPr>
                        <a:t>CAPABILITIES</a:t>
                      </a:r>
                    </a:p>
                  </a:txBody>
                  <a:tcPr marL="182880" marT="91440">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Complete stand-alone POS operations </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Integrated back office with exceptional price and batch management, DSD, perpetual and physical inventory, scale management and label printing </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Fully configurable with parameter driven functions </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Powerful customer engagement tools with promotions, surveys and email receipts </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Integrated fuel, enterprise loyalty and self-checkout </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Real-time transaction processing with searchable E/J </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All significant third-party interfaces are supported</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ABO Enterprise and NCR cloud platform-ready </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Windows 10, Server 2016 and SQL 2017 support </a:t>
                      </a:r>
                    </a:p>
                    <a:p>
                      <a:pPr marL="111125" marR="0" lvl="0" indent="-111125" algn="l" defTabSz="309563" rtl="0" eaLnBrk="1" fontAlgn="auto" latinLnBrk="0" hangingPunct="1">
                        <a:lnSpc>
                          <a:spcPct val="110000"/>
                        </a:lnSpc>
                        <a:spcBef>
                          <a:spcPts val="0"/>
                        </a:spcBef>
                        <a:spcAft>
                          <a:spcPts val="1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Comprehensive financial reporting and enhanced A/R </a:t>
                      </a:r>
                    </a:p>
                  </a:txBody>
                  <a:tcPr marL="68580" marR="68580" marT="68580" marB="6858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309563" rtl="0" eaLnBrk="1" fontAlgn="auto" latinLnBrk="0" hangingPunct="1">
                        <a:lnSpc>
                          <a:spcPct val="100000"/>
                        </a:lnSpc>
                        <a:spcBef>
                          <a:spcPts val="0"/>
                        </a:spcBef>
                        <a:spcAft>
                          <a:spcPts val="300"/>
                        </a:spcAft>
                        <a:buClr>
                          <a:schemeClr val="tx2"/>
                        </a:buClr>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POS on DLI Mobile Tablet, including  EMV payments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
                          <a:schemeClr val="tx2"/>
                        </a:buClr>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SSCO ADK 6.12 certification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914400" rtl="0" eaLnBrk="1" fontAlgn="auto" latinLnBrk="0" hangingPunct="1">
                        <a:lnSpc>
                          <a:spcPts val="1100"/>
                        </a:lnSpc>
                        <a:spcBef>
                          <a:spcPts val="0"/>
                        </a:spcBef>
                        <a:spcAft>
                          <a:spcPts val="300"/>
                        </a:spcAft>
                        <a:buClr>
                          <a:schemeClr val="tx2"/>
                        </a:buClr>
                        <a:buSzPct val="100000"/>
                        <a:buFont typeface="Wingdings" panose="05000000000000000000" pitchFamily="2" charset="2"/>
                        <a:buChar char="§"/>
                        <a:tabLst/>
                        <a:defRPr/>
                      </a:pPr>
                      <a:r>
                        <a:rPr lang="en-US" sz="800" b="0" i="0" u="none" strike="noStrike" kern="1200" cap="none" spc="0" baseline="0" dirty="0">
                          <a:ln>
                            <a:noFill/>
                          </a:ln>
                          <a:solidFill>
                            <a:srgbClr val="53585F"/>
                          </a:solidFill>
                          <a:uFillTx/>
                          <a:latin typeface="+mn-lt"/>
                          <a:ea typeface="ＭＳ Ｐゴシック" charset="0"/>
                          <a:cs typeface="ＭＳ Ｐゴシック" charset="0"/>
                          <a:sym typeface="Open Sans"/>
                        </a:rPr>
                        <a:t>Financial Report: New comparative analytics </a:t>
                      </a:r>
                      <a:r>
                        <a:rPr lang="en-US" sz="800" b="0" dirty="0">
                          <a:solidFill>
                            <a:schemeClr val="tx2"/>
                          </a:solidFill>
                          <a:effectLst/>
                          <a:latin typeface="+mn-lt"/>
                          <a:ea typeface="DengXian"/>
                          <a:cs typeface="Times New Roman" panose="02020603050405020304" pitchFamily="18" charset="0"/>
                        </a:rPr>
                        <a:t>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914400" rtl="0" eaLnBrk="1" fontAlgn="auto" latinLnBrk="0" hangingPunct="1">
                        <a:lnSpc>
                          <a:spcPts val="1100"/>
                        </a:lnSpc>
                        <a:spcBef>
                          <a:spcPts val="0"/>
                        </a:spcBef>
                        <a:spcAft>
                          <a:spcPts val="300"/>
                        </a:spcAft>
                        <a:buClr>
                          <a:schemeClr val="tx2"/>
                        </a:buClr>
                        <a:buSzPct val="100000"/>
                        <a:buFont typeface="Wingdings" panose="05000000000000000000" pitchFamily="2" charset="2"/>
                        <a:buChar char="§"/>
                        <a:tabLst/>
                        <a:defRPr/>
                      </a:pPr>
                      <a:r>
                        <a:rPr lang="en-US" sz="800" b="0" i="0" u="none" strike="noStrike" kern="1200" cap="none" spc="0" baseline="0" dirty="0">
                          <a:ln>
                            <a:noFill/>
                          </a:ln>
                          <a:solidFill>
                            <a:srgbClr val="53585F"/>
                          </a:solidFill>
                          <a:uFillTx/>
                          <a:latin typeface="+mn-lt"/>
                          <a:ea typeface="ＭＳ Ｐゴシック" charset="0"/>
                          <a:cs typeface="ＭＳ Ｐゴシック" charset="0"/>
                          <a:sym typeface="Open Sans"/>
                        </a:rPr>
                        <a:t>Financial Report: New automated scheduler for export, print and email</a:t>
                      </a:r>
                    </a:p>
                    <a:p>
                      <a:pPr marL="171450" marR="0" lvl="0" indent="-171450" algn="l" defTabSz="914400" rtl="0" eaLnBrk="1" fontAlgn="auto" latinLnBrk="0" hangingPunct="1">
                        <a:lnSpc>
                          <a:spcPts val="1100"/>
                        </a:lnSpc>
                        <a:spcBef>
                          <a:spcPts val="0"/>
                        </a:spcBef>
                        <a:spcAft>
                          <a:spcPts val="300"/>
                        </a:spcAft>
                        <a:buClr>
                          <a:schemeClr val="tx2"/>
                        </a:buClr>
                        <a:buSzPct val="100000"/>
                        <a:buFont typeface="Wingdings" panose="05000000000000000000" pitchFamily="2" charset="2"/>
                        <a:buChar char="§"/>
                        <a:tabLst/>
                        <a:defRPr/>
                      </a:pPr>
                      <a:r>
                        <a:rPr lang="en-US" sz="800" b="0" i="0" u="none" strike="noStrike" kern="1200" cap="none" spc="0" baseline="0" dirty="0">
                          <a:ln>
                            <a:noFill/>
                          </a:ln>
                          <a:solidFill>
                            <a:srgbClr val="53585F"/>
                          </a:solidFill>
                          <a:uFillTx/>
                          <a:latin typeface="+mn-lt"/>
                          <a:ea typeface="ＭＳ Ｐゴシック" charset="0"/>
                          <a:cs typeface="ＭＳ Ｐゴシック" charset="0"/>
                          <a:sym typeface="Open Sans"/>
                        </a:rPr>
                        <a:t>Windows 10 64-bit on POS </a:t>
                      </a:r>
                      <a:r>
                        <a:rPr lang="en-US" sz="800" b="0" i="0" u="none" strike="noStrike" kern="1200" cap="none" spc="0" baseline="0" dirty="0">
                          <a:ln>
                            <a:noFill/>
                          </a:ln>
                          <a:solidFill>
                            <a:schemeClr val="tx2"/>
                          </a:solidFill>
                          <a:effectLst/>
                          <a:uFillTx/>
                          <a:latin typeface="+mn-lt"/>
                          <a:ea typeface="DengXian"/>
                          <a:cs typeface="Times New Roman" panose="02020603050405020304" pitchFamily="18" charset="0"/>
                          <a:sym typeface="Open Sans"/>
                        </a:rPr>
                        <a:t>terminals</a:t>
                      </a:r>
                      <a:endParaRPr lang="en-US" sz="800" b="1" i="0" u="none" strike="noStrike" cap="none" spc="-23" baseline="0" noProof="0" dirty="0">
                        <a:ln>
                          <a:noFill/>
                        </a:ln>
                        <a:solidFill>
                          <a:schemeClr val="accent1"/>
                        </a:solidFill>
                        <a:uFillTx/>
                        <a:latin typeface="+mn-lt"/>
                        <a:ea typeface="+mn-ea"/>
                        <a:cs typeface="Arial"/>
                        <a:sym typeface="Open Sans"/>
                      </a:endParaRPr>
                    </a:p>
                  </a:txBody>
                  <a:tcPr marL="45720" marR="4572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NCR Platform integration</a:t>
                      </a:r>
                    </a:p>
                    <a:p>
                      <a:pPr marL="0" marR="0" lvl="0" indent="0" algn="l" defTabSz="309563"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i="0" u="none" strike="noStrike" cap="none" spc="-23" baseline="0" noProof="0" dirty="0">
                          <a:ln>
                            <a:noFill/>
                          </a:ln>
                          <a:solidFill>
                            <a:schemeClr val="accent1"/>
                          </a:solidFill>
                          <a:uFillTx/>
                          <a:latin typeface="+mn-lt"/>
                          <a:ea typeface="+mn-ea"/>
                          <a:cs typeface="Arial"/>
                          <a:sym typeface="Open Sans"/>
                        </a:rPr>
                        <a:t>	</a:t>
                      </a:r>
                      <a:r>
                        <a:rPr lang="en-US" sz="800" b="0" dirty="0">
                          <a:solidFill>
                            <a:schemeClr val="tx2"/>
                          </a:solidFill>
                          <a:effectLst/>
                          <a:latin typeface="+mn-lt"/>
                          <a:ea typeface="DengXian"/>
                          <a:cs typeface="Times New Roman" panose="02020603050405020304" pitchFamily="18" charset="0"/>
                        </a:rPr>
                        <a:t>-TDM 2.1</a:t>
                      </a:r>
                    </a:p>
                    <a:p>
                      <a:pPr marL="0" marR="0" lvl="0" indent="0" algn="l" defTabSz="309563"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0" dirty="0">
                          <a:solidFill>
                            <a:schemeClr val="tx2"/>
                          </a:solidFill>
                          <a:effectLst/>
                          <a:latin typeface="+mn-lt"/>
                          <a:ea typeface="DengXian"/>
                          <a:cs typeface="Times New Roman" panose="02020603050405020304" pitchFamily="18" charset="0"/>
                        </a:rPr>
                        <a:t>	-Digital coupon</a:t>
                      </a:r>
                    </a:p>
                    <a:p>
                      <a:pPr marL="0" marR="0" lvl="0" indent="0" algn="l" defTabSz="309563"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0" dirty="0">
                          <a:solidFill>
                            <a:schemeClr val="tx2"/>
                          </a:solidFill>
                          <a:effectLst/>
                          <a:latin typeface="+mn-lt"/>
                          <a:ea typeface="DengXian"/>
                          <a:cs typeface="Times New Roman" panose="02020603050405020304" pitchFamily="18" charset="0"/>
                        </a:rPr>
                        <a:t>	-Enterprise-level receipts</a:t>
                      </a: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Smart-Card WIC: Version 4 Support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Smart-Card WIC: CDP Host Support  </a:t>
                      </a:r>
                      <a:endParaRPr lang="en-US" sz="800" b="1" i="0" u="none" strike="noStrike" cap="none" spc="-23" baseline="0" noProof="0" dirty="0">
                        <a:ln>
                          <a:noFill/>
                        </a:ln>
                        <a:solidFill>
                          <a:schemeClr val="accent1"/>
                        </a:solidFill>
                        <a:uFillTx/>
                        <a:latin typeface="+mn-lt"/>
                        <a:ea typeface="+mn-ea"/>
                        <a:cs typeface="Arial"/>
                        <a:sym typeface="Open Sans"/>
                      </a:endParaRPr>
                    </a:p>
                    <a:p>
                      <a:pPr marL="0" indent="0" algn="l">
                        <a:buFont typeface="Arial" panose="020B0604020202020204" pitchFamily="34" charset="0"/>
                        <a:buNone/>
                      </a:pPr>
                      <a:endParaRPr lang="en-US" sz="800" dirty="0"/>
                    </a:p>
                  </a:txBody>
                  <a:tcPr marL="45720" marR="45720">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6191127"/>
                  </a:ext>
                </a:extLst>
              </a:tr>
              <a:tr h="1424381">
                <a:tc>
                  <a:txBody>
                    <a:bodyPr/>
                    <a:lstStyle/>
                    <a:p>
                      <a:pPr marL="0" marR="0" lvl="0" indent="0" algn="l" defTabSz="309563" rtl="0" eaLnBrk="1" fontAlgn="auto" latinLnBrk="0" hangingPunct="1">
                        <a:lnSpc>
                          <a:spcPct val="100000"/>
                        </a:lnSpc>
                        <a:spcBef>
                          <a:spcPts val="0"/>
                        </a:spcBef>
                        <a:spcAft>
                          <a:spcPts val="0"/>
                        </a:spcAft>
                        <a:buClrTx/>
                        <a:buSzTx/>
                        <a:buFontTx/>
                        <a:buNone/>
                        <a:tabLst/>
                        <a:defRPr/>
                      </a:pPr>
                      <a:r>
                        <a:rPr lang="en-US" sz="800" b="1" i="0" u="none" strike="noStrike" cap="none" spc="-23" baseline="0" dirty="0">
                          <a:ln>
                            <a:noFill/>
                          </a:ln>
                          <a:solidFill>
                            <a:schemeClr val="bg1"/>
                          </a:solidFill>
                          <a:uFillTx/>
                          <a:latin typeface="+mn-lt"/>
                          <a:ea typeface="+mn-ea"/>
                          <a:cs typeface="Arial"/>
                          <a:sym typeface="Open Sans"/>
                        </a:rPr>
                        <a:t>CUSTOMER BENEFITS</a:t>
                      </a:r>
                    </a:p>
                  </a:txBody>
                  <a:tcPr marL="182880" marT="91440">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tx2"/>
                    </a:solidFill>
                  </a:tcPr>
                </a:tc>
                <a:tc>
                  <a:txBody>
                    <a:bodyPr/>
                    <a:lstStyle/>
                    <a:p>
                      <a:pPr marL="111125" marR="0" lvl="0" indent="-111125" algn="l" defTabSz="309563" rtl="0" eaLnBrk="1" fontAlgn="auto" latinLnBrk="0" hangingPunct="1">
                        <a:lnSpc>
                          <a:spcPct val="110000"/>
                        </a:lnSpc>
                        <a:spcBef>
                          <a:spcPts val="0"/>
                        </a:spcBef>
                        <a:spcAft>
                          <a:spcPts val="2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Stable: Mature “out-of-box” deployment </a:t>
                      </a:r>
                    </a:p>
                    <a:p>
                      <a:pPr marL="111125" marR="0" lvl="0" indent="-111125" algn="l" defTabSz="309563" rtl="0" eaLnBrk="1" fontAlgn="auto" latinLnBrk="0" hangingPunct="1">
                        <a:lnSpc>
                          <a:spcPct val="110000"/>
                        </a:lnSpc>
                        <a:spcBef>
                          <a:spcPts val="0"/>
                        </a:spcBef>
                        <a:spcAft>
                          <a:spcPts val="2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Proven: Huge installed base of 6700+ stores</a:t>
                      </a:r>
                      <a:r>
                        <a:rPr lang="en-US" sz="800" b="1" dirty="0">
                          <a:solidFill>
                            <a:schemeClr val="accent1"/>
                          </a:solidFill>
                          <a:effectLst/>
                          <a:latin typeface="+mn-lt"/>
                          <a:ea typeface="DengXian"/>
                          <a:cs typeface="Times New Roman" panose="02020603050405020304" pitchFamily="18" charset="0"/>
                        </a:rPr>
                        <a:t> </a:t>
                      </a:r>
                      <a:endParaRPr lang="en-US" sz="800" b="0" dirty="0">
                        <a:solidFill>
                          <a:schemeClr val="tx2"/>
                        </a:solidFill>
                        <a:effectLst/>
                        <a:latin typeface="+mn-lt"/>
                        <a:ea typeface="DengXian"/>
                        <a:cs typeface="Times New Roman" panose="02020603050405020304" pitchFamily="18" charset="0"/>
                      </a:endParaRPr>
                    </a:p>
                    <a:p>
                      <a:pPr marL="111125" marR="0" lvl="0" indent="-111125" algn="l" defTabSz="309563" rtl="0" eaLnBrk="1" fontAlgn="auto" latinLnBrk="0" hangingPunct="1">
                        <a:lnSpc>
                          <a:spcPct val="110000"/>
                        </a:lnSpc>
                        <a:spcBef>
                          <a:spcPts val="0"/>
                        </a:spcBef>
                        <a:spcAft>
                          <a:spcPts val="2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Scope: Delivers wide range of store-level applications </a:t>
                      </a:r>
                    </a:p>
                    <a:p>
                      <a:pPr marL="111125" marR="0" lvl="0" indent="-111125" algn="l" defTabSz="309563" rtl="0" eaLnBrk="1" fontAlgn="auto" latinLnBrk="0" hangingPunct="1">
                        <a:lnSpc>
                          <a:spcPct val="110000"/>
                        </a:lnSpc>
                        <a:spcBef>
                          <a:spcPts val="0"/>
                        </a:spcBef>
                        <a:spcAft>
                          <a:spcPts val="2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Complete: Flexible, scalable and cloud-enabled </a:t>
                      </a:r>
                    </a:p>
                    <a:p>
                      <a:pPr marL="111125" marR="0" lvl="0" indent="-111125" algn="l" defTabSz="309563" rtl="0" eaLnBrk="1" fontAlgn="auto" latinLnBrk="0" hangingPunct="1">
                        <a:lnSpc>
                          <a:spcPct val="110000"/>
                        </a:lnSpc>
                        <a:spcBef>
                          <a:spcPts val="0"/>
                        </a:spcBef>
                        <a:spcAft>
                          <a:spcPts val="2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Shopper experience: History of checkout speed and “never-down” availability</a:t>
                      </a:r>
                    </a:p>
                    <a:p>
                      <a:pPr marL="111125" marR="0" lvl="0" indent="-111125" algn="l" defTabSz="309563" rtl="0" eaLnBrk="1" fontAlgn="auto" latinLnBrk="0" hangingPunct="1">
                        <a:lnSpc>
                          <a:spcPct val="110000"/>
                        </a:lnSpc>
                        <a:spcBef>
                          <a:spcPts val="0"/>
                        </a:spcBef>
                        <a:spcAft>
                          <a:spcPts val="2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System efficiency: And tools that optimize operations </a:t>
                      </a:r>
                    </a:p>
                    <a:p>
                      <a:pPr marL="111125" marR="0" lvl="0" indent="-111125" algn="l" defTabSz="309563" rtl="0" eaLnBrk="1" fontAlgn="auto" latinLnBrk="0" hangingPunct="1">
                        <a:lnSpc>
                          <a:spcPct val="110000"/>
                        </a:lnSpc>
                        <a:spcBef>
                          <a:spcPts val="0"/>
                        </a:spcBef>
                        <a:spcAft>
                          <a:spcPts val="200"/>
                        </a:spcAft>
                        <a:buClrTx/>
                        <a:buSzTx/>
                        <a:buFont typeface="Wingdings" panose="05000000000000000000" pitchFamily="2" charset="2"/>
                        <a:buChar char="§"/>
                        <a:tabLst/>
                        <a:defRPr/>
                      </a:pPr>
                      <a:r>
                        <a:rPr lang="en-US" sz="800" b="0" dirty="0">
                          <a:solidFill>
                            <a:schemeClr val="tx2"/>
                          </a:solidFill>
                          <a:effectLst/>
                          <a:latin typeface="+mn-lt"/>
                          <a:ea typeface="DengXian"/>
                          <a:cs typeface="Times New Roman" panose="02020603050405020304" pitchFamily="18" charset="0"/>
                        </a:rPr>
                        <a:t>Security: Connected Payments protects shoppers and data</a:t>
                      </a:r>
                    </a:p>
                  </a:txBody>
                  <a:tcPr marL="68580" marR="68580" marT="68580" marB="68580">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85000"/>
                      </a:schemeClr>
                    </a:solidFill>
                  </a:tcPr>
                </a:tc>
                <a:tc>
                  <a:txBody>
                    <a:bodyPr/>
                    <a:lstStyle/>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Provides retail-hardened mobile checkout for que-busting, curbside checkout and front-end overflow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SSCO ADK 6.12 simplify </a:t>
                      </a:r>
                      <a:r>
                        <a:rPr lang="en-US" sz="800" b="0" i="0" u="none" strike="noStrike" cap="none" spc="-23" baseline="0" noProof="0" dirty="0">
                          <a:ln>
                            <a:noFill/>
                          </a:ln>
                          <a:solidFill>
                            <a:schemeClr val="tx2"/>
                          </a:solidFill>
                          <a:uFillTx/>
                          <a:latin typeface="+mn-lt"/>
                          <a:ea typeface="+mn-ea"/>
                          <a:cs typeface="Arial"/>
                          <a:sym typeface="Open Sans"/>
                        </a:rPr>
                        <a:t>purchases, cuts transaction time, reduces shrink and detects potential checkout fraud</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u="none" strike="noStrike" cap="none" spc="-23" baseline="0" noProof="0" dirty="0">
                          <a:ln>
                            <a:noFill/>
                          </a:ln>
                          <a:solidFill>
                            <a:schemeClr val="tx2"/>
                          </a:solidFill>
                          <a:effectLst/>
                          <a:uFillTx/>
                          <a:latin typeface="+mn-lt"/>
                          <a:ea typeface="DengXian"/>
                          <a:cs typeface="Times New Roman" panose="02020603050405020304" pitchFamily="18" charset="0"/>
                          <a:sym typeface="Open Sans"/>
                        </a:rPr>
                        <a:t>Enables better decisions using historic financial comparisons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u="none" strike="noStrike" cap="none" spc="-23" baseline="0" noProof="0" dirty="0">
                          <a:ln>
                            <a:noFill/>
                          </a:ln>
                          <a:solidFill>
                            <a:schemeClr val="tx2"/>
                          </a:solidFill>
                          <a:effectLst/>
                          <a:uFillTx/>
                          <a:latin typeface="+mn-lt"/>
                          <a:ea typeface="DengXian"/>
                          <a:cs typeface="Times New Roman" panose="02020603050405020304" pitchFamily="18" charset="0"/>
                          <a:sym typeface="Open Sans"/>
                        </a:rPr>
                        <a:t>Ensures supported O/S and SQL versions </a:t>
                      </a:r>
                      <a:endParaRPr lang="en-US"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85000"/>
                      </a:schemeClr>
                    </a:solidFill>
                  </a:tcPr>
                </a:tc>
                <a:tc>
                  <a:txBody>
                    <a:bodyPr/>
                    <a:lstStyle/>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SaaS delivery of cloud solutions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Dynamic offers and rewards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Increased shopper loyalty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Improved consumer experience with personalized rewards and choices for receipts – Email, SMS or Web Portal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Green initiative  </a:t>
                      </a:r>
                      <a:endParaRPr lang="en-US" sz="800" b="1" i="0" u="none" strike="noStrike" cap="none" spc="-23" baseline="0" noProof="0" dirty="0">
                        <a:ln>
                          <a:noFill/>
                        </a:ln>
                        <a:solidFill>
                          <a:schemeClr val="accent1"/>
                        </a:solidFill>
                        <a:uFillTx/>
                        <a:latin typeface="+mn-lt"/>
                        <a:ea typeface="+mn-ea"/>
                        <a:cs typeface="Arial"/>
                        <a:sym typeface="Open Sans"/>
                      </a:endParaRPr>
                    </a:p>
                    <a:p>
                      <a:pPr marL="171450" marR="0" lvl="0" indent="-171450" algn="l" defTabSz="3095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dirty="0">
                          <a:solidFill>
                            <a:schemeClr val="tx2"/>
                          </a:solidFill>
                          <a:effectLst/>
                          <a:latin typeface="+mn-lt"/>
                          <a:ea typeface="DengXian"/>
                          <a:cs typeface="Times New Roman" panose="02020603050405020304" pitchFamily="18" charset="0"/>
                        </a:rPr>
                        <a:t>Maintain UDSA-FNS/State gov’t compliance with all WIC programs  </a:t>
                      </a:r>
                      <a:endParaRPr lang="en-US" sz="800" b="1" i="0" u="none" strike="noStrike" cap="none" spc="-23" baseline="0" noProof="0" dirty="0">
                        <a:ln>
                          <a:noFill/>
                        </a:ln>
                        <a:solidFill>
                          <a:schemeClr val="accent1"/>
                        </a:solidFill>
                        <a:uFillTx/>
                        <a:latin typeface="+mn-lt"/>
                        <a:ea typeface="+mn-ea"/>
                        <a:cs typeface="Arial"/>
                        <a:sym typeface="Open Sans"/>
                      </a:endParaRPr>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22470832"/>
                  </a:ext>
                </a:extLst>
              </a:tr>
            </a:tbl>
          </a:graphicData>
        </a:graphic>
      </p:graphicFrame>
      <p:sp>
        <p:nvSpPr>
          <p:cNvPr id="2" name="Title 1"/>
          <p:cNvSpPr>
            <a:spLocks noGrp="1"/>
          </p:cNvSpPr>
          <p:nvPr>
            <p:ph type="title"/>
          </p:nvPr>
        </p:nvSpPr>
        <p:spPr>
          <a:xfrm>
            <a:off x="628649" y="146636"/>
            <a:ext cx="8296275" cy="723122"/>
          </a:xfrm>
        </p:spPr>
        <p:txBody>
          <a:bodyPr>
            <a:noAutofit/>
          </a:bodyPr>
          <a:lstStyle/>
          <a:p>
            <a:r>
              <a:rPr lang="en-US" dirty="0">
                <a:solidFill>
                  <a:schemeClr val="tx1">
                    <a:lumMod val="65000"/>
                    <a:lumOff val="35000"/>
                  </a:schemeClr>
                </a:solidFill>
              </a:rPr>
              <a:t>Previews of Coming Attractions</a:t>
            </a:r>
            <a:br>
              <a:rPr lang="en-US" dirty="0"/>
            </a:br>
            <a:endParaRPr lang="en-US" sz="2000" i="1" dirty="0">
              <a:solidFill>
                <a:schemeClr val="tx2"/>
              </a:solidFill>
            </a:endParaRPr>
          </a:p>
        </p:txBody>
      </p:sp>
      <p:cxnSp>
        <p:nvCxnSpPr>
          <p:cNvPr id="24" name="Straight Connector 23"/>
          <p:cNvCxnSpPr/>
          <p:nvPr/>
        </p:nvCxnSpPr>
        <p:spPr>
          <a:xfrm>
            <a:off x="628649" y="766159"/>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64CF728-11AF-4752-B906-5181986B1AB3}"/>
              </a:ext>
            </a:extLst>
          </p:cNvPr>
          <p:cNvGrpSpPr/>
          <p:nvPr/>
        </p:nvGrpSpPr>
        <p:grpSpPr>
          <a:xfrm>
            <a:off x="8496607" y="146636"/>
            <a:ext cx="481875" cy="481875"/>
            <a:chOff x="8575910" y="75167"/>
            <a:chExt cx="481875" cy="481875"/>
          </a:xfrm>
        </p:grpSpPr>
        <p:sp>
          <p:nvSpPr>
            <p:cNvPr id="11" name="Oval 10">
              <a:extLst>
                <a:ext uri="{FF2B5EF4-FFF2-40B4-BE49-F238E27FC236}">
                  <a16:creationId xmlns:a16="http://schemas.microsoft.com/office/drawing/2014/main" id="{2377A8A4-9AAE-4EA5-99ED-115522CEDF20}"/>
                </a:ext>
              </a:extLst>
            </p:cNvPr>
            <p:cNvSpPr/>
            <p:nvPr/>
          </p:nvSpPr>
          <p:spPr>
            <a:xfrm>
              <a:off x="8575910" y="75167"/>
              <a:ext cx="481875" cy="481875"/>
            </a:xfrm>
            <a:prstGeom prst="ellipse">
              <a:avLst/>
            </a:prstGeom>
            <a:noFill/>
            <a:ln w="25400">
              <a:solidFill>
                <a:srgbClr val="54B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nvGrpSpPr>
            <p:cNvPr id="12" name="Group 4">
              <a:extLst>
                <a:ext uri="{FF2B5EF4-FFF2-40B4-BE49-F238E27FC236}">
                  <a16:creationId xmlns:a16="http://schemas.microsoft.com/office/drawing/2014/main" id="{CEC1A216-069B-4027-87A1-0AE36E799823}"/>
                </a:ext>
              </a:extLst>
            </p:cNvPr>
            <p:cNvGrpSpPr>
              <a:grpSpLocks noChangeAspect="1"/>
            </p:cNvGrpSpPr>
            <p:nvPr/>
          </p:nvGrpSpPr>
          <p:grpSpPr bwMode="auto">
            <a:xfrm>
              <a:off x="8619924" y="144111"/>
              <a:ext cx="393845" cy="307502"/>
              <a:chOff x="6037" y="1243"/>
              <a:chExt cx="520" cy="406"/>
            </a:xfrm>
            <a:solidFill>
              <a:schemeClr val="accent1"/>
            </a:solidFill>
          </p:grpSpPr>
          <p:sp>
            <p:nvSpPr>
              <p:cNvPr id="13" name="Freeform 5">
                <a:extLst>
                  <a:ext uri="{FF2B5EF4-FFF2-40B4-BE49-F238E27FC236}">
                    <a16:creationId xmlns:a16="http://schemas.microsoft.com/office/drawing/2014/main" id="{1C5CABA6-22C0-49EF-84F0-D30F19BF4F50}"/>
                  </a:ext>
                </a:extLst>
              </p:cNvPr>
              <p:cNvSpPr>
                <a:spLocks noEditPoints="1"/>
              </p:cNvSpPr>
              <p:nvPr/>
            </p:nvSpPr>
            <p:spPr bwMode="auto">
              <a:xfrm>
                <a:off x="6189" y="1243"/>
                <a:ext cx="214" cy="299"/>
              </a:xfrm>
              <a:custGeom>
                <a:avLst/>
                <a:gdLst>
                  <a:gd name="T0" fmla="*/ 18 w 109"/>
                  <a:gd name="T1" fmla="*/ 108 h 151"/>
                  <a:gd name="T2" fmla="*/ 34 w 109"/>
                  <a:gd name="T3" fmla="*/ 129 h 151"/>
                  <a:gd name="T4" fmla="*/ 46 w 109"/>
                  <a:gd name="T5" fmla="*/ 144 h 151"/>
                  <a:gd name="T6" fmla="*/ 53 w 109"/>
                  <a:gd name="T7" fmla="*/ 150 h 151"/>
                  <a:gd name="T8" fmla="*/ 55 w 109"/>
                  <a:gd name="T9" fmla="*/ 151 h 151"/>
                  <a:gd name="T10" fmla="*/ 57 w 109"/>
                  <a:gd name="T11" fmla="*/ 150 h 151"/>
                  <a:gd name="T12" fmla="*/ 63 w 109"/>
                  <a:gd name="T13" fmla="*/ 144 h 151"/>
                  <a:gd name="T14" fmla="*/ 76 w 109"/>
                  <a:gd name="T15" fmla="*/ 129 h 151"/>
                  <a:gd name="T16" fmla="*/ 92 w 109"/>
                  <a:gd name="T17" fmla="*/ 108 h 151"/>
                  <a:gd name="T18" fmla="*/ 104 w 109"/>
                  <a:gd name="T19" fmla="*/ 83 h 151"/>
                  <a:gd name="T20" fmla="*/ 109 w 109"/>
                  <a:gd name="T21" fmla="*/ 55 h 151"/>
                  <a:gd name="T22" fmla="*/ 94 w 109"/>
                  <a:gd name="T23" fmla="*/ 16 h 151"/>
                  <a:gd name="T24" fmla="*/ 55 w 109"/>
                  <a:gd name="T25" fmla="*/ 0 h 151"/>
                  <a:gd name="T26" fmla="*/ 16 w 109"/>
                  <a:gd name="T27" fmla="*/ 16 h 151"/>
                  <a:gd name="T28" fmla="*/ 0 w 109"/>
                  <a:gd name="T29" fmla="*/ 55 h 151"/>
                  <a:gd name="T30" fmla="*/ 6 w 109"/>
                  <a:gd name="T31" fmla="*/ 83 h 151"/>
                  <a:gd name="T32" fmla="*/ 18 w 109"/>
                  <a:gd name="T33" fmla="*/ 108 h 151"/>
                  <a:gd name="T34" fmla="*/ 21 w 109"/>
                  <a:gd name="T35" fmla="*/ 20 h 151"/>
                  <a:gd name="T36" fmla="*/ 55 w 109"/>
                  <a:gd name="T37" fmla="*/ 7 h 151"/>
                  <a:gd name="T38" fmla="*/ 89 w 109"/>
                  <a:gd name="T39" fmla="*/ 20 h 151"/>
                  <a:gd name="T40" fmla="*/ 103 w 109"/>
                  <a:gd name="T41" fmla="*/ 55 h 151"/>
                  <a:gd name="T42" fmla="*/ 97 w 109"/>
                  <a:gd name="T43" fmla="*/ 83 h 151"/>
                  <a:gd name="T44" fmla="*/ 82 w 109"/>
                  <a:gd name="T45" fmla="*/ 111 h 151"/>
                  <a:gd name="T46" fmla="*/ 67 w 109"/>
                  <a:gd name="T47" fmla="*/ 130 h 151"/>
                  <a:gd name="T48" fmla="*/ 55 w 109"/>
                  <a:gd name="T49" fmla="*/ 143 h 151"/>
                  <a:gd name="T50" fmla="*/ 43 w 109"/>
                  <a:gd name="T51" fmla="*/ 130 h 151"/>
                  <a:gd name="T52" fmla="*/ 28 w 109"/>
                  <a:gd name="T53" fmla="*/ 110 h 151"/>
                  <a:gd name="T54" fmla="*/ 13 w 109"/>
                  <a:gd name="T55" fmla="*/ 83 h 151"/>
                  <a:gd name="T56" fmla="*/ 7 w 109"/>
                  <a:gd name="T57" fmla="*/ 55 h 151"/>
                  <a:gd name="T58" fmla="*/ 21 w 109"/>
                  <a:gd name="T59"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 h="151">
                    <a:moveTo>
                      <a:pt x="18" y="108"/>
                    </a:moveTo>
                    <a:cubicBezTo>
                      <a:pt x="23" y="115"/>
                      <a:pt x="28" y="122"/>
                      <a:pt x="34" y="129"/>
                    </a:cubicBezTo>
                    <a:cubicBezTo>
                      <a:pt x="40" y="136"/>
                      <a:pt x="44" y="141"/>
                      <a:pt x="46" y="144"/>
                    </a:cubicBezTo>
                    <a:cubicBezTo>
                      <a:pt x="49" y="146"/>
                      <a:pt x="51" y="148"/>
                      <a:pt x="53" y="150"/>
                    </a:cubicBezTo>
                    <a:cubicBezTo>
                      <a:pt x="53" y="151"/>
                      <a:pt x="54" y="151"/>
                      <a:pt x="55" y="151"/>
                    </a:cubicBezTo>
                    <a:cubicBezTo>
                      <a:pt x="56" y="151"/>
                      <a:pt x="56" y="151"/>
                      <a:pt x="57" y="150"/>
                    </a:cubicBezTo>
                    <a:cubicBezTo>
                      <a:pt x="59" y="148"/>
                      <a:pt x="61" y="146"/>
                      <a:pt x="63" y="144"/>
                    </a:cubicBezTo>
                    <a:cubicBezTo>
                      <a:pt x="66" y="141"/>
                      <a:pt x="70" y="136"/>
                      <a:pt x="76" y="129"/>
                    </a:cubicBezTo>
                    <a:cubicBezTo>
                      <a:pt x="82" y="122"/>
                      <a:pt x="87" y="115"/>
                      <a:pt x="92" y="108"/>
                    </a:cubicBezTo>
                    <a:cubicBezTo>
                      <a:pt x="96" y="101"/>
                      <a:pt x="100" y="93"/>
                      <a:pt x="104" y="83"/>
                    </a:cubicBezTo>
                    <a:cubicBezTo>
                      <a:pt x="108" y="73"/>
                      <a:pt x="109" y="63"/>
                      <a:pt x="109" y="55"/>
                    </a:cubicBezTo>
                    <a:cubicBezTo>
                      <a:pt x="109" y="39"/>
                      <a:pt x="104" y="27"/>
                      <a:pt x="94" y="16"/>
                    </a:cubicBezTo>
                    <a:cubicBezTo>
                      <a:pt x="83" y="5"/>
                      <a:pt x="70" y="0"/>
                      <a:pt x="55" y="0"/>
                    </a:cubicBezTo>
                    <a:cubicBezTo>
                      <a:pt x="40" y="0"/>
                      <a:pt x="27" y="5"/>
                      <a:pt x="16" y="16"/>
                    </a:cubicBezTo>
                    <a:cubicBezTo>
                      <a:pt x="6" y="27"/>
                      <a:pt x="0" y="39"/>
                      <a:pt x="0" y="55"/>
                    </a:cubicBezTo>
                    <a:cubicBezTo>
                      <a:pt x="0" y="63"/>
                      <a:pt x="2" y="73"/>
                      <a:pt x="6" y="83"/>
                    </a:cubicBezTo>
                    <a:cubicBezTo>
                      <a:pt x="9" y="92"/>
                      <a:pt x="13" y="101"/>
                      <a:pt x="18" y="108"/>
                    </a:cubicBezTo>
                    <a:close/>
                    <a:moveTo>
                      <a:pt x="21" y="20"/>
                    </a:moveTo>
                    <a:cubicBezTo>
                      <a:pt x="30" y="11"/>
                      <a:pt x="41" y="7"/>
                      <a:pt x="55" y="7"/>
                    </a:cubicBezTo>
                    <a:cubicBezTo>
                      <a:pt x="68" y="7"/>
                      <a:pt x="80" y="11"/>
                      <a:pt x="89" y="20"/>
                    </a:cubicBezTo>
                    <a:cubicBezTo>
                      <a:pt x="98" y="30"/>
                      <a:pt x="103" y="41"/>
                      <a:pt x="103" y="55"/>
                    </a:cubicBezTo>
                    <a:cubicBezTo>
                      <a:pt x="103" y="64"/>
                      <a:pt x="101" y="73"/>
                      <a:pt x="97" y="83"/>
                    </a:cubicBezTo>
                    <a:cubicBezTo>
                      <a:pt x="93" y="93"/>
                      <a:pt x="88" y="102"/>
                      <a:pt x="82" y="111"/>
                    </a:cubicBezTo>
                    <a:cubicBezTo>
                      <a:pt x="76" y="119"/>
                      <a:pt x="71" y="126"/>
                      <a:pt x="67" y="130"/>
                    </a:cubicBezTo>
                    <a:cubicBezTo>
                      <a:pt x="63" y="135"/>
                      <a:pt x="59" y="140"/>
                      <a:pt x="55" y="143"/>
                    </a:cubicBezTo>
                    <a:cubicBezTo>
                      <a:pt x="51" y="140"/>
                      <a:pt x="47" y="135"/>
                      <a:pt x="43" y="130"/>
                    </a:cubicBezTo>
                    <a:cubicBezTo>
                      <a:pt x="39" y="125"/>
                      <a:pt x="34" y="119"/>
                      <a:pt x="28" y="110"/>
                    </a:cubicBezTo>
                    <a:cubicBezTo>
                      <a:pt x="21" y="102"/>
                      <a:pt x="16" y="93"/>
                      <a:pt x="13" y="83"/>
                    </a:cubicBezTo>
                    <a:cubicBezTo>
                      <a:pt x="9" y="73"/>
                      <a:pt x="7" y="63"/>
                      <a:pt x="7" y="55"/>
                    </a:cubicBezTo>
                    <a:cubicBezTo>
                      <a:pt x="7" y="41"/>
                      <a:pt x="11" y="30"/>
                      <a:pt x="21" y="20"/>
                    </a:cubicBezTo>
                    <a:close/>
                  </a:path>
                </a:pathLst>
              </a:custGeom>
              <a:grp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16A5ED3B-DD2D-4F80-906F-1D77A13476AA}"/>
                  </a:ext>
                </a:extLst>
              </p:cNvPr>
              <p:cNvSpPr>
                <a:spLocks/>
              </p:cNvSpPr>
              <p:nvPr/>
            </p:nvSpPr>
            <p:spPr bwMode="auto">
              <a:xfrm>
                <a:off x="6037" y="1344"/>
                <a:ext cx="520" cy="305"/>
              </a:xfrm>
              <a:custGeom>
                <a:avLst/>
                <a:gdLst>
                  <a:gd name="T0" fmla="*/ 263 w 264"/>
                  <a:gd name="T1" fmla="*/ 115 h 154"/>
                  <a:gd name="T2" fmla="*/ 231 w 264"/>
                  <a:gd name="T3" fmla="*/ 3 h 154"/>
                  <a:gd name="T4" fmla="*/ 229 w 264"/>
                  <a:gd name="T5" fmla="*/ 1 h 154"/>
                  <a:gd name="T6" fmla="*/ 226 w 264"/>
                  <a:gd name="T7" fmla="*/ 1 h 154"/>
                  <a:gd name="T8" fmla="*/ 195 w 264"/>
                  <a:gd name="T9" fmla="*/ 19 h 154"/>
                  <a:gd name="T10" fmla="*/ 194 w 264"/>
                  <a:gd name="T11" fmla="*/ 23 h 154"/>
                  <a:gd name="T12" fmla="*/ 198 w 264"/>
                  <a:gd name="T13" fmla="*/ 25 h 154"/>
                  <a:gd name="T14" fmla="*/ 226 w 264"/>
                  <a:gd name="T15" fmla="*/ 8 h 154"/>
                  <a:gd name="T16" fmla="*/ 256 w 264"/>
                  <a:gd name="T17" fmla="*/ 114 h 154"/>
                  <a:gd name="T18" fmla="*/ 205 w 264"/>
                  <a:gd name="T19" fmla="*/ 146 h 154"/>
                  <a:gd name="T20" fmla="*/ 193 w 264"/>
                  <a:gd name="T21" fmla="*/ 48 h 154"/>
                  <a:gd name="T22" fmla="*/ 189 w 264"/>
                  <a:gd name="T23" fmla="*/ 45 h 154"/>
                  <a:gd name="T24" fmla="*/ 186 w 264"/>
                  <a:gd name="T25" fmla="*/ 49 h 154"/>
                  <a:gd name="T26" fmla="*/ 199 w 264"/>
                  <a:gd name="T27" fmla="*/ 147 h 154"/>
                  <a:gd name="T28" fmla="*/ 135 w 264"/>
                  <a:gd name="T29" fmla="*/ 130 h 154"/>
                  <a:gd name="T30" fmla="*/ 135 w 264"/>
                  <a:gd name="T31" fmla="*/ 112 h 154"/>
                  <a:gd name="T32" fmla="*/ 132 w 264"/>
                  <a:gd name="T33" fmla="*/ 109 h 154"/>
                  <a:gd name="T34" fmla="*/ 129 w 264"/>
                  <a:gd name="T35" fmla="*/ 112 h 154"/>
                  <a:gd name="T36" fmla="*/ 129 w 264"/>
                  <a:gd name="T37" fmla="*/ 130 h 154"/>
                  <a:gd name="T38" fmla="*/ 65 w 264"/>
                  <a:gd name="T39" fmla="*/ 147 h 154"/>
                  <a:gd name="T40" fmla="*/ 77 w 264"/>
                  <a:gd name="T41" fmla="*/ 49 h 154"/>
                  <a:gd name="T42" fmla="*/ 75 w 264"/>
                  <a:gd name="T43" fmla="*/ 45 h 154"/>
                  <a:gd name="T44" fmla="*/ 71 w 264"/>
                  <a:gd name="T45" fmla="*/ 48 h 154"/>
                  <a:gd name="T46" fmla="*/ 59 w 264"/>
                  <a:gd name="T47" fmla="*/ 146 h 154"/>
                  <a:gd name="T48" fmla="*/ 7 w 264"/>
                  <a:gd name="T49" fmla="*/ 114 h 154"/>
                  <a:gd name="T50" fmla="*/ 38 w 264"/>
                  <a:gd name="T51" fmla="*/ 8 h 154"/>
                  <a:gd name="T52" fmla="*/ 66 w 264"/>
                  <a:gd name="T53" fmla="*/ 25 h 154"/>
                  <a:gd name="T54" fmla="*/ 70 w 264"/>
                  <a:gd name="T55" fmla="*/ 23 h 154"/>
                  <a:gd name="T56" fmla="*/ 69 w 264"/>
                  <a:gd name="T57" fmla="*/ 19 h 154"/>
                  <a:gd name="T58" fmla="*/ 37 w 264"/>
                  <a:gd name="T59" fmla="*/ 1 h 154"/>
                  <a:gd name="T60" fmla="*/ 34 w 264"/>
                  <a:gd name="T61" fmla="*/ 1 h 154"/>
                  <a:gd name="T62" fmla="*/ 32 w 264"/>
                  <a:gd name="T63" fmla="*/ 3 h 154"/>
                  <a:gd name="T64" fmla="*/ 0 w 264"/>
                  <a:gd name="T65" fmla="*/ 115 h 154"/>
                  <a:gd name="T66" fmla="*/ 2 w 264"/>
                  <a:gd name="T67" fmla="*/ 119 h 154"/>
                  <a:gd name="T68" fmla="*/ 60 w 264"/>
                  <a:gd name="T69" fmla="*/ 154 h 154"/>
                  <a:gd name="T70" fmla="*/ 61 w 264"/>
                  <a:gd name="T71" fmla="*/ 154 h 154"/>
                  <a:gd name="T72" fmla="*/ 62 w 264"/>
                  <a:gd name="T73" fmla="*/ 154 h 154"/>
                  <a:gd name="T74" fmla="*/ 132 w 264"/>
                  <a:gd name="T75" fmla="*/ 135 h 154"/>
                  <a:gd name="T76" fmla="*/ 202 w 264"/>
                  <a:gd name="T77" fmla="*/ 154 h 154"/>
                  <a:gd name="T78" fmla="*/ 202 w 264"/>
                  <a:gd name="T79" fmla="*/ 154 h 154"/>
                  <a:gd name="T80" fmla="*/ 204 w 264"/>
                  <a:gd name="T81" fmla="*/ 154 h 154"/>
                  <a:gd name="T82" fmla="*/ 262 w 264"/>
                  <a:gd name="T83" fmla="*/ 119 h 154"/>
                  <a:gd name="T84" fmla="*/ 263 w 264"/>
                  <a:gd name="T85" fmla="*/ 1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 h="154">
                    <a:moveTo>
                      <a:pt x="263" y="115"/>
                    </a:moveTo>
                    <a:cubicBezTo>
                      <a:pt x="231" y="3"/>
                      <a:pt x="231" y="3"/>
                      <a:pt x="231" y="3"/>
                    </a:cubicBezTo>
                    <a:cubicBezTo>
                      <a:pt x="231" y="2"/>
                      <a:pt x="230" y="1"/>
                      <a:pt x="229" y="1"/>
                    </a:cubicBezTo>
                    <a:cubicBezTo>
                      <a:pt x="229" y="0"/>
                      <a:pt x="228" y="0"/>
                      <a:pt x="226" y="1"/>
                    </a:cubicBezTo>
                    <a:cubicBezTo>
                      <a:pt x="195" y="19"/>
                      <a:pt x="195" y="19"/>
                      <a:pt x="195" y="19"/>
                    </a:cubicBezTo>
                    <a:cubicBezTo>
                      <a:pt x="193" y="20"/>
                      <a:pt x="193" y="21"/>
                      <a:pt x="194" y="23"/>
                    </a:cubicBezTo>
                    <a:cubicBezTo>
                      <a:pt x="195" y="25"/>
                      <a:pt x="196" y="25"/>
                      <a:pt x="198" y="25"/>
                    </a:cubicBezTo>
                    <a:cubicBezTo>
                      <a:pt x="226" y="8"/>
                      <a:pt x="226" y="8"/>
                      <a:pt x="226" y="8"/>
                    </a:cubicBezTo>
                    <a:cubicBezTo>
                      <a:pt x="256" y="114"/>
                      <a:pt x="256" y="114"/>
                      <a:pt x="256" y="114"/>
                    </a:cubicBezTo>
                    <a:cubicBezTo>
                      <a:pt x="205" y="146"/>
                      <a:pt x="205" y="146"/>
                      <a:pt x="205" y="146"/>
                    </a:cubicBezTo>
                    <a:cubicBezTo>
                      <a:pt x="193" y="48"/>
                      <a:pt x="193" y="48"/>
                      <a:pt x="193" y="48"/>
                    </a:cubicBezTo>
                    <a:cubicBezTo>
                      <a:pt x="193" y="46"/>
                      <a:pt x="191" y="45"/>
                      <a:pt x="189" y="45"/>
                    </a:cubicBezTo>
                    <a:cubicBezTo>
                      <a:pt x="187" y="46"/>
                      <a:pt x="186" y="47"/>
                      <a:pt x="186" y="49"/>
                    </a:cubicBezTo>
                    <a:cubicBezTo>
                      <a:pt x="199" y="147"/>
                      <a:pt x="199" y="147"/>
                      <a:pt x="199" y="147"/>
                    </a:cubicBezTo>
                    <a:cubicBezTo>
                      <a:pt x="135" y="130"/>
                      <a:pt x="135" y="130"/>
                      <a:pt x="135" y="130"/>
                    </a:cubicBezTo>
                    <a:cubicBezTo>
                      <a:pt x="135" y="112"/>
                      <a:pt x="135" y="112"/>
                      <a:pt x="135" y="112"/>
                    </a:cubicBezTo>
                    <a:cubicBezTo>
                      <a:pt x="135" y="110"/>
                      <a:pt x="134" y="109"/>
                      <a:pt x="132" y="109"/>
                    </a:cubicBezTo>
                    <a:cubicBezTo>
                      <a:pt x="130" y="109"/>
                      <a:pt x="129" y="110"/>
                      <a:pt x="129" y="112"/>
                    </a:cubicBezTo>
                    <a:cubicBezTo>
                      <a:pt x="129" y="130"/>
                      <a:pt x="129" y="130"/>
                      <a:pt x="129" y="130"/>
                    </a:cubicBezTo>
                    <a:cubicBezTo>
                      <a:pt x="65" y="147"/>
                      <a:pt x="65" y="147"/>
                      <a:pt x="65" y="147"/>
                    </a:cubicBezTo>
                    <a:cubicBezTo>
                      <a:pt x="77" y="49"/>
                      <a:pt x="77" y="49"/>
                      <a:pt x="77" y="49"/>
                    </a:cubicBezTo>
                    <a:cubicBezTo>
                      <a:pt x="78" y="47"/>
                      <a:pt x="77" y="46"/>
                      <a:pt x="75" y="45"/>
                    </a:cubicBezTo>
                    <a:cubicBezTo>
                      <a:pt x="72" y="45"/>
                      <a:pt x="71" y="46"/>
                      <a:pt x="71" y="48"/>
                    </a:cubicBezTo>
                    <a:cubicBezTo>
                      <a:pt x="59" y="146"/>
                      <a:pt x="59" y="146"/>
                      <a:pt x="59" y="146"/>
                    </a:cubicBezTo>
                    <a:cubicBezTo>
                      <a:pt x="7" y="114"/>
                      <a:pt x="7" y="114"/>
                      <a:pt x="7" y="114"/>
                    </a:cubicBezTo>
                    <a:cubicBezTo>
                      <a:pt x="38" y="8"/>
                      <a:pt x="38" y="8"/>
                      <a:pt x="38" y="8"/>
                    </a:cubicBezTo>
                    <a:cubicBezTo>
                      <a:pt x="66" y="25"/>
                      <a:pt x="66" y="25"/>
                      <a:pt x="66" y="25"/>
                    </a:cubicBezTo>
                    <a:cubicBezTo>
                      <a:pt x="68" y="25"/>
                      <a:pt x="69" y="25"/>
                      <a:pt x="70" y="23"/>
                    </a:cubicBezTo>
                    <a:cubicBezTo>
                      <a:pt x="71" y="21"/>
                      <a:pt x="71" y="20"/>
                      <a:pt x="69" y="19"/>
                    </a:cubicBezTo>
                    <a:cubicBezTo>
                      <a:pt x="37" y="1"/>
                      <a:pt x="37" y="1"/>
                      <a:pt x="37" y="1"/>
                    </a:cubicBezTo>
                    <a:cubicBezTo>
                      <a:pt x="36" y="0"/>
                      <a:pt x="35" y="0"/>
                      <a:pt x="34" y="1"/>
                    </a:cubicBezTo>
                    <a:cubicBezTo>
                      <a:pt x="33" y="1"/>
                      <a:pt x="33" y="2"/>
                      <a:pt x="32" y="3"/>
                    </a:cubicBezTo>
                    <a:cubicBezTo>
                      <a:pt x="0" y="115"/>
                      <a:pt x="0" y="115"/>
                      <a:pt x="0" y="115"/>
                    </a:cubicBezTo>
                    <a:cubicBezTo>
                      <a:pt x="0" y="117"/>
                      <a:pt x="1" y="118"/>
                      <a:pt x="2" y="119"/>
                    </a:cubicBezTo>
                    <a:cubicBezTo>
                      <a:pt x="60" y="154"/>
                      <a:pt x="60" y="154"/>
                      <a:pt x="60" y="154"/>
                    </a:cubicBezTo>
                    <a:cubicBezTo>
                      <a:pt x="60" y="154"/>
                      <a:pt x="61" y="154"/>
                      <a:pt x="61" y="154"/>
                    </a:cubicBezTo>
                    <a:cubicBezTo>
                      <a:pt x="62" y="154"/>
                      <a:pt x="62" y="154"/>
                      <a:pt x="62" y="154"/>
                    </a:cubicBezTo>
                    <a:cubicBezTo>
                      <a:pt x="132" y="135"/>
                      <a:pt x="132" y="135"/>
                      <a:pt x="132" y="135"/>
                    </a:cubicBezTo>
                    <a:cubicBezTo>
                      <a:pt x="202" y="154"/>
                      <a:pt x="202" y="154"/>
                      <a:pt x="202" y="154"/>
                    </a:cubicBezTo>
                    <a:cubicBezTo>
                      <a:pt x="202" y="154"/>
                      <a:pt x="202" y="154"/>
                      <a:pt x="202" y="154"/>
                    </a:cubicBezTo>
                    <a:cubicBezTo>
                      <a:pt x="203" y="154"/>
                      <a:pt x="203" y="154"/>
                      <a:pt x="204" y="154"/>
                    </a:cubicBezTo>
                    <a:cubicBezTo>
                      <a:pt x="262" y="119"/>
                      <a:pt x="262" y="119"/>
                      <a:pt x="262" y="119"/>
                    </a:cubicBezTo>
                    <a:cubicBezTo>
                      <a:pt x="263" y="118"/>
                      <a:pt x="264" y="117"/>
                      <a:pt x="263" y="115"/>
                    </a:cubicBezTo>
                    <a:close/>
                  </a:path>
                </a:pathLst>
              </a:custGeom>
              <a:grp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01FB2EE5-04B9-4B92-A45E-447EF98B47CB}"/>
                  </a:ext>
                </a:extLst>
              </p:cNvPr>
              <p:cNvSpPr>
                <a:spLocks noEditPoints="1"/>
              </p:cNvSpPr>
              <p:nvPr/>
            </p:nvSpPr>
            <p:spPr bwMode="auto">
              <a:xfrm>
                <a:off x="6240" y="1294"/>
                <a:ext cx="114" cy="115"/>
              </a:xfrm>
              <a:custGeom>
                <a:avLst/>
                <a:gdLst>
                  <a:gd name="T0" fmla="*/ 29 w 58"/>
                  <a:gd name="T1" fmla="*/ 58 h 58"/>
                  <a:gd name="T2" fmla="*/ 49 w 58"/>
                  <a:gd name="T3" fmla="*/ 49 h 58"/>
                  <a:gd name="T4" fmla="*/ 58 w 58"/>
                  <a:gd name="T5" fmla="*/ 29 h 58"/>
                  <a:gd name="T6" fmla="*/ 49 w 58"/>
                  <a:gd name="T7" fmla="*/ 8 h 58"/>
                  <a:gd name="T8" fmla="*/ 29 w 58"/>
                  <a:gd name="T9" fmla="*/ 0 h 58"/>
                  <a:gd name="T10" fmla="*/ 8 w 58"/>
                  <a:gd name="T11" fmla="*/ 8 h 58"/>
                  <a:gd name="T12" fmla="*/ 0 w 58"/>
                  <a:gd name="T13" fmla="*/ 29 h 58"/>
                  <a:gd name="T14" fmla="*/ 8 w 58"/>
                  <a:gd name="T15" fmla="*/ 49 h 58"/>
                  <a:gd name="T16" fmla="*/ 29 w 58"/>
                  <a:gd name="T17" fmla="*/ 58 h 58"/>
                  <a:gd name="T18" fmla="*/ 13 w 58"/>
                  <a:gd name="T19" fmla="*/ 13 h 58"/>
                  <a:gd name="T20" fmla="*/ 29 w 58"/>
                  <a:gd name="T21" fmla="*/ 6 h 58"/>
                  <a:gd name="T22" fmla="*/ 45 w 58"/>
                  <a:gd name="T23" fmla="*/ 13 h 58"/>
                  <a:gd name="T24" fmla="*/ 51 w 58"/>
                  <a:gd name="T25" fmla="*/ 29 h 58"/>
                  <a:gd name="T26" fmla="*/ 45 w 58"/>
                  <a:gd name="T27" fmla="*/ 45 h 58"/>
                  <a:gd name="T28" fmla="*/ 29 w 58"/>
                  <a:gd name="T29" fmla="*/ 51 h 58"/>
                  <a:gd name="T30" fmla="*/ 13 w 58"/>
                  <a:gd name="T31" fmla="*/ 45 h 58"/>
                  <a:gd name="T32" fmla="*/ 6 w 58"/>
                  <a:gd name="T33" fmla="*/ 29 h 58"/>
                  <a:gd name="T34" fmla="*/ 13 w 58"/>
                  <a:gd name="T35"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29" y="58"/>
                    </a:moveTo>
                    <a:cubicBezTo>
                      <a:pt x="37" y="58"/>
                      <a:pt x="44" y="55"/>
                      <a:pt x="49" y="49"/>
                    </a:cubicBezTo>
                    <a:cubicBezTo>
                      <a:pt x="55" y="44"/>
                      <a:pt x="58" y="37"/>
                      <a:pt x="58" y="29"/>
                    </a:cubicBezTo>
                    <a:cubicBezTo>
                      <a:pt x="58" y="21"/>
                      <a:pt x="55" y="14"/>
                      <a:pt x="49" y="8"/>
                    </a:cubicBezTo>
                    <a:cubicBezTo>
                      <a:pt x="44" y="3"/>
                      <a:pt x="37" y="0"/>
                      <a:pt x="29" y="0"/>
                    </a:cubicBezTo>
                    <a:cubicBezTo>
                      <a:pt x="21" y="0"/>
                      <a:pt x="14" y="3"/>
                      <a:pt x="8" y="8"/>
                    </a:cubicBezTo>
                    <a:cubicBezTo>
                      <a:pt x="3" y="14"/>
                      <a:pt x="0" y="21"/>
                      <a:pt x="0" y="29"/>
                    </a:cubicBezTo>
                    <a:cubicBezTo>
                      <a:pt x="0" y="37"/>
                      <a:pt x="3" y="44"/>
                      <a:pt x="8" y="49"/>
                    </a:cubicBezTo>
                    <a:cubicBezTo>
                      <a:pt x="14" y="55"/>
                      <a:pt x="21" y="58"/>
                      <a:pt x="29" y="58"/>
                    </a:cubicBezTo>
                    <a:close/>
                    <a:moveTo>
                      <a:pt x="13" y="13"/>
                    </a:moveTo>
                    <a:cubicBezTo>
                      <a:pt x="17" y="8"/>
                      <a:pt x="23" y="6"/>
                      <a:pt x="29" y="6"/>
                    </a:cubicBezTo>
                    <a:cubicBezTo>
                      <a:pt x="35" y="6"/>
                      <a:pt x="40" y="8"/>
                      <a:pt x="45" y="13"/>
                    </a:cubicBezTo>
                    <a:cubicBezTo>
                      <a:pt x="49" y="17"/>
                      <a:pt x="51" y="23"/>
                      <a:pt x="51" y="29"/>
                    </a:cubicBezTo>
                    <a:cubicBezTo>
                      <a:pt x="51" y="35"/>
                      <a:pt x="49" y="40"/>
                      <a:pt x="45" y="45"/>
                    </a:cubicBezTo>
                    <a:cubicBezTo>
                      <a:pt x="40" y="49"/>
                      <a:pt x="35" y="51"/>
                      <a:pt x="29" y="51"/>
                    </a:cubicBezTo>
                    <a:cubicBezTo>
                      <a:pt x="23" y="51"/>
                      <a:pt x="17" y="49"/>
                      <a:pt x="13" y="45"/>
                    </a:cubicBezTo>
                    <a:cubicBezTo>
                      <a:pt x="9" y="40"/>
                      <a:pt x="6" y="35"/>
                      <a:pt x="6" y="29"/>
                    </a:cubicBezTo>
                    <a:cubicBezTo>
                      <a:pt x="6" y="23"/>
                      <a:pt x="9" y="17"/>
                      <a:pt x="13" y="13"/>
                    </a:cubicBezTo>
                    <a:close/>
                  </a:path>
                </a:pathLst>
              </a:custGeom>
              <a:grp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 name="Footer Placeholder 3">
            <a:extLst>
              <a:ext uri="{FF2B5EF4-FFF2-40B4-BE49-F238E27FC236}">
                <a16:creationId xmlns:a16="http://schemas.microsoft.com/office/drawing/2014/main" id="{FCDE393F-3BB3-4E9D-A582-4988AA6F1CCE}"/>
              </a:ext>
            </a:extLst>
          </p:cNvPr>
          <p:cNvSpPr txBox="1">
            <a:spLocks/>
          </p:cNvSpPr>
          <p:nvPr/>
        </p:nvSpPr>
        <p:spPr>
          <a:xfrm>
            <a:off x="1558673" y="4925463"/>
            <a:ext cx="6951914" cy="216576"/>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sz="400" dirty="0">
                <a:solidFill>
                  <a:schemeClr val="tx2"/>
                </a:solidFill>
                <a:latin typeface="+mn-lt"/>
              </a:rPr>
              <a:t>Note:  The roadmap information shown on this slide is not a commitment, promise or legal obligation to deliver any product, software, or services. Timing and content of roadmap items are current as of the publication date of this roadmap, but are subject to change, and may be subject to geographic restrictions and technical and product pre-requisites as determined by NCR.</a:t>
            </a:r>
          </a:p>
        </p:txBody>
      </p:sp>
      <p:sp>
        <p:nvSpPr>
          <p:cNvPr id="15" name="Slide Number Placeholder 2">
            <a:extLst>
              <a:ext uri="{FF2B5EF4-FFF2-40B4-BE49-F238E27FC236}">
                <a16:creationId xmlns:a16="http://schemas.microsoft.com/office/drawing/2014/main" id="{FE588633-2D0D-41F5-A80B-56ACC655BC6E}"/>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26</a:t>
            </a:fld>
            <a:endParaRPr lang="en-US" sz="800" kern="0" dirty="0">
              <a:solidFill>
                <a:srgbClr val="54B948"/>
              </a:solidFill>
            </a:endParaRPr>
          </a:p>
        </p:txBody>
      </p:sp>
      <p:sp>
        <p:nvSpPr>
          <p:cNvPr id="21" name="Footer Placeholder 3">
            <a:extLst>
              <a:ext uri="{FF2B5EF4-FFF2-40B4-BE49-F238E27FC236}">
                <a16:creationId xmlns:a16="http://schemas.microsoft.com/office/drawing/2014/main" id="{3F5A4846-4994-4BD2-A627-A50C6C2AF83C}"/>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8345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5" y="177954"/>
            <a:ext cx="8229600" cy="604402"/>
          </a:xfrm>
        </p:spPr>
        <p:txBody>
          <a:bodyPr/>
          <a:lstStyle/>
          <a:p>
            <a:r>
              <a:rPr lang="en-US" dirty="0">
                <a:solidFill>
                  <a:schemeClr val="tx1">
                    <a:lumMod val="65000"/>
                    <a:lumOff val="35000"/>
                  </a:schemeClr>
                </a:solidFill>
                <a:latin typeface="+mj-lt"/>
              </a:rPr>
              <a:t>ENCOR Future Items: Details</a:t>
            </a:r>
          </a:p>
        </p:txBody>
      </p:sp>
      <p:graphicFrame>
        <p:nvGraphicFramePr>
          <p:cNvPr id="6" name="Table 5"/>
          <p:cNvGraphicFramePr>
            <a:graphicFrameLocks noGrp="1"/>
          </p:cNvGraphicFramePr>
          <p:nvPr>
            <p:extLst>
              <p:ext uri="{D42A27DB-BD31-4B8C-83A1-F6EECF244321}">
                <p14:modId xmlns:p14="http://schemas.microsoft.com/office/powerpoint/2010/main" val="573630733"/>
              </p:ext>
            </p:extLst>
          </p:nvPr>
        </p:nvGraphicFramePr>
        <p:xfrm>
          <a:off x="638625" y="782355"/>
          <a:ext cx="7899025" cy="3939367"/>
        </p:xfrm>
        <a:graphic>
          <a:graphicData uri="http://schemas.openxmlformats.org/drawingml/2006/table">
            <a:tbl>
              <a:tblPr firstRow="1" bandRow="1">
                <a:tableStyleId>{00A15C55-8517-42AA-B614-E9B94910E393}</a:tableStyleId>
              </a:tblPr>
              <a:tblGrid>
                <a:gridCol w="7899025">
                  <a:extLst>
                    <a:ext uri="{9D8B030D-6E8A-4147-A177-3AD203B41FA5}">
                      <a16:colId xmlns:a16="http://schemas.microsoft.com/office/drawing/2014/main" val="3116816662"/>
                    </a:ext>
                  </a:extLst>
                </a:gridCol>
              </a:tblGrid>
              <a:tr h="243499">
                <a:tc>
                  <a:txBody>
                    <a:bodyPr/>
                    <a:lstStyle/>
                    <a:p>
                      <a:pPr algn="l"/>
                      <a:r>
                        <a:rPr lang="en-US" sz="1500" dirty="0"/>
                        <a:t>Capabilities</a:t>
                      </a:r>
                    </a:p>
                  </a:txBody>
                  <a:tcPr marL="68580" marR="68580" marT="34290" marB="34290"/>
                </a:tc>
                <a:extLst>
                  <a:ext uri="{0D108BD9-81ED-4DB2-BD59-A6C34878D82A}">
                    <a16:rowId xmlns:a16="http://schemas.microsoft.com/office/drawing/2014/main" val="3435467841"/>
                  </a:ext>
                </a:extLst>
              </a:tr>
              <a:tr h="618113">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r>
                        <a:rPr lang="en-US" sz="1400" b="1" dirty="0">
                          <a:solidFill>
                            <a:schemeClr val="tx1">
                              <a:lumMod val="85000"/>
                              <a:lumOff val="15000"/>
                            </a:schemeClr>
                          </a:solidFill>
                        </a:rPr>
                        <a:t>Central</a:t>
                      </a:r>
                      <a:r>
                        <a:rPr lang="en-US" sz="1400" b="1" baseline="0" dirty="0">
                          <a:solidFill>
                            <a:schemeClr val="tx1">
                              <a:lumMod val="85000"/>
                              <a:lumOff val="15000"/>
                            </a:schemeClr>
                          </a:solidFill>
                        </a:rPr>
                        <a:t> Configuration</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lumMod val="85000"/>
                              <a:lumOff val="15000"/>
                            </a:schemeClr>
                          </a:solidFill>
                        </a:rPr>
                        <a:t>Enable ENCOR configuration to be managed from enterprise level and sent to individual or groups of stores or entire enterprise</a:t>
                      </a:r>
                    </a:p>
                  </a:txBody>
                  <a:tcPr marL="68580" marR="68580" marT="34290" marB="34290"/>
                </a:tc>
                <a:extLst>
                  <a:ext uri="{0D108BD9-81ED-4DB2-BD59-A6C34878D82A}">
                    <a16:rowId xmlns:a16="http://schemas.microsoft.com/office/drawing/2014/main" val="2039361651"/>
                  </a:ext>
                </a:extLst>
              </a:tr>
              <a:tr h="992727">
                <a:tc>
                  <a:txBody>
                    <a:bodyPr/>
                    <a:lstStyle/>
                    <a:p>
                      <a:pPr algn="l"/>
                      <a:r>
                        <a:rPr lang="en-US" sz="1400" b="1" dirty="0">
                          <a:solidFill>
                            <a:schemeClr val="tx1">
                              <a:lumMod val="85000"/>
                              <a:lumOff val="15000"/>
                            </a:schemeClr>
                          </a:solidFill>
                        </a:rPr>
                        <a:t>FastLane Mobile Shopping</a:t>
                      </a:r>
                    </a:p>
                    <a:p>
                      <a:pPr marL="342900" indent="-342900" algn="l">
                        <a:buFont typeface="Arial" panose="020B0604020202020204" pitchFamily="34" charset="0"/>
                        <a:buChar char="•"/>
                      </a:pPr>
                      <a:r>
                        <a:rPr lang="en-US" sz="1400" dirty="0">
                          <a:solidFill>
                            <a:schemeClr val="tx1">
                              <a:lumMod val="85000"/>
                              <a:lumOff val="15000"/>
                            </a:schemeClr>
                          </a:solidFill>
                        </a:rPr>
                        <a:t>Shoppers scan</a:t>
                      </a:r>
                      <a:r>
                        <a:rPr lang="en-US" sz="1400" baseline="0" dirty="0">
                          <a:solidFill>
                            <a:schemeClr val="tx1">
                              <a:lumMod val="85000"/>
                              <a:lumOff val="15000"/>
                            </a:schemeClr>
                          </a:solidFill>
                        </a:rPr>
                        <a:t> product as they shop using their phone or supplied handheld</a:t>
                      </a:r>
                    </a:p>
                    <a:p>
                      <a:pPr marL="342900" indent="-342900" algn="l">
                        <a:buFont typeface="Arial" panose="020B0604020202020204" pitchFamily="34" charset="0"/>
                        <a:buChar char="•"/>
                      </a:pPr>
                      <a:r>
                        <a:rPr lang="en-US" sz="1400" dirty="0">
                          <a:solidFill>
                            <a:schemeClr val="tx1">
                              <a:lumMod val="85000"/>
                              <a:lumOff val="15000"/>
                            </a:schemeClr>
                          </a:solidFill>
                        </a:rPr>
                        <a:t>Shoppers</a:t>
                      </a:r>
                      <a:r>
                        <a:rPr lang="en-US" sz="1400" baseline="0" dirty="0">
                          <a:solidFill>
                            <a:schemeClr val="tx1">
                              <a:lumMod val="85000"/>
                              <a:lumOff val="15000"/>
                            </a:schemeClr>
                          </a:solidFill>
                        </a:rPr>
                        <a:t> pay at FastLane pay station</a:t>
                      </a:r>
                    </a:p>
                    <a:p>
                      <a:pPr marL="342900" indent="-342900" algn="l">
                        <a:buFont typeface="Arial" panose="020B0604020202020204" pitchFamily="34" charset="0"/>
                        <a:buChar char="•"/>
                      </a:pPr>
                      <a:r>
                        <a:rPr lang="en-US" sz="1400" baseline="0" dirty="0">
                          <a:solidFill>
                            <a:schemeClr val="tx1">
                              <a:lumMod val="85000"/>
                              <a:lumOff val="15000"/>
                            </a:schemeClr>
                          </a:solidFill>
                        </a:rPr>
                        <a:t>Coupons and loyalty / promotions applied</a:t>
                      </a:r>
                    </a:p>
                    <a:p>
                      <a:pPr marL="342900" indent="-342900" algn="l">
                        <a:buFont typeface="Arial" panose="020B0604020202020204" pitchFamily="34" charset="0"/>
                        <a:buChar char="•"/>
                      </a:pPr>
                      <a:r>
                        <a:rPr lang="en-US" sz="1400" baseline="0" dirty="0">
                          <a:solidFill>
                            <a:schemeClr val="tx1">
                              <a:lumMod val="85000"/>
                              <a:lumOff val="15000"/>
                            </a:schemeClr>
                          </a:solidFill>
                        </a:rPr>
                        <a:t>Configurable trust levels and audit capability</a:t>
                      </a:r>
                      <a:endParaRPr lang="en-US" sz="1400" dirty="0">
                        <a:solidFill>
                          <a:schemeClr val="tx1">
                            <a:lumMod val="85000"/>
                            <a:lumOff val="15000"/>
                          </a:schemeClr>
                        </a:solidFill>
                      </a:endParaRPr>
                    </a:p>
                  </a:txBody>
                  <a:tcPr marL="68580" marR="68580" marT="34290" marB="34290"/>
                </a:tc>
                <a:extLst>
                  <a:ext uri="{0D108BD9-81ED-4DB2-BD59-A6C34878D82A}">
                    <a16:rowId xmlns:a16="http://schemas.microsoft.com/office/drawing/2014/main" val="3794281160"/>
                  </a:ext>
                </a:extLst>
              </a:tr>
              <a:tr h="805420">
                <a:tc>
                  <a:txBody>
                    <a:bodyPr/>
                    <a:lstStyle/>
                    <a:p>
                      <a:pPr algn="l"/>
                      <a:r>
                        <a:rPr lang="en-US" sz="1400" b="1" dirty="0">
                          <a:solidFill>
                            <a:schemeClr val="tx1">
                              <a:lumMod val="85000"/>
                              <a:lumOff val="15000"/>
                            </a:schemeClr>
                          </a:solidFill>
                        </a:rPr>
                        <a:t>Central Customer / Loyalty Lite</a:t>
                      </a:r>
                    </a:p>
                    <a:p>
                      <a:pPr marL="342900" indent="-342900" algn="l">
                        <a:buFont typeface="Arial" panose="020B0604020202020204" pitchFamily="34" charset="0"/>
                        <a:buChar char="•"/>
                      </a:pPr>
                      <a:r>
                        <a:rPr lang="en-US" sz="1400" dirty="0">
                          <a:solidFill>
                            <a:schemeClr val="tx1">
                              <a:lumMod val="85000"/>
                              <a:lumOff val="15000"/>
                            </a:schemeClr>
                          </a:solidFill>
                        </a:rPr>
                        <a:t>Native ENCOR</a:t>
                      </a:r>
                      <a:r>
                        <a:rPr lang="en-US" sz="1400" baseline="0" dirty="0">
                          <a:solidFill>
                            <a:schemeClr val="tx1">
                              <a:lumMod val="85000"/>
                              <a:lumOff val="15000"/>
                            </a:schemeClr>
                          </a:solidFill>
                        </a:rPr>
                        <a:t> shopper and continuity data resides at enterprise level</a:t>
                      </a:r>
                    </a:p>
                    <a:p>
                      <a:pPr marL="342900" indent="-342900" algn="l">
                        <a:buFont typeface="Arial" panose="020B0604020202020204" pitchFamily="34" charset="0"/>
                        <a:buChar char="•"/>
                      </a:pPr>
                      <a:r>
                        <a:rPr lang="en-US" sz="1400" baseline="0" dirty="0">
                          <a:solidFill>
                            <a:schemeClr val="tx1">
                              <a:lumMod val="85000"/>
                              <a:lumOff val="15000"/>
                            </a:schemeClr>
                          </a:solidFill>
                        </a:rPr>
                        <a:t>Enables shopper access to up-to-date information no matter which stores they shop</a:t>
                      </a:r>
                      <a:endParaRPr lang="en-US" sz="1400" dirty="0">
                        <a:solidFill>
                          <a:schemeClr val="tx1">
                            <a:lumMod val="85000"/>
                            <a:lumOff val="15000"/>
                          </a:schemeClr>
                        </a:solidFill>
                      </a:endParaRPr>
                    </a:p>
                  </a:txBody>
                  <a:tcPr marL="68580" marR="68580" marT="34290" marB="34290"/>
                </a:tc>
                <a:extLst>
                  <a:ext uri="{0D108BD9-81ED-4DB2-BD59-A6C34878D82A}">
                    <a16:rowId xmlns:a16="http://schemas.microsoft.com/office/drawing/2014/main" val="3031411874"/>
                  </a:ext>
                </a:extLst>
              </a:tr>
              <a:tr h="992727">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r>
                        <a:rPr lang="en-US" sz="1400" b="1" dirty="0">
                          <a:solidFill>
                            <a:schemeClr val="tx1">
                              <a:lumMod val="85000"/>
                              <a:lumOff val="15000"/>
                            </a:schemeClr>
                          </a:solidFill>
                        </a:rPr>
                        <a:t>Central</a:t>
                      </a:r>
                      <a:r>
                        <a:rPr lang="en-US" sz="1400" b="1" baseline="0" dirty="0">
                          <a:solidFill>
                            <a:schemeClr val="tx1">
                              <a:lumMod val="85000"/>
                              <a:lumOff val="15000"/>
                            </a:schemeClr>
                          </a:solidFill>
                        </a:rPr>
                        <a:t> EJ / Returns</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lumMod val="85000"/>
                              <a:lumOff val="15000"/>
                            </a:schemeClr>
                          </a:solidFill>
                        </a:rPr>
                        <a:t>Access transaction detail from any store within the enterprise</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lumMod val="85000"/>
                              <a:lumOff val="15000"/>
                            </a:schemeClr>
                          </a:solidFill>
                        </a:rPr>
                        <a:t>Barcode on receipt retrieves transaction and returns at purchased pricing </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lumMod val="85000"/>
                              <a:lumOff val="15000"/>
                            </a:schemeClr>
                          </a:solidFill>
                        </a:rPr>
                        <a:t>Returns are easy to handle at any of the stores regardless of original purchase site</a:t>
                      </a:r>
                      <a:endParaRPr lang="en-US" sz="1400" dirty="0">
                        <a:solidFill>
                          <a:schemeClr val="tx1">
                            <a:lumMod val="85000"/>
                            <a:lumOff val="15000"/>
                          </a:schemeClr>
                        </a:solidFill>
                      </a:endParaRPr>
                    </a:p>
                  </a:txBody>
                  <a:tcPr marL="68580" marR="68580" marT="34290" marB="34290"/>
                </a:tc>
                <a:extLst>
                  <a:ext uri="{0D108BD9-81ED-4DB2-BD59-A6C34878D82A}">
                    <a16:rowId xmlns:a16="http://schemas.microsoft.com/office/drawing/2014/main" val="812593354"/>
                  </a:ext>
                </a:extLst>
              </a:tr>
            </a:tbl>
          </a:graphicData>
        </a:graphic>
      </p:graphicFrame>
      <p:sp>
        <p:nvSpPr>
          <p:cNvPr id="7" name="Slide Number Placeholder 2">
            <a:extLst>
              <a:ext uri="{FF2B5EF4-FFF2-40B4-BE49-F238E27FC236}">
                <a16:creationId xmlns:a16="http://schemas.microsoft.com/office/drawing/2014/main" id="{E0855040-4E21-4C0A-A51A-084E41FD9CED}"/>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27</a:t>
            </a:fld>
            <a:endParaRPr lang="en-US" sz="800" kern="0" dirty="0">
              <a:solidFill>
                <a:srgbClr val="54B948"/>
              </a:solidFill>
            </a:endParaRPr>
          </a:p>
        </p:txBody>
      </p:sp>
      <p:sp>
        <p:nvSpPr>
          <p:cNvPr id="8" name="Footer Placeholder 3">
            <a:extLst>
              <a:ext uri="{FF2B5EF4-FFF2-40B4-BE49-F238E27FC236}">
                <a16:creationId xmlns:a16="http://schemas.microsoft.com/office/drawing/2014/main" id="{6068179B-DB56-4A86-9DE0-918CB2C30F0A}"/>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
        <p:nvSpPr>
          <p:cNvPr id="9" name="Footer Placeholder 3">
            <a:extLst>
              <a:ext uri="{FF2B5EF4-FFF2-40B4-BE49-F238E27FC236}">
                <a16:creationId xmlns:a16="http://schemas.microsoft.com/office/drawing/2014/main" id="{FD103B10-343C-48B4-B8D0-001FEEC26CAC}"/>
              </a:ext>
            </a:extLst>
          </p:cNvPr>
          <p:cNvSpPr txBox="1">
            <a:spLocks/>
          </p:cNvSpPr>
          <p:nvPr/>
        </p:nvSpPr>
        <p:spPr>
          <a:xfrm>
            <a:off x="1558673" y="4925463"/>
            <a:ext cx="6951914" cy="216576"/>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sz="400" dirty="0">
                <a:solidFill>
                  <a:schemeClr val="tx2"/>
                </a:solidFill>
                <a:latin typeface="+mn-lt"/>
              </a:rPr>
              <a:t>Note:  The roadmap information shown on this slide is not a commitment, promise or legal obligation to deliver any product, software, or services. Timing and content of roadmap items are current as of the publication date of this roadmap, but are subject to change, and may be subject to geographic restrictions and technical and product pre-requisites as determined by NCR.</a:t>
            </a:r>
          </a:p>
        </p:txBody>
      </p:sp>
    </p:spTree>
    <p:extLst>
      <p:ext uri="{BB962C8B-B14F-4D97-AF65-F5344CB8AC3E}">
        <p14:creationId xmlns:p14="http://schemas.microsoft.com/office/powerpoint/2010/main" val="10967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latin typeface="+mj-lt"/>
              </a:rPr>
              <a:t>ENCOR Future Items: Details</a:t>
            </a:r>
          </a:p>
        </p:txBody>
      </p:sp>
      <p:graphicFrame>
        <p:nvGraphicFramePr>
          <p:cNvPr id="6" name="Table 5"/>
          <p:cNvGraphicFramePr>
            <a:graphicFrameLocks noGrp="1"/>
          </p:cNvGraphicFramePr>
          <p:nvPr>
            <p:extLst>
              <p:ext uri="{D42A27DB-BD31-4B8C-83A1-F6EECF244321}">
                <p14:modId xmlns:p14="http://schemas.microsoft.com/office/powerpoint/2010/main" val="1310255474"/>
              </p:ext>
            </p:extLst>
          </p:nvPr>
        </p:nvGraphicFramePr>
        <p:xfrm>
          <a:off x="638625" y="806208"/>
          <a:ext cx="7899025" cy="4000500"/>
        </p:xfrm>
        <a:graphic>
          <a:graphicData uri="http://schemas.openxmlformats.org/drawingml/2006/table">
            <a:tbl>
              <a:tblPr firstRow="1" bandRow="1">
                <a:tableStyleId>{00A15C55-8517-42AA-B614-E9B94910E393}</a:tableStyleId>
              </a:tblPr>
              <a:tblGrid>
                <a:gridCol w="7899025">
                  <a:extLst>
                    <a:ext uri="{9D8B030D-6E8A-4147-A177-3AD203B41FA5}">
                      <a16:colId xmlns:a16="http://schemas.microsoft.com/office/drawing/2014/main" val="3116816662"/>
                    </a:ext>
                  </a:extLst>
                </a:gridCol>
              </a:tblGrid>
              <a:tr h="297180">
                <a:tc>
                  <a:txBody>
                    <a:bodyPr/>
                    <a:lstStyle/>
                    <a:p>
                      <a:pPr algn="l"/>
                      <a:r>
                        <a:rPr lang="en-US" sz="1500" dirty="0"/>
                        <a:t>Capabilities</a:t>
                      </a:r>
                    </a:p>
                  </a:txBody>
                  <a:tcPr marL="68580" marR="68580" marT="34290" marB="34290"/>
                </a:tc>
                <a:extLst>
                  <a:ext uri="{0D108BD9-81ED-4DB2-BD59-A6C34878D82A}">
                    <a16:rowId xmlns:a16="http://schemas.microsoft.com/office/drawing/2014/main" val="3435467841"/>
                  </a:ext>
                </a:extLst>
              </a:tr>
              <a:tr h="1440180">
                <a:tc>
                  <a:txBody>
                    <a:bodyPr/>
                    <a:lstStyle/>
                    <a:p>
                      <a:pPr algn="l"/>
                      <a:r>
                        <a:rPr lang="en-US" sz="1500" b="1" dirty="0">
                          <a:solidFill>
                            <a:schemeClr val="tx1">
                              <a:lumMod val="85000"/>
                              <a:lumOff val="15000"/>
                            </a:schemeClr>
                          </a:solidFill>
                        </a:rPr>
                        <a:t>Cashier Messaging</a:t>
                      </a:r>
                    </a:p>
                    <a:p>
                      <a:pPr marL="342900" indent="-342900" algn="l">
                        <a:buFont typeface="Arial" panose="020B0604020202020204" pitchFamily="34" charset="0"/>
                        <a:buChar char="•"/>
                      </a:pPr>
                      <a:r>
                        <a:rPr lang="en-US" sz="1500" dirty="0">
                          <a:solidFill>
                            <a:schemeClr val="tx1">
                              <a:lumMod val="85000"/>
                              <a:lumOff val="15000"/>
                            </a:schemeClr>
                          </a:solidFill>
                        </a:rPr>
                        <a:t>Enables message delivery</a:t>
                      </a:r>
                      <a:r>
                        <a:rPr lang="en-US" sz="1500" baseline="0" dirty="0">
                          <a:solidFill>
                            <a:schemeClr val="tx1">
                              <a:lumMod val="85000"/>
                              <a:lumOff val="15000"/>
                            </a:schemeClr>
                          </a:solidFill>
                        </a:rPr>
                        <a:t> to POS receipt printer and cashier / customer displays</a:t>
                      </a:r>
                    </a:p>
                    <a:p>
                      <a:pPr marL="342900" indent="-342900" algn="l">
                        <a:buFont typeface="Arial" panose="020B0604020202020204" pitchFamily="34" charset="0"/>
                        <a:buChar char="•"/>
                      </a:pPr>
                      <a:r>
                        <a:rPr lang="en-US" sz="1500" baseline="0" dirty="0">
                          <a:solidFill>
                            <a:schemeClr val="tx1">
                              <a:lumMod val="85000"/>
                              <a:lumOff val="15000"/>
                            </a:schemeClr>
                          </a:solidFill>
                        </a:rPr>
                        <a:t>Messages delivered immediately, or can be triggered by events such as sign on/off, transaction start/finish, specific items purchased or departments scanned</a:t>
                      </a:r>
                    </a:p>
                    <a:p>
                      <a:pPr marL="342900" indent="-342900" algn="l">
                        <a:buFont typeface="Arial" panose="020B0604020202020204" pitchFamily="34" charset="0"/>
                        <a:buChar char="•"/>
                      </a:pPr>
                      <a:r>
                        <a:rPr lang="en-US" sz="1500" baseline="0" dirty="0">
                          <a:solidFill>
                            <a:schemeClr val="tx1">
                              <a:lumMod val="85000"/>
                              <a:lumOff val="15000"/>
                            </a:schemeClr>
                          </a:solidFill>
                        </a:rPr>
                        <a:t>Messages can be one time or recurring</a:t>
                      </a:r>
                    </a:p>
                    <a:p>
                      <a:pPr marL="342900" indent="-342900" algn="l">
                        <a:buFont typeface="Arial" panose="020B0604020202020204" pitchFamily="34" charset="0"/>
                        <a:buChar char="•"/>
                      </a:pPr>
                      <a:r>
                        <a:rPr lang="en-US" sz="1500" baseline="0" dirty="0">
                          <a:solidFill>
                            <a:schemeClr val="tx1">
                              <a:lumMod val="85000"/>
                              <a:lumOff val="15000"/>
                            </a:schemeClr>
                          </a:solidFill>
                        </a:rPr>
                        <a:t>Messages can be sent to individual cashiers or groups of cashiers or lanes</a:t>
                      </a:r>
                    </a:p>
                  </a:txBody>
                  <a:tcPr marL="68580" marR="68580" marT="34290" marB="34290"/>
                </a:tc>
                <a:extLst>
                  <a:ext uri="{0D108BD9-81ED-4DB2-BD59-A6C34878D82A}">
                    <a16:rowId xmlns:a16="http://schemas.microsoft.com/office/drawing/2014/main" val="2039361651"/>
                  </a:ext>
                </a:extLst>
              </a:tr>
              <a:tr h="982980">
                <a:tc>
                  <a:txBody>
                    <a:bodyPr/>
                    <a:lstStyle/>
                    <a:p>
                      <a:pPr algn="l"/>
                      <a:r>
                        <a:rPr lang="en-US" sz="1500" b="1" dirty="0">
                          <a:solidFill>
                            <a:schemeClr val="tx1">
                              <a:lumMod val="85000"/>
                              <a:lumOff val="15000"/>
                            </a:schemeClr>
                          </a:solidFill>
                        </a:rPr>
                        <a:t>Multi-Media Management</a:t>
                      </a:r>
                    </a:p>
                    <a:p>
                      <a:pPr marL="342900" indent="-342900" algn="l">
                        <a:buFont typeface="Arial" panose="020B0604020202020204" pitchFamily="34" charset="0"/>
                        <a:buChar char="•"/>
                      </a:pPr>
                      <a:r>
                        <a:rPr lang="en-US" sz="1500" dirty="0">
                          <a:solidFill>
                            <a:schemeClr val="tx1">
                              <a:lumMod val="85000"/>
                              <a:lumOff val="15000"/>
                            </a:schemeClr>
                          </a:solidFill>
                        </a:rPr>
                        <a:t>Easy</a:t>
                      </a:r>
                      <a:r>
                        <a:rPr lang="en-US" sz="1500" baseline="0" dirty="0">
                          <a:solidFill>
                            <a:schemeClr val="tx1">
                              <a:lumMod val="85000"/>
                              <a:lumOff val="15000"/>
                            </a:schemeClr>
                          </a:solidFill>
                        </a:rPr>
                        <a:t> and secure management of multi-media content on shopper display</a:t>
                      </a:r>
                    </a:p>
                    <a:p>
                      <a:pPr marL="342900" indent="-342900" algn="l">
                        <a:buFont typeface="Arial" panose="020B0604020202020204" pitchFamily="34" charset="0"/>
                        <a:buChar char="•"/>
                      </a:pPr>
                      <a:r>
                        <a:rPr lang="en-US" sz="1500" baseline="0" dirty="0">
                          <a:solidFill>
                            <a:schemeClr val="tx1">
                              <a:lumMod val="85000"/>
                              <a:lumOff val="15000"/>
                            </a:schemeClr>
                          </a:solidFill>
                        </a:rPr>
                        <a:t>Automatically sequenced, or triggered by events such as department or item sales</a:t>
                      </a:r>
                    </a:p>
                    <a:p>
                      <a:pPr marL="342900" indent="-342900" algn="l">
                        <a:buFont typeface="Arial" panose="020B0604020202020204" pitchFamily="34" charset="0"/>
                        <a:buChar char="•"/>
                      </a:pPr>
                      <a:r>
                        <a:rPr lang="en-US" sz="1500" baseline="0" dirty="0">
                          <a:solidFill>
                            <a:schemeClr val="tx1">
                              <a:lumMod val="85000"/>
                              <a:lumOff val="15000"/>
                            </a:schemeClr>
                          </a:solidFill>
                        </a:rPr>
                        <a:t>Revenue source from vendors and local business co-advertising</a:t>
                      </a:r>
                      <a:endParaRPr lang="en-US" sz="1500" dirty="0">
                        <a:solidFill>
                          <a:schemeClr val="tx1">
                            <a:lumMod val="85000"/>
                            <a:lumOff val="15000"/>
                          </a:schemeClr>
                        </a:solidFill>
                      </a:endParaRPr>
                    </a:p>
                  </a:txBody>
                  <a:tcPr marL="68580" marR="68580" marT="34290" marB="34290"/>
                </a:tc>
                <a:extLst>
                  <a:ext uri="{0D108BD9-81ED-4DB2-BD59-A6C34878D82A}">
                    <a16:rowId xmlns:a16="http://schemas.microsoft.com/office/drawing/2014/main" val="3794281160"/>
                  </a:ext>
                </a:extLst>
              </a:tr>
              <a:tr h="754380">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r>
                        <a:rPr lang="en-US" sz="1500" b="1" dirty="0">
                          <a:solidFill>
                            <a:schemeClr val="tx1">
                              <a:lumMod val="85000"/>
                              <a:lumOff val="15000"/>
                            </a:schemeClr>
                          </a:solidFill>
                        </a:rPr>
                        <a:t>Command</a:t>
                      </a:r>
                      <a:r>
                        <a:rPr lang="en-US" sz="1500" b="1" baseline="0" dirty="0">
                          <a:solidFill>
                            <a:schemeClr val="tx1">
                              <a:lumMod val="85000"/>
                              <a:lumOff val="15000"/>
                            </a:schemeClr>
                          </a:solidFill>
                        </a:rPr>
                        <a:t> Center</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a:solidFill>
                            <a:schemeClr val="tx1">
                              <a:lumMod val="85000"/>
                              <a:lumOff val="15000"/>
                            </a:schemeClr>
                          </a:solidFill>
                        </a:rPr>
                        <a:t>Powerful and secure remote management system</a:t>
                      </a:r>
                      <a:endParaRPr lang="en-US" sz="1500" baseline="0" dirty="0">
                        <a:solidFill>
                          <a:schemeClr val="tx1">
                            <a:lumMod val="85000"/>
                            <a:lumOff val="15000"/>
                          </a:schemeClr>
                        </a:solidFill>
                      </a:endParaRP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solidFill>
                            <a:schemeClr val="tx1">
                              <a:lumMod val="85000"/>
                              <a:lumOff val="15000"/>
                            </a:schemeClr>
                          </a:solidFill>
                        </a:rPr>
                        <a:t>Monitor ENCOR system for health (hardware / software) with alerts</a:t>
                      </a:r>
                    </a:p>
                    <a:p>
                      <a:pPr marL="342900" marR="0" lvl="0" indent="-342900" algn="l" defTabSz="412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solidFill>
                            <a:schemeClr val="tx1">
                              <a:lumMod val="85000"/>
                              <a:lumOff val="15000"/>
                            </a:schemeClr>
                          </a:solidFill>
                        </a:rPr>
                        <a:t>Perform remote diagnostics and firmware updates</a:t>
                      </a:r>
                    </a:p>
                  </a:txBody>
                  <a:tcPr marL="68580" marR="68580" marT="34290" marB="34290"/>
                </a:tc>
                <a:extLst>
                  <a:ext uri="{0D108BD9-81ED-4DB2-BD59-A6C34878D82A}">
                    <a16:rowId xmlns:a16="http://schemas.microsoft.com/office/drawing/2014/main" val="38515064"/>
                  </a:ext>
                </a:extLst>
              </a:tr>
              <a:tr h="297180">
                <a:tc>
                  <a:txBody>
                    <a:bodyPr/>
                    <a:lstStyle/>
                    <a:p>
                      <a:pPr marL="0" marR="0" lvl="0" indent="0" algn="l" defTabSz="412740" rtl="0" eaLnBrk="1" fontAlgn="auto" latinLnBrk="0" hangingPunct="1">
                        <a:lnSpc>
                          <a:spcPct val="100000"/>
                        </a:lnSpc>
                        <a:spcBef>
                          <a:spcPts val="0"/>
                        </a:spcBef>
                        <a:spcAft>
                          <a:spcPts val="0"/>
                        </a:spcAft>
                        <a:buClrTx/>
                        <a:buSzTx/>
                        <a:buFontTx/>
                        <a:buNone/>
                        <a:tabLst/>
                        <a:defRPr/>
                      </a:pPr>
                      <a:endParaRPr lang="en-US" sz="1500" dirty="0"/>
                    </a:p>
                  </a:txBody>
                  <a:tcPr marL="68580" marR="68580" marT="34290" marB="34290"/>
                </a:tc>
                <a:extLst>
                  <a:ext uri="{0D108BD9-81ED-4DB2-BD59-A6C34878D82A}">
                    <a16:rowId xmlns:a16="http://schemas.microsoft.com/office/drawing/2014/main" val="3031411874"/>
                  </a:ext>
                </a:extLst>
              </a:tr>
            </a:tbl>
          </a:graphicData>
        </a:graphic>
      </p:graphicFrame>
      <p:sp>
        <p:nvSpPr>
          <p:cNvPr id="7" name="Slide Number Placeholder 2">
            <a:extLst>
              <a:ext uri="{FF2B5EF4-FFF2-40B4-BE49-F238E27FC236}">
                <a16:creationId xmlns:a16="http://schemas.microsoft.com/office/drawing/2014/main" id="{5C3EFC0C-8C4C-469F-9DD7-42D28A25A4E6}"/>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28</a:t>
            </a:fld>
            <a:endParaRPr lang="en-US" sz="800" kern="0" dirty="0">
              <a:solidFill>
                <a:srgbClr val="54B948"/>
              </a:solidFill>
            </a:endParaRPr>
          </a:p>
        </p:txBody>
      </p:sp>
      <p:sp>
        <p:nvSpPr>
          <p:cNvPr id="8" name="Footer Placeholder 3">
            <a:extLst>
              <a:ext uri="{FF2B5EF4-FFF2-40B4-BE49-F238E27FC236}">
                <a16:creationId xmlns:a16="http://schemas.microsoft.com/office/drawing/2014/main" id="{C93F605C-8453-456C-8187-146E244B0903}"/>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
        <p:nvSpPr>
          <p:cNvPr id="9" name="Footer Placeholder 3">
            <a:extLst>
              <a:ext uri="{FF2B5EF4-FFF2-40B4-BE49-F238E27FC236}">
                <a16:creationId xmlns:a16="http://schemas.microsoft.com/office/drawing/2014/main" id="{37D19870-0F3C-4293-9F0B-54C59307A0A2}"/>
              </a:ext>
            </a:extLst>
          </p:cNvPr>
          <p:cNvSpPr txBox="1">
            <a:spLocks/>
          </p:cNvSpPr>
          <p:nvPr/>
        </p:nvSpPr>
        <p:spPr>
          <a:xfrm>
            <a:off x="1558673" y="4925463"/>
            <a:ext cx="6951914" cy="216576"/>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sz="400" dirty="0">
                <a:solidFill>
                  <a:schemeClr val="tx2"/>
                </a:solidFill>
                <a:latin typeface="+mn-lt"/>
              </a:rPr>
              <a:t>Note:  The roadmap information shown on this slide is not a commitment, promise or legal obligation to deliver any product, software, or services. Timing and content of roadmap items are current as of the publication date of this roadmap, but are subject to change, and may be subject to geographic restrictions and technical and product pre-requisites as determined by NCR.</a:t>
            </a:r>
          </a:p>
        </p:txBody>
      </p:sp>
    </p:spTree>
    <p:extLst>
      <p:ext uri="{BB962C8B-B14F-4D97-AF65-F5344CB8AC3E}">
        <p14:creationId xmlns:p14="http://schemas.microsoft.com/office/powerpoint/2010/main" val="108111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6B0021-35A7-4F7F-9E14-B58001B7151A}"/>
              </a:ext>
            </a:extLst>
          </p:cNvPr>
          <p:cNvPicPr>
            <a:picLocks noChangeAspect="1"/>
          </p:cNvPicPr>
          <p:nvPr/>
        </p:nvPicPr>
        <p:blipFill rotWithShape="1">
          <a:blip r:embed="rId2"/>
          <a:srcRect t="-1" b="37825"/>
          <a:stretch/>
        </p:blipFill>
        <p:spPr>
          <a:xfrm>
            <a:off x="2484" y="1"/>
            <a:ext cx="9144000" cy="5143499"/>
          </a:xfrm>
          <a:prstGeom prst="rect">
            <a:avLst/>
          </a:prstGeom>
        </p:spPr>
      </p:pic>
      <p:sp>
        <p:nvSpPr>
          <p:cNvPr id="2" name="Title 1"/>
          <p:cNvSpPr>
            <a:spLocks noGrp="1"/>
          </p:cNvSpPr>
          <p:nvPr>
            <p:ph type="title"/>
          </p:nvPr>
        </p:nvSpPr>
        <p:spPr/>
        <p:txBody>
          <a:bodyPr>
            <a:normAutofit/>
          </a:bodyPr>
          <a:lstStyle/>
          <a:p>
            <a:r>
              <a:rPr lang="en-US" sz="3200" dirty="0">
                <a:latin typeface="Rockwell Extra Bold" panose="02060903040505020403" pitchFamily="18" charset="0"/>
              </a:rPr>
              <a:t>The Reviews are In!</a:t>
            </a:r>
          </a:p>
        </p:txBody>
      </p:sp>
      <p:cxnSp>
        <p:nvCxnSpPr>
          <p:cNvPr id="6" name="Straight Connector 5"/>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AB19F08-87AE-4C27-8F84-D896C13E3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948" y="-838898"/>
            <a:ext cx="1447715" cy="6653049"/>
          </a:xfrm>
          <a:prstGeom prst="rect">
            <a:avLst/>
          </a:prstGeom>
        </p:spPr>
      </p:pic>
      <p:sp>
        <p:nvSpPr>
          <p:cNvPr id="14" name="Slide Number Placeholder 2">
            <a:extLst>
              <a:ext uri="{FF2B5EF4-FFF2-40B4-BE49-F238E27FC236}">
                <a16:creationId xmlns:a16="http://schemas.microsoft.com/office/drawing/2014/main" id="{5A9FA2B7-12F2-415C-83A4-C00D0C0767EF}"/>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29</a:t>
            </a:fld>
            <a:endParaRPr lang="en-US" sz="800" kern="0" dirty="0">
              <a:solidFill>
                <a:srgbClr val="54B948"/>
              </a:solidFill>
            </a:endParaRPr>
          </a:p>
        </p:txBody>
      </p:sp>
      <p:sp>
        <p:nvSpPr>
          <p:cNvPr id="15" name="Footer Placeholder 3">
            <a:extLst>
              <a:ext uri="{FF2B5EF4-FFF2-40B4-BE49-F238E27FC236}">
                <a16:creationId xmlns:a16="http://schemas.microsoft.com/office/drawing/2014/main" id="{3CFAE20A-A8F5-49BF-AA5C-AA9A6B7CB7DE}"/>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latin typeface="+mn-lt"/>
              </a:rPr>
              <a:t>NCR Confidential</a:t>
            </a:r>
          </a:p>
        </p:txBody>
      </p:sp>
      <p:sp>
        <p:nvSpPr>
          <p:cNvPr id="5" name="Text Placeholder 4"/>
          <p:cNvSpPr>
            <a:spLocks noGrp="1"/>
          </p:cNvSpPr>
          <p:nvPr>
            <p:ph type="body" sz="quarter" idx="10"/>
          </p:nvPr>
        </p:nvSpPr>
        <p:spPr>
          <a:xfrm>
            <a:off x="497059" y="1144588"/>
            <a:ext cx="8646941" cy="3998912"/>
          </a:xfrm>
        </p:spPr>
        <p:txBody>
          <a:bodyPr>
            <a:normAutofit fontScale="92500"/>
          </a:bodyPr>
          <a:lstStyle/>
          <a:p>
            <a:pPr marL="0" indent="0">
              <a:buNone/>
            </a:pPr>
            <a:r>
              <a:rPr lang="en-US" sz="2200" b="1" dirty="0">
                <a:latin typeface="Book Antiqua" panose="02040602050305030304" pitchFamily="18" charset="0"/>
              </a:rPr>
              <a:t>“…If you buy just one POS system this season, make it </a:t>
            </a:r>
            <a:r>
              <a:rPr lang="en-US" sz="2200" b="1" i="1" dirty="0">
                <a:latin typeface="Book Antiqua" panose="02040602050305030304" pitchFamily="18" charset="0"/>
              </a:rPr>
              <a:t>THIS ONE</a:t>
            </a:r>
            <a:r>
              <a:rPr lang="en-US" sz="2200" b="1" dirty="0">
                <a:latin typeface="Book Antiqua" panose="02040602050305030304" pitchFamily="18" charset="0"/>
              </a:rPr>
              <a:t>…”</a:t>
            </a:r>
          </a:p>
          <a:p>
            <a:pPr marL="0" indent="0">
              <a:buNone/>
            </a:pPr>
            <a:r>
              <a:rPr lang="en-US" sz="2200" b="1" dirty="0">
                <a:latin typeface="Book Antiqua" panose="02040602050305030304" pitchFamily="18" charset="0"/>
              </a:rPr>
              <a:t>“…A fitting and satisfying sequel to a 25-year series of winners…”</a:t>
            </a:r>
          </a:p>
          <a:p>
            <a:pPr marL="0" indent="0">
              <a:buNone/>
            </a:pPr>
            <a:r>
              <a:rPr lang="en-US" sz="2200" b="1" dirty="0">
                <a:latin typeface="Book Antiqua" panose="02040602050305030304" pitchFamily="18" charset="0"/>
              </a:rPr>
              <a:t>“…A great [feature] set… this one has it </a:t>
            </a:r>
            <a:r>
              <a:rPr lang="en-US" sz="2200" b="1" i="1" dirty="0">
                <a:latin typeface="Book Antiqua" panose="02040602050305030304" pitchFamily="18" charset="0"/>
              </a:rPr>
              <a:t>ALL!</a:t>
            </a:r>
            <a:r>
              <a:rPr lang="en-US" sz="2200" b="1" dirty="0">
                <a:latin typeface="Book Antiqua" panose="02040602050305030304" pitchFamily="18" charset="0"/>
              </a:rPr>
              <a:t>”</a:t>
            </a:r>
          </a:p>
          <a:p>
            <a:pPr marL="0" indent="0">
              <a:buNone/>
            </a:pPr>
            <a:r>
              <a:rPr lang="en-US" sz="2200" b="1" dirty="0">
                <a:latin typeface="Book Antiqua" panose="02040602050305030304" pitchFamily="18" charset="0"/>
              </a:rPr>
              <a:t>“…So much flexibility for every scene … it turns out just how you want.”</a:t>
            </a:r>
          </a:p>
          <a:p>
            <a:pPr marL="0" indent="0">
              <a:buNone/>
            </a:pPr>
            <a:r>
              <a:rPr lang="en-US" sz="2200" b="1" dirty="0">
                <a:latin typeface="Book Antiqua" panose="02040602050305030304" pitchFamily="18" charset="0"/>
              </a:rPr>
              <a:t>“…Leave the pretenders alone … this one’s the real deal!</a:t>
            </a:r>
          </a:p>
          <a:p>
            <a:pPr marL="0" indent="0">
              <a:buNone/>
            </a:pPr>
            <a:r>
              <a:rPr lang="en-US" sz="2200" b="1" dirty="0">
                <a:latin typeface="Book Antiqua" panose="02040602050305030304" pitchFamily="18" charset="0"/>
              </a:rPr>
              <a:t>“…New and visually exciting — with no troubling plot twists…”</a:t>
            </a:r>
          </a:p>
          <a:p>
            <a:pPr marL="0" indent="0">
              <a:buNone/>
            </a:pPr>
            <a:r>
              <a:rPr lang="en-US" sz="2200" b="1" dirty="0">
                <a:latin typeface="Book Antiqua" panose="02040602050305030304" pitchFamily="18" charset="0"/>
              </a:rPr>
              <a:t>“…It starts strong and just keeps going — and going — and going.”</a:t>
            </a:r>
          </a:p>
          <a:p>
            <a:pPr marL="0" indent="0">
              <a:buNone/>
            </a:pPr>
            <a:r>
              <a:rPr lang="en-US" sz="2200" b="1" dirty="0">
                <a:latin typeface="Book Antiqua" panose="02040602050305030304" pitchFamily="18" charset="0"/>
              </a:rPr>
              <a:t>“…I’ve seen the future and this is </a:t>
            </a:r>
            <a:r>
              <a:rPr lang="en-US" sz="2200" b="1" i="1" dirty="0">
                <a:latin typeface="Book Antiqua" panose="02040602050305030304" pitchFamily="18" charset="0"/>
              </a:rPr>
              <a:t>IT</a:t>
            </a:r>
            <a:r>
              <a:rPr lang="en-US" sz="2200" b="1" dirty="0">
                <a:latin typeface="Book Antiqua" panose="02040602050305030304" pitchFamily="18" charset="0"/>
              </a:rPr>
              <a:t>!</a:t>
            </a:r>
          </a:p>
          <a:p>
            <a:pPr marL="0" indent="0">
              <a:buNone/>
            </a:pPr>
            <a:r>
              <a:rPr lang="en-US" sz="2200" b="1" dirty="0">
                <a:latin typeface="Book Antiqua" panose="02040602050305030304" pitchFamily="18" charset="0"/>
              </a:rPr>
              <a:t>“…You can trust this team: They always bring you the best.”</a:t>
            </a:r>
          </a:p>
          <a:p>
            <a:pPr marL="0" indent="0">
              <a:buNone/>
            </a:pPr>
            <a:r>
              <a:rPr lang="en-US" sz="2200" b="1" dirty="0">
                <a:latin typeface="Book Antiqua" panose="02040602050305030304" pitchFamily="18" charset="0"/>
              </a:rPr>
              <a:t>“…and talk about getting a happy ending: </a:t>
            </a:r>
            <a:r>
              <a:rPr lang="en-US" sz="1900" b="1" i="1" dirty="0">
                <a:latin typeface="Book Antiqua" panose="02040602050305030304" pitchFamily="18" charset="0"/>
              </a:rPr>
              <a:t>WOW!</a:t>
            </a:r>
            <a:r>
              <a:rPr lang="en-US" sz="2200" b="1" dirty="0">
                <a:latin typeface="Book Antiqua" panose="02040602050305030304" pitchFamily="18" charset="0"/>
              </a:rPr>
              <a:t>”</a:t>
            </a:r>
          </a:p>
        </p:txBody>
      </p:sp>
    </p:spTree>
    <p:extLst>
      <p:ext uri="{BB962C8B-B14F-4D97-AF65-F5344CB8AC3E}">
        <p14:creationId xmlns:p14="http://schemas.microsoft.com/office/powerpoint/2010/main" val="8067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grayscl/>
          </a:blip>
          <a:srcRect l="23339" t="5770" r="11947" b="28031"/>
          <a:stretch/>
        </p:blipFill>
        <p:spPr>
          <a:xfrm>
            <a:off x="0" y="1"/>
            <a:ext cx="9144000" cy="5143499"/>
          </a:xfrm>
          <a:prstGeom prst="rect">
            <a:avLst/>
          </a:prstGeom>
        </p:spPr>
      </p:pic>
      <p:sp>
        <p:nvSpPr>
          <p:cNvPr id="19" name="Shape 1362"/>
          <p:cNvSpPr/>
          <p:nvPr/>
        </p:nvSpPr>
        <p:spPr>
          <a:xfrm rot="10800000">
            <a:off x="6329142" y="1745051"/>
            <a:ext cx="1941095" cy="2219991"/>
          </a:xfrm>
          <a:prstGeom prst="rect">
            <a:avLst/>
          </a:prstGeom>
          <a:solidFill>
            <a:srgbClr val="54B900"/>
          </a:solidFill>
          <a:ln w="12700">
            <a:miter lim="400000"/>
          </a:ln>
        </p:spPr>
        <p:txBody>
          <a:bodyPr lIns="19050" tIns="19050" rIns="19050" bIns="19050" anchor="ctr"/>
          <a:lstStyle/>
          <a:p>
            <a:pPr defTabSz="342892">
              <a:defRPr sz="3200">
                <a:solidFill>
                  <a:srgbClr val="FFFFFF"/>
                </a:solidFill>
              </a:defRPr>
            </a:pPr>
            <a:endParaRPr sz="1200" kern="0" dirty="0">
              <a:solidFill>
                <a:srgbClr val="FFFFFF"/>
              </a:solidFill>
            </a:endParaRPr>
          </a:p>
        </p:txBody>
      </p:sp>
      <p:sp>
        <p:nvSpPr>
          <p:cNvPr id="22" name="Shape 1362"/>
          <p:cNvSpPr/>
          <p:nvPr/>
        </p:nvSpPr>
        <p:spPr>
          <a:xfrm rot="10800000">
            <a:off x="1181820" y="1750517"/>
            <a:ext cx="1941095" cy="2219991"/>
          </a:xfrm>
          <a:prstGeom prst="rect">
            <a:avLst/>
          </a:prstGeom>
          <a:solidFill>
            <a:srgbClr val="0083A2"/>
          </a:solidFill>
          <a:ln w="12700">
            <a:miter lim="400000"/>
          </a:ln>
        </p:spPr>
        <p:txBody>
          <a:bodyPr lIns="19050" tIns="19050" rIns="19050" bIns="19050" anchor="ctr"/>
          <a:lstStyle/>
          <a:p>
            <a:pPr defTabSz="342892">
              <a:defRPr sz="3200">
                <a:solidFill>
                  <a:srgbClr val="FFFFFF"/>
                </a:solidFill>
              </a:defRPr>
            </a:pPr>
            <a:endParaRPr sz="1200" kern="0" dirty="0">
              <a:solidFill>
                <a:srgbClr val="FFFFFF"/>
              </a:solidFill>
            </a:endParaRPr>
          </a:p>
        </p:txBody>
      </p:sp>
      <p:sp>
        <p:nvSpPr>
          <p:cNvPr id="24" name="Shape 1362"/>
          <p:cNvSpPr/>
          <p:nvPr/>
        </p:nvSpPr>
        <p:spPr>
          <a:xfrm rot="10800000">
            <a:off x="3755028" y="1750828"/>
            <a:ext cx="1941095" cy="2219991"/>
          </a:xfrm>
          <a:prstGeom prst="rect">
            <a:avLst/>
          </a:prstGeom>
          <a:solidFill>
            <a:srgbClr val="009ABF"/>
          </a:solidFill>
          <a:ln w="12700">
            <a:miter lim="400000"/>
          </a:ln>
        </p:spPr>
        <p:txBody>
          <a:bodyPr lIns="19050" tIns="19050" rIns="19050" bIns="19050" anchor="ctr"/>
          <a:lstStyle/>
          <a:p>
            <a:pPr defTabSz="342892">
              <a:defRPr sz="3200">
                <a:solidFill>
                  <a:srgbClr val="FFFFFF"/>
                </a:solidFill>
              </a:defRPr>
            </a:pPr>
            <a:endParaRPr sz="1200" kern="0" dirty="0">
              <a:solidFill>
                <a:srgbClr val="FFFFFF"/>
              </a:solidFill>
            </a:endParaRPr>
          </a:p>
        </p:txBody>
      </p:sp>
      <p:sp>
        <p:nvSpPr>
          <p:cNvPr id="4" name="Rectangle 3"/>
          <p:cNvSpPr/>
          <p:nvPr/>
        </p:nvSpPr>
        <p:spPr>
          <a:xfrm>
            <a:off x="12725615" y="-2983866"/>
            <a:ext cx="3809569" cy="341632"/>
          </a:xfrm>
          <a:prstGeom prst="rect">
            <a:avLst/>
          </a:prstGeom>
        </p:spPr>
        <p:txBody>
          <a:bodyPr wrap="none">
            <a:spAutoFit/>
          </a:bodyPr>
          <a:lstStyle/>
          <a:p>
            <a:pPr>
              <a:lnSpc>
                <a:spcPct val="90000"/>
              </a:lnSpc>
            </a:pPr>
            <a:r>
              <a:rPr lang="en-US" dirty="0">
                <a:solidFill>
                  <a:prstClr val="white"/>
                </a:solidFill>
                <a:latin typeface="Calibri" panose="020F0502020204030204" pitchFamily="34" charset="0"/>
                <a:cs typeface="Calibri" panose="020F0502020204030204" pitchFamily="34" charset="0"/>
              </a:rPr>
              <a:t>Proven DNA based on a product with…</a:t>
            </a:r>
          </a:p>
        </p:txBody>
      </p:sp>
      <p:sp>
        <p:nvSpPr>
          <p:cNvPr id="20" name="TextBox 19"/>
          <p:cNvSpPr txBox="1"/>
          <p:nvPr/>
        </p:nvSpPr>
        <p:spPr>
          <a:xfrm>
            <a:off x="1167847" y="2352048"/>
            <a:ext cx="1873495" cy="877163"/>
          </a:xfrm>
          <a:prstGeom prst="rect">
            <a:avLst/>
          </a:prstGeom>
          <a:noFill/>
        </p:spPr>
        <p:txBody>
          <a:bodyPr wrap="square" rtlCol="0">
            <a:spAutoFit/>
          </a:bodyPr>
          <a:lstStyle/>
          <a:p>
            <a:pPr algn="ctr"/>
            <a:r>
              <a:rPr lang="en-US" sz="1700" b="1" dirty="0">
                <a:solidFill>
                  <a:srgbClr val="FFFFFF"/>
                </a:solidFill>
                <a:latin typeface="Raleway ExtraBold" panose="020B0903030101060003" pitchFamily="34" charset="0"/>
              </a:rPr>
              <a:t>Stores installed</a:t>
            </a:r>
            <a:r>
              <a:rPr lang="en-US" sz="1700" dirty="0">
                <a:solidFill>
                  <a:srgbClr val="FFFFFF"/>
                </a:solidFill>
                <a:latin typeface="Raleway ExtraBold" panose="020B0903030101060003" pitchFamily="34" charset="0"/>
              </a:rPr>
              <a:t> with </a:t>
            </a:r>
            <a:br>
              <a:rPr lang="en-US" sz="1700" dirty="0">
                <a:solidFill>
                  <a:srgbClr val="FFFFFF"/>
                </a:solidFill>
                <a:latin typeface="Raleway ExtraBold" panose="020B0903030101060003" pitchFamily="34" charset="0"/>
              </a:rPr>
            </a:br>
            <a:r>
              <a:rPr lang="en-US" sz="1700" dirty="0">
                <a:solidFill>
                  <a:srgbClr val="FFFFFF"/>
                </a:solidFill>
                <a:latin typeface="Raleway ExtraBold" panose="020B0903030101060003" pitchFamily="34" charset="0"/>
              </a:rPr>
              <a:t>NCR DNA</a:t>
            </a:r>
          </a:p>
        </p:txBody>
      </p:sp>
      <p:sp>
        <p:nvSpPr>
          <p:cNvPr id="21" name="TextBox 20"/>
          <p:cNvSpPr txBox="1"/>
          <p:nvPr/>
        </p:nvSpPr>
        <p:spPr>
          <a:xfrm>
            <a:off x="6390761" y="2627091"/>
            <a:ext cx="1905001" cy="1138773"/>
          </a:xfrm>
          <a:prstGeom prst="rect">
            <a:avLst/>
          </a:prstGeom>
          <a:noFill/>
        </p:spPr>
        <p:txBody>
          <a:bodyPr wrap="square" rtlCol="0">
            <a:spAutoFit/>
          </a:bodyPr>
          <a:lstStyle/>
          <a:p>
            <a:pPr algn="ctr"/>
            <a:r>
              <a:rPr lang="en-US" sz="1700" dirty="0">
                <a:solidFill>
                  <a:srgbClr val="FFFFFF"/>
                </a:solidFill>
                <a:latin typeface="Raleway ExtraBold" panose="020B0903030101060003" pitchFamily="34" charset="0"/>
              </a:rPr>
              <a:t>Transactions daily, p</a:t>
            </a:r>
            <a:r>
              <a:rPr lang="en-US" sz="1700" b="1" dirty="0">
                <a:solidFill>
                  <a:srgbClr val="FFFFFF"/>
                </a:solidFill>
                <a:latin typeface="Raleway ExtraBold" panose="020B0903030101060003" pitchFamily="34" charset="0"/>
              </a:rPr>
              <a:t>owered by</a:t>
            </a:r>
            <a:r>
              <a:rPr lang="en-US" sz="1700" dirty="0">
                <a:solidFill>
                  <a:srgbClr val="FFFFFF"/>
                </a:solidFill>
                <a:latin typeface="Raleway ExtraBold" panose="020B0903030101060003" pitchFamily="34" charset="0"/>
              </a:rPr>
              <a:t> </a:t>
            </a:r>
            <a:br>
              <a:rPr lang="en-US" sz="1700" dirty="0">
                <a:solidFill>
                  <a:srgbClr val="FFFFFF"/>
                </a:solidFill>
                <a:latin typeface="Raleway ExtraBold" panose="020B0903030101060003" pitchFamily="34" charset="0"/>
              </a:rPr>
            </a:br>
            <a:r>
              <a:rPr lang="en-US" sz="1700" dirty="0">
                <a:solidFill>
                  <a:srgbClr val="FFFFFF"/>
                </a:solidFill>
                <a:latin typeface="Raleway ExtraBold" panose="020B0903030101060003" pitchFamily="34" charset="0"/>
              </a:rPr>
              <a:t>NCR Innovation</a:t>
            </a:r>
          </a:p>
        </p:txBody>
      </p:sp>
      <p:sp>
        <p:nvSpPr>
          <p:cNvPr id="27" name="TextBox 26"/>
          <p:cNvSpPr txBox="1"/>
          <p:nvPr/>
        </p:nvSpPr>
        <p:spPr>
          <a:xfrm>
            <a:off x="6348703" y="1858043"/>
            <a:ext cx="1905000" cy="491288"/>
          </a:xfrm>
          <a:prstGeom prst="rect">
            <a:avLst/>
          </a:prstGeom>
          <a:noFill/>
        </p:spPr>
        <p:txBody>
          <a:bodyPr wrap="square" rtlCol="0">
            <a:spAutoFit/>
          </a:bodyPr>
          <a:lstStyle/>
          <a:p>
            <a:pPr algn="ctr">
              <a:lnSpc>
                <a:spcPts val="3000"/>
              </a:lnSpc>
            </a:pPr>
            <a:r>
              <a:rPr lang="en-US" sz="3600" b="1" dirty="0">
                <a:solidFill>
                  <a:prstClr val="white"/>
                </a:solidFill>
                <a:latin typeface="+mj-lt"/>
              </a:rPr>
              <a:t>100</a:t>
            </a:r>
            <a:r>
              <a:rPr lang="en-US" sz="2400" b="1" dirty="0">
                <a:solidFill>
                  <a:prstClr val="white"/>
                </a:solidFill>
                <a:latin typeface="+mj-lt"/>
              </a:rPr>
              <a:t>s</a:t>
            </a:r>
            <a:endParaRPr lang="en-US" b="1" dirty="0">
              <a:solidFill>
                <a:prstClr val="white"/>
              </a:solidFill>
              <a:latin typeface="+mj-lt"/>
            </a:endParaRPr>
          </a:p>
        </p:txBody>
      </p:sp>
      <p:sp>
        <p:nvSpPr>
          <p:cNvPr id="28" name="TextBox 27"/>
          <p:cNvSpPr txBox="1"/>
          <p:nvPr/>
        </p:nvSpPr>
        <p:spPr>
          <a:xfrm>
            <a:off x="1215619" y="1912244"/>
            <a:ext cx="1873495" cy="491288"/>
          </a:xfrm>
          <a:prstGeom prst="rect">
            <a:avLst/>
          </a:prstGeom>
          <a:noFill/>
        </p:spPr>
        <p:txBody>
          <a:bodyPr wrap="square" rtlCol="0">
            <a:spAutoFit/>
          </a:bodyPr>
          <a:lstStyle/>
          <a:p>
            <a:pPr algn="ctr">
              <a:lnSpc>
                <a:spcPts val="3000"/>
              </a:lnSpc>
            </a:pPr>
            <a:r>
              <a:rPr lang="en-US" sz="3600" b="1" dirty="0">
                <a:solidFill>
                  <a:prstClr val="white"/>
                </a:solidFill>
                <a:latin typeface="+mj-lt"/>
              </a:rPr>
              <a:t>12,000</a:t>
            </a:r>
            <a:r>
              <a:rPr lang="en-US" sz="2400" b="1" baseline="44000" dirty="0">
                <a:solidFill>
                  <a:prstClr val="white"/>
                </a:solidFill>
                <a:latin typeface="+mj-lt"/>
              </a:rPr>
              <a:t>*</a:t>
            </a:r>
          </a:p>
        </p:txBody>
      </p:sp>
      <p:sp>
        <p:nvSpPr>
          <p:cNvPr id="3" name="Title 2"/>
          <p:cNvSpPr>
            <a:spLocks noGrp="1"/>
          </p:cNvSpPr>
          <p:nvPr>
            <p:ph type="title"/>
          </p:nvPr>
        </p:nvSpPr>
        <p:spPr>
          <a:xfrm>
            <a:off x="695525" y="448473"/>
            <a:ext cx="8229203" cy="609401"/>
          </a:xfrm>
        </p:spPr>
        <p:txBody>
          <a:bodyPr/>
          <a:lstStyle/>
          <a:p>
            <a:r>
              <a:rPr lang="en-US" dirty="0">
                <a:solidFill>
                  <a:schemeClr val="bg1"/>
                </a:solidFill>
              </a:rPr>
              <a:t>ENCOR — by Popular Demand</a:t>
            </a:r>
          </a:p>
        </p:txBody>
      </p:sp>
      <p:sp>
        <p:nvSpPr>
          <p:cNvPr id="5" name="Text Placeholder 4"/>
          <p:cNvSpPr>
            <a:spLocks noGrp="1"/>
          </p:cNvSpPr>
          <p:nvPr>
            <p:ph type="body" sz="quarter" idx="10"/>
          </p:nvPr>
        </p:nvSpPr>
        <p:spPr>
          <a:xfrm>
            <a:off x="746675" y="1033627"/>
            <a:ext cx="8322563" cy="603250"/>
          </a:xfrm>
        </p:spPr>
        <p:txBody>
          <a:bodyPr>
            <a:normAutofit/>
          </a:bodyPr>
          <a:lstStyle/>
          <a:p>
            <a:r>
              <a:rPr lang="en-US" dirty="0">
                <a:solidFill>
                  <a:schemeClr val="bg1"/>
                </a:solidFill>
              </a:rPr>
              <a:t>Created from the DNA of NCR’s proven POS solutions</a:t>
            </a:r>
          </a:p>
        </p:txBody>
      </p:sp>
      <p:sp>
        <p:nvSpPr>
          <p:cNvPr id="16" name="TextBox 15"/>
          <p:cNvSpPr txBox="1"/>
          <p:nvPr/>
        </p:nvSpPr>
        <p:spPr>
          <a:xfrm>
            <a:off x="3832345" y="2349350"/>
            <a:ext cx="1828801" cy="1138773"/>
          </a:xfrm>
          <a:prstGeom prst="rect">
            <a:avLst/>
          </a:prstGeom>
          <a:noFill/>
        </p:spPr>
        <p:txBody>
          <a:bodyPr wrap="square" rtlCol="0">
            <a:spAutoFit/>
          </a:bodyPr>
          <a:lstStyle/>
          <a:p>
            <a:pPr algn="ctr"/>
            <a:r>
              <a:rPr lang="en-US" sz="1700" b="1" dirty="0">
                <a:solidFill>
                  <a:srgbClr val="FFFFFF"/>
                </a:solidFill>
                <a:latin typeface="Raleway ExtraBold" panose="020B0903030101060003" pitchFamily="34" charset="0"/>
              </a:rPr>
              <a:t>Touchpoints </a:t>
            </a:r>
            <a:r>
              <a:rPr lang="en-US" sz="1700" dirty="0">
                <a:solidFill>
                  <a:srgbClr val="FFFFFF"/>
                </a:solidFill>
                <a:latin typeface="Raleway ExtraBold" panose="020B0903030101060003" pitchFamily="34" charset="0"/>
              </a:rPr>
              <a:t>installed </a:t>
            </a:r>
          </a:p>
          <a:p>
            <a:pPr algn="ctr"/>
            <a:r>
              <a:rPr lang="en-US" sz="1700" dirty="0">
                <a:solidFill>
                  <a:srgbClr val="FFFFFF"/>
                </a:solidFill>
                <a:latin typeface="Raleway ExtraBold" panose="020B0903030101060003" pitchFamily="34" charset="0"/>
              </a:rPr>
              <a:t>with </a:t>
            </a:r>
            <a:br>
              <a:rPr lang="en-US" sz="1700" dirty="0">
                <a:solidFill>
                  <a:srgbClr val="FFFFFF"/>
                </a:solidFill>
                <a:latin typeface="Raleway ExtraBold" panose="020B0903030101060003" pitchFamily="34" charset="0"/>
              </a:rPr>
            </a:br>
            <a:r>
              <a:rPr lang="en-US" sz="1700" dirty="0">
                <a:solidFill>
                  <a:srgbClr val="FFFFFF"/>
                </a:solidFill>
                <a:latin typeface="Raleway ExtraBold" panose="020B0903030101060003" pitchFamily="34" charset="0"/>
              </a:rPr>
              <a:t>NCR DNA</a:t>
            </a:r>
          </a:p>
        </p:txBody>
      </p:sp>
      <p:sp>
        <p:nvSpPr>
          <p:cNvPr id="23" name="TextBox 22"/>
          <p:cNvSpPr txBox="1"/>
          <p:nvPr/>
        </p:nvSpPr>
        <p:spPr>
          <a:xfrm>
            <a:off x="3773528" y="1910308"/>
            <a:ext cx="1905000" cy="491288"/>
          </a:xfrm>
          <a:prstGeom prst="rect">
            <a:avLst/>
          </a:prstGeom>
          <a:noFill/>
        </p:spPr>
        <p:txBody>
          <a:bodyPr wrap="square" rtlCol="0">
            <a:spAutoFit/>
          </a:bodyPr>
          <a:lstStyle/>
          <a:p>
            <a:pPr algn="ctr">
              <a:lnSpc>
                <a:spcPts val="3000"/>
              </a:lnSpc>
            </a:pPr>
            <a:r>
              <a:rPr lang="en-US" sz="3600" b="1" dirty="0">
                <a:solidFill>
                  <a:prstClr val="white"/>
                </a:solidFill>
                <a:latin typeface="+mj-lt"/>
              </a:rPr>
              <a:t>60,000</a:t>
            </a:r>
          </a:p>
        </p:txBody>
      </p:sp>
      <p:sp>
        <p:nvSpPr>
          <p:cNvPr id="25" name="TextBox 24">
            <a:extLst>
              <a:ext uri="{FF2B5EF4-FFF2-40B4-BE49-F238E27FC236}">
                <a16:creationId xmlns:a16="http://schemas.microsoft.com/office/drawing/2014/main" id="{9EF38969-A476-41B2-8060-E9F0CA5718BE}"/>
              </a:ext>
            </a:extLst>
          </p:cNvPr>
          <p:cNvSpPr txBox="1"/>
          <p:nvPr/>
        </p:nvSpPr>
        <p:spPr>
          <a:xfrm>
            <a:off x="195255" y="4872496"/>
            <a:ext cx="1365371" cy="307777"/>
          </a:xfrm>
          <a:prstGeom prst="rect">
            <a:avLst/>
          </a:prstGeom>
          <a:noFill/>
        </p:spPr>
        <p:txBody>
          <a:bodyPr wrap="square" rtlCol="0">
            <a:spAutoFit/>
          </a:bodyPr>
          <a:lstStyle/>
          <a:p>
            <a:r>
              <a:rPr lang="en-US" sz="700" dirty="0">
                <a:solidFill>
                  <a:schemeClr val="bg1">
                    <a:lumMod val="75000"/>
                  </a:schemeClr>
                </a:solidFill>
              </a:rPr>
              <a:t>*North America independent </a:t>
            </a:r>
            <a:br>
              <a:rPr lang="en-US" sz="700" dirty="0">
                <a:solidFill>
                  <a:schemeClr val="bg1">
                    <a:lumMod val="75000"/>
                  </a:schemeClr>
                </a:solidFill>
              </a:rPr>
            </a:br>
            <a:r>
              <a:rPr lang="en-US" sz="700" dirty="0">
                <a:solidFill>
                  <a:schemeClr val="bg1">
                    <a:lumMod val="75000"/>
                  </a:schemeClr>
                </a:solidFill>
              </a:rPr>
              <a:t>  and regional chain stores</a:t>
            </a:r>
          </a:p>
        </p:txBody>
      </p:sp>
      <p:sp>
        <p:nvSpPr>
          <p:cNvPr id="26" name="TextBox 25">
            <a:extLst>
              <a:ext uri="{FF2B5EF4-FFF2-40B4-BE49-F238E27FC236}">
                <a16:creationId xmlns:a16="http://schemas.microsoft.com/office/drawing/2014/main" id="{F8B366A6-905D-4035-81B0-D217790CCA28}"/>
              </a:ext>
            </a:extLst>
          </p:cNvPr>
          <p:cNvSpPr txBox="1"/>
          <p:nvPr/>
        </p:nvSpPr>
        <p:spPr>
          <a:xfrm>
            <a:off x="6390761" y="2163841"/>
            <a:ext cx="1905000" cy="454483"/>
          </a:xfrm>
          <a:prstGeom prst="rect">
            <a:avLst/>
          </a:prstGeom>
          <a:noFill/>
        </p:spPr>
        <p:txBody>
          <a:bodyPr wrap="square" rtlCol="0">
            <a:spAutoFit/>
          </a:bodyPr>
          <a:lstStyle/>
          <a:p>
            <a:pPr algn="ctr">
              <a:lnSpc>
                <a:spcPts val="3000"/>
              </a:lnSpc>
            </a:pPr>
            <a:r>
              <a:rPr lang="en-US" sz="2400" b="1" dirty="0">
                <a:solidFill>
                  <a:prstClr val="white"/>
                </a:solidFill>
                <a:latin typeface="Raleway ExtraBold" panose="020B0903030101060003" pitchFamily="34" charset="0"/>
              </a:rPr>
              <a:t>of Millions</a:t>
            </a:r>
          </a:p>
        </p:txBody>
      </p:sp>
    </p:spTree>
    <p:extLst>
      <p:ext uri="{BB962C8B-B14F-4D97-AF65-F5344CB8AC3E}">
        <p14:creationId xmlns:p14="http://schemas.microsoft.com/office/powerpoint/2010/main" val="42584958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62616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D1A946A-E54F-47D3-91C4-5CFCF4E9D255}"/>
              </a:ext>
            </a:extLst>
          </p:cNvPr>
          <p:cNvSpPr>
            <a:spLocks noGrp="1"/>
          </p:cNvSpPr>
          <p:nvPr>
            <p:ph type="title"/>
          </p:nvPr>
        </p:nvSpPr>
        <p:spPr/>
        <p:txBody>
          <a:bodyPr/>
          <a:lstStyle/>
          <a:p>
            <a:r>
              <a:rPr lang="en-US" dirty="0"/>
              <a:t>Why ENCOR: Cutting Risks from Your Operation</a:t>
            </a:r>
          </a:p>
        </p:txBody>
      </p:sp>
      <p:sp>
        <p:nvSpPr>
          <p:cNvPr id="11" name="Text Placeholder 10">
            <a:extLst>
              <a:ext uri="{FF2B5EF4-FFF2-40B4-BE49-F238E27FC236}">
                <a16:creationId xmlns:a16="http://schemas.microsoft.com/office/drawing/2014/main" id="{7B0368F0-F4FA-45F8-9B43-6A7F389F2C40}"/>
              </a:ext>
            </a:extLst>
          </p:cNvPr>
          <p:cNvSpPr>
            <a:spLocks noGrp="1"/>
          </p:cNvSpPr>
          <p:nvPr>
            <p:ph type="body" sz="quarter" idx="10"/>
          </p:nvPr>
        </p:nvSpPr>
        <p:spPr/>
        <p:txBody>
          <a:bodyPr/>
          <a:lstStyle/>
          <a:p>
            <a:pPr marL="342900" indent="-342900">
              <a:buFont typeface="+mj-lt"/>
              <a:buAutoNum type="arabicPeriod"/>
            </a:pPr>
            <a:r>
              <a:rPr lang="en-US" dirty="0"/>
              <a:t>Operations Risks</a:t>
            </a:r>
          </a:p>
          <a:p>
            <a:pPr lvl="1"/>
            <a:r>
              <a:rPr lang="en-US" dirty="0"/>
              <a:t>Proven features, flexibility, </a:t>
            </a:r>
            <a:r>
              <a:rPr lang="en-US" dirty="0" err="1"/>
              <a:t>connectability</a:t>
            </a:r>
            <a:r>
              <a:rPr lang="en-US" dirty="0"/>
              <a:t> </a:t>
            </a:r>
          </a:p>
          <a:p>
            <a:pPr lvl="1"/>
            <a:r>
              <a:rPr lang="en-US" dirty="0"/>
              <a:t>Reliability, stability </a:t>
            </a:r>
          </a:p>
          <a:p>
            <a:pPr marL="342900" indent="-342900">
              <a:buFont typeface="+mj-lt"/>
              <a:buAutoNum type="arabicPeriod"/>
            </a:pPr>
            <a:r>
              <a:rPr lang="en-US" dirty="0"/>
              <a:t>Business Risks</a:t>
            </a:r>
          </a:p>
          <a:p>
            <a:pPr lvl="1"/>
            <a:r>
              <a:rPr lang="en-US" dirty="0"/>
              <a:t>Operational costs, how you run a business</a:t>
            </a:r>
          </a:p>
          <a:p>
            <a:pPr lvl="1"/>
            <a:r>
              <a:rPr lang="en-US" dirty="0"/>
              <a:t>Keeping your customers</a:t>
            </a:r>
          </a:p>
          <a:p>
            <a:pPr lvl="1"/>
            <a:r>
              <a:rPr lang="en-US" dirty="0"/>
              <a:t>Keeping up with the future</a:t>
            </a:r>
          </a:p>
          <a:p>
            <a:pPr marL="342900" indent="-342900">
              <a:buFont typeface="+mj-lt"/>
              <a:buAutoNum type="arabicPeriod"/>
            </a:pPr>
            <a:r>
              <a:rPr lang="en-US" dirty="0"/>
              <a:t>Partnership Risks</a:t>
            </a:r>
          </a:p>
          <a:p>
            <a:pPr lvl="1"/>
            <a:r>
              <a:rPr lang="en-US" dirty="0"/>
              <a:t>Who will stand with you</a:t>
            </a:r>
          </a:p>
          <a:p>
            <a:pPr lvl="1"/>
            <a:r>
              <a:rPr lang="en-US" dirty="0"/>
              <a:t>Whom can you trust</a:t>
            </a:r>
          </a:p>
          <a:p>
            <a:pPr lvl="1"/>
            <a:r>
              <a:rPr lang="en-US" dirty="0"/>
              <a:t>Who proves their history every day</a:t>
            </a:r>
          </a:p>
        </p:txBody>
      </p:sp>
      <p:pic>
        <p:nvPicPr>
          <p:cNvPr id="1026" name="Picture 2" descr="Image result for reducing risk">
            <a:extLst>
              <a:ext uri="{FF2B5EF4-FFF2-40B4-BE49-F238E27FC236}">
                <a16:creationId xmlns:a16="http://schemas.microsoft.com/office/drawing/2014/main" id="{6EE20FEC-973A-4254-B252-D752DEA29F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6128" y="2294626"/>
            <a:ext cx="3508394" cy="227845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5089BD69-3A2F-4827-881E-EDFDA76CA84F}"/>
              </a:ext>
            </a:extLst>
          </p:cNvPr>
          <p:cNvSpPr txBox="1">
            <a:spLocks/>
          </p:cNvSpPr>
          <p:nvPr/>
        </p:nvSpPr>
        <p:spPr>
          <a:xfrm>
            <a:off x="375315" y="5007567"/>
            <a:ext cx="149080"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a:t>
            </a:fld>
            <a:endParaRPr lang="en-US" sz="800" kern="0" dirty="0">
              <a:solidFill>
                <a:srgbClr val="54B948"/>
              </a:solidFill>
            </a:endParaRPr>
          </a:p>
        </p:txBody>
      </p:sp>
      <p:sp>
        <p:nvSpPr>
          <p:cNvPr id="8" name="Footer Placeholder 3">
            <a:extLst>
              <a:ext uri="{FF2B5EF4-FFF2-40B4-BE49-F238E27FC236}">
                <a16:creationId xmlns:a16="http://schemas.microsoft.com/office/drawing/2014/main" id="{05FDDC08-0E55-4DB3-83C5-7C1C7C28B99C}"/>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30942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885955-03C9-4B14-B358-47A2CD719350}"/>
              </a:ext>
            </a:extLst>
          </p:cNvPr>
          <p:cNvSpPr>
            <a:spLocks noGrp="1"/>
          </p:cNvSpPr>
          <p:nvPr>
            <p:ph type="title"/>
          </p:nvPr>
        </p:nvSpPr>
        <p:spPr/>
        <p:txBody>
          <a:bodyPr/>
          <a:lstStyle/>
          <a:p>
            <a:r>
              <a:rPr lang="en-US" dirty="0"/>
              <a:t>Solving the Risks for Running your Stores</a:t>
            </a:r>
          </a:p>
        </p:txBody>
      </p:sp>
      <p:sp>
        <p:nvSpPr>
          <p:cNvPr id="13" name="TextBox 12">
            <a:extLst>
              <a:ext uri="{FF2B5EF4-FFF2-40B4-BE49-F238E27FC236}">
                <a16:creationId xmlns:a16="http://schemas.microsoft.com/office/drawing/2014/main" id="{7F100814-4877-44D5-BB4C-41B9E581327A}"/>
              </a:ext>
            </a:extLst>
          </p:cNvPr>
          <p:cNvSpPr txBox="1"/>
          <p:nvPr/>
        </p:nvSpPr>
        <p:spPr>
          <a:xfrm>
            <a:off x="384182" y="1048758"/>
            <a:ext cx="4051935" cy="630942"/>
          </a:xfrm>
          <a:prstGeom prst="rect">
            <a:avLst/>
          </a:prstGeom>
          <a:solidFill>
            <a:schemeClr val="tx1">
              <a:lumMod val="75000"/>
              <a:lumOff val="25000"/>
            </a:schemeClr>
          </a:solidFill>
        </p:spPr>
        <p:txBody>
          <a:bodyPr wrap="square" tIns="91440" rtlCol="0">
            <a:spAutoFit/>
          </a:bodyPr>
          <a:lstStyle/>
          <a:p>
            <a:pPr algn="ctr">
              <a:buClr>
                <a:schemeClr val="accent1"/>
              </a:buClr>
            </a:pPr>
            <a:r>
              <a:rPr lang="en-US" sz="3200" dirty="0">
                <a:solidFill>
                  <a:schemeClr val="bg1"/>
                </a:solidFill>
                <a:latin typeface="+mn-lt"/>
              </a:rPr>
              <a:t>Problem</a:t>
            </a:r>
          </a:p>
        </p:txBody>
      </p:sp>
      <p:sp>
        <p:nvSpPr>
          <p:cNvPr id="14" name="TextBox 13">
            <a:extLst>
              <a:ext uri="{FF2B5EF4-FFF2-40B4-BE49-F238E27FC236}">
                <a16:creationId xmlns:a16="http://schemas.microsoft.com/office/drawing/2014/main" id="{F43AC61F-A5E3-43C6-9FCD-7B01BC92D27C}"/>
              </a:ext>
            </a:extLst>
          </p:cNvPr>
          <p:cNvSpPr txBox="1"/>
          <p:nvPr/>
        </p:nvSpPr>
        <p:spPr>
          <a:xfrm>
            <a:off x="4795120" y="1048758"/>
            <a:ext cx="4072466" cy="630942"/>
          </a:xfrm>
          <a:prstGeom prst="rect">
            <a:avLst/>
          </a:prstGeom>
          <a:solidFill>
            <a:srgbClr val="4EAC00"/>
          </a:solidFill>
        </p:spPr>
        <p:txBody>
          <a:bodyPr wrap="square" tIns="91440" rtlCol="0">
            <a:spAutoFit/>
          </a:bodyPr>
          <a:lstStyle/>
          <a:p>
            <a:pPr algn="ctr">
              <a:buClr>
                <a:schemeClr val="accent1"/>
              </a:buClr>
            </a:pPr>
            <a:r>
              <a:rPr lang="en-US" sz="3200" dirty="0">
                <a:solidFill>
                  <a:schemeClr val="bg1"/>
                </a:solidFill>
                <a:latin typeface="+mn-lt"/>
              </a:rPr>
              <a:t>NCR’s Response</a:t>
            </a:r>
          </a:p>
        </p:txBody>
      </p:sp>
      <p:sp>
        <p:nvSpPr>
          <p:cNvPr id="22" name="TextBox 21">
            <a:extLst>
              <a:ext uri="{FF2B5EF4-FFF2-40B4-BE49-F238E27FC236}">
                <a16:creationId xmlns:a16="http://schemas.microsoft.com/office/drawing/2014/main" id="{CC751FEF-3535-4216-8B83-95504183B38A}"/>
              </a:ext>
            </a:extLst>
          </p:cNvPr>
          <p:cNvSpPr txBox="1"/>
          <p:nvPr/>
        </p:nvSpPr>
        <p:spPr>
          <a:xfrm>
            <a:off x="403365" y="1048758"/>
            <a:ext cx="4051935" cy="630942"/>
          </a:xfrm>
          <a:prstGeom prst="rect">
            <a:avLst/>
          </a:prstGeom>
          <a:solidFill>
            <a:schemeClr val="tx1">
              <a:lumMod val="75000"/>
              <a:lumOff val="25000"/>
            </a:schemeClr>
          </a:solidFill>
        </p:spPr>
        <p:txBody>
          <a:bodyPr wrap="square" tIns="91440" rtlCol="0">
            <a:spAutoFit/>
          </a:bodyPr>
          <a:lstStyle/>
          <a:p>
            <a:pPr algn="ctr">
              <a:buClr>
                <a:schemeClr val="accent1"/>
              </a:buClr>
            </a:pPr>
            <a:r>
              <a:rPr lang="en-US" sz="3200" dirty="0">
                <a:solidFill>
                  <a:schemeClr val="bg1"/>
                </a:solidFill>
                <a:latin typeface="+mn-lt"/>
              </a:rPr>
              <a:t>Operations Risks</a:t>
            </a:r>
          </a:p>
        </p:txBody>
      </p:sp>
      <p:sp>
        <p:nvSpPr>
          <p:cNvPr id="23" name="TextBox 22">
            <a:extLst>
              <a:ext uri="{FF2B5EF4-FFF2-40B4-BE49-F238E27FC236}">
                <a16:creationId xmlns:a16="http://schemas.microsoft.com/office/drawing/2014/main" id="{2736BA8F-C047-4B80-89D8-819732437F03}"/>
              </a:ext>
            </a:extLst>
          </p:cNvPr>
          <p:cNvSpPr txBox="1"/>
          <p:nvPr/>
        </p:nvSpPr>
        <p:spPr>
          <a:xfrm>
            <a:off x="1124092" y="1848388"/>
            <a:ext cx="3332557" cy="644166"/>
          </a:xfrm>
          <a:prstGeom prst="rect">
            <a:avLst/>
          </a:prstGeom>
          <a:solidFill>
            <a:schemeClr val="bg1">
              <a:lumMod val="50000"/>
            </a:schemeClr>
          </a:solidFill>
        </p:spPr>
        <p:txBody>
          <a:bodyPr wrap="square" tIns="91440" bIns="91440" rtlCol="0" anchor="ctr" anchorCtr="0">
            <a:noAutofit/>
          </a:bodyPr>
          <a:lstStyle/>
          <a:p>
            <a:pPr lvl="0" algn="ctr" defTabSz="622300">
              <a:spcAft>
                <a:spcPts val="0"/>
              </a:spcAft>
            </a:pPr>
            <a:r>
              <a:rPr lang="en-US" sz="1400" dirty="0">
                <a:solidFill>
                  <a:schemeClr val="bg1"/>
                </a:solidFill>
              </a:rPr>
              <a:t>How do I know the system will work the way I want?</a:t>
            </a:r>
          </a:p>
        </p:txBody>
      </p:sp>
      <p:sp>
        <p:nvSpPr>
          <p:cNvPr id="24" name="TextBox 23">
            <a:extLst>
              <a:ext uri="{FF2B5EF4-FFF2-40B4-BE49-F238E27FC236}">
                <a16:creationId xmlns:a16="http://schemas.microsoft.com/office/drawing/2014/main" id="{833BE7DD-E950-4BAE-8E16-60995618D4BD}"/>
              </a:ext>
            </a:extLst>
          </p:cNvPr>
          <p:cNvSpPr txBox="1"/>
          <p:nvPr/>
        </p:nvSpPr>
        <p:spPr>
          <a:xfrm>
            <a:off x="1124092" y="4286950"/>
            <a:ext cx="3351741" cy="644166"/>
          </a:xfrm>
          <a:prstGeom prst="rect">
            <a:avLst/>
          </a:prstGeom>
          <a:solidFill>
            <a:schemeClr val="bg1">
              <a:lumMod val="50000"/>
            </a:schemeClr>
          </a:solidFill>
        </p:spPr>
        <p:txBody>
          <a:bodyPr wrap="square" tIns="91440" bIns="91440" rtlCol="0" anchor="ctr" anchorCtr="0">
            <a:noAutofit/>
          </a:bodyPr>
          <a:lstStyle/>
          <a:p>
            <a:pPr lvl="0" algn="ctr"/>
            <a:r>
              <a:rPr lang="en-US" sz="1400" dirty="0">
                <a:solidFill>
                  <a:schemeClr val="bg1"/>
                </a:solidFill>
              </a:rPr>
              <a:t>How can I be sure the system won’t take too long and cost too much to install and make it work?</a:t>
            </a:r>
          </a:p>
        </p:txBody>
      </p:sp>
      <p:sp>
        <p:nvSpPr>
          <p:cNvPr id="25" name="TextBox 24">
            <a:extLst>
              <a:ext uri="{FF2B5EF4-FFF2-40B4-BE49-F238E27FC236}">
                <a16:creationId xmlns:a16="http://schemas.microsoft.com/office/drawing/2014/main" id="{614B85EC-EBE6-4EDB-B296-F29567AC74F7}"/>
              </a:ext>
            </a:extLst>
          </p:cNvPr>
          <p:cNvSpPr txBox="1"/>
          <p:nvPr/>
        </p:nvSpPr>
        <p:spPr>
          <a:xfrm>
            <a:off x="1124092" y="2661242"/>
            <a:ext cx="3351741" cy="644166"/>
          </a:xfrm>
          <a:prstGeom prst="rect">
            <a:avLst/>
          </a:prstGeom>
          <a:solidFill>
            <a:schemeClr val="bg1">
              <a:lumMod val="50000"/>
            </a:schemeClr>
          </a:solidFill>
        </p:spPr>
        <p:txBody>
          <a:bodyPr wrap="square" tIns="91440" bIns="91440" rtlCol="0" anchor="ctr" anchorCtr="0">
            <a:noAutofit/>
          </a:bodyPr>
          <a:lstStyle>
            <a:defPPr>
              <a:defRPr lang="en-US"/>
            </a:defPPr>
            <a:lvl1pPr lvl="0" algn="ctr">
              <a:defRPr sz="1400">
                <a:solidFill>
                  <a:schemeClr val="bg1"/>
                </a:solidFill>
              </a:defRPr>
            </a:lvl1pPr>
          </a:lstStyle>
          <a:p>
            <a:r>
              <a:rPr lang="en-GB" dirty="0"/>
              <a:t>How do I know the system will support my technical and application environment?</a:t>
            </a:r>
            <a:endParaRPr lang="en-US" dirty="0"/>
          </a:p>
        </p:txBody>
      </p:sp>
      <p:sp>
        <p:nvSpPr>
          <p:cNvPr id="26" name="TextBox 25">
            <a:extLst>
              <a:ext uri="{FF2B5EF4-FFF2-40B4-BE49-F238E27FC236}">
                <a16:creationId xmlns:a16="http://schemas.microsoft.com/office/drawing/2014/main" id="{0D529E72-A835-4190-8B5A-53DCD8DD4707}"/>
              </a:ext>
            </a:extLst>
          </p:cNvPr>
          <p:cNvSpPr txBox="1"/>
          <p:nvPr/>
        </p:nvSpPr>
        <p:spPr>
          <a:xfrm>
            <a:off x="1124092" y="3474096"/>
            <a:ext cx="3351741" cy="644166"/>
          </a:xfrm>
          <a:prstGeom prst="rect">
            <a:avLst/>
          </a:prstGeom>
          <a:solidFill>
            <a:schemeClr val="bg1">
              <a:lumMod val="50000"/>
            </a:schemeClr>
          </a:solidFill>
        </p:spPr>
        <p:txBody>
          <a:bodyPr wrap="square" tIns="91440" bIns="91440" rtlCol="0" anchor="ctr" anchorCtr="0">
            <a:noAutofit/>
          </a:bodyPr>
          <a:lstStyle>
            <a:defPPr>
              <a:defRPr lang="en-US"/>
            </a:defPPr>
            <a:lvl1pPr lvl="0" algn="ctr">
              <a:defRPr sz="1400">
                <a:solidFill>
                  <a:schemeClr val="bg1"/>
                </a:solidFill>
              </a:defRPr>
            </a:lvl1pPr>
          </a:lstStyle>
          <a:p>
            <a:pPr lvl="0"/>
            <a:r>
              <a:rPr lang="en-US" dirty="0"/>
              <a:t>How can I be sure the system will be reliable?</a:t>
            </a:r>
          </a:p>
        </p:txBody>
      </p:sp>
      <p:sp>
        <p:nvSpPr>
          <p:cNvPr id="27" name="Rectangle: Rounded Corners 26">
            <a:extLst>
              <a:ext uri="{FF2B5EF4-FFF2-40B4-BE49-F238E27FC236}">
                <a16:creationId xmlns:a16="http://schemas.microsoft.com/office/drawing/2014/main" id="{EE7C2412-F038-4ECD-8493-2BCCBAF6D6E1}"/>
              </a:ext>
            </a:extLst>
          </p:cNvPr>
          <p:cNvSpPr/>
          <p:nvPr/>
        </p:nvSpPr>
        <p:spPr>
          <a:xfrm>
            <a:off x="384182" y="1848389"/>
            <a:ext cx="663567" cy="644166"/>
          </a:xfrm>
          <a:prstGeom prst="roundRect">
            <a:avLst>
              <a:gd name="adj" fmla="val 0"/>
            </a:avLst>
          </a:prstGeom>
          <a:blipFill>
            <a:blip r:embed="rId2">
              <a:extLst>
                <a:ext uri="{28A0092B-C50C-407E-A947-70E740481C1C}">
                  <a14:useLocalDpi xmlns:a14="http://schemas.microsoft.com/office/drawing/2010/main" val="0"/>
                </a:ext>
              </a:extLst>
            </a:blip>
            <a:srcRect/>
            <a:stretch>
              <a:fillRect l="-2977" t="-8213" r="-7807" b="-14224"/>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Rounded Corners 27">
            <a:extLst>
              <a:ext uri="{FF2B5EF4-FFF2-40B4-BE49-F238E27FC236}">
                <a16:creationId xmlns:a16="http://schemas.microsoft.com/office/drawing/2014/main" id="{81EBDDB0-32C4-41B9-A59B-D5C1966A0FBB}"/>
              </a:ext>
            </a:extLst>
          </p:cNvPr>
          <p:cNvSpPr/>
          <p:nvPr/>
        </p:nvSpPr>
        <p:spPr>
          <a:xfrm>
            <a:off x="384182" y="2661244"/>
            <a:ext cx="663567" cy="644166"/>
          </a:xfrm>
          <a:prstGeom prst="roundRect">
            <a:avLst>
              <a:gd name="adj" fmla="val 0"/>
            </a:avLst>
          </a:prstGeom>
          <a:blipFill>
            <a:blip r:embed="rId3">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28">
            <a:extLst>
              <a:ext uri="{FF2B5EF4-FFF2-40B4-BE49-F238E27FC236}">
                <a16:creationId xmlns:a16="http://schemas.microsoft.com/office/drawing/2014/main" id="{9EF68968-E9F0-47F0-8F5A-F88E18FDB0F6}"/>
              </a:ext>
            </a:extLst>
          </p:cNvPr>
          <p:cNvSpPr/>
          <p:nvPr/>
        </p:nvSpPr>
        <p:spPr>
          <a:xfrm>
            <a:off x="384182" y="3474099"/>
            <a:ext cx="663567" cy="644166"/>
          </a:xfrm>
          <a:prstGeom prst="roundRect">
            <a:avLst>
              <a:gd name="adj" fmla="val 0"/>
            </a:avLst>
          </a:prstGeom>
          <a:blipFill>
            <a:blip r:embed="rId4">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Rounded Corners 29">
            <a:extLst>
              <a:ext uri="{FF2B5EF4-FFF2-40B4-BE49-F238E27FC236}">
                <a16:creationId xmlns:a16="http://schemas.microsoft.com/office/drawing/2014/main" id="{4F6E57CB-7CD4-449F-B880-D3F4E5EA9387}"/>
              </a:ext>
            </a:extLst>
          </p:cNvPr>
          <p:cNvSpPr/>
          <p:nvPr/>
        </p:nvSpPr>
        <p:spPr>
          <a:xfrm>
            <a:off x="384182" y="4286954"/>
            <a:ext cx="663567" cy="644166"/>
          </a:xfrm>
          <a:prstGeom prst="roundRect">
            <a:avLst>
              <a:gd name="adj" fmla="val 0"/>
            </a:avLst>
          </a:prstGeom>
          <a:blipFill>
            <a:blip r:embed="rId5">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A6D32511-88B4-4200-98AF-C2724479B3F1}"/>
              </a:ext>
            </a:extLst>
          </p:cNvPr>
          <p:cNvSpPr txBox="1"/>
          <p:nvPr/>
        </p:nvSpPr>
        <p:spPr>
          <a:xfrm>
            <a:off x="5535029" y="1848388"/>
            <a:ext cx="3332557" cy="644166"/>
          </a:xfrm>
          <a:prstGeom prst="rect">
            <a:avLst/>
          </a:prstGeom>
          <a:solidFill>
            <a:srgbClr val="4EAC00"/>
          </a:solidFill>
        </p:spPr>
        <p:txBody>
          <a:bodyPr wrap="square" tIns="91440" bIns="91440" rtlCol="0" anchor="ctr" anchorCtr="0">
            <a:noAutofit/>
          </a:bodyPr>
          <a:lstStyle/>
          <a:p>
            <a:pPr lvl="0" algn="ctr" defTabSz="622300">
              <a:spcAft>
                <a:spcPts val="0"/>
              </a:spcAft>
            </a:pPr>
            <a:r>
              <a:rPr lang="en-US" sz="1400" dirty="0">
                <a:solidFill>
                  <a:schemeClr val="bg1"/>
                </a:solidFill>
              </a:rPr>
              <a:t>ENCOR sums up 75 combined years of flexibility, depth and enhancements, the best of ISS45, ACS-IR and ScanMaster</a:t>
            </a:r>
          </a:p>
        </p:txBody>
      </p:sp>
      <p:sp>
        <p:nvSpPr>
          <p:cNvPr id="36" name="TextBox 35">
            <a:extLst>
              <a:ext uri="{FF2B5EF4-FFF2-40B4-BE49-F238E27FC236}">
                <a16:creationId xmlns:a16="http://schemas.microsoft.com/office/drawing/2014/main" id="{A8C50D3F-679D-41CE-A3A8-6E7E04AC9877}"/>
              </a:ext>
            </a:extLst>
          </p:cNvPr>
          <p:cNvSpPr txBox="1"/>
          <p:nvPr/>
        </p:nvSpPr>
        <p:spPr>
          <a:xfrm>
            <a:off x="5535029" y="2661242"/>
            <a:ext cx="3332557" cy="644166"/>
          </a:xfrm>
          <a:prstGeom prst="rect">
            <a:avLst/>
          </a:prstGeom>
          <a:solidFill>
            <a:srgbClr val="4EAC00"/>
          </a:solidFill>
        </p:spPr>
        <p:txBody>
          <a:bodyPr wrap="square" tIns="91440" bIns="91440" rtlCol="0" anchor="ctr" anchorCtr="0">
            <a:noAutofit/>
          </a:bodyPr>
          <a:lstStyle/>
          <a:p>
            <a:pPr lvl="0" algn="ctr"/>
            <a:r>
              <a:rPr lang="en-US" sz="1400" dirty="0">
                <a:solidFill>
                  <a:schemeClr val="bg1"/>
                </a:solidFill>
              </a:rPr>
              <a:t>ENCOR has unmatched connections to third-party apps as well as NCR’s —everything from your current setup</a:t>
            </a:r>
          </a:p>
        </p:txBody>
      </p:sp>
      <p:sp>
        <p:nvSpPr>
          <p:cNvPr id="37" name="TextBox 36">
            <a:extLst>
              <a:ext uri="{FF2B5EF4-FFF2-40B4-BE49-F238E27FC236}">
                <a16:creationId xmlns:a16="http://schemas.microsoft.com/office/drawing/2014/main" id="{D9FAADA2-C682-4D4F-B54F-74F6E4DB8BE8}"/>
              </a:ext>
            </a:extLst>
          </p:cNvPr>
          <p:cNvSpPr txBox="1"/>
          <p:nvPr/>
        </p:nvSpPr>
        <p:spPr>
          <a:xfrm>
            <a:off x="5535029" y="3474096"/>
            <a:ext cx="3332557" cy="644166"/>
          </a:xfrm>
          <a:prstGeom prst="rect">
            <a:avLst/>
          </a:prstGeom>
          <a:solidFill>
            <a:srgbClr val="4EAC00"/>
          </a:solidFill>
        </p:spPr>
        <p:txBody>
          <a:bodyPr wrap="square" tIns="91440" bIns="91440" rtlCol="0" anchor="ctr" anchorCtr="0">
            <a:noAutofit/>
          </a:bodyPr>
          <a:lstStyle>
            <a:defPPr>
              <a:defRPr lang="en-US"/>
            </a:defPPr>
            <a:lvl1pPr lvl="0" algn="ctr">
              <a:defRPr sz="1400">
                <a:solidFill>
                  <a:schemeClr val="bg1"/>
                </a:solidFill>
              </a:defRPr>
            </a:lvl1pPr>
          </a:lstStyle>
          <a:p>
            <a:r>
              <a:rPr lang="en-US" dirty="0"/>
              <a:t>ENCOR is tested and </a:t>
            </a:r>
            <a:r>
              <a:rPr lang="en-US" i="1" dirty="0"/>
              <a:t>CERTIFIED</a:t>
            </a:r>
            <a:r>
              <a:rPr lang="en-US" dirty="0"/>
              <a:t> to run with the hardware, applications, payment systems, loyalty … everything </a:t>
            </a:r>
          </a:p>
        </p:txBody>
      </p:sp>
      <p:sp>
        <p:nvSpPr>
          <p:cNvPr id="38" name="TextBox 37">
            <a:extLst>
              <a:ext uri="{FF2B5EF4-FFF2-40B4-BE49-F238E27FC236}">
                <a16:creationId xmlns:a16="http://schemas.microsoft.com/office/drawing/2014/main" id="{4B96B21A-52EF-457F-AA4D-7459F8A84537}"/>
              </a:ext>
            </a:extLst>
          </p:cNvPr>
          <p:cNvSpPr txBox="1"/>
          <p:nvPr/>
        </p:nvSpPr>
        <p:spPr>
          <a:xfrm>
            <a:off x="5535029" y="4286950"/>
            <a:ext cx="3332557" cy="644166"/>
          </a:xfrm>
          <a:prstGeom prst="rect">
            <a:avLst/>
          </a:prstGeom>
          <a:solidFill>
            <a:srgbClr val="4EAC00"/>
          </a:solidFill>
        </p:spPr>
        <p:txBody>
          <a:bodyPr wrap="square" tIns="91440" bIns="91440" rtlCol="0" anchor="ctr" anchorCtr="0">
            <a:noAutofit/>
          </a:bodyPr>
          <a:lstStyle>
            <a:defPPr>
              <a:defRPr lang="en-US"/>
            </a:defPPr>
            <a:lvl1pPr lvl="0" algn="ctr">
              <a:defRPr sz="1400">
                <a:solidFill>
                  <a:schemeClr val="bg1"/>
                </a:solidFill>
              </a:defRPr>
            </a:lvl1pPr>
          </a:lstStyle>
          <a:p>
            <a:r>
              <a:rPr lang="en-US" dirty="0"/>
              <a:t>NCR </a:t>
            </a:r>
            <a:r>
              <a:rPr lang="en-US" i="1" dirty="0"/>
              <a:t>KNOWS</a:t>
            </a:r>
            <a:r>
              <a:rPr lang="en-US" dirty="0"/>
              <a:t> these systems — and created comprehensive tools to move your system and setup fast and reliably</a:t>
            </a:r>
          </a:p>
        </p:txBody>
      </p:sp>
      <p:sp>
        <p:nvSpPr>
          <p:cNvPr id="39" name="Rectangle: Rounded Corners 38">
            <a:extLst>
              <a:ext uri="{FF2B5EF4-FFF2-40B4-BE49-F238E27FC236}">
                <a16:creationId xmlns:a16="http://schemas.microsoft.com/office/drawing/2014/main" id="{3094843F-FCB1-4F13-8EE5-0A781F9E1C5F}"/>
              </a:ext>
            </a:extLst>
          </p:cNvPr>
          <p:cNvSpPr/>
          <p:nvPr/>
        </p:nvSpPr>
        <p:spPr>
          <a:xfrm>
            <a:off x="4795120" y="1848388"/>
            <a:ext cx="663566" cy="630942"/>
          </a:xfrm>
          <a:prstGeom prst="roundRect">
            <a:avLst>
              <a:gd name="adj" fmla="val 0"/>
            </a:avLst>
          </a:prstGeom>
          <a:blipFill>
            <a:blip r:embed="rId6">
              <a:extLst>
                <a:ext uri="{28A0092B-C50C-407E-A947-70E740481C1C}">
                  <a14:useLocalDpi xmlns:a14="http://schemas.microsoft.com/office/drawing/2010/main" val="0"/>
                </a:ext>
              </a:extLst>
            </a:blip>
            <a:srcRect/>
            <a:stretch>
              <a:fillRect l="-4337" t="-7789" r="-7910" b="-14048"/>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angle: Rounded Corners 39">
            <a:extLst>
              <a:ext uri="{FF2B5EF4-FFF2-40B4-BE49-F238E27FC236}">
                <a16:creationId xmlns:a16="http://schemas.microsoft.com/office/drawing/2014/main" id="{23F3D4C4-DB8F-4635-B78C-3CBE091E9098}"/>
              </a:ext>
            </a:extLst>
          </p:cNvPr>
          <p:cNvSpPr/>
          <p:nvPr/>
        </p:nvSpPr>
        <p:spPr>
          <a:xfrm>
            <a:off x="4795120" y="2661242"/>
            <a:ext cx="663566" cy="644166"/>
          </a:xfrm>
          <a:prstGeom prst="roundRect">
            <a:avLst>
              <a:gd name="adj" fmla="val 0"/>
            </a:avLst>
          </a:prstGeom>
          <a:blipFill>
            <a:blip r:embed="rId7">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Rounded Corners 40">
            <a:extLst>
              <a:ext uri="{FF2B5EF4-FFF2-40B4-BE49-F238E27FC236}">
                <a16:creationId xmlns:a16="http://schemas.microsoft.com/office/drawing/2014/main" id="{8B73195F-A729-44F6-95DB-A85FD18E13A1}"/>
              </a:ext>
            </a:extLst>
          </p:cNvPr>
          <p:cNvSpPr/>
          <p:nvPr/>
        </p:nvSpPr>
        <p:spPr>
          <a:xfrm>
            <a:off x="4795120" y="3474096"/>
            <a:ext cx="663566" cy="644166"/>
          </a:xfrm>
          <a:prstGeom prst="roundRect">
            <a:avLst>
              <a:gd name="adj" fmla="val 0"/>
            </a:avLst>
          </a:prstGeom>
          <a:blipFill>
            <a:blip r:embed="rId8">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ectangle: Rounded Corners 41">
            <a:extLst>
              <a:ext uri="{FF2B5EF4-FFF2-40B4-BE49-F238E27FC236}">
                <a16:creationId xmlns:a16="http://schemas.microsoft.com/office/drawing/2014/main" id="{B77E604C-3766-4D38-9D95-8C2589F28D3C}"/>
              </a:ext>
            </a:extLst>
          </p:cNvPr>
          <p:cNvSpPr/>
          <p:nvPr/>
        </p:nvSpPr>
        <p:spPr>
          <a:xfrm>
            <a:off x="4795120" y="4286950"/>
            <a:ext cx="663566" cy="644166"/>
          </a:xfrm>
          <a:prstGeom prst="roundRect">
            <a:avLst>
              <a:gd name="adj" fmla="val 0"/>
            </a:avLst>
          </a:prstGeom>
          <a:blipFill>
            <a:blip r:embed="rId9">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Slide Number Placeholder 2">
            <a:extLst>
              <a:ext uri="{FF2B5EF4-FFF2-40B4-BE49-F238E27FC236}">
                <a16:creationId xmlns:a16="http://schemas.microsoft.com/office/drawing/2014/main" id="{38AFE5D8-416A-4493-B1AE-FEBD428D3871}"/>
              </a:ext>
            </a:extLst>
          </p:cNvPr>
          <p:cNvSpPr txBox="1">
            <a:spLocks/>
          </p:cNvSpPr>
          <p:nvPr/>
        </p:nvSpPr>
        <p:spPr>
          <a:xfrm>
            <a:off x="375315" y="5007567"/>
            <a:ext cx="149080"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a:t>
            </a:fld>
            <a:endParaRPr lang="en-US" sz="800" kern="0" dirty="0">
              <a:solidFill>
                <a:srgbClr val="54B948"/>
              </a:solidFill>
            </a:endParaRPr>
          </a:p>
        </p:txBody>
      </p:sp>
      <p:sp>
        <p:nvSpPr>
          <p:cNvPr id="44" name="Footer Placeholder 3">
            <a:extLst>
              <a:ext uri="{FF2B5EF4-FFF2-40B4-BE49-F238E27FC236}">
                <a16:creationId xmlns:a16="http://schemas.microsoft.com/office/drawing/2014/main" id="{A68B0FA5-1A99-4502-BCB4-06F2E16BE09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7140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885955-03C9-4B14-B358-47A2CD719350}"/>
              </a:ext>
            </a:extLst>
          </p:cNvPr>
          <p:cNvSpPr>
            <a:spLocks noGrp="1"/>
          </p:cNvSpPr>
          <p:nvPr>
            <p:ph type="title"/>
          </p:nvPr>
        </p:nvSpPr>
        <p:spPr/>
        <p:txBody>
          <a:bodyPr/>
          <a:lstStyle/>
          <a:p>
            <a:r>
              <a:rPr lang="en-US" dirty="0"/>
              <a:t>Solving the Risks for Staying Successful</a:t>
            </a:r>
          </a:p>
        </p:txBody>
      </p:sp>
      <p:sp>
        <p:nvSpPr>
          <p:cNvPr id="13" name="TextBox 12">
            <a:extLst>
              <a:ext uri="{FF2B5EF4-FFF2-40B4-BE49-F238E27FC236}">
                <a16:creationId xmlns:a16="http://schemas.microsoft.com/office/drawing/2014/main" id="{7F100814-4877-44D5-BB4C-41B9E581327A}"/>
              </a:ext>
            </a:extLst>
          </p:cNvPr>
          <p:cNvSpPr txBox="1"/>
          <p:nvPr/>
        </p:nvSpPr>
        <p:spPr>
          <a:xfrm>
            <a:off x="384182" y="1048758"/>
            <a:ext cx="4051935" cy="630942"/>
          </a:xfrm>
          <a:prstGeom prst="rect">
            <a:avLst/>
          </a:prstGeom>
          <a:solidFill>
            <a:schemeClr val="tx1">
              <a:lumMod val="75000"/>
              <a:lumOff val="25000"/>
            </a:schemeClr>
          </a:solidFill>
        </p:spPr>
        <p:txBody>
          <a:bodyPr wrap="square" tIns="91440" rtlCol="0">
            <a:spAutoFit/>
          </a:bodyPr>
          <a:lstStyle/>
          <a:p>
            <a:pPr algn="ctr">
              <a:buClr>
                <a:schemeClr val="accent1"/>
              </a:buClr>
            </a:pPr>
            <a:r>
              <a:rPr lang="en-US" sz="3200" dirty="0">
                <a:solidFill>
                  <a:schemeClr val="bg1"/>
                </a:solidFill>
                <a:latin typeface="+mn-lt"/>
              </a:rPr>
              <a:t>Problem</a:t>
            </a:r>
          </a:p>
        </p:txBody>
      </p:sp>
      <p:sp>
        <p:nvSpPr>
          <p:cNvPr id="14" name="TextBox 13">
            <a:extLst>
              <a:ext uri="{FF2B5EF4-FFF2-40B4-BE49-F238E27FC236}">
                <a16:creationId xmlns:a16="http://schemas.microsoft.com/office/drawing/2014/main" id="{F43AC61F-A5E3-43C6-9FCD-7B01BC92D27C}"/>
              </a:ext>
            </a:extLst>
          </p:cNvPr>
          <p:cNvSpPr txBox="1"/>
          <p:nvPr/>
        </p:nvSpPr>
        <p:spPr>
          <a:xfrm>
            <a:off x="4795120" y="1048758"/>
            <a:ext cx="4072466" cy="630942"/>
          </a:xfrm>
          <a:prstGeom prst="rect">
            <a:avLst/>
          </a:prstGeom>
          <a:solidFill>
            <a:srgbClr val="4EAC00"/>
          </a:solidFill>
        </p:spPr>
        <p:txBody>
          <a:bodyPr wrap="square" tIns="91440" rtlCol="0">
            <a:spAutoFit/>
          </a:bodyPr>
          <a:lstStyle/>
          <a:p>
            <a:pPr algn="ctr">
              <a:buClr>
                <a:schemeClr val="accent1"/>
              </a:buClr>
            </a:pPr>
            <a:r>
              <a:rPr lang="en-US" sz="3200" dirty="0">
                <a:solidFill>
                  <a:schemeClr val="bg1"/>
                </a:solidFill>
              </a:rPr>
              <a:t>NCR’s Response</a:t>
            </a:r>
          </a:p>
        </p:txBody>
      </p:sp>
      <p:sp>
        <p:nvSpPr>
          <p:cNvPr id="22" name="TextBox 21">
            <a:extLst>
              <a:ext uri="{FF2B5EF4-FFF2-40B4-BE49-F238E27FC236}">
                <a16:creationId xmlns:a16="http://schemas.microsoft.com/office/drawing/2014/main" id="{CC751FEF-3535-4216-8B83-95504183B38A}"/>
              </a:ext>
            </a:extLst>
          </p:cNvPr>
          <p:cNvSpPr txBox="1"/>
          <p:nvPr/>
        </p:nvSpPr>
        <p:spPr>
          <a:xfrm>
            <a:off x="403365" y="1048758"/>
            <a:ext cx="4051935" cy="630942"/>
          </a:xfrm>
          <a:prstGeom prst="rect">
            <a:avLst/>
          </a:prstGeom>
          <a:solidFill>
            <a:schemeClr val="tx1">
              <a:lumMod val="75000"/>
              <a:lumOff val="25000"/>
            </a:schemeClr>
          </a:solidFill>
        </p:spPr>
        <p:txBody>
          <a:bodyPr wrap="square" tIns="91440" rtlCol="0">
            <a:spAutoFit/>
          </a:bodyPr>
          <a:lstStyle/>
          <a:p>
            <a:pPr algn="ctr">
              <a:buClr>
                <a:schemeClr val="accent1"/>
              </a:buClr>
            </a:pPr>
            <a:r>
              <a:rPr lang="en-US" sz="3200" dirty="0">
                <a:solidFill>
                  <a:schemeClr val="bg1"/>
                </a:solidFill>
                <a:latin typeface="+mn-lt"/>
              </a:rPr>
              <a:t>Business Risks</a:t>
            </a:r>
          </a:p>
        </p:txBody>
      </p:sp>
      <p:sp>
        <p:nvSpPr>
          <p:cNvPr id="23" name="TextBox 22">
            <a:extLst>
              <a:ext uri="{FF2B5EF4-FFF2-40B4-BE49-F238E27FC236}">
                <a16:creationId xmlns:a16="http://schemas.microsoft.com/office/drawing/2014/main" id="{2736BA8F-C047-4B80-89D8-819732437F03}"/>
              </a:ext>
            </a:extLst>
          </p:cNvPr>
          <p:cNvSpPr txBox="1"/>
          <p:nvPr/>
        </p:nvSpPr>
        <p:spPr>
          <a:xfrm>
            <a:off x="1122743" y="1848390"/>
            <a:ext cx="3332557" cy="644166"/>
          </a:xfrm>
          <a:prstGeom prst="rect">
            <a:avLst/>
          </a:prstGeom>
          <a:solidFill>
            <a:schemeClr val="bg1">
              <a:lumMod val="50000"/>
            </a:schemeClr>
          </a:solidFill>
        </p:spPr>
        <p:txBody>
          <a:bodyPr wrap="square" tIns="91440" bIns="91440" rtlCol="0" anchor="ctr" anchorCtr="0">
            <a:noAutofit/>
          </a:bodyPr>
          <a:lstStyle/>
          <a:p>
            <a:pPr lvl="0" algn="ctr" defTabSz="622300">
              <a:spcAft>
                <a:spcPts val="0"/>
              </a:spcAft>
            </a:pPr>
            <a:r>
              <a:rPr lang="en-US" sz="1400" dirty="0">
                <a:solidFill>
                  <a:schemeClr val="bg1"/>
                </a:solidFill>
              </a:rPr>
              <a:t>Shopper loss: Ever-increasing trend away from shopper loyalty</a:t>
            </a:r>
          </a:p>
        </p:txBody>
      </p:sp>
      <p:sp>
        <p:nvSpPr>
          <p:cNvPr id="24" name="TextBox 23">
            <a:extLst>
              <a:ext uri="{FF2B5EF4-FFF2-40B4-BE49-F238E27FC236}">
                <a16:creationId xmlns:a16="http://schemas.microsoft.com/office/drawing/2014/main" id="{833BE7DD-E950-4BAE-8E16-60995618D4BD}"/>
              </a:ext>
            </a:extLst>
          </p:cNvPr>
          <p:cNvSpPr txBox="1"/>
          <p:nvPr/>
        </p:nvSpPr>
        <p:spPr>
          <a:xfrm>
            <a:off x="1122743" y="2661246"/>
            <a:ext cx="3351741" cy="644166"/>
          </a:xfrm>
          <a:prstGeom prst="rect">
            <a:avLst/>
          </a:prstGeom>
          <a:solidFill>
            <a:schemeClr val="bg1">
              <a:lumMod val="50000"/>
            </a:schemeClr>
          </a:solidFill>
        </p:spPr>
        <p:txBody>
          <a:bodyPr wrap="square" tIns="91440" bIns="91440" rtlCol="0" anchor="ctr" anchorCtr="0">
            <a:noAutofit/>
          </a:bodyPr>
          <a:lstStyle/>
          <a:p>
            <a:pPr lvl="0" algn="ctr"/>
            <a:r>
              <a:rPr lang="en-US" sz="1400" dirty="0">
                <a:solidFill>
                  <a:schemeClr val="bg1"/>
                </a:solidFill>
              </a:rPr>
              <a:t>Operational costs too high:  Must stay competitive alongside larger retailers</a:t>
            </a:r>
          </a:p>
        </p:txBody>
      </p:sp>
      <p:sp>
        <p:nvSpPr>
          <p:cNvPr id="25" name="TextBox 24">
            <a:extLst>
              <a:ext uri="{FF2B5EF4-FFF2-40B4-BE49-F238E27FC236}">
                <a16:creationId xmlns:a16="http://schemas.microsoft.com/office/drawing/2014/main" id="{614B85EC-EBE6-4EDB-B296-F29567AC74F7}"/>
              </a:ext>
            </a:extLst>
          </p:cNvPr>
          <p:cNvSpPr txBox="1"/>
          <p:nvPr/>
        </p:nvSpPr>
        <p:spPr>
          <a:xfrm>
            <a:off x="1122743" y="3474102"/>
            <a:ext cx="3351741" cy="644166"/>
          </a:xfrm>
          <a:prstGeom prst="rect">
            <a:avLst/>
          </a:prstGeom>
          <a:solidFill>
            <a:schemeClr val="bg1">
              <a:lumMod val="50000"/>
            </a:schemeClr>
          </a:solidFill>
        </p:spPr>
        <p:txBody>
          <a:bodyPr wrap="square" tIns="91440" bIns="91440" rtlCol="0" anchor="ctr" anchorCtr="0">
            <a:noAutofit/>
          </a:bodyPr>
          <a:lstStyle>
            <a:defPPr>
              <a:defRPr lang="en-US"/>
            </a:defPPr>
            <a:lvl1pPr lvl="0" algn="ctr">
              <a:defRPr sz="1400">
                <a:solidFill>
                  <a:schemeClr val="bg1"/>
                </a:solidFill>
              </a:defRPr>
            </a:lvl1pPr>
          </a:lstStyle>
          <a:p>
            <a:r>
              <a:rPr lang="en-GB" dirty="0"/>
              <a:t>Left behind by the future: Omni-commerce challenges block access to the IoT and innovative cloud solutions </a:t>
            </a:r>
            <a:endParaRPr lang="en-US" dirty="0"/>
          </a:p>
        </p:txBody>
      </p:sp>
      <p:sp>
        <p:nvSpPr>
          <p:cNvPr id="26" name="TextBox 25">
            <a:extLst>
              <a:ext uri="{FF2B5EF4-FFF2-40B4-BE49-F238E27FC236}">
                <a16:creationId xmlns:a16="http://schemas.microsoft.com/office/drawing/2014/main" id="{0D529E72-A835-4190-8B5A-53DCD8DD4707}"/>
              </a:ext>
            </a:extLst>
          </p:cNvPr>
          <p:cNvSpPr txBox="1"/>
          <p:nvPr/>
        </p:nvSpPr>
        <p:spPr>
          <a:xfrm>
            <a:off x="1122743" y="4286956"/>
            <a:ext cx="3351741" cy="644166"/>
          </a:xfrm>
          <a:prstGeom prst="rect">
            <a:avLst/>
          </a:prstGeom>
          <a:solidFill>
            <a:schemeClr val="bg1">
              <a:lumMod val="50000"/>
            </a:schemeClr>
          </a:solidFill>
        </p:spPr>
        <p:txBody>
          <a:bodyPr wrap="square" tIns="91440" bIns="91440" rtlCol="0" anchor="ctr" anchorCtr="0">
            <a:noAutofit/>
          </a:bodyPr>
          <a:lstStyle>
            <a:defPPr>
              <a:defRPr lang="en-US"/>
            </a:defPPr>
            <a:lvl1pPr lvl="0" algn="ctr">
              <a:defRPr sz="1400">
                <a:solidFill>
                  <a:schemeClr val="bg1"/>
                </a:solidFill>
              </a:defRPr>
            </a:lvl1pPr>
          </a:lstStyle>
          <a:p>
            <a:pPr lvl="0"/>
            <a:r>
              <a:rPr lang="en-US" dirty="0"/>
              <a:t>The Bad Guys: Security threats to retailer and shopper data.  But the Good Guys keep changing the rules</a:t>
            </a:r>
          </a:p>
        </p:txBody>
      </p:sp>
      <p:sp>
        <p:nvSpPr>
          <p:cNvPr id="27" name="Rectangle: Rounded Corners 26">
            <a:extLst>
              <a:ext uri="{FF2B5EF4-FFF2-40B4-BE49-F238E27FC236}">
                <a16:creationId xmlns:a16="http://schemas.microsoft.com/office/drawing/2014/main" id="{EE7C2412-F038-4ECD-8493-2BCCBAF6D6E1}"/>
              </a:ext>
            </a:extLst>
          </p:cNvPr>
          <p:cNvSpPr/>
          <p:nvPr/>
        </p:nvSpPr>
        <p:spPr>
          <a:xfrm>
            <a:off x="384182" y="1848389"/>
            <a:ext cx="663567" cy="644166"/>
          </a:xfrm>
          <a:prstGeom prst="roundRect">
            <a:avLst>
              <a:gd name="adj" fmla="val 0"/>
            </a:avLst>
          </a:prstGeom>
          <a:blipFill>
            <a:blip r:embed="rId2">
              <a:extLst>
                <a:ext uri="{28A0092B-C50C-407E-A947-70E740481C1C}">
                  <a14:useLocalDpi xmlns:a14="http://schemas.microsoft.com/office/drawing/2010/main" val="0"/>
                </a:ext>
              </a:extLst>
            </a:blip>
            <a:srcRect/>
            <a:stretch>
              <a:fillRect l="-2977" t="-8213" r="-7807" b="-14224"/>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Rounded Corners 27">
            <a:extLst>
              <a:ext uri="{FF2B5EF4-FFF2-40B4-BE49-F238E27FC236}">
                <a16:creationId xmlns:a16="http://schemas.microsoft.com/office/drawing/2014/main" id="{81EBDDB0-32C4-41B9-A59B-D5C1966A0FBB}"/>
              </a:ext>
            </a:extLst>
          </p:cNvPr>
          <p:cNvSpPr/>
          <p:nvPr/>
        </p:nvSpPr>
        <p:spPr>
          <a:xfrm>
            <a:off x="384182" y="2661244"/>
            <a:ext cx="663567" cy="644166"/>
          </a:xfrm>
          <a:prstGeom prst="roundRect">
            <a:avLst>
              <a:gd name="adj" fmla="val 0"/>
            </a:avLst>
          </a:prstGeom>
          <a:blipFill>
            <a:blip r:embed="rId3">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28">
            <a:extLst>
              <a:ext uri="{FF2B5EF4-FFF2-40B4-BE49-F238E27FC236}">
                <a16:creationId xmlns:a16="http://schemas.microsoft.com/office/drawing/2014/main" id="{9EF68968-E9F0-47F0-8F5A-F88E18FDB0F6}"/>
              </a:ext>
            </a:extLst>
          </p:cNvPr>
          <p:cNvSpPr/>
          <p:nvPr/>
        </p:nvSpPr>
        <p:spPr>
          <a:xfrm>
            <a:off x="384182" y="3474099"/>
            <a:ext cx="663567" cy="644166"/>
          </a:xfrm>
          <a:prstGeom prst="roundRect">
            <a:avLst>
              <a:gd name="adj" fmla="val 0"/>
            </a:avLst>
          </a:prstGeom>
          <a:blipFill>
            <a:blip r:embed="rId4">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Rounded Corners 29">
            <a:extLst>
              <a:ext uri="{FF2B5EF4-FFF2-40B4-BE49-F238E27FC236}">
                <a16:creationId xmlns:a16="http://schemas.microsoft.com/office/drawing/2014/main" id="{4F6E57CB-7CD4-449F-B880-D3F4E5EA9387}"/>
              </a:ext>
            </a:extLst>
          </p:cNvPr>
          <p:cNvSpPr/>
          <p:nvPr/>
        </p:nvSpPr>
        <p:spPr>
          <a:xfrm>
            <a:off x="384182" y="4286954"/>
            <a:ext cx="663567" cy="644166"/>
          </a:xfrm>
          <a:prstGeom prst="roundRect">
            <a:avLst>
              <a:gd name="adj" fmla="val 0"/>
            </a:avLst>
          </a:prstGeom>
          <a:blipFill>
            <a:blip r:embed="rId5">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A6D32511-88B4-4200-98AF-C2724479B3F1}"/>
              </a:ext>
            </a:extLst>
          </p:cNvPr>
          <p:cNvSpPr txBox="1"/>
          <p:nvPr/>
        </p:nvSpPr>
        <p:spPr>
          <a:xfrm>
            <a:off x="5535029" y="1848388"/>
            <a:ext cx="3332557" cy="644166"/>
          </a:xfrm>
          <a:prstGeom prst="rect">
            <a:avLst/>
          </a:prstGeom>
          <a:solidFill>
            <a:srgbClr val="4EAC00"/>
          </a:solidFill>
        </p:spPr>
        <p:txBody>
          <a:bodyPr wrap="square" tIns="91440" bIns="91440" rtlCol="0" anchor="ctr" anchorCtr="0">
            <a:noAutofit/>
          </a:bodyPr>
          <a:lstStyle/>
          <a:p>
            <a:pPr lvl="0" algn="ctr" defTabSz="622300">
              <a:spcAft>
                <a:spcPts val="0"/>
              </a:spcAft>
            </a:pPr>
            <a:r>
              <a:rPr lang="en-US" sz="1400" dirty="0">
                <a:solidFill>
                  <a:schemeClr val="bg1"/>
                </a:solidFill>
              </a:rPr>
              <a:t>Build shopper loyalty with positive and unified experiences across touchpoints</a:t>
            </a:r>
          </a:p>
        </p:txBody>
      </p:sp>
      <p:sp>
        <p:nvSpPr>
          <p:cNvPr id="36" name="TextBox 35">
            <a:extLst>
              <a:ext uri="{FF2B5EF4-FFF2-40B4-BE49-F238E27FC236}">
                <a16:creationId xmlns:a16="http://schemas.microsoft.com/office/drawing/2014/main" id="{A8C50D3F-679D-41CE-A3A8-6E7E04AC9877}"/>
              </a:ext>
            </a:extLst>
          </p:cNvPr>
          <p:cNvSpPr txBox="1"/>
          <p:nvPr/>
        </p:nvSpPr>
        <p:spPr>
          <a:xfrm>
            <a:off x="5535029" y="2661242"/>
            <a:ext cx="3332557" cy="644166"/>
          </a:xfrm>
          <a:prstGeom prst="rect">
            <a:avLst/>
          </a:prstGeom>
          <a:solidFill>
            <a:srgbClr val="4EAC00"/>
          </a:solidFill>
        </p:spPr>
        <p:txBody>
          <a:bodyPr wrap="square" tIns="91440" bIns="91440" rtlCol="0" anchor="ctr" anchorCtr="0">
            <a:noAutofit/>
          </a:bodyPr>
          <a:lstStyle/>
          <a:p>
            <a:pPr lvl="0" algn="ctr"/>
            <a:r>
              <a:rPr lang="en-US" sz="1400" dirty="0">
                <a:solidFill>
                  <a:schemeClr val="bg1"/>
                </a:solidFill>
              </a:rPr>
              <a:t>Use our robust retail management solutions to increase efficiency</a:t>
            </a:r>
          </a:p>
        </p:txBody>
      </p:sp>
      <p:sp>
        <p:nvSpPr>
          <p:cNvPr id="37" name="TextBox 36">
            <a:extLst>
              <a:ext uri="{FF2B5EF4-FFF2-40B4-BE49-F238E27FC236}">
                <a16:creationId xmlns:a16="http://schemas.microsoft.com/office/drawing/2014/main" id="{D9FAADA2-C682-4D4F-B54F-74F6E4DB8BE8}"/>
              </a:ext>
            </a:extLst>
          </p:cNvPr>
          <p:cNvSpPr txBox="1"/>
          <p:nvPr/>
        </p:nvSpPr>
        <p:spPr>
          <a:xfrm>
            <a:off x="5535029" y="3474096"/>
            <a:ext cx="3332557" cy="644166"/>
          </a:xfrm>
          <a:prstGeom prst="rect">
            <a:avLst/>
          </a:prstGeom>
          <a:solidFill>
            <a:srgbClr val="4EAC00"/>
          </a:solidFill>
        </p:spPr>
        <p:txBody>
          <a:bodyPr wrap="square" tIns="91440" bIns="91440" rtlCol="0" anchor="ctr" anchorCtr="0">
            <a:noAutofit/>
          </a:bodyPr>
          <a:lstStyle>
            <a:defPPr>
              <a:defRPr lang="en-US"/>
            </a:defPPr>
            <a:lvl1pPr lvl="0" algn="ctr">
              <a:defRPr sz="1400">
                <a:solidFill>
                  <a:schemeClr val="bg1"/>
                </a:solidFill>
              </a:defRPr>
            </a:lvl1pPr>
          </a:lstStyle>
          <a:p>
            <a:r>
              <a:rPr lang="en-US" dirty="0"/>
              <a:t>Use our open application ecosystem that connect you to all retail channels</a:t>
            </a:r>
          </a:p>
        </p:txBody>
      </p:sp>
      <p:sp>
        <p:nvSpPr>
          <p:cNvPr id="38" name="TextBox 37">
            <a:extLst>
              <a:ext uri="{FF2B5EF4-FFF2-40B4-BE49-F238E27FC236}">
                <a16:creationId xmlns:a16="http://schemas.microsoft.com/office/drawing/2014/main" id="{4B96B21A-52EF-457F-AA4D-7459F8A84537}"/>
              </a:ext>
            </a:extLst>
          </p:cNvPr>
          <p:cNvSpPr txBox="1"/>
          <p:nvPr/>
        </p:nvSpPr>
        <p:spPr>
          <a:xfrm>
            <a:off x="5535029" y="4286950"/>
            <a:ext cx="3332557" cy="644166"/>
          </a:xfrm>
          <a:prstGeom prst="rect">
            <a:avLst/>
          </a:prstGeom>
          <a:solidFill>
            <a:srgbClr val="4EAC00"/>
          </a:solidFill>
        </p:spPr>
        <p:txBody>
          <a:bodyPr wrap="square" tIns="91440" bIns="91440" rtlCol="0" anchor="ctr" anchorCtr="0">
            <a:noAutofit/>
          </a:bodyPr>
          <a:lstStyle>
            <a:defPPr>
              <a:defRPr lang="en-US"/>
            </a:defPPr>
            <a:lvl1pPr lvl="0" algn="ctr">
              <a:defRPr sz="1400">
                <a:solidFill>
                  <a:schemeClr val="bg1"/>
                </a:solidFill>
              </a:defRPr>
            </a:lvl1pPr>
          </a:lstStyle>
          <a:p>
            <a:r>
              <a:rPr lang="en-US" dirty="0"/>
              <a:t>Deploy via our secure cloud to reduce infrastructure costs and security risks</a:t>
            </a:r>
          </a:p>
        </p:txBody>
      </p:sp>
      <p:sp>
        <p:nvSpPr>
          <p:cNvPr id="39" name="Rectangle: Rounded Corners 38">
            <a:extLst>
              <a:ext uri="{FF2B5EF4-FFF2-40B4-BE49-F238E27FC236}">
                <a16:creationId xmlns:a16="http://schemas.microsoft.com/office/drawing/2014/main" id="{3094843F-FCB1-4F13-8EE5-0A781F9E1C5F}"/>
              </a:ext>
            </a:extLst>
          </p:cNvPr>
          <p:cNvSpPr/>
          <p:nvPr/>
        </p:nvSpPr>
        <p:spPr>
          <a:xfrm>
            <a:off x="4795120" y="1848388"/>
            <a:ext cx="663566" cy="630942"/>
          </a:xfrm>
          <a:prstGeom prst="roundRect">
            <a:avLst>
              <a:gd name="adj" fmla="val 0"/>
            </a:avLst>
          </a:prstGeom>
          <a:blipFill>
            <a:blip r:embed="rId6">
              <a:extLst>
                <a:ext uri="{28A0092B-C50C-407E-A947-70E740481C1C}">
                  <a14:useLocalDpi xmlns:a14="http://schemas.microsoft.com/office/drawing/2010/main" val="0"/>
                </a:ext>
              </a:extLst>
            </a:blip>
            <a:srcRect/>
            <a:stretch>
              <a:fillRect l="-4337" t="-7789" r="-7910" b="-14048"/>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angle: Rounded Corners 39">
            <a:extLst>
              <a:ext uri="{FF2B5EF4-FFF2-40B4-BE49-F238E27FC236}">
                <a16:creationId xmlns:a16="http://schemas.microsoft.com/office/drawing/2014/main" id="{23F3D4C4-DB8F-4635-B78C-3CBE091E9098}"/>
              </a:ext>
            </a:extLst>
          </p:cNvPr>
          <p:cNvSpPr/>
          <p:nvPr/>
        </p:nvSpPr>
        <p:spPr>
          <a:xfrm>
            <a:off x="4795120" y="2661242"/>
            <a:ext cx="663566" cy="644166"/>
          </a:xfrm>
          <a:prstGeom prst="roundRect">
            <a:avLst>
              <a:gd name="adj" fmla="val 0"/>
            </a:avLst>
          </a:prstGeom>
          <a:blipFill>
            <a:blip r:embed="rId7">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Rounded Corners 40">
            <a:extLst>
              <a:ext uri="{FF2B5EF4-FFF2-40B4-BE49-F238E27FC236}">
                <a16:creationId xmlns:a16="http://schemas.microsoft.com/office/drawing/2014/main" id="{8B73195F-A729-44F6-95DB-A85FD18E13A1}"/>
              </a:ext>
            </a:extLst>
          </p:cNvPr>
          <p:cNvSpPr/>
          <p:nvPr/>
        </p:nvSpPr>
        <p:spPr>
          <a:xfrm>
            <a:off x="4795120" y="3474096"/>
            <a:ext cx="663566" cy="644166"/>
          </a:xfrm>
          <a:prstGeom prst="roundRect">
            <a:avLst>
              <a:gd name="adj" fmla="val 0"/>
            </a:avLst>
          </a:prstGeom>
          <a:blipFill>
            <a:blip r:embed="rId8">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ectangle: Rounded Corners 41">
            <a:extLst>
              <a:ext uri="{FF2B5EF4-FFF2-40B4-BE49-F238E27FC236}">
                <a16:creationId xmlns:a16="http://schemas.microsoft.com/office/drawing/2014/main" id="{B77E604C-3766-4D38-9D95-8C2589F28D3C}"/>
              </a:ext>
            </a:extLst>
          </p:cNvPr>
          <p:cNvSpPr/>
          <p:nvPr/>
        </p:nvSpPr>
        <p:spPr>
          <a:xfrm>
            <a:off x="4795120" y="4286950"/>
            <a:ext cx="663566" cy="644166"/>
          </a:xfrm>
          <a:prstGeom prst="roundRect">
            <a:avLst>
              <a:gd name="adj" fmla="val 0"/>
            </a:avLst>
          </a:prstGeom>
          <a:blipFill>
            <a:blip r:embed="rId9">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Slide Number Placeholder 2">
            <a:extLst>
              <a:ext uri="{FF2B5EF4-FFF2-40B4-BE49-F238E27FC236}">
                <a16:creationId xmlns:a16="http://schemas.microsoft.com/office/drawing/2014/main" id="{70B84BF7-927B-432A-BE39-900847D55A25}"/>
              </a:ext>
            </a:extLst>
          </p:cNvPr>
          <p:cNvSpPr txBox="1">
            <a:spLocks/>
          </p:cNvSpPr>
          <p:nvPr/>
        </p:nvSpPr>
        <p:spPr>
          <a:xfrm>
            <a:off x="375315" y="5007567"/>
            <a:ext cx="149080"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a:t>
            </a:fld>
            <a:endParaRPr lang="en-US" sz="800" kern="0" dirty="0">
              <a:solidFill>
                <a:srgbClr val="54B948"/>
              </a:solidFill>
            </a:endParaRPr>
          </a:p>
        </p:txBody>
      </p:sp>
      <p:sp>
        <p:nvSpPr>
          <p:cNvPr id="34" name="Footer Placeholder 3">
            <a:extLst>
              <a:ext uri="{FF2B5EF4-FFF2-40B4-BE49-F238E27FC236}">
                <a16:creationId xmlns:a16="http://schemas.microsoft.com/office/drawing/2014/main" id="{A7942DCD-F72A-4E36-8AF1-C9DCA6974251}"/>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671787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885955-03C9-4B14-B358-47A2CD719350}"/>
              </a:ext>
            </a:extLst>
          </p:cNvPr>
          <p:cNvSpPr>
            <a:spLocks noGrp="1"/>
          </p:cNvSpPr>
          <p:nvPr>
            <p:ph type="title"/>
          </p:nvPr>
        </p:nvSpPr>
        <p:spPr/>
        <p:txBody>
          <a:bodyPr/>
          <a:lstStyle/>
          <a:p>
            <a:r>
              <a:rPr lang="en-US" dirty="0"/>
              <a:t>Taking the Risks out of your Supplier Choice</a:t>
            </a:r>
          </a:p>
        </p:txBody>
      </p:sp>
      <p:sp>
        <p:nvSpPr>
          <p:cNvPr id="13" name="TextBox 12">
            <a:extLst>
              <a:ext uri="{FF2B5EF4-FFF2-40B4-BE49-F238E27FC236}">
                <a16:creationId xmlns:a16="http://schemas.microsoft.com/office/drawing/2014/main" id="{7F100814-4877-44D5-BB4C-41B9E581327A}"/>
              </a:ext>
            </a:extLst>
          </p:cNvPr>
          <p:cNvSpPr txBox="1"/>
          <p:nvPr/>
        </p:nvSpPr>
        <p:spPr>
          <a:xfrm>
            <a:off x="384182" y="1048758"/>
            <a:ext cx="4051935" cy="630942"/>
          </a:xfrm>
          <a:prstGeom prst="rect">
            <a:avLst/>
          </a:prstGeom>
          <a:solidFill>
            <a:schemeClr val="tx1">
              <a:lumMod val="75000"/>
              <a:lumOff val="25000"/>
            </a:schemeClr>
          </a:solidFill>
        </p:spPr>
        <p:txBody>
          <a:bodyPr wrap="square" tIns="91440" rtlCol="0">
            <a:spAutoFit/>
          </a:bodyPr>
          <a:lstStyle/>
          <a:p>
            <a:pPr algn="ctr">
              <a:buClr>
                <a:schemeClr val="accent1"/>
              </a:buClr>
            </a:pPr>
            <a:r>
              <a:rPr lang="en-US" sz="3200" dirty="0">
                <a:solidFill>
                  <a:schemeClr val="bg1"/>
                </a:solidFill>
                <a:latin typeface="+mn-lt"/>
              </a:rPr>
              <a:t>Problem</a:t>
            </a:r>
          </a:p>
        </p:txBody>
      </p:sp>
      <p:sp>
        <p:nvSpPr>
          <p:cNvPr id="14" name="TextBox 13">
            <a:extLst>
              <a:ext uri="{FF2B5EF4-FFF2-40B4-BE49-F238E27FC236}">
                <a16:creationId xmlns:a16="http://schemas.microsoft.com/office/drawing/2014/main" id="{F43AC61F-A5E3-43C6-9FCD-7B01BC92D27C}"/>
              </a:ext>
            </a:extLst>
          </p:cNvPr>
          <p:cNvSpPr txBox="1"/>
          <p:nvPr/>
        </p:nvSpPr>
        <p:spPr>
          <a:xfrm>
            <a:off x="4795120" y="1048758"/>
            <a:ext cx="4072466" cy="630942"/>
          </a:xfrm>
          <a:prstGeom prst="rect">
            <a:avLst/>
          </a:prstGeom>
          <a:solidFill>
            <a:srgbClr val="4EAC00"/>
          </a:solidFill>
        </p:spPr>
        <p:txBody>
          <a:bodyPr wrap="square" tIns="91440" rtlCol="0">
            <a:spAutoFit/>
          </a:bodyPr>
          <a:lstStyle/>
          <a:p>
            <a:pPr algn="ctr">
              <a:buClr>
                <a:schemeClr val="accent1"/>
              </a:buClr>
            </a:pPr>
            <a:r>
              <a:rPr lang="en-US" sz="3200" dirty="0">
                <a:solidFill>
                  <a:schemeClr val="bg1"/>
                </a:solidFill>
              </a:rPr>
              <a:t>NCR’s Response</a:t>
            </a:r>
          </a:p>
        </p:txBody>
      </p:sp>
      <p:sp>
        <p:nvSpPr>
          <p:cNvPr id="22" name="TextBox 21">
            <a:extLst>
              <a:ext uri="{FF2B5EF4-FFF2-40B4-BE49-F238E27FC236}">
                <a16:creationId xmlns:a16="http://schemas.microsoft.com/office/drawing/2014/main" id="{CC751FEF-3535-4216-8B83-95504183B38A}"/>
              </a:ext>
            </a:extLst>
          </p:cNvPr>
          <p:cNvSpPr txBox="1"/>
          <p:nvPr/>
        </p:nvSpPr>
        <p:spPr>
          <a:xfrm>
            <a:off x="403365" y="1048758"/>
            <a:ext cx="4051935" cy="630942"/>
          </a:xfrm>
          <a:prstGeom prst="rect">
            <a:avLst/>
          </a:prstGeom>
          <a:solidFill>
            <a:schemeClr val="tx1">
              <a:lumMod val="75000"/>
              <a:lumOff val="25000"/>
            </a:schemeClr>
          </a:solidFill>
        </p:spPr>
        <p:txBody>
          <a:bodyPr wrap="square" tIns="91440" rtlCol="0">
            <a:spAutoFit/>
          </a:bodyPr>
          <a:lstStyle/>
          <a:p>
            <a:pPr algn="ctr">
              <a:buClr>
                <a:schemeClr val="accent1"/>
              </a:buClr>
            </a:pPr>
            <a:r>
              <a:rPr lang="en-US" sz="3200" dirty="0">
                <a:solidFill>
                  <a:schemeClr val="bg1"/>
                </a:solidFill>
                <a:latin typeface="+mn-lt"/>
              </a:rPr>
              <a:t>Partnership Risks</a:t>
            </a:r>
          </a:p>
        </p:txBody>
      </p:sp>
      <p:sp>
        <p:nvSpPr>
          <p:cNvPr id="23" name="TextBox 22">
            <a:extLst>
              <a:ext uri="{FF2B5EF4-FFF2-40B4-BE49-F238E27FC236}">
                <a16:creationId xmlns:a16="http://schemas.microsoft.com/office/drawing/2014/main" id="{2736BA8F-C047-4B80-89D8-819732437F03}"/>
              </a:ext>
            </a:extLst>
          </p:cNvPr>
          <p:cNvSpPr txBox="1"/>
          <p:nvPr/>
        </p:nvSpPr>
        <p:spPr>
          <a:xfrm>
            <a:off x="1124092" y="1796629"/>
            <a:ext cx="3332557" cy="644166"/>
          </a:xfrm>
          <a:prstGeom prst="rect">
            <a:avLst/>
          </a:prstGeom>
          <a:solidFill>
            <a:schemeClr val="bg1">
              <a:lumMod val="50000"/>
            </a:schemeClr>
          </a:solidFill>
        </p:spPr>
        <p:txBody>
          <a:bodyPr wrap="square" tIns="91440" bIns="91440" rtlCol="0" anchor="ctr" anchorCtr="0">
            <a:noAutofit/>
          </a:bodyPr>
          <a:lstStyle/>
          <a:p>
            <a:pPr lvl="0" algn="ctr" defTabSz="622300">
              <a:spcAft>
                <a:spcPts val="0"/>
              </a:spcAft>
            </a:pPr>
            <a:r>
              <a:rPr lang="en-US" sz="1400" dirty="0">
                <a:solidFill>
                  <a:schemeClr val="bg1"/>
                </a:solidFill>
              </a:rPr>
              <a:t>How will you protect my investment?</a:t>
            </a:r>
          </a:p>
        </p:txBody>
      </p:sp>
      <p:sp>
        <p:nvSpPr>
          <p:cNvPr id="24" name="TextBox 23">
            <a:extLst>
              <a:ext uri="{FF2B5EF4-FFF2-40B4-BE49-F238E27FC236}">
                <a16:creationId xmlns:a16="http://schemas.microsoft.com/office/drawing/2014/main" id="{833BE7DD-E950-4BAE-8E16-60995618D4BD}"/>
              </a:ext>
            </a:extLst>
          </p:cNvPr>
          <p:cNvSpPr txBox="1"/>
          <p:nvPr/>
        </p:nvSpPr>
        <p:spPr>
          <a:xfrm>
            <a:off x="1124092" y="3332845"/>
            <a:ext cx="3351741" cy="644166"/>
          </a:xfrm>
          <a:prstGeom prst="rect">
            <a:avLst/>
          </a:prstGeom>
          <a:solidFill>
            <a:schemeClr val="bg1">
              <a:lumMod val="50000"/>
            </a:schemeClr>
          </a:solidFill>
        </p:spPr>
        <p:txBody>
          <a:bodyPr wrap="square" tIns="91440" bIns="91440" rtlCol="0" anchor="ctr" anchorCtr="0">
            <a:noAutofit/>
          </a:bodyPr>
          <a:lstStyle/>
          <a:p>
            <a:pPr lvl="0" algn="ctr"/>
            <a:r>
              <a:rPr lang="en-US" sz="1400" dirty="0">
                <a:solidFill>
                  <a:schemeClr val="bg1"/>
                </a:solidFill>
              </a:rPr>
              <a:t>How long will you be there for me?</a:t>
            </a:r>
          </a:p>
        </p:txBody>
      </p:sp>
      <p:sp>
        <p:nvSpPr>
          <p:cNvPr id="25" name="TextBox 24">
            <a:extLst>
              <a:ext uri="{FF2B5EF4-FFF2-40B4-BE49-F238E27FC236}">
                <a16:creationId xmlns:a16="http://schemas.microsoft.com/office/drawing/2014/main" id="{614B85EC-EBE6-4EDB-B296-F29567AC74F7}"/>
              </a:ext>
            </a:extLst>
          </p:cNvPr>
          <p:cNvSpPr txBox="1"/>
          <p:nvPr/>
        </p:nvSpPr>
        <p:spPr>
          <a:xfrm>
            <a:off x="1124092" y="4102214"/>
            <a:ext cx="3351741" cy="890471"/>
          </a:xfrm>
          <a:prstGeom prst="rect">
            <a:avLst/>
          </a:prstGeom>
          <a:solidFill>
            <a:schemeClr val="bg1">
              <a:lumMod val="50000"/>
            </a:schemeClr>
          </a:solidFill>
        </p:spPr>
        <p:txBody>
          <a:bodyPr wrap="square" tIns="91440" bIns="91440" rtlCol="0" anchor="ctr" anchorCtr="0">
            <a:noAutofit/>
          </a:bodyPr>
          <a:lstStyle>
            <a:defPPr>
              <a:defRPr lang="en-US"/>
            </a:defPPr>
            <a:lvl1pPr lvl="0" algn="ctr">
              <a:defRPr sz="1400">
                <a:solidFill>
                  <a:schemeClr val="bg1"/>
                </a:solidFill>
              </a:defRPr>
            </a:lvl1pPr>
          </a:lstStyle>
          <a:p>
            <a:r>
              <a:rPr lang="en-US" dirty="0"/>
              <a:t>So what’s different about NCR as a company that makes me better off?</a:t>
            </a:r>
          </a:p>
        </p:txBody>
      </p:sp>
      <p:sp>
        <p:nvSpPr>
          <p:cNvPr id="26" name="TextBox 25">
            <a:extLst>
              <a:ext uri="{FF2B5EF4-FFF2-40B4-BE49-F238E27FC236}">
                <a16:creationId xmlns:a16="http://schemas.microsoft.com/office/drawing/2014/main" id="{0D529E72-A835-4190-8B5A-53DCD8DD4707}"/>
              </a:ext>
            </a:extLst>
          </p:cNvPr>
          <p:cNvSpPr txBox="1"/>
          <p:nvPr/>
        </p:nvSpPr>
        <p:spPr>
          <a:xfrm>
            <a:off x="1124092" y="2571750"/>
            <a:ext cx="3351741" cy="644166"/>
          </a:xfrm>
          <a:prstGeom prst="rect">
            <a:avLst/>
          </a:prstGeom>
          <a:solidFill>
            <a:schemeClr val="bg1">
              <a:lumMod val="50000"/>
            </a:schemeClr>
          </a:solidFill>
        </p:spPr>
        <p:txBody>
          <a:bodyPr wrap="square" tIns="91440" bIns="91440" rtlCol="0" anchor="ctr" anchorCtr="0">
            <a:noAutofit/>
          </a:bodyPr>
          <a:lstStyle>
            <a:defPPr>
              <a:defRPr lang="en-US"/>
            </a:defPPr>
            <a:lvl1pPr lvl="0" algn="ctr">
              <a:defRPr sz="1400">
                <a:solidFill>
                  <a:schemeClr val="bg1"/>
                </a:solidFill>
              </a:defRPr>
            </a:lvl1pPr>
          </a:lstStyle>
          <a:p>
            <a:pPr lvl="0"/>
            <a:r>
              <a:rPr lang="en-US" dirty="0"/>
              <a:t>Whom can I trust?</a:t>
            </a:r>
          </a:p>
        </p:txBody>
      </p:sp>
      <p:sp>
        <p:nvSpPr>
          <p:cNvPr id="27" name="Rectangle: Rounded Corners 26">
            <a:extLst>
              <a:ext uri="{FF2B5EF4-FFF2-40B4-BE49-F238E27FC236}">
                <a16:creationId xmlns:a16="http://schemas.microsoft.com/office/drawing/2014/main" id="{EE7C2412-F038-4ECD-8493-2BCCBAF6D6E1}"/>
              </a:ext>
            </a:extLst>
          </p:cNvPr>
          <p:cNvSpPr/>
          <p:nvPr/>
        </p:nvSpPr>
        <p:spPr>
          <a:xfrm>
            <a:off x="384182" y="1796630"/>
            <a:ext cx="663567" cy="644166"/>
          </a:xfrm>
          <a:prstGeom prst="roundRect">
            <a:avLst>
              <a:gd name="adj" fmla="val 0"/>
            </a:avLst>
          </a:prstGeom>
          <a:blipFill>
            <a:blip r:embed="rId2">
              <a:extLst>
                <a:ext uri="{28A0092B-C50C-407E-A947-70E740481C1C}">
                  <a14:useLocalDpi xmlns:a14="http://schemas.microsoft.com/office/drawing/2010/main" val="0"/>
                </a:ext>
              </a:extLst>
            </a:blip>
            <a:srcRect/>
            <a:stretch>
              <a:fillRect l="-2977" t="-8213" r="-7807" b="-14224"/>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Rounded Corners 27">
            <a:extLst>
              <a:ext uri="{FF2B5EF4-FFF2-40B4-BE49-F238E27FC236}">
                <a16:creationId xmlns:a16="http://schemas.microsoft.com/office/drawing/2014/main" id="{81EBDDB0-32C4-41B9-A59B-D5C1966A0FBB}"/>
              </a:ext>
            </a:extLst>
          </p:cNvPr>
          <p:cNvSpPr/>
          <p:nvPr/>
        </p:nvSpPr>
        <p:spPr>
          <a:xfrm>
            <a:off x="384182" y="2566001"/>
            <a:ext cx="663567" cy="644166"/>
          </a:xfrm>
          <a:prstGeom prst="roundRect">
            <a:avLst>
              <a:gd name="adj" fmla="val 0"/>
            </a:avLst>
          </a:prstGeom>
          <a:blipFill>
            <a:blip r:embed="rId3">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28">
            <a:extLst>
              <a:ext uri="{FF2B5EF4-FFF2-40B4-BE49-F238E27FC236}">
                <a16:creationId xmlns:a16="http://schemas.microsoft.com/office/drawing/2014/main" id="{9EF68968-E9F0-47F0-8F5A-F88E18FDB0F6}"/>
              </a:ext>
            </a:extLst>
          </p:cNvPr>
          <p:cNvSpPr/>
          <p:nvPr/>
        </p:nvSpPr>
        <p:spPr>
          <a:xfrm>
            <a:off x="384182" y="3327097"/>
            <a:ext cx="663567" cy="644166"/>
          </a:xfrm>
          <a:prstGeom prst="roundRect">
            <a:avLst>
              <a:gd name="adj" fmla="val 0"/>
            </a:avLst>
          </a:prstGeom>
          <a:blipFill>
            <a:blip r:embed="rId4">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Rounded Corners 29">
            <a:extLst>
              <a:ext uri="{FF2B5EF4-FFF2-40B4-BE49-F238E27FC236}">
                <a16:creationId xmlns:a16="http://schemas.microsoft.com/office/drawing/2014/main" id="{4F6E57CB-7CD4-449F-B880-D3F4E5EA9387}"/>
              </a:ext>
            </a:extLst>
          </p:cNvPr>
          <p:cNvSpPr/>
          <p:nvPr/>
        </p:nvSpPr>
        <p:spPr>
          <a:xfrm>
            <a:off x="384182" y="4102219"/>
            <a:ext cx="663567" cy="890466"/>
          </a:xfrm>
          <a:prstGeom prst="roundRect">
            <a:avLst>
              <a:gd name="adj" fmla="val 0"/>
            </a:avLst>
          </a:prstGeom>
          <a:blipFill>
            <a:blip r:embed="rId5">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A6D32511-88B4-4200-98AF-C2724479B3F1}"/>
              </a:ext>
            </a:extLst>
          </p:cNvPr>
          <p:cNvSpPr txBox="1"/>
          <p:nvPr/>
        </p:nvSpPr>
        <p:spPr>
          <a:xfrm>
            <a:off x="5535029" y="1796629"/>
            <a:ext cx="3332557" cy="644166"/>
          </a:xfrm>
          <a:prstGeom prst="rect">
            <a:avLst/>
          </a:prstGeom>
          <a:solidFill>
            <a:srgbClr val="4EAC00"/>
          </a:solidFill>
        </p:spPr>
        <p:txBody>
          <a:bodyPr wrap="square" tIns="91440" bIns="91440" rtlCol="0" anchor="ctr" anchorCtr="0">
            <a:noAutofit/>
          </a:bodyPr>
          <a:lstStyle/>
          <a:p>
            <a:pPr lvl="0" algn="ctr" defTabSz="622300">
              <a:spcAft>
                <a:spcPts val="0"/>
              </a:spcAft>
            </a:pPr>
            <a:r>
              <a:rPr lang="en-US" sz="1400" dirty="0">
                <a:solidFill>
                  <a:schemeClr val="bg1"/>
                </a:solidFill>
              </a:rPr>
              <a:t>Get our tremendous ENCOR upgrade, saving almost your entire software investment – even if it’s 25 years old!</a:t>
            </a:r>
          </a:p>
        </p:txBody>
      </p:sp>
      <p:sp>
        <p:nvSpPr>
          <p:cNvPr id="36" name="TextBox 35">
            <a:extLst>
              <a:ext uri="{FF2B5EF4-FFF2-40B4-BE49-F238E27FC236}">
                <a16:creationId xmlns:a16="http://schemas.microsoft.com/office/drawing/2014/main" id="{A8C50D3F-679D-41CE-A3A8-6E7E04AC9877}"/>
              </a:ext>
            </a:extLst>
          </p:cNvPr>
          <p:cNvSpPr txBox="1"/>
          <p:nvPr/>
        </p:nvSpPr>
        <p:spPr>
          <a:xfrm>
            <a:off x="5549152" y="4102215"/>
            <a:ext cx="3332557" cy="890472"/>
          </a:xfrm>
          <a:prstGeom prst="rect">
            <a:avLst/>
          </a:prstGeom>
          <a:solidFill>
            <a:srgbClr val="4EAC00"/>
          </a:solidFill>
        </p:spPr>
        <p:txBody>
          <a:bodyPr wrap="square" tIns="91440" bIns="91440" rtlCol="0" anchor="ctr" anchorCtr="0">
            <a:noAutofit/>
          </a:bodyPr>
          <a:lstStyle/>
          <a:p>
            <a:pPr lvl="0" algn="ctr"/>
            <a:r>
              <a:rPr lang="en-US" sz="1400" dirty="0">
                <a:solidFill>
                  <a:schemeClr val="bg1"/>
                </a:solidFill>
              </a:rPr>
              <a:t>NCR does the “Big-Boy” things that deliver secure lifetime value: end-to-end systems with cross-product certification and rigorous development processes</a:t>
            </a:r>
          </a:p>
        </p:txBody>
      </p:sp>
      <p:sp>
        <p:nvSpPr>
          <p:cNvPr id="37" name="TextBox 36">
            <a:extLst>
              <a:ext uri="{FF2B5EF4-FFF2-40B4-BE49-F238E27FC236}">
                <a16:creationId xmlns:a16="http://schemas.microsoft.com/office/drawing/2014/main" id="{D9FAADA2-C682-4D4F-B54F-74F6E4DB8BE8}"/>
              </a:ext>
            </a:extLst>
          </p:cNvPr>
          <p:cNvSpPr txBox="1"/>
          <p:nvPr/>
        </p:nvSpPr>
        <p:spPr>
          <a:xfrm>
            <a:off x="5535029" y="2565999"/>
            <a:ext cx="3332557" cy="644166"/>
          </a:xfrm>
          <a:prstGeom prst="rect">
            <a:avLst/>
          </a:prstGeom>
          <a:solidFill>
            <a:srgbClr val="4EAC00"/>
          </a:solidFill>
        </p:spPr>
        <p:txBody>
          <a:bodyPr wrap="square" tIns="91440" bIns="91440" rtlCol="0" anchor="ctr" anchorCtr="0">
            <a:noAutofit/>
          </a:bodyPr>
          <a:lstStyle>
            <a:defPPr>
              <a:defRPr lang="en-US"/>
            </a:defPPr>
            <a:lvl1pPr lvl="0" algn="ctr">
              <a:defRPr sz="1400">
                <a:solidFill>
                  <a:schemeClr val="bg1"/>
                </a:solidFill>
              </a:defRPr>
            </a:lvl1pPr>
          </a:lstStyle>
          <a:p>
            <a:r>
              <a:rPr lang="en-US" dirty="0"/>
              <a:t>Most Channel Partners have kept NCR as their primary partner for 30-40 years of continuous success</a:t>
            </a:r>
          </a:p>
        </p:txBody>
      </p:sp>
      <p:sp>
        <p:nvSpPr>
          <p:cNvPr id="38" name="TextBox 37">
            <a:extLst>
              <a:ext uri="{FF2B5EF4-FFF2-40B4-BE49-F238E27FC236}">
                <a16:creationId xmlns:a16="http://schemas.microsoft.com/office/drawing/2014/main" id="{4B96B21A-52EF-457F-AA4D-7459F8A84537}"/>
              </a:ext>
            </a:extLst>
          </p:cNvPr>
          <p:cNvSpPr txBox="1"/>
          <p:nvPr/>
        </p:nvSpPr>
        <p:spPr>
          <a:xfrm>
            <a:off x="5535029" y="3332845"/>
            <a:ext cx="3332557" cy="644166"/>
          </a:xfrm>
          <a:prstGeom prst="rect">
            <a:avLst/>
          </a:prstGeom>
          <a:solidFill>
            <a:srgbClr val="4EAC00"/>
          </a:solidFill>
        </p:spPr>
        <p:txBody>
          <a:bodyPr wrap="square" tIns="91440" bIns="91440" rtlCol="0" anchor="ctr" anchorCtr="0">
            <a:noAutofit/>
          </a:bodyPr>
          <a:lstStyle>
            <a:defPPr>
              <a:defRPr lang="en-US"/>
            </a:defPPr>
            <a:lvl1pPr lvl="0" algn="ctr">
              <a:defRPr sz="1400">
                <a:solidFill>
                  <a:schemeClr val="bg1"/>
                </a:solidFill>
              </a:defRPr>
            </a:lvl1pPr>
          </a:lstStyle>
          <a:p>
            <a:r>
              <a:rPr lang="en-US" dirty="0"/>
              <a:t>NCR’s 135-year history — at the forefront of retail across </a:t>
            </a:r>
            <a:r>
              <a:rPr lang="en-US" i="1" dirty="0"/>
              <a:t>three separate centuries</a:t>
            </a:r>
            <a:r>
              <a:rPr lang="en-US" dirty="0"/>
              <a:t> — speaks for itself</a:t>
            </a:r>
          </a:p>
        </p:txBody>
      </p:sp>
      <p:sp>
        <p:nvSpPr>
          <p:cNvPr id="39" name="Rectangle: Rounded Corners 38">
            <a:extLst>
              <a:ext uri="{FF2B5EF4-FFF2-40B4-BE49-F238E27FC236}">
                <a16:creationId xmlns:a16="http://schemas.microsoft.com/office/drawing/2014/main" id="{3094843F-FCB1-4F13-8EE5-0A781F9E1C5F}"/>
              </a:ext>
            </a:extLst>
          </p:cNvPr>
          <p:cNvSpPr/>
          <p:nvPr/>
        </p:nvSpPr>
        <p:spPr>
          <a:xfrm>
            <a:off x="4795120" y="1796629"/>
            <a:ext cx="663566" cy="630942"/>
          </a:xfrm>
          <a:prstGeom prst="roundRect">
            <a:avLst>
              <a:gd name="adj" fmla="val 0"/>
            </a:avLst>
          </a:prstGeom>
          <a:blipFill>
            <a:blip r:embed="rId6">
              <a:extLst>
                <a:ext uri="{28A0092B-C50C-407E-A947-70E740481C1C}">
                  <a14:useLocalDpi xmlns:a14="http://schemas.microsoft.com/office/drawing/2010/main" val="0"/>
                </a:ext>
              </a:extLst>
            </a:blip>
            <a:srcRect/>
            <a:stretch>
              <a:fillRect l="-4337" t="-7789" r="-7910" b="-14048"/>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angle: Rounded Corners 39">
            <a:extLst>
              <a:ext uri="{FF2B5EF4-FFF2-40B4-BE49-F238E27FC236}">
                <a16:creationId xmlns:a16="http://schemas.microsoft.com/office/drawing/2014/main" id="{23F3D4C4-DB8F-4635-B78C-3CBE091E9098}"/>
              </a:ext>
            </a:extLst>
          </p:cNvPr>
          <p:cNvSpPr/>
          <p:nvPr/>
        </p:nvSpPr>
        <p:spPr>
          <a:xfrm>
            <a:off x="4795120" y="2565999"/>
            <a:ext cx="663566" cy="644166"/>
          </a:xfrm>
          <a:prstGeom prst="roundRect">
            <a:avLst>
              <a:gd name="adj" fmla="val 0"/>
            </a:avLst>
          </a:prstGeom>
          <a:blipFill>
            <a:blip r:embed="rId7">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Rounded Corners 40">
            <a:extLst>
              <a:ext uri="{FF2B5EF4-FFF2-40B4-BE49-F238E27FC236}">
                <a16:creationId xmlns:a16="http://schemas.microsoft.com/office/drawing/2014/main" id="{8B73195F-A729-44F6-95DB-A85FD18E13A1}"/>
              </a:ext>
            </a:extLst>
          </p:cNvPr>
          <p:cNvSpPr/>
          <p:nvPr/>
        </p:nvSpPr>
        <p:spPr>
          <a:xfrm>
            <a:off x="4795120" y="3327094"/>
            <a:ext cx="663566" cy="644166"/>
          </a:xfrm>
          <a:prstGeom prst="roundRect">
            <a:avLst>
              <a:gd name="adj" fmla="val 0"/>
            </a:avLst>
          </a:prstGeom>
          <a:blipFill>
            <a:blip r:embed="rId8">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ectangle: Rounded Corners 41">
            <a:extLst>
              <a:ext uri="{FF2B5EF4-FFF2-40B4-BE49-F238E27FC236}">
                <a16:creationId xmlns:a16="http://schemas.microsoft.com/office/drawing/2014/main" id="{B77E604C-3766-4D38-9D95-8C2589F28D3C}"/>
              </a:ext>
            </a:extLst>
          </p:cNvPr>
          <p:cNvSpPr/>
          <p:nvPr/>
        </p:nvSpPr>
        <p:spPr>
          <a:xfrm>
            <a:off x="4795120" y="4102215"/>
            <a:ext cx="663566" cy="890470"/>
          </a:xfrm>
          <a:prstGeom prst="roundRect">
            <a:avLst>
              <a:gd name="adj" fmla="val 0"/>
            </a:avLst>
          </a:prstGeom>
          <a:blipFill>
            <a:blip r:embed="rId9">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Slide Number Placeholder 2">
            <a:extLst>
              <a:ext uri="{FF2B5EF4-FFF2-40B4-BE49-F238E27FC236}">
                <a16:creationId xmlns:a16="http://schemas.microsoft.com/office/drawing/2014/main" id="{8357AC14-31CC-4B67-8ADB-8B4E7D374C0A}"/>
              </a:ext>
            </a:extLst>
          </p:cNvPr>
          <p:cNvSpPr txBox="1">
            <a:spLocks/>
          </p:cNvSpPr>
          <p:nvPr/>
        </p:nvSpPr>
        <p:spPr>
          <a:xfrm>
            <a:off x="375315" y="5007567"/>
            <a:ext cx="149080"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a:t>
            </a:fld>
            <a:endParaRPr lang="en-US" sz="800" kern="0" dirty="0">
              <a:solidFill>
                <a:srgbClr val="54B948"/>
              </a:solidFill>
            </a:endParaRPr>
          </a:p>
        </p:txBody>
      </p:sp>
      <p:sp>
        <p:nvSpPr>
          <p:cNvPr id="34" name="Footer Placeholder 3">
            <a:extLst>
              <a:ext uri="{FF2B5EF4-FFF2-40B4-BE49-F238E27FC236}">
                <a16:creationId xmlns:a16="http://schemas.microsoft.com/office/drawing/2014/main" id="{78AD5C70-747E-43B3-8BCC-743B64FCC33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910265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4"/>
          </p:nvPr>
        </p:nvSpPr>
        <p:spPr>
          <a:xfrm>
            <a:off x="628649" y="819150"/>
            <a:ext cx="8259711" cy="1044156"/>
          </a:xfrm>
        </p:spPr>
        <p:txBody>
          <a:bodyPr/>
          <a:lstStyle/>
          <a:p>
            <a:pPr algn="ctr"/>
            <a:r>
              <a:rPr lang="en-US" sz="7200" dirty="0"/>
              <a:t>Going to the Show</a:t>
            </a:r>
          </a:p>
        </p:txBody>
      </p:sp>
      <p:sp>
        <p:nvSpPr>
          <p:cNvPr id="3" name="Text Placeholder 1">
            <a:extLst>
              <a:ext uri="{FF2B5EF4-FFF2-40B4-BE49-F238E27FC236}">
                <a16:creationId xmlns:a16="http://schemas.microsoft.com/office/drawing/2014/main" id="{8F7E8B80-4174-4D7F-8E81-6829ABB0D28B}"/>
              </a:ext>
            </a:extLst>
          </p:cNvPr>
          <p:cNvSpPr txBox="1">
            <a:spLocks/>
          </p:cNvSpPr>
          <p:nvPr/>
        </p:nvSpPr>
        <p:spPr>
          <a:xfrm>
            <a:off x="628648" y="2682275"/>
            <a:ext cx="8259711" cy="1044156"/>
          </a:xfrm>
          <a:prstGeom prst="rect">
            <a:avLst/>
          </a:prstGeom>
        </p:spPr>
        <p:txBody>
          <a:bodyPr vert="horz" lIns="0" tIns="0" rIns="91440" bIns="45720" rtlCol="0">
            <a:noAutofit/>
          </a:bodyPr>
          <a:lstStyle>
            <a:lvl1pPr marL="0" marR="0" indent="0" algn="l" defTabSz="309563" rtl="0" latinLnBrk="0">
              <a:lnSpc>
                <a:spcPct val="100000"/>
              </a:lnSpc>
              <a:spcBef>
                <a:spcPts val="600"/>
              </a:spcBef>
              <a:spcAft>
                <a:spcPts val="0"/>
              </a:spcAft>
              <a:buClr>
                <a:schemeClr val="accent1"/>
              </a:buClr>
              <a:buSzPct val="100000"/>
              <a:buFontTx/>
              <a:buNone/>
              <a:tabLst/>
              <a:defRPr lang="en-US" sz="2000" b="0" i="0" u="none" strike="noStrike" kern="1200" cap="none" spc="-30" baseline="0" dirty="0">
                <a:ln>
                  <a:noFill/>
                </a:ln>
                <a:solidFill>
                  <a:schemeClr val="bg1">
                    <a:lumMod val="95000"/>
                  </a:schemeClr>
                </a:solidFill>
                <a:uFillTx/>
                <a:latin typeface="Raleway Light" charset="0"/>
                <a:ea typeface="Raleway Light" charset="0"/>
                <a:cs typeface="Raleway Light" charset="0"/>
                <a:sym typeface="Open Sans"/>
              </a:defRPr>
            </a:lvl1pPr>
            <a:lvl2pPr marL="457200" marR="0" indent="0" algn="l" defTabSz="309563" rtl="0" latinLnBrk="0">
              <a:lnSpc>
                <a:spcPct val="100000"/>
              </a:lnSpc>
              <a:spcBef>
                <a:spcPts val="600"/>
              </a:spcBef>
              <a:spcAft>
                <a:spcPts val="0"/>
              </a:spcAft>
              <a:buClrTx/>
              <a:buSzPct val="75000"/>
              <a:buFontTx/>
              <a:buNone/>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914400" marR="0" indent="0" algn="l" defTabSz="309563" rtl="0" latinLnBrk="0">
              <a:lnSpc>
                <a:spcPct val="100000"/>
              </a:lnSpc>
              <a:spcBef>
                <a:spcPts val="600"/>
              </a:spcBef>
              <a:spcAft>
                <a:spcPts val="0"/>
              </a:spcAft>
              <a:buClrTx/>
              <a:buSzPct val="75000"/>
              <a:buFontTx/>
              <a:buNone/>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1371600" marR="0" indent="0" algn="l" defTabSz="309563" rtl="0" latinLnBrk="0">
              <a:lnSpc>
                <a:spcPct val="100000"/>
              </a:lnSpc>
              <a:spcBef>
                <a:spcPts val="600"/>
              </a:spcBef>
              <a:spcAft>
                <a:spcPts val="0"/>
              </a:spcAft>
              <a:buClrTx/>
              <a:buSzPct val="75000"/>
              <a:buFontTx/>
              <a:buNone/>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828800" marR="0" indent="0" algn="l" defTabSz="309563" rtl="0" latinLnBrk="0">
              <a:lnSpc>
                <a:spcPct val="100000"/>
              </a:lnSpc>
              <a:spcBef>
                <a:spcPts val="600"/>
              </a:spcBef>
              <a:spcAft>
                <a:spcPts val="0"/>
              </a:spcAft>
              <a:buClrTx/>
              <a:buSzPct val="75000"/>
              <a:buFontTx/>
              <a:buNone/>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algn="ctr" fontAlgn="auto"/>
            <a:r>
              <a:rPr lang="en-US" sz="4400" dirty="0"/>
              <a:t>ENCOR on tour…</a:t>
            </a:r>
          </a:p>
        </p:txBody>
      </p:sp>
    </p:spTree>
    <p:extLst>
      <p:ext uri="{BB962C8B-B14F-4D97-AF65-F5344CB8AC3E}">
        <p14:creationId xmlns:p14="http://schemas.microsoft.com/office/powerpoint/2010/main" val="3141141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bwMode="auto">
          <a:xfrm>
            <a:off x="3196815" y="3889789"/>
            <a:ext cx="799460" cy="0"/>
          </a:xfrm>
          <a:prstGeom prst="line">
            <a:avLst/>
          </a:prstGeom>
          <a:solidFill>
            <a:srgbClr val="FFFFFF"/>
          </a:solidFill>
          <a:ln w="25400" cap="rnd" cmpd="sng" algn="ctr">
            <a:solidFill>
              <a:srgbClr val="7F7F7F"/>
            </a:solidFill>
            <a:prstDash val="solid"/>
            <a:bevel/>
            <a:headEnd type="none" w="med" len="med"/>
            <a:tailEnd type="none" w="med" len="med"/>
          </a:ln>
          <a:effectLst/>
        </p:spPr>
      </p:cxnSp>
      <p:cxnSp>
        <p:nvCxnSpPr>
          <p:cNvPr id="122" name="Straight Connector 121"/>
          <p:cNvCxnSpPr>
            <a:cxnSpLocks/>
          </p:cNvCxnSpPr>
          <p:nvPr/>
        </p:nvCxnSpPr>
        <p:spPr bwMode="auto">
          <a:xfrm>
            <a:off x="3974403" y="1909786"/>
            <a:ext cx="30717" cy="2093940"/>
          </a:xfrm>
          <a:prstGeom prst="line">
            <a:avLst/>
          </a:prstGeom>
          <a:solidFill>
            <a:srgbClr val="FFFFFF"/>
          </a:solidFill>
          <a:ln w="25400" cap="rnd" cmpd="sng" algn="ctr">
            <a:solidFill>
              <a:schemeClr val="bg1">
                <a:lumMod val="50000"/>
              </a:schemeClr>
            </a:solidFill>
            <a:prstDash val="solid"/>
            <a:bevel/>
            <a:headEnd type="none" w="med" len="med"/>
            <a:tailEnd type="triangle" w="lg" len="med"/>
          </a:ln>
          <a:effectLst/>
        </p:spPr>
      </p:cxnSp>
      <p:cxnSp>
        <p:nvCxnSpPr>
          <p:cNvPr id="91" name="Straight Connector 90"/>
          <p:cNvCxnSpPr>
            <a:cxnSpLocks/>
          </p:cNvCxnSpPr>
          <p:nvPr/>
        </p:nvCxnSpPr>
        <p:spPr bwMode="auto">
          <a:xfrm>
            <a:off x="6609964" y="1509166"/>
            <a:ext cx="731520" cy="0"/>
          </a:xfrm>
          <a:prstGeom prst="line">
            <a:avLst/>
          </a:prstGeom>
          <a:solidFill>
            <a:srgbClr val="FFFFFF"/>
          </a:solidFill>
          <a:ln w="25400" cap="rnd" cmpd="sng" algn="ctr">
            <a:solidFill>
              <a:srgbClr val="7F7F7F"/>
            </a:solidFill>
            <a:prstDash val="solid"/>
            <a:bevel/>
            <a:headEnd type="none" w="med" len="med"/>
            <a:tailEnd type="none" w="med" len="med"/>
          </a:ln>
          <a:effectLst/>
        </p:spPr>
      </p:cxn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2093" y="4029998"/>
            <a:ext cx="696937" cy="989221"/>
          </a:xfrm>
          <a:prstGeom prst="rect">
            <a:avLst/>
          </a:prstGeom>
        </p:spPr>
      </p:pic>
      <p:sp>
        <p:nvSpPr>
          <p:cNvPr id="78" name="TextBox 77"/>
          <p:cNvSpPr txBox="1"/>
          <p:nvPr/>
        </p:nvSpPr>
        <p:spPr>
          <a:xfrm>
            <a:off x="4173172" y="2998560"/>
            <a:ext cx="1883859" cy="246221"/>
          </a:xfrm>
          <a:prstGeom prst="rect">
            <a:avLst/>
          </a:prstGeom>
          <a:solidFill>
            <a:srgbClr val="00B050"/>
          </a:solidFill>
        </p:spPr>
        <p:txBody>
          <a:bodyPr wrap="square" rtlCol="0">
            <a:spAutoFit/>
          </a:bodyPr>
          <a:lstStyle>
            <a:defPPr>
              <a:defRPr lang="en-US"/>
            </a:defPPr>
            <a:lvl1pPr algn="ctr">
              <a:defRPr sz="1000" b="1">
                <a:solidFill>
                  <a:schemeClr val="bg1"/>
                </a:solidFill>
                <a:latin typeface="Raleway ExtraBold" panose="020B0903030101060003" pitchFamily="34" charset="0"/>
              </a:defRPr>
            </a:lvl1pPr>
          </a:lstStyle>
          <a:p>
            <a:r>
              <a:rPr lang="en-US" dirty="0"/>
              <a:t>NCR Cloud</a:t>
            </a:r>
          </a:p>
        </p:txBody>
      </p:sp>
      <p:pic>
        <p:nvPicPr>
          <p:cNvPr id="66" name="Picture 65"/>
          <p:cNvPicPr>
            <a:picLocks noChangeAspect="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sharpenSoften amount="2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187909" y="2025702"/>
            <a:ext cx="1451832" cy="885202"/>
          </a:xfrm>
          <a:prstGeom prst="rect">
            <a:avLst/>
          </a:prstGeom>
          <a:noFill/>
        </p:spPr>
      </p:pic>
      <p:sp>
        <p:nvSpPr>
          <p:cNvPr id="34" name="TextBox 33"/>
          <p:cNvSpPr txBox="1"/>
          <p:nvPr/>
        </p:nvSpPr>
        <p:spPr>
          <a:xfrm>
            <a:off x="692323" y="4670904"/>
            <a:ext cx="2864312" cy="246221"/>
          </a:xfrm>
          <a:prstGeom prst="rect">
            <a:avLst/>
          </a:prstGeom>
          <a:solidFill>
            <a:srgbClr val="0083A2"/>
          </a:solidFill>
        </p:spPr>
        <p:txBody>
          <a:bodyPr wrap="square" rtlCol="0">
            <a:spAutoFit/>
          </a:bodyPr>
          <a:lstStyle>
            <a:defPPr>
              <a:defRPr lang="en-US"/>
            </a:defPPr>
            <a:lvl1pPr algn="ctr">
              <a:defRPr sz="1000" b="1">
                <a:solidFill>
                  <a:schemeClr val="bg1"/>
                </a:solidFill>
                <a:latin typeface="Raleway ExtraBold" panose="020B0903030101060003" pitchFamily="34" charset="0"/>
              </a:defRPr>
            </a:lvl1pPr>
          </a:lstStyle>
          <a:p>
            <a:r>
              <a:rPr lang="en-US" dirty="0"/>
              <a:t>POS Terminals and Self-Checkout</a:t>
            </a:r>
          </a:p>
        </p:txBody>
      </p:sp>
      <p:sp>
        <p:nvSpPr>
          <p:cNvPr id="35" name="TextBox 34"/>
          <p:cNvSpPr txBox="1"/>
          <p:nvPr/>
        </p:nvSpPr>
        <p:spPr>
          <a:xfrm>
            <a:off x="710544" y="2192303"/>
            <a:ext cx="2682634" cy="246221"/>
          </a:xfrm>
          <a:prstGeom prst="rect">
            <a:avLst/>
          </a:prstGeom>
          <a:solidFill>
            <a:srgbClr val="0083A2"/>
          </a:solidFill>
        </p:spPr>
        <p:txBody>
          <a:bodyPr wrap="square" rtlCol="0">
            <a:spAutoFit/>
          </a:bodyPr>
          <a:lstStyle/>
          <a:p>
            <a:pPr algn="ctr"/>
            <a:r>
              <a:rPr lang="en-US" sz="1000" b="1" dirty="0">
                <a:solidFill>
                  <a:schemeClr val="bg1"/>
                </a:solidFill>
                <a:latin typeface="Raleway ExtraBold" panose="020B0903030101060003" pitchFamily="34" charset="0"/>
              </a:rPr>
              <a:t>Master File Server and Workstations </a:t>
            </a:r>
          </a:p>
        </p:txBody>
      </p:sp>
      <p:cxnSp>
        <p:nvCxnSpPr>
          <p:cNvPr id="39" name="Straight Connector 38"/>
          <p:cNvCxnSpPr/>
          <p:nvPr/>
        </p:nvCxnSpPr>
        <p:spPr bwMode="auto">
          <a:xfrm>
            <a:off x="1083867" y="4630032"/>
            <a:ext cx="2548646" cy="214"/>
          </a:xfrm>
          <a:prstGeom prst="line">
            <a:avLst/>
          </a:prstGeom>
          <a:solidFill>
            <a:srgbClr val="FFFFFF"/>
          </a:solidFill>
          <a:ln w="25400" cap="rnd" cmpd="sng" algn="ctr">
            <a:solidFill>
              <a:schemeClr val="bg1">
                <a:lumMod val="50000"/>
              </a:schemeClr>
            </a:solidFill>
            <a:prstDash val="solid"/>
            <a:bevel/>
            <a:headEnd type="none" w="med" len="med"/>
            <a:tailEnd type="triangle" w="lg" len="med"/>
          </a:ln>
          <a:effectLst/>
        </p:spPr>
      </p:cxnSp>
      <p:grpSp>
        <p:nvGrpSpPr>
          <p:cNvPr id="69" name="Group 68"/>
          <p:cNvGrpSpPr/>
          <p:nvPr/>
        </p:nvGrpSpPr>
        <p:grpSpPr>
          <a:xfrm>
            <a:off x="2415309" y="3495422"/>
            <a:ext cx="838507" cy="1116323"/>
            <a:chOff x="2285693" y="2184066"/>
            <a:chExt cx="838507" cy="1116323"/>
          </a:xfrm>
        </p:grpSpPr>
        <p:pic>
          <p:nvPicPr>
            <p:cNvPr id="19" name="Picture 18" descr="pos-new.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548020" y="2184066"/>
              <a:ext cx="576180" cy="627126"/>
            </a:xfrm>
            <a:prstGeom prst="rect">
              <a:avLst/>
            </a:prstGeom>
          </p:spPr>
        </p:pic>
        <p:cxnSp>
          <p:nvCxnSpPr>
            <p:cNvPr id="104" name="Straight Connector 103"/>
            <p:cNvCxnSpPr/>
            <p:nvPr/>
          </p:nvCxnSpPr>
          <p:spPr bwMode="auto">
            <a:xfrm>
              <a:off x="2660316" y="2614589"/>
              <a:ext cx="0" cy="685800"/>
            </a:xfrm>
            <a:prstGeom prst="line">
              <a:avLst/>
            </a:prstGeom>
            <a:solidFill>
              <a:srgbClr val="FFFFFF"/>
            </a:solidFill>
            <a:ln w="25400" cap="rnd" cmpd="sng" algn="ctr">
              <a:solidFill>
                <a:schemeClr val="bg1">
                  <a:lumMod val="50000"/>
                </a:schemeClr>
              </a:solidFill>
              <a:prstDash val="solid"/>
              <a:bevel/>
              <a:headEnd type="none" w="med" len="med"/>
              <a:tailEnd type="none" w="med" len="med"/>
            </a:ln>
            <a:effectLst/>
          </p:spPr>
        </p:cxnSp>
        <p:cxnSp>
          <p:nvCxnSpPr>
            <p:cNvPr id="82" name="Straight Connector 81"/>
            <p:cNvCxnSpPr/>
            <p:nvPr/>
          </p:nvCxnSpPr>
          <p:spPr bwMode="auto">
            <a:xfrm flipH="1">
              <a:off x="2362200" y="2578434"/>
              <a:ext cx="228600" cy="0"/>
            </a:xfrm>
            <a:prstGeom prst="line">
              <a:avLst/>
            </a:prstGeom>
            <a:solidFill>
              <a:srgbClr val="FFFFFF"/>
            </a:solidFill>
            <a:ln w="25400" cap="rnd" cmpd="sng" algn="ctr">
              <a:solidFill>
                <a:srgbClr val="7F7F7F"/>
              </a:solidFill>
              <a:prstDash val="solid"/>
              <a:bevel/>
              <a:headEnd type="none" w="med" len="med"/>
              <a:tailEnd type="none" w="med" len="med"/>
            </a:ln>
            <a:effectLst/>
          </p:spPr>
        </p:cxnSp>
        <p:cxnSp>
          <p:nvCxnSpPr>
            <p:cNvPr id="77" name="Straight Connector 76"/>
            <p:cNvCxnSpPr/>
            <p:nvPr/>
          </p:nvCxnSpPr>
          <p:spPr bwMode="auto">
            <a:xfrm>
              <a:off x="2361893" y="2587793"/>
              <a:ext cx="0" cy="365760"/>
            </a:xfrm>
            <a:prstGeom prst="line">
              <a:avLst/>
            </a:prstGeom>
            <a:solidFill>
              <a:srgbClr val="FFFFFF"/>
            </a:solidFill>
            <a:ln w="25400" cap="rnd" cmpd="sng" algn="ctr">
              <a:solidFill>
                <a:schemeClr val="bg1">
                  <a:lumMod val="50000"/>
                </a:schemeClr>
              </a:solidFill>
              <a:prstDash val="solid"/>
              <a:bevel/>
              <a:headEnd type="none" w="med" len="med"/>
              <a:tailEnd type="none" w="med" len="med"/>
            </a:ln>
            <a:effectLst/>
          </p:spPr>
        </p:cxnSp>
        <p:grpSp>
          <p:nvGrpSpPr>
            <p:cNvPr id="27" name="Group 26"/>
            <p:cNvGrpSpPr/>
            <p:nvPr/>
          </p:nvGrpSpPr>
          <p:grpSpPr>
            <a:xfrm>
              <a:off x="2285693" y="2807034"/>
              <a:ext cx="269011" cy="478529"/>
              <a:chOff x="-1048116" y="4095750"/>
              <a:chExt cx="269011" cy="478529"/>
            </a:xfrm>
          </p:grpSpPr>
          <p:pic>
            <p:nvPicPr>
              <p:cNvPr id="147" name="Picture 146" descr="pin-pad.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97740" y="4142763"/>
                <a:ext cx="218635" cy="431516"/>
              </a:xfrm>
              <a:prstGeom prst="rect">
                <a:avLst/>
              </a:prstGeom>
            </p:spPr>
          </p:pic>
          <p:pic>
            <p:nvPicPr>
              <p:cNvPr id="148" name="Picture 14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48116" y="4095750"/>
                <a:ext cx="167217" cy="167216"/>
              </a:xfrm>
              <a:prstGeom prst="rect">
                <a:avLst/>
              </a:prstGeom>
            </p:spPr>
          </p:pic>
        </p:grpSp>
      </p:grpSp>
      <p:grpSp>
        <p:nvGrpSpPr>
          <p:cNvPr id="61" name="Group 60"/>
          <p:cNvGrpSpPr/>
          <p:nvPr/>
        </p:nvGrpSpPr>
        <p:grpSpPr>
          <a:xfrm>
            <a:off x="692323" y="3495422"/>
            <a:ext cx="931679" cy="1156367"/>
            <a:chOff x="562707" y="2184066"/>
            <a:chExt cx="931679" cy="1156367"/>
          </a:xfrm>
        </p:grpSpPr>
        <p:pic>
          <p:nvPicPr>
            <p:cNvPr id="97" name="Picture 96" descr="pos-new.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42515" y="2184066"/>
              <a:ext cx="576180" cy="627126"/>
            </a:xfrm>
            <a:prstGeom prst="rect">
              <a:avLst/>
            </a:prstGeom>
          </p:spPr>
        </p:pic>
        <p:cxnSp>
          <p:nvCxnSpPr>
            <p:cNvPr id="98" name="Straight Connector 97"/>
            <p:cNvCxnSpPr/>
            <p:nvPr/>
          </p:nvCxnSpPr>
          <p:spPr bwMode="auto">
            <a:xfrm>
              <a:off x="954811" y="2654633"/>
              <a:ext cx="0" cy="685800"/>
            </a:xfrm>
            <a:prstGeom prst="line">
              <a:avLst/>
            </a:prstGeom>
            <a:solidFill>
              <a:srgbClr val="FFFFFF"/>
            </a:solidFill>
            <a:ln w="25400" cap="rnd" cmpd="sng" algn="ctr">
              <a:solidFill>
                <a:schemeClr val="bg1">
                  <a:lumMod val="50000"/>
                </a:schemeClr>
              </a:solidFill>
              <a:prstDash val="solid"/>
              <a:bevel/>
              <a:headEnd type="none" w="med" len="med"/>
              <a:tailEnd type="none" w="med" len="med"/>
            </a:ln>
            <a:effectLst/>
          </p:spPr>
        </p:cxnSp>
        <p:cxnSp>
          <p:nvCxnSpPr>
            <p:cNvPr id="99" name="Straight Connector 98"/>
            <p:cNvCxnSpPr/>
            <p:nvPr/>
          </p:nvCxnSpPr>
          <p:spPr bwMode="auto">
            <a:xfrm flipH="1">
              <a:off x="639214" y="2578434"/>
              <a:ext cx="228600" cy="0"/>
            </a:xfrm>
            <a:prstGeom prst="line">
              <a:avLst/>
            </a:prstGeom>
            <a:solidFill>
              <a:srgbClr val="FFFFFF"/>
            </a:solidFill>
            <a:ln w="25400" cap="rnd" cmpd="sng" algn="ctr">
              <a:solidFill>
                <a:srgbClr val="7F7F7F"/>
              </a:solidFill>
              <a:prstDash val="solid"/>
              <a:bevel/>
              <a:headEnd type="none" w="med" len="med"/>
              <a:tailEnd type="none" w="med" len="med"/>
            </a:ln>
            <a:effectLst/>
          </p:spPr>
        </p:cxnSp>
        <p:cxnSp>
          <p:nvCxnSpPr>
            <p:cNvPr id="101" name="Straight Connector 100"/>
            <p:cNvCxnSpPr/>
            <p:nvPr/>
          </p:nvCxnSpPr>
          <p:spPr bwMode="auto">
            <a:xfrm>
              <a:off x="638907" y="2587793"/>
              <a:ext cx="0" cy="365760"/>
            </a:xfrm>
            <a:prstGeom prst="line">
              <a:avLst/>
            </a:prstGeom>
            <a:solidFill>
              <a:srgbClr val="FFFFFF"/>
            </a:solidFill>
            <a:ln w="25400" cap="rnd" cmpd="sng" algn="ctr">
              <a:solidFill>
                <a:schemeClr val="bg1">
                  <a:lumMod val="50000"/>
                </a:schemeClr>
              </a:solidFill>
              <a:prstDash val="solid"/>
              <a:bevel/>
              <a:headEnd type="none" w="med" len="med"/>
              <a:tailEnd type="none" w="med" len="med"/>
            </a:ln>
            <a:effectLst/>
          </p:spPr>
        </p:cxnSp>
        <p:grpSp>
          <p:nvGrpSpPr>
            <p:cNvPr id="102" name="Group 101"/>
            <p:cNvGrpSpPr/>
            <p:nvPr/>
          </p:nvGrpSpPr>
          <p:grpSpPr>
            <a:xfrm>
              <a:off x="562707" y="2807034"/>
              <a:ext cx="269011" cy="478529"/>
              <a:chOff x="-1048116" y="4095750"/>
              <a:chExt cx="269011" cy="478529"/>
            </a:xfrm>
          </p:grpSpPr>
          <p:pic>
            <p:nvPicPr>
              <p:cNvPr id="106" name="Picture 105" descr="pin-pad.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97740" y="4142763"/>
                <a:ext cx="218635" cy="431516"/>
              </a:xfrm>
              <a:prstGeom prst="rect">
                <a:avLst/>
              </a:prstGeom>
            </p:spPr>
          </p:pic>
          <p:pic>
            <p:nvPicPr>
              <p:cNvPr id="107" name="Picture 10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48116" y="4095750"/>
                <a:ext cx="167217" cy="167216"/>
              </a:xfrm>
              <a:prstGeom prst="rect">
                <a:avLst/>
              </a:prstGeom>
            </p:spPr>
          </p:pic>
        </p:grpSp>
        <p:cxnSp>
          <p:nvCxnSpPr>
            <p:cNvPr id="114" name="Straight Connector 113"/>
            <p:cNvCxnSpPr/>
            <p:nvPr/>
          </p:nvCxnSpPr>
          <p:spPr bwMode="auto">
            <a:xfrm>
              <a:off x="1494386" y="2587793"/>
              <a:ext cx="0" cy="365760"/>
            </a:xfrm>
            <a:prstGeom prst="line">
              <a:avLst/>
            </a:prstGeom>
            <a:solidFill>
              <a:srgbClr val="FFFFFF"/>
            </a:solidFill>
            <a:ln w="25400" cap="rnd" cmpd="sng" algn="ctr">
              <a:solidFill>
                <a:schemeClr val="bg1">
                  <a:lumMod val="50000"/>
                </a:schemeClr>
              </a:solidFill>
              <a:prstDash val="solid"/>
              <a:bevel/>
              <a:headEnd type="none" w="med" len="med"/>
              <a:tailEnd type="none" w="med" len="med"/>
            </a:ln>
            <a:effectLst/>
          </p:spPr>
        </p:cxnSp>
      </p:grpSp>
      <p:grpSp>
        <p:nvGrpSpPr>
          <p:cNvPr id="68" name="Group 67"/>
          <p:cNvGrpSpPr/>
          <p:nvPr/>
        </p:nvGrpSpPr>
        <p:grpSpPr>
          <a:xfrm>
            <a:off x="1547802" y="3495422"/>
            <a:ext cx="838709" cy="1122997"/>
            <a:chOff x="1418186" y="2184066"/>
            <a:chExt cx="838709" cy="1122997"/>
          </a:xfrm>
        </p:grpSpPr>
        <p:pic>
          <p:nvPicPr>
            <p:cNvPr id="110" name="Picture 109" descr="pos-new.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80715" y="2184066"/>
              <a:ext cx="576180" cy="627126"/>
            </a:xfrm>
            <a:prstGeom prst="rect">
              <a:avLst/>
            </a:prstGeom>
          </p:spPr>
        </p:pic>
        <p:cxnSp>
          <p:nvCxnSpPr>
            <p:cNvPr id="111" name="Straight Connector 110"/>
            <p:cNvCxnSpPr/>
            <p:nvPr/>
          </p:nvCxnSpPr>
          <p:spPr bwMode="auto">
            <a:xfrm>
              <a:off x="1793011" y="2621263"/>
              <a:ext cx="0" cy="685800"/>
            </a:xfrm>
            <a:prstGeom prst="line">
              <a:avLst/>
            </a:prstGeom>
            <a:solidFill>
              <a:srgbClr val="FFFFFF"/>
            </a:solidFill>
            <a:ln w="25400" cap="rnd" cmpd="sng" algn="ctr">
              <a:solidFill>
                <a:schemeClr val="bg1">
                  <a:lumMod val="50000"/>
                </a:schemeClr>
              </a:solidFill>
              <a:prstDash val="solid"/>
              <a:bevel/>
              <a:headEnd type="none" w="med" len="med"/>
              <a:tailEnd type="none" w="med" len="med"/>
            </a:ln>
            <a:effectLst/>
          </p:spPr>
        </p:cxnSp>
        <p:cxnSp>
          <p:nvCxnSpPr>
            <p:cNvPr id="113" name="Straight Connector 112"/>
            <p:cNvCxnSpPr/>
            <p:nvPr/>
          </p:nvCxnSpPr>
          <p:spPr bwMode="auto">
            <a:xfrm flipH="1">
              <a:off x="1494693" y="2578434"/>
              <a:ext cx="228600" cy="0"/>
            </a:xfrm>
            <a:prstGeom prst="line">
              <a:avLst/>
            </a:prstGeom>
            <a:solidFill>
              <a:srgbClr val="FFFFFF"/>
            </a:solidFill>
            <a:ln w="25400" cap="rnd" cmpd="sng" algn="ctr">
              <a:solidFill>
                <a:srgbClr val="7F7F7F"/>
              </a:solidFill>
              <a:prstDash val="solid"/>
              <a:bevel/>
              <a:headEnd type="none" w="med" len="med"/>
              <a:tailEnd type="none" w="med" len="med"/>
            </a:ln>
            <a:effectLst/>
          </p:spPr>
        </p:cxnSp>
        <p:grpSp>
          <p:nvGrpSpPr>
            <p:cNvPr id="115" name="Group 114"/>
            <p:cNvGrpSpPr/>
            <p:nvPr/>
          </p:nvGrpSpPr>
          <p:grpSpPr>
            <a:xfrm>
              <a:off x="1418186" y="2807034"/>
              <a:ext cx="269011" cy="478529"/>
              <a:chOff x="-1048116" y="4095750"/>
              <a:chExt cx="269011" cy="478529"/>
            </a:xfrm>
          </p:grpSpPr>
          <p:pic>
            <p:nvPicPr>
              <p:cNvPr id="118" name="Picture 117" descr="pin-pad.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97740" y="4142763"/>
                <a:ext cx="218635" cy="431516"/>
              </a:xfrm>
              <a:prstGeom prst="rect">
                <a:avLst/>
              </a:prstGeom>
            </p:spPr>
          </p:pic>
          <p:pic>
            <p:nvPicPr>
              <p:cNvPr id="119" name="Picture 118"/>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48116" y="4095750"/>
                <a:ext cx="167217" cy="167216"/>
              </a:xfrm>
              <a:prstGeom prst="rect">
                <a:avLst/>
              </a:prstGeom>
            </p:spPr>
          </p:pic>
        </p:grpSp>
      </p:grpSp>
      <p:cxnSp>
        <p:nvCxnSpPr>
          <p:cNvPr id="123" name="Straight Connector 122"/>
          <p:cNvCxnSpPr>
            <a:cxnSpLocks/>
          </p:cNvCxnSpPr>
          <p:nvPr/>
        </p:nvCxnSpPr>
        <p:spPr bwMode="auto">
          <a:xfrm flipH="1">
            <a:off x="1643847" y="1787375"/>
            <a:ext cx="2219272" cy="1"/>
          </a:xfrm>
          <a:prstGeom prst="line">
            <a:avLst/>
          </a:prstGeom>
          <a:solidFill>
            <a:srgbClr val="FFFFFF"/>
          </a:solidFill>
          <a:ln w="25400" cap="rnd" cmpd="sng" algn="ctr">
            <a:solidFill>
              <a:schemeClr val="bg1">
                <a:lumMod val="50000"/>
              </a:schemeClr>
            </a:solidFill>
            <a:prstDash val="solid"/>
            <a:bevel/>
            <a:headEnd type="none" w="med" len="med"/>
            <a:tailEnd type="none" w="med" len="med"/>
          </a:ln>
          <a:effectLst/>
        </p:spPr>
      </p:cxnSp>
      <p:cxnSp>
        <p:nvCxnSpPr>
          <p:cNvPr id="133" name="Straight Connector 132"/>
          <p:cNvCxnSpPr>
            <a:cxnSpLocks/>
          </p:cNvCxnSpPr>
          <p:nvPr/>
        </p:nvCxnSpPr>
        <p:spPr bwMode="auto">
          <a:xfrm flipV="1">
            <a:off x="4071946" y="2949962"/>
            <a:ext cx="2059813" cy="3258"/>
          </a:xfrm>
          <a:prstGeom prst="line">
            <a:avLst/>
          </a:prstGeom>
          <a:solidFill>
            <a:srgbClr val="FFFFFF"/>
          </a:solidFill>
          <a:ln w="25400" cap="rnd" cmpd="sng" algn="ctr">
            <a:solidFill>
              <a:srgbClr val="7F7F7F"/>
            </a:solidFill>
            <a:prstDash val="solid"/>
            <a:bevel/>
            <a:headEnd type="none" w="med" len="med"/>
            <a:tailEnd type="none" w="med" len="med"/>
          </a:ln>
          <a:effectLst/>
        </p:spPr>
      </p:cxnSp>
      <p:grpSp>
        <p:nvGrpSpPr>
          <p:cNvPr id="16" name="Group 15">
            <a:extLst>
              <a:ext uri="{FF2B5EF4-FFF2-40B4-BE49-F238E27FC236}">
                <a16:creationId xmlns:a16="http://schemas.microsoft.com/office/drawing/2014/main" id="{6DD43657-C6D1-4DCC-A069-336E0AFACB46}"/>
              </a:ext>
            </a:extLst>
          </p:cNvPr>
          <p:cNvGrpSpPr/>
          <p:nvPr/>
        </p:nvGrpSpPr>
        <p:grpSpPr>
          <a:xfrm>
            <a:off x="6197016" y="2578557"/>
            <a:ext cx="1977929" cy="836561"/>
            <a:chOff x="6186968" y="2319762"/>
            <a:chExt cx="1977929" cy="836561"/>
          </a:xfrm>
        </p:grpSpPr>
        <p:cxnSp>
          <p:nvCxnSpPr>
            <p:cNvPr id="92" name="Straight Connector 91">
              <a:extLst>
                <a:ext uri="{FF2B5EF4-FFF2-40B4-BE49-F238E27FC236}">
                  <a16:creationId xmlns:a16="http://schemas.microsoft.com/office/drawing/2014/main" id="{7D68589A-617C-4090-8B88-E88E9FCF8915}"/>
                </a:ext>
              </a:extLst>
            </p:cNvPr>
            <p:cNvCxnSpPr>
              <a:cxnSpLocks/>
            </p:cNvCxnSpPr>
            <p:nvPr/>
          </p:nvCxnSpPr>
          <p:spPr bwMode="auto">
            <a:xfrm>
              <a:off x="6186968" y="2952773"/>
              <a:ext cx="1351224" cy="0"/>
            </a:xfrm>
            <a:prstGeom prst="line">
              <a:avLst/>
            </a:prstGeom>
            <a:solidFill>
              <a:srgbClr val="FFFFFF"/>
            </a:solidFill>
            <a:ln w="25400" cap="rnd" cmpd="sng" algn="ctr">
              <a:solidFill>
                <a:srgbClr val="7F7F7F"/>
              </a:solidFill>
              <a:prstDash val="solid"/>
              <a:bevel/>
              <a:headEnd type="none" w="med" len="med"/>
              <a:tailEnd type="none" w="med" len="med"/>
            </a:ln>
            <a:effectLst/>
          </p:spPr>
        </p:cxnSp>
        <p:grpSp>
          <p:nvGrpSpPr>
            <p:cNvPr id="70" name="Group 69"/>
            <p:cNvGrpSpPr/>
            <p:nvPr/>
          </p:nvGrpSpPr>
          <p:grpSpPr>
            <a:xfrm>
              <a:off x="7127128" y="2319762"/>
              <a:ext cx="805754" cy="376291"/>
              <a:chOff x="5987545" y="2084311"/>
              <a:chExt cx="1099976" cy="513694"/>
            </a:xfrm>
          </p:grpSpPr>
          <p:pic>
            <p:nvPicPr>
              <p:cNvPr id="129" name="Picture 128" descr="credit-car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7545" y="2226020"/>
                <a:ext cx="520259" cy="371985"/>
              </a:xfrm>
              <a:prstGeom prst="rect">
                <a:avLst/>
              </a:prstGeom>
            </p:spPr>
          </p:pic>
          <p:pic>
            <p:nvPicPr>
              <p:cNvPr id="131" name="Picture 130" descr="credit-car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7262" y="2226020"/>
                <a:ext cx="520259" cy="371985"/>
              </a:xfrm>
              <a:prstGeom prst="rect">
                <a:avLst/>
              </a:prstGeom>
            </p:spPr>
          </p:pic>
          <p:pic>
            <p:nvPicPr>
              <p:cNvPr id="130" name="Picture 129" descr="credit-car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5197" y="2084311"/>
                <a:ext cx="520259" cy="371985"/>
              </a:xfrm>
              <a:prstGeom prst="rect">
                <a:avLst/>
              </a:prstGeom>
            </p:spPr>
          </p:pic>
        </p:grpSp>
        <p:sp>
          <p:nvSpPr>
            <p:cNvPr id="28" name="TextBox 27"/>
            <p:cNvSpPr txBox="1"/>
            <p:nvPr/>
          </p:nvSpPr>
          <p:spPr>
            <a:xfrm>
              <a:off x="6906513" y="2756213"/>
              <a:ext cx="1258384" cy="400110"/>
            </a:xfrm>
            <a:prstGeom prst="rect">
              <a:avLst/>
            </a:prstGeom>
            <a:solidFill>
              <a:srgbClr val="00B050"/>
            </a:solidFill>
          </p:spPr>
          <p:txBody>
            <a:bodyPr wrap="square" rtlCol="0">
              <a:spAutoFit/>
            </a:bodyPr>
            <a:lstStyle/>
            <a:p>
              <a:pPr algn="ctr"/>
              <a:r>
                <a:rPr lang="en-US" sz="1000" b="1" dirty="0">
                  <a:solidFill>
                    <a:srgbClr val="DCF0C6"/>
                  </a:solidFill>
                </a:rPr>
                <a:t>Connected Payments</a:t>
              </a:r>
            </a:p>
          </p:txBody>
        </p:sp>
      </p:grpSp>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1627" y="2247871"/>
            <a:ext cx="427091" cy="565931"/>
          </a:xfrm>
          <a:prstGeom prst="rect">
            <a:avLst/>
          </a:prstGeom>
        </p:spPr>
      </p:pic>
      <p:pic>
        <p:nvPicPr>
          <p:cNvPr id="93" name="Picture 32" descr="StoreLineArchitectre1"/>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2323" y="1162571"/>
            <a:ext cx="1443503" cy="1075685"/>
          </a:xfrm>
          <a:prstGeom prst="rect">
            <a:avLst/>
          </a:prstGeom>
          <a:noFill/>
        </p:spPr>
      </p:pic>
      <p:cxnSp>
        <p:nvCxnSpPr>
          <p:cNvPr id="94" name="Straight Connector 93"/>
          <p:cNvCxnSpPr/>
          <p:nvPr/>
        </p:nvCxnSpPr>
        <p:spPr bwMode="auto">
          <a:xfrm>
            <a:off x="6161751" y="4943098"/>
            <a:ext cx="799460" cy="0"/>
          </a:xfrm>
          <a:prstGeom prst="line">
            <a:avLst/>
          </a:prstGeom>
          <a:solidFill>
            <a:srgbClr val="FFFFFF"/>
          </a:solidFill>
          <a:ln w="25400" cap="rnd" cmpd="sng" algn="ctr">
            <a:solidFill>
              <a:srgbClr val="7F7F7F"/>
            </a:solidFill>
            <a:prstDash val="solid"/>
            <a:bevel/>
            <a:headEnd type="none" w="med" len="med"/>
            <a:tailEnd type="none" w="med" len="med"/>
          </a:ln>
          <a:effectLst/>
        </p:spPr>
      </p:cxnSp>
      <p:pic>
        <p:nvPicPr>
          <p:cNvPr id="121" name="Picture 120"/>
          <p:cNvPicPr>
            <a:picLocks noChangeAspect="1"/>
          </p:cNvPicPr>
          <p:nvPr/>
        </p:nvPicPr>
        <p:blipFill>
          <a:blip r:embed="rId13" cstate="screen">
            <a:duotone>
              <a:prstClr val="black"/>
              <a:schemeClr val="accent2">
                <a:tint val="45000"/>
                <a:satMod val="400000"/>
              </a:schemeClr>
            </a:duotone>
            <a:extLst>
              <a:ext uri="{BEBA8EAE-BF5A-486C-A8C5-ECC9F3942E4B}">
                <a14:imgProps xmlns:a14="http://schemas.microsoft.com/office/drawing/2010/main">
                  <a14:imgLayer r:embed="rId14">
                    <a14:imgEffect>
                      <a14:sharpenSoften amount="100000"/>
                    </a14:imgEffect>
                    <a14:imgEffect>
                      <a14:colorTemperature colorTemp="4700"/>
                    </a14:imgEffect>
                    <a14:imgEffect>
                      <a14:saturation sat="400000"/>
                    </a14:imgEffect>
                    <a14:imgEffect>
                      <a14:brightnessContrast bright="-30000" contrast="-69000"/>
                    </a14:imgEffect>
                  </a14:imgLayer>
                </a14:imgProps>
              </a:ext>
              <a:ext uri="{28A0092B-C50C-407E-A947-70E740481C1C}">
                <a14:useLocalDpi xmlns:a14="http://schemas.microsoft.com/office/drawing/2010/main" val="0"/>
              </a:ext>
            </a:extLst>
          </a:blip>
          <a:stretch>
            <a:fillRect/>
          </a:stretch>
        </p:blipFill>
        <p:spPr>
          <a:xfrm>
            <a:off x="7160524" y="4460386"/>
            <a:ext cx="685262" cy="323169"/>
          </a:xfrm>
          <a:prstGeom prst="rect">
            <a:avLst/>
          </a:prstGeom>
          <a:noFill/>
          <a:ln>
            <a:noFill/>
          </a:ln>
        </p:spPr>
      </p:pic>
      <p:pic>
        <p:nvPicPr>
          <p:cNvPr id="7" name="Picture 6"/>
          <p:cNvPicPr>
            <a:picLocks noChangeAspect="1"/>
          </p:cNvPicPr>
          <p:nvPr/>
        </p:nvPicPr>
        <p:blipFill>
          <a:blip r:embed="rId15">
            <a:duotone>
              <a:prstClr val="black"/>
              <a:schemeClr val="accent2">
                <a:tint val="45000"/>
                <a:satMod val="400000"/>
              </a:schemeClr>
            </a:duotone>
          </a:blip>
          <a:stretch>
            <a:fillRect/>
          </a:stretch>
        </p:blipFill>
        <p:spPr>
          <a:xfrm>
            <a:off x="993228" y="3554264"/>
            <a:ext cx="496253" cy="378613"/>
          </a:xfrm>
          <a:prstGeom prst="rect">
            <a:avLst/>
          </a:prstGeom>
        </p:spPr>
      </p:pic>
      <p:pic>
        <p:nvPicPr>
          <p:cNvPr id="88" name="Picture 87"/>
          <p:cNvPicPr>
            <a:picLocks noChangeAspect="1"/>
          </p:cNvPicPr>
          <p:nvPr/>
        </p:nvPicPr>
        <p:blipFill>
          <a:blip r:embed="rId15">
            <a:duotone>
              <a:prstClr val="black"/>
              <a:schemeClr val="accent2">
                <a:tint val="45000"/>
                <a:satMod val="400000"/>
              </a:schemeClr>
            </a:duotone>
          </a:blip>
          <a:stretch>
            <a:fillRect/>
          </a:stretch>
        </p:blipFill>
        <p:spPr>
          <a:xfrm>
            <a:off x="1845919" y="3548635"/>
            <a:ext cx="496253" cy="378613"/>
          </a:xfrm>
          <a:prstGeom prst="rect">
            <a:avLst/>
          </a:prstGeom>
        </p:spPr>
      </p:pic>
      <p:pic>
        <p:nvPicPr>
          <p:cNvPr id="90" name="Picture 89"/>
          <p:cNvPicPr>
            <a:picLocks noChangeAspect="1"/>
          </p:cNvPicPr>
          <p:nvPr/>
        </p:nvPicPr>
        <p:blipFill>
          <a:blip r:embed="rId15">
            <a:duotone>
              <a:prstClr val="black"/>
              <a:schemeClr val="accent2">
                <a:tint val="45000"/>
                <a:satMod val="400000"/>
              </a:schemeClr>
            </a:duotone>
          </a:blip>
          <a:stretch>
            <a:fillRect/>
          </a:stretch>
        </p:blipFill>
        <p:spPr>
          <a:xfrm>
            <a:off x="2700562" y="3554263"/>
            <a:ext cx="496253" cy="378613"/>
          </a:xfrm>
          <a:prstGeom prst="rect">
            <a:avLst/>
          </a:prstGeom>
        </p:spPr>
      </p:pic>
      <p:cxnSp>
        <p:nvCxnSpPr>
          <p:cNvPr id="73" name="Straight Connector 72"/>
          <p:cNvCxnSpPr>
            <a:cxnSpLocks/>
          </p:cNvCxnSpPr>
          <p:nvPr/>
        </p:nvCxnSpPr>
        <p:spPr bwMode="auto">
          <a:xfrm>
            <a:off x="6201934" y="2255120"/>
            <a:ext cx="3225" cy="2818520"/>
          </a:xfrm>
          <a:prstGeom prst="line">
            <a:avLst/>
          </a:prstGeom>
          <a:solidFill>
            <a:srgbClr val="FFFFFF"/>
          </a:solidFill>
          <a:ln w="25400" cap="rnd" cmpd="sng" algn="ctr">
            <a:solidFill>
              <a:schemeClr val="bg1">
                <a:lumMod val="50000"/>
              </a:schemeClr>
            </a:solidFill>
            <a:prstDash val="solid"/>
            <a:bevel/>
            <a:headEnd type="none" w="med" len="med"/>
            <a:tailEnd type="triangle" w="lg" len="med"/>
          </a:ln>
          <a:effectLst/>
        </p:spPr>
      </p:cxnSp>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76494" y="2822527"/>
            <a:ext cx="246888" cy="244822"/>
          </a:xfrm>
          <a:prstGeom prst="rect">
            <a:avLst/>
          </a:prstGeom>
        </p:spPr>
      </p:pic>
      <p:pic>
        <p:nvPicPr>
          <p:cNvPr id="2" name="Picture 1"/>
          <p:cNvPicPr>
            <a:picLocks noChangeAspect="1"/>
          </p:cNvPicPr>
          <p:nvPr/>
        </p:nvPicPr>
        <p:blipFill rotWithShape="1">
          <a:blip r:embed="rId17">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18">
                    <a14:imgEffect>
                      <a14:brightnessContrast contrast="-16000"/>
                    </a14:imgEffect>
                  </a14:imgLayer>
                </a14:imgProps>
              </a:ext>
            </a:extLst>
          </a:blip>
          <a:srcRect l="3968" t="2236" r="23584" b="-11516"/>
          <a:stretch/>
        </p:blipFill>
        <p:spPr>
          <a:xfrm>
            <a:off x="5793788" y="1036679"/>
            <a:ext cx="805327" cy="938231"/>
          </a:xfrm>
          <a:prstGeom prst="rect">
            <a:avLst/>
          </a:prstGeom>
        </p:spPr>
      </p:pic>
      <p:pic>
        <p:nvPicPr>
          <p:cNvPr id="84" name="Picture 83"/>
          <p:cNvPicPr>
            <a:picLocks noChangeAspect="1"/>
          </p:cNvPicPr>
          <p:nvPr/>
        </p:nvPicPr>
        <p:blipFill>
          <a:blip r:embed="rId1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265676" y="3473184"/>
            <a:ext cx="528658" cy="361715"/>
          </a:xfrm>
          <a:prstGeom prst="rect">
            <a:avLst/>
          </a:prstGeom>
        </p:spPr>
      </p:pic>
      <p:cxnSp>
        <p:nvCxnSpPr>
          <p:cNvPr id="95" name="Straight Connector 94"/>
          <p:cNvCxnSpPr/>
          <p:nvPr/>
        </p:nvCxnSpPr>
        <p:spPr bwMode="auto">
          <a:xfrm>
            <a:off x="6213522" y="4092510"/>
            <a:ext cx="799460" cy="0"/>
          </a:xfrm>
          <a:prstGeom prst="line">
            <a:avLst/>
          </a:prstGeom>
          <a:solidFill>
            <a:srgbClr val="FFFFFF"/>
          </a:solidFill>
          <a:ln w="25400" cap="rnd" cmpd="sng" algn="ctr">
            <a:solidFill>
              <a:srgbClr val="7F7F7F"/>
            </a:solidFill>
            <a:prstDash val="solid"/>
            <a:bevel/>
            <a:headEnd type="none" w="med" len="med"/>
            <a:tailEnd type="none" w="med" len="med"/>
          </a:ln>
          <a:effectLst/>
        </p:spPr>
      </p:cxnSp>
      <p:sp>
        <p:nvSpPr>
          <p:cNvPr id="64" name="TextBox 63"/>
          <p:cNvSpPr txBox="1"/>
          <p:nvPr/>
        </p:nvSpPr>
        <p:spPr>
          <a:xfrm>
            <a:off x="6910198" y="3897808"/>
            <a:ext cx="1255989" cy="400110"/>
          </a:xfrm>
          <a:prstGeom prst="rect">
            <a:avLst/>
          </a:prstGeom>
          <a:solidFill>
            <a:srgbClr val="00B050"/>
          </a:solidFill>
        </p:spPr>
        <p:txBody>
          <a:bodyPr wrap="square" rtlCol="0">
            <a:spAutoFit/>
          </a:bodyPr>
          <a:lstStyle>
            <a:defPPr>
              <a:defRPr lang="en-US"/>
            </a:defPPr>
            <a:lvl1pPr algn="ctr">
              <a:defRPr sz="1000" b="1">
                <a:solidFill>
                  <a:schemeClr val="bg1"/>
                </a:solidFill>
              </a:defRPr>
            </a:lvl1pPr>
          </a:lstStyle>
          <a:p>
            <a:r>
              <a:rPr lang="en-US" dirty="0">
                <a:solidFill>
                  <a:srgbClr val="DCF0C6"/>
                </a:solidFill>
              </a:rPr>
              <a:t>Connected Loyalty</a:t>
            </a:r>
          </a:p>
        </p:txBody>
      </p:sp>
      <p:sp>
        <p:nvSpPr>
          <p:cNvPr id="26" name="TextBox 25"/>
          <p:cNvSpPr txBox="1"/>
          <p:nvPr/>
        </p:nvSpPr>
        <p:spPr>
          <a:xfrm>
            <a:off x="6906514" y="4748682"/>
            <a:ext cx="1255989" cy="400110"/>
          </a:xfrm>
          <a:prstGeom prst="rect">
            <a:avLst/>
          </a:prstGeom>
          <a:solidFill>
            <a:srgbClr val="00B050"/>
          </a:solidFill>
        </p:spPr>
        <p:txBody>
          <a:bodyPr wrap="square" rtlCol="0">
            <a:spAutoFit/>
          </a:bodyPr>
          <a:lstStyle>
            <a:defPPr>
              <a:defRPr lang="en-US"/>
            </a:defPPr>
            <a:lvl1pPr algn="ctr">
              <a:defRPr sz="1000" b="1">
                <a:solidFill>
                  <a:schemeClr val="bg1"/>
                </a:solidFill>
              </a:defRPr>
            </a:lvl1pPr>
          </a:lstStyle>
          <a:p>
            <a:r>
              <a:rPr lang="en-US" dirty="0">
                <a:solidFill>
                  <a:srgbClr val="DCF0C6"/>
                </a:solidFill>
              </a:rPr>
              <a:t>Connected Services</a:t>
            </a:r>
          </a:p>
        </p:txBody>
      </p:sp>
      <p:sp>
        <p:nvSpPr>
          <p:cNvPr id="8" name="Title 7"/>
          <p:cNvSpPr>
            <a:spLocks noGrp="1"/>
          </p:cNvSpPr>
          <p:nvPr>
            <p:ph type="title"/>
          </p:nvPr>
        </p:nvSpPr>
        <p:spPr/>
        <p:txBody>
          <a:bodyPr>
            <a:normAutofit/>
          </a:bodyPr>
          <a:lstStyle/>
          <a:p>
            <a:r>
              <a:rPr lang="en-US" sz="2800" dirty="0"/>
              <a:t>The Venue: ENCOR Architecture</a:t>
            </a:r>
          </a:p>
        </p:txBody>
      </p:sp>
      <p:sp>
        <p:nvSpPr>
          <p:cNvPr id="89" name="Rectangle 88"/>
          <p:cNvSpPr/>
          <p:nvPr/>
        </p:nvSpPr>
        <p:spPr>
          <a:xfrm>
            <a:off x="7844736" y="605682"/>
            <a:ext cx="570493" cy="246221"/>
          </a:xfrm>
          <a:prstGeom prst="rect">
            <a:avLst/>
          </a:prstGeom>
          <a:noFill/>
          <a:ln>
            <a:noFill/>
          </a:ln>
        </p:spPr>
        <p:txBody>
          <a:bodyPr wrap="square">
            <a:spAutoFit/>
          </a:bodyPr>
          <a:lstStyle/>
          <a:p>
            <a:pPr algn="ctr" defTabSz="914378">
              <a:buClr>
                <a:srgbClr val="54B948"/>
              </a:buClr>
              <a:defRPr/>
            </a:pPr>
            <a:r>
              <a:rPr lang="en-US" sz="500" b="1" kern="0" dirty="0">
                <a:solidFill>
                  <a:prstClr val="white"/>
                </a:solidFill>
                <a:latin typeface="Arial"/>
              </a:rPr>
              <a:t>Loyalty &amp; Promotions</a:t>
            </a:r>
          </a:p>
        </p:txBody>
      </p:sp>
      <p:cxnSp>
        <p:nvCxnSpPr>
          <p:cNvPr id="72" name="Straight Connector 71"/>
          <p:cNvCxnSpPr/>
          <p:nvPr/>
        </p:nvCxnSpPr>
        <p:spPr bwMode="auto">
          <a:xfrm flipV="1">
            <a:off x="7624077" y="1316372"/>
            <a:ext cx="138548" cy="1012"/>
          </a:xfrm>
          <a:prstGeom prst="line">
            <a:avLst/>
          </a:prstGeom>
          <a:solidFill>
            <a:srgbClr val="FFFFFF"/>
          </a:solidFill>
          <a:ln w="25400" cap="rnd" cmpd="sng" algn="ctr">
            <a:solidFill>
              <a:srgbClr val="7F7F7F"/>
            </a:solidFill>
            <a:prstDash val="solid"/>
            <a:bevel/>
            <a:headEnd type="none" w="med" len="med"/>
            <a:tailEnd type="none" w="med" len="med"/>
          </a:ln>
          <a:effectLst/>
        </p:spPr>
      </p:cxnSp>
      <p:sp>
        <p:nvSpPr>
          <p:cNvPr id="109" name="TextBox 108">
            <a:extLst>
              <a:ext uri="{FF2B5EF4-FFF2-40B4-BE49-F238E27FC236}">
                <a16:creationId xmlns:a16="http://schemas.microsoft.com/office/drawing/2014/main" id="{4CE0CEA7-0DB0-4634-B248-C9C226F99249}"/>
              </a:ext>
            </a:extLst>
          </p:cNvPr>
          <p:cNvSpPr txBox="1"/>
          <p:nvPr/>
        </p:nvSpPr>
        <p:spPr>
          <a:xfrm>
            <a:off x="7749814" y="1181792"/>
            <a:ext cx="717921" cy="307777"/>
          </a:xfrm>
          <a:prstGeom prst="rect">
            <a:avLst/>
          </a:prstGeom>
          <a:solidFill>
            <a:srgbClr val="54B948"/>
          </a:solidFill>
        </p:spPr>
        <p:txBody>
          <a:bodyPr wrap="square" lIns="91440" tIns="45720" rIns="91440" bIns="45720"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sz="700" b="1" dirty="0">
                <a:solidFill>
                  <a:schemeClr val="bg1"/>
                </a:solidFill>
                <a:latin typeface="Raleway SemiBold" panose="020B0703030101060003" pitchFamily="34" charset="0"/>
              </a:rPr>
              <a:t>Reports</a:t>
            </a:r>
          </a:p>
          <a:p>
            <a:pPr algn="ctr"/>
            <a:r>
              <a:rPr lang="en-US" sz="700" b="1" dirty="0">
                <a:solidFill>
                  <a:schemeClr val="bg1"/>
                </a:solidFill>
                <a:latin typeface="Raleway SemiBold" panose="020B0703030101060003" pitchFamily="34" charset="0"/>
              </a:rPr>
              <a:t>Analytics</a:t>
            </a:r>
          </a:p>
        </p:txBody>
      </p:sp>
      <p:sp>
        <p:nvSpPr>
          <p:cNvPr id="103" name="TextBox 91">
            <a:extLst>
              <a:ext uri="{FF2B5EF4-FFF2-40B4-BE49-F238E27FC236}">
                <a16:creationId xmlns:a16="http://schemas.microsoft.com/office/drawing/2014/main" id="{CF9EADD9-FDCC-4E9D-8264-000149E3EFCC}"/>
              </a:ext>
            </a:extLst>
          </p:cNvPr>
          <p:cNvSpPr txBox="1"/>
          <p:nvPr/>
        </p:nvSpPr>
        <p:spPr>
          <a:xfrm>
            <a:off x="7977394" y="1459383"/>
            <a:ext cx="707693" cy="307777"/>
          </a:xfrm>
          <a:prstGeom prst="rect">
            <a:avLst/>
          </a:prstGeom>
          <a:solidFill>
            <a:srgbClr val="54B948"/>
          </a:solidFill>
          <a:ln w="6350">
            <a:solidFill>
              <a:schemeClr val="bg1">
                <a:lumMod val="75000"/>
              </a:schemeClr>
            </a:solidFill>
          </a:ln>
        </p:spPr>
        <p:txBody>
          <a:bodyPr wrap="square" lIns="91440" tIns="45720" rIns="91440" bIns="45720" rtlCol="0">
            <a:spAutoFit/>
          </a:bodyPr>
          <a:lstStyle>
            <a:defPPr>
              <a:defRPr lang="en-US"/>
            </a:defPPr>
            <a:lvl1pPr algn="ctr">
              <a:defRPr sz="700" b="1">
                <a:solidFill>
                  <a:schemeClr val="bg1"/>
                </a:solidFill>
                <a:latin typeface="Raleway ExtraBold" panose="020B0903030101060003"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dirty="0">
                <a:latin typeface="Raleway SemiBold" panose="020B0703030101060003" pitchFamily="34" charset="0"/>
              </a:rPr>
              <a:t>Digital</a:t>
            </a:r>
          </a:p>
          <a:p>
            <a:r>
              <a:rPr lang="en-US" dirty="0">
                <a:latin typeface="Raleway SemiBold" panose="020B0703030101060003" pitchFamily="34" charset="0"/>
              </a:rPr>
              <a:t>Coupons</a:t>
            </a:r>
          </a:p>
        </p:txBody>
      </p:sp>
      <p:sp>
        <p:nvSpPr>
          <p:cNvPr id="100" name="TextBox 99">
            <a:extLst>
              <a:ext uri="{FF2B5EF4-FFF2-40B4-BE49-F238E27FC236}">
                <a16:creationId xmlns:a16="http://schemas.microsoft.com/office/drawing/2014/main" id="{AF0B0457-5979-4A1D-A1A8-F502ACE45071}"/>
              </a:ext>
            </a:extLst>
          </p:cNvPr>
          <p:cNvSpPr txBox="1"/>
          <p:nvPr/>
        </p:nvSpPr>
        <p:spPr>
          <a:xfrm>
            <a:off x="8202123" y="1738240"/>
            <a:ext cx="677009" cy="307777"/>
          </a:xfrm>
          <a:prstGeom prst="rect">
            <a:avLst/>
          </a:prstGeom>
          <a:solidFill>
            <a:srgbClr val="54B948"/>
          </a:solidFill>
          <a:ln w="6350">
            <a:solidFill>
              <a:schemeClr val="bg1">
                <a:lumMod val="75000"/>
              </a:schemeClr>
            </a:solidFill>
          </a:ln>
        </p:spPr>
        <p:txBody>
          <a:bodyPr wrap="square" lIns="91440" tIns="45720" rIns="91440" bIns="45720"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sz="700" b="1" dirty="0">
                <a:solidFill>
                  <a:schemeClr val="bg1"/>
                </a:solidFill>
                <a:latin typeface="Raleway SemiBold" panose="020B0703030101060003" pitchFamily="34" charset="0"/>
              </a:rPr>
              <a:t>Digital</a:t>
            </a:r>
          </a:p>
          <a:p>
            <a:pPr algn="ctr"/>
            <a:r>
              <a:rPr lang="en-US" sz="700" b="1" dirty="0">
                <a:solidFill>
                  <a:schemeClr val="bg1"/>
                </a:solidFill>
                <a:latin typeface="Raleway SemiBold" panose="020B0703030101060003" pitchFamily="34" charset="0"/>
              </a:rPr>
              <a:t>Receipts</a:t>
            </a:r>
          </a:p>
        </p:txBody>
      </p:sp>
      <p:cxnSp>
        <p:nvCxnSpPr>
          <p:cNvPr id="85" name="Straight Connector 84"/>
          <p:cNvCxnSpPr/>
          <p:nvPr/>
        </p:nvCxnSpPr>
        <p:spPr bwMode="auto">
          <a:xfrm flipV="1">
            <a:off x="7624320" y="997277"/>
            <a:ext cx="138548" cy="1012"/>
          </a:xfrm>
          <a:prstGeom prst="line">
            <a:avLst/>
          </a:prstGeom>
          <a:solidFill>
            <a:srgbClr val="FFFFFF"/>
          </a:solidFill>
          <a:ln w="25400" cap="rnd" cmpd="sng" algn="ctr">
            <a:solidFill>
              <a:srgbClr val="7F7F7F"/>
            </a:solidFill>
            <a:prstDash val="solid"/>
            <a:bevel/>
            <a:headEnd type="none" w="med" len="med"/>
            <a:tailEnd type="none" w="med" len="med"/>
          </a:ln>
          <a:effectLst/>
        </p:spPr>
      </p:cxnSp>
      <p:sp>
        <p:nvSpPr>
          <p:cNvPr id="112" name="TextBox 102">
            <a:extLst>
              <a:ext uri="{FF2B5EF4-FFF2-40B4-BE49-F238E27FC236}">
                <a16:creationId xmlns:a16="http://schemas.microsoft.com/office/drawing/2014/main" id="{2A152FAE-6FA4-4772-B8A3-A2A24CA29DD6}"/>
              </a:ext>
            </a:extLst>
          </p:cNvPr>
          <p:cNvSpPr txBox="1"/>
          <p:nvPr/>
        </p:nvSpPr>
        <p:spPr>
          <a:xfrm>
            <a:off x="7750546" y="828178"/>
            <a:ext cx="722302" cy="307777"/>
          </a:xfrm>
          <a:prstGeom prst="rect">
            <a:avLst/>
          </a:prstGeom>
          <a:solidFill>
            <a:srgbClr val="54B948"/>
          </a:solidFill>
        </p:spPr>
        <p:txBody>
          <a:bodyPr wrap="square" lIns="91440" tIns="45720" rIns="91440" bIns="45720"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sz="700" b="1" dirty="0">
                <a:solidFill>
                  <a:schemeClr val="bg1"/>
                </a:solidFill>
                <a:latin typeface="Raleway SemiBold" panose="020B0703030101060003" pitchFamily="34" charset="0"/>
              </a:rPr>
              <a:t>Loyalty and Promotions</a:t>
            </a:r>
          </a:p>
        </p:txBody>
      </p:sp>
      <p:sp>
        <p:nvSpPr>
          <p:cNvPr id="80" name="Slide Number Placeholder 2">
            <a:extLst>
              <a:ext uri="{FF2B5EF4-FFF2-40B4-BE49-F238E27FC236}">
                <a16:creationId xmlns:a16="http://schemas.microsoft.com/office/drawing/2014/main" id="{E35132F3-98CF-43D9-BAB4-439B6E0EDA8B}"/>
              </a:ext>
            </a:extLst>
          </p:cNvPr>
          <p:cNvSpPr txBox="1">
            <a:spLocks/>
          </p:cNvSpPr>
          <p:nvPr/>
        </p:nvSpPr>
        <p:spPr>
          <a:xfrm>
            <a:off x="375315" y="5007567"/>
            <a:ext cx="149080"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9</a:t>
            </a:fld>
            <a:endParaRPr lang="en-US" sz="800" kern="0" dirty="0">
              <a:solidFill>
                <a:srgbClr val="54B948"/>
              </a:solidFill>
            </a:endParaRPr>
          </a:p>
        </p:txBody>
      </p:sp>
      <p:sp>
        <p:nvSpPr>
          <p:cNvPr id="87" name="Footer Placeholder 3">
            <a:extLst>
              <a:ext uri="{FF2B5EF4-FFF2-40B4-BE49-F238E27FC236}">
                <a16:creationId xmlns:a16="http://schemas.microsoft.com/office/drawing/2014/main" id="{D10D5699-6011-4339-9FB9-75A24D343D66}"/>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
        <p:nvSpPr>
          <p:cNvPr id="4" name="TextBox 3">
            <a:extLst>
              <a:ext uri="{FF2B5EF4-FFF2-40B4-BE49-F238E27FC236}">
                <a16:creationId xmlns:a16="http://schemas.microsoft.com/office/drawing/2014/main" id="{AA2D2F57-EB18-40FF-B91C-83A2DC6B18F1}"/>
              </a:ext>
            </a:extLst>
          </p:cNvPr>
          <p:cNvSpPr txBox="1"/>
          <p:nvPr/>
        </p:nvSpPr>
        <p:spPr>
          <a:xfrm>
            <a:off x="829027" y="1826529"/>
            <a:ext cx="328402" cy="246221"/>
          </a:xfrm>
          <a:prstGeom prst="rect">
            <a:avLst/>
          </a:prstGeom>
          <a:solidFill>
            <a:srgbClr val="969696"/>
          </a:solidFill>
        </p:spPr>
        <p:txBody>
          <a:bodyPr wrap="square" lIns="0" tIns="0" rIns="0" bIns="0" rtlCol="0">
            <a:spAutoFit/>
          </a:bodyPr>
          <a:lstStyle/>
          <a:p>
            <a:pPr algn="ctr">
              <a:buClr>
                <a:schemeClr val="accent1"/>
              </a:buClr>
            </a:pPr>
            <a:r>
              <a:rPr lang="en-US" sz="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SQL 2016</a:t>
            </a:r>
          </a:p>
        </p:txBody>
      </p:sp>
      <p:cxnSp>
        <p:nvCxnSpPr>
          <p:cNvPr id="120" name="Straight Connector 119">
            <a:extLst>
              <a:ext uri="{FF2B5EF4-FFF2-40B4-BE49-F238E27FC236}">
                <a16:creationId xmlns:a16="http://schemas.microsoft.com/office/drawing/2014/main" id="{57DFED96-0EB3-4BB5-AADC-769659922978}"/>
              </a:ext>
            </a:extLst>
          </p:cNvPr>
          <p:cNvCxnSpPr>
            <a:cxnSpLocks/>
          </p:cNvCxnSpPr>
          <p:nvPr/>
        </p:nvCxnSpPr>
        <p:spPr bwMode="auto">
          <a:xfrm>
            <a:off x="7340554" y="982117"/>
            <a:ext cx="5113" cy="1103873"/>
          </a:xfrm>
          <a:prstGeom prst="line">
            <a:avLst/>
          </a:prstGeom>
          <a:solidFill>
            <a:srgbClr val="FFFFFF"/>
          </a:solidFill>
          <a:ln w="25400" cap="rnd" cmpd="sng" algn="ctr">
            <a:solidFill>
              <a:schemeClr val="bg1">
                <a:lumMod val="50000"/>
              </a:schemeClr>
            </a:solidFill>
            <a:prstDash val="solid"/>
            <a:bevel/>
            <a:headEnd type="none" w="med" len="med"/>
            <a:tailEnd type="triangle" w="lg" len="med"/>
          </a:ln>
          <a:effectLst/>
        </p:spPr>
      </p:cxnSp>
      <p:grpSp>
        <p:nvGrpSpPr>
          <p:cNvPr id="5" name="Group 4">
            <a:extLst>
              <a:ext uri="{FF2B5EF4-FFF2-40B4-BE49-F238E27FC236}">
                <a16:creationId xmlns:a16="http://schemas.microsoft.com/office/drawing/2014/main" id="{D86BC9BA-C658-4387-A6F7-0FD028AE2979}"/>
              </a:ext>
            </a:extLst>
          </p:cNvPr>
          <p:cNvGrpSpPr/>
          <p:nvPr/>
        </p:nvGrpSpPr>
        <p:grpSpPr>
          <a:xfrm>
            <a:off x="7037991" y="823499"/>
            <a:ext cx="590881" cy="1371333"/>
            <a:chOff x="7210737" y="904449"/>
            <a:chExt cx="590881" cy="1371333"/>
          </a:xfrm>
        </p:grpSpPr>
        <p:sp>
          <p:nvSpPr>
            <p:cNvPr id="105" name="TextBox 91">
              <a:extLst>
                <a:ext uri="{FF2B5EF4-FFF2-40B4-BE49-F238E27FC236}">
                  <a16:creationId xmlns:a16="http://schemas.microsoft.com/office/drawing/2014/main" id="{EA389951-F2F8-4E9F-9019-41AAC764BBDF}"/>
                </a:ext>
              </a:extLst>
            </p:cNvPr>
            <p:cNvSpPr txBox="1"/>
            <p:nvPr/>
          </p:nvSpPr>
          <p:spPr>
            <a:xfrm>
              <a:off x="7210737" y="1968005"/>
              <a:ext cx="572170" cy="307777"/>
            </a:xfrm>
            <a:prstGeom prst="rect">
              <a:avLst/>
            </a:prstGeom>
            <a:solidFill>
              <a:srgbClr val="54B948"/>
            </a:solidFill>
            <a:ln w="6350">
              <a:solidFill>
                <a:schemeClr val="bg1">
                  <a:lumMod val="75000"/>
                </a:schemeClr>
              </a:solidFill>
            </a:ln>
          </p:spPr>
          <p:txBody>
            <a:bodyPr wrap="square" lIns="91440" tIns="45720" rIns="91440" bIns="45720" rtlCol="0">
              <a:spAutoFit/>
            </a:bodyPr>
            <a:lstStyle>
              <a:defPPr>
                <a:defRPr lang="en-US"/>
              </a:defPPr>
              <a:lvl1pPr algn="ctr">
                <a:defRPr sz="700" b="1">
                  <a:solidFill>
                    <a:schemeClr val="bg1"/>
                  </a:solidFill>
                  <a:latin typeface="Raleway ExtraBold" panose="020B0903030101060003"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dirty="0">
                  <a:latin typeface="Raleway SemiBold" panose="020B0703030101060003" pitchFamily="34" charset="0"/>
                </a:rPr>
                <a:t>Retailer</a:t>
              </a:r>
            </a:p>
            <a:p>
              <a:r>
                <a:rPr lang="en-US" dirty="0">
                  <a:latin typeface="Raleway SemiBold" panose="020B0703030101060003" pitchFamily="34" charset="0"/>
                </a:rPr>
                <a:t>Apps</a:t>
              </a:r>
            </a:p>
          </p:txBody>
        </p:sp>
        <p:sp>
          <p:nvSpPr>
            <p:cNvPr id="108" name="TextBox 91">
              <a:extLst>
                <a:ext uri="{FF2B5EF4-FFF2-40B4-BE49-F238E27FC236}">
                  <a16:creationId xmlns:a16="http://schemas.microsoft.com/office/drawing/2014/main" id="{4B9451A5-DE9C-4B36-B5EB-27FACFCA3EBD}"/>
                </a:ext>
              </a:extLst>
            </p:cNvPr>
            <p:cNvSpPr txBox="1"/>
            <p:nvPr/>
          </p:nvSpPr>
          <p:spPr>
            <a:xfrm>
              <a:off x="7216974" y="1613487"/>
              <a:ext cx="572170" cy="307777"/>
            </a:xfrm>
            <a:prstGeom prst="rect">
              <a:avLst/>
            </a:prstGeom>
            <a:solidFill>
              <a:srgbClr val="54B948"/>
            </a:solidFill>
            <a:ln w="6350">
              <a:solidFill>
                <a:schemeClr val="bg1">
                  <a:lumMod val="75000"/>
                </a:schemeClr>
              </a:solidFill>
            </a:ln>
          </p:spPr>
          <p:txBody>
            <a:bodyPr wrap="square" lIns="91440" tIns="45720" rIns="91440" bIns="45720" rtlCol="0">
              <a:spAutoFit/>
            </a:bodyPr>
            <a:lstStyle>
              <a:defPPr>
                <a:defRPr lang="en-US"/>
              </a:defPPr>
              <a:lvl1pPr algn="ctr">
                <a:defRPr sz="700" b="1">
                  <a:solidFill>
                    <a:schemeClr val="bg1"/>
                  </a:solidFill>
                  <a:latin typeface="Raleway ExtraBold" panose="020B0903030101060003"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dirty="0">
                  <a:latin typeface="Raleway SemiBold" panose="020B0703030101060003" pitchFamily="34" charset="0"/>
                </a:rPr>
                <a:t>Partner</a:t>
              </a:r>
            </a:p>
            <a:p>
              <a:r>
                <a:rPr lang="en-US" dirty="0">
                  <a:latin typeface="Raleway SemiBold" panose="020B0703030101060003" pitchFamily="34" charset="0"/>
                </a:rPr>
                <a:t>Apps</a:t>
              </a:r>
            </a:p>
          </p:txBody>
        </p:sp>
        <p:sp>
          <p:nvSpPr>
            <p:cNvPr id="116" name="TextBox 91">
              <a:extLst>
                <a:ext uri="{FF2B5EF4-FFF2-40B4-BE49-F238E27FC236}">
                  <a16:creationId xmlns:a16="http://schemas.microsoft.com/office/drawing/2014/main" id="{16854826-C463-45D5-A026-B2B4CC832F9F}"/>
                </a:ext>
              </a:extLst>
            </p:cNvPr>
            <p:cNvSpPr txBox="1"/>
            <p:nvPr/>
          </p:nvSpPr>
          <p:spPr>
            <a:xfrm>
              <a:off x="7223211" y="1258968"/>
              <a:ext cx="572170" cy="307777"/>
            </a:xfrm>
            <a:prstGeom prst="rect">
              <a:avLst/>
            </a:prstGeom>
            <a:solidFill>
              <a:srgbClr val="54B948"/>
            </a:solidFill>
            <a:ln w="6350">
              <a:solidFill>
                <a:schemeClr val="bg1">
                  <a:lumMod val="75000"/>
                </a:schemeClr>
              </a:solidFill>
            </a:ln>
          </p:spPr>
          <p:txBody>
            <a:bodyPr wrap="square" lIns="91440" tIns="45720" rIns="91440" bIns="45720" rtlCol="0">
              <a:spAutoFit/>
            </a:bodyPr>
            <a:lstStyle>
              <a:defPPr>
                <a:defRPr lang="en-US"/>
              </a:defPPr>
              <a:lvl1pPr algn="ctr">
                <a:defRPr sz="700" b="1">
                  <a:solidFill>
                    <a:schemeClr val="bg1"/>
                  </a:solidFill>
                  <a:latin typeface="Raleway ExtraBold" panose="020B0903030101060003"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dirty="0">
                  <a:latin typeface="Raleway SemiBold" panose="020B0703030101060003" pitchFamily="34" charset="0"/>
                </a:rPr>
                <a:t>NCR</a:t>
              </a:r>
            </a:p>
            <a:p>
              <a:r>
                <a:rPr lang="en-US" dirty="0">
                  <a:latin typeface="Raleway SemiBold" panose="020B0703030101060003" pitchFamily="34" charset="0"/>
                </a:rPr>
                <a:t>Apps</a:t>
              </a:r>
            </a:p>
          </p:txBody>
        </p:sp>
        <p:sp>
          <p:nvSpPr>
            <p:cNvPr id="117" name="TextBox 91">
              <a:extLst>
                <a:ext uri="{FF2B5EF4-FFF2-40B4-BE49-F238E27FC236}">
                  <a16:creationId xmlns:a16="http://schemas.microsoft.com/office/drawing/2014/main" id="{EF4078E8-0787-40DB-B123-3458F6BCF1DA}"/>
                </a:ext>
              </a:extLst>
            </p:cNvPr>
            <p:cNvSpPr txBox="1"/>
            <p:nvPr/>
          </p:nvSpPr>
          <p:spPr>
            <a:xfrm>
              <a:off x="7229448" y="904449"/>
              <a:ext cx="572170" cy="307777"/>
            </a:xfrm>
            <a:prstGeom prst="rect">
              <a:avLst/>
            </a:prstGeom>
            <a:solidFill>
              <a:srgbClr val="54B948"/>
            </a:solidFill>
            <a:ln w="6350">
              <a:solidFill>
                <a:schemeClr val="bg1">
                  <a:lumMod val="75000"/>
                </a:schemeClr>
              </a:solidFill>
            </a:ln>
          </p:spPr>
          <p:txBody>
            <a:bodyPr wrap="square" lIns="91440" tIns="45720" rIns="91440" bIns="45720" rtlCol="0">
              <a:spAutoFit/>
            </a:bodyPr>
            <a:lstStyle>
              <a:defPPr>
                <a:defRPr lang="en-US"/>
              </a:defPPr>
              <a:lvl1pPr algn="ctr">
                <a:defRPr sz="700" b="1">
                  <a:solidFill>
                    <a:schemeClr val="bg1"/>
                  </a:solidFill>
                  <a:latin typeface="Raleway ExtraBold" panose="020B0903030101060003"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dirty="0">
                  <a:latin typeface="Raleway SemiBold" panose="020B0703030101060003" pitchFamily="34" charset="0"/>
                </a:rPr>
                <a:t>3</a:t>
              </a:r>
              <a:r>
                <a:rPr lang="en-US" baseline="30000" dirty="0">
                  <a:latin typeface="Raleway SemiBold" panose="020B0703030101060003" pitchFamily="34" charset="0"/>
                </a:rPr>
                <a:t>rd</a:t>
              </a:r>
              <a:r>
                <a:rPr lang="en-US" dirty="0">
                  <a:latin typeface="Raleway SemiBold" panose="020B0703030101060003" pitchFamily="34" charset="0"/>
                </a:rPr>
                <a:t> Party</a:t>
              </a:r>
            </a:p>
            <a:p>
              <a:r>
                <a:rPr lang="en-US" dirty="0">
                  <a:latin typeface="Raleway SemiBold" panose="020B0703030101060003" pitchFamily="34" charset="0"/>
                </a:rPr>
                <a:t>Apps</a:t>
              </a:r>
            </a:p>
          </p:txBody>
        </p:sp>
      </p:grpSp>
      <p:sp>
        <p:nvSpPr>
          <p:cNvPr id="25" name="TextBox 24"/>
          <p:cNvSpPr txBox="1"/>
          <p:nvPr/>
        </p:nvSpPr>
        <p:spPr>
          <a:xfrm>
            <a:off x="5532654" y="1936617"/>
            <a:ext cx="1328516" cy="400110"/>
          </a:xfrm>
          <a:prstGeom prst="rect">
            <a:avLst/>
          </a:prstGeom>
          <a:solidFill>
            <a:srgbClr val="00B050"/>
          </a:solidFill>
        </p:spPr>
        <p:txBody>
          <a:bodyPr wrap="square" rtlCol="0">
            <a:spAutoFit/>
          </a:bodyPr>
          <a:lstStyle>
            <a:defPPr>
              <a:defRPr lang="en-US"/>
            </a:defPPr>
            <a:lvl1pPr algn="ctr">
              <a:defRPr sz="1000" b="1">
                <a:solidFill>
                  <a:schemeClr val="bg1"/>
                </a:solidFill>
                <a:latin typeface="Raleway ExtraBold" panose="020B0903030101060003" pitchFamily="34" charset="0"/>
              </a:defRPr>
            </a:lvl1pPr>
          </a:lstStyle>
          <a:p>
            <a:r>
              <a:rPr lang="en-US" dirty="0"/>
              <a:t>Omni-Commerce Platform</a:t>
            </a:r>
          </a:p>
        </p:txBody>
      </p:sp>
      <p:pic>
        <p:nvPicPr>
          <p:cNvPr id="124" name="Picture 123">
            <a:extLst>
              <a:ext uri="{FF2B5EF4-FFF2-40B4-BE49-F238E27FC236}">
                <a16:creationId xmlns:a16="http://schemas.microsoft.com/office/drawing/2014/main" id="{A9DEF86B-A66C-4373-A4D5-4750A5AE431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76494" y="4828818"/>
            <a:ext cx="246888" cy="244822"/>
          </a:xfrm>
          <a:prstGeom prst="rect">
            <a:avLst/>
          </a:prstGeom>
        </p:spPr>
      </p:pic>
      <p:pic>
        <p:nvPicPr>
          <p:cNvPr id="125" name="Picture 124">
            <a:extLst>
              <a:ext uri="{FF2B5EF4-FFF2-40B4-BE49-F238E27FC236}">
                <a16:creationId xmlns:a16="http://schemas.microsoft.com/office/drawing/2014/main" id="{CA612DCD-7D51-4B37-9BBD-55BC346E8FC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68961" y="2834842"/>
            <a:ext cx="246888" cy="244822"/>
          </a:xfrm>
          <a:prstGeom prst="rect">
            <a:avLst/>
          </a:prstGeom>
        </p:spPr>
      </p:pic>
      <p:pic>
        <p:nvPicPr>
          <p:cNvPr id="126" name="Picture 125">
            <a:extLst>
              <a:ext uri="{FF2B5EF4-FFF2-40B4-BE49-F238E27FC236}">
                <a16:creationId xmlns:a16="http://schemas.microsoft.com/office/drawing/2014/main" id="{28570948-1F07-48D8-ADBF-9A24377071F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56032" y="1675012"/>
            <a:ext cx="246888" cy="244822"/>
          </a:xfrm>
          <a:prstGeom prst="rect">
            <a:avLst/>
          </a:prstGeom>
        </p:spPr>
      </p:pic>
      <p:pic>
        <p:nvPicPr>
          <p:cNvPr id="127" name="Picture 126">
            <a:extLst>
              <a:ext uri="{FF2B5EF4-FFF2-40B4-BE49-F238E27FC236}">
                <a16:creationId xmlns:a16="http://schemas.microsoft.com/office/drawing/2014/main" id="{20A9FCE3-AEE3-4275-8F32-C52CC56614C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76122" y="3769128"/>
            <a:ext cx="246888" cy="244822"/>
          </a:xfrm>
          <a:prstGeom prst="rect">
            <a:avLst/>
          </a:prstGeom>
        </p:spPr>
      </p:pic>
    </p:spTree>
    <p:extLst>
      <p:ext uri="{BB962C8B-B14F-4D97-AF65-F5344CB8AC3E}">
        <p14:creationId xmlns:p14="http://schemas.microsoft.com/office/powerpoint/2010/main" val="10399191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RESGUID" val="bff91781-5ed8-410b-a5a8-105fd949eb4a"/>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NCR Cover &amp; Section Break Template">
  <a:themeElements>
    <a:clrScheme name="New Brand Colors">
      <a:dk1>
        <a:srgbClr val="000000"/>
      </a:dk1>
      <a:lt1>
        <a:srgbClr val="FFFFFF"/>
      </a:lt1>
      <a:dk2>
        <a:srgbClr val="53585F"/>
      </a:dk2>
      <a:lt2>
        <a:srgbClr val="DCDEE0"/>
      </a:lt2>
      <a:accent1>
        <a:srgbClr val="54B948"/>
      </a:accent1>
      <a:accent2>
        <a:srgbClr val="00A77E"/>
      </a:accent2>
      <a:accent3>
        <a:srgbClr val="008D9B"/>
      </a:accent3>
      <a:accent4>
        <a:srgbClr val="0099BF"/>
      </a:accent4>
      <a:accent5>
        <a:srgbClr val="A6CE39"/>
      </a:accent5>
      <a:accent6>
        <a:srgbClr val="E0D120"/>
      </a:accent6>
      <a:hlink>
        <a:srgbClr val="F0B51C"/>
      </a:hlink>
      <a:folHlink>
        <a:srgbClr val="ED9A22"/>
      </a:folHlink>
    </a:clrScheme>
    <a:fontScheme name="Custom 7">
      <a:majorFont>
        <a:latin typeface="Raleway Black"/>
        <a:ea typeface="DengXian Light"/>
        <a:cs typeface="Open Sans"/>
      </a:majorFont>
      <a:minorFont>
        <a:latin typeface="Open Sans"/>
        <a:ea typeface="DengXian Light"/>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spPr>
      <a:bodyPr wrap="square" tIns="91440" rtlCol="0">
        <a:spAutoFit/>
      </a:bodyPr>
      <a:lstStyle>
        <a:defPPr marL="169863" indent="-169863">
          <a:buClr>
            <a:schemeClr val="accent1"/>
          </a:buClr>
          <a:buFont typeface="Wingdings" panose="05000000000000000000" pitchFamily="2" charset="2"/>
          <a:buChar char="§"/>
          <a:defRPr sz="2000" dirty="0" smtClean="0">
            <a:solidFill>
              <a:schemeClr val="tx2"/>
            </a:solidFill>
            <a:latin typeface="+mn-lt"/>
          </a:defRPr>
        </a:defPPr>
      </a:lstStyle>
    </a:txDef>
  </a:objectDefaults>
  <a:extraClrSchemeLst/>
  <a:extLst>
    <a:ext uri="{05A4C25C-085E-4340-85A3-A5531E510DB2}">
      <thm15:themeFamily xmlns:thm15="http://schemas.microsoft.com/office/thememl/2012/main" name="NCR Template 2019.potx" id="{41A7E866-51AA-46DC-8343-E90D02AE3186}" vid="{5F3AFEF4-961A-4293-8ECC-09AFCC19E3F6}"/>
    </a:ext>
  </a:extLst>
</a:theme>
</file>

<file path=ppt/theme/theme2.xml><?xml version="1.0" encoding="utf-8"?>
<a:theme xmlns:a="http://schemas.openxmlformats.org/drawingml/2006/main" name="NCR Slide Layout Template">
  <a:themeElements>
    <a:clrScheme name="New Brand Colors">
      <a:dk1>
        <a:srgbClr val="000000"/>
      </a:dk1>
      <a:lt1>
        <a:srgbClr val="FFFFFF"/>
      </a:lt1>
      <a:dk2>
        <a:srgbClr val="53585F"/>
      </a:dk2>
      <a:lt2>
        <a:srgbClr val="DCDEE0"/>
      </a:lt2>
      <a:accent1>
        <a:srgbClr val="54B948"/>
      </a:accent1>
      <a:accent2>
        <a:srgbClr val="00A77E"/>
      </a:accent2>
      <a:accent3>
        <a:srgbClr val="008D9B"/>
      </a:accent3>
      <a:accent4>
        <a:srgbClr val="0099BF"/>
      </a:accent4>
      <a:accent5>
        <a:srgbClr val="A6CE39"/>
      </a:accent5>
      <a:accent6>
        <a:srgbClr val="E0D120"/>
      </a:accent6>
      <a:hlink>
        <a:srgbClr val="F0B51C"/>
      </a:hlink>
      <a:folHlink>
        <a:srgbClr val="ED9A22"/>
      </a:folHlink>
    </a:clrScheme>
    <a:fontScheme name="Custom 7">
      <a:majorFont>
        <a:latin typeface="Raleway Black"/>
        <a:ea typeface="DengXian Light"/>
        <a:cs typeface="Open Sans"/>
      </a:majorFont>
      <a:minorFont>
        <a:latin typeface="Open Sans"/>
        <a:ea typeface="DengXian Light"/>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spPr>
      <a:bodyPr wrap="square" tIns="91440" rtlCol="0">
        <a:spAutoFit/>
      </a:bodyPr>
      <a:lstStyle>
        <a:defPPr marL="169863" indent="-169863">
          <a:buClr>
            <a:schemeClr val="accent1"/>
          </a:buClr>
          <a:buFont typeface="Wingdings" panose="05000000000000000000" pitchFamily="2" charset="2"/>
          <a:buChar char="§"/>
          <a:defRPr sz="2000" dirty="0" smtClean="0">
            <a:solidFill>
              <a:schemeClr val="tx2"/>
            </a:solidFill>
            <a:latin typeface="+mn-lt"/>
          </a:defRPr>
        </a:defPPr>
      </a:lstStyle>
    </a:txDef>
  </a:objectDefaults>
  <a:extraClrSchemeLst/>
  <a:extLst>
    <a:ext uri="{05A4C25C-085E-4340-85A3-A5531E510DB2}">
      <thm15:themeFamily xmlns:thm15="http://schemas.microsoft.com/office/thememl/2012/main" name="NCR Template 2019.potx" id="{41A7E866-51AA-46DC-8343-E90D02AE3186}" vid="{DE102C12-65AA-4CA6-9FD5-86028D08DD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4304</TotalTime>
  <Words>1811</Words>
  <Application>Microsoft Office PowerPoint</Application>
  <PresentationFormat>On-screen Show (16:9)</PresentationFormat>
  <Paragraphs>328</Paragraphs>
  <Slides>30</Slides>
  <Notes>16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30</vt:i4>
      </vt:variant>
    </vt:vector>
  </HeadingPairs>
  <TitlesOfParts>
    <vt:vector size="48" baseType="lpstr">
      <vt:lpstr>DengXian</vt:lpstr>
      <vt:lpstr>DengXian Light</vt:lpstr>
      <vt:lpstr>ＭＳ Ｐゴシック</vt:lpstr>
      <vt:lpstr>Arial</vt:lpstr>
      <vt:lpstr>Book Antiqua</vt:lpstr>
      <vt:lpstr>Calibri</vt:lpstr>
      <vt:lpstr>Century Gothic</vt:lpstr>
      <vt:lpstr>Open Sans</vt:lpstr>
      <vt:lpstr>Open Sans Extrabold</vt:lpstr>
      <vt:lpstr>Raleway Black</vt:lpstr>
      <vt:lpstr>Raleway ExtraBold</vt:lpstr>
      <vt:lpstr>Raleway Light</vt:lpstr>
      <vt:lpstr>Raleway SemiBold</vt:lpstr>
      <vt:lpstr>Rockwell Extra Bold</vt:lpstr>
      <vt:lpstr>Times New Roman</vt:lpstr>
      <vt:lpstr>Wingdings</vt:lpstr>
      <vt:lpstr>NCR Cover &amp; Section Break Template</vt:lpstr>
      <vt:lpstr>NCR Slide Layout Template</vt:lpstr>
      <vt:lpstr>PowerPoint Presentation</vt:lpstr>
      <vt:lpstr>PowerPoint Presentation</vt:lpstr>
      <vt:lpstr>ENCOR — by Popular Demand</vt:lpstr>
      <vt:lpstr>Why ENCOR: Cutting Risks from Your Operation</vt:lpstr>
      <vt:lpstr>Solving the Risks for Running your Stores</vt:lpstr>
      <vt:lpstr>Solving the Risks for Staying Successful</vt:lpstr>
      <vt:lpstr>Taking the Risks out of your Supplier Choice</vt:lpstr>
      <vt:lpstr>PowerPoint Presentation</vt:lpstr>
      <vt:lpstr>The Venue: ENCOR Architecture</vt:lpstr>
      <vt:lpstr>The Front Row: ENCOR POS</vt:lpstr>
      <vt:lpstr>PowerPoint Presentation</vt:lpstr>
      <vt:lpstr>PowerPoint Presentation</vt:lpstr>
      <vt:lpstr>PowerPoint Presentation</vt:lpstr>
      <vt:lpstr>Back Stage: Store Management</vt:lpstr>
      <vt:lpstr>Store Management…</vt:lpstr>
      <vt:lpstr>PowerPoint Presentation</vt:lpstr>
      <vt:lpstr>PowerPoint Presentation</vt:lpstr>
      <vt:lpstr>PowerPoint Presentation</vt:lpstr>
      <vt:lpstr>PowerPoint Presentation</vt:lpstr>
      <vt:lpstr>PowerPoint Presentation</vt:lpstr>
      <vt:lpstr>PowerPoint Presentation</vt:lpstr>
      <vt:lpstr>Playbill: ENCOR’s  Complete Solution</vt:lpstr>
      <vt:lpstr>ENCOR Platform and Extensions</vt:lpstr>
      <vt:lpstr>The Main Stage:  NCR Omni-Commerce Platform and Open Ecosystem</vt:lpstr>
      <vt:lpstr>NCR Platform Cloud-Level Details with ENCOR</vt:lpstr>
      <vt:lpstr>Previews of Coming Attractions </vt:lpstr>
      <vt:lpstr>ENCOR Future Items: Details</vt:lpstr>
      <vt:lpstr>ENCOR Future Items: Details</vt:lpstr>
      <vt:lpstr>The Reviews are In!</vt:lpstr>
      <vt:lpstr>THANK YOU</vt:lpstr>
    </vt:vector>
  </TitlesOfParts>
  <Company>NCR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ENCOR Overview</dc:title>
  <dc:creator>Lloyd.Storey@ncr.com</dc:creator>
  <cp:keywords>ENCOR Overview Presentation</cp:keywords>
  <dc:description>ENCOR Overview Presentation, April 2019</dc:description>
  <cp:lastModifiedBy>Van Seventer, Antony</cp:lastModifiedBy>
  <cp:revision>870</cp:revision>
  <dcterms:created xsi:type="dcterms:W3CDTF">2013-06-17T13:27:05Z</dcterms:created>
  <dcterms:modified xsi:type="dcterms:W3CDTF">2019-04-16T19:14:06Z</dcterms:modified>
  <cp:category>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233488-06c6-4c2b-96ac-e256c4376f84_Enabled">
    <vt:lpwstr>True</vt:lpwstr>
  </property>
  <property fmtid="{D5CDD505-2E9C-101B-9397-08002B2CF9AE}" pid="3" name="MSIP_Label_dc233488-06c6-4c2b-96ac-e256c4376f84_SiteId">
    <vt:lpwstr>ae4df1f7-611e-444f-897e-f964e1205171</vt:lpwstr>
  </property>
  <property fmtid="{D5CDD505-2E9C-101B-9397-08002B2CF9AE}" pid="4" name="MSIP_Label_dc233488-06c6-4c2b-96ac-e256c4376f84_Owner">
    <vt:lpwstr>cd250117@ncr.com</vt:lpwstr>
  </property>
  <property fmtid="{D5CDD505-2E9C-101B-9397-08002B2CF9AE}" pid="5" name="MSIP_Label_dc233488-06c6-4c2b-96ac-e256c4376f84_SetDate">
    <vt:lpwstr>2019-01-17T16:49:43.3176300Z</vt:lpwstr>
  </property>
  <property fmtid="{D5CDD505-2E9C-101B-9397-08002B2CF9AE}" pid="6" name="MSIP_Label_dc233488-06c6-4c2b-96ac-e256c4376f84_Name">
    <vt:lpwstr>Confidential</vt:lpwstr>
  </property>
  <property fmtid="{D5CDD505-2E9C-101B-9397-08002B2CF9AE}" pid="7" name="MSIP_Label_dc233488-06c6-4c2b-96ac-e256c4376f84_Application">
    <vt:lpwstr>Microsoft Azure Information Protection</vt:lpwstr>
  </property>
  <property fmtid="{D5CDD505-2E9C-101B-9397-08002B2CF9AE}" pid="8" name="MSIP_Label_dc233488-06c6-4c2b-96ac-e256c4376f84_Extended_MSFT_Method">
    <vt:lpwstr>Manual</vt:lpwstr>
  </property>
  <property fmtid="{D5CDD505-2E9C-101B-9397-08002B2CF9AE}" pid="9" name="Sensitivity">
    <vt:lpwstr>Confidential</vt:lpwstr>
  </property>
</Properties>
</file>