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handoutMasterIdLst>
    <p:handoutMasterId r:id="rId30"/>
  </p:handoutMasterIdLst>
  <p:sldIdLst>
    <p:sldId id="256" r:id="rId2"/>
    <p:sldId id="343" r:id="rId3"/>
    <p:sldId id="344" r:id="rId4"/>
    <p:sldId id="330" r:id="rId5"/>
    <p:sldId id="345" r:id="rId6"/>
    <p:sldId id="346" r:id="rId7"/>
    <p:sldId id="349" r:id="rId8"/>
    <p:sldId id="355" r:id="rId9"/>
    <p:sldId id="371" r:id="rId10"/>
    <p:sldId id="348" r:id="rId11"/>
    <p:sldId id="372" r:id="rId12"/>
    <p:sldId id="373" r:id="rId13"/>
    <p:sldId id="378" r:id="rId14"/>
    <p:sldId id="380" r:id="rId15"/>
    <p:sldId id="381" r:id="rId16"/>
    <p:sldId id="375" r:id="rId17"/>
    <p:sldId id="354" r:id="rId18"/>
    <p:sldId id="338" r:id="rId19"/>
    <p:sldId id="361" r:id="rId20"/>
    <p:sldId id="365" r:id="rId21"/>
    <p:sldId id="366" r:id="rId22"/>
    <p:sldId id="376" r:id="rId23"/>
    <p:sldId id="337" r:id="rId24"/>
    <p:sldId id="350" r:id="rId25"/>
    <p:sldId id="382" r:id="rId26"/>
    <p:sldId id="341" r:id="rId27"/>
    <p:sldId id="312" r:id="rId28"/>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B948"/>
    <a:srgbClr val="74BD35"/>
    <a:srgbClr val="478833"/>
    <a:srgbClr val="5DA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217" autoAdjust="0"/>
    <p:restoredTop sz="87345" autoAdjust="0"/>
  </p:normalViewPr>
  <p:slideViewPr>
    <p:cSldViewPr snapToGrid="0">
      <p:cViewPr varScale="1">
        <p:scale>
          <a:sx n="107" d="100"/>
          <a:sy n="107" d="100"/>
        </p:scale>
        <p:origin x="-894" y="-84"/>
      </p:cViewPr>
      <p:guideLst>
        <p:guide orient="horz" pos="1620"/>
        <p:guide pos="558"/>
        <p:guide pos="1377"/>
      </p:guideLst>
    </p:cSldViewPr>
  </p:slid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1" d="100"/>
          <a:sy n="71" d="100"/>
        </p:scale>
        <p:origin x="-313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C:\Users\jp160023\Documents\RealPOS%2040-60\Sales%20Presentations\7600%20Performance%20Chart%20Release%202.0.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jp160023\Documents\RealPOS%2060\Product%20Reviews\Rel%202.0%20Phase%202\76xx%20Benchmarks%2035-40-60-82XRT%20.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view3D>
      <c:rotX val="15"/>
      <c:rotY val="20"/>
      <c:depthPercent val="100"/>
      <c:rAngAx val="1"/>
    </c:view3D>
    <c:floor>
      <c:thickness val="0"/>
    </c:floor>
    <c:sideWall>
      <c:thickness val="0"/>
    </c:sideWall>
    <c:backWall>
      <c:thickness val="0"/>
    </c:backWall>
    <c:plotArea>
      <c:layout/>
      <c:bar3DChart>
        <c:barDir val="bar"/>
        <c:grouping val="clustered"/>
        <c:varyColors val="0"/>
        <c:ser>
          <c:idx val="0"/>
          <c:order val="0"/>
          <c:invertIfNegative val="0"/>
          <c:dPt>
            <c:idx val="0"/>
            <c:invertIfNegative val="0"/>
            <c:bubble3D val="0"/>
            <c:spPr>
              <a:solidFill>
                <a:srgbClr val="FFFF00"/>
              </a:solidFill>
            </c:spPr>
          </c:dPt>
          <c:dPt>
            <c:idx val="1"/>
            <c:invertIfNegative val="0"/>
            <c:bubble3D val="0"/>
            <c:spPr>
              <a:solidFill>
                <a:srgbClr val="00B050"/>
              </a:solidFill>
            </c:spPr>
          </c:dPt>
          <c:dPt>
            <c:idx val="2"/>
            <c:invertIfNegative val="0"/>
            <c:bubble3D val="0"/>
            <c:spPr>
              <a:solidFill>
                <a:srgbClr val="FC36D2"/>
              </a:solidFill>
            </c:spPr>
          </c:dPt>
          <c:dPt>
            <c:idx val="3"/>
            <c:invertIfNegative val="0"/>
            <c:bubble3D val="0"/>
            <c:spPr>
              <a:solidFill>
                <a:srgbClr val="00B050"/>
              </a:solidFill>
            </c:spPr>
          </c:dPt>
          <c:dPt>
            <c:idx val="4"/>
            <c:invertIfNegative val="0"/>
            <c:bubble3D val="0"/>
            <c:spPr>
              <a:solidFill>
                <a:srgbClr val="FFFF00"/>
              </a:solidFill>
            </c:spPr>
          </c:dPt>
          <c:val>
            <c:numRef>
              <c:f>'D2700 Comparisons'!$B$3:$B$4</c:f>
              <c:numCache>
                <c:formatCode>General</c:formatCode>
                <c:ptCount val="2"/>
                <c:pt idx="0">
                  <c:v>265</c:v>
                </c:pt>
                <c:pt idx="1">
                  <c:v>368</c:v>
                </c:pt>
              </c:numCache>
            </c:numRef>
          </c:val>
        </c:ser>
        <c:dLbls>
          <c:showLegendKey val="0"/>
          <c:showVal val="0"/>
          <c:showCatName val="0"/>
          <c:showSerName val="0"/>
          <c:showPercent val="0"/>
          <c:showBubbleSize val="0"/>
        </c:dLbls>
        <c:gapWidth val="150"/>
        <c:shape val="cylinder"/>
        <c:axId val="74671616"/>
        <c:axId val="85145856"/>
        <c:axId val="0"/>
      </c:bar3DChart>
      <c:catAx>
        <c:axId val="74671616"/>
        <c:scaling>
          <c:orientation val="minMax"/>
        </c:scaling>
        <c:delete val="1"/>
        <c:axPos val="l"/>
        <c:majorTickMark val="out"/>
        <c:minorTickMark val="none"/>
        <c:tickLblPos val="nextTo"/>
        <c:crossAx val="85145856"/>
        <c:crosses val="autoZero"/>
        <c:auto val="1"/>
        <c:lblAlgn val="ctr"/>
        <c:lblOffset val="100"/>
        <c:noMultiLvlLbl val="0"/>
      </c:catAx>
      <c:valAx>
        <c:axId val="85145856"/>
        <c:scaling>
          <c:orientation val="minMax"/>
        </c:scaling>
        <c:delete val="0"/>
        <c:axPos val="b"/>
        <c:majorGridlines/>
        <c:numFmt formatCode="General"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74671616"/>
        <c:crosses val="autoZero"/>
        <c:crossBetween val="between"/>
      </c:valAx>
      <c:spPr>
        <a:noFill/>
        <a:ln w="25400">
          <a:noFill/>
        </a:ln>
      </c:spPr>
    </c:plotArea>
    <c:plotVisOnly val="1"/>
    <c:dispBlanksAs val="gap"/>
    <c:showDLblsOverMax val="0"/>
  </c:chart>
  <c:txPr>
    <a:bodyPr/>
    <a:lstStyle/>
    <a:p>
      <a:pPr>
        <a:defRPr sz="1000" b="0" i="0" u="none" strike="noStrike" baseline="0">
          <a:solidFill>
            <a:srgbClr val="000000"/>
          </a:solidFill>
          <a:latin typeface="Calibri"/>
          <a:ea typeface="Calibri"/>
          <a:cs typeface="Calibri"/>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6"/>
    </mc:Choice>
    <mc:Fallback>
      <c:style val="46"/>
    </mc:Fallback>
  </mc:AlternateContent>
  <c:clrMapOvr bg1="lt1" tx1="dk1" bg2="lt2" tx2="dk2" accent1="accent1" accent2="accent2" accent3="accent3" accent4="accent4" accent5="accent5" accent6="accent6" hlink="hlink" folHlink="folHlink"/>
  <c:chart>
    <c:title>
      <c:layout/>
      <c:overlay val="0"/>
    </c:title>
    <c:autoTitleDeleted val="0"/>
    <c:plotArea>
      <c:layout/>
      <c:barChart>
        <c:barDir val="bar"/>
        <c:grouping val="clustered"/>
        <c:varyColors val="0"/>
        <c:ser>
          <c:idx val="0"/>
          <c:order val="0"/>
          <c:tx>
            <c:strRef>
              <c:f>'PT V7.0'!$B$2</c:f>
              <c:strCache>
                <c:ptCount val="1"/>
                <c:pt idx="0">
                  <c:v>PassMark Rating</c:v>
                </c:pt>
              </c:strCache>
            </c:strRef>
          </c:tx>
          <c:invertIfNegative val="0"/>
          <c:dPt>
            <c:idx val="0"/>
            <c:invertIfNegative val="0"/>
            <c:bubble3D val="0"/>
            <c:spPr>
              <a:solidFill>
                <a:srgbClr val="92D050"/>
              </a:solidFill>
            </c:spPr>
          </c:dPt>
          <c:dPt>
            <c:idx val="1"/>
            <c:invertIfNegative val="0"/>
            <c:bubble3D val="0"/>
            <c:spPr>
              <a:solidFill>
                <a:srgbClr val="0070C0"/>
              </a:solidFill>
            </c:spPr>
          </c:dPt>
          <c:dPt>
            <c:idx val="2"/>
            <c:invertIfNegative val="0"/>
            <c:bubble3D val="0"/>
            <c:spPr>
              <a:solidFill>
                <a:srgbClr val="7030A0"/>
              </a:solidFill>
            </c:spPr>
          </c:dPt>
          <c:dPt>
            <c:idx val="3"/>
            <c:invertIfNegative val="0"/>
            <c:bubble3D val="0"/>
            <c:spPr>
              <a:solidFill>
                <a:srgbClr val="7030A0"/>
              </a:solidFill>
            </c:spPr>
          </c:dPt>
          <c:dPt>
            <c:idx val="4"/>
            <c:invertIfNegative val="0"/>
            <c:bubble3D val="0"/>
            <c:spPr>
              <a:solidFill>
                <a:srgbClr val="0070C0"/>
              </a:solidFill>
            </c:spPr>
          </c:dPt>
          <c:dPt>
            <c:idx val="5"/>
            <c:invertIfNegative val="0"/>
            <c:bubble3D val="0"/>
            <c:spPr>
              <a:solidFill>
                <a:srgbClr val="7030A0"/>
              </a:solidFill>
            </c:spPr>
          </c:dPt>
          <c:dPt>
            <c:idx val="6"/>
            <c:invertIfNegative val="0"/>
            <c:bubble3D val="0"/>
            <c:spPr>
              <a:solidFill>
                <a:srgbClr val="7030A0"/>
              </a:solidFill>
            </c:spPr>
          </c:dPt>
          <c:dPt>
            <c:idx val="7"/>
            <c:invertIfNegative val="0"/>
            <c:bubble3D val="0"/>
            <c:spPr>
              <a:solidFill>
                <a:schemeClr val="accent1"/>
              </a:solidFill>
            </c:spPr>
          </c:dPt>
          <c:dLbls>
            <c:dLblPos val="inEnd"/>
            <c:showLegendKey val="0"/>
            <c:showVal val="1"/>
            <c:showCatName val="0"/>
            <c:showSerName val="0"/>
            <c:showPercent val="0"/>
            <c:showBubbleSize val="0"/>
            <c:showLeaderLines val="0"/>
          </c:dLbls>
          <c:cat>
            <c:strRef>
              <c:f>'PT V7.0'!$A$3:$A$9</c:f>
              <c:strCache>
                <c:ptCount val="7"/>
                <c:pt idx="0">
                  <c:v>RP40 Atom D2550 </c:v>
                </c:pt>
                <c:pt idx="1">
                  <c:v>RP60Celeron G1610T </c:v>
                </c:pt>
                <c:pt idx="2">
                  <c:v>RP82XRT Celeron G540</c:v>
                </c:pt>
                <c:pt idx="3">
                  <c:v>RP82XRT Pentium G850</c:v>
                </c:pt>
                <c:pt idx="4">
                  <c:v>RP60 Core i3-3240T </c:v>
                </c:pt>
                <c:pt idx="5">
                  <c:v>RP82XRT Core i3-2120</c:v>
                </c:pt>
                <c:pt idx="6">
                  <c:v>RP82XRT Core i5-2400</c:v>
                </c:pt>
              </c:strCache>
            </c:strRef>
          </c:cat>
          <c:val>
            <c:numRef>
              <c:f>'PT V7.0'!$B$3:$B$9</c:f>
              <c:numCache>
                <c:formatCode>General</c:formatCode>
                <c:ptCount val="7"/>
                <c:pt idx="0">
                  <c:v>348.4</c:v>
                </c:pt>
                <c:pt idx="1">
                  <c:v>934.1</c:v>
                </c:pt>
                <c:pt idx="2">
                  <c:v>1000</c:v>
                </c:pt>
                <c:pt idx="3">
                  <c:v>1051</c:v>
                </c:pt>
                <c:pt idx="4">
                  <c:v>1135.5999999999999</c:v>
                </c:pt>
                <c:pt idx="5">
                  <c:v>1151</c:v>
                </c:pt>
                <c:pt idx="6">
                  <c:v>1235</c:v>
                </c:pt>
              </c:numCache>
            </c:numRef>
          </c:val>
        </c:ser>
        <c:dLbls>
          <c:showLegendKey val="0"/>
          <c:showVal val="0"/>
          <c:showCatName val="0"/>
          <c:showSerName val="0"/>
          <c:showPercent val="0"/>
          <c:showBubbleSize val="0"/>
        </c:dLbls>
        <c:gapWidth val="150"/>
        <c:axId val="32833920"/>
        <c:axId val="32835456"/>
      </c:barChart>
      <c:catAx>
        <c:axId val="32833920"/>
        <c:scaling>
          <c:orientation val="minMax"/>
        </c:scaling>
        <c:delete val="0"/>
        <c:axPos val="l"/>
        <c:numFmt formatCode="General" sourceLinked="1"/>
        <c:majorTickMark val="out"/>
        <c:minorTickMark val="none"/>
        <c:tickLblPos val="nextTo"/>
        <c:crossAx val="32835456"/>
        <c:crosses val="autoZero"/>
        <c:auto val="1"/>
        <c:lblAlgn val="ctr"/>
        <c:lblOffset val="100"/>
        <c:noMultiLvlLbl val="0"/>
      </c:catAx>
      <c:valAx>
        <c:axId val="32835456"/>
        <c:scaling>
          <c:orientation val="minMax"/>
        </c:scaling>
        <c:delete val="0"/>
        <c:axPos val="b"/>
        <c:majorGridlines/>
        <c:numFmt formatCode="General" sourceLinked="1"/>
        <c:majorTickMark val="out"/>
        <c:minorTickMark val="none"/>
        <c:tickLblPos val="nextTo"/>
        <c:crossAx val="32833920"/>
        <c:crosses val="autoZero"/>
        <c:crossBetween val="between"/>
      </c:valAx>
      <c:spPr>
        <a:solidFill>
          <a:schemeClr val="bg1">
            <a:lumMod val="95000"/>
          </a:schemeClr>
        </a:solidFill>
      </c:spPr>
    </c:plotArea>
    <c:plotVisOnly val="1"/>
    <c:dispBlanksAs val="gap"/>
    <c:showDLblsOverMax val="0"/>
  </c:chart>
  <c:spPr>
    <a:solidFill>
      <a:schemeClr val="bg1">
        <a:lumMod val="50000"/>
      </a:schemeClr>
    </a:solidFill>
  </c:sp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image" Target="../media/image3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D3866BC1-1982-4EE9-A8FC-DAD831DF920C}" type="datetimeFigureOut">
              <a:rPr lang="en-US"/>
              <a:pPr>
                <a:defRPr/>
              </a:pPr>
              <a:t>2/4/2014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7D07DA9A-768E-4129-B2BD-683F4253640D}" type="slidenum">
              <a:rPr lang="en-US"/>
              <a:pPr>
                <a:defRPr/>
              </a:pPr>
              <a:t>‹#›</a:t>
            </a:fld>
            <a:endParaRPr lang="en-US"/>
          </a:p>
        </p:txBody>
      </p:sp>
    </p:spTree>
    <p:extLst>
      <p:ext uri="{BB962C8B-B14F-4D97-AF65-F5344CB8AC3E}">
        <p14:creationId xmlns:p14="http://schemas.microsoft.com/office/powerpoint/2010/main" val="28238979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7A42AB8-DAD8-4DCC-981E-A2AC0211C4A9}" type="datetimeFigureOut">
              <a:rPr lang="en-US"/>
              <a:pPr>
                <a:defRPr/>
              </a:pPr>
              <a:t>2/4/2014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8A91218E-D888-40B4-B0A4-8B5EB8256942}" type="slidenum">
              <a:rPr lang="en-US"/>
              <a:pPr>
                <a:defRPr/>
              </a:pPr>
              <a:t>‹#›</a:t>
            </a:fld>
            <a:endParaRPr lang="en-US"/>
          </a:p>
        </p:txBody>
      </p:sp>
    </p:spTree>
    <p:extLst>
      <p:ext uri="{BB962C8B-B14F-4D97-AF65-F5344CB8AC3E}">
        <p14:creationId xmlns:p14="http://schemas.microsoft.com/office/powerpoint/2010/main" val="2681424226"/>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BC8F348-6BCD-4C06-9534-DB861635DF57}"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Versatile configuration options include:</a:t>
            </a:r>
          </a:p>
          <a:p>
            <a:pPr>
              <a:buFontTx/>
              <a:buChar char="•"/>
            </a:pPr>
            <a:r>
              <a:rPr lang="en-US" smtClean="0"/>
              <a:t> Modular - for horizontal placement beneath or above the counter</a:t>
            </a:r>
          </a:p>
          <a:p>
            <a:pPr>
              <a:buFontTx/>
              <a:buChar char="•"/>
            </a:pPr>
            <a:r>
              <a:rPr lang="en-US" smtClean="0"/>
              <a:t> Integrated – for a unified appearance, integrating the terminal and peripherals</a:t>
            </a:r>
          </a:p>
          <a:p>
            <a:pPr>
              <a:buFontTx/>
              <a:buChar char="•"/>
            </a:pPr>
            <a:r>
              <a:rPr lang="en-US" smtClean="0"/>
              <a:t> Vertical – for upright orientation beneath or above the counter</a:t>
            </a:r>
          </a:p>
          <a:p>
            <a:pPr>
              <a:buFontTx/>
              <a:buChar char="•"/>
            </a:pPr>
            <a:r>
              <a:rPr lang="en-US" smtClean="0"/>
              <a:t> The RealPOS 40 also has a VESA pattern in the bottom of the cabinet and can be wall mounted using any standard VESA mounting bracket.</a:t>
            </a:r>
          </a:p>
          <a:p>
            <a:endParaRPr lang="en-US" smtClean="0"/>
          </a:p>
        </p:txBody>
      </p:sp>
      <p:sp>
        <p:nvSpPr>
          <p:cNvPr id="4" name="Slide Number Placeholder 3"/>
          <p:cNvSpPr>
            <a:spLocks noGrp="1"/>
          </p:cNvSpPr>
          <p:nvPr>
            <p:ph type="sldNum" sz="quarter" idx="5"/>
          </p:nvPr>
        </p:nvSpPr>
        <p:spPr/>
        <p:txBody>
          <a:bodyPr/>
          <a:lstStyle/>
          <a:p>
            <a:pPr>
              <a:defRPr/>
            </a:pPr>
            <a:fld id="{54ABF268-E780-46F7-9F17-C4E81F794ECE}"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Part of the RealPOS 40 Reliability story is the rugged die-cast aluminum cabinet.  It features durable construction and an EZ-Open hinged design.  It is opened by pressing a lever on the bottom right of the unit.  </a:t>
            </a:r>
          </a:p>
          <a:p>
            <a:endParaRPr lang="en-US" smtClean="0"/>
          </a:p>
          <a:p>
            <a:r>
              <a:rPr lang="en-US" smtClean="0"/>
              <a:t>If you are concerned that it opens too easily, it can be secured from opening with a small padlock.  </a:t>
            </a:r>
          </a:p>
          <a:p>
            <a:endParaRPr lang="en-US" smtClean="0"/>
          </a:p>
          <a:p>
            <a:r>
              <a:rPr lang="en-US" smtClean="0"/>
              <a:t>It can also be cabled down to a desk using a standard Kensington lock if desired. </a:t>
            </a:r>
          </a:p>
          <a:p>
            <a:endParaRPr lang="en-US" smtClean="0"/>
          </a:p>
        </p:txBody>
      </p:sp>
      <p:sp>
        <p:nvSpPr>
          <p:cNvPr id="4" name="Slide Number Placeholder 3"/>
          <p:cNvSpPr>
            <a:spLocks noGrp="1"/>
          </p:cNvSpPr>
          <p:nvPr>
            <p:ph type="sldNum" sz="quarter" idx="5"/>
          </p:nvPr>
        </p:nvSpPr>
        <p:spPr/>
        <p:txBody>
          <a:bodyPr/>
          <a:lstStyle/>
          <a:p>
            <a:pPr>
              <a:defRPr/>
            </a:pPr>
            <a:fld id="{88BC836C-9DF0-43BC-9A57-E1CD35BDCFB5}"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Our revolutionary cooling solution provides cooler operation and increases reliability.  </a:t>
            </a:r>
          </a:p>
          <a:p>
            <a:endParaRPr lang="en-US" smtClean="0"/>
          </a:p>
          <a:p>
            <a:r>
              <a:rPr lang="en-US" smtClean="0"/>
              <a:t>We feature an aluminum cabinet with better conductivity properties than steel sheet metal. </a:t>
            </a:r>
          </a:p>
          <a:p>
            <a:endParaRPr lang="en-US" smtClean="0"/>
          </a:p>
          <a:p>
            <a:r>
              <a:rPr lang="en-US" smtClean="0"/>
              <a:t>A molded design enables the integration of the cooling system.</a:t>
            </a:r>
          </a:p>
          <a:p>
            <a:endParaRPr lang="en-US" smtClean="0"/>
          </a:p>
          <a:p>
            <a:r>
              <a:rPr lang="en-US" smtClean="0"/>
              <a:t>We utilize fins to increase the die-cast aluminum metal surface area, which allows more air to come in contact with the cabinet.   This additional natural convection helps to cool the unit.</a:t>
            </a:r>
          </a:p>
          <a:p>
            <a:endParaRPr lang="en-US" smtClean="0"/>
          </a:p>
          <a:p>
            <a:r>
              <a:rPr lang="en-US" smtClean="0"/>
              <a:t>And, the hard disk drive and motherboard are actually mounted to the cabinet  enabling heat conduction through the cabinet.</a:t>
            </a:r>
          </a:p>
          <a:p>
            <a:endParaRPr lang="en-US" smtClean="0"/>
          </a:p>
        </p:txBody>
      </p:sp>
      <p:sp>
        <p:nvSpPr>
          <p:cNvPr id="4" name="Slide Number Placeholder 3"/>
          <p:cNvSpPr>
            <a:spLocks noGrp="1"/>
          </p:cNvSpPr>
          <p:nvPr>
            <p:ph type="sldNum" sz="quarter" idx="5"/>
          </p:nvPr>
        </p:nvSpPr>
        <p:spPr/>
        <p:txBody>
          <a:bodyPr/>
          <a:lstStyle/>
          <a:p>
            <a:pPr>
              <a:defRPr/>
            </a:pPr>
            <a:fld id="{1A0DED10-F0A5-4BBF-A08B-239094781050}"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With both fanless operation and an optional solid state drive, we can offer a terminal with no moving parts for even higher reliability.   Our solid state drive has a MTTF that is three times greater than a hard disk drive because it eliminates spinning media.   The benefits of a terminal with no moving parts are:   </a:t>
            </a:r>
          </a:p>
          <a:p>
            <a:pPr>
              <a:buFontTx/>
              <a:buChar char="•"/>
            </a:pPr>
            <a:r>
              <a:rPr lang="en-US" smtClean="0"/>
              <a:t> increased reliability and </a:t>
            </a:r>
          </a:p>
          <a:p>
            <a:pPr>
              <a:buFontTx/>
              <a:buChar char="•"/>
            </a:pPr>
            <a:r>
              <a:rPr lang="en-US" smtClean="0"/>
              <a:t> reduced system noise for quiet operation.</a:t>
            </a:r>
          </a:p>
          <a:p>
            <a:pPr>
              <a:buFontTx/>
              <a:buChar char="•"/>
            </a:pPr>
            <a:r>
              <a:rPr lang="en-US" smtClean="0"/>
              <a:t> lower power consumption</a:t>
            </a:r>
          </a:p>
        </p:txBody>
      </p:sp>
      <p:sp>
        <p:nvSpPr>
          <p:cNvPr id="4" name="Slide Number Placeholder 3"/>
          <p:cNvSpPr>
            <a:spLocks noGrp="1"/>
          </p:cNvSpPr>
          <p:nvPr>
            <p:ph type="sldNum" sz="quarter" idx="5"/>
          </p:nvPr>
        </p:nvSpPr>
        <p:spPr/>
        <p:txBody>
          <a:bodyPr/>
          <a:lstStyle/>
          <a:p>
            <a:pPr>
              <a:defRPr/>
            </a:pPr>
            <a:fld id="{A668CFA8-9B73-4F71-B71E-49B3559E40DE}"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smtClean="0"/>
              <a:t>FAST:  </a:t>
            </a:r>
            <a:r>
              <a:rPr lang="en-US" smtClean="0"/>
              <a:t>The SSD is significant faster than the HDDs.  When comparing the average read latency, 4.1ms/50us = 82 (3.5” HDD comparison) and 5.6ms/50us = 112 (2.5” HDD comparison), you can see the significant difference between the two devices.  (See specification numbers on next slide).  Booting and File uploading is also significantly faster with the SSD.</a:t>
            </a:r>
          </a:p>
          <a:p>
            <a:endParaRPr lang="en-US" smtClean="0"/>
          </a:p>
          <a:p>
            <a:r>
              <a:rPr lang="en-US" b="1" smtClean="0"/>
              <a:t>RELIABLE:  </a:t>
            </a:r>
            <a:r>
              <a:rPr lang="en-US" smtClean="0"/>
              <a:t>The Intel S3500 SSD is a data center class storage device.  It has no spinning media and carries an MTBF of 2 million hours.</a:t>
            </a:r>
          </a:p>
          <a:p>
            <a:endParaRPr lang="en-US" smtClean="0"/>
          </a:p>
          <a:p>
            <a:r>
              <a:rPr lang="en-US" b="1" smtClean="0"/>
              <a:t>EFFICIENT:  </a:t>
            </a:r>
            <a:r>
              <a:rPr lang="en-US" smtClean="0"/>
              <a:t>The SSD draws about 3.5X less power than a 3.5” HDD used in the 82XRT.  The 2.5” HDD used in the RP40 and RP60 draws about the same amount of power as the Intel S3500 SSD.</a:t>
            </a:r>
          </a:p>
          <a:p>
            <a:endParaRPr lang="en-US" smtClean="0"/>
          </a:p>
          <a:p>
            <a:r>
              <a:rPr lang="en-US" b="1" smtClean="0"/>
              <a:t>SECURE:  </a:t>
            </a:r>
            <a:r>
              <a:rPr lang="en-US" smtClean="0"/>
              <a:t>The Intel S3500 SSD offersi power loss data protection to ensure write integrity and also offers 256b AES Encryption. </a:t>
            </a:r>
          </a:p>
          <a:p>
            <a:endParaRPr lang="en-US" smtClean="0"/>
          </a:p>
          <a:p>
            <a:r>
              <a:rPr lang="en-US" smtClean="0"/>
              <a:t>The Intel S3500 SSD is a much improved device vs the previously offered Intel Series 320 SSD.</a:t>
            </a:r>
          </a:p>
        </p:txBody>
      </p:sp>
      <p:sp>
        <p:nvSpPr>
          <p:cNvPr id="4" name="Slide Number Placeholder 3"/>
          <p:cNvSpPr>
            <a:spLocks noGrp="1"/>
          </p:cNvSpPr>
          <p:nvPr>
            <p:ph type="sldNum" sz="quarter" idx="5"/>
          </p:nvPr>
        </p:nvSpPr>
        <p:spPr/>
        <p:txBody>
          <a:bodyPr/>
          <a:lstStyle/>
          <a:p>
            <a:pPr>
              <a:defRPr/>
            </a:pPr>
            <a:fld id="{AB67796C-B0C9-4FA3-99E9-871390605515}"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smtClean="0"/>
              <a:t>Note that the information shown in the above chart is taken from the manufacturer’s specifications and not actual measurements on the NCR POS Terminals.</a:t>
            </a:r>
          </a:p>
          <a:p>
            <a:endParaRPr lang="en-US" sz="1000" smtClean="0"/>
          </a:p>
          <a:p>
            <a:r>
              <a:rPr lang="en-US" sz="1000" b="1" smtClean="0"/>
              <a:t>CAPACITY / FORM FACTOR: </a:t>
            </a:r>
            <a:r>
              <a:rPr lang="en-US" sz="1000" smtClean="0"/>
              <a:t> NCR offers the Intel S3500 SSD in the 80GB capacity in a 2.5” form factor.</a:t>
            </a:r>
          </a:p>
          <a:p>
            <a:r>
              <a:rPr lang="en-US" sz="1000" b="1" smtClean="0"/>
              <a:t>SSD / HDD INTERFACE:  </a:t>
            </a:r>
            <a:r>
              <a:rPr lang="en-US" sz="1000" smtClean="0"/>
              <a:t>The SSD and HDD interface specification is SATA 6Gb/s.  Note that the mother board and chipset must support this speed in order to leverage this speed.  While the RP82XRT and the RP60 support 6Gb/s, the RP40 supports 3Gb/s.</a:t>
            </a:r>
          </a:p>
          <a:p>
            <a:r>
              <a:rPr lang="en-US" sz="1000" b="1" smtClean="0"/>
              <a:t>SEQUENTIAL PERFORMANCE:  </a:t>
            </a:r>
            <a:r>
              <a:rPr lang="en-US" sz="1000" smtClean="0"/>
              <a:t>Sequential Performance essentially means a sustained read or write</a:t>
            </a:r>
          </a:p>
          <a:p>
            <a:r>
              <a:rPr lang="en-US" sz="1000" b="1" smtClean="0"/>
              <a:t>RANDOM PERFORMANCE:  </a:t>
            </a:r>
            <a:r>
              <a:rPr lang="en-US" sz="1000" smtClean="0"/>
              <a:t>Random performance is a short small read or write.  IOPS stands for Inputs and Outputs per Second.</a:t>
            </a:r>
          </a:p>
          <a:p>
            <a:r>
              <a:rPr lang="en-US" sz="1000" b="1" smtClean="0"/>
              <a:t>AVERAGE READ LATENCY:  </a:t>
            </a:r>
            <a:r>
              <a:rPr lang="en-US" sz="1000" smtClean="0"/>
              <a:t>Average Read Latency is the time it takes for the SSD or HDD to locate the data to complete an instruction.  In the case of the HDD it is the delay waiting for the rotation of the </a:t>
            </a:r>
            <a:r>
              <a:rPr lang="en-US" sz="1000" i="1" smtClean="0"/>
              <a:t>disk</a:t>
            </a:r>
            <a:r>
              <a:rPr lang="en-US" sz="1000" smtClean="0"/>
              <a:t> to bring the required </a:t>
            </a:r>
            <a:r>
              <a:rPr lang="en-US" sz="1000" i="1" smtClean="0"/>
              <a:t>disk</a:t>
            </a:r>
            <a:r>
              <a:rPr lang="en-US" sz="1000" smtClean="0"/>
              <a:t> sector under the </a:t>
            </a:r>
            <a:r>
              <a:rPr lang="en-US" sz="1000" i="1" smtClean="0"/>
              <a:t>read</a:t>
            </a:r>
            <a:r>
              <a:rPr lang="en-US" sz="1000" smtClean="0"/>
              <a:t>-write head.</a:t>
            </a:r>
          </a:p>
          <a:p>
            <a:r>
              <a:rPr lang="en-US" sz="1000" b="1" smtClean="0"/>
              <a:t>TYPICAL POWER:  </a:t>
            </a:r>
            <a:r>
              <a:rPr lang="en-US" sz="1000" smtClean="0"/>
              <a:t>The Intel S3500 SSD is a data center class storage device.  It is much more efficient than the 3.5” HDD used in RealPOS Terminals.  Note that the power consumption of the SSD is about equal to the 2.5” HDD used in RealPOS Terminals</a:t>
            </a:r>
          </a:p>
          <a:p>
            <a:r>
              <a:rPr lang="en-US" sz="1000" b="1" smtClean="0"/>
              <a:t>POWER SAFE WRITE CACHING:  </a:t>
            </a:r>
            <a:r>
              <a:rPr lang="en-US" sz="1000" smtClean="0"/>
              <a:t>The Intel S3500 SSD has an internal power source that ensures that all writes in progress are completed even in the event of a system power outage.</a:t>
            </a:r>
          </a:p>
          <a:p>
            <a:r>
              <a:rPr lang="en-US" sz="1000" b="1" smtClean="0"/>
              <a:t>DATA SECURITY:  </a:t>
            </a:r>
            <a:r>
              <a:rPr lang="en-US" sz="1000" smtClean="0"/>
              <a:t>The Intel S3500 SSD supports AES-256 Encryption capability.  This adds an extra layer of security when used with an ATA password.</a:t>
            </a:r>
          </a:p>
          <a:p>
            <a:r>
              <a:rPr lang="en-US" sz="1000" b="1" smtClean="0"/>
              <a:t>END TO END DATA PATH PROTECTION:  </a:t>
            </a:r>
            <a:r>
              <a:rPr lang="en-US" sz="1000" smtClean="0"/>
              <a:t>Helps protect SSD from inadvertent data corruption on both DRAM and NAND flash.  Has internal 52bit ECC correction per 512 byte sector that helps ensure correct data is written and read to and from the SSD.</a:t>
            </a:r>
            <a:endParaRPr lang="en-US" sz="1000" b="1" smtClean="0"/>
          </a:p>
          <a:p>
            <a:r>
              <a:rPr lang="en-US" sz="1000" b="1" smtClean="0"/>
              <a:t>MTBF – HOURS:  </a:t>
            </a:r>
            <a:r>
              <a:rPr lang="en-US" sz="1000" smtClean="0"/>
              <a:t>The Intel S3500 SSD has an MTBF of 2 Million hours which is 2.5 to 3.5 higher than the HDDs used in RealPOS Terminals</a:t>
            </a:r>
          </a:p>
        </p:txBody>
      </p:sp>
      <p:sp>
        <p:nvSpPr>
          <p:cNvPr id="4" name="Slide Number Placeholder 3"/>
          <p:cNvSpPr>
            <a:spLocks noGrp="1"/>
          </p:cNvSpPr>
          <p:nvPr>
            <p:ph type="sldNum" sz="quarter" idx="5"/>
          </p:nvPr>
        </p:nvSpPr>
        <p:spPr/>
        <p:txBody>
          <a:bodyPr/>
          <a:lstStyle/>
          <a:p>
            <a:pPr>
              <a:defRPr/>
            </a:pPr>
            <a:fld id="{E45849ED-A88F-41C3-B7C1-70AFF4F16273}"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40 provides tool-free access for quick repairs and upgrades.  It features:  </a:t>
            </a:r>
          </a:p>
          <a:p>
            <a:pPr>
              <a:buFontTx/>
              <a:buChar char="•"/>
            </a:pPr>
            <a:r>
              <a:rPr lang="en-US" smtClean="0"/>
              <a:t> An EZ-Open hinged cabinet for tool-free access to internal components</a:t>
            </a:r>
          </a:p>
          <a:p>
            <a:pPr>
              <a:buFontTx/>
              <a:buChar char="•"/>
            </a:pPr>
            <a:r>
              <a:rPr lang="en-US" smtClean="0"/>
              <a:t> Tool-free replacement of the hard disk drive</a:t>
            </a:r>
          </a:p>
          <a:p>
            <a:pPr>
              <a:buFontTx/>
              <a:buChar char="•"/>
            </a:pPr>
            <a:r>
              <a:rPr lang="en-US" smtClean="0"/>
              <a:t> An external power supply that is easily swappable</a:t>
            </a:r>
          </a:p>
          <a:p>
            <a:pPr>
              <a:buFontTx/>
              <a:buChar char="•"/>
            </a:pPr>
            <a:r>
              <a:rPr lang="en-US" smtClean="0"/>
              <a:t> And two dual color LEDs to provide diagnostic feedback</a:t>
            </a:r>
          </a:p>
        </p:txBody>
      </p:sp>
      <p:sp>
        <p:nvSpPr>
          <p:cNvPr id="4" name="Slide Number Placeholder 3"/>
          <p:cNvSpPr>
            <a:spLocks noGrp="1"/>
          </p:cNvSpPr>
          <p:nvPr>
            <p:ph type="sldNum" sz="quarter" idx="5"/>
          </p:nvPr>
        </p:nvSpPr>
        <p:spPr/>
        <p:txBody>
          <a:bodyPr/>
          <a:lstStyle/>
          <a:p>
            <a:pPr>
              <a:defRPr/>
            </a:pPr>
            <a:fld id="{A83BAA31-52C6-4CB5-9946-ED96B1D96350}"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Our exceptional energy efficiency helps the bottom line and the environment.  </a:t>
            </a:r>
          </a:p>
          <a:p>
            <a:endParaRPr lang="en-US" smtClean="0"/>
          </a:p>
          <a:p>
            <a:r>
              <a:rPr lang="en-US" smtClean="0"/>
              <a:t>The RealPOS 40 with its 10W CPU along with the MEPS Level V 87% efficient power supply features excellent energy efficiency.</a:t>
            </a:r>
          </a:p>
          <a:p>
            <a:endParaRPr lang="en-US" smtClean="0"/>
          </a:p>
          <a:p>
            <a:r>
              <a:rPr lang="en-US" smtClean="0"/>
              <a:t>And, the RealPOS 40 also supports low power states via ACPI.</a:t>
            </a:r>
          </a:p>
          <a:p>
            <a:endParaRPr lang="en-US" smtClean="0"/>
          </a:p>
          <a:p>
            <a:r>
              <a:rPr lang="en-US" smtClean="0"/>
              <a:t>Note:  Release 2.0 is no longer ENERGY STAR QUALIFIED.  It can however be configured to meet ENERGY STAR efficiency standards.  NCR made a decision not to continue with the ES program at it limited our configuration flexibility (could not go to diskless models). ES required specific models for each configuration.</a:t>
            </a:r>
          </a:p>
          <a:p>
            <a:endParaRPr lang="en-US" smtClean="0"/>
          </a:p>
          <a:p>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54E1C46E-245C-49CD-8987-DAC893A4138A}"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40 offers excellent overall CPU performance.  Here you can see that the Intel Atom Dual Core CPU provides a significant improvement, about a 35% performance boost compared to the Release 1.X Atom CPU.</a:t>
            </a:r>
          </a:p>
          <a:p>
            <a:endParaRPr lang="en-US" smtClean="0"/>
          </a:p>
          <a:p>
            <a:r>
              <a:rPr lang="en-US" smtClean="0"/>
              <a:t>The RealPOS 40 performance is ahead on many of the competitors.</a:t>
            </a:r>
          </a:p>
        </p:txBody>
      </p:sp>
      <p:sp>
        <p:nvSpPr>
          <p:cNvPr id="4" name="Slide Number Placeholder 3"/>
          <p:cNvSpPr>
            <a:spLocks noGrp="1"/>
          </p:cNvSpPr>
          <p:nvPr>
            <p:ph type="sldNum" sz="quarter" idx="5"/>
          </p:nvPr>
        </p:nvSpPr>
        <p:spPr/>
        <p:txBody>
          <a:bodyPr/>
          <a:lstStyle/>
          <a:p>
            <a:pPr>
              <a:defRPr/>
            </a:pPr>
            <a:fld id="{DEEBC4B1-8113-4BDF-9E05-9BD34BBAA545}"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Our open platform supports software solutions for both Windows and Linux with a robust platform software suite for ease of integration.  </a:t>
            </a:r>
          </a:p>
          <a:p>
            <a:endParaRPr lang="en-US" smtClean="0"/>
          </a:p>
          <a:p>
            <a:r>
              <a:rPr lang="en-US" smtClean="0"/>
              <a:t>We offer Windows Embedded POSReady 7, Windows 7,  and Windows Embedded POSReady 2009.  </a:t>
            </a:r>
          </a:p>
          <a:p>
            <a:endParaRPr lang="en-US" smtClean="0"/>
          </a:p>
          <a:p>
            <a:r>
              <a:rPr lang="en-US" smtClean="0"/>
              <a:t>We also offer SUSE Linux Enterprise for Point of Service (SLEPOS 11).</a:t>
            </a:r>
          </a:p>
          <a:p>
            <a:endParaRPr lang="en-US" smtClean="0"/>
          </a:p>
          <a:p>
            <a:r>
              <a:rPr lang="en-US" smtClean="0"/>
              <a:t>And.we offer a  pre-loaded operating system option, and we also provide NCR OPOS and JavaPOS drivers for peripherals.</a:t>
            </a:r>
          </a:p>
          <a:p>
            <a:endParaRPr lang="en-US" smtClean="0"/>
          </a:p>
          <a:p>
            <a:r>
              <a:rPr lang="en-US" smtClean="0"/>
              <a:t>Note that the RealPOS 40 chipset will NOT support 64 bit Operating Systems.</a:t>
            </a:r>
          </a:p>
          <a:p>
            <a:endParaRPr lang="en-US" smtClean="0"/>
          </a:p>
        </p:txBody>
      </p:sp>
      <p:sp>
        <p:nvSpPr>
          <p:cNvPr id="4" name="Slide Number Placeholder 3"/>
          <p:cNvSpPr>
            <a:spLocks noGrp="1"/>
          </p:cNvSpPr>
          <p:nvPr>
            <p:ph type="sldNum" sz="quarter" idx="5"/>
          </p:nvPr>
        </p:nvSpPr>
        <p:spPr/>
        <p:txBody>
          <a:bodyPr/>
          <a:lstStyle/>
          <a:p>
            <a:pPr>
              <a:defRPr/>
            </a:pPr>
            <a:fld id="{45D14439-C859-4D10-A97B-C192D447CC38}"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dirty="0" smtClean="0"/>
              <a:t>NCR RealPOS terminals are designed specifically for operation in various retail segments.  We have POS terminal offers that address.</a:t>
            </a:r>
          </a:p>
          <a:p>
            <a:pPr eaLnBrk="1" hangingPunct="1">
              <a:spcBef>
                <a:spcPct val="0"/>
              </a:spcBef>
              <a:defRPr/>
            </a:pPr>
            <a:endParaRPr lang="en-US" dirty="0" smtClean="0"/>
          </a:p>
          <a:p>
            <a:pPr marL="168861" indent="-168861">
              <a:spcBef>
                <a:spcPct val="0"/>
              </a:spcBef>
              <a:buFont typeface="Arial" pitchFamily="34" charset="0"/>
              <a:buChar char="•"/>
              <a:defRPr/>
            </a:pPr>
            <a:r>
              <a:rPr lang="en-US" dirty="0" smtClean="0"/>
              <a:t>General Merchandise</a:t>
            </a:r>
          </a:p>
          <a:p>
            <a:pPr marL="168861" indent="-168861">
              <a:spcBef>
                <a:spcPct val="0"/>
              </a:spcBef>
              <a:buFont typeface="Arial" pitchFamily="34" charset="0"/>
              <a:buChar char="•"/>
              <a:defRPr/>
            </a:pPr>
            <a:r>
              <a:rPr lang="en-US" dirty="0" smtClean="0"/>
              <a:t>Food/Grocery</a:t>
            </a:r>
          </a:p>
          <a:p>
            <a:pPr marL="168861" indent="-168861">
              <a:spcBef>
                <a:spcPct val="0"/>
              </a:spcBef>
              <a:buFont typeface="Arial" pitchFamily="34" charset="0"/>
              <a:buChar char="•"/>
              <a:defRPr/>
            </a:pPr>
            <a:r>
              <a:rPr lang="en-US" dirty="0" smtClean="0"/>
              <a:t>Hospitality</a:t>
            </a:r>
          </a:p>
          <a:p>
            <a:pPr marL="168861" indent="-168861">
              <a:spcBef>
                <a:spcPct val="0"/>
              </a:spcBef>
              <a:buFont typeface="Arial" pitchFamily="34" charset="0"/>
              <a:buChar char="•"/>
              <a:defRPr/>
            </a:pPr>
            <a:r>
              <a:rPr lang="en-US" dirty="0" smtClean="0"/>
              <a:t>Convenience Stores</a:t>
            </a:r>
          </a:p>
        </p:txBody>
      </p:sp>
      <p:sp>
        <p:nvSpPr>
          <p:cNvPr id="4" name="Slide Number Placeholder 3"/>
          <p:cNvSpPr>
            <a:spLocks noGrp="1"/>
          </p:cNvSpPr>
          <p:nvPr>
            <p:ph type="sldNum" sz="quarter" idx="5"/>
          </p:nvPr>
        </p:nvSpPr>
        <p:spPr/>
        <p:txBody>
          <a:bodyPr/>
          <a:lstStyle/>
          <a:p>
            <a:pPr>
              <a:defRPr/>
            </a:pPr>
            <a:fld id="{7D780672-3C8B-4D50-BB0A-AB1C367C2F79}"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In summary, the NCR RealPOS 40 features unique competitive advantages including:</a:t>
            </a:r>
          </a:p>
          <a:p>
            <a:pPr>
              <a:buFontTx/>
              <a:buChar char="•"/>
            </a:pPr>
            <a:r>
              <a:rPr lang="en-US" smtClean="0"/>
              <a:t> Sleek modern design</a:t>
            </a:r>
          </a:p>
          <a:p>
            <a:pPr>
              <a:buFontTx/>
              <a:buChar char="•"/>
            </a:pPr>
            <a:r>
              <a:rPr lang="en-US" smtClean="0"/>
              <a:t> Most compact size and weight</a:t>
            </a:r>
          </a:p>
          <a:p>
            <a:pPr>
              <a:buFontTx/>
              <a:buChar char="•"/>
            </a:pPr>
            <a:r>
              <a:rPr lang="en-US" smtClean="0"/>
              <a:t> Most configuration options</a:t>
            </a:r>
          </a:p>
          <a:p>
            <a:pPr>
              <a:buFontTx/>
              <a:buChar char="•"/>
            </a:pPr>
            <a:r>
              <a:rPr lang="en-US" smtClean="0"/>
              <a:t> Fanless operation</a:t>
            </a:r>
          </a:p>
          <a:p>
            <a:pPr>
              <a:buFontTx/>
              <a:buChar char="•"/>
            </a:pPr>
            <a:r>
              <a:rPr lang="en-US" smtClean="0"/>
              <a:t> No moving parts option</a:t>
            </a:r>
          </a:p>
          <a:p>
            <a:pPr>
              <a:buFontTx/>
              <a:buChar char="•"/>
            </a:pPr>
            <a:r>
              <a:rPr lang="en-US" smtClean="0"/>
              <a:t> Efficient serviceability</a:t>
            </a:r>
          </a:p>
          <a:p>
            <a:pPr>
              <a:buFontTx/>
              <a:buChar char="•"/>
            </a:pPr>
            <a:r>
              <a:rPr lang="en-US" smtClean="0"/>
              <a:t> Best energy efficiency</a:t>
            </a:r>
          </a:p>
          <a:p>
            <a:pPr>
              <a:buFontTx/>
              <a:buChar char="•"/>
            </a:pPr>
            <a:r>
              <a:rPr lang="en-US" smtClean="0"/>
              <a:t> Best system performance</a:t>
            </a:r>
          </a:p>
          <a:p>
            <a:pPr>
              <a:buFontTx/>
              <a:buChar char="•"/>
            </a:pPr>
            <a:r>
              <a:rPr lang="en-US" smtClean="0"/>
              <a:t> Excellent connectivity</a:t>
            </a:r>
          </a:p>
        </p:txBody>
      </p:sp>
      <p:sp>
        <p:nvSpPr>
          <p:cNvPr id="4" name="Slide Number Placeholder 3"/>
          <p:cNvSpPr>
            <a:spLocks noGrp="1"/>
          </p:cNvSpPr>
          <p:nvPr>
            <p:ph type="sldNum" sz="quarter" idx="5"/>
          </p:nvPr>
        </p:nvSpPr>
        <p:spPr/>
        <p:txBody>
          <a:bodyPr/>
          <a:lstStyle/>
          <a:p>
            <a:pPr>
              <a:defRPr/>
            </a:pPr>
            <a:fld id="{63B18645-B647-4480-A85D-1627ABA55DD8}"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3040C62-4F00-42A3-B641-54304CC3C743}"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68426E7-26CC-479B-AF56-822DEF48B299}"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Here is a side by side technology comparison of the RealPOS 40 release 1.X and release 2.0.  The changes/improvements  are highlighted in yellow. </a:t>
            </a:r>
          </a:p>
          <a:p>
            <a:endParaRPr lang="en-US" smtClean="0"/>
          </a:p>
        </p:txBody>
      </p:sp>
      <p:sp>
        <p:nvSpPr>
          <p:cNvPr id="4" name="Slide Number Placeholder 3"/>
          <p:cNvSpPr>
            <a:spLocks noGrp="1"/>
          </p:cNvSpPr>
          <p:nvPr>
            <p:ph type="sldNum" sz="quarter" idx="5"/>
          </p:nvPr>
        </p:nvSpPr>
        <p:spPr/>
        <p:txBody>
          <a:bodyPr/>
          <a:lstStyle/>
          <a:p>
            <a:pPr>
              <a:defRPr/>
            </a:pPr>
            <a:fld id="{061D09C7-FF8D-425F-9F0C-4C8E75C5DAB9}"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Here is a side by side technology comparison of the RealPOS 40 and the RealPOS 60.  As you can see, there are differences in the:</a:t>
            </a:r>
          </a:p>
          <a:p>
            <a:pPr>
              <a:buFontTx/>
              <a:buChar char="•"/>
            </a:pPr>
            <a:r>
              <a:rPr lang="en-US" smtClean="0"/>
              <a:t> motherboard</a:t>
            </a:r>
          </a:p>
          <a:p>
            <a:pPr>
              <a:buFontTx/>
              <a:buChar char="•"/>
            </a:pPr>
            <a:r>
              <a:rPr lang="en-US" smtClean="0"/>
              <a:t> chipset</a:t>
            </a:r>
          </a:p>
          <a:p>
            <a:pPr>
              <a:buFontTx/>
              <a:buChar char="•"/>
            </a:pPr>
            <a:r>
              <a:rPr lang="en-US" smtClean="0"/>
              <a:t> processors</a:t>
            </a:r>
          </a:p>
          <a:p>
            <a:pPr>
              <a:buFontTx/>
              <a:buChar char="•"/>
            </a:pPr>
            <a:r>
              <a:rPr lang="en-US" smtClean="0"/>
              <a:t> memory</a:t>
            </a:r>
          </a:p>
          <a:p>
            <a:pPr>
              <a:buFontTx/>
              <a:buChar char="•"/>
            </a:pPr>
            <a:r>
              <a:rPr lang="en-US" smtClean="0"/>
              <a:t> fan operation</a:t>
            </a:r>
          </a:p>
          <a:p>
            <a:pPr>
              <a:buFontTx/>
              <a:buChar char="•"/>
            </a:pPr>
            <a:r>
              <a:rPr lang="en-US" smtClean="0"/>
              <a:t> Systems management</a:t>
            </a:r>
          </a:p>
          <a:p>
            <a:pPr>
              <a:buFontTx/>
              <a:buChar char="•"/>
            </a:pPr>
            <a:r>
              <a:rPr lang="en-US" smtClean="0"/>
              <a:t> and weight</a:t>
            </a:r>
          </a:p>
          <a:p>
            <a:r>
              <a:rPr lang="en-US" smtClean="0"/>
              <a:t> But the storage media and connectivity are the same for both terminals.  </a:t>
            </a:r>
          </a:p>
        </p:txBody>
      </p:sp>
      <p:sp>
        <p:nvSpPr>
          <p:cNvPr id="4" name="Slide Number Placeholder 3"/>
          <p:cNvSpPr>
            <a:spLocks noGrp="1"/>
          </p:cNvSpPr>
          <p:nvPr>
            <p:ph type="sldNum" sz="quarter" idx="5"/>
          </p:nvPr>
        </p:nvSpPr>
        <p:spPr/>
        <p:txBody>
          <a:bodyPr/>
          <a:lstStyle/>
          <a:p>
            <a:pPr>
              <a:defRPr/>
            </a:pPr>
            <a:fld id="{E8469CFC-3F38-4D5B-BB87-DCE8B6E784AB}"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Terminal portfolio offers a range of impressive CPU performance.  Here you can see how the RP40 Atom Dual Core D2550 stacks up against the higher performing offers.</a:t>
            </a:r>
          </a:p>
          <a:p>
            <a:endParaRPr lang="en-US" smtClean="0"/>
          </a:p>
        </p:txBody>
      </p:sp>
      <p:sp>
        <p:nvSpPr>
          <p:cNvPr id="4" name="Slide Number Placeholder 3"/>
          <p:cNvSpPr>
            <a:spLocks noGrp="1"/>
          </p:cNvSpPr>
          <p:nvPr>
            <p:ph type="sldNum" sz="quarter" idx="5"/>
          </p:nvPr>
        </p:nvSpPr>
        <p:spPr/>
        <p:txBody>
          <a:bodyPr/>
          <a:lstStyle/>
          <a:p>
            <a:pPr>
              <a:defRPr/>
            </a:pPr>
            <a:fld id="{0A74CC75-AFF0-4D38-A067-E1BDC3514E36}"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Above is a representation of some RP40 customers.  </a:t>
            </a:r>
          </a:p>
          <a:p>
            <a:endParaRPr lang="en-US" smtClean="0"/>
          </a:p>
          <a:p>
            <a:r>
              <a:rPr lang="en-US" smtClean="0"/>
              <a:t>Others include:</a:t>
            </a:r>
          </a:p>
          <a:p>
            <a:endParaRPr lang="en-US" smtClean="0"/>
          </a:p>
          <a:p>
            <a:r>
              <a:rPr lang="en-US" b="1" u="sng" smtClean="0"/>
              <a:t>Germany</a:t>
            </a:r>
            <a:r>
              <a:rPr lang="en-US" smtClean="0"/>
              <a:t> - MIX GmbH</a:t>
            </a:r>
          </a:p>
          <a:p>
            <a:r>
              <a:rPr lang="en-US" b="1" u="sng" smtClean="0"/>
              <a:t>Italy</a:t>
            </a:r>
          </a:p>
          <a:p>
            <a:r>
              <a:rPr lang="it-IT" smtClean="0"/>
              <a:t>NordiConad	Conad Adriatco	Gruppo TUO</a:t>
            </a:r>
            <a:endParaRPr lang="en-US" smtClean="0"/>
          </a:p>
          <a:p>
            <a:r>
              <a:rPr lang="it-IT" smtClean="0"/>
              <a:t>Iperal	Tigros		SMA</a:t>
            </a:r>
            <a:endParaRPr lang="en-US" smtClean="0"/>
          </a:p>
          <a:p>
            <a:r>
              <a:rPr lang="it-IT" smtClean="0"/>
              <a:t>Italmark	Grande Distribuzione	Sicil Conad</a:t>
            </a:r>
          </a:p>
          <a:p>
            <a:r>
              <a:rPr lang="it-IT" b="1" u="sng" smtClean="0"/>
              <a:t>Croatia</a:t>
            </a:r>
          </a:p>
          <a:p>
            <a:r>
              <a:rPr lang="en-US" smtClean="0"/>
              <a:t>Plodine	Mercator	Studenac	Kerum  </a:t>
            </a:r>
          </a:p>
          <a:p>
            <a:r>
              <a:rPr lang="en-US" b="1" u="sng" smtClean="0"/>
              <a:t>Turkey</a:t>
            </a:r>
          </a:p>
          <a:p>
            <a:r>
              <a:rPr lang="tr-TR" smtClean="0"/>
              <a:t>LCW</a:t>
            </a:r>
            <a:r>
              <a:rPr lang="en-US" smtClean="0"/>
              <a:t>	T</a:t>
            </a:r>
            <a:r>
              <a:rPr lang="tr-TR" smtClean="0"/>
              <a:t>epe Home</a:t>
            </a:r>
            <a:r>
              <a:rPr lang="en-US" smtClean="0"/>
              <a:t>	</a:t>
            </a:r>
            <a:r>
              <a:rPr lang="tr-TR" smtClean="0"/>
              <a:t>Antalya Market</a:t>
            </a:r>
            <a:endParaRPr lang="en-US" smtClean="0"/>
          </a:p>
          <a:p>
            <a:r>
              <a:rPr lang="tr-TR" smtClean="0"/>
              <a:t>Gratis</a:t>
            </a:r>
            <a:r>
              <a:rPr lang="en-US" smtClean="0"/>
              <a:t>	</a:t>
            </a:r>
            <a:r>
              <a:rPr lang="tr-TR" smtClean="0"/>
              <a:t>Kültür Yayınları</a:t>
            </a:r>
            <a:r>
              <a:rPr lang="en-US" smtClean="0"/>
              <a:t> </a:t>
            </a:r>
          </a:p>
          <a:p>
            <a:endParaRPr lang="en-US" smtClean="0"/>
          </a:p>
        </p:txBody>
      </p:sp>
      <p:sp>
        <p:nvSpPr>
          <p:cNvPr id="4" name="Slide Number Placeholder 3"/>
          <p:cNvSpPr>
            <a:spLocks noGrp="1"/>
          </p:cNvSpPr>
          <p:nvPr>
            <p:ph type="sldNum" sz="quarter" idx="5"/>
          </p:nvPr>
        </p:nvSpPr>
        <p:spPr/>
        <p:txBody>
          <a:bodyPr/>
          <a:lstStyle/>
          <a:p>
            <a:pPr>
              <a:defRPr/>
            </a:pPr>
            <a:fld id="{6D8B007C-60F2-4A72-A45A-72D71C2FF782}"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081BFE9-19C2-47C0-BD68-78A9DB043295}" type="slidenum">
              <a:rPr lang="en-US" smtClean="0"/>
              <a:pPr>
                <a:defRPr/>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NCR RealPOS terminals are designed to meet the long term needs of retailers.</a:t>
            </a:r>
          </a:p>
          <a:p>
            <a:pPr eaLnBrk="1" hangingPunct="1">
              <a:spcBef>
                <a:spcPct val="0"/>
              </a:spcBef>
            </a:pPr>
            <a:endParaRPr lang="en-US" smtClean="0"/>
          </a:p>
          <a:p>
            <a:pPr eaLnBrk="1" hangingPunct="1">
              <a:spcBef>
                <a:spcPct val="0"/>
              </a:spcBef>
            </a:pPr>
            <a:r>
              <a:rPr lang="en-US" smtClean="0"/>
              <a:t>Our terminal designs are innovative and incorporate the latest  technologies that drive and enable the highest overall performance.</a:t>
            </a:r>
          </a:p>
          <a:p>
            <a:pPr eaLnBrk="1" hangingPunct="1">
              <a:spcBef>
                <a:spcPct val="0"/>
              </a:spcBef>
            </a:pPr>
            <a:endParaRPr lang="en-US" smtClean="0"/>
          </a:p>
          <a:p>
            <a:pPr eaLnBrk="1" hangingPunct="1">
              <a:spcBef>
                <a:spcPct val="0"/>
              </a:spcBef>
            </a:pPr>
            <a:r>
              <a:rPr lang="en-US" smtClean="0"/>
              <a:t>High Reliability and Ease of Serviceability are key design criteria for our POS terminals.</a:t>
            </a:r>
          </a:p>
          <a:p>
            <a:pPr eaLnBrk="1" hangingPunct="1">
              <a:spcBef>
                <a:spcPct val="0"/>
              </a:spcBef>
            </a:pPr>
            <a:endParaRPr lang="en-US" smtClean="0"/>
          </a:p>
          <a:p>
            <a:pPr eaLnBrk="1" hangingPunct="1">
              <a:spcBef>
                <a:spcPct val="0"/>
              </a:spcBef>
            </a:pPr>
            <a:r>
              <a:rPr lang="en-US" smtClean="0"/>
              <a:t>NCR POS Terminals also offer long controlled lifecycles to minimize change within the retailer’s infrastructure.</a:t>
            </a:r>
          </a:p>
          <a:p>
            <a:pPr eaLnBrk="1" hangingPunct="1">
              <a:spcBef>
                <a:spcPct val="0"/>
              </a:spcBef>
            </a:pPr>
            <a:endParaRPr lang="en-US" smtClean="0"/>
          </a:p>
          <a:p>
            <a:pPr eaLnBrk="1" hangingPunct="1">
              <a:spcBef>
                <a:spcPct val="0"/>
              </a:spcBef>
            </a:pPr>
            <a:r>
              <a:rPr lang="en-US" smtClean="0"/>
              <a:t>NCR RealPOS terminals enable an enhanced consumer experience and improve productivity, thereby reducing costs over the long term. </a:t>
            </a:r>
          </a:p>
          <a:p>
            <a:endParaRPr lang="en-US" smtClean="0"/>
          </a:p>
        </p:txBody>
      </p:sp>
      <p:sp>
        <p:nvSpPr>
          <p:cNvPr id="4" name="Slide Number Placeholder 3"/>
          <p:cNvSpPr>
            <a:spLocks noGrp="1"/>
          </p:cNvSpPr>
          <p:nvPr>
            <p:ph type="sldNum" sz="quarter" idx="5"/>
          </p:nvPr>
        </p:nvSpPr>
        <p:spPr/>
        <p:txBody>
          <a:bodyPr/>
          <a:lstStyle/>
          <a:p>
            <a:pPr>
              <a:defRPr/>
            </a:pPr>
            <a:fld id="{3C9C7651-7EDB-443E-BC20-18789674B56F}"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Tx/>
              <a:buChar char="•"/>
            </a:pPr>
            <a:r>
              <a:rPr lang="en-US" smtClean="0"/>
              <a:t>This slide shows our RealPOS Point of Sale terminal  family.  </a:t>
            </a:r>
          </a:p>
          <a:p>
            <a:pPr>
              <a:buFontTx/>
              <a:buChar char="•"/>
            </a:pPr>
            <a:endParaRPr lang="en-US" smtClean="0"/>
          </a:p>
          <a:p>
            <a:pPr>
              <a:buFontTx/>
              <a:buChar char="•"/>
            </a:pPr>
            <a:r>
              <a:rPr lang="en-US" smtClean="0"/>
              <a:t>NCR offers a full suite of POS terminals both in the Fully Configurable category and also a full line of Integrated Touch terminals</a:t>
            </a:r>
          </a:p>
          <a:p>
            <a:pPr>
              <a:buFontTx/>
              <a:buChar char="•"/>
            </a:pPr>
            <a:endParaRPr lang="en-US" smtClean="0"/>
          </a:p>
          <a:p>
            <a:pPr>
              <a:buFontTx/>
              <a:buChar char="•"/>
            </a:pPr>
            <a:r>
              <a:rPr lang="en-US" smtClean="0"/>
              <a:t>These offers enable us to address multiple retail segments and also different performance levels within these categories.</a:t>
            </a:r>
          </a:p>
          <a:p>
            <a:pPr>
              <a:buFontTx/>
              <a:buChar char="•"/>
            </a:pPr>
            <a:endParaRPr lang="en-US" smtClean="0"/>
          </a:p>
          <a:p>
            <a:pPr>
              <a:buFontTx/>
              <a:buChar char="•"/>
            </a:pPr>
            <a:r>
              <a:rPr lang="en-US" smtClean="0"/>
              <a:t>Today we are going to focus on the RealPOS 40  our ”Good” offer in the Fully Configurable category.</a:t>
            </a:r>
          </a:p>
          <a:p>
            <a:pPr eaLnBrk="1" hangingPunct="1">
              <a:spcBef>
                <a:spcPct val="0"/>
              </a:spcBef>
            </a:pPr>
            <a:endParaRPr lang="en-US" smtClean="0"/>
          </a:p>
          <a:p>
            <a:pPr eaLnBrk="1" hangingPunct="1">
              <a:spcBef>
                <a:spcPct val="0"/>
              </a:spcBef>
            </a:pPr>
            <a:endParaRPr lang="en-US" smtClean="0"/>
          </a:p>
        </p:txBody>
      </p:sp>
      <p:sp>
        <p:nvSpPr>
          <p:cNvPr id="4" name="Slide Number Placeholder 3"/>
          <p:cNvSpPr>
            <a:spLocks noGrp="1"/>
          </p:cNvSpPr>
          <p:nvPr>
            <p:ph type="sldNum" sz="quarter" idx="5"/>
          </p:nvPr>
        </p:nvSpPr>
        <p:spPr/>
        <p:txBody>
          <a:bodyPr/>
          <a:lstStyle/>
          <a:p>
            <a:pPr>
              <a:defRPr/>
            </a:pPr>
            <a:fld id="{5A5CAF93-0987-4A18-8753-A0A9F633BA69}"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Now let’s talk about product differentiation within the Fully Configurable category.</a:t>
            </a:r>
          </a:p>
          <a:p>
            <a:pPr>
              <a:buFontTx/>
              <a:buChar char="•"/>
            </a:pPr>
            <a:endParaRPr lang="en-US" smtClean="0"/>
          </a:p>
          <a:p>
            <a:pPr>
              <a:buFontTx/>
              <a:buChar char="•"/>
            </a:pPr>
            <a:r>
              <a:rPr lang="en-US" smtClean="0"/>
              <a:t>The 82XRT is our “top of the line” terminal offering Industry leading performance, scalability, serviceability, and manageability.</a:t>
            </a:r>
          </a:p>
          <a:p>
            <a:pPr>
              <a:buFontTx/>
              <a:buChar char="•"/>
            </a:pPr>
            <a:r>
              <a:rPr lang="en-US" smtClean="0"/>
              <a:t>The RealPOS 60 is positioned just below the 82XRT and offers an innovative design with two impressive performance levels, excellent energy efficiency, connectivity, and of course, simple serviceability.</a:t>
            </a:r>
          </a:p>
          <a:p>
            <a:pPr>
              <a:buFontTx/>
              <a:buChar char="•"/>
            </a:pPr>
            <a:r>
              <a:rPr lang="en-US" smtClean="0"/>
              <a:t>The RealPOS 40 is our value compact terminal that is in the same packaging as the RealPOS 60, but with a lower, basic performance level with a fanless design.</a:t>
            </a:r>
          </a:p>
          <a:p>
            <a:pPr>
              <a:buFontTx/>
              <a:buChar char="•"/>
            </a:pPr>
            <a:r>
              <a:rPr lang="en-US" smtClean="0"/>
              <a:t>So, again, you can see that we have configurable offers to meet multiple performance levels and retail business requirements</a:t>
            </a:r>
          </a:p>
        </p:txBody>
      </p:sp>
      <p:sp>
        <p:nvSpPr>
          <p:cNvPr id="4" name="Slide Number Placeholder 3"/>
          <p:cNvSpPr>
            <a:spLocks noGrp="1"/>
          </p:cNvSpPr>
          <p:nvPr>
            <p:ph type="sldNum" sz="quarter" idx="5"/>
          </p:nvPr>
        </p:nvSpPr>
        <p:spPr/>
        <p:txBody>
          <a:bodyPr/>
          <a:lstStyle/>
          <a:p>
            <a:pPr>
              <a:defRPr/>
            </a:pPr>
            <a:fld id="{945F698A-2827-47FC-9AFB-7035A80F25F0}"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COOL DESIGN, HOT VALUE is our tag line for the RealPOS 40.</a:t>
            </a:r>
          </a:p>
          <a:p>
            <a:endParaRPr lang="en-US" smtClean="0"/>
          </a:p>
          <a:p>
            <a:r>
              <a:rPr lang="en-US" smtClean="0"/>
              <a:t>The NCR RealPOS 40 is reshaping point of sale with a breakthrough design that delivers an exceptional</a:t>
            </a:r>
          </a:p>
          <a:p>
            <a:r>
              <a:rPr lang="en-US" smtClean="0"/>
              <a:t>combination of performance, reliability and energy efficiency, all at an incredibly affordable price. Features include:</a:t>
            </a:r>
          </a:p>
          <a:p>
            <a:pPr>
              <a:buFontTx/>
              <a:buChar char="•"/>
            </a:pPr>
            <a:r>
              <a:rPr lang="en-US" smtClean="0"/>
              <a:t> Innovative compact design</a:t>
            </a:r>
          </a:p>
          <a:p>
            <a:pPr>
              <a:buFontTx/>
              <a:buChar char="•"/>
            </a:pPr>
            <a:r>
              <a:rPr lang="en-US" smtClean="0"/>
              <a:t> High reliability</a:t>
            </a:r>
          </a:p>
          <a:p>
            <a:pPr>
              <a:buFontTx/>
              <a:buChar char="•"/>
            </a:pPr>
            <a:r>
              <a:rPr lang="en-US" smtClean="0"/>
              <a:t> Efficient serviceability</a:t>
            </a:r>
          </a:p>
          <a:p>
            <a:pPr>
              <a:buFontTx/>
              <a:buChar char="•"/>
            </a:pPr>
            <a:r>
              <a:rPr lang="en-US" smtClean="0"/>
              <a:t> Exceptional energy efficiency</a:t>
            </a:r>
          </a:p>
          <a:p>
            <a:pPr>
              <a:buFontTx/>
              <a:buChar char="•"/>
            </a:pPr>
            <a:r>
              <a:rPr lang="en-US" smtClean="0"/>
              <a:t> And superior investment protection</a:t>
            </a:r>
          </a:p>
          <a:p>
            <a:endParaRPr lang="en-US" smtClean="0"/>
          </a:p>
        </p:txBody>
      </p:sp>
      <p:sp>
        <p:nvSpPr>
          <p:cNvPr id="4" name="Slide Number Placeholder 3"/>
          <p:cNvSpPr>
            <a:spLocks noGrp="1"/>
          </p:cNvSpPr>
          <p:nvPr>
            <p:ph type="sldNum" sz="quarter" idx="5"/>
          </p:nvPr>
        </p:nvSpPr>
        <p:spPr/>
        <p:txBody>
          <a:bodyPr/>
          <a:lstStyle/>
          <a:p>
            <a:pPr>
              <a:defRPr/>
            </a:pPr>
            <a:fld id="{E558B421-ED27-4563-8DD7-771C318C728E}"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dirty="0" smtClean="0"/>
              <a:t>The RealPOS 40 design is based on energy-efficient Intel  technology with the:</a:t>
            </a:r>
          </a:p>
          <a:p>
            <a:pPr marL="285750" indent="-285750">
              <a:buClr>
                <a:schemeClr val="bg1">
                  <a:lumMod val="50000"/>
                </a:schemeClr>
              </a:buClr>
              <a:buFont typeface="Arial" pitchFamily="34" charset="0"/>
              <a:buChar char="•"/>
              <a:defRPr/>
            </a:pPr>
            <a:r>
              <a:rPr lang="en-US" dirty="0" smtClean="0"/>
              <a:t>Intel ® NM10 Express Chipset</a:t>
            </a:r>
            <a:endParaRPr lang="en-US" i="1" dirty="0" smtClean="0">
              <a:cs typeface="Arial" charset="0"/>
            </a:endParaRPr>
          </a:p>
          <a:p>
            <a:pPr marL="285750" indent="-285750">
              <a:spcBef>
                <a:spcPct val="5000"/>
              </a:spcBef>
              <a:buClr>
                <a:schemeClr val="bg1">
                  <a:lumMod val="50000"/>
                </a:schemeClr>
              </a:buClr>
              <a:buFont typeface="Arial" pitchFamily="34" charset="0"/>
              <a:buChar char="•"/>
              <a:defRPr/>
            </a:pPr>
            <a:r>
              <a:rPr lang="en-US" dirty="0" smtClean="0">
                <a:cs typeface="Arial" charset="0"/>
              </a:rPr>
              <a:t>Intel </a:t>
            </a:r>
            <a:r>
              <a:rPr lang="en-US" dirty="0" smtClean="0"/>
              <a:t>®</a:t>
            </a:r>
            <a:r>
              <a:rPr lang="en-US" dirty="0" smtClean="0">
                <a:cs typeface="Arial" charset="0"/>
              </a:rPr>
              <a:t> Atom D2550 Dual Core 1.86 GHz</a:t>
            </a:r>
          </a:p>
          <a:p>
            <a:pPr marL="285750" indent="-285750">
              <a:spcBef>
                <a:spcPct val="5000"/>
              </a:spcBef>
              <a:buClr>
                <a:schemeClr val="bg1">
                  <a:lumMod val="50000"/>
                </a:schemeClr>
              </a:buClr>
              <a:buFont typeface="Arial" pitchFamily="34" charset="0"/>
              <a:buChar char="•"/>
              <a:defRPr/>
            </a:pPr>
            <a:r>
              <a:rPr lang="en-US" dirty="0" smtClean="0">
                <a:cs typeface="Arial" charset="0"/>
              </a:rPr>
              <a:t>2GB DDR3 Memory up to 4GB</a:t>
            </a:r>
          </a:p>
          <a:p>
            <a:pPr marL="285750" indent="-285750">
              <a:spcBef>
                <a:spcPct val="5000"/>
              </a:spcBef>
              <a:buClr>
                <a:schemeClr val="bg1">
                  <a:lumMod val="50000"/>
                </a:schemeClr>
              </a:buClr>
              <a:buFont typeface="Arial" pitchFamily="34" charset="0"/>
              <a:buChar char="•"/>
              <a:defRPr/>
            </a:pPr>
            <a:r>
              <a:rPr lang="en-US" dirty="0" smtClean="0">
                <a:cs typeface="Arial" charset="0"/>
              </a:rPr>
              <a:t>250GB 2.5” SATA Hard Disk Drive or</a:t>
            </a:r>
          </a:p>
          <a:p>
            <a:pPr marL="285750" indent="-285750">
              <a:spcBef>
                <a:spcPct val="5000"/>
              </a:spcBef>
              <a:buClr>
                <a:schemeClr val="bg1">
                  <a:lumMod val="50000"/>
                </a:schemeClr>
              </a:buClr>
              <a:buFont typeface="Arial" pitchFamily="34" charset="0"/>
              <a:buChar char="•"/>
              <a:defRPr/>
            </a:pPr>
            <a:r>
              <a:rPr lang="en-US" dirty="0" smtClean="0">
                <a:cs typeface="Arial" charset="0"/>
              </a:rPr>
              <a:t>80GB 2.5” SATA Solid State Drive </a:t>
            </a:r>
          </a:p>
          <a:p>
            <a:pPr marL="285750" indent="-285750">
              <a:spcBef>
                <a:spcPct val="5000"/>
              </a:spcBef>
              <a:buClr>
                <a:schemeClr val="bg1">
                  <a:lumMod val="50000"/>
                </a:schemeClr>
              </a:buClr>
              <a:buFont typeface="Arial" pitchFamily="34" charset="0"/>
              <a:buChar char="•"/>
              <a:defRPr/>
            </a:pPr>
            <a:r>
              <a:rPr lang="en-US" dirty="0" smtClean="0">
                <a:cs typeface="Arial" charset="0"/>
              </a:rPr>
              <a:t>10/100/1000 Ethernet LAN</a:t>
            </a:r>
          </a:p>
          <a:p>
            <a:pPr marL="285750" indent="-285750">
              <a:spcBef>
                <a:spcPct val="5000"/>
              </a:spcBef>
              <a:buClr>
                <a:schemeClr val="bg1">
                  <a:lumMod val="50000"/>
                </a:schemeClr>
              </a:buClr>
              <a:buFont typeface="Arial" pitchFamily="34" charset="0"/>
              <a:buChar char="•"/>
              <a:defRPr/>
            </a:pPr>
            <a:r>
              <a:rPr lang="en-US" dirty="0" smtClean="0">
                <a:cs typeface="Arial" charset="0"/>
              </a:rPr>
              <a:t>Revolutionary cooling solution </a:t>
            </a:r>
          </a:p>
          <a:p>
            <a:pPr marL="285750" indent="-285750">
              <a:spcBef>
                <a:spcPct val="5000"/>
              </a:spcBef>
              <a:buClr>
                <a:schemeClr val="bg1">
                  <a:lumMod val="50000"/>
                </a:schemeClr>
              </a:buClr>
              <a:buFont typeface="Arial" pitchFamily="34" charset="0"/>
              <a:buChar char="•"/>
              <a:defRPr/>
            </a:pPr>
            <a:r>
              <a:rPr lang="en-US" dirty="0" err="1" smtClean="0">
                <a:cs typeface="Arial" charset="0"/>
              </a:rPr>
              <a:t>Fanless</a:t>
            </a:r>
            <a:r>
              <a:rPr lang="en-US" dirty="0" smtClean="0">
                <a:cs typeface="Arial" charset="0"/>
              </a:rPr>
              <a:t> operation</a:t>
            </a:r>
          </a:p>
          <a:p>
            <a:pPr>
              <a:defRPr/>
            </a:pPr>
            <a:endParaRPr lang="en-US" dirty="0"/>
          </a:p>
        </p:txBody>
      </p:sp>
      <p:sp>
        <p:nvSpPr>
          <p:cNvPr id="4" name="Slide Number Placeholder 3"/>
          <p:cNvSpPr>
            <a:spLocks noGrp="1"/>
          </p:cNvSpPr>
          <p:nvPr>
            <p:ph type="sldNum" sz="quarter" idx="5"/>
          </p:nvPr>
        </p:nvSpPr>
        <p:spPr/>
        <p:txBody>
          <a:bodyPr/>
          <a:lstStyle/>
          <a:p>
            <a:pPr>
              <a:defRPr/>
            </a:pPr>
            <a:fld id="{880527A0-5453-47C4-B073-BD2E9C342AF2}"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40 provides flexible connectivity options to power peripherals as well as dual display support for customer-facing advertising and messaging.  Connectivity includes:</a:t>
            </a:r>
          </a:p>
          <a:p>
            <a:pPr>
              <a:buFontTx/>
              <a:buChar char="•"/>
            </a:pPr>
            <a:r>
              <a:rPr lang="en-US" smtClean="0"/>
              <a:t> Five USB ports, expandable to 8</a:t>
            </a:r>
          </a:p>
          <a:p>
            <a:pPr>
              <a:buFontTx/>
              <a:buChar char="•"/>
            </a:pPr>
            <a:r>
              <a:rPr lang="en-US" smtClean="0"/>
              <a:t> 4 powered serial ports</a:t>
            </a:r>
          </a:p>
          <a:p>
            <a:pPr>
              <a:buFontTx/>
              <a:buChar char="•"/>
            </a:pPr>
            <a:r>
              <a:rPr lang="en-US" smtClean="0"/>
              <a:t> DVI, VGA, PS/2, cash drawer and audio ports</a:t>
            </a:r>
          </a:p>
          <a:p>
            <a:pPr>
              <a:buFontTx/>
              <a:buChar char="•"/>
            </a:pPr>
            <a:r>
              <a:rPr lang="en-US" smtClean="0"/>
              <a:t> Gigabit Ethernet LAN</a:t>
            </a:r>
          </a:p>
          <a:p>
            <a:pPr>
              <a:buFontTx/>
              <a:buChar char="•"/>
            </a:pPr>
            <a:r>
              <a:rPr lang="en-US" smtClean="0"/>
              <a:t> And a 150W external power supply</a:t>
            </a:r>
          </a:p>
          <a:p>
            <a:endParaRPr lang="en-US" smtClean="0"/>
          </a:p>
        </p:txBody>
      </p:sp>
      <p:sp>
        <p:nvSpPr>
          <p:cNvPr id="4" name="Slide Number Placeholder 3"/>
          <p:cNvSpPr>
            <a:spLocks noGrp="1"/>
          </p:cNvSpPr>
          <p:nvPr>
            <p:ph type="sldNum" sz="quarter" idx="5"/>
          </p:nvPr>
        </p:nvSpPr>
        <p:spPr/>
        <p:txBody>
          <a:bodyPr/>
          <a:lstStyle/>
          <a:p>
            <a:pPr>
              <a:defRPr/>
            </a:pPr>
            <a:fld id="{3238428C-F433-455D-9B7D-06D848B390A7}"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The RealPOS 40 offers the smallest form factor in its class.  You can see here the measurements of the competing terminals.</a:t>
            </a:r>
          </a:p>
          <a:p>
            <a:endParaRPr lang="en-US" smtClean="0"/>
          </a:p>
          <a:p>
            <a:r>
              <a:rPr lang="en-US" smtClean="0"/>
              <a:t>The RP40 is 38% smaller than the next smallest competitive offering. (volume of IBM SP350 vs RP40).</a:t>
            </a:r>
          </a:p>
        </p:txBody>
      </p:sp>
      <p:sp>
        <p:nvSpPr>
          <p:cNvPr id="4" name="Slide Number Placeholder 3"/>
          <p:cNvSpPr>
            <a:spLocks noGrp="1"/>
          </p:cNvSpPr>
          <p:nvPr>
            <p:ph type="sldNum" sz="quarter" idx="5"/>
          </p:nvPr>
        </p:nvSpPr>
        <p:spPr/>
        <p:txBody>
          <a:bodyPr/>
          <a:lstStyle/>
          <a:p>
            <a:pPr>
              <a:defRPr/>
            </a:pPr>
            <a:fld id="{8880A05C-B8BB-4116-B893-8AA42CEB3B59}"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7" descr="1.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9688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sz="quarter" idx="10"/>
          </p:nvPr>
        </p:nvSpPr>
        <p:spPr>
          <a:xfrm>
            <a:off x="514186" y="1160770"/>
            <a:ext cx="3908425" cy="2200701"/>
          </a:xfrm>
          <a:prstGeom prst="rect">
            <a:avLst/>
          </a:prstGeom>
        </p:spPr>
        <p:txBody>
          <a:bodyPr/>
          <a:lstStyle>
            <a:lvl1pPr marL="0" indent="0">
              <a:lnSpc>
                <a:spcPts val="3300"/>
              </a:lnSpc>
              <a:buNone/>
              <a:defRPr sz="3200" spc="-100" baseline="0">
                <a:solidFill>
                  <a:schemeClr val="bg1"/>
                </a:solidFill>
                <a:latin typeface="NCR New Marker" pitchFamily="50" charset="0"/>
                <a:cs typeface="NCR New Marker" pitchFamily="50" charset="0"/>
              </a:defRPr>
            </a:lvl1pPr>
          </a:lstStyle>
          <a:p>
            <a:pPr lvl="0"/>
            <a:r>
              <a:rPr lang="en-US" smtClean="0"/>
              <a:t>Click to edit Master text styles</a:t>
            </a:r>
          </a:p>
        </p:txBody>
      </p:sp>
      <p:sp>
        <p:nvSpPr>
          <p:cNvPr id="5" name="Text Placeholder 2"/>
          <p:cNvSpPr>
            <a:spLocks noGrp="1"/>
          </p:cNvSpPr>
          <p:nvPr>
            <p:ph type="body" sz="quarter" idx="11"/>
          </p:nvPr>
        </p:nvSpPr>
        <p:spPr>
          <a:xfrm>
            <a:off x="514186" y="3416216"/>
            <a:ext cx="3908425" cy="711713"/>
          </a:xfrm>
          <a:prstGeom prst="rect">
            <a:avLst/>
          </a:prstGeom>
        </p:spPr>
        <p:txBody>
          <a:bodyPr/>
          <a:lstStyle>
            <a:lvl1pPr marL="0" indent="0">
              <a:lnSpc>
                <a:spcPts val="2000"/>
              </a:lnSpc>
              <a:buNone/>
              <a:defRPr sz="1800" spc="-30" baseline="0">
                <a:solidFill>
                  <a:srgbClr val="FFFFFF"/>
                </a:solidFill>
              </a:defRPr>
            </a:lvl1pPr>
          </a:lstStyle>
          <a:p>
            <a:pPr lvl="0"/>
            <a:r>
              <a:rPr lang="en-US" smtClean="0"/>
              <a:t>Click to edit Master text styles</a:t>
            </a:r>
          </a:p>
        </p:txBody>
      </p:sp>
    </p:spTree>
    <p:extLst>
      <p:ext uri="{BB962C8B-B14F-4D97-AF65-F5344CB8AC3E}">
        <p14:creationId xmlns:p14="http://schemas.microsoft.com/office/powerpoint/2010/main" val="2721295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7" descr="2.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3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p:cNvSpPr>
            <a:spLocks noGrp="1"/>
          </p:cNvSpPr>
          <p:nvPr>
            <p:ph type="body" sz="quarter" idx="12"/>
          </p:nvPr>
        </p:nvSpPr>
        <p:spPr>
          <a:xfrm>
            <a:off x="536575" y="366713"/>
            <a:ext cx="6264981" cy="4375150"/>
          </a:xfrm>
          <a:prstGeom prst="rect">
            <a:avLst/>
          </a:prstGeom>
        </p:spPr>
        <p:txBody>
          <a:bodyPr anchor="ctr"/>
          <a:lstStyle>
            <a:lvl1pPr marL="0" indent="0">
              <a:lnSpc>
                <a:spcPts val="5800"/>
              </a:lnSpc>
              <a:buNone/>
              <a:defRPr sz="6000" spc="-100">
                <a:solidFill>
                  <a:schemeClr val="bg1"/>
                </a:solidFill>
                <a:latin typeface="NCR New Marker" pitchFamily="2" charset="0"/>
                <a:cs typeface="NCR New Marker" pitchFamily="2" charset="0"/>
              </a:defRPr>
            </a:lvl1pPr>
            <a:lvl2pPr marL="457200" indent="0">
              <a:buNone/>
              <a:defRPr/>
            </a:lvl2pPr>
          </a:lstStyle>
          <a:p>
            <a:pPr lvl="0"/>
            <a:r>
              <a:rPr lang="en-US" dirty="0" smtClean="0"/>
              <a:t>Click to edit Master text styles</a:t>
            </a:r>
          </a:p>
        </p:txBody>
      </p:sp>
      <p:sp>
        <p:nvSpPr>
          <p:cNvPr id="4" name="Text Placeholder 3"/>
          <p:cNvSpPr>
            <a:spLocks noGrp="1"/>
          </p:cNvSpPr>
          <p:nvPr>
            <p:ph type="body" sz="quarter" idx="13"/>
          </p:nvPr>
        </p:nvSpPr>
        <p:spPr>
          <a:xfrm>
            <a:off x="564336" y="3795713"/>
            <a:ext cx="5882702" cy="763587"/>
          </a:xfrm>
          <a:prstGeom prst="rect">
            <a:avLst/>
          </a:prstGeom>
        </p:spPr>
        <p:txBody>
          <a:bodyPr/>
          <a:lstStyle>
            <a:lvl1pPr marL="0" indent="0">
              <a:lnSpc>
                <a:spcPts val="1550"/>
              </a:lnSpc>
              <a:buNone/>
              <a:defRPr sz="1400" baseline="0">
                <a:solidFill>
                  <a:srgbClr val="FFFFFF"/>
                </a:solidFill>
              </a:defRPr>
            </a:lvl1pPr>
          </a:lstStyle>
          <a:p>
            <a:pPr lvl="0"/>
            <a:r>
              <a:rPr lang="en-US" smtClean="0"/>
              <a:t>Click to edit Master text styles</a:t>
            </a:r>
          </a:p>
        </p:txBody>
      </p:sp>
      <p:sp>
        <p:nvSpPr>
          <p:cNvPr id="6" name="Slide Number Placeholder 4"/>
          <p:cNvSpPr>
            <a:spLocks noGrp="1"/>
          </p:cNvSpPr>
          <p:nvPr>
            <p:ph type="sldNum" sz="quarter" idx="14"/>
          </p:nvPr>
        </p:nvSpPr>
        <p:spPr/>
        <p:txBody>
          <a:bodyPr/>
          <a:lstStyle>
            <a:lvl1pPr>
              <a:defRPr>
                <a:solidFill>
                  <a:srgbClr val="FFFFFF"/>
                </a:solidFill>
              </a:defRPr>
            </a:lvl1pPr>
          </a:lstStyle>
          <a:p>
            <a:pPr>
              <a:defRPr/>
            </a:pPr>
            <a:fld id="{E1F72068-3EAA-486D-A8FF-5C213A5FC35E}" type="slidenum">
              <a:rPr lang="en-US"/>
              <a:pPr>
                <a:defRPr/>
              </a:pPr>
              <a:t>‹#›</a:t>
            </a:fld>
            <a:endParaRPr lang="en-US" dirty="0"/>
          </a:p>
        </p:txBody>
      </p:sp>
    </p:spTree>
    <p:extLst>
      <p:ext uri="{BB962C8B-B14F-4D97-AF65-F5344CB8AC3E}">
        <p14:creationId xmlns:p14="http://schemas.microsoft.com/office/powerpoint/2010/main" val="656747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layout + headin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900000" y="200025"/>
            <a:ext cx="7731125" cy="720000"/>
          </a:xfrm>
        </p:spPr>
        <p:txBody>
          <a:bodyPr/>
          <a:lstStyle>
            <a:lvl1pPr marL="0" indent="0">
              <a:lnSpc>
                <a:spcPts val="2600"/>
              </a:lnSpc>
              <a:spcBef>
                <a:spcPts val="0"/>
              </a:spcBef>
              <a:buNone/>
              <a:defRPr spc="-30"/>
            </a:lvl1pPr>
            <a:lvl2pPr marL="457200" indent="0">
              <a:buNone/>
              <a:defRPr/>
            </a:lvl2pPr>
          </a:lstStyle>
          <a:p>
            <a:pPr lvl="0"/>
            <a:r>
              <a:rPr lang="en-US" smtClean="0"/>
              <a:t>Click to edit Master text styles</a:t>
            </a:r>
          </a:p>
        </p:txBody>
      </p:sp>
      <p:sp>
        <p:nvSpPr>
          <p:cNvPr id="3" name="Footer Placeholder 1"/>
          <p:cNvSpPr>
            <a:spLocks noGrp="1"/>
          </p:cNvSpPr>
          <p:nvPr>
            <p:ph type="ftr" sz="quarter" idx="14"/>
          </p:nvPr>
        </p:nvSpPr>
        <p:spPr/>
        <p:txBody>
          <a:bodyPr/>
          <a:lstStyle>
            <a:lvl1pPr>
              <a:defRPr/>
            </a:lvl1pPr>
          </a:lstStyle>
          <a:p>
            <a:pPr>
              <a:defRPr/>
            </a:pPr>
            <a:r>
              <a:rPr lang="en-US"/>
              <a:t>NCR Presentation Template</a:t>
            </a:r>
            <a:endParaRPr lang="en-US" dirty="0"/>
          </a:p>
        </p:txBody>
      </p:sp>
      <p:sp>
        <p:nvSpPr>
          <p:cNvPr id="4" name="Date Placeholder 2"/>
          <p:cNvSpPr>
            <a:spLocks noGrp="1"/>
          </p:cNvSpPr>
          <p:nvPr>
            <p:ph type="dt" sz="half" idx="15"/>
          </p:nvPr>
        </p:nvSpPr>
        <p:spPr/>
        <p:txBody>
          <a:bodyPr/>
          <a:lstStyle>
            <a:lvl1pPr>
              <a:defRPr/>
            </a:lvl1pPr>
          </a:lstStyle>
          <a:p>
            <a:pPr>
              <a:defRPr/>
            </a:pPr>
            <a:fld id="{7E2ECEFA-DEA8-4193-98DF-831B2FF5052A}" type="datetime1">
              <a:rPr lang="en-GB"/>
              <a:pPr>
                <a:defRPr/>
              </a:pPr>
              <a:t>04/02/2014</a:t>
            </a:fld>
            <a:endParaRPr lang="en-US" dirty="0"/>
          </a:p>
        </p:txBody>
      </p:sp>
      <p:sp>
        <p:nvSpPr>
          <p:cNvPr id="5" name="Slide Number Placeholder 10"/>
          <p:cNvSpPr>
            <a:spLocks noGrp="1"/>
          </p:cNvSpPr>
          <p:nvPr>
            <p:ph type="sldNum" sz="quarter" idx="16"/>
          </p:nvPr>
        </p:nvSpPr>
        <p:spPr/>
        <p:txBody>
          <a:bodyPr/>
          <a:lstStyle>
            <a:lvl1pPr>
              <a:defRPr/>
            </a:lvl1pPr>
          </a:lstStyle>
          <a:p>
            <a:pPr>
              <a:defRPr/>
            </a:pPr>
            <a:fld id="{4E482626-B0D1-430C-821A-3FBC8CFE3A47}" type="slidenum">
              <a:rPr lang="en-US"/>
              <a:pPr>
                <a:defRPr/>
              </a:pPr>
              <a:t>‹#›</a:t>
            </a:fld>
            <a:endParaRPr lang="en-US" dirty="0"/>
          </a:p>
        </p:txBody>
      </p:sp>
    </p:spTree>
    <p:extLst>
      <p:ext uri="{BB962C8B-B14F-4D97-AF65-F5344CB8AC3E}">
        <p14:creationId xmlns:p14="http://schemas.microsoft.com/office/powerpoint/2010/main" val="739414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899950" y="1219902"/>
            <a:ext cx="7722550" cy="3313998"/>
          </a:xfrm>
          <a:noFill/>
        </p:spPr>
        <p:txBody>
          <a:bodyPr lIns="108000" tIns="108000" rIns="108000"/>
          <a:lstStyle>
            <a:lvl1pPr marL="142875" indent="-142875">
              <a:lnSpc>
                <a:spcPct val="100000"/>
              </a:lnSpc>
              <a:spcBef>
                <a:spcPts val="0"/>
              </a:spcBef>
              <a:spcAft>
                <a:spcPts val="100"/>
              </a:spcAft>
              <a:tabLst/>
              <a:defRPr sz="2200"/>
            </a:lvl1pPr>
            <a:lvl2pPr marL="298800" indent="-144000">
              <a:lnSpc>
                <a:spcPct val="100000"/>
              </a:lnSpc>
              <a:spcBef>
                <a:spcPts val="0"/>
              </a:spcBef>
              <a:defRPr sz="2000"/>
            </a:lvl2pPr>
            <a:lvl3pPr marL="450000" indent="-144000">
              <a:lnSpc>
                <a:spcPct val="100000"/>
              </a:lnSpc>
              <a:spcBef>
                <a:spcPts val="0"/>
              </a:spcBef>
              <a:defRPr sz="1800"/>
            </a:lvl3pPr>
            <a:lvl4pPr marL="619200" indent="-144000">
              <a:lnSpc>
                <a:spcPct val="100000"/>
              </a:lnSpc>
              <a:spcBef>
                <a:spcPts val="0"/>
              </a:spcBef>
              <a:defRPr sz="1600"/>
            </a:lvl4pPr>
            <a:lvl5pPr marL="792000" indent="-144000">
              <a:lnSpc>
                <a:spcPct val="100000"/>
              </a:lnSpc>
              <a:spcBef>
                <a:spcPts val="0"/>
              </a:spcBef>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ext Placeholder 7"/>
          <p:cNvSpPr>
            <a:spLocks noGrp="1"/>
          </p:cNvSpPr>
          <p:nvPr>
            <p:ph type="body" sz="quarter" idx="13"/>
          </p:nvPr>
        </p:nvSpPr>
        <p:spPr>
          <a:xfrm>
            <a:off x="900000" y="200025"/>
            <a:ext cx="7731125" cy="720000"/>
          </a:xfrm>
        </p:spPr>
        <p:txBody>
          <a:bodyPr/>
          <a:lstStyle>
            <a:lvl1pPr marL="0" indent="0">
              <a:lnSpc>
                <a:spcPts val="2600"/>
              </a:lnSpc>
              <a:spcBef>
                <a:spcPts val="0"/>
              </a:spcBef>
              <a:buNone/>
              <a:defRPr spc="-30"/>
            </a:lvl1pPr>
            <a:lvl2pPr marL="457200" indent="0">
              <a:buNone/>
              <a:defRPr/>
            </a:lvl2pPr>
          </a:lstStyle>
          <a:p>
            <a:pPr lvl="0"/>
            <a:r>
              <a:rPr lang="en-US" smtClean="0"/>
              <a:t>Click to edit Master text styles</a:t>
            </a:r>
          </a:p>
        </p:txBody>
      </p:sp>
      <p:sp>
        <p:nvSpPr>
          <p:cNvPr id="4" name="Footer Placeholder 1"/>
          <p:cNvSpPr>
            <a:spLocks noGrp="1"/>
          </p:cNvSpPr>
          <p:nvPr>
            <p:ph type="ftr" sz="quarter" idx="21"/>
          </p:nvPr>
        </p:nvSpPr>
        <p:spPr/>
        <p:txBody>
          <a:bodyPr/>
          <a:lstStyle>
            <a:lvl1pPr>
              <a:defRPr/>
            </a:lvl1pPr>
          </a:lstStyle>
          <a:p>
            <a:pPr>
              <a:defRPr/>
            </a:pPr>
            <a:r>
              <a:rPr lang="en-US"/>
              <a:t>NCR Presentation Template</a:t>
            </a:r>
            <a:endParaRPr lang="en-US" dirty="0"/>
          </a:p>
        </p:txBody>
      </p:sp>
      <p:sp>
        <p:nvSpPr>
          <p:cNvPr id="5" name="Date Placeholder 2"/>
          <p:cNvSpPr>
            <a:spLocks noGrp="1"/>
          </p:cNvSpPr>
          <p:nvPr>
            <p:ph type="dt" sz="half" idx="22"/>
          </p:nvPr>
        </p:nvSpPr>
        <p:spPr/>
        <p:txBody>
          <a:bodyPr/>
          <a:lstStyle>
            <a:lvl1pPr>
              <a:defRPr/>
            </a:lvl1pPr>
          </a:lstStyle>
          <a:p>
            <a:pPr>
              <a:defRPr/>
            </a:pPr>
            <a:fld id="{FD5D6141-1C54-4EE1-94A3-313A6B23433C}" type="datetime1">
              <a:rPr lang="en-GB"/>
              <a:pPr>
                <a:defRPr/>
              </a:pPr>
              <a:t>04/02/2014</a:t>
            </a:fld>
            <a:endParaRPr lang="en-US" dirty="0"/>
          </a:p>
        </p:txBody>
      </p:sp>
      <p:sp>
        <p:nvSpPr>
          <p:cNvPr id="6" name="Slide Number Placeholder 10"/>
          <p:cNvSpPr>
            <a:spLocks noGrp="1"/>
          </p:cNvSpPr>
          <p:nvPr>
            <p:ph type="sldNum" sz="quarter" idx="23"/>
          </p:nvPr>
        </p:nvSpPr>
        <p:spPr/>
        <p:txBody>
          <a:bodyPr/>
          <a:lstStyle>
            <a:lvl1pPr>
              <a:defRPr/>
            </a:lvl1pPr>
          </a:lstStyle>
          <a:p>
            <a:pPr>
              <a:defRPr/>
            </a:pPr>
            <a:fld id="{42931BCD-FD4E-4C5A-94CD-C81A5552C1A9}" type="slidenum">
              <a:rPr lang="en-US"/>
              <a:pPr>
                <a:defRPr/>
              </a:pPr>
              <a:t>‹#›</a:t>
            </a:fld>
            <a:endParaRPr lang="en-US" dirty="0"/>
          </a:p>
        </p:txBody>
      </p:sp>
    </p:spTree>
    <p:extLst>
      <p:ext uri="{BB962C8B-B14F-4D97-AF65-F5344CB8AC3E}">
        <p14:creationId xmlns:p14="http://schemas.microsoft.com/office/powerpoint/2010/main" val="3513492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Basic layout + heading">
    <p:spTree>
      <p:nvGrpSpPr>
        <p:cNvPr id="1" name=""/>
        <p:cNvGrpSpPr/>
        <p:nvPr/>
      </p:nvGrpSpPr>
      <p:grpSpPr>
        <a:xfrm>
          <a:off x="0" y="0"/>
          <a:ext cx="0" cy="0"/>
          <a:chOff x="0" y="0"/>
          <a:chExt cx="0" cy="0"/>
        </a:xfrm>
      </p:grpSpPr>
      <p:pic>
        <p:nvPicPr>
          <p:cNvPr id="2" name="Picture 7" descr="NCR_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62325" y="1308100"/>
            <a:ext cx="2486025"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2"/>
          <p:cNvSpPr>
            <a:spLocks noGrp="1"/>
          </p:cNvSpPr>
          <p:nvPr>
            <p:ph type="ftr" sz="quarter" idx="10"/>
          </p:nvPr>
        </p:nvSpPr>
        <p:spPr/>
        <p:txBody>
          <a:bodyPr/>
          <a:lstStyle>
            <a:lvl1pPr>
              <a:defRPr/>
            </a:lvl1pPr>
          </a:lstStyle>
          <a:p>
            <a:pPr>
              <a:defRPr/>
            </a:pPr>
            <a:r>
              <a:rPr lang="en-US"/>
              <a:t>NCR Presentation Template</a:t>
            </a:r>
          </a:p>
        </p:txBody>
      </p:sp>
      <p:sp>
        <p:nvSpPr>
          <p:cNvPr id="4" name="Date Placeholder 3"/>
          <p:cNvSpPr>
            <a:spLocks noGrp="1"/>
          </p:cNvSpPr>
          <p:nvPr>
            <p:ph type="dt" sz="half" idx="11"/>
          </p:nvPr>
        </p:nvSpPr>
        <p:spPr/>
        <p:txBody>
          <a:bodyPr/>
          <a:lstStyle>
            <a:lvl1pPr>
              <a:defRPr/>
            </a:lvl1pPr>
          </a:lstStyle>
          <a:p>
            <a:pPr>
              <a:defRPr/>
            </a:pPr>
            <a:fld id="{162BFAC7-30C2-485D-A8E2-9228CF58104A}" type="datetime1">
              <a:rPr lang="en-GB"/>
              <a:pPr>
                <a:defRPr/>
              </a:pPr>
              <a:t>04/02/2014</a:t>
            </a:fld>
            <a:endParaRPr lang="en-US" dirty="0"/>
          </a:p>
        </p:txBody>
      </p:sp>
      <p:sp>
        <p:nvSpPr>
          <p:cNvPr id="5" name="Slide Number Placeholder 4"/>
          <p:cNvSpPr>
            <a:spLocks noGrp="1"/>
          </p:cNvSpPr>
          <p:nvPr>
            <p:ph type="sldNum" sz="quarter" idx="12"/>
          </p:nvPr>
        </p:nvSpPr>
        <p:spPr/>
        <p:txBody>
          <a:bodyPr/>
          <a:lstStyle>
            <a:lvl1pPr>
              <a:defRPr/>
            </a:lvl1pPr>
          </a:lstStyle>
          <a:p>
            <a:pPr>
              <a:defRPr/>
            </a:pPr>
            <a:fld id="{6477C662-08A7-4322-A143-268800B11B82}" type="slidenum">
              <a:rPr lang="en-US"/>
              <a:pPr>
                <a:defRPr/>
              </a:pPr>
              <a:t>‹#›</a:t>
            </a:fld>
            <a:endParaRPr lang="en-US" dirty="0"/>
          </a:p>
        </p:txBody>
      </p:sp>
    </p:spTree>
    <p:extLst>
      <p:ext uri="{BB962C8B-B14F-4D97-AF65-F5344CB8AC3E}">
        <p14:creationId xmlns:p14="http://schemas.microsoft.com/office/powerpoint/2010/main" val="1949907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x4 editable txt box +pic box">
    <p:spTree>
      <p:nvGrpSpPr>
        <p:cNvPr id="1" name=""/>
        <p:cNvGrpSpPr/>
        <p:nvPr/>
      </p:nvGrpSpPr>
      <p:grpSpPr>
        <a:xfrm>
          <a:off x="0" y="0"/>
          <a:ext cx="0" cy="0"/>
          <a:chOff x="0" y="0"/>
          <a:chExt cx="0" cy="0"/>
        </a:xfrm>
      </p:grpSpPr>
      <p:sp>
        <p:nvSpPr>
          <p:cNvPr id="15" name="Text Placeholder 14"/>
          <p:cNvSpPr>
            <a:spLocks noGrp="1"/>
          </p:cNvSpPr>
          <p:nvPr>
            <p:ph type="body" sz="quarter" idx="14"/>
          </p:nvPr>
        </p:nvSpPr>
        <p:spPr>
          <a:xfrm>
            <a:off x="901450" y="1152000"/>
            <a:ext cx="1692000" cy="1692000"/>
          </a:xfrm>
          <a:solidFill>
            <a:srgbClr val="4FAC43"/>
          </a:solidFill>
        </p:spPr>
        <p:txBody>
          <a:bodyPr lIns="72000" tIns="61200" rIns="108000"/>
          <a:lstStyle>
            <a:lvl1pPr marL="108000" indent="-108000">
              <a:lnSpc>
                <a:spcPts val="1300"/>
              </a:lnSpc>
              <a:spcBef>
                <a:spcPts val="0"/>
              </a:spcBef>
              <a:defRPr sz="1100">
                <a:solidFill>
                  <a:schemeClr val="bg1"/>
                </a:solidFill>
              </a:defRPr>
            </a:lvl1pPr>
            <a:lvl2pPr marL="216000" indent="-108000">
              <a:lnSpc>
                <a:spcPts val="1300"/>
              </a:lnSpc>
              <a:spcBef>
                <a:spcPts val="0"/>
              </a:spcBef>
              <a:defRPr sz="900">
                <a:solidFill>
                  <a:schemeClr val="bg1"/>
                </a:solidFill>
              </a:defRPr>
            </a:lvl2pPr>
          </a:lstStyle>
          <a:p>
            <a:pPr lvl="0"/>
            <a:r>
              <a:rPr lang="en-US" smtClean="0"/>
              <a:t>Click to edit Master text styles</a:t>
            </a:r>
          </a:p>
          <a:p>
            <a:pPr lvl="1"/>
            <a:r>
              <a:rPr lang="en-US" smtClean="0"/>
              <a:t>Second level</a:t>
            </a:r>
          </a:p>
        </p:txBody>
      </p:sp>
      <p:sp>
        <p:nvSpPr>
          <p:cNvPr id="18" name="Text Placeholder 7"/>
          <p:cNvSpPr>
            <a:spLocks noGrp="1"/>
          </p:cNvSpPr>
          <p:nvPr>
            <p:ph type="body" sz="quarter" idx="13"/>
          </p:nvPr>
        </p:nvSpPr>
        <p:spPr>
          <a:xfrm>
            <a:off x="900000" y="200025"/>
            <a:ext cx="7731125" cy="720000"/>
          </a:xfrm>
        </p:spPr>
        <p:txBody>
          <a:bodyPr/>
          <a:lstStyle>
            <a:lvl1pPr marL="0" indent="0">
              <a:lnSpc>
                <a:spcPts val="2600"/>
              </a:lnSpc>
              <a:spcBef>
                <a:spcPts val="0"/>
              </a:spcBef>
              <a:buNone/>
              <a:defRPr spc="-30"/>
            </a:lvl1pPr>
            <a:lvl2pPr marL="457200" indent="0">
              <a:buNone/>
              <a:defRPr/>
            </a:lvl2pPr>
          </a:lstStyle>
          <a:p>
            <a:pPr lvl="0"/>
            <a:r>
              <a:rPr lang="en-US" smtClean="0"/>
              <a:t>Click to edit Master text styles</a:t>
            </a:r>
          </a:p>
        </p:txBody>
      </p:sp>
      <p:sp>
        <p:nvSpPr>
          <p:cNvPr id="30" name="Picture Placeholder 19"/>
          <p:cNvSpPr>
            <a:spLocks noGrp="1"/>
          </p:cNvSpPr>
          <p:nvPr>
            <p:ph type="pic" sz="quarter" idx="17"/>
          </p:nvPr>
        </p:nvSpPr>
        <p:spPr>
          <a:xfrm>
            <a:off x="2773000" y="1152000"/>
            <a:ext cx="1692000" cy="1692000"/>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29" name="Text Placeholder 14"/>
          <p:cNvSpPr>
            <a:spLocks noGrp="1"/>
          </p:cNvSpPr>
          <p:nvPr>
            <p:ph type="body" sz="quarter" idx="16"/>
          </p:nvPr>
        </p:nvSpPr>
        <p:spPr>
          <a:xfrm>
            <a:off x="2773000" y="2828786"/>
            <a:ext cx="1692000" cy="1692000"/>
          </a:xfrm>
          <a:solidFill>
            <a:srgbClr val="4FAC43"/>
          </a:solidFill>
        </p:spPr>
        <p:txBody>
          <a:bodyPr lIns="72000" tIns="61200" rIns="108000"/>
          <a:lstStyle>
            <a:lvl1pPr marL="108000" indent="-108000">
              <a:lnSpc>
                <a:spcPts val="1300"/>
              </a:lnSpc>
              <a:spcBef>
                <a:spcPts val="0"/>
              </a:spcBef>
              <a:defRPr sz="1100">
                <a:solidFill>
                  <a:schemeClr val="bg1"/>
                </a:solidFill>
              </a:defRPr>
            </a:lvl1pPr>
            <a:lvl2pPr marL="216000" indent="-108000">
              <a:lnSpc>
                <a:spcPts val="1300"/>
              </a:lnSpc>
              <a:spcBef>
                <a:spcPts val="0"/>
              </a:spcBef>
              <a:defRPr sz="900">
                <a:solidFill>
                  <a:schemeClr val="bg1"/>
                </a:solidFill>
              </a:defRPr>
            </a:lvl2pPr>
          </a:lstStyle>
          <a:p>
            <a:pPr lvl="0"/>
            <a:r>
              <a:rPr lang="en-US" smtClean="0"/>
              <a:t>Click to edit Master text styles</a:t>
            </a:r>
          </a:p>
          <a:p>
            <a:pPr lvl="1"/>
            <a:r>
              <a:rPr lang="en-US" smtClean="0"/>
              <a:t>Second level</a:t>
            </a:r>
          </a:p>
        </p:txBody>
      </p:sp>
      <p:sp>
        <p:nvSpPr>
          <p:cNvPr id="31" name="Text Placeholder 14"/>
          <p:cNvSpPr>
            <a:spLocks noGrp="1"/>
          </p:cNvSpPr>
          <p:nvPr>
            <p:ph type="body" sz="quarter" idx="18"/>
          </p:nvPr>
        </p:nvSpPr>
        <p:spPr>
          <a:xfrm>
            <a:off x="4625790" y="1152000"/>
            <a:ext cx="1692000" cy="1692000"/>
          </a:xfrm>
          <a:solidFill>
            <a:srgbClr val="4FAC43"/>
          </a:solidFill>
        </p:spPr>
        <p:txBody>
          <a:bodyPr lIns="72000" tIns="61200" rIns="108000"/>
          <a:lstStyle>
            <a:lvl1pPr marL="108000" indent="-108000">
              <a:lnSpc>
                <a:spcPts val="1300"/>
              </a:lnSpc>
              <a:spcBef>
                <a:spcPts val="0"/>
              </a:spcBef>
              <a:defRPr sz="1100">
                <a:solidFill>
                  <a:schemeClr val="bg1"/>
                </a:solidFill>
              </a:defRPr>
            </a:lvl1pPr>
            <a:lvl2pPr marL="216000" indent="-108000">
              <a:lnSpc>
                <a:spcPts val="1300"/>
              </a:lnSpc>
              <a:spcBef>
                <a:spcPts val="0"/>
              </a:spcBef>
              <a:defRPr sz="900">
                <a:solidFill>
                  <a:schemeClr val="bg1"/>
                </a:solidFill>
              </a:defRPr>
            </a:lvl2pPr>
          </a:lstStyle>
          <a:p>
            <a:pPr lvl="0"/>
            <a:r>
              <a:rPr lang="en-US" smtClean="0"/>
              <a:t>Click to edit Master text styles</a:t>
            </a:r>
          </a:p>
          <a:p>
            <a:pPr lvl="1"/>
            <a:r>
              <a:rPr lang="en-US" smtClean="0"/>
              <a:t>Second level</a:t>
            </a:r>
          </a:p>
        </p:txBody>
      </p:sp>
      <p:sp>
        <p:nvSpPr>
          <p:cNvPr id="34" name="Picture Placeholder 19"/>
          <p:cNvSpPr>
            <a:spLocks noGrp="1"/>
          </p:cNvSpPr>
          <p:nvPr>
            <p:ph type="pic" sz="quarter" idx="21"/>
          </p:nvPr>
        </p:nvSpPr>
        <p:spPr>
          <a:xfrm>
            <a:off x="6497340" y="1152000"/>
            <a:ext cx="1692000" cy="1692000"/>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33" name="Text Placeholder 14"/>
          <p:cNvSpPr>
            <a:spLocks noGrp="1"/>
          </p:cNvSpPr>
          <p:nvPr>
            <p:ph type="body" sz="quarter" idx="20"/>
          </p:nvPr>
        </p:nvSpPr>
        <p:spPr>
          <a:xfrm>
            <a:off x="6497340" y="2828786"/>
            <a:ext cx="1692000" cy="1692000"/>
          </a:xfrm>
          <a:solidFill>
            <a:srgbClr val="4FAC43"/>
          </a:solidFill>
        </p:spPr>
        <p:txBody>
          <a:bodyPr lIns="72000" tIns="61200" rIns="108000"/>
          <a:lstStyle>
            <a:lvl1pPr marL="108000" indent="-108000">
              <a:lnSpc>
                <a:spcPts val="1300"/>
              </a:lnSpc>
              <a:spcBef>
                <a:spcPts val="0"/>
              </a:spcBef>
              <a:defRPr sz="1100">
                <a:solidFill>
                  <a:schemeClr val="bg1"/>
                </a:solidFill>
              </a:defRPr>
            </a:lvl1pPr>
            <a:lvl2pPr marL="216000" indent="-108000">
              <a:lnSpc>
                <a:spcPts val="1300"/>
              </a:lnSpc>
              <a:spcBef>
                <a:spcPts val="0"/>
              </a:spcBef>
              <a:defRPr sz="900">
                <a:solidFill>
                  <a:schemeClr val="bg1"/>
                </a:solidFill>
              </a:defRPr>
            </a:lvl2pPr>
          </a:lstStyle>
          <a:p>
            <a:pPr lvl="0"/>
            <a:r>
              <a:rPr lang="en-US" smtClean="0"/>
              <a:t>Click to edit Master text styles</a:t>
            </a:r>
          </a:p>
          <a:p>
            <a:pPr lvl="1"/>
            <a:r>
              <a:rPr lang="en-US" smtClean="0"/>
              <a:t>Second level</a:t>
            </a:r>
          </a:p>
        </p:txBody>
      </p:sp>
      <p:sp>
        <p:nvSpPr>
          <p:cNvPr id="32" name="Picture Placeholder 19"/>
          <p:cNvSpPr>
            <a:spLocks noGrp="1"/>
          </p:cNvSpPr>
          <p:nvPr>
            <p:ph type="pic" sz="quarter" idx="19"/>
          </p:nvPr>
        </p:nvSpPr>
        <p:spPr>
          <a:xfrm>
            <a:off x="4625790" y="2828786"/>
            <a:ext cx="1692000" cy="1692000"/>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20" name="Picture Placeholder 19"/>
          <p:cNvSpPr>
            <a:spLocks noGrp="1"/>
          </p:cNvSpPr>
          <p:nvPr>
            <p:ph type="pic" sz="quarter" idx="15"/>
          </p:nvPr>
        </p:nvSpPr>
        <p:spPr>
          <a:xfrm>
            <a:off x="901450" y="2828786"/>
            <a:ext cx="1692000" cy="1692000"/>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11" name="Footer Placeholder 1"/>
          <p:cNvSpPr>
            <a:spLocks noGrp="1"/>
          </p:cNvSpPr>
          <p:nvPr>
            <p:ph type="ftr" sz="quarter" idx="22"/>
          </p:nvPr>
        </p:nvSpPr>
        <p:spPr/>
        <p:txBody>
          <a:bodyPr/>
          <a:lstStyle>
            <a:lvl1pPr>
              <a:defRPr/>
            </a:lvl1pPr>
          </a:lstStyle>
          <a:p>
            <a:pPr>
              <a:defRPr/>
            </a:pPr>
            <a:r>
              <a:rPr lang="en-US"/>
              <a:t>NCR Confidential</a:t>
            </a:r>
          </a:p>
        </p:txBody>
      </p:sp>
      <p:sp>
        <p:nvSpPr>
          <p:cNvPr id="12" name="Date Placeholder 2"/>
          <p:cNvSpPr>
            <a:spLocks noGrp="1"/>
          </p:cNvSpPr>
          <p:nvPr>
            <p:ph type="dt" sz="half" idx="23"/>
          </p:nvPr>
        </p:nvSpPr>
        <p:spPr/>
        <p:txBody>
          <a:bodyPr/>
          <a:lstStyle>
            <a:lvl1pPr>
              <a:defRPr/>
            </a:lvl1pPr>
          </a:lstStyle>
          <a:p>
            <a:pPr>
              <a:defRPr/>
            </a:pPr>
            <a:fld id="{5EAFB3C9-247A-4398-B287-030127EF44F6}" type="datetime1">
              <a:rPr lang="en-GB"/>
              <a:pPr>
                <a:defRPr/>
              </a:pPr>
              <a:t>04/02/2014</a:t>
            </a:fld>
            <a:endParaRPr lang="en-US" dirty="0"/>
          </a:p>
        </p:txBody>
      </p:sp>
      <p:sp>
        <p:nvSpPr>
          <p:cNvPr id="13" name="Slide Number Placeholder 10"/>
          <p:cNvSpPr>
            <a:spLocks noGrp="1"/>
          </p:cNvSpPr>
          <p:nvPr>
            <p:ph type="sldNum" sz="quarter" idx="24"/>
          </p:nvPr>
        </p:nvSpPr>
        <p:spPr/>
        <p:txBody>
          <a:bodyPr/>
          <a:lstStyle>
            <a:lvl1pPr>
              <a:defRPr/>
            </a:lvl1pPr>
          </a:lstStyle>
          <a:p>
            <a:pPr>
              <a:defRPr/>
            </a:pPr>
            <a:fld id="{EC2818A3-3794-410D-9D08-1F8BF8626B3D}" type="slidenum">
              <a:rPr lang="en-US"/>
              <a:pPr>
                <a:defRPr/>
              </a:pPr>
              <a:t>‹#›</a:t>
            </a:fld>
            <a:endParaRPr lang="en-US" dirty="0"/>
          </a:p>
        </p:txBody>
      </p:sp>
    </p:spTree>
    <p:extLst>
      <p:ext uri="{BB962C8B-B14F-4D97-AF65-F5344CB8AC3E}">
        <p14:creationId xmlns:p14="http://schemas.microsoft.com/office/powerpoint/2010/main" val="2578485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x4 editable txt box +pic box">
    <p:spTree>
      <p:nvGrpSpPr>
        <p:cNvPr id="1" name=""/>
        <p:cNvGrpSpPr/>
        <p:nvPr/>
      </p:nvGrpSpPr>
      <p:grpSpPr>
        <a:xfrm>
          <a:off x="0" y="0"/>
          <a:ext cx="0" cy="0"/>
          <a:chOff x="0" y="0"/>
          <a:chExt cx="0" cy="0"/>
        </a:xfrm>
      </p:grpSpPr>
      <p:sp>
        <p:nvSpPr>
          <p:cNvPr id="18" name="Text Placeholder 7"/>
          <p:cNvSpPr>
            <a:spLocks noGrp="1"/>
          </p:cNvSpPr>
          <p:nvPr>
            <p:ph type="body" sz="quarter" idx="13"/>
          </p:nvPr>
        </p:nvSpPr>
        <p:spPr>
          <a:xfrm>
            <a:off x="900000" y="200025"/>
            <a:ext cx="7731125" cy="720000"/>
          </a:xfrm>
        </p:spPr>
        <p:txBody>
          <a:bodyPr/>
          <a:lstStyle>
            <a:lvl1pPr marL="0" indent="0">
              <a:lnSpc>
                <a:spcPts val="2600"/>
              </a:lnSpc>
              <a:spcBef>
                <a:spcPts val="0"/>
              </a:spcBef>
              <a:buNone/>
              <a:defRPr spc="-30"/>
            </a:lvl1pPr>
            <a:lvl2pPr marL="457200" indent="0">
              <a:buNone/>
              <a:defRPr/>
            </a:lvl2pPr>
          </a:lstStyle>
          <a:p>
            <a:pPr lvl="0"/>
            <a:r>
              <a:rPr lang="en-US" smtClean="0"/>
              <a:t>Click to edit Master text styles</a:t>
            </a:r>
          </a:p>
        </p:txBody>
      </p:sp>
      <p:sp>
        <p:nvSpPr>
          <p:cNvPr id="20" name="Picture Placeholder 19"/>
          <p:cNvSpPr>
            <a:spLocks noGrp="1"/>
          </p:cNvSpPr>
          <p:nvPr>
            <p:ph type="pic" sz="quarter" idx="15"/>
          </p:nvPr>
        </p:nvSpPr>
        <p:spPr>
          <a:xfrm>
            <a:off x="4440550" y="1152000"/>
            <a:ext cx="4179576" cy="3376301"/>
          </a:xfrm>
        </p:spPr>
        <p:txBody>
          <a:bodyPr tIns="46800" bIns="46800" anchor="t"/>
          <a:lstStyle>
            <a:lvl1pPr marL="0" indent="0" algn="ctr">
              <a:lnSpc>
                <a:spcPts val="1380"/>
              </a:lnSpc>
              <a:buNone/>
              <a:defRPr sz="1100"/>
            </a:lvl1pPr>
          </a:lstStyle>
          <a:p>
            <a:pPr lvl="0"/>
            <a:r>
              <a:rPr lang="en-US" noProof="0" smtClean="0"/>
              <a:t>Click icon to add picture</a:t>
            </a:r>
            <a:endParaRPr lang="en-US" noProof="0" dirty="0"/>
          </a:p>
        </p:txBody>
      </p:sp>
      <p:sp>
        <p:nvSpPr>
          <p:cNvPr id="6" name="Text Placeholder 5"/>
          <p:cNvSpPr>
            <a:spLocks noGrp="1"/>
          </p:cNvSpPr>
          <p:nvPr>
            <p:ph type="body" sz="quarter" idx="16"/>
          </p:nvPr>
        </p:nvSpPr>
        <p:spPr>
          <a:xfrm>
            <a:off x="900000" y="1152000"/>
            <a:ext cx="3384550" cy="3384550"/>
          </a:xfrm>
          <a:solidFill>
            <a:srgbClr val="4FAC43"/>
          </a:solidFill>
        </p:spPr>
        <p:txBody>
          <a:bodyPr lIns="108000" tIns="108000" rIns="108000"/>
          <a:lstStyle>
            <a:lvl1pPr marL="144000" indent="-144000">
              <a:lnSpc>
                <a:spcPts val="1780"/>
              </a:lnSpc>
              <a:spcBef>
                <a:spcPts val="0"/>
              </a:spcBef>
              <a:spcAft>
                <a:spcPts val="100"/>
              </a:spcAft>
              <a:defRPr sz="1600">
                <a:solidFill>
                  <a:schemeClr val="bg1"/>
                </a:solidFill>
              </a:defRPr>
            </a:lvl1pPr>
            <a:lvl2pPr marL="313200" indent="-180000">
              <a:lnSpc>
                <a:spcPts val="1780"/>
              </a:lnSpc>
              <a:spcBef>
                <a:spcPts val="0"/>
              </a:spcBef>
              <a:defRPr sz="1400">
                <a:solidFill>
                  <a:schemeClr val="bg1"/>
                </a:solidFill>
              </a:defRPr>
            </a:lvl2pPr>
            <a:lvl3pPr marL="450000" indent="-144000">
              <a:lnSpc>
                <a:spcPts val="1780"/>
              </a:lnSpc>
              <a:spcBef>
                <a:spcPts val="0"/>
              </a:spcBef>
              <a:defRPr sz="1200">
                <a:solidFill>
                  <a:schemeClr val="bg1"/>
                </a:solidFill>
              </a:defRPr>
            </a:lvl3pPr>
            <a:lvl4pPr marL="630000" indent="-144000">
              <a:lnSpc>
                <a:spcPts val="1780"/>
              </a:lnSpc>
              <a:spcBef>
                <a:spcPts val="0"/>
              </a:spcBef>
              <a:defRPr sz="1000">
                <a:solidFill>
                  <a:schemeClr val="bg1"/>
                </a:solidFill>
              </a:defRPr>
            </a:lvl4pPr>
            <a:lvl5pPr marL="774000" indent="-144000">
              <a:lnSpc>
                <a:spcPts val="1780"/>
              </a:lnSpc>
              <a:spcBef>
                <a:spcPts val="0"/>
              </a:spcBef>
              <a:defRPr sz="1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
          <p:cNvSpPr>
            <a:spLocks noGrp="1"/>
          </p:cNvSpPr>
          <p:nvPr>
            <p:ph type="ftr" sz="quarter" idx="17"/>
          </p:nvPr>
        </p:nvSpPr>
        <p:spPr/>
        <p:txBody>
          <a:bodyPr/>
          <a:lstStyle>
            <a:lvl1pPr>
              <a:defRPr/>
            </a:lvl1pPr>
          </a:lstStyle>
          <a:p>
            <a:pPr>
              <a:defRPr/>
            </a:pPr>
            <a:r>
              <a:rPr lang="en-US"/>
              <a:t>NCR Confidential</a:t>
            </a:r>
          </a:p>
        </p:txBody>
      </p:sp>
      <p:sp>
        <p:nvSpPr>
          <p:cNvPr id="7" name="Date Placeholder 2"/>
          <p:cNvSpPr>
            <a:spLocks noGrp="1"/>
          </p:cNvSpPr>
          <p:nvPr>
            <p:ph type="dt" sz="half" idx="18"/>
          </p:nvPr>
        </p:nvSpPr>
        <p:spPr/>
        <p:txBody>
          <a:bodyPr/>
          <a:lstStyle>
            <a:lvl1pPr>
              <a:defRPr/>
            </a:lvl1pPr>
          </a:lstStyle>
          <a:p>
            <a:pPr>
              <a:defRPr/>
            </a:pPr>
            <a:fld id="{5AA65AB4-A4B9-4772-BC7D-88170EB0FB54}" type="datetime1">
              <a:rPr lang="en-GB"/>
              <a:pPr>
                <a:defRPr/>
              </a:pPr>
              <a:t>04/02/2014</a:t>
            </a:fld>
            <a:endParaRPr lang="en-US" dirty="0"/>
          </a:p>
        </p:txBody>
      </p:sp>
      <p:sp>
        <p:nvSpPr>
          <p:cNvPr id="8" name="Slide Number Placeholder 10"/>
          <p:cNvSpPr>
            <a:spLocks noGrp="1"/>
          </p:cNvSpPr>
          <p:nvPr>
            <p:ph type="sldNum" sz="quarter" idx="19"/>
          </p:nvPr>
        </p:nvSpPr>
        <p:spPr/>
        <p:txBody>
          <a:bodyPr/>
          <a:lstStyle>
            <a:lvl1pPr>
              <a:defRPr/>
            </a:lvl1pPr>
          </a:lstStyle>
          <a:p>
            <a:pPr>
              <a:defRPr/>
            </a:pPr>
            <a:fld id="{543FADB1-5517-45D8-98A5-3C6C99532591}" type="slidenum">
              <a:rPr lang="en-US"/>
              <a:pPr>
                <a:defRPr/>
              </a:pPr>
              <a:t>‹#›</a:t>
            </a:fld>
            <a:endParaRPr lang="en-US" dirty="0"/>
          </a:p>
        </p:txBody>
      </p:sp>
    </p:spTree>
    <p:extLst>
      <p:ext uri="{BB962C8B-B14F-4D97-AF65-F5344CB8AC3E}">
        <p14:creationId xmlns:p14="http://schemas.microsoft.com/office/powerpoint/2010/main" val="2360462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1614488" y="4760913"/>
            <a:ext cx="2895600" cy="274637"/>
          </a:xfrm>
          <a:prstGeom prst="rect">
            <a:avLst/>
          </a:prstGeom>
        </p:spPr>
        <p:txBody>
          <a:bodyPr vert="horz" lIns="0" tIns="45720" rIns="91440" bIns="45720" rtlCol="0" anchor="ctr"/>
          <a:lstStyle>
            <a:lvl1pPr algn="l" fontAlgn="auto">
              <a:spcBef>
                <a:spcPts val="0"/>
              </a:spcBef>
              <a:spcAft>
                <a:spcPts val="0"/>
              </a:spcAft>
              <a:defRPr sz="800">
                <a:solidFill>
                  <a:schemeClr val="tx1">
                    <a:tint val="75000"/>
                  </a:schemeClr>
                </a:solidFill>
                <a:latin typeface="+mn-lt"/>
                <a:ea typeface="+mn-ea"/>
                <a:cs typeface="+mn-cs"/>
              </a:defRPr>
            </a:lvl1pPr>
          </a:lstStyle>
          <a:p>
            <a:pPr>
              <a:defRPr/>
            </a:pPr>
            <a:r>
              <a:rPr lang="en-US"/>
              <a:t>NCR Presentation Template</a:t>
            </a:r>
            <a:endParaRPr lang="en-US" dirty="0"/>
          </a:p>
        </p:txBody>
      </p:sp>
      <p:sp>
        <p:nvSpPr>
          <p:cNvPr id="3" name="Date Placeholder 2"/>
          <p:cNvSpPr>
            <a:spLocks noGrp="1"/>
          </p:cNvSpPr>
          <p:nvPr>
            <p:ph type="dt" sz="half" idx="2"/>
          </p:nvPr>
        </p:nvSpPr>
        <p:spPr>
          <a:xfrm>
            <a:off x="900113" y="4760913"/>
            <a:ext cx="690562" cy="274637"/>
          </a:xfrm>
          <a:prstGeom prst="rect">
            <a:avLst/>
          </a:prstGeom>
        </p:spPr>
        <p:txBody>
          <a:bodyPr vert="horz" lIns="0" tIns="45720" rIns="91440" bIns="45720" rtlCol="0" anchor="ctr"/>
          <a:lstStyle>
            <a:lvl1pPr algn="l" fontAlgn="auto">
              <a:spcBef>
                <a:spcPts val="0"/>
              </a:spcBef>
              <a:spcAft>
                <a:spcPts val="0"/>
              </a:spcAft>
              <a:defRPr sz="800">
                <a:solidFill>
                  <a:schemeClr val="tx2"/>
                </a:solidFill>
                <a:latin typeface="+mn-lt"/>
                <a:ea typeface="+mn-ea"/>
                <a:cs typeface="+mn-cs"/>
              </a:defRPr>
            </a:lvl1pPr>
          </a:lstStyle>
          <a:p>
            <a:pPr>
              <a:defRPr/>
            </a:pPr>
            <a:fld id="{0BF5592C-7E72-4EF4-9CAE-EB9834F922EB}" type="datetime1">
              <a:rPr lang="en-GB"/>
              <a:pPr>
                <a:defRPr/>
              </a:pPr>
              <a:t>04/02/2014</a:t>
            </a:fld>
            <a:endParaRPr lang="en-US" dirty="0"/>
          </a:p>
        </p:txBody>
      </p:sp>
      <p:sp>
        <p:nvSpPr>
          <p:cNvPr id="1028" name="TextBox 13"/>
          <p:cNvSpPr txBox="1">
            <a:spLocks noChangeArrowheads="1"/>
          </p:cNvSpPr>
          <p:nvPr/>
        </p:nvSpPr>
        <p:spPr bwMode="auto">
          <a:xfrm>
            <a:off x="2139950" y="-1412875"/>
            <a:ext cx="2974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smtClean="0"/>
          </a:p>
        </p:txBody>
      </p:sp>
      <p:sp>
        <p:nvSpPr>
          <p:cNvPr id="11" name="Slide Number Placeholder 10"/>
          <p:cNvSpPr>
            <a:spLocks noGrp="1"/>
          </p:cNvSpPr>
          <p:nvPr>
            <p:ph type="sldNum" sz="quarter" idx="4"/>
          </p:nvPr>
        </p:nvSpPr>
        <p:spPr>
          <a:xfrm>
            <a:off x="8612188" y="4803775"/>
            <a:ext cx="236537" cy="230188"/>
          </a:xfrm>
          <a:prstGeom prst="rect">
            <a:avLst/>
          </a:prstGeom>
        </p:spPr>
        <p:txBody>
          <a:bodyPr vert="horz" lIns="0" tIns="61200" rIns="0" bIns="0" rtlCol="0" anchor="t" anchorCtr="0"/>
          <a:lstStyle>
            <a:lvl1pPr algn="ctr" fontAlgn="auto">
              <a:spcBef>
                <a:spcPts val="0"/>
              </a:spcBef>
              <a:spcAft>
                <a:spcPts val="0"/>
              </a:spcAft>
              <a:defRPr sz="800">
                <a:solidFill>
                  <a:schemeClr val="tx2"/>
                </a:solidFill>
                <a:latin typeface="+mn-lt"/>
                <a:ea typeface="+mn-ea"/>
                <a:cs typeface="+mn-cs"/>
              </a:defRPr>
            </a:lvl1pPr>
          </a:lstStyle>
          <a:p>
            <a:pPr>
              <a:defRPr/>
            </a:pPr>
            <a:fld id="{6B934033-FE76-4A34-B9AC-1C8A20F5386B}" type="slidenum">
              <a:rPr lang="en-US"/>
              <a:pPr>
                <a:defRPr/>
              </a:pPr>
              <a:t>‹#›</a:t>
            </a:fld>
            <a:endParaRPr lang="en-US" dirty="0"/>
          </a:p>
        </p:txBody>
      </p:sp>
      <p:sp>
        <p:nvSpPr>
          <p:cNvPr id="6" name="Text Placeholder 5"/>
          <p:cNvSpPr>
            <a:spLocks noGrp="1"/>
          </p:cNvSpPr>
          <p:nvPr>
            <p:ph type="body" idx="1"/>
          </p:nvPr>
        </p:nvSpPr>
        <p:spPr>
          <a:xfrm>
            <a:off x="900113" y="179388"/>
            <a:ext cx="8229600" cy="3394075"/>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031" name="Picture 3" descr="GreenRibbon2.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504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46" r:id="rId1"/>
    <p:sldLayoutId id="2147483847" r:id="rId2"/>
    <p:sldLayoutId id="2147483844" r:id="rId3"/>
    <p:sldLayoutId id="2147483845" r:id="rId4"/>
    <p:sldLayoutId id="2147483848" r:id="rId5"/>
    <p:sldLayoutId id="2147483849" r:id="rId6"/>
    <p:sldLayoutId id="2147483850" r:id="rId7"/>
  </p:sldLayoutIdLst>
  <p:timing>
    <p:tnLst>
      <p:par>
        <p:cTn id="1" dur="indefinite" restart="never" nodeType="tmRoot"/>
      </p:par>
    </p:tnLst>
  </p:timing>
  <p:hf hdr="0"/>
  <p:txStyles>
    <p:titleStyle>
      <a:lvl1pPr algn="l" defTabSz="457200" rtl="0" eaLnBrk="0" fontAlgn="base" hangingPunct="0">
        <a:spcBef>
          <a:spcPct val="0"/>
        </a:spcBef>
        <a:spcAft>
          <a:spcPct val="0"/>
        </a:spcAft>
        <a:defRPr sz="4400" kern="1200">
          <a:solidFill>
            <a:schemeClr val="tx1"/>
          </a:solidFill>
          <a:latin typeface="Arial"/>
          <a:ea typeface="MS PGothic" pitchFamily="34" charset="-128"/>
          <a:cs typeface="MS PGothic" pitchFamily="34" charset="-128"/>
        </a:defRPr>
      </a:lvl1pPr>
      <a:lvl2pPr algn="l" defTabSz="457200" rtl="0" eaLnBrk="0" fontAlgn="base" hangingPunct="0">
        <a:spcBef>
          <a:spcPct val="0"/>
        </a:spcBef>
        <a:spcAft>
          <a:spcPct val="0"/>
        </a:spcAft>
        <a:defRPr sz="4400">
          <a:solidFill>
            <a:schemeClr val="tx1"/>
          </a:solidFill>
          <a:latin typeface="Arial" charset="0"/>
          <a:ea typeface="MS PGothic" pitchFamily="34" charset="-128"/>
          <a:cs typeface="MS PGothic" pitchFamily="34" charset="-128"/>
        </a:defRPr>
      </a:lvl2pPr>
      <a:lvl3pPr algn="l" defTabSz="457200" rtl="0" eaLnBrk="0" fontAlgn="base" hangingPunct="0">
        <a:spcBef>
          <a:spcPct val="0"/>
        </a:spcBef>
        <a:spcAft>
          <a:spcPct val="0"/>
        </a:spcAft>
        <a:defRPr sz="4400">
          <a:solidFill>
            <a:schemeClr val="tx1"/>
          </a:solidFill>
          <a:latin typeface="Arial" charset="0"/>
          <a:ea typeface="MS PGothic" pitchFamily="34" charset="-128"/>
          <a:cs typeface="MS PGothic" pitchFamily="34" charset="-128"/>
        </a:defRPr>
      </a:lvl3pPr>
      <a:lvl4pPr algn="l" defTabSz="457200" rtl="0" eaLnBrk="0" fontAlgn="base" hangingPunct="0">
        <a:spcBef>
          <a:spcPct val="0"/>
        </a:spcBef>
        <a:spcAft>
          <a:spcPct val="0"/>
        </a:spcAft>
        <a:defRPr sz="4400">
          <a:solidFill>
            <a:schemeClr val="tx1"/>
          </a:solidFill>
          <a:latin typeface="Arial" charset="0"/>
          <a:ea typeface="MS PGothic" pitchFamily="34" charset="-128"/>
          <a:cs typeface="MS PGothic" pitchFamily="34" charset="-128"/>
        </a:defRPr>
      </a:lvl4pPr>
      <a:lvl5pPr algn="l" defTabSz="457200" rtl="0" eaLnBrk="0" fontAlgn="base" hangingPunct="0">
        <a:spcBef>
          <a:spcPct val="0"/>
        </a:spcBef>
        <a:spcAft>
          <a:spcPct val="0"/>
        </a:spcAft>
        <a:defRPr sz="4400">
          <a:solidFill>
            <a:schemeClr val="tx1"/>
          </a:solidFill>
          <a:latin typeface="Arial" charset="0"/>
          <a:ea typeface="MS PGothic" pitchFamily="34" charset="-128"/>
          <a:cs typeface="MS PGothic" pitchFamily="34" charset="-128"/>
        </a:defRPr>
      </a:lvl5pPr>
      <a:lvl6pPr marL="457200" algn="l" defTabSz="457200" rtl="0" eaLnBrk="1" fontAlgn="base" hangingPunct="1">
        <a:spcBef>
          <a:spcPct val="0"/>
        </a:spcBef>
        <a:spcAft>
          <a:spcPct val="0"/>
        </a:spcAft>
        <a:defRPr sz="4400">
          <a:solidFill>
            <a:schemeClr val="tx1"/>
          </a:solidFill>
          <a:latin typeface="Arial" charset="0"/>
          <a:ea typeface="ＭＳ Ｐゴシック" charset="0"/>
        </a:defRPr>
      </a:lvl6pPr>
      <a:lvl7pPr marL="914400" algn="l" defTabSz="457200" rtl="0" eaLnBrk="1" fontAlgn="base" hangingPunct="1">
        <a:spcBef>
          <a:spcPct val="0"/>
        </a:spcBef>
        <a:spcAft>
          <a:spcPct val="0"/>
        </a:spcAft>
        <a:defRPr sz="4400">
          <a:solidFill>
            <a:schemeClr val="tx1"/>
          </a:solidFill>
          <a:latin typeface="Arial" charset="0"/>
          <a:ea typeface="ＭＳ Ｐゴシック" charset="0"/>
        </a:defRPr>
      </a:lvl7pPr>
      <a:lvl8pPr marL="1371600" algn="l" defTabSz="457200" rtl="0" eaLnBrk="1" fontAlgn="base" hangingPunct="1">
        <a:spcBef>
          <a:spcPct val="0"/>
        </a:spcBef>
        <a:spcAft>
          <a:spcPct val="0"/>
        </a:spcAft>
        <a:defRPr sz="4400">
          <a:solidFill>
            <a:schemeClr val="tx1"/>
          </a:solidFill>
          <a:latin typeface="Arial" charset="0"/>
          <a:ea typeface="ＭＳ Ｐゴシック" charset="0"/>
        </a:defRPr>
      </a:lvl8pPr>
      <a:lvl9pPr marL="1828800" algn="l" defTabSz="457200" rtl="0" eaLnBrk="1" fontAlgn="base" hangingPunct="1">
        <a:spcBef>
          <a:spcPct val="0"/>
        </a:spcBef>
        <a:spcAft>
          <a:spcPct val="0"/>
        </a:spcAft>
        <a:defRPr sz="4400">
          <a:solidFill>
            <a:schemeClr val="tx1"/>
          </a:solidFill>
          <a:latin typeface="Arial" charset="0"/>
          <a:ea typeface="ＭＳ Ｐゴシック" charset="0"/>
        </a:defRPr>
      </a:lvl9pPr>
    </p:titleStyle>
    <p:bodyStyle>
      <a:lvl1pPr marL="342900" indent="-342900" algn="l" defTabSz="457200" rtl="0" eaLnBrk="0" fontAlgn="base" hangingPunct="0">
        <a:lnSpc>
          <a:spcPts val="2475"/>
        </a:lnSpc>
        <a:spcBef>
          <a:spcPct val="20000"/>
        </a:spcBef>
        <a:spcAft>
          <a:spcPct val="0"/>
        </a:spcAft>
        <a:buFont typeface="Arial" pitchFamily="34" charset="0"/>
        <a:buChar char="•"/>
        <a:defRPr sz="2400" kern="1200" spc="-30">
          <a:solidFill>
            <a:srgbClr val="404040"/>
          </a:solidFill>
          <a:latin typeface="+mn-lt"/>
          <a:ea typeface="MS PGothic" pitchFamily="34" charset="-128"/>
          <a:cs typeface="ＭＳ Ｐゴシック" charset="0"/>
        </a:defRPr>
      </a:lvl1pPr>
      <a:lvl2pPr marL="742950" indent="-285750" algn="l" defTabSz="457200" rtl="0" eaLnBrk="0" fontAlgn="base" hangingPunct="0">
        <a:lnSpc>
          <a:spcPts val="2475"/>
        </a:lnSpc>
        <a:spcBef>
          <a:spcPct val="20000"/>
        </a:spcBef>
        <a:spcAft>
          <a:spcPct val="0"/>
        </a:spcAft>
        <a:buFont typeface="Arial" pitchFamily="34" charset="0"/>
        <a:buChar char="–"/>
        <a:defRPr sz="2000" kern="1200" spc="-30">
          <a:solidFill>
            <a:srgbClr val="404040"/>
          </a:solidFill>
          <a:latin typeface="+mn-lt"/>
          <a:ea typeface="MS PGothic" pitchFamily="34" charset="-128"/>
          <a:cs typeface="+mn-cs"/>
        </a:defRPr>
      </a:lvl2pPr>
      <a:lvl3pPr marL="1143000" indent="-228600" algn="l" defTabSz="457200" rtl="0" eaLnBrk="0" fontAlgn="base" hangingPunct="0">
        <a:lnSpc>
          <a:spcPts val="2475"/>
        </a:lnSpc>
        <a:spcBef>
          <a:spcPct val="20000"/>
        </a:spcBef>
        <a:spcAft>
          <a:spcPct val="0"/>
        </a:spcAft>
        <a:buFont typeface="Arial" pitchFamily="34" charset="0"/>
        <a:buChar char="•"/>
        <a:defRPr kern="1200" spc="-30">
          <a:solidFill>
            <a:srgbClr val="404040"/>
          </a:solidFill>
          <a:latin typeface="+mn-lt"/>
          <a:ea typeface="MS PGothic" pitchFamily="34" charset="-128"/>
          <a:cs typeface="+mn-cs"/>
        </a:defRPr>
      </a:lvl3pPr>
      <a:lvl4pPr marL="1600200" indent="-228600" algn="l" defTabSz="457200" rtl="0" eaLnBrk="0" fontAlgn="base" hangingPunct="0">
        <a:lnSpc>
          <a:spcPts val="2475"/>
        </a:lnSpc>
        <a:spcBef>
          <a:spcPct val="20000"/>
        </a:spcBef>
        <a:spcAft>
          <a:spcPct val="0"/>
        </a:spcAft>
        <a:buFont typeface="Arial" pitchFamily="34" charset="0"/>
        <a:buChar char="–"/>
        <a:defRPr sz="1600" kern="1200" spc="-30">
          <a:solidFill>
            <a:srgbClr val="404040"/>
          </a:solidFill>
          <a:latin typeface="+mn-lt"/>
          <a:ea typeface="MS PGothic" pitchFamily="34" charset="-128"/>
          <a:cs typeface="+mn-cs"/>
        </a:defRPr>
      </a:lvl4pPr>
      <a:lvl5pPr marL="2057400" indent="-228600" algn="l" defTabSz="457200" rtl="0" eaLnBrk="0" fontAlgn="base" hangingPunct="0">
        <a:lnSpc>
          <a:spcPts val="2475"/>
        </a:lnSpc>
        <a:spcBef>
          <a:spcPct val="20000"/>
        </a:spcBef>
        <a:spcAft>
          <a:spcPct val="0"/>
        </a:spcAft>
        <a:buFont typeface="Arial" pitchFamily="34" charset="0"/>
        <a:buChar char="»"/>
        <a:defRPr sz="1400" kern="1200" spc="-30">
          <a:solidFill>
            <a:srgbClr val="404040"/>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6.jpeg"/><Relationship Id="rId5" Type="http://schemas.openxmlformats.org/officeDocument/2006/relationships/image" Target="../media/image20.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hyperlink" Target="http://www.condis.es/index_cast.php" TargetMode="External"/><Relationship Id="rId13" Type="http://schemas.openxmlformats.org/officeDocument/2006/relationships/image" Target="../media/image41.jpeg"/><Relationship Id="rId3" Type="http://schemas.openxmlformats.org/officeDocument/2006/relationships/notesSlide" Target="../notesSlides/notesSlide26.xml"/><Relationship Id="rId7" Type="http://schemas.openxmlformats.org/officeDocument/2006/relationships/image" Target="../media/image37.png"/><Relationship Id="rId12" Type="http://schemas.openxmlformats.org/officeDocument/2006/relationships/hyperlink" Target="http://www.iperal.it/iperal/opencms/it/index.html" TargetMode="External"/><Relationship Id="rId17" Type="http://schemas.openxmlformats.org/officeDocument/2006/relationships/image" Target="../media/image43.png"/><Relationship Id="rId2" Type="http://schemas.openxmlformats.org/officeDocument/2006/relationships/slideLayout" Target="../slideLayouts/slideLayout4.xml"/><Relationship Id="rId16" Type="http://schemas.openxmlformats.org/officeDocument/2006/relationships/hyperlink" Target="http://www.media-saturn.com/group/EN" TargetMode="External"/><Relationship Id="rId1" Type="http://schemas.openxmlformats.org/officeDocument/2006/relationships/vmlDrawing" Target="../drawings/vmlDrawing2.vml"/><Relationship Id="rId6" Type="http://schemas.openxmlformats.org/officeDocument/2006/relationships/oleObject" Target="../embeddings/oleObject2.bin"/><Relationship Id="rId11" Type="http://schemas.openxmlformats.org/officeDocument/2006/relationships/image" Target="../media/image40.png"/><Relationship Id="rId5" Type="http://schemas.openxmlformats.org/officeDocument/2006/relationships/image" Target="../media/image36.png"/><Relationship Id="rId15" Type="http://schemas.openxmlformats.org/officeDocument/2006/relationships/image" Target="../media/image42.jpeg"/><Relationship Id="rId10" Type="http://schemas.openxmlformats.org/officeDocument/2006/relationships/image" Target="../media/image39.jpeg"/><Relationship Id="rId4" Type="http://schemas.openxmlformats.org/officeDocument/2006/relationships/oleObject" Target="../embeddings/oleObject1.bin"/><Relationship Id="rId9" Type="http://schemas.openxmlformats.org/officeDocument/2006/relationships/image" Target="../media/image38.jpeg"/><Relationship Id="rId14" Type="http://schemas.openxmlformats.org/officeDocument/2006/relationships/hyperlink" Target="http://smykgroup.com/pl/"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oleObject" Target="../embeddings/Microsoft_Excel_97-2003_Worksheet1.xls"/><Relationship Id="rId3" Type="http://schemas.openxmlformats.org/officeDocument/2006/relationships/notesSlide" Target="../notesSlides/notesSlide9.xml"/><Relationship Id="rId7"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 Id="rId9"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jp160023\AppData\Local\Microsoft\Windows\Temporary Internet Files\Content.IE5\JJN8S4NT\CD356_03a_RET__RP60_DynaKey_RP_twosided_multifunction_printer-7168_RP_high_perf_bioptic_scanner-7878.jpg"/>
          <p:cNvPicPr>
            <a:picLocks noChangeAspect="1" noChangeArrowheads="1"/>
          </p:cNvPicPr>
          <p:nvPr/>
        </p:nvPicPr>
        <p:blipFill>
          <a:blip r:embed="rId3">
            <a:extLst>
              <a:ext uri="{28A0092B-C50C-407E-A947-70E740481C1C}">
                <a14:useLocalDpi xmlns:a14="http://schemas.microsoft.com/office/drawing/2010/main" val="0"/>
              </a:ext>
            </a:extLst>
          </a:blip>
          <a:srcRect t="8931" b="8931"/>
          <a:stretch>
            <a:fillRect/>
          </a:stretch>
        </p:blipFill>
        <p:spPr bwMode="auto">
          <a:xfrm>
            <a:off x="4691063" y="0"/>
            <a:ext cx="4452937"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1" descr="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9688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10"/>
          <p:cNvSpPr>
            <a:spLocks noGrp="1"/>
          </p:cNvSpPr>
          <p:nvPr>
            <p:ph type="body" sz="quarter" idx="10"/>
          </p:nvPr>
        </p:nvSpPr>
        <p:spPr>
          <a:xfrm>
            <a:off x="400050" y="2016125"/>
            <a:ext cx="3908425" cy="1260475"/>
          </a:xfrm>
        </p:spPr>
        <p:txBody>
          <a:bodyPr>
            <a:noAutofit/>
          </a:bodyPr>
          <a:lstStyle/>
          <a:p>
            <a:pPr eaLnBrk="1" fontAlgn="auto" hangingPunct="1">
              <a:lnSpc>
                <a:spcPts val="4300"/>
              </a:lnSpc>
              <a:spcAft>
                <a:spcPts val="0"/>
              </a:spcAft>
              <a:buFont typeface="Arial" charset="0"/>
              <a:buNone/>
              <a:defRPr/>
            </a:pPr>
            <a:r>
              <a:rPr lang="en-US" sz="4800" dirty="0">
                <a:latin typeface="+mj-lt"/>
                <a:ea typeface="+mn-ea"/>
              </a:rPr>
              <a:t>NCR REALPOS </a:t>
            </a:r>
            <a:r>
              <a:rPr lang="en-US" sz="4800" dirty="0" smtClean="0">
                <a:latin typeface="+mj-lt"/>
                <a:ea typeface="+mn-ea"/>
              </a:rPr>
              <a:t>40 </a:t>
            </a:r>
            <a:endParaRPr lang="en-US" sz="4800" dirty="0">
              <a:latin typeface="+mj-lt"/>
              <a:ea typeface="+mn-ea"/>
            </a:endParaRPr>
          </a:p>
        </p:txBody>
      </p:sp>
      <p:pic>
        <p:nvPicPr>
          <p:cNvPr id="7173" name="Picture 4" descr="NCR_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997825" y="4059238"/>
            <a:ext cx="776288"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C:\Users\jp160023\Documents\Feb 2013 Photo Shoot\RP40-60 Integrated.jpg"/>
          <p:cNvPicPr>
            <a:picLocks noChangeAspect="1" noChangeArrowheads="1"/>
          </p:cNvPicPr>
          <p:nvPr/>
        </p:nvPicPr>
        <p:blipFill rotWithShape="1">
          <a:blip r:embed="rId3"/>
          <a:srcRect l="15995" t="4108" r="19715"/>
          <a:stretch/>
        </p:blipFill>
        <p:spPr bwMode="auto">
          <a:xfrm>
            <a:off x="2776538" y="1095375"/>
            <a:ext cx="1692275" cy="168275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4625975" y="2778125"/>
            <a:ext cx="1693863" cy="16922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 name="Rectangle 1"/>
          <p:cNvSpPr/>
          <p:nvPr/>
        </p:nvSpPr>
        <p:spPr>
          <a:xfrm>
            <a:off x="901700" y="2767013"/>
            <a:ext cx="1692275" cy="16922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7" name="Text Placeholder 6"/>
          <p:cNvSpPr>
            <a:spLocks noGrp="1"/>
          </p:cNvSpPr>
          <p:nvPr>
            <p:ph type="body" sz="quarter" idx="14"/>
          </p:nvPr>
        </p:nvSpPr>
        <p:spPr>
          <a:xfrm>
            <a:off x="901700" y="1090613"/>
            <a:ext cx="1692275" cy="1690687"/>
          </a:xfrm>
        </p:spPr>
        <p:txBody>
          <a:bodyPr/>
          <a:lstStyle/>
          <a:p>
            <a:pPr marL="0" indent="0" eaLnBrk="1" fontAlgn="auto" hangingPunct="1">
              <a:lnSpc>
                <a:spcPct val="100000"/>
              </a:lnSpc>
              <a:spcAft>
                <a:spcPts val="0"/>
              </a:spcAft>
              <a:buFont typeface="Arial" charset="0"/>
              <a:buNone/>
              <a:defRPr/>
            </a:pPr>
            <a:r>
              <a:rPr lang="en-PH" sz="1400" b="1" dirty="0">
                <a:ea typeface="+mn-ea"/>
                <a:cs typeface="+mn-cs"/>
              </a:rPr>
              <a:t>Modular </a:t>
            </a:r>
            <a:r>
              <a:rPr lang="en-PH" sz="1400" b="1" dirty="0" smtClean="0">
                <a:ea typeface="+mn-ea"/>
                <a:cs typeface="+mn-cs"/>
              </a:rPr>
              <a:t>configuration</a:t>
            </a:r>
            <a:endParaRPr lang="en-PH" sz="1400" b="1" dirty="0">
              <a:ea typeface="+mn-ea"/>
              <a:cs typeface="+mn-cs"/>
            </a:endParaRPr>
          </a:p>
          <a:p>
            <a:pPr eaLnBrk="1" fontAlgn="auto" hangingPunct="1">
              <a:lnSpc>
                <a:spcPct val="100000"/>
              </a:lnSpc>
              <a:spcAft>
                <a:spcPts val="0"/>
              </a:spcAft>
              <a:buFont typeface="Arial" charset="0"/>
              <a:buChar char="•"/>
              <a:defRPr/>
            </a:pPr>
            <a:r>
              <a:rPr lang="en-PH" sz="1200" dirty="0" smtClean="0">
                <a:ea typeface="+mn-ea"/>
                <a:cs typeface="+mn-cs"/>
              </a:rPr>
              <a:t>For horizontal placement</a:t>
            </a:r>
            <a:endParaRPr lang="en-PH" sz="1200" dirty="0">
              <a:ea typeface="+mn-ea"/>
              <a:cs typeface="+mn-cs"/>
            </a:endParaRPr>
          </a:p>
          <a:p>
            <a:pPr marL="0" indent="112713" eaLnBrk="1" fontAlgn="auto" hangingPunct="1">
              <a:lnSpc>
                <a:spcPct val="100000"/>
              </a:lnSpc>
              <a:spcAft>
                <a:spcPts val="0"/>
              </a:spcAft>
              <a:buFont typeface="Arial" charset="0"/>
              <a:buNone/>
              <a:defRPr/>
            </a:pPr>
            <a:r>
              <a:rPr lang="en-PH" dirty="0" smtClean="0">
                <a:ea typeface="+mn-ea"/>
                <a:cs typeface="+mn-cs"/>
              </a:rPr>
              <a:t>-  </a:t>
            </a:r>
            <a:r>
              <a:rPr lang="en-PH" dirty="0">
                <a:ea typeface="+mn-ea"/>
                <a:cs typeface="+mn-cs"/>
              </a:rPr>
              <a:t>Beneath the counter</a:t>
            </a:r>
          </a:p>
          <a:p>
            <a:pPr marL="0" indent="112713" eaLnBrk="1" fontAlgn="auto" hangingPunct="1">
              <a:lnSpc>
                <a:spcPct val="100000"/>
              </a:lnSpc>
              <a:spcAft>
                <a:spcPts val="0"/>
              </a:spcAft>
              <a:buFont typeface="Arial" charset="0"/>
              <a:buNone/>
              <a:defRPr/>
            </a:pPr>
            <a:r>
              <a:rPr lang="en-PH" dirty="0" smtClean="0">
                <a:ea typeface="+mn-ea"/>
                <a:cs typeface="+mn-cs"/>
              </a:rPr>
              <a:t>-  </a:t>
            </a:r>
            <a:r>
              <a:rPr lang="en-PH" dirty="0">
                <a:ea typeface="+mn-ea"/>
                <a:cs typeface="+mn-cs"/>
              </a:rPr>
              <a:t>Above the counter</a:t>
            </a:r>
          </a:p>
        </p:txBody>
      </p:sp>
      <p:sp>
        <p:nvSpPr>
          <p:cNvPr id="3" name="Footer Placeholder 2"/>
          <p:cNvSpPr>
            <a:spLocks noGrp="1"/>
          </p:cNvSpPr>
          <p:nvPr>
            <p:ph type="ftr" sz="quarter" idx="22"/>
          </p:nvPr>
        </p:nvSpPr>
        <p:spPr/>
        <p:txBody>
          <a:bodyPr/>
          <a:lstStyle/>
          <a:p>
            <a:pPr>
              <a:defRPr/>
            </a:pPr>
            <a:r>
              <a:rPr lang="en-US"/>
              <a:t>NCR Confidential</a:t>
            </a:r>
          </a:p>
        </p:txBody>
      </p:sp>
      <p:sp>
        <p:nvSpPr>
          <p:cNvPr id="16391" name="Date Placeholder 3"/>
          <p:cNvSpPr>
            <a:spLocks noGrp="1"/>
          </p:cNvSpPr>
          <p:nvPr>
            <p:ph type="dt" sz="quarter" idx="2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CD3364EC-9E69-48F3-A626-51965AE8BFDF}"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6392" name="Slide Number Placeholder 4"/>
          <p:cNvSpPr>
            <a:spLocks noGrp="1"/>
          </p:cNvSpPr>
          <p:nvPr>
            <p:ph type="sldNum" sz="quarter" idx="2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582546D8-6254-41B2-9652-62FF2558F39D}" type="slidenum">
              <a:rPr lang="en-US" smtClean="0">
                <a:solidFill>
                  <a:schemeClr val="tx2"/>
                </a:solidFill>
              </a:rPr>
              <a:pPr eaLnBrk="1" fontAlgn="base" hangingPunct="1">
                <a:spcBef>
                  <a:spcPct val="0"/>
                </a:spcBef>
                <a:spcAft>
                  <a:spcPct val="0"/>
                </a:spcAft>
              </a:pPr>
              <a:t>10</a:t>
            </a:fld>
            <a:endParaRPr lang="en-US" smtClean="0">
              <a:solidFill>
                <a:schemeClr val="tx2"/>
              </a:solidFill>
            </a:endParaRPr>
          </a:p>
        </p:txBody>
      </p:sp>
      <p:sp>
        <p:nvSpPr>
          <p:cNvPr id="6" name="Text Placeholder 5"/>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ea typeface="ＭＳ Ｐゴシック" charset="0"/>
              </a:rPr>
              <a:t>NCR REALPOS 40</a:t>
            </a:r>
          </a:p>
          <a:p>
            <a:pPr eaLnBrk="1" fontAlgn="auto" hangingPunct="1">
              <a:spcAft>
                <a:spcPts val="0"/>
              </a:spcAft>
              <a:buFont typeface="Arial" charset="0"/>
              <a:buNone/>
              <a:defRPr/>
            </a:pPr>
            <a:r>
              <a:rPr lang="en-PH" sz="2600" b="1" dirty="0" smtClean="0">
                <a:solidFill>
                  <a:srgbClr val="74BD35"/>
                </a:solidFill>
                <a:ea typeface="+mn-ea"/>
                <a:cs typeface="+mn-cs"/>
              </a:rPr>
              <a:t>Versatile </a:t>
            </a:r>
            <a:r>
              <a:rPr lang="en-PH" sz="2600" b="1" dirty="0" smtClean="0">
                <a:solidFill>
                  <a:srgbClr val="74BD35"/>
                </a:solidFill>
                <a:ea typeface="+mn-ea"/>
                <a:cs typeface="+mn-cs"/>
              </a:rPr>
              <a:t>configuration options</a:t>
            </a:r>
            <a:endParaRPr lang="en-PH" sz="2600" b="1" dirty="0">
              <a:solidFill>
                <a:srgbClr val="74BD35"/>
              </a:solidFill>
              <a:ea typeface="+mn-ea"/>
              <a:cs typeface="+mn-cs"/>
            </a:endParaRPr>
          </a:p>
        </p:txBody>
      </p:sp>
      <p:sp>
        <p:nvSpPr>
          <p:cNvPr id="10" name="Text Placeholder 9"/>
          <p:cNvSpPr>
            <a:spLocks noGrp="1"/>
          </p:cNvSpPr>
          <p:nvPr>
            <p:ph type="body" sz="quarter" idx="16"/>
          </p:nvPr>
        </p:nvSpPr>
        <p:spPr>
          <a:xfrm>
            <a:off x="2773363" y="2767013"/>
            <a:ext cx="1695450" cy="1692275"/>
          </a:xfrm>
        </p:spPr>
        <p:txBody>
          <a:bodyPr/>
          <a:lstStyle/>
          <a:p>
            <a:pPr marL="0" indent="0" eaLnBrk="1" fontAlgn="auto" hangingPunct="1">
              <a:lnSpc>
                <a:spcPct val="100000"/>
              </a:lnSpc>
              <a:spcAft>
                <a:spcPts val="0"/>
              </a:spcAft>
              <a:buFont typeface="Arial" charset="0"/>
              <a:buNone/>
              <a:defRPr/>
            </a:pPr>
            <a:r>
              <a:rPr lang="en-PH" sz="1400" b="1" dirty="0">
                <a:ea typeface="+mn-ea"/>
                <a:cs typeface="+mn-cs"/>
              </a:rPr>
              <a:t>Integrated </a:t>
            </a:r>
            <a:r>
              <a:rPr lang="en-PH" sz="1400" b="1" dirty="0" smtClean="0">
                <a:ea typeface="+mn-ea"/>
                <a:cs typeface="+mn-cs"/>
              </a:rPr>
              <a:t>configuration</a:t>
            </a:r>
            <a:endParaRPr lang="en-PH" sz="1400" b="1" dirty="0">
              <a:ea typeface="+mn-ea"/>
              <a:cs typeface="+mn-cs"/>
            </a:endParaRPr>
          </a:p>
          <a:p>
            <a:pPr eaLnBrk="1" fontAlgn="auto" hangingPunct="1">
              <a:lnSpc>
                <a:spcPct val="100000"/>
              </a:lnSpc>
              <a:spcAft>
                <a:spcPts val="0"/>
              </a:spcAft>
              <a:buFont typeface="Arial" charset="0"/>
              <a:buChar char="•"/>
              <a:defRPr/>
            </a:pPr>
            <a:r>
              <a:rPr lang="en-PH" sz="1200" dirty="0" smtClean="0">
                <a:ea typeface="+mn-ea"/>
                <a:cs typeface="+mn-cs"/>
              </a:rPr>
              <a:t>Unified </a:t>
            </a:r>
            <a:r>
              <a:rPr lang="en-PH" sz="1200" dirty="0">
                <a:ea typeface="+mn-ea"/>
                <a:cs typeface="+mn-cs"/>
              </a:rPr>
              <a:t>appearance</a:t>
            </a:r>
          </a:p>
          <a:p>
            <a:pPr eaLnBrk="1" fontAlgn="auto" hangingPunct="1">
              <a:lnSpc>
                <a:spcPct val="100000"/>
              </a:lnSpc>
              <a:spcAft>
                <a:spcPts val="0"/>
              </a:spcAft>
              <a:buFont typeface="Arial" charset="0"/>
              <a:buChar char="•"/>
              <a:defRPr/>
            </a:pPr>
            <a:r>
              <a:rPr lang="en-PH" sz="1200" dirty="0" smtClean="0">
                <a:ea typeface="+mn-ea"/>
                <a:cs typeface="+mn-cs"/>
              </a:rPr>
              <a:t>Integrates </a:t>
            </a:r>
            <a:r>
              <a:rPr lang="en-PH" sz="1200" dirty="0">
                <a:ea typeface="+mn-ea"/>
                <a:cs typeface="+mn-cs"/>
              </a:rPr>
              <a:t>terminal </a:t>
            </a:r>
            <a:r>
              <a:rPr lang="en-PH" sz="1200" dirty="0" smtClean="0">
                <a:ea typeface="+mn-ea"/>
                <a:cs typeface="+mn-cs"/>
              </a:rPr>
              <a:t>with peripherals</a:t>
            </a:r>
            <a:endParaRPr lang="en-PH" sz="1200" dirty="0">
              <a:ea typeface="+mn-ea"/>
              <a:cs typeface="+mn-cs"/>
            </a:endParaRPr>
          </a:p>
        </p:txBody>
      </p:sp>
      <p:sp>
        <p:nvSpPr>
          <p:cNvPr id="12" name="Text Placeholder 11"/>
          <p:cNvSpPr>
            <a:spLocks noGrp="1"/>
          </p:cNvSpPr>
          <p:nvPr>
            <p:ph type="body" sz="quarter" idx="18"/>
          </p:nvPr>
        </p:nvSpPr>
        <p:spPr>
          <a:xfrm>
            <a:off x="4625975" y="1090613"/>
            <a:ext cx="1692275" cy="1690687"/>
          </a:xfrm>
        </p:spPr>
        <p:txBody>
          <a:bodyPr/>
          <a:lstStyle/>
          <a:p>
            <a:pPr marL="0" indent="0" eaLnBrk="1" fontAlgn="auto" hangingPunct="1">
              <a:lnSpc>
                <a:spcPct val="100000"/>
              </a:lnSpc>
              <a:spcAft>
                <a:spcPts val="0"/>
              </a:spcAft>
              <a:buFont typeface="Arial" charset="0"/>
              <a:buNone/>
              <a:defRPr/>
            </a:pPr>
            <a:r>
              <a:rPr lang="en-PH" sz="1400" b="1" dirty="0">
                <a:ea typeface="+mn-ea"/>
                <a:cs typeface="+mn-cs"/>
              </a:rPr>
              <a:t>Vertical </a:t>
            </a:r>
            <a:r>
              <a:rPr lang="en-PH" sz="1400" b="1" dirty="0" smtClean="0">
                <a:ea typeface="+mn-ea"/>
                <a:cs typeface="+mn-cs"/>
              </a:rPr>
              <a:t>mount</a:t>
            </a:r>
            <a:endParaRPr lang="en-PH" sz="1400" b="1" dirty="0">
              <a:ea typeface="+mn-ea"/>
              <a:cs typeface="+mn-cs"/>
            </a:endParaRPr>
          </a:p>
          <a:p>
            <a:pPr eaLnBrk="1" fontAlgn="auto" hangingPunct="1">
              <a:lnSpc>
                <a:spcPct val="100000"/>
              </a:lnSpc>
              <a:spcAft>
                <a:spcPts val="0"/>
              </a:spcAft>
              <a:buFont typeface="Arial" charset="0"/>
              <a:buChar char="•"/>
              <a:defRPr/>
            </a:pPr>
            <a:r>
              <a:rPr lang="en-PH" sz="1200" dirty="0" smtClean="0">
                <a:ea typeface="+mn-ea"/>
                <a:cs typeface="+mn-cs"/>
              </a:rPr>
              <a:t>For </a:t>
            </a:r>
            <a:r>
              <a:rPr lang="en-PH" sz="1200" dirty="0">
                <a:ea typeface="+mn-ea"/>
                <a:cs typeface="+mn-cs"/>
              </a:rPr>
              <a:t>upright </a:t>
            </a:r>
            <a:r>
              <a:rPr lang="en-PH" sz="1200" dirty="0" smtClean="0">
                <a:ea typeface="+mn-ea"/>
                <a:cs typeface="+mn-cs"/>
              </a:rPr>
              <a:t>orientation</a:t>
            </a:r>
          </a:p>
          <a:p>
            <a:pPr marL="0" indent="0" eaLnBrk="1" fontAlgn="auto" hangingPunct="1">
              <a:lnSpc>
                <a:spcPct val="100000"/>
              </a:lnSpc>
              <a:spcAft>
                <a:spcPts val="0"/>
              </a:spcAft>
              <a:buFont typeface="Arial" pitchFamily="34" charset="0"/>
              <a:buNone/>
              <a:defRPr/>
            </a:pPr>
            <a:r>
              <a:rPr lang="en-PH" dirty="0">
                <a:ea typeface="+mn-ea"/>
                <a:cs typeface="+mn-cs"/>
              </a:rPr>
              <a:t> </a:t>
            </a:r>
            <a:r>
              <a:rPr lang="en-PH" dirty="0" smtClean="0">
                <a:ea typeface="+mn-ea"/>
                <a:cs typeface="+mn-cs"/>
              </a:rPr>
              <a:t>   - Beneath </a:t>
            </a:r>
            <a:r>
              <a:rPr lang="en-PH" dirty="0">
                <a:ea typeface="+mn-ea"/>
                <a:cs typeface="+mn-cs"/>
              </a:rPr>
              <a:t>the counter</a:t>
            </a:r>
          </a:p>
          <a:p>
            <a:pPr marL="0" indent="112713" eaLnBrk="1" fontAlgn="auto" hangingPunct="1">
              <a:lnSpc>
                <a:spcPct val="100000"/>
              </a:lnSpc>
              <a:spcAft>
                <a:spcPts val="0"/>
              </a:spcAft>
              <a:buFont typeface="Arial" charset="0"/>
              <a:buNone/>
              <a:defRPr/>
            </a:pPr>
            <a:r>
              <a:rPr lang="en-PH" dirty="0">
                <a:ea typeface="+mn-ea"/>
                <a:cs typeface="+mn-cs"/>
              </a:rPr>
              <a:t> </a:t>
            </a:r>
            <a:r>
              <a:rPr lang="en-PH" dirty="0" smtClean="0">
                <a:ea typeface="+mn-ea"/>
                <a:cs typeface="+mn-cs"/>
              </a:rPr>
              <a:t>- Above </a:t>
            </a:r>
            <a:r>
              <a:rPr lang="en-PH" dirty="0">
                <a:ea typeface="+mn-ea"/>
                <a:cs typeface="+mn-cs"/>
              </a:rPr>
              <a:t>the counter  </a:t>
            </a:r>
            <a:endParaRPr lang="en-PH" dirty="0" smtClean="0">
              <a:ea typeface="+mn-ea"/>
              <a:cs typeface="+mn-cs"/>
            </a:endParaRPr>
          </a:p>
          <a:p>
            <a:pPr eaLnBrk="1" fontAlgn="auto" hangingPunct="1">
              <a:lnSpc>
                <a:spcPct val="100000"/>
              </a:lnSpc>
              <a:spcAft>
                <a:spcPts val="0"/>
              </a:spcAft>
              <a:defRPr/>
            </a:pPr>
            <a:r>
              <a:rPr lang="en-PH" sz="1200" dirty="0" smtClean="0"/>
              <a:t> </a:t>
            </a:r>
            <a:r>
              <a:rPr lang="en-PH" sz="1200" dirty="0"/>
              <a:t>VESA wall </a:t>
            </a:r>
            <a:r>
              <a:rPr lang="en-PH" sz="1200" dirty="0" smtClean="0"/>
              <a:t>mount</a:t>
            </a:r>
            <a:r>
              <a:rPr lang="en-PH" sz="1200" dirty="0" smtClean="0">
                <a:ea typeface="+mn-ea"/>
                <a:cs typeface="+mn-cs"/>
              </a:rPr>
              <a:t> </a:t>
            </a:r>
            <a:endParaRPr lang="en-PH" sz="1200" dirty="0">
              <a:ea typeface="+mn-ea"/>
              <a:cs typeface="+mn-cs"/>
            </a:endParaRPr>
          </a:p>
          <a:p>
            <a:pPr marL="0" indent="0" eaLnBrk="1" fontAlgn="auto" hangingPunct="1">
              <a:lnSpc>
                <a:spcPct val="100000"/>
              </a:lnSpc>
              <a:spcAft>
                <a:spcPts val="0"/>
              </a:spcAft>
              <a:buFont typeface="Arial" charset="0"/>
              <a:buNone/>
              <a:defRPr/>
            </a:pPr>
            <a:endParaRPr lang="en-PH" sz="1200" dirty="0">
              <a:ea typeface="+mn-ea"/>
              <a:cs typeface="+mn-cs"/>
            </a:endParaRPr>
          </a:p>
        </p:txBody>
      </p:sp>
      <p:sp>
        <p:nvSpPr>
          <p:cNvPr id="13" name="Text Placeholder 12"/>
          <p:cNvSpPr>
            <a:spLocks noGrp="1"/>
          </p:cNvSpPr>
          <p:nvPr>
            <p:ph type="body" sz="quarter" idx="20"/>
          </p:nvPr>
        </p:nvSpPr>
        <p:spPr>
          <a:xfrm>
            <a:off x="6497638" y="2767013"/>
            <a:ext cx="1692275" cy="1692275"/>
          </a:xfrm>
          <a:solidFill>
            <a:srgbClr val="54B948"/>
          </a:solidFill>
        </p:spPr>
        <p:txBody>
          <a:bodyPr/>
          <a:lstStyle/>
          <a:p>
            <a:pPr marL="0" indent="0" eaLnBrk="1" fontAlgn="auto" hangingPunct="1">
              <a:lnSpc>
                <a:spcPct val="100000"/>
              </a:lnSpc>
              <a:spcAft>
                <a:spcPts val="0"/>
              </a:spcAft>
              <a:buFont typeface="Arial" charset="0"/>
              <a:buNone/>
              <a:defRPr/>
            </a:pPr>
            <a:r>
              <a:rPr lang="en-PH" sz="1400" b="1" dirty="0">
                <a:ea typeface="+mn-ea"/>
                <a:cs typeface="+mn-cs"/>
              </a:rPr>
              <a:t>Footprint</a:t>
            </a:r>
          </a:p>
          <a:p>
            <a:pPr marL="0" indent="0" eaLnBrk="1" fontAlgn="auto" hangingPunct="1">
              <a:lnSpc>
                <a:spcPct val="100000"/>
              </a:lnSpc>
              <a:spcAft>
                <a:spcPts val="0"/>
              </a:spcAft>
              <a:buFont typeface="Arial" charset="0"/>
              <a:buNone/>
              <a:defRPr/>
            </a:pPr>
            <a:r>
              <a:rPr lang="en-PH" sz="1400" dirty="0" smtClean="0">
                <a:ea typeface="+mn-ea"/>
                <a:cs typeface="+mn-cs"/>
              </a:rPr>
              <a:t>Innovative </a:t>
            </a:r>
            <a:r>
              <a:rPr lang="en-PH" sz="1400" dirty="0">
                <a:ea typeface="+mn-ea"/>
                <a:cs typeface="+mn-cs"/>
              </a:rPr>
              <a:t>compact design conserves valuable checkout space</a:t>
            </a:r>
          </a:p>
        </p:txBody>
      </p:sp>
      <p:pic>
        <p:nvPicPr>
          <p:cNvPr id="16397" name="Picture 8" descr="CD348_07_RTL_RP40_Vertical-mount"/>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35371"/>
          <a:stretch>
            <a:fillRect/>
          </a:stretch>
        </p:blipFill>
        <p:spPr bwMode="auto">
          <a:xfrm>
            <a:off x="4913313" y="2795588"/>
            <a:ext cx="1057275"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3" descr="CD348_01_RTL_RP40_Front"/>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0230" t="19473" r="20119" b="20000"/>
          <a:stretch>
            <a:fillRect/>
          </a:stretch>
        </p:blipFill>
        <p:spPr bwMode="auto">
          <a:xfrm>
            <a:off x="974725" y="3197225"/>
            <a:ext cx="154940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6496050" y="1090613"/>
            <a:ext cx="1693863" cy="16922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16400" name="Picture 16" descr="C:\Users\jp160023\AppData\Local\Microsoft\Windows\Temporary Internet Files\Content.IE5\IC8EQZ71\CD348_26_RTL_RP40-in-grocery.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8938" y="1136650"/>
            <a:ext cx="1201737"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11675" y="996950"/>
            <a:ext cx="4292600" cy="2933700"/>
          </a:xfrm>
          <a:prstGeom prst="rect">
            <a:avLst/>
          </a:prstGeom>
          <a:solidFill>
            <a:schemeClr val="bg1"/>
          </a:solidFill>
          <a:ln>
            <a:noFill/>
          </a:ln>
          <a:effectLst>
            <a:outerShdw blurRad="63500" sx="102000" sy="102000" algn="ctr" rotWithShape="0">
              <a:prstClr val="black">
                <a:alpha val="7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6" name="Text Placeholder 2"/>
          <p:cNvSpPr txBox="1">
            <a:spLocks/>
          </p:cNvSpPr>
          <p:nvPr/>
        </p:nvSpPr>
        <p:spPr>
          <a:xfrm>
            <a:off x="4511675" y="3930650"/>
            <a:ext cx="4295775" cy="603250"/>
          </a:xfrm>
          <a:prstGeom prst="rect">
            <a:avLst/>
          </a:prstGeom>
          <a:solidFill>
            <a:schemeClr val="bg1">
              <a:lumMod val="50000"/>
              <a:alpha val="85000"/>
            </a:schemeClr>
          </a:solidFill>
        </p:spPr>
        <p:txBody>
          <a:bodyPr lIns="108000" tIns="0" rIns="108000" bIns="0" anchor="ctr"/>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a:cs typeface="Arial" charset="0"/>
              </a:rPr>
              <a:t>RealPOS 40 rugged die-cast </a:t>
            </a:r>
            <a:r>
              <a:rPr lang="en-PH" sz="1400" dirty="0" err="1">
                <a:cs typeface="Arial" charset="0"/>
              </a:rPr>
              <a:t>aluminum</a:t>
            </a:r>
            <a:r>
              <a:rPr lang="en-PH" sz="1400" dirty="0">
                <a:cs typeface="Arial" charset="0"/>
              </a:rPr>
              <a:t> cabinet is retail ready and built to last</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High </a:t>
            </a:r>
            <a:r>
              <a:rPr lang="en-PH" sz="2600" b="1" dirty="0" smtClean="0">
                <a:solidFill>
                  <a:srgbClr val="74BD35"/>
                </a:solidFill>
                <a:ea typeface="ＭＳ Ｐゴシック" charset="0"/>
              </a:rPr>
              <a:t>reliability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682750"/>
            <a:ext cx="3479800" cy="2854325"/>
          </a:xfrm>
        </p:spPr>
        <p:txBody>
          <a:bodyPr>
            <a:noAutofit/>
          </a:bodyPr>
          <a:lstStyle/>
          <a:p>
            <a:pPr eaLnBrk="1" hangingPunct="1">
              <a:lnSpc>
                <a:spcPct val="100000"/>
              </a:lnSpc>
              <a:spcBef>
                <a:spcPts val="200"/>
              </a:spcBef>
              <a:spcAft>
                <a:spcPts val="200"/>
              </a:spcAft>
              <a:defRPr/>
            </a:pPr>
            <a:r>
              <a:rPr lang="en-PH" sz="1400" dirty="0">
                <a:ea typeface="ＭＳ Ｐゴシック" charset="0"/>
                <a:cs typeface="Arial" charset="0"/>
              </a:rPr>
              <a:t> Durable construction</a:t>
            </a:r>
          </a:p>
          <a:p>
            <a:pPr eaLnBrk="1" hangingPunct="1">
              <a:lnSpc>
                <a:spcPct val="100000"/>
              </a:lnSpc>
              <a:spcBef>
                <a:spcPts val="200"/>
              </a:spcBef>
              <a:spcAft>
                <a:spcPts val="200"/>
              </a:spcAft>
              <a:defRPr/>
            </a:pPr>
            <a:r>
              <a:rPr lang="en-PH" sz="1400" dirty="0">
                <a:ea typeface="ＭＳ Ｐゴシック" charset="0"/>
                <a:cs typeface="Arial" charset="0"/>
              </a:rPr>
              <a:t> Reduces number of cabinet parts</a:t>
            </a:r>
          </a:p>
          <a:p>
            <a:pPr eaLnBrk="1" hangingPunct="1">
              <a:lnSpc>
                <a:spcPct val="100000"/>
              </a:lnSpc>
              <a:spcBef>
                <a:spcPts val="200"/>
              </a:spcBef>
              <a:spcAft>
                <a:spcPts val="200"/>
              </a:spcAft>
              <a:defRPr/>
            </a:pPr>
            <a:r>
              <a:rPr lang="en-PH" sz="1400" dirty="0">
                <a:ea typeface="ＭＳ Ｐゴシック" charset="0"/>
                <a:cs typeface="Arial" charset="0"/>
              </a:rPr>
              <a:t> </a:t>
            </a:r>
            <a:r>
              <a:rPr lang="en-PH" sz="1400" dirty="0" smtClean="0">
                <a:ea typeface="ＭＳ Ｐゴシック" charset="0"/>
                <a:cs typeface="Arial" charset="0"/>
              </a:rPr>
              <a:t>EZ-open </a:t>
            </a:r>
            <a:r>
              <a:rPr lang="en-PH" sz="1400" dirty="0">
                <a:ea typeface="ＭＳ Ｐゴシック" charset="0"/>
                <a:cs typeface="Arial" charset="0"/>
              </a:rPr>
              <a:t>hinged design</a:t>
            </a:r>
          </a:p>
          <a:p>
            <a:pPr eaLnBrk="1" hangingPunct="1">
              <a:lnSpc>
                <a:spcPct val="100000"/>
              </a:lnSpc>
              <a:spcBef>
                <a:spcPts val="200"/>
              </a:spcBef>
              <a:spcAft>
                <a:spcPts val="200"/>
              </a:spcAft>
              <a:defRPr/>
            </a:pPr>
            <a:r>
              <a:rPr lang="en-PH" sz="1400" dirty="0">
                <a:ea typeface="ＭＳ Ｐゴシック" charset="0"/>
                <a:cs typeface="Arial" charset="0"/>
              </a:rPr>
              <a:t> Sliding latch provides security</a:t>
            </a:r>
          </a:p>
          <a:p>
            <a:pPr eaLnBrk="1" hangingPunct="1">
              <a:lnSpc>
                <a:spcPct val="100000"/>
              </a:lnSpc>
              <a:spcBef>
                <a:spcPts val="200"/>
              </a:spcBef>
              <a:spcAft>
                <a:spcPts val="200"/>
              </a:spcAft>
              <a:defRPr/>
            </a:pPr>
            <a:r>
              <a:rPr lang="en-PH" sz="1400" dirty="0">
                <a:ea typeface="ＭＳ Ｐゴシック" charset="0"/>
                <a:cs typeface="Arial" charset="0"/>
              </a:rPr>
              <a:t> Lock down via Kensington lock</a:t>
            </a:r>
          </a:p>
          <a:p>
            <a:pPr eaLnBrk="1" hangingPunct="1">
              <a:lnSpc>
                <a:spcPct val="100000"/>
              </a:lnSpc>
              <a:spcBef>
                <a:spcPts val="200"/>
              </a:spcBef>
              <a:spcAft>
                <a:spcPts val="200"/>
              </a:spcAft>
              <a:defRPr/>
            </a:pPr>
            <a:r>
              <a:rPr lang="en-PH" sz="1400" dirty="0">
                <a:ea typeface="ＭＳ Ｐゴシック" charset="0"/>
                <a:cs typeface="Arial" charset="0"/>
              </a:rPr>
              <a:t> Limit internal access via padlock</a:t>
            </a:r>
          </a:p>
        </p:txBody>
      </p:sp>
      <p:sp>
        <p:nvSpPr>
          <p:cNvPr id="10" name="Text Placeholder 2"/>
          <p:cNvSpPr txBox="1">
            <a:spLocks/>
          </p:cNvSpPr>
          <p:nvPr/>
        </p:nvSpPr>
        <p:spPr>
          <a:xfrm>
            <a:off x="901700" y="996950"/>
            <a:ext cx="3478213" cy="692150"/>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a:cs typeface="Arial" charset="0"/>
              </a:rPr>
              <a:t>RUGGED DIE-CAST </a:t>
            </a:r>
            <a:r>
              <a:rPr lang="en-PH" dirty="0" smtClean="0">
                <a:cs typeface="Arial" charset="0"/>
              </a:rPr>
              <a:t>ALUMINUM </a:t>
            </a:r>
            <a:r>
              <a:rPr lang="en-PH" dirty="0">
                <a:cs typeface="Arial" charset="0"/>
              </a:rPr>
              <a:t>CABINET</a:t>
            </a:r>
          </a:p>
        </p:txBody>
      </p:sp>
      <p:pic>
        <p:nvPicPr>
          <p:cNvPr id="17415" name="Picture 4" descr="CD348_02_RTL_RP40_Connectivity"/>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9459" r="8109" b="11949"/>
          <a:stretch>
            <a:fillRect/>
          </a:stretch>
        </p:blipFill>
        <p:spPr bwMode="auto">
          <a:xfrm>
            <a:off x="4856163" y="955675"/>
            <a:ext cx="2214562" cy="155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3" descr="C:\Users\jp160023\Documents\Feb 2013 Photo Shoot\RP40 - Open.jpg"/>
          <p:cNvPicPr>
            <a:picLocks noChangeAspect="1" noChangeArrowheads="1"/>
          </p:cNvPicPr>
          <p:nvPr/>
        </p:nvPicPr>
        <p:blipFill>
          <a:blip r:embed="rId4">
            <a:clrChange>
              <a:clrFrom>
                <a:srgbClr val="EBEFF2"/>
              </a:clrFrom>
              <a:clrTo>
                <a:srgbClr val="EBEFF2">
                  <a:alpha val="0"/>
                </a:srgbClr>
              </a:clrTo>
            </a:clrChange>
            <a:extLst>
              <a:ext uri="{28A0092B-C50C-407E-A947-70E740481C1C}">
                <a14:useLocalDpi xmlns:a14="http://schemas.microsoft.com/office/drawing/2010/main" val="0"/>
              </a:ext>
            </a:extLst>
          </a:blip>
          <a:srcRect l="20326" t="13768" r="11195" b="23914"/>
          <a:stretch>
            <a:fillRect/>
          </a:stretch>
        </p:blipFill>
        <p:spPr bwMode="auto">
          <a:xfrm>
            <a:off x="7070725" y="1689100"/>
            <a:ext cx="164147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4856163" y="1392238"/>
            <a:ext cx="617537" cy="615950"/>
          </a:xfrm>
          <a:prstGeom prst="ellipse">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cxnSp>
        <p:nvCxnSpPr>
          <p:cNvPr id="7" name="Straight Connector 6"/>
          <p:cNvCxnSpPr/>
          <p:nvPr/>
        </p:nvCxnSpPr>
        <p:spPr>
          <a:xfrm flipH="1" flipV="1">
            <a:off x="6878638" y="3328988"/>
            <a:ext cx="542925" cy="395287"/>
          </a:xfrm>
          <a:prstGeom prst="line">
            <a:avLst/>
          </a:prstGeom>
          <a:ln w="9525">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4929188" y="2312988"/>
            <a:ext cx="1949450" cy="417512"/>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Sliding latch pulls out and can be secured with a padlock</a:t>
            </a:r>
          </a:p>
        </p:txBody>
      </p:sp>
      <p:sp>
        <p:nvSpPr>
          <p:cNvPr id="15" name="Rectangle 14"/>
          <p:cNvSpPr/>
          <p:nvPr/>
        </p:nvSpPr>
        <p:spPr>
          <a:xfrm>
            <a:off x="4929188" y="3121025"/>
            <a:ext cx="1949450" cy="417513"/>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Open lever on front bottom right of unit</a:t>
            </a:r>
          </a:p>
        </p:txBody>
      </p:sp>
      <p:sp>
        <p:nvSpPr>
          <p:cNvPr id="17" name="Slide Number Placeholder 3"/>
          <p:cNvSpPr>
            <a:spLocks noGrp="1"/>
          </p:cNvSpPr>
          <p:nvPr>
            <p:ph type="sldNum" sz="quarter" idx="19"/>
          </p:nvPr>
        </p:nvSpPr>
        <p:spPr>
          <a:xfrm>
            <a:off x="8612188" y="4803775"/>
            <a:ext cx="385762" cy="230188"/>
          </a:xfrm>
        </p:spPr>
        <p:txBody>
          <a:bodyPr/>
          <a:lstStyle/>
          <a:p>
            <a:pPr>
              <a:defRPr/>
            </a:pPr>
            <a:fld id="{855D8B3A-F88A-404C-92CF-947F2194DE49}" type="slidenum">
              <a:rPr lang="en-US">
                <a:solidFill>
                  <a:srgbClr val="74BD35"/>
                </a:solidFill>
              </a:rPr>
              <a:pPr>
                <a:defRPr/>
              </a:pPr>
              <a:t>11</a:t>
            </a:fld>
            <a:endParaRPr lang="en-US" dirty="0">
              <a:solidFill>
                <a:srgbClr val="74BD35"/>
              </a:solidFill>
            </a:endParaRPr>
          </a:p>
        </p:txBody>
      </p:sp>
      <p:sp>
        <p:nvSpPr>
          <p:cNvPr id="17422"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2E7E87E5-2092-406F-B39C-2DE5F12353A9}"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53025" y="996950"/>
            <a:ext cx="3651250" cy="2944813"/>
          </a:xfrm>
          <a:prstGeom prst="rect">
            <a:avLst/>
          </a:prstGeom>
          <a:solidFill>
            <a:schemeClr val="bg1"/>
          </a:solidFill>
          <a:ln>
            <a:noFill/>
          </a:ln>
          <a:effectLst>
            <a:outerShdw blurRad="63500" sx="102000" sy="102000" algn="ctr" rotWithShape="0">
              <a:prstClr val="black">
                <a:alpha val="7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6" name="Text Placeholder 2"/>
          <p:cNvSpPr txBox="1">
            <a:spLocks/>
          </p:cNvSpPr>
          <p:nvPr/>
        </p:nvSpPr>
        <p:spPr>
          <a:xfrm>
            <a:off x="5153025" y="3743325"/>
            <a:ext cx="3654425" cy="790575"/>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a:cs typeface="Arial" charset="0"/>
              </a:rPr>
              <a:t>RealPOS 40 revolutionary cooling solution enables </a:t>
            </a:r>
            <a:r>
              <a:rPr lang="en-PH" dirty="0" err="1">
                <a:cs typeface="Arial" charset="0"/>
              </a:rPr>
              <a:t>fanless</a:t>
            </a:r>
            <a:r>
              <a:rPr lang="en-PH" dirty="0">
                <a:cs typeface="Arial" charset="0"/>
              </a:rPr>
              <a:t> operation</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High </a:t>
            </a:r>
            <a:r>
              <a:rPr lang="en-PH" sz="2600" b="1" dirty="0" smtClean="0">
                <a:solidFill>
                  <a:srgbClr val="74BD35"/>
                </a:solidFill>
                <a:ea typeface="ＭＳ Ｐゴシック" charset="0"/>
              </a:rPr>
              <a:t>reliability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46213"/>
            <a:ext cx="4103687" cy="3090862"/>
          </a:xfrm>
        </p:spPr>
        <p:txBody>
          <a:bodyPr>
            <a:noAutofit/>
          </a:bodyPr>
          <a:lstStyle/>
          <a:p>
            <a:pPr eaLnBrk="1" hangingPunct="1">
              <a:lnSpc>
                <a:spcPct val="100000"/>
              </a:lnSpc>
              <a:spcBef>
                <a:spcPts val="200"/>
              </a:spcBef>
              <a:spcAft>
                <a:spcPts val="200"/>
              </a:spcAft>
              <a:defRPr/>
            </a:pPr>
            <a:r>
              <a:rPr lang="en-PH" sz="1200" dirty="0">
                <a:ea typeface="ＭＳ Ｐゴシック" charset="0"/>
                <a:cs typeface="Arial" charset="0"/>
              </a:rPr>
              <a:t> Material Selection</a:t>
            </a:r>
          </a:p>
          <a:p>
            <a:pPr marL="344488" indent="-60325"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err="1" smtClean="0">
                <a:ea typeface="ＭＳ Ｐゴシック" charset="0"/>
                <a:cs typeface="Arial" charset="0"/>
              </a:rPr>
              <a:t>Aluminum</a:t>
            </a:r>
            <a:r>
              <a:rPr lang="en-PH" sz="1000" dirty="0" smtClean="0">
                <a:ea typeface="ＭＳ Ｐゴシック" charset="0"/>
                <a:cs typeface="Arial" charset="0"/>
              </a:rPr>
              <a:t> </a:t>
            </a:r>
            <a:r>
              <a:rPr lang="en-PH" sz="1000" dirty="0">
                <a:ea typeface="ＭＳ Ｐゴシック" charset="0"/>
                <a:cs typeface="Arial" charset="0"/>
              </a:rPr>
              <a:t>selected for cabinet</a:t>
            </a:r>
          </a:p>
          <a:p>
            <a:pPr marL="344488" indent="-60325"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Better </a:t>
            </a:r>
            <a:r>
              <a:rPr lang="en-PH" sz="1000" dirty="0">
                <a:ea typeface="ＭＳ Ｐゴシック" charset="0"/>
                <a:cs typeface="Arial" charset="0"/>
              </a:rPr>
              <a:t>conductivity properties than steel sheet metal</a:t>
            </a:r>
          </a:p>
          <a:p>
            <a:pPr marL="344488" indent="-60325"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err="1" smtClean="0">
                <a:ea typeface="ＭＳ Ｐゴシック" charset="0"/>
                <a:cs typeface="Arial" charset="0"/>
              </a:rPr>
              <a:t>Molded</a:t>
            </a:r>
            <a:r>
              <a:rPr lang="en-PH" sz="1000" dirty="0" smtClean="0">
                <a:ea typeface="ＭＳ Ｐゴシック" charset="0"/>
                <a:cs typeface="Arial" charset="0"/>
              </a:rPr>
              <a:t> </a:t>
            </a:r>
            <a:r>
              <a:rPr lang="en-PH" sz="1000" dirty="0">
                <a:ea typeface="ＭＳ Ｐゴシック" charset="0"/>
                <a:cs typeface="Arial" charset="0"/>
              </a:rPr>
              <a:t>design enables integration of cooling </a:t>
            </a:r>
            <a:r>
              <a:rPr lang="en-PH" sz="1000" dirty="0" smtClean="0">
                <a:ea typeface="ＭＳ Ｐゴシック" charset="0"/>
                <a:cs typeface="Arial" charset="0"/>
              </a:rPr>
              <a:t>solution</a:t>
            </a:r>
            <a:endParaRPr lang="en-PH" sz="1000" dirty="0">
              <a:ea typeface="ＭＳ Ｐゴシック" charset="0"/>
              <a:cs typeface="Arial" charset="0"/>
            </a:endParaRPr>
          </a:p>
          <a:p>
            <a:pPr eaLnBrk="1" hangingPunct="1">
              <a:lnSpc>
                <a:spcPct val="100000"/>
              </a:lnSpc>
              <a:spcBef>
                <a:spcPts val="200"/>
              </a:spcBef>
              <a:spcAft>
                <a:spcPts val="200"/>
              </a:spcAft>
              <a:defRPr/>
            </a:pPr>
            <a:r>
              <a:rPr lang="en-PH" sz="1200" dirty="0">
                <a:ea typeface="ＭＳ Ｐゴシック" charset="0"/>
                <a:cs typeface="Arial" charset="0"/>
              </a:rPr>
              <a:t> </a:t>
            </a:r>
            <a:r>
              <a:rPr lang="en-PH" sz="1200" dirty="0" smtClean="0">
                <a:ea typeface="ＭＳ Ｐゴシック" charset="0"/>
                <a:cs typeface="Arial" charset="0"/>
              </a:rPr>
              <a:t>Convection</a:t>
            </a:r>
          </a:p>
          <a:p>
            <a:pPr marL="284163" indent="0"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a:t>
            </a:r>
            <a:r>
              <a:rPr lang="en-PH" sz="1000" dirty="0">
                <a:ea typeface="ＭＳ Ｐゴシック" charset="0"/>
                <a:cs typeface="Arial" charset="0"/>
              </a:rPr>
              <a:t>Fins increase </a:t>
            </a:r>
            <a:r>
              <a:rPr lang="en-PH" sz="1000" dirty="0" err="1">
                <a:ea typeface="ＭＳ Ｐゴシック" charset="0"/>
                <a:cs typeface="Arial" charset="0"/>
              </a:rPr>
              <a:t>aluminum</a:t>
            </a:r>
            <a:r>
              <a:rPr lang="en-PH" sz="1000" dirty="0">
                <a:ea typeface="ＭＳ Ｐゴシック" charset="0"/>
                <a:cs typeface="Arial" charset="0"/>
              </a:rPr>
              <a:t> surface area</a:t>
            </a:r>
          </a:p>
          <a:p>
            <a:pPr marL="284163" indent="0"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Allows </a:t>
            </a:r>
            <a:r>
              <a:rPr lang="en-PH" sz="1000" dirty="0">
                <a:ea typeface="ＭＳ Ｐゴシック" charset="0"/>
                <a:cs typeface="Arial" charset="0"/>
              </a:rPr>
              <a:t>more air to come in contact with cabinet</a:t>
            </a:r>
          </a:p>
          <a:p>
            <a:pPr marL="284163" indent="0"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Natural </a:t>
            </a:r>
            <a:r>
              <a:rPr lang="en-PH" sz="1000" dirty="0">
                <a:ea typeface="ＭＳ Ｐゴシック" charset="0"/>
                <a:cs typeface="Arial" charset="0"/>
              </a:rPr>
              <a:t>convection cools </a:t>
            </a:r>
            <a:r>
              <a:rPr lang="en-PH" sz="1000" dirty="0" smtClean="0">
                <a:ea typeface="ＭＳ Ｐゴシック" charset="0"/>
                <a:cs typeface="Arial" charset="0"/>
              </a:rPr>
              <a:t>unit</a:t>
            </a:r>
            <a:endParaRPr lang="en-PH" sz="1200" dirty="0">
              <a:ea typeface="ＭＳ Ｐゴシック" charset="0"/>
              <a:cs typeface="Arial" charset="0"/>
            </a:endParaRPr>
          </a:p>
          <a:p>
            <a:pPr eaLnBrk="1" hangingPunct="1">
              <a:lnSpc>
                <a:spcPct val="100000"/>
              </a:lnSpc>
              <a:spcBef>
                <a:spcPts val="200"/>
              </a:spcBef>
              <a:spcAft>
                <a:spcPts val="200"/>
              </a:spcAft>
              <a:defRPr/>
            </a:pPr>
            <a:r>
              <a:rPr lang="en-PH" sz="1200" dirty="0">
                <a:ea typeface="ＭＳ Ｐゴシック" charset="0"/>
                <a:cs typeface="Arial" charset="0"/>
              </a:rPr>
              <a:t> Conduction</a:t>
            </a:r>
          </a:p>
          <a:p>
            <a:pPr marL="0" indent="284163"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Hard </a:t>
            </a:r>
            <a:r>
              <a:rPr lang="en-PH" sz="1000" dirty="0">
                <a:ea typeface="ＭＳ Ｐゴシック" charset="0"/>
                <a:cs typeface="Arial" charset="0"/>
              </a:rPr>
              <a:t>Disk Drive mounted to cabinet top</a:t>
            </a:r>
          </a:p>
          <a:p>
            <a:pPr marL="0" indent="284163"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Motherboard </a:t>
            </a:r>
            <a:r>
              <a:rPr lang="en-PH" sz="1000" dirty="0">
                <a:ea typeface="ＭＳ Ｐゴシック" charset="0"/>
                <a:cs typeface="Arial" charset="0"/>
              </a:rPr>
              <a:t>mounted to cabinet bottom</a:t>
            </a:r>
          </a:p>
          <a:p>
            <a:pPr marL="0" indent="284163" eaLnBrk="1" hangingPunct="1">
              <a:lnSpc>
                <a:spcPct val="100000"/>
              </a:lnSpc>
              <a:spcBef>
                <a:spcPts val="200"/>
              </a:spcBef>
              <a:spcAft>
                <a:spcPts val="200"/>
              </a:spcAft>
              <a:buFont typeface="Arial" pitchFamily="34" charset="0"/>
              <a:buNone/>
              <a:defRPr/>
            </a:pPr>
            <a:r>
              <a:rPr lang="en-PH" sz="1000" dirty="0" smtClean="0">
                <a:ea typeface="ＭＳ Ｐゴシック" charset="0"/>
                <a:cs typeface="Arial" charset="0"/>
              </a:rPr>
              <a:t>- Enables </a:t>
            </a:r>
            <a:r>
              <a:rPr lang="en-PH" sz="1000" dirty="0">
                <a:ea typeface="ＭＳ Ｐゴシック" charset="0"/>
                <a:cs typeface="Arial" charset="0"/>
              </a:rPr>
              <a:t>heat conduction through cabinet</a:t>
            </a:r>
          </a:p>
          <a:p>
            <a:pPr eaLnBrk="1" hangingPunct="1">
              <a:lnSpc>
                <a:spcPct val="100000"/>
              </a:lnSpc>
              <a:spcBef>
                <a:spcPts val="200"/>
              </a:spcBef>
              <a:spcAft>
                <a:spcPts val="200"/>
              </a:spcAft>
              <a:defRPr/>
            </a:pPr>
            <a:endParaRPr lang="en-PH" sz="1200" dirty="0">
              <a:ea typeface="ＭＳ Ｐゴシック" charset="0"/>
              <a:cs typeface="Arial" charset="0"/>
            </a:endParaRPr>
          </a:p>
        </p:txBody>
      </p:sp>
      <p:sp>
        <p:nvSpPr>
          <p:cNvPr id="10" name="Text Placeholder 2"/>
          <p:cNvSpPr txBox="1">
            <a:spLocks/>
          </p:cNvSpPr>
          <p:nvPr/>
        </p:nvSpPr>
        <p:spPr>
          <a:xfrm>
            <a:off x="901700" y="996950"/>
            <a:ext cx="4102100" cy="449263"/>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a:cs typeface="Arial" charset="0"/>
              </a:rPr>
              <a:t>REVOLUTIONARY COOLING SOLUTION </a:t>
            </a:r>
          </a:p>
        </p:txBody>
      </p:sp>
      <p:pic>
        <p:nvPicPr>
          <p:cNvPr id="18439" name="Picture 3"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5218" b="20000"/>
          <a:stretch>
            <a:fillRect/>
          </a:stretch>
        </p:blipFill>
        <p:spPr bwMode="auto">
          <a:xfrm>
            <a:off x="5530850" y="1528763"/>
            <a:ext cx="28702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Oval 14"/>
          <p:cNvSpPr/>
          <p:nvPr/>
        </p:nvSpPr>
        <p:spPr>
          <a:xfrm>
            <a:off x="7234238" y="1528763"/>
            <a:ext cx="1074737" cy="1074737"/>
          </a:xfrm>
          <a:prstGeom prst="ellipse">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7" name="Rectangle 16"/>
          <p:cNvSpPr/>
          <p:nvPr/>
        </p:nvSpPr>
        <p:spPr>
          <a:xfrm>
            <a:off x="5903913" y="3035300"/>
            <a:ext cx="1947862" cy="417513"/>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Fins increase metal surface area and assist in cooling</a:t>
            </a:r>
          </a:p>
        </p:txBody>
      </p:sp>
      <p:sp>
        <p:nvSpPr>
          <p:cNvPr id="12" name="Slide Number Placeholder 3"/>
          <p:cNvSpPr>
            <a:spLocks noGrp="1"/>
          </p:cNvSpPr>
          <p:nvPr>
            <p:ph type="sldNum" sz="quarter" idx="19"/>
          </p:nvPr>
        </p:nvSpPr>
        <p:spPr>
          <a:xfrm>
            <a:off x="8612188" y="4803775"/>
            <a:ext cx="385762" cy="230188"/>
          </a:xfrm>
        </p:spPr>
        <p:txBody>
          <a:bodyPr/>
          <a:lstStyle/>
          <a:p>
            <a:pPr>
              <a:defRPr/>
            </a:pPr>
            <a:fld id="{889A2A0F-53F6-4DB1-A151-3F36F1214836}" type="slidenum">
              <a:rPr lang="en-US">
                <a:solidFill>
                  <a:srgbClr val="74BD35"/>
                </a:solidFill>
              </a:rPr>
              <a:pPr>
                <a:defRPr/>
              </a:pPr>
              <a:t>12</a:t>
            </a:fld>
            <a:endParaRPr lang="en-US" dirty="0">
              <a:solidFill>
                <a:srgbClr val="74BD35"/>
              </a:solidFill>
            </a:endParaRPr>
          </a:p>
        </p:txBody>
      </p:sp>
      <p:sp>
        <p:nvSpPr>
          <p:cNvPr id="18443"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F84B303-3388-495C-98B4-CC3F3716ADE2}"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8131175" cy="720725"/>
          </a:xfrm>
        </p:spPr>
        <p:txBody>
          <a:bodyPr>
            <a:noAutofit/>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High </a:t>
            </a:r>
            <a:r>
              <a:rPr lang="en-PH" sz="2600" b="1" dirty="0" smtClean="0">
                <a:solidFill>
                  <a:srgbClr val="74BD35"/>
                </a:solidFill>
                <a:ea typeface="ＭＳ Ｐゴシック" charset="0"/>
              </a:rPr>
              <a:t>reliability</a:t>
            </a:r>
            <a:endParaRPr lang="en-PH"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8488D333-A00B-4263-A675-6052A3112FFD}" type="slidenum">
              <a:rPr lang="en-US"/>
              <a:pPr>
                <a:defRPr/>
              </a:pPr>
              <a:t>13</a:t>
            </a:fld>
            <a:endParaRPr lang="en-US" dirty="0"/>
          </a:p>
        </p:txBody>
      </p:sp>
      <p:sp>
        <p:nvSpPr>
          <p:cNvPr id="19460"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04864169-EDED-496C-9142-4D07A5EA3D63}"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1" name="Rectangle 20"/>
          <p:cNvSpPr/>
          <p:nvPr/>
        </p:nvSpPr>
        <p:spPr>
          <a:xfrm>
            <a:off x="4141788" y="1677988"/>
            <a:ext cx="4465637" cy="23701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marL="171450" indent="-171450">
              <a:buFont typeface="Arial" pitchFamily="34" charset="0"/>
              <a:buChar char="•"/>
              <a:defRPr/>
            </a:pPr>
            <a:r>
              <a:rPr lang="en-PH" sz="1600" dirty="0"/>
              <a:t>  </a:t>
            </a:r>
            <a:r>
              <a:rPr lang="en-PH" sz="1600" dirty="0" err="1"/>
              <a:t>RealPOS</a:t>
            </a:r>
            <a:r>
              <a:rPr lang="en-PH" sz="1600" dirty="0"/>
              <a:t> 40 is </a:t>
            </a:r>
            <a:r>
              <a:rPr lang="en-PH" sz="1600" dirty="0" err="1"/>
              <a:t>fanless</a:t>
            </a:r>
            <a:r>
              <a:rPr lang="en-PH" sz="1600" dirty="0"/>
              <a:t> </a:t>
            </a:r>
          </a:p>
          <a:p>
            <a:pPr marL="171450" indent="-171450">
              <a:buFont typeface="Arial" pitchFamily="34" charset="0"/>
              <a:buChar char="•"/>
              <a:defRPr/>
            </a:pPr>
            <a:r>
              <a:rPr lang="en-PH" sz="1600" dirty="0"/>
              <a:t>  Intel 80GB Solid State Drive available</a:t>
            </a:r>
          </a:p>
          <a:p>
            <a:pPr lvl="1">
              <a:defRPr/>
            </a:pPr>
            <a:r>
              <a:rPr lang="en-PH" sz="1400" dirty="0"/>
              <a:t>  - MTTF (3x greater than HDD)</a:t>
            </a:r>
          </a:p>
          <a:p>
            <a:pPr lvl="1">
              <a:defRPr/>
            </a:pPr>
            <a:r>
              <a:rPr lang="en-PH" sz="1400" dirty="0"/>
              <a:t>  - Eliminates spinning media</a:t>
            </a:r>
          </a:p>
          <a:p>
            <a:pPr marL="171450" indent="-171450">
              <a:buFont typeface="Arial" pitchFamily="34" charset="0"/>
              <a:buChar char="•"/>
              <a:defRPr/>
            </a:pPr>
            <a:r>
              <a:rPr lang="en-PH" sz="1600" dirty="0"/>
              <a:t>  No moving parts provides benefits</a:t>
            </a:r>
          </a:p>
          <a:p>
            <a:pPr lvl="1">
              <a:defRPr/>
            </a:pPr>
            <a:r>
              <a:rPr lang="en-PH" sz="1400" dirty="0"/>
              <a:t>  - Increases reliability</a:t>
            </a:r>
          </a:p>
          <a:p>
            <a:pPr lvl="1">
              <a:defRPr/>
            </a:pPr>
            <a:r>
              <a:rPr lang="en-PH" sz="1400" dirty="0"/>
              <a:t>  - Reduces system noise for quiet operation</a:t>
            </a:r>
          </a:p>
          <a:p>
            <a:pPr lvl="1">
              <a:defRPr/>
            </a:pPr>
            <a:r>
              <a:rPr lang="en-PH" sz="1400" dirty="0"/>
              <a:t>  - Lower power consumption</a:t>
            </a:r>
          </a:p>
        </p:txBody>
      </p:sp>
      <p:sp>
        <p:nvSpPr>
          <p:cNvPr id="32" name="Rectangle 31"/>
          <p:cNvSpPr/>
          <p:nvPr/>
        </p:nvSpPr>
        <p:spPr>
          <a:xfrm>
            <a:off x="4141788" y="1096963"/>
            <a:ext cx="4465637" cy="581025"/>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600" dirty="0"/>
              <a:t>POS WITH NO MOVING PARTS?  YES! </a:t>
            </a:r>
          </a:p>
        </p:txBody>
      </p:sp>
      <p:sp>
        <p:nvSpPr>
          <p:cNvPr id="3" name="Rectangle 2"/>
          <p:cNvSpPr/>
          <p:nvPr/>
        </p:nvSpPr>
        <p:spPr bwMode="auto">
          <a:xfrm>
            <a:off x="1108075" y="1455738"/>
            <a:ext cx="2692400" cy="2592387"/>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19464" name="Picture 3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8763" y="1535113"/>
            <a:ext cx="18351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36"/>
          <p:cNvSpPr/>
          <p:nvPr/>
        </p:nvSpPr>
        <p:spPr>
          <a:xfrm>
            <a:off x="4141788" y="4146550"/>
            <a:ext cx="4465637" cy="485775"/>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err="1"/>
              <a:t>Fanless</a:t>
            </a:r>
            <a:r>
              <a:rPr lang="en-PH" sz="1400" dirty="0"/>
              <a:t> + Solid State = no moving parts for even greater reliability</a:t>
            </a:r>
          </a:p>
        </p:txBody>
      </p:sp>
      <p:sp>
        <p:nvSpPr>
          <p:cNvPr id="40" name="Rectangle 39"/>
          <p:cNvSpPr/>
          <p:nvPr/>
        </p:nvSpPr>
        <p:spPr>
          <a:xfrm>
            <a:off x="1108075" y="1096963"/>
            <a:ext cx="2692400" cy="358775"/>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2.5” 80GB Intel® SSD S3500 Series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8131175" cy="720725"/>
          </a:xfrm>
        </p:spPr>
        <p:txBody>
          <a:bodyPr>
            <a:noAutofit/>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Solid </a:t>
            </a:r>
            <a:r>
              <a:rPr lang="en-PH" sz="2600" b="1" dirty="0" smtClean="0">
                <a:solidFill>
                  <a:srgbClr val="74BD35"/>
                </a:solidFill>
                <a:ea typeface="ＭＳ Ｐゴシック" charset="0"/>
              </a:rPr>
              <a:t>state drive benefits</a:t>
            </a:r>
            <a:endParaRPr lang="en-PH"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6BE33FAB-CFFB-4B16-8387-13842347CB8A}" type="slidenum">
              <a:rPr lang="en-US"/>
              <a:pPr>
                <a:defRPr/>
              </a:pPr>
              <a:t>14</a:t>
            </a:fld>
            <a:endParaRPr lang="en-US" dirty="0"/>
          </a:p>
        </p:txBody>
      </p:sp>
      <p:sp>
        <p:nvSpPr>
          <p:cNvPr id="20484"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C1AECC76-41EE-4C09-A34D-63A168FD2551}"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1" name="Rectangle 20"/>
          <p:cNvSpPr/>
          <p:nvPr/>
        </p:nvSpPr>
        <p:spPr>
          <a:xfrm>
            <a:off x="5186363" y="1987550"/>
            <a:ext cx="3421062" cy="82073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marL="171450" indent="-171450">
              <a:buFont typeface="Arial" pitchFamily="34" charset="0"/>
              <a:buChar char="•"/>
              <a:defRPr/>
            </a:pPr>
            <a:r>
              <a:rPr lang="en-PH" sz="1000" dirty="0"/>
              <a:t>2M hour MTBF – 3X higher than HDD</a:t>
            </a:r>
          </a:p>
          <a:p>
            <a:pPr marL="171450" indent="-171450">
              <a:buFont typeface="Arial" pitchFamily="34" charset="0"/>
              <a:buChar char="•"/>
              <a:defRPr/>
            </a:pPr>
            <a:r>
              <a:rPr lang="en-PH" sz="1000" dirty="0"/>
              <a:t>No spinning media</a:t>
            </a:r>
          </a:p>
          <a:p>
            <a:pPr marL="171450" indent="-171450">
              <a:buFont typeface="Arial" pitchFamily="34" charset="0"/>
              <a:buChar char="•"/>
              <a:defRPr/>
            </a:pPr>
            <a:r>
              <a:rPr lang="en-PH" sz="1000" dirty="0"/>
              <a:t>Intel S3500 is a Data Center class SSD</a:t>
            </a:r>
          </a:p>
        </p:txBody>
      </p:sp>
      <p:sp>
        <p:nvSpPr>
          <p:cNvPr id="22" name="Rectangle 21"/>
          <p:cNvSpPr/>
          <p:nvPr/>
        </p:nvSpPr>
        <p:spPr>
          <a:xfrm>
            <a:off x="5186363" y="2863850"/>
            <a:ext cx="3421062" cy="82073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marL="171450" indent="-171450">
              <a:buFont typeface="Arial" pitchFamily="34" charset="0"/>
              <a:buChar char="•"/>
              <a:defRPr/>
            </a:pPr>
            <a:r>
              <a:rPr lang="en-PH" sz="1000" dirty="0"/>
              <a:t>Low power consumption</a:t>
            </a:r>
          </a:p>
          <a:p>
            <a:pPr marL="171450" indent="-171450">
              <a:buFont typeface="Arial" pitchFamily="34" charset="0"/>
              <a:buChar char="•"/>
              <a:defRPr/>
            </a:pPr>
            <a:r>
              <a:rPr lang="en-PH" sz="1000" dirty="0"/>
              <a:t>3.5X more efficient than a 3.5” HDD</a:t>
            </a:r>
          </a:p>
          <a:p>
            <a:pPr marL="171450" indent="-171450">
              <a:buFont typeface="Arial" pitchFamily="34" charset="0"/>
              <a:buChar char="•"/>
              <a:defRPr/>
            </a:pPr>
            <a:r>
              <a:rPr lang="en-PH" sz="1000" dirty="0"/>
              <a:t>Zero noise output</a:t>
            </a:r>
          </a:p>
        </p:txBody>
      </p:sp>
      <p:sp>
        <p:nvSpPr>
          <p:cNvPr id="23" name="Rectangle 22"/>
          <p:cNvSpPr/>
          <p:nvPr/>
        </p:nvSpPr>
        <p:spPr>
          <a:xfrm>
            <a:off x="5186363" y="3733800"/>
            <a:ext cx="3421062" cy="82073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marL="171450" indent="-171450">
              <a:buFont typeface="Arial" pitchFamily="34" charset="0"/>
              <a:buChar char="•"/>
              <a:defRPr/>
            </a:pPr>
            <a:r>
              <a:rPr lang="en-PH" sz="1000" dirty="0"/>
              <a:t>Power loss data protection</a:t>
            </a:r>
          </a:p>
          <a:p>
            <a:pPr marL="171450" indent="-171450">
              <a:buFont typeface="Arial" pitchFamily="34" charset="0"/>
              <a:buChar char="•"/>
              <a:defRPr/>
            </a:pPr>
            <a:r>
              <a:rPr lang="en-PH" sz="1000" dirty="0"/>
              <a:t>256 bit AES encryption</a:t>
            </a:r>
          </a:p>
        </p:txBody>
      </p:sp>
      <p:sp>
        <p:nvSpPr>
          <p:cNvPr id="32" name="Rectangle 31"/>
          <p:cNvSpPr/>
          <p:nvPr/>
        </p:nvSpPr>
        <p:spPr>
          <a:xfrm>
            <a:off x="4141788" y="1987550"/>
            <a:ext cx="942975" cy="820738"/>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Reliable</a:t>
            </a:r>
          </a:p>
        </p:txBody>
      </p:sp>
      <p:sp>
        <p:nvSpPr>
          <p:cNvPr id="33" name="Rectangle 32"/>
          <p:cNvSpPr/>
          <p:nvPr/>
        </p:nvSpPr>
        <p:spPr>
          <a:xfrm>
            <a:off x="4141788" y="2863850"/>
            <a:ext cx="942975" cy="820738"/>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Efficient</a:t>
            </a:r>
          </a:p>
        </p:txBody>
      </p:sp>
      <p:sp>
        <p:nvSpPr>
          <p:cNvPr id="34" name="Rectangle 33"/>
          <p:cNvSpPr/>
          <p:nvPr/>
        </p:nvSpPr>
        <p:spPr>
          <a:xfrm>
            <a:off x="4141788" y="3733800"/>
            <a:ext cx="942975" cy="820738"/>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Secure</a:t>
            </a:r>
          </a:p>
        </p:txBody>
      </p:sp>
      <p:grpSp>
        <p:nvGrpSpPr>
          <p:cNvPr id="20491" name="Group 1"/>
          <p:cNvGrpSpPr>
            <a:grpSpLocks/>
          </p:cNvGrpSpPr>
          <p:nvPr/>
        </p:nvGrpSpPr>
        <p:grpSpPr bwMode="auto">
          <a:xfrm>
            <a:off x="1108075" y="1455738"/>
            <a:ext cx="2692400" cy="2592387"/>
            <a:chOff x="5670205" y="1574388"/>
            <a:chExt cx="3094464" cy="2980150"/>
          </a:xfrm>
        </p:grpSpPr>
        <p:sp>
          <p:nvSpPr>
            <p:cNvPr id="3" name="Rectangle 2"/>
            <p:cNvSpPr/>
            <p:nvPr/>
          </p:nvSpPr>
          <p:spPr>
            <a:xfrm>
              <a:off x="5670205" y="1574388"/>
              <a:ext cx="3094464" cy="2980150"/>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20497" name="Picture 3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819191" y="1918794"/>
              <a:ext cx="2796490" cy="228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7" name="Rectangle 36"/>
          <p:cNvSpPr/>
          <p:nvPr/>
        </p:nvSpPr>
        <p:spPr>
          <a:xfrm>
            <a:off x="1108075" y="4048125"/>
            <a:ext cx="2692400" cy="58420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Intel Solid State Drive option enables  even higher performance </a:t>
            </a:r>
          </a:p>
        </p:txBody>
      </p:sp>
      <p:sp>
        <p:nvSpPr>
          <p:cNvPr id="38" name="Rectangle 37"/>
          <p:cNvSpPr/>
          <p:nvPr/>
        </p:nvSpPr>
        <p:spPr>
          <a:xfrm>
            <a:off x="5186363" y="1109663"/>
            <a:ext cx="3421062" cy="8207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000" dirty="0"/>
              <a:t>Transactional data (&lt;4kB size)</a:t>
            </a:r>
          </a:p>
          <a:p>
            <a:pPr marL="171450" indent="-171450">
              <a:buFont typeface="Arial" pitchFamily="34" charset="0"/>
              <a:buChar char="•"/>
              <a:defRPr/>
            </a:pPr>
            <a:r>
              <a:rPr lang="en-PH" sz="1000" dirty="0"/>
              <a:t>80-100X faster reads than a HDD</a:t>
            </a:r>
          </a:p>
          <a:p>
            <a:pPr marL="171450" indent="-171450">
              <a:buFont typeface="Arial" pitchFamily="34" charset="0"/>
              <a:buChar char="•"/>
              <a:defRPr/>
            </a:pPr>
            <a:r>
              <a:rPr lang="en-PH" sz="1000" dirty="0"/>
              <a:t>60-75X faster writes than a HDD</a:t>
            </a:r>
          </a:p>
          <a:p>
            <a:pPr>
              <a:defRPr/>
            </a:pPr>
            <a:r>
              <a:rPr lang="en-PH" sz="1000" dirty="0"/>
              <a:t>Booting, File Upload (sustained reads)</a:t>
            </a:r>
          </a:p>
          <a:p>
            <a:pPr marL="171450" indent="-171450">
              <a:buFont typeface="Arial" pitchFamily="34" charset="0"/>
              <a:buChar char="•"/>
              <a:defRPr/>
            </a:pPr>
            <a:r>
              <a:rPr lang="en-PH" sz="1000" dirty="0"/>
              <a:t>2-3X faster than a HDD</a:t>
            </a:r>
          </a:p>
          <a:p>
            <a:pPr>
              <a:defRPr/>
            </a:pPr>
            <a:endParaRPr lang="en-PH" sz="1000" dirty="0"/>
          </a:p>
        </p:txBody>
      </p:sp>
      <p:sp>
        <p:nvSpPr>
          <p:cNvPr id="39" name="Rectangle 38"/>
          <p:cNvSpPr/>
          <p:nvPr/>
        </p:nvSpPr>
        <p:spPr>
          <a:xfrm>
            <a:off x="4141788" y="1109663"/>
            <a:ext cx="942975" cy="820737"/>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Fast</a:t>
            </a:r>
          </a:p>
        </p:txBody>
      </p:sp>
      <p:sp>
        <p:nvSpPr>
          <p:cNvPr id="40" name="Rectangle 39"/>
          <p:cNvSpPr/>
          <p:nvPr/>
        </p:nvSpPr>
        <p:spPr>
          <a:xfrm>
            <a:off x="1108075" y="1096963"/>
            <a:ext cx="2692400" cy="358775"/>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2.5” 80GB Intel® SSD S3500 Series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900113" y="200025"/>
            <a:ext cx="7907337"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SSD </a:t>
            </a:r>
            <a:r>
              <a:rPr lang="en-PH" sz="2600" b="1" dirty="0">
                <a:solidFill>
                  <a:srgbClr val="74BD35"/>
                </a:solidFill>
                <a:ea typeface="ＭＳ Ｐゴシック" charset="0"/>
              </a:rPr>
              <a:t>VS HDD – </a:t>
            </a:r>
            <a:r>
              <a:rPr lang="en-PH" sz="2600" b="1" dirty="0" smtClean="0">
                <a:solidFill>
                  <a:srgbClr val="74BD35"/>
                </a:solidFill>
                <a:ea typeface="ＭＳ Ｐゴシック" charset="0"/>
              </a:rPr>
              <a:t>Feature comparison</a:t>
            </a:r>
            <a:endParaRPr lang="en-PH" sz="2600" b="1" dirty="0">
              <a:solidFill>
                <a:srgbClr val="74BD35"/>
              </a:solidFill>
              <a:ea typeface="ＭＳ Ｐゴシック" charset="0"/>
            </a:endParaRPr>
          </a:p>
        </p:txBody>
      </p:sp>
      <p:sp>
        <p:nvSpPr>
          <p:cNvPr id="14" name="Footer Placeholder 2"/>
          <p:cNvSpPr>
            <a:spLocks noGrp="1"/>
          </p:cNvSpPr>
          <p:nvPr>
            <p:ph type="ftr" sz="quarter" idx="17"/>
          </p:nvPr>
        </p:nvSpPr>
        <p:spPr/>
        <p:txBody>
          <a:bodyPr/>
          <a:lstStyle/>
          <a:p>
            <a:pPr>
              <a:defRPr/>
            </a:pPr>
            <a:r>
              <a:rPr lang="en-US"/>
              <a:t>NCR Confidential</a:t>
            </a:r>
          </a:p>
        </p:txBody>
      </p:sp>
      <p:sp>
        <p:nvSpPr>
          <p:cNvPr id="21508" name="Date Placeholder 3"/>
          <p:cNvSpPr>
            <a:spLocks noGrp="1"/>
          </p:cNvSpPr>
          <p:nvPr>
            <p:ph type="dt" sz="quarter" idx="18"/>
          </p:nvPr>
        </p:nvSpPr>
        <p:spPr bwMode="auto">
          <a:xfrm>
            <a:off x="760413" y="4760913"/>
            <a:ext cx="830262"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C2A39EB9-979D-45BB-BE10-C604F0FD1BF3}"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21509" name="Slide Number Placeholder 4"/>
          <p:cNvSpPr>
            <a:spLocks noGrp="1"/>
          </p:cNvSpPr>
          <p:nvPr>
            <p:ph type="sldNum" sz="quarter" idx="19"/>
          </p:nvPr>
        </p:nvSpPr>
        <p:spPr bwMode="auto">
          <a:xfrm>
            <a:off x="8543925" y="4803775"/>
            <a:ext cx="395288"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E791A70B-BDE0-4A8E-A052-ED7F139E7351}" type="slidenum">
              <a:rPr lang="en-US" smtClean="0">
                <a:solidFill>
                  <a:schemeClr val="tx2"/>
                </a:solidFill>
              </a:rPr>
              <a:pPr eaLnBrk="1" fontAlgn="base" hangingPunct="1">
                <a:spcBef>
                  <a:spcPct val="0"/>
                </a:spcBef>
                <a:spcAft>
                  <a:spcPct val="0"/>
                </a:spcAft>
              </a:pPr>
              <a:t>15</a:t>
            </a:fld>
            <a:endParaRPr lang="en-US" smtClean="0">
              <a:solidFill>
                <a:schemeClr val="tx2"/>
              </a:solidFill>
            </a:endParaRPr>
          </a:p>
        </p:txBody>
      </p:sp>
      <p:graphicFrame>
        <p:nvGraphicFramePr>
          <p:cNvPr id="19" name="Table 18"/>
          <p:cNvGraphicFramePr>
            <a:graphicFrameLocks noGrp="1"/>
          </p:cNvGraphicFramePr>
          <p:nvPr/>
        </p:nvGraphicFramePr>
        <p:xfrm>
          <a:off x="774700" y="1100138"/>
          <a:ext cx="8020050" cy="3449638"/>
        </p:xfrm>
        <a:graphic>
          <a:graphicData uri="http://schemas.openxmlformats.org/drawingml/2006/table">
            <a:tbl>
              <a:tblPr firstRow="1" bandRow="1">
                <a:tableStyleId>{5C22544A-7EE6-4342-B048-85BDC9FD1C3A}</a:tableStyleId>
              </a:tblPr>
              <a:tblGrid>
                <a:gridCol w="2290709"/>
                <a:gridCol w="1865879"/>
                <a:gridCol w="1943729"/>
                <a:gridCol w="1919733"/>
              </a:tblGrid>
              <a:tr h="2982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b="1" u="sng" kern="1200" dirty="0" smtClean="0">
                          <a:solidFill>
                            <a:schemeClr val="tx1">
                              <a:lumMod val="85000"/>
                              <a:lumOff val="15000"/>
                            </a:schemeClr>
                          </a:solidFill>
                          <a:latin typeface="+mn-lt"/>
                          <a:ea typeface="+mn-ea"/>
                          <a:cs typeface="+mn-cs"/>
                        </a:rPr>
                        <a:t>Feature</a:t>
                      </a: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u="sng" kern="1200" dirty="0" smtClean="0">
                          <a:solidFill>
                            <a:schemeClr val="tx1">
                              <a:lumMod val="85000"/>
                              <a:lumOff val="15000"/>
                            </a:schemeClr>
                          </a:solidFill>
                        </a:rPr>
                        <a:t>Intel ® SSD S3500 Series</a:t>
                      </a:r>
                      <a:endParaRPr lang="en-US" sz="1000" b="1" u="sng" kern="1200" dirty="0" smtClean="0">
                        <a:solidFill>
                          <a:schemeClr val="tx1">
                            <a:lumMod val="85000"/>
                            <a:lumOff val="15000"/>
                          </a:schemeClr>
                        </a:solidFill>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b="1" u="sng" kern="1200" dirty="0" smtClean="0">
                          <a:solidFill>
                            <a:schemeClr val="tx1">
                              <a:lumMod val="85000"/>
                              <a:lumOff val="15000"/>
                            </a:schemeClr>
                          </a:solidFill>
                          <a:latin typeface="+mn-lt"/>
                          <a:ea typeface="+mn-ea"/>
                          <a:cs typeface="+mn-cs"/>
                        </a:rPr>
                        <a:t>RP82XRT</a:t>
                      </a:r>
                      <a:r>
                        <a:rPr lang="en-US" sz="1000" b="1" u="sng" kern="1200" baseline="0" dirty="0" smtClean="0">
                          <a:solidFill>
                            <a:schemeClr val="tx1">
                              <a:lumMod val="85000"/>
                              <a:lumOff val="15000"/>
                            </a:schemeClr>
                          </a:solidFill>
                          <a:latin typeface="+mn-lt"/>
                          <a:ea typeface="+mn-ea"/>
                          <a:cs typeface="+mn-cs"/>
                        </a:rPr>
                        <a:t> 3.5” HDD</a:t>
                      </a:r>
                      <a:endParaRPr lang="en-US" sz="1000" b="1" u="sng" kern="1200" dirty="0" smtClean="0">
                        <a:solidFill>
                          <a:schemeClr val="tx1">
                            <a:lumMod val="85000"/>
                            <a:lumOff val="15000"/>
                          </a:schemeClr>
                        </a:solidFill>
                        <a:latin typeface="+mn-lt"/>
                        <a:ea typeface="+mn-ea"/>
                        <a:cs typeface="+mn-cs"/>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u="sng" kern="1200" dirty="0" smtClean="0">
                          <a:solidFill>
                            <a:schemeClr val="bg1"/>
                          </a:solidFill>
                        </a:rPr>
                        <a:t>RP40/60 2.5” HDD</a:t>
                      </a:r>
                      <a:endParaRPr lang="en-US" sz="1000" b="1" u="sng" kern="1200" dirty="0" smtClean="0">
                        <a:solidFill>
                          <a:schemeClr val="bg1"/>
                        </a:solidFill>
                        <a:latin typeface="+mn-lt"/>
                        <a:ea typeface="+mn-ea"/>
                        <a:cs typeface="+mn-cs"/>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Capacities (GB)</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80GB</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250GB and 500GB</a:t>
                      </a:r>
                      <a:endParaRPr kumimoji="0" lang="en-US" sz="800" b="1"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250GB</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Form Factors</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2.5”</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3.5”</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2.5”</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SSD/HDD Interface</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lumMod val="85000"/>
                              <a:lumOff val="15000"/>
                            </a:schemeClr>
                          </a:solidFill>
                          <a:effectLst/>
                          <a:latin typeface="+mn-lt"/>
                        </a:rPr>
                        <a:t>SATA 6Gbps</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SATA 6Gbps</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u="none" strike="noStrike" kern="1200" cap="none" normalizeH="0" baseline="0" dirty="0" smtClean="0">
                          <a:ln>
                            <a:noFill/>
                          </a:ln>
                          <a:solidFill>
                            <a:schemeClr val="bg1"/>
                          </a:solidFill>
                          <a:effectLst/>
                          <a:latin typeface="+mn-lt"/>
                        </a:rPr>
                        <a:t>SATA 6Gbps</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34500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Sequential Performance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(MB/sec)</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lumMod val="85000"/>
                              <a:lumOff val="15000"/>
                            </a:schemeClr>
                          </a:solidFill>
                          <a:effectLst/>
                          <a:latin typeface="+mn-lt"/>
                        </a:rPr>
                        <a:t>Up to 340(R)/100(W) </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Up to 150 (R/W)</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Up to 100 (R/W)</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34500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Random Performance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(incompressible IOPS)</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Up to 70K(R)/7K(W)</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~250 (R/W)</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~180 (R/W)</a:t>
                      </a:r>
                      <a:endParaRPr kumimoji="0" lang="en-US" sz="800" b="1" u="none" strike="noStrike" kern="1200" cap="none" normalizeH="0" baseline="0" dirty="0" smtClean="0">
                        <a:ln>
                          <a:noFill/>
                        </a:ln>
                        <a:solidFill>
                          <a:schemeClr val="bg1"/>
                        </a:solidFill>
                        <a:effectLst/>
                        <a:latin typeface="+mn-lt"/>
                      </a:endParaRPr>
                    </a:p>
                  </a:txBody>
                  <a:tcPr marL="89981" marR="89981" marT="33743" marB="33743" horzOverflow="overflow">
                    <a:solidFill>
                      <a:schemeClr val="tx2">
                        <a:lumMod val="75000"/>
                      </a:schemeClr>
                    </a:solidFill>
                  </a:tcPr>
                </a:tc>
              </a:tr>
              <a:tr h="4862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Average Read Latency</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Micro seconds (us) or Milliseconds (</a:t>
                      </a:r>
                      <a:r>
                        <a:rPr kumimoji="0" lang="en-US" sz="800" b="1" i="0" u="none" strike="noStrike" kern="1200" cap="none" normalizeH="0" baseline="0" dirty="0" err="1" smtClean="0">
                          <a:ln>
                            <a:noFill/>
                          </a:ln>
                          <a:solidFill>
                            <a:schemeClr val="tx1">
                              <a:lumMod val="85000"/>
                              <a:lumOff val="15000"/>
                            </a:schemeClr>
                          </a:solidFill>
                          <a:effectLst/>
                          <a:latin typeface="+mn-lt"/>
                          <a:ea typeface="MS PGothic" pitchFamily="34" charset="-128"/>
                          <a:cs typeface="Arial" charset="0"/>
                        </a:rPr>
                        <a:t>ms</a:t>
                      </a: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a:t>
                      </a: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lumMod val="85000"/>
                              <a:lumOff val="15000"/>
                            </a:schemeClr>
                          </a:solidFill>
                          <a:effectLst/>
                          <a:latin typeface="+mn-lt"/>
                        </a:rPr>
                        <a:t>50 us</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4.1 </a:t>
                      </a:r>
                      <a:r>
                        <a:rPr kumimoji="0" lang="en-US" sz="800" b="0" i="0" u="none" strike="noStrike" kern="1200" cap="none" normalizeH="0" baseline="0" dirty="0" err="1" smtClean="0">
                          <a:ln>
                            <a:noFill/>
                          </a:ln>
                          <a:solidFill>
                            <a:schemeClr val="tx1">
                              <a:lumMod val="85000"/>
                              <a:lumOff val="15000"/>
                            </a:schemeClr>
                          </a:solidFill>
                          <a:effectLst/>
                          <a:latin typeface="+mn-lt"/>
                          <a:ea typeface="MS PGothic" pitchFamily="34" charset="-128"/>
                          <a:cs typeface="Arial" charset="0"/>
                        </a:rPr>
                        <a:t>ms</a:t>
                      </a:r>
                      <a:endParaRPr kumimoji="0" lang="en-US" sz="800" b="0"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bg1"/>
                          </a:solidFill>
                          <a:effectLst/>
                          <a:latin typeface="+mn-lt"/>
                          <a:ea typeface="MS PGothic" pitchFamily="34" charset="-128"/>
                          <a:cs typeface="Arial" charset="0"/>
                        </a:rPr>
                        <a:t>5.6 </a:t>
                      </a:r>
                      <a:r>
                        <a:rPr kumimoji="0" lang="en-US" sz="800" b="0" i="0" u="none" strike="noStrike" kern="1200" cap="none" normalizeH="0" baseline="0" dirty="0" err="1" smtClean="0">
                          <a:ln>
                            <a:noFill/>
                          </a:ln>
                          <a:solidFill>
                            <a:schemeClr val="bg1"/>
                          </a:solidFill>
                          <a:effectLst/>
                          <a:latin typeface="+mn-lt"/>
                          <a:ea typeface="MS PGothic" pitchFamily="34" charset="-128"/>
                          <a:cs typeface="Arial" charset="0"/>
                        </a:rPr>
                        <a:t>ms</a:t>
                      </a:r>
                      <a:endParaRPr kumimoji="0" lang="en-US" sz="800" b="0"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34500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Typical Power (W)</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(active-seek/idle)</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lumMod val="85000"/>
                              <a:lumOff val="15000"/>
                            </a:schemeClr>
                          </a:solidFill>
                          <a:effectLst/>
                          <a:latin typeface="+mn-lt"/>
                        </a:rPr>
                        <a:t>2.0/0.6</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6.2/4.5</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bg1"/>
                          </a:solidFill>
                          <a:effectLst/>
                          <a:latin typeface="+mn-lt"/>
                          <a:ea typeface="+mn-ea"/>
                          <a:cs typeface="+mn-cs"/>
                        </a:rPr>
                        <a:t>1.5/0.66</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Power Safe Write Caching</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Yes </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No</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No</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 Data Security</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AES-256b Encryption</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 No</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No</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u="none" strike="noStrike" kern="1200" cap="none" normalizeH="0" baseline="0" dirty="0" smtClean="0">
                          <a:ln>
                            <a:noFill/>
                          </a:ln>
                          <a:solidFill>
                            <a:schemeClr val="tx1">
                              <a:lumMod val="85000"/>
                              <a:lumOff val="15000"/>
                            </a:schemeClr>
                          </a:solidFill>
                          <a:effectLst/>
                          <a:latin typeface="+mn-lt"/>
                        </a:rPr>
                        <a:t>End-to-End Data Path Protection</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rPr>
                        <a:t>Yes</a:t>
                      </a:r>
                      <a:endParaRPr kumimoji="0" lang="en-US" sz="800" b="0" u="none" strike="noStrike" kern="1200" cap="none" normalizeH="0" baseline="0" dirty="0" smtClean="0">
                        <a:ln>
                          <a:noFill/>
                        </a:ln>
                        <a:solidFill>
                          <a:schemeClr val="tx1">
                            <a:lumMod val="85000"/>
                            <a:lumOff val="15000"/>
                          </a:schemeClr>
                        </a:solidFill>
                        <a:effectLst/>
                        <a:latin typeface="+mn-lt"/>
                        <a:ea typeface="+mn-ea"/>
                        <a:cs typeface="+mn-cs"/>
                      </a:endParaRP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tx1">
                              <a:lumMod val="85000"/>
                              <a:lumOff val="15000"/>
                            </a:schemeClr>
                          </a:solidFill>
                          <a:effectLst/>
                          <a:latin typeface="+mn-lt"/>
                        </a:rPr>
                        <a:t> No</a:t>
                      </a:r>
                      <a:endPar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endParaRP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u="none" strike="noStrike" kern="1200" cap="none" normalizeH="0" baseline="0" dirty="0" smtClean="0">
                          <a:ln>
                            <a:noFill/>
                          </a:ln>
                          <a:solidFill>
                            <a:schemeClr val="bg1"/>
                          </a:solidFill>
                          <a:effectLst/>
                          <a:latin typeface="+mn-lt"/>
                        </a:rPr>
                        <a:t>No</a:t>
                      </a:r>
                      <a:endParaRPr kumimoji="0" lang="en-US" sz="800" b="1" i="0" u="none" strike="noStrike" kern="1200" cap="none" normalizeH="0" baseline="0" dirty="0" smtClean="0">
                        <a:ln>
                          <a:noFill/>
                        </a:ln>
                        <a:solidFill>
                          <a:schemeClr val="bg1"/>
                        </a:solidFill>
                        <a:effectLst/>
                        <a:latin typeface="+mn-lt"/>
                        <a:ea typeface="MS PGothic" pitchFamily="34" charset="-128"/>
                        <a:cs typeface="Arial" charset="0"/>
                      </a:endParaRP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MTBF - Hours</a:t>
                      </a: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ea typeface="+mn-ea"/>
                          <a:cs typeface="+mn-cs"/>
                        </a:rPr>
                        <a:t>2,000,000</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750,000</a:t>
                      </a: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bg1"/>
                          </a:solidFill>
                          <a:effectLst/>
                          <a:latin typeface="+mn-lt"/>
                          <a:ea typeface="MS PGothic" pitchFamily="34" charset="-128"/>
                          <a:cs typeface="Arial" charset="0"/>
                        </a:rPr>
                        <a:t>500,000</a:t>
                      </a:r>
                    </a:p>
                  </a:txBody>
                  <a:tcPr marL="89981" marR="89981" marT="33743" marB="33743" horzOverflow="overflow">
                    <a:solidFill>
                      <a:schemeClr val="tx2">
                        <a:lumMod val="75000"/>
                      </a:schemeClr>
                    </a:solidFill>
                  </a:tcPr>
                </a:tc>
              </a:tr>
              <a:tr h="20377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Cost</a:t>
                      </a:r>
                    </a:p>
                  </a:txBody>
                  <a:tcPr marL="89981" marR="89981" marT="33743" marB="33743"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lumMod val="85000"/>
                              <a:lumOff val="15000"/>
                            </a:schemeClr>
                          </a:solidFill>
                          <a:effectLst/>
                          <a:latin typeface="+mn-lt"/>
                          <a:ea typeface="+mn-ea"/>
                          <a:cs typeface="+mn-cs"/>
                        </a:rPr>
                        <a:t>~2X &gt; Hard Disk Drive</a:t>
                      </a:r>
                    </a:p>
                  </a:txBody>
                  <a:tcPr marL="89981" marR="89981" marT="33743" marB="33743">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lumMod val="85000"/>
                              <a:lumOff val="15000"/>
                            </a:schemeClr>
                          </a:solidFill>
                          <a:effectLst/>
                          <a:latin typeface="+mn-lt"/>
                          <a:ea typeface="MS PGothic" pitchFamily="34" charset="-128"/>
                          <a:cs typeface="Arial" charset="0"/>
                        </a:rPr>
                        <a:t>=</a:t>
                      </a:r>
                    </a:p>
                  </a:txBody>
                  <a:tcPr marL="89981" marR="89981" marT="33743" marB="33743" horzOverflow="overflow">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bg1"/>
                          </a:solidFill>
                          <a:effectLst/>
                          <a:latin typeface="+mn-lt"/>
                          <a:ea typeface="MS PGothic" pitchFamily="34" charset="-128"/>
                          <a:cs typeface="Arial" charset="0"/>
                        </a:rPr>
                        <a:t>=</a:t>
                      </a:r>
                    </a:p>
                  </a:txBody>
                  <a:tcPr marL="89981" marR="89981" marT="33743" marB="33743" horzOverflow="overflow">
                    <a:solidFill>
                      <a:schemeClr val="tx2">
                        <a:lumMod val="75000"/>
                      </a:schemeClr>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11675" y="996950"/>
            <a:ext cx="4292600" cy="3017838"/>
          </a:xfrm>
          <a:prstGeom prst="rect">
            <a:avLst/>
          </a:prstGeom>
          <a:solidFill>
            <a:schemeClr val="bg1"/>
          </a:solidFill>
          <a:ln>
            <a:noFill/>
          </a:ln>
          <a:effectLst>
            <a:outerShdw blurRad="63500" sx="102000" sy="102000" algn="ctr" rotWithShape="0">
              <a:prstClr val="black">
                <a:alpha val="7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22531" name="Picture 3"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5218" b="20000"/>
          <a:stretch>
            <a:fillRect/>
          </a:stretch>
        </p:blipFill>
        <p:spPr bwMode="auto">
          <a:xfrm>
            <a:off x="4657725" y="1036638"/>
            <a:ext cx="249237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
          <p:cNvSpPr txBox="1">
            <a:spLocks/>
          </p:cNvSpPr>
          <p:nvPr/>
        </p:nvSpPr>
        <p:spPr>
          <a:xfrm>
            <a:off x="4511675" y="3930650"/>
            <a:ext cx="4295775" cy="603250"/>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a:cs typeface="Arial" charset="0"/>
              </a:rPr>
              <a:t>RealPOS 40 provides tool-free access for quick repairs and upgrades</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Simple </a:t>
            </a:r>
            <a:r>
              <a:rPr lang="en-PH" sz="2600" b="1" dirty="0" smtClean="0">
                <a:solidFill>
                  <a:srgbClr val="74BD35"/>
                </a:solidFill>
                <a:ea typeface="ＭＳ Ｐゴシック" charset="0"/>
              </a:rPr>
              <a:t>Serviceability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57325"/>
            <a:ext cx="3479800" cy="3079750"/>
          </a:xfrm>
        </p:spPr>
        <p:txBody>
          <a:bodyPr>
            <a:noAutofit/>
          </a:bodyPr>
          <a:lstStyle/>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EZ-open </a:t>
            </a:r>
            <a:r>
              <a:rPr lang="en-PH" sz="1400" dirty="0">
                <a:ea typeface="ＭＳ Ｐゴシック" charset="0"/>
                <a:cs typeface="Arial" charset="0"/>
              </a:rPr>
              <a:t>hinged cabinet</a:t>
            </a:r>
          </a:p>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Tool </a:t>
            </a:r>
            <a:r>
              <a:rPr lang="en-PH" sz="1400" dirty="0">
                <a:ea typeface="ＭＳ Ｐゴシック" charset="0"/>
                <a:cs typeface="Arial" charset="0"/>
              </a:rPr>
              <a:t>free access to internal components</a:t>
            </a:r>
          </a:p>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Tool </a:t>
            </a:r>
            <a:r>
              <a:rPr lang="en-PH" sz="1400" dirty="0">
                <a:ea typeface="ＭＳ Ｐゴシック" charset="0"/>
                <a:cs typeface="Arial" charset="0"/>
              </a:rPr>
              <a:t>free replacement of hard disk drive</a:t>
            </a:r>
          </a:p>
          <a:p>
            <a:pPr marL="344488" indent="0" eaLnBrk="1" hangingPunct="1">
              <a:lnSpc>
                <a:spcPct val="100000"/>
              </a:lnSpc>
              <a:spcBef>
                <a:spcPts val="200"/>
              </a:spcBef>
              <a:spcAft>
                <a:spcPts val="200"/>
              </a:spcAft>
              <a:buFont typeface="Arial" pitchFamily="34" charset="0"/>
              <a:buNone/>
              <a:defRPr/>
            </a:pPr>
            <a:r>
              <a:rPr lang="en-PH" sz="1200" dirty="0" smtClean="0">
                <a:ea typeface="ＭＳ Ｐゴシック" charset="0"/>
                <a:cs typeface="Arial" charset="0"/>
              </a:rPr>
              <a:t>- Sliding </a:t>
            </a:r>
            <a:r>
              <a:rPr lang="en-PH" sz="1200" dirty="0">
                <a:ea typeface="ＭＳ Ｐゴシック" charset="0"/>
                <a:cs typeface="Arial" charset="0"/>
              </a:rPr>
              <a:t>bracket unlocks and locks</a:t>
            </a:r>
          </a:p>
          <a:p>
            <a:pPr marL="344488" indent="0" eaLnBrk="1" hangingPunct="1">
              <a:lnSpc>
                <a:spcPct val="100000"/>
              </a:lnSpc>
              <a:spcBef>
                <a:spcPts val="200"/>
              </a:spcBef>
              <a:spcAft>
                <a:spcPts val="200"/>
              </a:spcAft>
              <a:buFont typeface="Arial" pitchFamily="34" charset="0"/>
              <a:buNone/>
              <a:defRPr/>
            </a:pPr>
            <a:r>
              <a:rPr lang="en-PH" sz="1200" dirty="0" smtClean="0">
                <a:ea typeface="ＭＳ Ｐゴシック" charset="0"/>
                <a:cs typeface="Arial" charset="0"/>
              </a:rPr>
              <a:t>- Single </a:t>
            </a:r>
            <a:r>
              <a:rPr lang="en-PH" sz="1200" dirty="0">
                <a:ea typeface="ＭＳ Ｐゴシック" charset="0"/>
                <a:cs typeface="Arial" charset="0"/>
              </a:rPr>
              <a:t>connection for data and power</a:t>
            </a:r>
          </a:p>
          <a:p>
            <a:pPr marL="344488" indent="0" eaLnBrk="1" hangingPunct="1">
              <a:lnSpc>
                <a:spcPct val="100000"/>
              </a:lnSpc>
              <a:spcBef>
                <a:spcPts val="200"/>
              </a:spcBef>
              <a:spcAft>
                <a:spcPts val="200"/>
              </a:spcAft>
              <a:buFont typeface="Arial" pitchFamily="34" charset="0"/>
              <a:buNone/>
              <a:defRPr/>
            </a:pPr>
            <a:r>
              <a:rPr lang="en-PH" sz="1200" dirty="0" smtClean="0">
                <a:ea typeface="ＭＳ Ｐゴシック" charset="0"/>
                <a:cs typeface="Arial" charset="0"/>
              </a:rPr>
              <a:t>- Easily </a:t>
            </a:r>
            <a:r>
              <a:rPr lang="en-PH" sz="1200" dirty="0">
                <a:ea typeface="ＭＳ Ｐゴシック" charset="0"/>
                <a:cs typeface="Arial" charset="0"/>
              </a:rPr>
              <a:t>executed by store </a:t>
            </a:r>
            <a:r>
              <a:rPr lang="en-PH" sz="1200" dirty="0" smtClean="0">
                <a:ea typeface="ＭＳ Ｐゴシック" charset="0"/>
                <a:cs typeface="Arial" charset="0"/>
              </a:rPr>
              <a:t>associate</a:t>
            </a:r>
            <a:endParaRPr lang="en-PH" sz="1200" dirty="0">
              <a:ea typeface="ＭＳ Ｐゴシック" charset="0"/>
              <a:cs typeface="Arial" charset="0"/>
            </a:endParaRPr>
          </a:p>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External </a:t>
            </a:r>
            <a:r>
              <a:rPr lang="en-PH" sz="1400" dirty="0">
                <a:ea typeface="ＭＳ Ｐゴシック" charset="0"/>
                <a:cs typeface="Arial" charset="0"/>
              </a:rPr>
              <a:t>power supply enables easy swap</a:t>
            </a:r>
          </a:p>
          <a:p>
            <a:pPr marL="231775" indent="-231775" eaLnBrk="1" hangingPunct="1">
              <a:lnSpc>
                <a:spcPct val="100000"/>
              </a:lnSpc>
              <a:spcBef>
                <a:spcPts val="200"/>
              </a:spcBef>
              <a:spcAft>
                <a:spcPts val="200"/>
              </a:spcAft>
              <a:defRPr/>
            </a:pPr>
            <a:r>
              <a:rPr lang="en-PH" sz="1400" dirty="0" smtClean="0">
                <a:ea typeface="ＭＳ Ｐゴシック" charset="0"/>
                <a:cs typeface="Arial" charset="0"/>
              </a:rPr>
              <a:t>2 dual </a:t>
            </a:r>
            <a:r>
              <a:rPr lang="en-PH" sz="1400" dirty="0" err="1">
                <a:ea typeface="ＭＳ Ｐゴシック" charset="0"/>
                <a:cs typeface="Arial" charset="0"/>
              </a:rPr>
              <a:t>color</a:t>
            </a:r>
            <a:r>
              <a:rPr lang="en-PH" sz="1400" dirty="0">
                <a:ea typeface="ＭＳ Ｐゴシック" charset="0"/>
                <a:cs typeface="Arial" charset="0"/>
              </a:rPr>
              <a:t> LEDs provide diagnostic feedback</a:t>
            </a:r>
          </a:p>
        </p:txBody>
      </p:sp>
      <p:sp>
        <p:nvSpPr>
          <p:cNvPr id="10" name="Text Placeholder 2"/>
          <p:cNvSpPr txBox="1">
            <a:spLocks/>
          </p:cNvSpPr>
          <p:nvPr/>
        </p:nvSpPr>
        <p:spPr>
          <a:xfrm>
            <a:off x="901700" y="996950"/>
            <a:ext cx="3478213" cy="460375"/>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smtClean="0">
                <a:cs typeface="Arial" charset="0"/>
              </a:rPr>
              <a:t>EASY TO REPAIR</a:t>
            </a:r>
            <a:endParaRPr lang="en-PH" dirty="0">
              <a:cs typeface="Arial" charset="0"/>
            </a:endParaRPr>
          </a:p>
        </p:txBody>
      </p:sp>
      <p:pic>
        <p:nvPicPr>
          <p:cNvPr id="22536" name="Picture 3" descr="C:\Users\jp160023\Documents\Feb 2013 Photo Shoot\RP40 - Open.jpg"/>
          <p:cNvPicPr>
            <a:picLocks noChangeAspect="1" noChangeArrowheads="1"/>
          </p:cNvPicPr>
          <p:nvPr/>
        </p:nvPicPr>
        <p:blipFill>
          <a:blip r:embed="rId4">
            <a:clrChange>
              <a:clrFrom>
                <a:srgbClr val="EBEFF2"/>
              </a:clrFrom>
              <a:clrTo>
                <a:srgbClr val="EBEFF2">
                  <a:alpha val="0"/>
                </a:srgbClr>
              </a:clrTo>
            </a:clrChange>
            <a:extLst>
              <a:ext uri="{28A0092B-C50C-407E-A947-70E740481C1C}">
                <a14:useLocalDpi xmlns:a14="http://schemas.microsoft.com/office/drawing/2010/main" val="0"/>
              </a:ext>
            </a:extLst>
          </a:blip>
          <a:srcRect l="20326" t="13768" r="11195" b="23914"/>
          <a:stretch>
            <a:fillRect/>
          </a:stretch>
        </p:blipFill>
        <p:spPr bwMode="auto">
          <a:xfrm>
            <a:off x="7070725" y="1689100"/>
            <a:ext cx="1641475"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p:cNvSpPr/>
          <p:nvPr/>
        </p:nvSpPr>
        <p:spPr>
          <a:xfrm>
            <a:off x="5664200" y="1381125"/>
            <a:ext cx="617538" cy="617538"/>
          </a:xfrm>
          <a:prstGeom prst="ellipse">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8" name="Rectangle 7"/>
          <p:cNvSpPr/>
          <p:nvPr/>
        </p:nvSpPr>
        <p:spPr>
          <a:xfrm>
            <a:off x="4929188" y="2312988"/>
            <a:ext cx="1949450" cy="417512"/>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Dual </a:t>
            </a:r>
            <a:r>
              <a:rPr lang="en-PH" sz="1000" dirty="0" err="1">
                <a:solidFill>
                  <a:schemeClr val="tx1">
                    <a:lumMod val="75000"/>
                    <a:lumOff val="25000"/>
                  </a:schemeClr>
                </a:solidFill>
              </a:rPr>
              <a:t>color</a:t>
            </a:r>
            <a:r>
              <a:rPr lang="en-PH" sz="1000" dirty="0">
                <a:solidFill>
                  <a:schemeClr val="tx1">
                    <a:lumMod val="75000"/>
                    <a:lumOff val="25000"/>
                  </a:schemeClr>
                </a:solidFill>
              </a:rPr>
              <a:t> diagnostic LEDs</a:t>
            </a:r>
          </a:p>
        </p:txBody>
      </p:sp>
      <p:sp>
        <p:nvSpPr>
          <p:cNvPr id="15" name="Rectangle 14"/>
          <p:cNvSpPr/>
          <p:nvPr/>
        </p:nvSpPr>
        <p:spPr>
          <a:xfrm>
            <a:off x="4929188" y="3328988"/>
            <a:ext cx="1949450" cy="417512"/>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000" dirty="0">
                <a:solidFill>
                  <a:schemeClr val="tx1">
                    <a:lumMod val="75000"/>
                    <a:lumOff val="25000"/>
                  </a:schemeClr>
                </a:solidFill>
              </a:rPr>
              <a:t>EZ-Open hinged cabinet</a:t>
            </a:r>
          </a:p>
        </p:txBody>
      </p:sp>
      <p:sp>
        <p:nvSpPr>
          <p:cNvPr id="14" name="Slide Number Placeholder 3"/>
          <p:cNvSpPr>
            <a:spLocks noGrp="1"/>
          </p:cNvSpPr>
          <p:nvPr>
            <p:ph type="sldNum" sz="quarter" idx="19"/>
          </p:nvPr>
        </p:nvSpPr>
        <p:spPr>
          <a:xfrm>
            <a:off x="8612188" y="4803775"/>
            <a:ext cx="385762" cy="230188"/>
          </a:xfrm>
        </p:spPr>
        <p:txBody>
          <a:bodyPr/>
          <a:lstStyle/>
          <a:p>
            <a:pPr>
              <a:defRPr/>
            </a:pPr>
            <a:fld id="{D2ADAE6E-B89A-458E-8F81-90F6C24FA6CD}" type="slidenum">
              <a:rPr lang="en-US">
                <a:solidFill>
                  <a:srgbClr val="74BD35"/>
                </a:solidFill>
              </a:rPr>
              <a:pPr>
                <a:defRPr/>
              </a:pPr>
              <a:t>16</a:t>
            </a:fld>
            <a:endParaRPr lang="en-US" dirty="0">
              <a:solidFill>
                <a:srgbClr val="74BD35"/>
              </a:solidFill>
            </a:endParaRPr>
          </a:p>
        </p:txBody>
      </p:sp>
      <p:sp>
        <p:nvSpPr>
          <p:cNvPr id="22541"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29217AEB-034A-4156-B9CE-2F7EF96958EA}"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5"/>
          <p:cNvPicPr>
            <a:picLocks noChangeAspect="1" noChangeArrowheads="1"/>
          </p:cNvPicPr>
          <p:nvPr/>
        </p:nvPicPr>
        <p:blipFill>
          <a:blip r:embed="rId3">
            <a:extLst>
              <a:ext uri="{28A0092B-C50C-407E-A947-70E740481C1C}">
                <a14:useLocalDpi xmlns:a14="http://schemas.microsoft.com/office/drawing/2010/main" val="0"/>
              </a:ext>
            </a:extLst>
          </a:blip>
          <a:srcRect t="2118" b="3421"/>
          <a:stretch>
            <a:fillRect/>
          </a:stretch>
        </p:blipFill>
        <p:spPr bwMode="auto">
          <a:xfrm>
            <a:off x="5181600" y="993775"/>
            <a:ext cx="3622675" cy="294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2"/>
          <p:cNvSpPr txBox="1">
            <a:spLocks/>
          </p:cNvSpPr>
          <p:nvPr/>
        </p:nvSpPr>
        <p:spPr>
          <a:xfrm>
            <a:off x="5181600" y="3941763"/>
            <a:ext cx="3625850" cy="592137"/>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200" dirty="0">
                <a:cs typeface="Arial" charset="0"/>
              </a:rPr>
              <a:t>Exceptional energy efficiency helps the bottom line and the environment</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Exceptional </a:t>
            </a:r>
            <a:r>
              <a:rPr lang="en-PH" sz="2600" b="1" dirty="0" smtClean="0">
                <a:solidFill>
                  <a:srgbClr val="74BD35"/>
                </a:solidFill>
                <a:ea typeface="ＭＳ Ｐゴシック" charset="0"/>
              </a:rPr>
              <a:t>energy efficiency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63675"/>
            <a:ext cx="4103687" cy="3073400"/>
          </a:xfrm>
        </p:spPr>
        <p:txBody>
          <a:bodyPr>
            <a:noAutofit/>
          </a:bodyPr>
          <a:lstStyle/>
          <a:p>
            <a:pPr eaLnBrk="1" hangingPunct="1">
              <a:lnSpc>
                <a:spcPct val="100000"/>
              </a:lnSpc>
              <a:spcBef>
                <a:spcPts val="400"/>
              </a:spcBef>
              <a:spcAft>
                <a:spcPts val="400"/>
              </a:spcAft>
              <a:defRPr/>
            </a:pPr>
            <a:r>
              <a:rPr lang="en-PH" sz="1400" dirty="0" smtClean="0">
                <a:ea typeface="ＭＳ Ｐゴシック" charset="0"/>
                <a:cs typeface="Arial" charset="0"/>
              </a:rPr>
              <a:t>Featuring </a:t>
            </a:r>
            <a:r>
              <a:rPr lang="en-PH" sz="1400" dirty="0">
                <a:ea typeface="ＭＳ Ｐゴシック" charset="0"/>
                <a:cs typeface="Arial" charset="0"/>
              </a:rPr>
              <a:t>the best energy efficiency in its class</a:t>
            </a:r>
          </a:p>
          <a:p>
            <a:pPr eaLnBrk="1" hangingPunct="1">
              <a:lnSpc>
                <a:spcPct val="100000"/>
              </a:lnSpc>
              <a:spcBef>
                <a:spcPts val="400"/>
              </a:spcBef>
              <a:spcAft>
                <a:spcPts val="400"/>
              </a:spcAft>
              <a:defRPr/>
            </a:pPr>
            <a:r>
              <a:rPr lang="en-PH" sz="1400" dirty="0" smtClean="0">
                <a:ea typeface="ＭＳ Ｐゴシック" charset="0"/>
                <a:cs typeface="Arial" charset="0"/>
              </a:rPr>
              <a:t>MEPS </a:t>
            </a:r>
            <a:r>
              <a:rPr lang="en-PH" sz="1400" dirty="0">
                <a:ea typeface="ＭＳ Ｐゴシック" charset="0"/>
                <a:cs typeface="Arial" charset="0"/>
              </a:rPr>
              <a:t>V 87% efficient external power supply</a:t>
            </a:r>
          </a:p>
          <a:p>
            <a:pPr eaLnBrk="1" hangingPunct="1">
              <a:lnSpc>
                <a:spcPct val="100000"/>
              </a:lnSpc>
              <a:spcBef>
                <a:spcPts val="400"/>
              </a:spcBef>
              <a:spcAft>
                <a:spcPts val="400"/>
              </a:spcAft>
              <a:defRPr/>
            </a:pPr>
            <a:r>
              <a:rPr lang="en-PH" sz="1400" dirty="0" smtClean="0">
                <a:ea typeface="ＭＳ Ｐゴシック" charset="0"/>
                <a:cs typeface="Arial" charset="0"/>
              </a:rPr>
              <a:t>Energy </a:t>
            </a:r>
            <a:r>
              <a:rPr lang="en-PH" sz="1400" dirty="0">
                <a:ea typeface="ＭＳ Ｐゴシック" charset="0"/>
                <a:cs typeface="Arial" charset="0"/>
              </a:rPr>
              <a:t>efficient Intel Atom processor</a:t>
            </a:r>
          </a:p>
          <a:p>
            <a:pPr eaLnBrk="1" hangingPunct="1">
              <a:lnSpc>
                <a:spcPct val="100000"/>
              </a:lnSpc>
              <a:spcBef>
                <a:spcPts val="400"/>
              </a:spcBef>
              <a:spcAft>
                <a:spcPts val="400"/>
              </a:spcAft>
              <a:defRPr/>
            </a:pPr>
            <a:r>
              <a:rPr lang="en-PH" sz="1400" dirty="0" smtClean="0">
                <a:ea typeface="ＭＳ Ｐゴシック" charset="0"/>
                <a:cs typeface="Arial" charset="0"/>
              </a:rPr>
              <a:t>Supports </a:t>
            </a:r>
            <a:r>
              <a:rPr lang="en-PH" sz="1400" dirty="0">
                <a:ea typeface="ＭＳ Ｐゴシック" charset="0"/>
                <a:cs typeface="Arial" charset="0"/>
              </a:rPr>
              <a:t>low power states via ACPI</a:t>
            </a:r>
          </a:p>
        </p:txBody>
      </p:sp>
      <p:sp>
        <p:nvSpPr>
          <p:cNvPr id="12" name="Text Placeholder 2"/>
          <p:cNvSpPr txBox="1">
            <a:spLocks/>
          </p:cNvSpPr>
          <p:nvPr/>
        </p:nvSpPr>
        <p:spPr>
          <a:xfrm>
            <a:off x="900113" y="993775"/>
            <a:ext cx="4103687" cy="469900"/>
          </a:xfrm>
          <a:prstGeom prst="rect">
            <a:avLst/>
          </a:prstGeom>
          <a:solidFill>
            <a:schemeClr val="tx1">
              <a:lumMod val="65000"/>
              <a:lumOff val="35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400"/>
              </a:spcBef>
              <a:spcAft>
                <a:spcPts val="400"/>
              </a:spcAft>
              <a:buFont typeface="Arial" pitchFamily="34" charset="0"/>
              <a:buNone/>
              <a:defRPr/>
            </a:pPr>
            <a:r>
              <a:rPr lang="en-PH" dirty="0" smtClean="0">
                <a:ea typeface="ＭＳ Ｐゴシック" charset="0"/>
                <a:cs typeface="Arial" charset="0"/>
              </a:rPr>
              <a:t>SAVE MONEY ON ENERGY COSTS</a:t>
            </a:r>
            <a:endParaRPr lang="en-PH" dirty="0">
              <a:ea typeface="ＭＳ Ｐゴシック" charset="0"/>
              <a:cs typeface="Arial" charset="0"/>
            </a:endParaRPr>
          </a:p>
        </p:txBody>
      </p:sp>
      <p:sp>
        <p:nvSpPr>
          <p:cNvPr id="14" name="Slide Number Placeholder 3"/>
          <p:cNvSpPr>
            <a:spLocks noGrp="1"/>
          </p:cNvSpPr>
          <p:nvPr>
            <p:ph type="sldNum" sz="quarter" idx="19"/>
          </p:nvPr>
        </p:nvSpPr>
        <p:spPr>
          <a:xfrm>
            <a:off x="8612188" y="4803775"/>
            <a:ext cx="385762" cy="230188"/>
          </a:xfrm>
        </p:spPr>
        <p:txBody>
          <a:bodyPr/>
          <a:lstStyle/>
          <a:p>
            <a:pPr>
              <a:defRPr/>
            </a:pPr>
            <a:fld id="{0FCFEF10-84B2-4BD2-8858-8E75F4DC82F3}" type="slidenum">
              <a:rPr lang="en-US">
                <a:solidFill>
                  <a:srgbClr val="74BD35"/>
                </a:solidFill>
              </a:rPr>
              <a:pPr>
                <a:defRPr/>
              </a:pPr>
              <a:t>17</a:t>
            </a:fld>
            <a:endParaRPr lang="en-US" dirty="0">
              <a:solidFill>
                <a:srgbClr val="74BD35"/>
              </a:solidFill>
            </a:endParaRPr>
          </a:p>
        </p:txBody>
      </p:sp>
      <p:sp>
        <p:nvSpPr>
          <p:cNvPr id="23560"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ABB1207-E017-4DC7-B778-98CF1B760E19}"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954088" y="1089025"/>
            <a:ext cx="5022850" cy="2847975"/>
          </a:xfrm>
          <a:prstGeom prst="rect">
            <a:avLst/>
          </a:prstGeom>
          <a:noFill/>
          <a:ln w="12700">
            <a:solidFill>
              <a:schemeClr val="tx1">
                <a:lumMod val="50000"/>
                <a:lumOff val="50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5" name="Text Placeholder 4"/>
          <p:cNvSpPr>
            <a:spLocks noGrp="1"/>
          </p:cNvSpPr>
          <p:nvPr>
            <p:ph type="body" sz="quarter" idx="13"/>
          </p:nvPr>
        </p:nvSpPr>
        <p:spPr>
          <a:xfrm>
            <a:off x="900113" y="152400"/>
            <a:ext cx="8097837" cy="722313"/>
          </a:xfrm>
        </p:spPr>
        <p:txBody>
          <a:bodyPr>
            <a:noAutofit/>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Performance </a:t>
            </a:r>
            <a:r>
              <a:rPr lang="en-PH" sz="2600" b="1" dirty="0" err="1" smtClean="0">
                <a:solidFill>
                  <a:srgbClr val="74BD35"/>
                </a:solidFill>
                <a:ea typeface="ＭＳ Ｐゴシック" charset="0"/>
              </a:rPr>
              <a:t>vs</a:t>
            </a:r>
            <a:r>
              <a:rPr lang="en-PH" sz="2600" b="1" dirty="0" smtClean="0">
                <a:solidFill>
                  <a:srgbClr val="74BD35"/>
                </a:solidFill>
                <a:ea typeface="ＭＳ Ｐゴシック" charset="0"/>
              </a:rPr>
              <a:t> Release </a:t>
            </a:r>
            <a:r>
              <a:rPr lang="en-PH" sz="2600" b="1" dirty="0">
                <a:solidFill>
                  <a:srgbClr val="74BD35"/>
                </a:solidFill>
                <a:ea typeface="ＭＳ Ｐゴシック" charset="0"/>
              </a:rPr>
              <a:t>1.X</a:t>
            </a:r>
            <a:endParaRPr lang="en-US"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EEE2E809-AF0C-4B2A-95F1-1ABE28048505}" type="slidenum">
              <a:rPr lang="en-US"/>
              <a:pPr>
                <a:defRPr/>
              </a:pPr>
              <a:t>18</a:t>
            </a:fld>
            <a:endParaRPr lang="en-US" dirty="0"/>
          </a:p>
        </p:txBody>
      </p:sp>
      <p:sp>
        <p:nvSpPr>
          <p:cNvPr id="24581"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BED3429E-9454-41E4-B264-8FECD20F5A3F}"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10" name="Text Box 10"/>
          <p:cNvSpPr txBox="1">
            <a:spLocks noChangeArrowheads="1"/>
          </p:cNvSpPr>
          <p:nvPr/>
        </p:nvSpPr>
        <p:spPr bwMode="auto">
          <a:xfrm>
            <a:off x="1343025" y="3479800"/>
            <a:ext cx="2946400" cy="277813"/>
          </a:xfrm>
          <a:prstGeom prst="rect">
            <a:avLst/>
          </a:prstGeom>
          <a:noFill/>
          <a:ln>
            <a:noFill/>
          </a:ln>
          <a:effectLst>
            <a:prstShdw prst="shdw17" dist="17961" dir="2700000">
              <a:schemeClr val="accent1">
                <a:gamma/>
                <a:shade val="60000"/>
                <a:invGamma/>
              </a:schemeClr>
            </a:prstShdw>
          </a:effectLst>
          <a:extLst/>
        </p:spPr>
        <p:txBody>
          <a:bodyPr>
            <a:spAutoFit/>
          </a:bodyPr>
          <a:lstStyle/>
          <a:p>
            <a:pPr>
              <a:spcBef>
                <a:spcPct val="50000"/>
              </a:spcBef>
              <a:defRPr/>
            </a:pPr>
            <a:r>
              <a:rPr lang="en-US" sz="1200" dirty="0">
                <a:solidFill>
                  <a:schemeClr val="bg1"/>
                </a:solidFill>
                <a:latin typeface="Arial" charset="0"/>
                <a:ea typeface="ＭＳ Ｐゴシック" charset="0"/>
                <a:cs typeface="ＭＳ Ｐゴシック" charset="0"/>
              </a:rPr>
              <a:t>Celeron G540 (2.5GHz, 2MB L2 Cache)</a:t>
            </a:r>
          </a:p>
        </p:txBody>
      </p:sp>
      <p:sp>
        <p:nvSpPr>
          <p:cNvPr id="11" name="Text Box 11"/>
          <p:cNvSpPr txBox="1">
            <a:spLocks noChangeArrowheads="1"/>
          </p:cNvSpPr>
          <p:nvPr/>
        </p:nvSpPr>
        <p:spPr bwMode="auto">
          <a:xfrm>
            <a:off x="1354138" y="2840038"/>
            <a:ext cx="3300412" cy="277812"/>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200" dirty="0">
                <a:solidFill>
                  <a:schemeClr val="bg1"/>
                </a:solidFill>
                <a:latin typeface="Arial" charset="0"/>
                <a:ea typeface="ＭＳ Ｐゴシック" charset="0"/>
                <a:cs typeface="ＭＳ Ｐゴシック" charset="0"/>
              </a:rPr>
              <a:t>Pentium G850 (2.9GHz, 3MB L2 Cache)</a:t>
            </a:r>
          </a:p>
        </p:txBody>
      </p:sp>
      <p:sp>
        <p:nvSpPr>
          <p:cNvPr id="12" name="Text Box 12"/>
          <p:cNvSpPr txBox="1">
            <a:spLocks noChangeArrowheads="1"/>
          </p:cNvSpPr>
          <p:nvPr/>
        </p:nvSpPr>
        <p:spPr bwMode="auto">
          <a:xfrm>
            <a:off x="1339850" y="2195513"/>
            <a:ext cx="3387725" cy="276225"/>
          </a:xfrm>
          <a:prstGeom prst="rect">
            <a:avLst/>
          </a:prstGeom>
          <a:noFill/>
          <a:ln>
            <a:noFill/>
          </a:ln>
          <a:effectLst>
            <a:prstShdw prst="shdw17" dist="17961" dir="2700000">
              <a:schemeClr val="accent1">
                <a:gamma/>
                <a:shade val="60000"/>
                <a:invGamma/>
              </a:schemeClr>
            </a:prstShdw>
          </a:effectLst>
          <a:extLst/>
        </p:spPr>
        <p:txBody>
          <a:bodyPr>
            <a:spAutoFit/>
          </a:bodyPr>
          <a:lstStyle/>
          <a:p>
            <a:pPr fontAlgn="auto">
              <a:spcBef>
                <a:spcPct val="50000"/>
              </a:spcBef>
              <a:spcAft>
                <a:spcPts val="0"/>
              </a:spcAft>
              <a:defRPr/>
            </a:pPr>
            <a:r>
              <a:rPr lang="en-US" sz="1200" dirty="0">
                <a:solidFill>
                  <a:schemeClr val="bg1"/>
                </a:solidFill>
                <a:latin typeface="Arial" charset="0"/>
                <a:ea typeface="ＭＳ Ｐゴシック" charset="0"/>
                <a:cs typeface="ＭＳ Ｐゴシック" charset="0"/>
              </a:rPr>
              <a:t>Core i3-2120 (3.3GHz, 3MB L2 Cache)</a:t>
            </a:r>
          </a:p>
        </p:txBody>
      </p:sp>
      <p:sp>
        <p:nvSpPr>
          <p:cNvPr id="13" name="Text Box 13"/>
          <p:cNvSpPr txBox="1">
            <a:spLocks noChangeArrowheads="1"/>
          </p:cNvSpPr>
          <p:nvPr/>
        </p:nvSpPr>
        <p:spPr bwMode="auto">
          <a:xfrm>
            <a:off x="1344613" y="1563688"/>
            <a:ext cx="3382962" cy="277812"/>
          </a:xfrm>
          <a:prstGeom prst="rect">
            <a:avLst/>
          </a:prstGeom>
          <a:noFill/>
          <a:ln>
            <a:noFill/>
          </a:ln>
          <a:effectLst>
            <a:prstShdw prst="shdw17" dist="17961" dir="2700000">
              <a:schemeClr val="accent1">
                <a:gamma/>
                <a:shade val="60000"/>
                <a:invGamma/>
              </a:schemeClr>
            </a:prstShdw>
          </a:effectLs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spcBef>
                <a:spcPct val="50000"/>
              </a:spcBef>
              <a:defRPr/>
            </a:pPr>
            <a:r>
              <a:rPr lang="en-US" sz="1200" smtClean="0">
                <a:solidFill>
                  <a:schemeClr val="bg1"/>
                </a:solidFill>
              </a:rPr>
              <a:t>Core i5-2400 (3.1GHz, 6MB L2 Cache)</a:t>
            </a:r>
          </a:p>
        </p:txBody>
      </p:sp>
      <p:sp>
        <p:nvSpPr>
          <p:cNvPr id="14" name="Rectangle 13"/>
          <p:cNvSpPr/>
          <p:nvPr/>
        </p:nvSpPr>
        <p:spPr>
          <a:xfrm>
            <a:off x="954088" y="4167188"/>
            <a:ext cx="7062787" cy="417512"/>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solidFill>
                  <a:schemeClr val="bg1"/>
                </a:solidFill>
              </a:rPr>
              <a:t>RealPOS 40 Release 2.0 provides additional performance boost</a:t>
            </a:r>
          </a:p>
        </p:txBody>
      </p:sp>
      <p:graphicFrame>
        <p:nvGraphicFramePr>
          <p:cNvPr id="15" name="Chart 14"/>
          <p:cNvGraphicFramePr>
            <a:graphicFrameLocks/>
          </p:cNvGraphicFramePr>
          <p:nvPr/>
        </p:nvGraphicFramePr>
        <p:xfrm>
          <a:off x="981250" y="1224748"/>
          <a:ext cx="4923479" cy="2532727"/>
        </p:xfrm>
        <a:graphic>
          <a:graphicData uri="http://schemas.openxmlformats.org/drawingml/2006/chart">
            <c:chart xmlns:c="http://schemas.openxmlformats.org/drawingml/2006/chart" xmlns:r="http://schemas.openxmlformats.org/officeDocument/2006/relationships" r:id="rId3"/>
          </a:graphicData>
        </a:graphic>
      </p:graphicFrame>
      <p:cxnSp>
        <p:nvCxnSpPr>
          <p:cNvPr id="17" name="Straight Arrow Connector 16"/>
          <p:cNvCxnSpPr/>
          <p:nvPr/>
        </p:nvCxnSpPr>
        <p:spPr>
          <a:xfrm flipH="1">
            <a:off x="5184775" y="1952625"/>
            <a:ext cx="917575" cy="0"/>
          </a:xfrm>
          <a:prstGeom prst="straightConnector1">
            <a:avLst/>
          </a:prstGeom>
          <a:ln w="63500">
            <a:solidFill>
              <a:schemeClr val="tx1">
                <a:lumMod val="50000"/>
                <a:lumOff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6232525" y="1333500"/>
            <a:ext cx="1784350" cy="1784350"/>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600" dirty="0"/>
              <a:t>RP40 Release 2.0 ~35% performance improvement </a:t>
            </a:r>
            <a:r>
              <a:rPr lang="en-PH" sz="1600" dirty="0" err="1"/>
              <a:t>Vs</a:t>
            </a:r>
            <a:r>
              <a:rPr lang="en-PH" sz="1600" dirty="0"/>
              <a:t> Release 1.X</a:t>
            </a:r>
          </a:p>
        </p:txBody>
      </p:sp>
      <p:sp>
        <p:nvSpPr>
          <p:cNvPr id="24590" name="TextBox 15"/>
          <p:cNvSpPr txBox="1">
            <a:spLocks noChangeArrowheads="1"/>
          </p:cNvSpPr>
          <p:nvPr/>
        </p:nvSpPr>
        <p:spPr bwMode="auto">
          <a:xfrm>
            <a:off x="1479550" y="1844675"/>
            <a:ext cx="36163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000" b="1"/>
              <a:t>RP40 Atom Dual Core D2550 1.86GHz (Release 2.0) </a:t>
            </a:r>
          </a:p>
        </p:txBody>
      </p:sp>
      <p:sp>
        <p:nvSpPr>
          <p:cNvPr id="24591" name="TextBox 17"/>
          <p:cNvSpPr txBox="1">
            <a:spLocks noChangeArrowheads="1"/>
          </p:cNvSpPr>
          <p:nvPr/>
        </p:nvSpPr>
        <p:spPr bwMode="auto">
          <a:xfrm>
            <a:off x="1463675" y="2725738"/>
            <a:ext cx="36163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000" b="1"/>
              <a:t>RP40 Atom N270 1.6GHz (Release 1.X)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buFont typeface="Arial" charset="0"/>
              <a:buNone/>
              <a:defRPr/>
            </a:pPr>
            <a:r>
              <a:rPr lang="en-PH" sz="2600" b="1" dirty="0" smtClean="0">
                <a:solidFill>
                  <a:srgbClr val="74BD35"/>
                </a:solidFill>
                <a:ea typeface="ＭＳ Ｐゴシック" charset="0"/>
              </a:rPr>
              <a:t>Operating </a:t>
            </a:r>
            <a:r>
              <a:rPr lang="en-PH" sz="2600" b="1" dirty="0" smtClean="0">
                <a:solidFill>
                  <a:srgbClr val="74BD35"/>
                </a:solidFill>
                <a:ea typeface="ＭＳ Ｐゴシック" charset="0"/>
              </a:rPr>
              <a:t>systems</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636713"/>
            <a:ext cx="3028950" cy="2252662"/>
          </a:xfrm>
        </p:spPr>
        <p:txBody>
          <a:bodyPr>
            <a:noAutofit/>
          </a:bodyPr>
          <a:lstStyle/>
          <a:p>
            <a:pPr eaLnBrk="1" hangingPunct="1">
              <a:lnSpc>
                <a:spcPct val="100000"/>
              </a:lnSpc>
              <a:spcBef>
                <a:spcPts val="200"/>
              </a:spcBef>
              <a:spcAft>
                <a:spcPts val="200"/>
              </a:spcAft>
              <a:defRPr/>
            </a:pPr>
            <a:r>
              <a:rPr lang="en-PH" dirty="0" smtClean="0">
                <a:ea typeface="ＭＳ Ｐゴシック" charset="0"/>
                <a:cs typeface="Arial" charset="0"/>
              </a:rPr>
              <a:t> Microsoft Windows (32 Bit)</a:t>
            </a:r>
          </a:p>
          <a:p>
            <a:pPr eaLnBrk="1" hangingPunct="1">
              <a:lnSpc>
                <a:spcPct val="100000"/>
              </a:lnSpc>
              <a:spcBef>
                <a:spcPts val="200"/>
              </a:spcBef>
              <a:spcAft>
                <a:spcPts val="200"/>
              </a:spcAft>
              <a:defRPr/>
            </a:pPr>
            <a:r>
              <a:rPr lang="en-PH" dirty="0">
                <a:ea typeface="ＭＳ Ｐゴシック" charset="0"/>
                <a:cs typeface="Arial" charset="0"/>
              </a:rPr>
              <a:t> </a:t>
            </a:r>
            <a:r>
              <a:rPr lang="en-PH" dirty="0" err="1" smtClean="0">
                <a:ea typeface="ＭＳ Ｐゴシック" charset="0"/>
                <a:cs typeface="Arial" charset="0"/>
              </a:rPr>
              <a:t>SuSE</a:t>
            </a:r>
            <a:r>
              <a:rPr lang="en-PH" dirty="0" smtClean="0">
                <a:ea typeface="ＭＳ Ｐゴシック" charset="0"/>
                <a:cs typeface="Arial" charset="0"/>
              </a:rPr>
              <a:t> </a:t>
            </a:r>
            <a:r>
              <a:rPr lang="en-PH" dirty="0">
                <a:ea typeface="ＭＳ Ｐゴシック" charset="0"/>
                <a:cs typeface="Arial" charset="0"/>
              </a:rPr>
              <a:t>Linux (SLEPOS 11)   </a:t>
            </a:r>
          </a:p>
          <a:p>
            <a:pPr eaLnBrk="1" hangingPunct="1">
              <a:lnSpc>
                <a:spcPct val="100000"/>
              </a:lnSpc>
              <a:spcBef>
                <a:spcPts val="200"/>
              </a:spcBef>
              <a:spcAft>
                <a:spcPts val="200"/>
              </a:spcAft>
              <a:defRPr/>
            </a:pPr>
            <a:r>
              <a:rPr lang="en-PH" dirty="0">
                <a:ea typeface="ＭＳ Ｐゴシック" charset="0"/>
                <a:cs typeface="Arial" charset="0"/>
              </a:rPr>
              <a:t> Pre-loaded options</a:t>
            </a:r>
          </a:p>
          <a:p>
            <a:pPr eaLnBrk="1" hangingPunct="1">
              <a:lnSpc>
                <a:spcPct val="100000"/>
              </a:lnSpc>
              <a:spcBef>
                <a:spcPts val="200"/>
              </a:spcBef>
              <a:spcAft>
                <a:spcPts val="200"/>
              </a:spcAft>
              <a:defRPr/>
            </a:pPr>
            <a:r>
              <a:rPr lang="en-PH" dirty="0">
                <a:ea typeface="ＭＳ Ｐゴシック" charset="0"/>
                <a:cs typeface="Arial" charset="0"/>
              </a:rPr>
              <a:t> NCR OPOS and </a:t>
            </a:r>
            <a:r>
              <a:rPr lang="en-PH" dirty="0" err="1">
                <a:ea typeface="ＭＳ Ｐゴシック" charset="0"/>
                <a:cs typeface="Arial" charset="0"/>
              </a:rPr>
              <a:t>JavaPOS</a:t>
            </a:r>
            <a:endParaRPr lang="en-PH" dirty="0">
              <a:ea typeface="ＭＳ Ｐゴシック" charset="0"/>
              <a:cs typeface="Arial" charset="0"/>
            </a:endParaRPr>
          </a:p>
        </p:txBody>
      </p:sp>
      <p:sp>
        <p:nvSpPr>
          <p:cNvPr id="16" name="Text Placeholder 2"/>
          <p:cNvSpPr txBox="1">
            <a:spLocks/>
          </p:cNvSpPr>
          <p:nvPr/>
        </p:nvSpPr>
        <p:spPr>
          <a:xfrm>
            <a:off x="4022725" y="3975100"/>
            <a:ext cx="4591050" cy="558800"/>
          </a:xfrm>
          <a:prstGeom prst="rect">
            <a:avLst/>
          </a:prstGeom>
          <a:solidFill>
            <a:schemeClr val="bg1">
              <a:lumMod val="50000"/>
            </a:schemeClr>
          </a:solidFill>
        </p:spPr>
        <p:txBody>
          <a:bodyPr lIns="108000" tIns="0" rIns="108000" bIns="0" anchor="ctr"/>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a:cs typeface="Arial" charset="0"/>
              </a:rPr>
              <a:t>Open platform supports solutions for Windows and Linux with a robust platform software suite for ease of integration</a:t>
            </a:r>
          </a:p>
        </p:txBody>
      </p:sp>
      <p:sp>
        <p:nvSpPr>
          <p:cNvPr id="4" name="Rectangle 3"/>
          <p:cNvSpPr/>
          <p:nvPr/>
        </p:nvSpPr>
        <p:spPr>
          <a:xfrm>
            <a:off x="893763" y="3975100"/>
            <a:ext cx="3035300" cy="552450"/>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solidFill>
                  <a:schemeClr val="tx1">
                    <a:lumMod val="75000"/>
                    <a:lumOff val="25000"/>
                  </a:schemeClr>
                </a:solidFill>
              </a:rPr>
              <a:t>*Intel NM10 Chipset does not support 64 Bit Operating Systems</a:t>
            </a:r>
          </a:p>
        </p:txBody>
      </p:sp>
      <p:graphicFrame>
        <p:nvGraphicFramePr>
          <p:cNvPr id="13" name="Group 2"/>
          <p:cNvGraphicFramePr>
            <a:graphicFrameLocks noGrp="1"/>
          </p:cNvGraphicFramePr>
          <p:nvPr/>
        </p:nvGraphicFramePr>
        <p:xfrm>
          <a:off x="4164013" y="1104900"/>
          <a:ext cx="4343400" cy="2689225"/>
        </p:xfrm>
        <a:graphic>
          <a:graphicData uri="http://schemas.openxmlformats.org/drawingml/2006/table">
            <a:tbl>
              <a:tblPr/>
              <a:tblGrid>
                <a:gridCol w="2590800"/>
                <a:gridCol w="1752600"/>
              </a:tblGrid>
              <a:tr h="342849">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1" i="0" u="none" strike="noStrike" cap="none" normalizeH="0" baseline="0" dirty="0" smtClean="0">
                          <a:ln>
                            <a:noFill/>
                          </a:ln>
                          <a:solidFill>
                            <a:schemeClr val="bg1"/>
                          </a:solidFill>
                          <a:effectLst/>
                          <a:latin typeface="Verdana" pitchFamily="34" charset="0"/>
                        </a:rPr>
                        <a:t>Microsoft</a:t>
                      </a:r>
                    </a:p>
                  </a:txBody>
                  <a:tcPr marT="34285" marB="342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1" i="0" u="none" strike="noStrike" cap="none" normalizeH="0" baseline="0" dirty="0" smtClean="0">
                          <a:ln>
                            <a:noFill/>
                          </a:ln>
                          <a:solidFill>
                            <a:schemeClr val="bg1"/>
                          </a:solidFill>
                          <a:effectLst/>
                          <a:latin typeface="Verdana" pitchFamily="34" charset="0"/>
                        </a:rPr>
                        <a:t>Linux</a:t>
                      </a:r>
                    </a:p>
                  </a:txBody>
                  <a:tcPr marT="34285" marB="342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r>
              <a:tr h="2346376">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dirty="0" smtClean="0">
                        <a:ln>
                          <a:noFill/>
                        </a:ln>
                        <a:solidFill>
                          <a:srgbClr val="292929"/>
                        </a:solidFill>
                        <a:effectLst/>
                        <a:latin typeface="Verdana" pitchFamily="34" charset="0"/>
                      </a:endParaRPr>
                    </a:p>
                  </a:txBody>
                  <a:tcPr marT="34285" marB="342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endParaRPr kumimoji="0" lang="en-US" sz="1100" b="0" i="0" u="none" strike="noStrike" cap="none" normalizeH="0" baseline="0" dirty="0" smtClean="0">
                        <a:ln>
                          <a:noFill/>
                        </a:ln>
                        <a:solidFill>
                          <a:srgbClr val="292929"/>
                        </a:solidFill>
                        <a:effectLst/>
                        <a:latin typeface="Verdana" pitchFamily="34" charset="0"/>
                      </a:endParaRPr>
                    </a:p>
                  </a:txBody>
                  <a:tcPr marT="34285" marB="342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25617" name="Picture 15" descr="suse_2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8013" y="2133600"/>
            <a:ext cx="137160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8" name="Picture 19" descr="POSReady"/>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59263" y="3100388"/>
            <a:ext cx="2362200"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9" name="Picture 20" descr="WinEmbed-POSReady7_h_rg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9263" y="1703388"/>
            <a:ext cx="24384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0" name="Picture 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0172" t="30472" r="11482" b="23868"/>
          <a:stretch>
            <a:fillRect/>
          </a:stretch>
        </p:blipFill>
        <p:spPr bwMode="auto">
          <a:xfrm>
            <a:off x="4259263" y="2346325"/>
            <a:ext cx="22129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3"/>
          <p:cNvSpPr/>
          <p:nvPr/>
        </p:nvSpPr>
        <p:spPr>
          <a:xfrm>
            <a:off x="4044950" y="987425"/>
            <a:ext cx="4568825" cy="2901950"/>
          </a:xfrm>
          <a:prstGeom prst="rect">
            <a:avLst/>
          </a:prstGeom>
          <a:no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4" name="Text Placeholder 2"/>
          <p:cNvSpPr txBox="1">
            <a:spLocks/>
          </p:cNvSpPr>
          <p:nvPr/>
        </p:nvSpPr>
        <p:spPr>
          <a:xfrm>
            <a:off x="887413" y="987425"/>
            <a:ext cx="3041650" cy="649288"/>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smtClean="0">
                <a:cs typeface="Arial" charset="0"/>
              </a:rPr>
              <a:t>OS SUPPORT</a:t>
            </a:r>
            <a:endParaRPr lang="en-PH" dirty="0">
              <a:cs typeface="Arial" charset="0"/>
            </a:endParaRPr>
          </a:p>
        </p:txBody>
      </p:sp>
      <p:sp>
        <p:nvSpPr>
          <p:cNvPr id="15" name="Slide Number Placeholder 3"/>
          <p:cNvSpPr>
            <a:spLocks noGrp="1"/>
          </p:cNvSpPr>
          <p:nvPr>
            <p:ph type="sldNum" sz="quarter" idx="19"/>
          </p:nvPr>
        </p:nvSpPr>
        <p:spPr>
          <a:xfrm>
            <a:off x="8612188" y="4803775"/>
            <a:ext cx="385762" cy="230188"/>
          </a:xfrm>
        </p:spPr>
        <p:txBody>
          <a:bodyPr/>
          <a:lstStyle/>
          <a:p>
            <a:pPr>
              <a:defRPr/>
            </a:pPr>
            <a:fld id="{64B896BF-E812-4C79-A852-915C0C4393BE}" type="slidenum">
              <a:rPr lang="en-US">
                <a:solidFill>
                  <a:srgbClr val="74BD35"/>
                </a:solidFill>
              </a:rPr>
              <a:pPr>
                <a:defRPr/>
              </a:pPr>
              <a:t>19</a:t>
            </a:fld>
            <a:endParaRPr lang="en-US" dirty="0">
              <a:solidFill>
                <a:srgbClr val="74BD35"/>
              </a:solidFill>
            </a:endParaRPr>
          </a:p>
        </p:txBody>
      </p:sp>
      <p:sp>
        <p:nvSpPr>
          <p:cNvPr id="25624"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5452A805-7227-4120-A279-58633D127F4B}"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6" descr="CD352_37_RP25_2x20_c-store"/>
          <p:cNvPicPr>
            <a:picLocks noChangeAspect="1" noChangeArrowheads="1"/>
          </p:cNvPicPr>
          <p:nvPr/>
        </p:nvPicPr>
        <p:blipFill>
          <a:blip r:embed="rId3">
            <a:extLst>
              <a:ext uri="{28A0092B-C50C-407E-A947-70E740481C1C}">
                <a14:useLocalDpi xmlns:a14="http://schemas.microsoft.com/office/drawing/2010/main" val="0"/>
              </a:ext>
            </a:extLst>
          </a:blip>
          <a:srcRect t="9430" b="27904"/>
          <a:stretch>
            <a:fillRect/>
          </a:stretch>
        </p:blipFill>
        <p:spPr bwMode="auto">
          <a:xfrm>
            <a:off x="6499225" y="823913"/>
            <a:ext cx="1684338"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11"/>
          <p:cNvPicPr>
            <a:picLocks noChangeAspect="1" noChangeArrowheads="1"/>
          </p:cNvPicPr>
          <p:nvPr/>
        </p:nvPicPr>
        <p:blipFill>
          <a:blip r:embed="rId4">
            <a:extLst>
              <a:ext uri="{28A0092B-C50C-407E-A947-70E740481C1C}">
                <a14:useLocalDpi xmlns:a14="http://schemas.microsoft.com/office/drawing/2010/main" val="0"/>
              </a:ext>
            </a:extLst>
          </a:blip>
          <a:srcRect l="3510" t="19199" r="19298" b="29550"/>
          <a:stretch>
            <a:fillRect/>
          </a:stretch>
        </p:blipFill>
        <p:spPr bwMode="auto">
          <a:xfrm>
            <a:off x="4630738" y="2489200"/>
            <a:ext cx="16891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10" descr="CD361_21a_RET_RealPOS-82XRT-Modular-Dynakey-7878-Scanner-ACS-screen"/>
          <p:cNvPicPr>
            <a:picLocks noChangeAspect="1" noChangeArrowheads="1"/>
          </p:cNvPicPr>
          <p:nvPr/>
        </p:nvPicPr>
        <p:blipFill>
          <a:blip r:embed="rId5">
            <a:extLst>
              <a:ext uri="{28A0092B-C50C-407E-A947-70E740481C1C}">
                <a14:useLocalDpi xmlns:a14="http://schemas.microsoft.com/office/drawing/2010/main" val="0"/>
              </a:ext>
            </a:extLst>
          </a:blip>
          <a:srcRect l="2969" r="2" b="35034"/>
          <a:stretch>
            <a:fillRect/>
          </a:stretch>
        </p:blipFill>
        <p:spPr bwMode="auto">
          <a:xfrm>
            <a:off x="2773363" y="823913"/>
            <a:ext cx="1690687" cy="16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9" descr="CD361_23_RET_RealPOS-82XRT-GMS-Integrated-Touchscreen-Clerk-Shopper-RTS-screen"/>
          <p:cNvPicPr>
            <a:picLocks noChangeAspect="1" noChangeArrowheads="1"/>
          </p:cNvPicPr>
          <p:nvPr/>
        </p:nvPicPr>
        <p:blipFill>
          <a:blip r:embed="rId6">
            <a:extLst>
              <a:ext uri="{28A0092B-C50C-407E-A947-70E740481C1C}">
                <a14:useLocalDpi xmlns:a14="http://schemas.microsoft.com/office/drawing/2010/main" val="0"/>
              </a:ext>
            </a:extLst>
          </a:blip>
          <a:srcRect t="10973" b="26541"/>
          <a:stretch>
            <a:fillRect/>
          </a:stretch>
        </p:blipFill>
        <p:spPr bwMode="auto">
          <a:xfrm>
            <a:off x="908050" y="2495550"/>
            <a:ext cx="1692275"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6"/>
          <p:cNvSpPr>
            <a:spLocks noGrp="1"/>
          </p:cNvSpPr>
          <p:nvPr>
            <p:ph type="body" sz="quarter" idx="14"/>
          </p:nvPr>
        </p:nvSpPr>
        <p:spPr>
          <a:xfrm>
            <a:off x="901700" y="819150"/>
            <a:ext cx="1692275" cy="1690688"/>
          </a:xfrm>
        </p:spPr>
        <p:txBody>
          <a:bodyPr/>
          <a:lstStyle/>
          <a:p>
            <a:pPr marL="0" indent="0" eaLnBrk="1" fontAlgn="auto" hangingPunct="1">
              <a:spcAft>
                <a:spcPts val="0"/>
              </a:spcAft>
              <a:buFont typeface="Arial" charset="0"/>
              <a:buNone/>
              <a:defRPr/>
            </a:pPr>
            <a:endParaRPr lang="en-PH" dirty="0" smtClean="0">
              <a:ea typeface="+mn-ea"/>
              <a:cs typeface="+mn-cs"/>
            </a:endParaRPr>
          </a:p>
          <a:p>
            <a:pPr marL="0" indent="0" eaLnBrk="1" fontAlgn="auto" hangingPunct="1">
              <a:spcAft>
                <a:spcPts val="0"/>
              </a:spcAft>
              <a:buFont typeface="Arial" charset="0"/>
              <a:buNone/>
              <a:defRPr/>
            </a:pPr>
            <a:endParaRPr lang="en-PH" dirty="0">
              <a:ea typeface="+mn-ea"/>
              <a:cs typeface="+mn-cs"/>
            </a:endParaRPr>
          </a:p>
          <a:p>
            <a:pPr marL="0" indent="0" eaLnBrk="1" fontAlgn="auto" hangingPunct="1">
              <a:spcAft>
                <a:spcPts val="0"/>
              </a:spcAft>
              <a:buFont typeface="Arial" charset="0"/>
              <a:buNone/>
              <a:defRPr/>
            </a:pPr>
            <a:endParaRPr lang="en-PH" dirty="0" smtClean="0">
              <a:ea typeface="+mn-ea"/>
              <a:cs typeface="+mn-cs"/>
            </a:endParaRPr>
          </a:p>
          <a:p>
            <a:pPr marL="0" indent="0" algn="ctr" eaLnBrk="1" fontAlgn="auto" hangingPunct="1">
              <a:lnSpc>
                <a:spcPct val="100000"/>
              </a:lnSpc>
              <a:spcAft>
                <a:spcPts val="0"/>
              </a:spcAft>
              <a:buFont typeface="Arial" charset="0"/>
              <a:buNone/>
              <a:defRPr/>
            </a:pPr>
            <a:r>
              <a:rPr lang="en-PH" sz="1200" b="1" dirty="0" smtClean="0">
                <a:ea typeface="+mn-ea"/>
                <a:cs typeface="+mn-cs"/>
              </a:rPr>
              <a:t>Department and Specialty Stores</a:t>
            </a:r>
            <a:endParaRPr lang="en-PH" sz="1200" b="1" dirty="0">
              <a:ea typeface="+mn-ea"/>
              <a:cs typeface="+mn-cs"/>
            </a:endParaRPr>
          </a:p>
        </p:txBody>
      </p:sp>
      <p:sp>
        <p:nvSpPr>
          <p:cNvPr id="3" name="Footer Placeholder 2"/>
          <p:cNvSpPr>
            <a:spLocks noGrp="1"/>
          </p:cNvSpPr>
          <p:nvPr>
            <p:ph type="ftr" sz="quarter" idx="22"/>
          </p:nvPr>
        </p:nvSpPr>
        <p:spPr/>
        <p:txBody>
          <a:bodyPr/>
          <a:lstStyle/>
          <a:p>
            <a:pPr>
              <a:defRPr/>
            </a:pPr>
            <a:r>
              <a:rPr lang="en-US" dirty="0"/>
              <a:t>NCR Confidential</a:t>
            </a:r>
          </a:p>
        </p:txBody>
      </p:sp>
      <p:sp>
        <p:nvSpPr>
          <p:cNvPr id="8200" name="Date Placeholder 3"/>
          <p:cNvSpPr>
            <a:spLocks noGrp="1"/>
          </p:cNvSpPr>
          <p:nvPr>
            <p:ph type="dt" sz="quarter" idx="23"/>
          </p:nvPr>
        </p:nvSpPr>
        <p:spPr bwMode="auto">
          <a:xfrm>
            <a:off x="900113" y="4760913"/>
            <a:ext cx="755650"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3548B786-8A17-4C71-8FE8-288DAA5EBD60}"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8201" name="Slide Number Placeholder 4"/>
          <p:cNvSpPr>
            <a:spLocks noGrp="1"/>
          </p:cNvSpPr>
          <p:nvPr>
            <p:ph type="sldNum" sz="quarter" idx="24"/>
          </p:nvPr>
        </p:nvSpPr>
        <p:spPr bwMode="auto">
          <a:xfrm>
            <a:off x="8521700" y="4803775"/>
            <a:ext cx="327025"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61F19892-F0CB-4089-922D-DBB3FB5C6D4C}" type="slidenum">
              <a:rPr lang="en-US" smtClean="0">
                <a:solidFill>
                  <a:schemeClr val="tx2"/>
                </a:solidFill>
              </a:rPr>
              <a:pPr eaLnBrk="1" fontAlgn="base" hangingPunct="1">
                <a:spcBef>
                  <a:spcPct val="0"/>
                </a:spcBef>
                <a:spcAft>
                  <a:spcPct val="0"/>
                </a:spcAft>
              </a:pPr>
              <a:t>2</a:t>
            </a:fld>
            <a:endParaRPr lang="en-US" smtClean="0">
              <a:solidFill>
                <a:schemeClr val="tx2"/>
              </a:solidFill>
            </a:endParaRPr>
          </a:p>
        </p:txBody>
      </p:sp>
      <p:sp>
        <p:nvSpPr>
          <p:cNvPr id="6" name="Text Placeholder 5"/>
          <p:cNvSpPr>
            <a:spLocks noGrp="1"/>
          </p:cNvSpPr>
          <p:nvPr>
            <p:ph type="body" sz="quarter" idx="13"/>
          </p:nvPr>
        </p:nvSpPr>
        <p:spPr>
          <a:xfrm>
            <a:off x="900113" y="200025"/>
            <a:ext cx="7731125" cy="461963"/>
          </a:xfrm>
        </p:spPr>
        <p:txBody>
          <a:bodyPr>
            <a:normAutofit/>
          </a:bodyPr>
          <a:lstStyle/>
          <a:p>
            <a:pPr eaLnBrk="1" fontAlgn="auto" hangingPunct="1">
              <a:spcAft>
                <a:spcPts val="0"/>
              </a:spcAft>
              <a:buFont typeface="Arial" charset="0"/>
              <a:buNone/>
              <a:defRPr/>
            </a:pPr>
            <a:r>
              <a:rPr lang="en-PH" sz="3600" b="1" dirty="0">
                <a:solidFill>
                  <a:schemeClr val="tx1">
                    <a:lumMod val="75000"/>
                    <a:lumOff val="25000"/>
                  </a:schemeClr>
                </a:solidFill>
                <a:effectLst>
                  <a:outerShdw blurRad="38100" dist="38100" dir="2700000" algn="tl">
                    <a:srgbClr val="000000">
                      <a:alpha val="43137"/>
                    </a:srgbClr>
                  </a:outerShdw>
                </a:effectLst>
                <a:latin typeface="+mj-lt"/>
                <a:ea typeface="+mn-ea"/>
                <a:cs typeface="+mn-cs"/>
              </a:rPr>
              <a:t>NCR </a:t>
            </a:r>
            <a:r>
              <a:rPr lang="en-PH" sz="3600" b="1" dirty="0" smtClean="0">
                <a:solidFill>
                  <a:schemeClr val="tx1">
                    <a:lumMod val="75000"/>
                    <a:lumOff val="25000"/>
                  </a:schemeClr>
                </a:solidFill>
                <a:effectLst>
                  <a:outerShdw blurRad="38100" dist="38100" dir="2700000" algn="tl">
                    <a:srgbClr val="000000">
                      <a:alpha val="43137"/>
                    </a:srgbClr>
                  </a:outerShdw>
                </a:effectLst>
                <a:latin typeface="+mj-lt"/>
                <a:ea typeface="+mn-ea"/>
                <a:cs typeface="+mn-cs"/>
              </a:rPr>
              <a:t>REALPOS</a:t>
            </a:r>
            <a:endParaRPr lang="en-PH" sz="3600" b="1" dirty="0">
              <a:solidFill>
                <a:schemeClr val="tx1">
                  <a:lumMod val="75000"/>
                  <a:lumOff val="25000"/>
                </a:schemeClr>
              </a:solidFill>
              <a:effectLst>
                <a:outerShdw blurRad="38100" dist="38100" dir="2700000" algn="tl">
                  <a:srgbClr val="000000">
                    <a:alpha val="43137"/>
                  </a:srgbClr>
                </a:outerShdw>
              </a:effectLst>
              <a:latin typeface="+mj-lt"/>
              <a:ea typeface="+mn-ea"/>
              <a:cs typeface="+mn-cs"/>
            </a:endParaRPr>
          </a:p>
        </p:txBody>
      </p:sp>
      <p:sp>
        <p:nvSpPr>
          <p:cNvPr id="10" name="Text Placeholder 9"/>
          <p:cNvSpPr>
            <a:spLocks noGrp="1"/>
          </p:cNvSpPr>
          <p:nvPr>
            <p:ph type="body" sz="quarter" idx="16"/>
          </p:nvPr>
        </p:nvSpPr>
        <p:spPr>
          <a:xfrm>
            <a:off x="2773363" y="2495550"/>
            <a:ext cx="1692275" cy="1692275"/>
          </a:xfrm>
        </p:spPr>
        <p:txBody>
          <a:bodyPr/>
          <a:lstStyle/>
          <a:p>
            <a:pPr marL="0" indent="0" eaLnBrk="1" fontAlgn="auto" hangingPunct="1">
              <a:spcAft>
                <a:spcPts val="0"/>
              </a:spcAft>
              <a:buFont typeface="Arial" charset="0"/>
              <a:buNone/>
              <a:defRPr/>
            </a:pPr>
            <a:endParaRPr lang="en-US" dirty="0" smtClean="0">
              <a:ea typeface="+mn-ea"/>
              <a:cs typeface="+mn-cs"/>
            </a:endParaRPr>
          </a:p>
          <a:p>
            <a:pPr marL="0" indent="0" eaLnBrk="1" fontAlgn="auto" hangingPunct="1">
              <a:spcAft>
                <a:spcPts val="0"/>
              </a:spcAft>
              <a:buFont typeface="Arial" charset="0"/>
              <a:buNone/>
              <a:defRPr/>
            </a:pPr>
            <a:endParaRPr lang="en-US" dirty="0">
              <a:ea typeface="+mn-ea"/>
              <a:cs typeface="+mn-cs"/>
            </a:endParaRPr>
          </a:p>
          <a:p>
            <a:pPr marL="0" indent="0" eaLnBrk="1" fontAlgn="auto" hangingPunct="1">
              <a:spcAft>
                <a:spcPts val="0"/>
              </a:spcAft>
              <a:buFont typeface="Arial" charset="0"/>
              <a:buNone/>
              <a:defRPr/>
            </a:pPr>
            <a:endParaRPr lang="en-US" dirty="0" smtClean="0">
              <a:ea typeface="+mn-ea"/>
              <a:cs typeface="+mn-cs"/>
            </a:endParaRPr>
          </a:p>
          <a:p>
            <a:pPr marL="0" indent="0" eaLnBrk="1" fontAlgn="auto" hangingPunct="1">
              <a:spcAft>
                <a:spcPts val="0"/>
              </a:spcAft>
              <a:buFont typeface="Arial" charset="0"/>
              <a:buNone/>
              <a:defRPr/>
            </a:pPr>
            <a:r>
              <a:rPr lang="en-US" sz="1200" b="1" dirty="0">
                <a:ea typeface="+mn-ea"/>
                <a:cs typeface="+mn-cs"/>
              </a:rPr>
              <a:t>Food, Drug, and Mass Merchandise</a:t>
            </a:r>
          </a:p>
        </p:txBody>
      </p:sp>
      <p:sp>
        <p:nvSpPr>
          <p:cNvPr id="12" name="Text Placeholder 11"/>
          <p:cNvSpPr>
            <a:spLocks noGrp="1"/>
          </p:cNvSpPr>
          <p:nvPr>
            <p:ph type="body" sz="quarter" idx="18"/>
          </p:nvPr>
        </p:nvSpPr>
        <p:spPr>
          <a:xfrm>
            <a:off x="4625975" y="819150"/>
            <a:ext cx="1692275" cy="1690688"/>
          </a:xfrm>
        </p:spPr>
        <p:txBody>
          <a:bodyPr/>
          <a:lstStyle/>
          <a:p>
            <a:pPr marL="0" indent="0" eaLnBrk="1" fontAlgn="auto" hangingPunct="1">
              <a:spcAft>
                <a:spcPts val="0"/>
              </a:spcAft>
              <a:buFont typeface="Arial" charset="0"/>
              <a:buNone/>
              <a:defRPr/>
            </a:pPr>
            <a:endParaRPr lang="en-US" dirty="0" smtClean="0">
              <a:ea typeface="+mn-ea"/>
              <a:cs typeface="+mn-cs"/>
            </a:endParaRPr>
          </a:p>
          <a:p>
            <a:pPr marL="0" indent="0" eaLnBrk="1" fontAlgn="auto" hangingPunct="1">
              <a:spcAft>
                <a:spcPts val="0"/>
              </a:spcAft>
              <a:buFont typeface="Arial" charset="0"/>
              <a:buNone/>
              <a:defRPr/>
            </a:pPr>
            <a:endParaRPr lang="en-US" dirty="0">
              <a:ea typeface="+mn-ea"/>
              <a:cs typeface="+mn-cs"/>
            </a:endParaRPr>
          </a:p>
          <a:p>
            <a:pPr marL="0" indent="0" eaLnBrk="1" fontAlgn="auto" hangingPunct="1">
              <a:spcAft>
                <a:spcPts val="0"/>
              </a:spcAft>
              <a:buFont typeface="Arial" charset="0"/>
              <a:buNone/>
              <a:defRPr/>
            </a:pPr>
            <a:endParaRPr lang="en-US" dirty="0" smtClean="0">
              <a:ea typeface="+mn-ea"/>
              <a:cs typeface="+mn-cs"/>
            </a:endParaRPr>
          </a:p>
          <a:p>
            <a:pPr marL="0" indent="0" algn="ctr" eaLnBrk="1" fontAlgn="auto" hangingPunct="1">
              <a:spcAft>
                <a:spcPts val="0"/>
              </a:spcAft>
              <a:buFont typeface="Arial" charset="0"/>
              <a:buNone/>
              <a:defRPr/>
            </a:pPr>
            <a:r>
              <a:rPr lang="en-US" sz="1200" b="1" dirty="0">
                <a:ea typeface="+mn-ea"/>
                <a:cs typeface="+mn-cs"/>
              </a:rPr>
              <a:t>Hospitality</a:t>
            </a:r>
          </a:p>
        </p:txBody>
      </p:sp>
      <p:sp>
        <p:nvSpPr>
          <p:cNvPr id="13" name="Text Placeholder 12"/>
          <p:cNvSpPr>
            <a:spLocks noGrp="1"/>
          </p:cNvSpPr>
          <p:nvPr>
            <p:ph type="body" sz="quarter" idx="20"/>
          </p:nvPr>
        </p:nvSpPr>
        <p:spPr>
          <a:xfrm>
            <a:off x="6497638" y="2495550"/>
            <a:ext cx="1692275" cy="1692275"/>
          </a:xfrm>
        </p:spPr>
        <p:txBody>
          <a:bodyPr/>
          <a:lstStyle/>
          <a:p>
            <a:pPr marL="0" indent="0" eaLnBrk="1" fontAlgn="auto" hangingPunct="1">
              <a:spcAft>
                <a:spcPts val="0"/>
              </a:spcAft>
              <a:buFont typeface="Arial" charset="0"/>
              <a:buNone/>
              <a:defRPr/>
            </a:pPr>
            <a:endParaRPr lang="en-US" dirty="0" smtClean="0">
              <a:ea typeface="+mn-ea"/>
              <a:cs typeface="+mn-cs"/>
            </a:endParaRPr>
          </a:p>
          <a:p>
            <a:pPr marL="0" indent="0" eaLnBrk="1" fontAlgn="auto" hangingPunct="1">
              <a:spcAft>
                <a:spcPts val="0"/>
              </a:spcAft>
              <a:buFont typeface="Arial" charset="0"/>
              <a:buNone/>
              <a:defRPr/>
            </a:pPr>
            <a:endParaRPr lang="en-US" dirty="0">
              <a:ea typeface="+mn-ea"/>
              <a:cs typeface="+mn-cs"/>
            </a:endParaRPr>
          </a:p>
          <a:p>
            <a:pPr marL="0" indent="0" eaLnBrk="1" fontAlgn="auto" hangingPunct="1">
              <a:spcAft>
                <a:spcPts val="0"/>
              </a:spcAft>
              <a:buFont typeface="Arial" charset="0"/>
              <a:buNone/>
              <a:defRPr/>
            </a:pPr>
            <a:endParaRPr lang="en-US" dirty="0" smtClean="0">
              <a:ea typeface="+mn-ea"/>
              <a:cs typeface="+mn-cs"/>
            </a:endParaRPr>
          </a:p>
          <a:p>
            <a:pPr marL="0" indent="0" algn="ctr" eaLnBrk="1" fontAlgn="auto" hangingPunct="1">
              <a:spcAft>
                <a:spcPts val="0"/>
              </a:spcAft>
              <a:buFont typeface="Arial" charset="0"/>
              <a:buNone/>
              <a:defRPr/>
            </a:pPr>
            <a:r>
              <a:rPr lang="en-US" sz="1200" b="1" dirty="0">
                <a:ea typeface="+mn-ea"/>
                <a:cs typeface="+mn-cs"/>
              </a:rPr>
              <a:t>Petroleum and Convenience Stores</a:t>
            </a:r>
          </a:p>
        </p:txBody>
      </p:sp>
      <p:sp>
        <p:nvSpPr>
          <p:cNvPr id="45" name="Text Placeholder 12"/>
          <p:cNvSpPr txBox="1">
            <a:spLocks/>
          </p:cNvSpPr>
          <p:nvPr/>
        </p:nvSpPr>
        <p:spPr>
          <a:xfrm>
            <a:off x="908050" y="4286250"/>
            <a:ext cx="7275513" cy="474663"/>
          </a:xfrm>
          <a:prstGeom prst="rect">
            <a:avLst/>
          </a:prstGeom>
          <a:solidFill>
            <a:schemeClr val="bg1">
              <a:lumMod val="50000"/>
            </a:schemeClr>
          </a:solidFill>
        </p:spPr>
        <p:txBody>
          <a:bodyPr lIns="72000" tIns="0" rIns="108000" bIns="0" anchor="ctr">
            <a:normAutofit/>
          </a:bodyPr>
          <a:lstStyle>
            <a:lvl1pPr marL="108000" indent="-108000" algn="l" defTabSz="457200" rtl="0" eaLnBrk="1" fontAlgn="base" hangingPunct="1">
              <a:lnSpc>
                <a:spcPts val="1300"/>
              </a:lnSpc>
              <a:spcBef>
                <a:spcPts val="0"/>
              </a:spcBef>
              <a:spcAft>
                <a:spcPct val="0"/>
              </a:spcAft>
              <a:buFont typeface="Arial" charset="0"/>
              <a:buChar char="•"/>
              <a:defRPr sz="1100" kern="1200" spc="-30">
                <a:solidFill>
                  <a:schemeClr val="bg1"/>
                </a:solidFill>
                <a:latin typeface="+mn-lt"/>
                <a:ea typeface="ＭＳ Ｐゴシック" charset="0"/>
                <a:cs typeface="ＭＳ Ｐゴシック" charset="0"/>
              </a:defRPr>
            </a:lvl1pPr>
            <a:lvl2pPr marL="216000" indent="-108000" algn="l" defTabSz="457200" rtl="0" eaLnBrk="1" fontAlgn="base" hangingPunct="1">
              <a:lnSpc>
                <a:spcPts val="1300"/>
              </a:lnSpc>
              <a:spcBef>
                <a:spcPts val="0"/>
              </a:spcBef>
              <a:spcAft>
                <a:spcPct val="0"/>
              </a:spcAft>
              <a:buFont typeface="Arial" charset="0"/>
              <a:buChar char="–"/>
              <a:defRPr sz="900" kern="1200" spc="-30">
                <a:solidFill>
                  <a:schemeClr val="bg1"/>
                </a:solidFill>
                <a:latin typeface="+mn-lt"/>
                <a:ea typeface="ＭＳ Ｐゴシック" charset="0"/>
                <a:cs typeface="+mn-cs"/>
              </a:defRPr>
            </a:lvl2pPr>
            <a:lvl3pPr marL="1143000" indent="-228600" algn="l" defTabSz="457200" rtl="0" eaLnBrk="1" fontAlgn="base" hangingPunct="1">
              <a:lnSpc>
                <a:spcPts val="2475"/>
              </a:lnSpc>
              <a:spcBef>
                <a:spcPct val="20000"/>
              </a:spcBef>
              <a:spcAft>
                <a:spcPct val="0"/>
              </a:spcAft>
              <a:buFont typeface="Arial" charset="0"/>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ts val="2475"/>
              </a:lnSpc>
              <a:spcBef>
                <a:spcPct val="20000"/>
              </a:spcBef>
              <a:spcAft>
                <a:spcPct val="0"/>
              </a:spcAft>
              <a:buFont typeface="Arial" charset="0"/>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ts val="2475"/>
              </a:lnSpc>
              <a:spcBef>
                <a:spcPct val="20000"/>
              </a:spcBef>
              <a:spcAft>
                <a:spcPct val="0"/>
              </a:spcAft>
              <a:buFont typeface="Arial" charset="0"/>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Aft>
                <a:spcPts val="0"/>
              </a:spcAft>
              <a:buFont typeface="Arial" charset="0"/>
              <a:buNone/>
              <a:defRPr/>
            </a:pPr>
            <a:r>
              <a:rPr lang="en-PH" sz="1400" b="1" dirty="0">
                <a:ea typeface="+mn-ea"/>
                <a:cs typeface="+mn-cs"/>
              </a:rPr>
              <a:t>The NCR </a:t>
            </a:r>
            <a:r>
              <a:rPr lang="en-PH" sz="1400" b="1" dirty="0" err="1">
                <a:ea typeface="+mn-ea"/>
                <a:cs typeface="+mn-cs"/>
              </a:rPr>
              <a:t>RealPOS</a:t>
            </a:r>
            <a:r>
              <a:rPr lang="en-PH" sz="1400" b="1" dirty="0">
                <a:ea typeface="+mn-ea"/>
                <a:cs typeface="+mn-cs"/>
              </a:rPr>
              <a:t> </a:t>
            </a:r>
            <a:r>
              <a:rPr lang="en-PH" sz="1400" b="1" dirty="0" smtClean="0">
                <a:ea typeface="+mn-ea"/>
                <a:cs typeface="+mn-cs"/>
              </a:rPr>
              <a:t>portfolio meets the diverse needs </a:t>
            </a:r>
          </a:p>
          <a:p>
            <a:pPr marL="0" indent="0" algn="ctr" fontAlgn="auto">
              <a:spcAft>
                <a:spcPts val="0"/>
              </a:spcAft>
              <a:buFont typeface="Arial" charset="0"/>
              <a:buNone/>
              <a:defRPr/>
            </a:pPr>
            <a:r>
              <a:rPr lang="en-PH" sz="1400" b="1" dirty="0" smtClean="0">
                <a:ea typeface="+mn-ea"/>
                <a:cs typeface="+mn-cs"/>
              </a:rPr>
              <a:t>of the retail and hospitality industries</a:t>
            </a:r>
            <a:endParaRPr lang="en-PH" sz="1400" b="1" dirty="0">
              <a:ea typeface="+mn-ea"/>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2"/>
          <p:cNvSpPr txBox="1">
            <a:spLocks/>
          </p:cNvSpPr>
          <p:nvPr/>
        </p:nvSpPr>
        <p:spPr>
          <a:xfrm>
            <a:off x="3381375" y="1335088"/>
            <a:ext cx="1338263" cy="522287"/>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Summary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700088" y="1335088"/>
            <a:ext cx="2589212" cy="522287"/>
          </a:xfrm>
        </p:spPr>
        <p:txBody>
          <a:bodyPr tIns="0" anchor="ctr" anchorCtr="0">
            <a:noAutofit/>
          </a:bodyPr>
          <a:lstStyle/>
          <a:p>
            <a:pPr marL="0" indent="0" eaLnBrk="1" hangingPunct="1">
              <a:lnSpc>
                <a:spcPct val="100000"/>
              </a:lnSpc>
              <a:spcBef>
                <a:spcPts val="200"/>
              </a:spcBef>
              <a:spcAft>
                <a:spcPts val="200"/>
              </a:spcAft>
              <a:buFont typeface="Arial" pitchFamily="34" charset="0"/>
              <a:buNone/>
              <a:defRPr/>
            </a:pPr>
            <a:r>
              <a:rPr lang="en-PH" sz="1400" dirty="0">
                <a:ea typeface="ＭＳ Ｐゴシック" charset="0"/>
                <a:cs typeface="Arial" charset="0"/>
              </a:rPr>
              <a:t>Sleek </a:t>
            </a:r>
            <a:r>
              <a:rPr lang="en-PH" sz="1400" dirty="0" smtClean="0">
                <a:ea typeface="ＭＳ Ｐゴシック" charset="0"/>
                <a:cs typeface="Arial" charset="0"/>
              </a:rPr>
              <a:t>modern design</a:t>
            </a:r>
            <a:endParaRPr lang="en-PH" sz="1400" dirty="0">
              <a:ea typeface="ＭＳ Ｐゴシック" charset="0"/>
              <a:cs typeface="Arial" charset="0"/>
            </a:endParaRPr>
          </a:p>
        </p:txBody>
      </p:sp>
      <p:pic>
        <p:nvPicPr>
          <p:cNvPr id="4098"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3952875" y="1477963"/>
            <a:ext cx="327025" cy="2365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1" name="Text Placeholder 2"/>
          <p:cNvSpPr txBox="1">
            <a:spLocks/>
          </p:cNvSpPr>
          <p:nvPr/>
        </p:nvSpPr>
        <p:spPr>
          <a:xfrm>
            <a:off x="3381375" y="936625"/>
            <a:ext cx="1338263" cy="331788"/>
          </a:xfrm>
          <a:prstGeom prst="rect">
            <a:avLst/>
          </a:prstGeom>
          <a:solidFill>
            <a:schemeClr val="tx1">
              <a:lumMod val="75000"/>
              <a:lumOff val="25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100" dirty="0">
                <a:ea typeface="ＭＳ Ｐゴシック" charset="0"/>
                <a:cs typeface="Arial" charset="0"/>
              </a:rPr>
              <a:t>NCR </a:t>
            </a:r>
            <a:r>
              <a:rPr lang="en-PH" sz="1100" dirty="0" smtClean="0">
                <a:ea typeface="ＭＳ Ｐゴシック" charset="0"/>
                <a:cs typeface="Arial" charset="0"/>
              </a:rPr>
              <a:t>RealPOS </a:t>
            </a:r>
            <a:r>
              <a:rPr lang="en-PH" sz="1100" dirty="0">
                <a:ea typeface="ＭＳ Ｐゴシック" charset="0"/>
                <a:cs typeface="Arial" charset="0"/>
              </a:rPr>
              <a:t>40</a:t>
            </a:r>
          </a:p>
        </p:txBody>
      </p:sp>
      <p:sp>
        <p:nvSpPr>
          <p:cNvPr id="52" name="Text Placeholder 2"/>
          <p:cNvSpPr txBox="1">
            <a:spLocks/>
          </p:cNvSpPr>
          <p:nvPr/>
        </p:nvSpPr>
        <p:spPr>
          <a:xfrm>
            <a:off x="3381375" y="1936750"/>
            <a:ext cx="1338263" cy="523875"/>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53" name="Text Placeholder 2"/>
          <p:cNvSpPr txBox="1">
            <a:spLocks/>
          </p:cNvSpPr>
          <p:nvPr/>
        </p:nvSpPr>
        <p:spPr>
          <a:xfrm>
            <a:off x="700088" y="1936750"/>
            <a:ext cx="2589212" cy="523875"/>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Most </a:t>
            </a:r>
            <a:r>
              <a:rPr lang="en-PH" sz="1400" dirty="0" smtClean="0">
                <a:ea typeface="ＭＳ Ｐゴシック" charset="0"/>
                <a:cs typeface="Arial" charset="0"/>
              </a:rPr>
              <a:t>compact size/weight</a:t>
            </a:r>
            <a:endParaRPr lang="en-PH" sz="1400" dirty="0">
              <a:ea typeface="ＭＳ Ｐゴシック" charset="0"/>
              <a:cs typeface="Arial" charset="0"/>
            </a:endParaRPr>
          </a:p>
        </p:txBody>
      </p:sp>
      <p:pic>
        <p:nvPicPr>
          <p:cNvPr id="54"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3952875" y="2081213"/>
            <a:ext cx="327025" cy="2365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5" name="Text Placeholder 2"/>
          <p:cNvSpPr txBox="1">
            <a:spLocks/>
          </p:cNvSpPr>
          <p:nvPr/>
        </p:nvSpPr>
        <p:spPr>
          <a:xfrm>
            <a:off x="3381375" y="2533650"/>
            <a:ext cx="1338263" cy="522288"/>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56" name="Text Placeholder 2"/>
          <p:cNvSpPr txBox="1">
            <a:spLocks/>
          </p:cNvSpPr>
          <p:nvPr/>
        </p:nvSpPr>
        <p:spPr>
          <a:xfrm>
            <a:off x="700088" y="2533650"/>
            <a:ext cx="2589212" cy="522288"/>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Most </a:t>
            </a:r>
            <a:r>
              <a:rPr lang="en-PH" sz="1400" dirty="0" smtClean="0">
                <a:ea typeface="ＭＳ Ｐゴシック" charset="0"/>
                <a:cs typeface="Arial" charset="0"/>
              </a:rPr>
              <a:t>configuration options</a:t>
            </a:r>
            <a:endParaRPr lang="en-PH" sz="1400" dirty="0">
              <a:ea typeface="ＭＳ Ｐゴシック" charset="0"/>
              <a:cs typeface="Arial" charset="0"/>
            </a:endParaRPr>
          </a:p>
        </p:txBody>
      </p:sp>
      <p:pic>
        <p:nvPicPr>
          <p:cNvPr id="57"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3952875" y="2676525"/>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8" name="Text Placeholder 2"/>
          <p:cNvSpPr txBox="1">
            <a:spLocks/>
          </p:cNvSpPr>
          <p:nvPr/>
        </p:nvSpPr>
        <p:spPr>
          <a:xfrm>
            <a:off x="3381375" y="3136900"/>
            <a:ext cx="1338263" cy="522288"/>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59" name="Text Placeholder 2"/>
          <p:cNvSpPr txBox="1">
            <a:spLocks/>
          </p:cNvSpPr>
          <p:nvPr/>
        </p:nvSpPr>
        <p:spPr>
          <a:xfrm>
            <a:off x="700088" y="3136900"/>
            <a:ext cx="2589212" cy="522288"/>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err="1">
                <a:ea typeface="ＭＳ Ｐゴシック" charset="0"/>
                <a:cs typeface="Arial" charset="0"/>
              </a:rPr>
              <a:t>Fanless</a:t>
            </a:r>
            <a:r>
              <a:rPr lang="en-PH" sz="1400" dirty="0">
                <a:ea typeface="ＭＳ Ｐゴシック" charset="0"/>
                <a:cs typeface="Arial" charset="0"/>
              </a:rPr>
              <a:t> </a:t>
            </a:r>
            <a:r>
              <a:rPr lang="en-PH" sz="1400" dirty="0" smtClean="0">
                <a:ea typeface="ＭＳ Ｐゴシック" charset="0"/>
                <a:cs typeface="Arial" charset="0"/>
              </a:rPr>
              <a:t>operation</a:t>
            </a:r>
            <a:endParaRPr lang="en-PH" sz="1400" dirty="0">
              <a:ea typeface="ＭＳ Ｐゴシック" charset="0"/>
              <a:cs typeface="Arial" charset="0"/>
            </a:endParaRPr>
          </a:p>
        </p:txBody>
      </p:sp>
      <p:pic>
        <p:nvPicPr>
          <p:cNvPr id="60"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3952875" y="3279775"/>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1" name="Text Placeholder 2"/>
          <p:cNvSpPr txBox="1">
            <a:spLocks/>
          </p:cNvSpPr>
          <p:nvPr/>
        </p:nvSpPr>
        <p:spPr>
          <a:xfrm>
            <a:off x="3381375" y="3752850"/>
            <a:ext cx="1338263" cy="522288"/>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62" name="Text Placeholder 2"/>
          <p:cNvSpPr txBox="1">
            <a:spLocks/>
          </p:cNvSpPr>
          <p:nvPr/>
        </p:nvSpPr>
        <p:spPr>
          <a:xfrm>
            <a:off x="700088" y="3752850"/>
            <a:ext cx="2589212" cy="522288"/>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No </a:t>
            </a:r>
            <a:r>
              <a:rPr lang="en-PH" sz="1400" dirty="0" smtClean="0">
                <a:ea typeface="ＭＳ Ｐゴシック" charset="0"/>
                <a:cs typeface="Arial" charset="0"/>
              </a:rPr>
              <a:t>moving parts option</a:t>
            </a:r>
            <a:endParaRPr lang="en-PH" sz="1400" dirty="0">
              <a:ea typeface="ＭＳ Ｐゴシック" charset="0"/>
              <a:cs typeface="Arial" charset="0"/>
            </a:endParaRPr>
          </a:p>
        </p:txBody>
      </p:sp>
      <p:pic>
        <p:nvPicPr>
          <p:cNvPr id="63"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3952875" y="3895725"/>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4" name="Text Placeholder 2"/>
          <p:cNvSpPr txBox="1">
            <a:spLocks/>
          </p:cNvSpPr>
          <p:nvPr/>
        </p:nvSpPr>
        <p:spPr>
          <a:xfrm>
            <a:off x="7593013" y="1335088"/>
            <a:ext cx="1338262" cy="522287"/>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65" name="Text Placeholder 2"/>
          <p:cNvSpPr txBox="1">
            <a:spLocks/>
          </p:cNvSpPr>
          <p:nvPr/>
        </p:nvSpPr>
        <p:spPr>
          <a:xfrm>
            <a:off x="4911725" y="1335088"/>
            <a:ext cx="2589213" cy="522287"/>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smtClean="0">
                <a:ea typeface="ＭＳ Ｐゴシック" charset="0"/>
                <a:cs typeface="Arial" charset="0"/>
              </a:rPr>
              <a:t>Simple serviceability</a:t>
            </a:r>
            <a:endParaRPr lang="en-PH" sz="1400" dirty="0">
              <a:ea typeface="ＭＳ Ｐゴシック" charset="0"/>
              <a:cs typeface="Arial" charset="0"/>
            </a:endParaRPr>
          </a:p>
        </p:txBody>
      </p:sp>
      <p:pic>
        <p:nvPicPr>
          <p:cNvPr id="66"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8166100" y="1477963"/>
            <a:ext cx="327025" cy="2365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7" name="Text Placeholder 2"/>
          <p:cNvSpPr txBox="1">
            <a:spLocks/>
          </p:cNvSpPr>
          <p:nvPr/>
        </p:nvSpPr>
        <p:spPr>
          <a:xfrm>
            <a:off x="7593013" y="936625"/>
            <a:ext cx="1338262" cy="331788"/>
          </a:xfrm>
          <a:prstGeom prst="rect">
            <a:avLst/>
          </a:prstGeom>
          <a:solidFill>
            <a:schemeClr val="tx1">
              <a:lumMod val="75000"/>
              <a:lumOff val="25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100" dirty="0">
                <a:ea typeface="ＭＳ Ｐゴシック" charset="0"/>
                <a:cs typeface="Arial" charset="0"/>
              </a:rPr>
              <a:t>NCR </a:t>
            </a:r>
            <a:r>
              <a:rPr lang="en-PH" sz="1100" dirty="0" smtClean="0">
                <a:ea typeface="ＭＳ Ｐゴシック" charset="0"/>
                <a:cs typeface="Arial" charset="0"/>
              </a:rPr>
              <a:t>RealPOS </a:t>
            </a:r>
            <a:r>
              <a:rPr lang="en-PH" sz="1100" dirty="0">
                <a:ea typeface="ＭＳ Ｐゴシック" charset="0"/>
                <a:cs typeface="Arial" charset="0"/>
              </a:rPr>
              <a:t>40</a:t>
            </a:r>
          </a:p>
        </p:txBody>
      </p:sp>
      <p:sp>
        <p:nvSpPr>
          <p:cNvPr id="68" name="Text Placeholder 2"/>
          <p:cNvSpPr txBox="1">
            <a:spLocks/>
          </p:cNvSpPr>
          <p:nvPr/>
        </p:nvSpPr>
        <p:spPr>
          <a:xfrm>
            <a:off x="7593013" y="1936750"/>
            <a:ext cx="1338262" cy="523875"/>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69" name="Text Placeholder 2"/>
          <p:cNvSpPr txBox="1">
            <a:spLocks/>
          </p:cNvSpPr>
          <p:nvPr/>
        </p:nvSpPr>
        <p:spPr>
          <a:xfrm>
            <a:off x="4911725" y="1936750"/>
            <a:ext cx="2589213" cy="523875"/>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Best </a:t>
            </a:r>
            <a:r>
              <a:rPr lang="en-PH" sz="1400" dirty="0" smtClean="0">
                <a:ea typeface="ＭＳ Ｐゴシック" charset="0"/>
                <a:cs typeface="Arial" charset="0"/>
              </a:rPr>
              <a:t>energy efficiency</a:t>
            </a:r>
            <a:endParaRPr lang="en-PH" sz="1400" dirty="0">
              <a:ea typeface="ＭＳ Ｐゴシック" charset="0"/>
              <a:cs typeface="Arial" charset="0"/>
            </a:endParaRPr>
          </a:p>
        </p:txBody>
      </p:sp>
      <p:pic>
        <p:nvPicPr>
          <p:cNvPr id="70"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8166100" y="2081213"/>
            <a:ext cx="327025" cy="2365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1" name="Text Placeholder 2"/>
          <p:cNvSpPr txBox="1">
            <a:spLocks/>
          </p:cNvSpPr>
          <p:nvPr/>
        </p:nvSpPr>
        <p:spPr>
          <a:xfrm>
            <a:off x="7593013" y="2533650"/>
            <a:ext cx="1338262" cy="522288"/>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72" name="Text Placeholder 2"/>
          <p:cNvSpPr txBox="1">
            <a:spLocks/>
          </p:cNvSpPr>
          <p:nvPr/>
        </p:nvSpPr>
        <p:spPr>
          <a:xfrm>
            <a:off x="4911725" y="2533650"/>
            <a:ext cx="2589213" cy="522288"/>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Best s</a:t>
            </a:r>
            <a:r>
              <a:rPr lang="en-PH" sz="1400" dirty="0" smtClean="0">
                <a:ea typeface="ＭＳ Ｐゴシック" charset="0"/>
                <a:cs typeface="Arial" charset="0"/>
              </a:rPr>
              <a:t>ystem performance</a:t>
            </a:r>
            <a:endParaRPr lang="en-PH" sz="1400" dirty="0">
              <a:ea typeface="ＭＳ Ｐゴシック" charset="0"/>
              <a:cs typeface="Arial" charset="0"/>
            </a:endParaRPr>
          </a:p>
        </p:txBody>
      </p:sp>
      <p:pic>
        <p:nvPicPr>
          <p:cNvPr id="73"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8166100" y="2676525"/>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4" name="Text Placeholder 2"/>
          <p:cNvSpPr txBox="1">
            <a:spLocks/>
          </p:cNvSpPr>
          <p:nvPr/>
        </p:nvSpPr>
        <p:spPr>
          <a:xfrm>
            <a:off x="7593013" y="3136900"/>
            <a:ext cx="1338262" cy="522288"/>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75" name="Text Placeholder 2"/>
          <p:cNvSpPr txBox="1">
            <a:spLocks/>
          </p:cNvSpPr>
          <p:nvPr/>
        </p:nvSpPr>
        <p:spPr>
          <a:xfrm>
            <a:off x="4911725" y="3136900"/>
            <a:ext cx="2589213" cy="522288"/>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a:ea typeface="ＭＳ Ｐゴシック" charset="0"/>
                <a:cs typeface="Arial" charset="0"/>
              </a:rPr>
              <a:t>Excellent </a:t>
            </a:r>
            <a:r>
              <a:rPr lang="en-PH" sz="1400" dirty="0" smtClean="0">
                <a:ea typeface="ＭＳ Ｐゴシック" charset="0"/>
                <a:cs typeface="Arial" charset="0"/>
              </a:rPr>
              <a:t>connectivity</a:t>
            </a:r>
            <a:endParaRPr lang="en-PH" sz="1400" dirty="0">
              <a:ea typeface="ＭＳ Ｐゴシック" charset="0"/>
              <a:cs typeface="Arial" charset="0"/>
            </a:endParaRPr>
          </a:p>
        </p:txBody>
      </p:sp>
      <p:pic>
        <p:nvPicPr>
          <p:cNvPr id="76"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8166100" y="3279775"/>
            <a:ext cx="327025" cy="23653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0" name="Text Placeholder 2"/>
          <p:cNvSpPr txBox="1">
            <a:spLocks/>
          </p:cNvSpPr>
          <p:nvPr/>
        </p:nvSpPr>
        <p:spPr>
          <a:xfrm>
            <a:off x="708025" y="4368800"/>
            <a:ext cx="8223250" cy="382588"/>
          </a:xfrm>
          <a:prstGeom prst="rect">
            <a:avLst/>
          </a:prstGeom>
          <a:solidFill>
            <a:schemeClr val="tx1">
              <a:lumMod val="65000"/>
              <a:lumOff val="35000"/>
            </a:schemeClr>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200"/>
              </a:spcBef>
              <a:spcAft>
                <a:spcPts val="200"/>
              </a:spcAft>
              <a:buFont typeface="Arial" pitchFamily="34" charset="0"/>
              <a:buNone/>
              <a:defRPr/>
            </a:pPr>
            <a:r>
              <a:rPr lang="en-PH" sz="1400" dirty="0">
                <a:ea typeface="ＭＳ Ｐゴシック" charset="0"/>
                <a:cs typeface="Arial" charset="0"/>
              </a:rPr>
              <a:t>RealPOS 40 features unique competitive advantages</a:t>
            </a:r>
          </a:p>
        </p:txBody>
      </p:sp>
      <p:sp>
        <p:nvSpPr>
          <p:cNvPr id="35" name="Slide Number Placeholder 3"/>
          <p:cNvSpPr>
            <a:spLocks noGrp="1"/>
          </p:cNvSpPr>
          <p:nvPr>
            <p:ph type="sldNum" sz="quarter" idx="19"/>
          </p:nvPr>
        </p:nvSpPr>
        <p:spPr>
          <a:xfrm>
            <a:off x="8612188" y="4803775"/>
            <a:ext cx="385762" cy="230188"/>
          </a:xfrm>
        </p:spPr>
        <p:txBody>
          <a:bodyPr/>
          <a:lstStyle/>
          <a:p>
            <a:pPr>
              <a:defRPr/>
            </a:pPr>
            <a:fld id="{4A590014-9750-43C7-9170-CECB48028FF2}" type="slidenum">
              <a:rPr lang="en-US">
                <a:solidFill>
                  <a:srgbClr val="74BD35"/>
                </a:solidFill>
              </a:rPr>
              <a:pPr>
                <a:defRPr/>
              </a:pPr>
              <a:t>20</a:t>
            </a:fld>
            <a:endParaRPr lang="en-US" dirty="0">
              <a:solidFill>
                <a:srgbClr val="74BD35"/>
              </a:solidFill>
            </a:endParaRPr>
          </a:p>
        </p:txBody>
      </p:sp>
      <p:sp>
        <p:nvSpPr>
          <p:cNvPr id="26658"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A397E90E-5890-486E-877D-E2B2209AFD90}"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36" name="Text Placeholder 2"/>
          <p:cNvSpPr txBox="1">
            <a:spLocks/>
          </p:cNvSpPr>
          <p:nvPr/>
        </p:nvSpPr>
        <p:spPr>
          <a:xfrm>
            <a:off x="7604125" y="3768725"/>
            <a:ext cx="1338263" cy="522288"/>
          </a:xfrm>
          <a:prstGeom prst="rect">
            <a:avLst/>
          </a:prstGeom>
          <a:solidFill>
            <a:schemeClr val="tx1">
              <a:lumMod val="50000"/>
              <a:lumOff val="50000"/>
            </a:schemeClr>
          </a:solidFill>
        </p:spPr>
        <p:txBody>
          <a:bodyPr lIns="108000" tIns="108000" rIns="108000" bIns="0"/>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endParaRPr lang="en-PH" sz="1400" dirty="0">
              <a:ea typeface="ＭＳ Ｐゴシック" charset="0"/>
              <a:cs typeface="Arial" charset="0"/>
            </a:endParaRPr>
          </a:p>
        </p:txBody>
      </p:sp>
      <p:sp>
        <p:nvSpPr>
          <p:cNvPr id="37" name="Text Placeholder 2"/>
          <p:cNvSpPr txBox="1">
            <a:spLocks/>
          </p:cNvSpPr>
          <p:nvPr/>
        </p:nvSpPr>
        <p:spPr>
          <a:xfrm>
            <a:off x="4922838" y="3768725"/>
            <a:ext cx="2589212" cy="522288"/>
          </a:xfrm>
          <a:prstGeom prst="rect">
            <a:avLst/>
          </a:prstGeom>
          <a:solidFill>
            <a:srgbClr val="4FAC43"/>
          </a:solidFill>
        </p:spPr>
        <p:txBody>
          <a:bodyPr lIns="108000" tIns="0" rIns="108000" bIns="0" anchor="ctr"/>
          <a:lstStyle>
            <a:lvl1pPr marL="144000" indent="-144000" algn="l" defTabSz="457200" rtl="0" fontAlgn="base">
              <a:lnSpc>
                <a:spcPts val="1780"/>
              </a:lnSpc>
              <a:spcBef>
                <a:spcPts val="0"/>
              </a:spcBef>
              <a:spcAft>
                <a:spcPts val="100"/>
              </a:spcAft>
              <a:buFont typeface="Arial" pitchFamily="34" charset="0"/>
              <a:buChar char="•"/>
              <a:defRPr sz="1600" kern="1200" spc="-30">
                <a:solidFill>
                  <a:schemeClr val="bg1"/>
                </a:solidFill>
                <a:latin typeface="+mn-lt"/>
                <a:ea typeface="MS PGothic" pitchFamily="34" charset="-128"/>
                <a:cs typeface="ＭＳ Ｐゴシック" charset="0"/>
              </a:defRPr>
            </a:lvl1pPr>
            <a:lvl2pPr marL="313200" indent="-180000" algn="l" defTabSz="457200" rtl="0" fontAlgn="base">
              <a:lnSpc>
                <a:spcPts val="1780"/>
              </a:lnSpc>
              <a:spcBef>
                <a:spcPts val="0"/>
              </a:spcBef>
              <a:spcAft>
                <a:spcPct val="0"/>
              </a:spcAft>
              <a:buFont typeface="Arial" pitchFamily="34" charset="0"/>
              <a:buChar char="–"/>
              <a:defRPr sz="1400" kern="1200" spc="-30">
                <a:solidFill>
                  <a:schemeClr val="bg1"/>
                </a:solidFill>
                <a:latin typeface="+mn-lt"/>
                <a:ea typeface="MS PGothic" pitchFamily="34" charset="-128"/>
                <a:cs typeface="+mn-cs"/>
              </a:defRPr>
            </a:lvl2pPr>
            <a:lvl3pPr marL="450000" indent="-144000" algn="l" defTabSz="457200" rtl="0" fontAlgn="base">
              <a:lnSpc>
                <a:spcPts val="1780"/>
              </a:lnSpc>
              <a:spcBef>
                <a:spcPts val="0"/>
              </a:spcBef>
              <a:spcAft>
                <a:spcPct val="0"/>
              </a:spcAft>
              <a:buFont typeface="Arial" pitchFamily="34" charset="0"/>
              <a:buChar char="•"/>
              <a:defRPr sz="1200" kern="1200" spc="-30">
                <a:solidFill>
                  <a:schemeClr val="bg1"/>
                </a:solidFill>
                <a:latin typeface="+mn-lt"/>
                <a:ea typeface="MS PGothic" pitchFamily="34" charset="-128"/>
                <a:cs typeface="+mn-cs"/>
              </a:defRPr>
            </a:lvl3pPr>
            <a:lvl4pPr marL="630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4pPr>
            <a:lvl5pPr marL="774000" indent="-144000" algn="l" defTabSz="457200" rtl="0" fontAlgn="base">
              <a:lnSpc>
                <a:spcPts val="1780"/>
              </a:lnSpc>
              <a:spcBef>
                <a:spcPts val="0"/>
              </a:spcBef>
              <a:spcAft>
                <a:spcPct val="0"/>
              </a:spcAft>
              <a:buFont typeface="Arial" pitchFamily="34" charset="0"/>
              <a:buChar char="»"/>
              <a:defRPr sz="1000" kern="1200" spc="-30">
                <a:solidFill>
                  <a:schemeClr val="bg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200"/>
              </a:spcBef>
              <a:spcAft>
                <a:spcPts val="200"/>
              </a:spcAft>
              <a:buFont typeface="Arial" pitchFamily="34" charset="0"/>
              <a:buNone/>
              <a:defRPr/>
            </a:pPr>
            <a:r>
              <a:rPr lang="en-PH" sz="1400" dirty="0" smtClean="0">
                <a:ea typeface="ＭＳ Ｐゴシック" charset="0"/>
                <a:cs typeface="Arial" charset="0"/>
              </a:rPr>
              <a:t>Low Total Cost of Ownership</a:t>
            </a:r>
            <a:endParaRPr lang="en-PH" sz="1400" dirty="0">
              <a:ea typeface="ＭＳ Ｐゴシック" charset="0"/>
              <a:cs typeface="Arial" charset="0"/>
            </a:endParaRPr>
          </a:p>
        </p:txBody>
      </p:sp>
      <p:pic>
        <p:nvPicPr>
          <p:cNvPr id="38" name="Picture 2" descr="C:\Users\pf185024\Desktop\NCR Work\PowerPoint Project\2013\RealPOS Presentation\check.png"/>
          <p:cNvPicPr>
            <a:picLocks noChangeAspect="1" noChangeArrowheads="1"/>
          </p:cNvPicPr>
          <p:nvPr/>
        </p:nvPicPr>
        <p:blipFill rotWithShape="1">
          <a:blip r:embed="rId3"/>
          <a:srcRect l="29751" t="29351" r="25291" b="25994"/>
          <a:stretch/>
        </p:blipFill>
        <p:spPr bwMode="auto">
          <a:xfrm>
            <a:off x="8185150" y="3884613"/>
            <a:ext cx="327025" cy="23653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0"/>
          <p:cNvSpPr txBox="1">
            <a:spLocks/>
          </p:cNvSpPr>
          <p:nvPr/>
        </p:nvSpPr>
        <p:spPr>
          <a:xfrm>
            <a:off x="303213" y="2244725"/>
            <a:ext cx="4492625" cy="587375"/>
          </a:xfrm>
          <a:prstGeom prst="rect">
            <a:avLst/>
          </a:prstGeom>
        </p:spPr>
        <p:txBody>
          <a:bodyPr/>
          <a:lstStyle>
            <a:lvl1pPr marL="342900" indent="-342900" algn="l" defTabSz="457200" rtl="0" eaLnBrk="1" latinLnBrk="0" hangingPunct="1">
              <a:lnSpc>
                <a:spcPts val="2480"/>
              </a:lnSpc>
              <a:spcBef>
                <a:spcPct val="20000"/>
              </a:spcBef>
              <a:buFont typeface="Arial"/>
              <a:buChar char="•"/>
              <a:defRPr sz="2400" kern="1200" spc="-30">
                <a:solidFill>
                  <a:schemeClr val="tx1">
                    <a:lumMod val="75000"/>
                    <a:lumOff val="25000"/>
                  </a:schemeClr>
                </a:solidFill>
                <a:latin typeface="+mn-lt"/>
                <a:ea typeface="+mn-ea"/>
                <a:cs typeface="+mn-cs"/>
              </a:defRPr>
            </a:lvl1pPr>
            <a:lvl2pPr marL="742950" indent="-285750" algn="l" defTabSz="457200" rtl="0" eaLnBrk="1" latinLnBrk="0" hangingPunct="1">
              <a:lnSpc>
                <a:spcPts val="2480"/>
              </a:lnSpc>
              <a:spcBef>
                <a:spcPct val="20000"/>
              </a:spcBef>
              <a:buFont typeface="Arial"/>
              <a:buChar char="–"/>
              <a:defRPr sz="2000" kern="1200" spc="-30">
                <a:solidFill>
                  <a:schemeClr val="tx1">
                    <a:lumMod val="75000"/>
                    <a:lumOff val="25000"/>
                  </a:schemeClr>
                </a:solidFill>
                <a:latin typeface="+mn-lt"/>
                <a:ea typeface="+mn-ea"/>
                <a:cs typeface="+mn-cs"/>
              </a:defRPr>
            </a:lvl2pPr>
            <a:lvl3pPr marL="1143000" indent="-228600" algn="l" defTabSz="457200" rtl="0" eaLnBrk="1" latinLnBrk="0" hangingPunct="1">
              <a:lnSpc>
                <a:spcPts val="2480"/>
              </a:lnSpc>
              <a:spcBef>
                <a:spcPct val="20000"/>
              </a:spcBef>
              <a:buFont typeface="Arial"/>
              <a:buChar char="•"/>
              <a:defRPr sz="1800" kern="1200" spc="-30">
                <a:solidFill>
                  <a:schemeClr val="tx1">
                    <a:lumMod val="75000"/>
                    <a:lumOff val="25000"/>
                  </a:schemeClr>
                </a:solidFill>
                <a:latin typeface="+mn-lt"/>
                <a:ea typeface="+mn-ea"/>
                <a:cs typeface="+mn-cs"/>
              </a:defRPr>
            </a:lvl3pPr>
            <a:lvl4pPr marL="1600200" indent="-228600" algn="l" defTabSz="457200" rtl="0" eaLnBrk="1" latinLnBrk="0" hangingPunct="1">
              <a:lnSpc>
                <a:spcPts val="2480"/>
              </a:lnSpc>
              <a:spcBef>
                <a:spcPct val="20000"/>
              </a:spcBef>
              <a:buFont typeface="Arial"/>
              <a:buChar char="–"/>
              <a:defRPr sz="1600" kern="1200" spc="-30">
                <a:solidFill>
                  <a:schemeClr val="tx1">
                    <a:lumMod val="75000"/>
                    <a:lumOff val="25000"/>
                  </a:schemeClr>
                </a:solidFill>
                <a:latin typeface="+mn-lt"/>
                <a:ea typeface="+mn-ea"/>
                <a:cs typeface="+mn-cs"/>
              </a:defRPr>
            </a:lvl4pPr>
            <a:lvl5pPr marL="2057400" indent="-228600" algn="l" defTabSz="457200" rtl="0" eaLnBrk="1" latinLnBrk="0" hangingPunct="1">
              <a:lnSpc>
                <a:spcPts val="2480"/>
              </a:lnSpc>
              <a:spcBef>
                <a:spcPct val="20000"/>
              </a:spcBef>
              <a:buFont typeface="Arial"/>
              <a:buChar char="»"/>
              <a:defRPr sz="1400" kern="1200" spc="-3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lnSpc>
                <a:spcPts val="4300"/>
              </a:lnSpc>
              <a:spcAft>
                <a:spcPts val="0"/>
              </a:spcAft>
              <a:buFont typeface="Arial"/>
              <a:buNone/>
              <a:defRPr/>
            </a:pPr>
            <a:r>
              <a:rPr lang="en-US" sz="4800" dirty="0">
                <a:solidFill>
                  <a:schemeClr val="bg1"/>
                </a:solidFill>
                <a:latin typeface="+mj-lt"/>
                <a:cs typeface="NCR New Marker Regular"/>
              </a:rPr>
              <a:t>THANK </a:t>
            </a:r>
            <a:r>
              <a:rPr lang="en-US" sz="4800" dirty="0" smtClean="0">
                <a:solidFill>
                  <a:schemeClr val="bg1"/>
                </a:solidFill>
                <a:latin typeface="+mj-lt"/>
                <a:cs typeface="NCR New Marker Regular"/>
              </a:rPr>
              <a:t>YOU</a:t>
            </a:r>
            <a:endParaRPr lang="en-US" sz="4800" dirty="0">
              <a:solidFill>
                <a:schemeClr val="bg1"/>
              </a:solidFill>
              <a:latin typeface="+mj-lt"/>
              <a:cs typeface="NCR New Marker Regular"/>
            </a:endParaRPr>
          </a:p>
        </p:txBody>
      </p:sp>
      <p:sp>
        <p:nvSpPr>
          <p:cNvPr id="2" name="Slide Number Placeholder 1"/>
          <p:cNvSpPr>
            <a:spLocks noGrp="1"/>
          </p:cNvSpPr>
          <p:nvPr>
            <p:ph type="sldNum" sz="quarter" idx="14"/>
          </p:nvPr>
        </p:nvSpPr>
        <p:spPr/>
        <p:txBody>
          <a:bodyPr/>
          <a:lstStyle/>
          <a:p>
            <a:pPr>
              <a:defRPr/>
            </a:pPr>
            <a:fld id="{15B8F5B6-4E34-4CE5-94BF-5D124148C103}" type="slidenum">
              <a:rPr lang="en-US" smtClean="0"/>
              <a:pPr>
                <a:defRPr/>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jp160023\AppData\Local\Microsoft\Windows\Temporary Internet Files\Content.IE5\JJN8S4NT\CD356_03a_RET__RP60_DynaKey_RP_twosided_multifunction_printer-7168_RP_high_perf_bioptic_scanner-7878.jpg"/>
          <p:cNvPicPr>
            <a:picLocks noChangeAspect="1" noChangeArrowheads="1"/>
          </p:cNvPicPr>
          <p:nvPr/>
        </p:nvPicPr>
        <p:blipFill>
          <a:blip r:embed="rId3">
            <a:extLst>
              <a:ext uri="{28A0092B-C50C-407E-A947-70E740481C1C}">
                <a14:useLocalDpi xmlns:a14="http://schemas.microsoft.com/office/drawing/2010/main" val="0"/>
              </a:ext>
            </a:extLst>
          </a:blip>
          <a:srcRect t="8931" b="8931"/>
          <a:stretch>
            <a:fillRect/>
          </a:stretch>
        </p:blipFill>
        <p:spPr bwMode="auto">
          <a:xfrm>
            <a:off x="4691063" y="0"/>
            <a:ext cx="4452937"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1" descr="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49688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10"/>
          <p:cNvSpPr>
            <a:spLocks noGrp="1"/>
          </p:cNvSpPr>
          <p:nvPr>
            <p:ph type="body" sz="quarter" idx="10"/>
          </p:nvPr>
        </p:nvSpPr>
        <p:spPr>
          <a:xfrm>
            <a:off x="400050" y="2011363"/>
            <a:ext cx="4157663" cy="1119187"/>
          </a:xfrm>
        </p:spPr>
        <p:txBody>
          <a:bodyPr>
            <a:noAutofit/>
          </a:bodyPr>
          <a:lstStyle/>
          <a:p>
            <a:pPr eaLnBrk="1" fontAlgn="auto" hangingPunct="1">
              <a:lnSpc>
                <a:spcPts val="4300"/>
              </a:lnSpc>
              <a:spcAft>
                <a:spcPts val="0"/>
              </a:spcAft>
              <a:defRPr/>
            </a:pPr>
            <a:r>
              <a:rPr lang="en-US" sz="4800" dirty="0">
                <a:latin typeface="+mj-lt"/>
                <a:ea typeface="+mn-ea"/>
              </a:rPr>
              <a:t>ADDITIONAL INFORMATION</a:t>
            </a:r>
          </a:p>
        </p:txBody>
      </p:sp>
      <p:pic>
        <p:nvPicPr>
          <p:cNvPr id="28677" name="Picture 4" descr="NCR_logo.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997825" y="4059238"/>
            <a:ext cx="776288"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normAutofit/>
          </a:bodyPr>
          <a:lstStyle/>
          <a:p>
            <a:pPr eaLnBrk="1" fontAlgn="auto" hangingPunct="1">
              <a:spcAft>
                <a:spcPts val="0"/>
              </a:spcAft>
              <a:defRPr/>
            </a:pP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 </a:t>
            </a:r>
            <a:r>
              <a:rPr lang="en-US" sz="3600" b="1" dirty="0" err="1"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Rel</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 1.0 </a:t>
            </a:r>
            <a:r>
              <a:rPr lang="en-US" sz="3600" b="1" dirty="0" err="1"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Vs</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 </a:t>
            </a:r>
            <a:r>
              <a:rPr lang="en-US" sz="3600" b="1" dirty="0" err="1"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Rel</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 2.0</a:t>
            </a:r>
          </a:p>
          <a:p>
            <a:pPr eaLnBrk="1" fontAlgn="auto" hangingPunct="1">
              <a:spcAft>
                <a:spcPts val="0"/>
              </a:spcAft>
              <a:defRPr/>
            </a:pPr>
            <a:r>
              <a:rPr lang="en-US" sz="2600" b="1" dirty="0" smtClean="0">
                <a:solidFill>
                  <a:srgbClr val="74BD35"/>
                </a:solidFill>
                <a:ea typeface="ＭＳ Ｐゴシック" charset="0"/>
              </a:rPr>
              <a:t>Technology </a:t>
            </a:r>
            <a:r>
              <a:rPr lang="en-US" sz="2600" b="1" dirty="0" smtClean="0">
                <a:solidFill>
                  <a:srgbClr val="74BD35"/>
                </a:solidFill>
                <a:ea typeface="ＭＳ Ｐゴシック" charset="0"/>
              </a:rPr>
              <a:t>comparison</a:t>
            </a:r>
            <a:endParaRPr lang="en-US"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8D9CAB35-7C4C-4940-B43D-EDCE2C1A9785}" type="slidenum">
              <a:rPr lang="en-US"/>
              <a:pPr>
                <a:defRPr/>
              </a:pPr>
              <a:t>23</a:t>
            </a:fld>
            <a:endParaRPr lang="en-US" dirty="0"/>
          </a:p>
        </p:txBody>
      </p:sp>
      <p:sp>
        <p:nvSpPr>
          <p:cNvPr id="29700"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DC0EEED9-F747-4E53-B1F8-5311D665FCE9}"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pic>
        <p:nvPicPr>
          <p:cNvPr id="2970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846138"/>
            <a:ext cx="5332412" cy="401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761E1A"/>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60 AND 40</a:t>
            </a:r>
            <a:endPar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defRPr/>
            </a:pPr>
            <a:r>
              <a:rPr lang="en-US" sz="2600" b="1" dirty="0" smtClean="0">
                <a:solidFill>
                  <a:srgbClr val="74BD35"/>
                </a:solidFill>
                <a:ea typeface="ＭＳ Ｐゴシック" charset="0"/>
              </a:rPr>
              <a:t>Technology </a:t>
            </a:r>
            <a:r>
              <a:rPr lang="en-US" sz="2600" b="1" dirty="0" smtClean="0">
                <a:solidFill>
                  <a:srgbClr val="74BD35"/>
                </a:solidFill>
                <a:ea typeface="ＭＳ Ｐゴシック" charset="0"/>
              </a:rPr>
              <a:t>comparison</a:t>
            </a:r>
            <a:endParaRPr lang="en-US"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5DDF0D76-5A88-4B1D-8992-2ECCBE114BB8}" type="slidenum">
              <a:rPr lang="en-US"/>
              <a:pPr>
                <a:defRPr/>
              </a:pPr>
              <a:t>24</a:t>
            </a:fld>
            <a:endParaRPr lang="en-US" dirty="0"/>
          </a:p>
        </p:txBody>
      </p:sp>
      <p:sp>
        <p:nvSpPr>
          <p:cNvPr id="30724"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C5A82056-040F-4B75-A994-E390CB8605D8}"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graphicFrame>
        <p:nvGraphicFramePr>
          <p:cNvPr id="21" name="Group 79"/>
          <p:cNvGraphicFramePr>
            <a:graphicFrameLocks/>
          </p:cNvGraphicFramePr>
          <p:nvPr/>
        </p:nvGraphicFramePr>
        <p:xfrm>
          <a:off x="993775" y="1052513"/>
          <a:ext cx="7607300" cy="3605211"/>
        </p:xfrm>
        <a:graphic>
          <a:graphicData uri="http://schemas.openxmlformats.org/drawingml/2006/table">
            <a:tbl>
              <a:tblPr/>
              <a:tblGrid>
                <a:gridCol w="2330163"/>
                <a:gridCol w="2604301"/>
                <a:gridCol w="2672836"/>
              </a:tblGrid>
              <a:tr h="199717">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endParaRPr kumimoji="0" lang="en-US" sz="600" b="1" i="0" u="none" strike="noStrike" cap="none" normalizeH="0" baseline="0" dirty="0" smtClean="0">
                        <a:ln>
                          <a:noFill/>
                        </a:ln>
                        <a:solidFill>
                          <a:schemeClr val="tx1"/>
                        </a:solidFill>
                        <a:effectLst/>
                        <a:latin typeface="Verdana" pitchFamily="34" charset="0"/>
                      </a:endParaRP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700" b="1" i="0" u="none" strike="noStrike" cap="none" normalizeH="0" baseline="0" dirty="0" err="1" smtClean="0">
                          <a:ln>
                            <a:noFill/>
                          </a:ln>
                          <a:solidFill>
                            <a:schemeClr val="bg1"/>
                          </a:solidFill>
                          <a:effectLst/>
                          <a:latin typeface="Verdana" pitchFamily="34" charset="0"/>
                        </a:rPr>
                        <a:t>RealPOS</a:t>
                      </a:r>
                      <a:r>
                        <a:rPr kumimoji="0" lang="en-US" sz="700" b="1" i="0" u="none" strike="noStrike" cap="none" normalizeH="0" baseline="0" dirty="0" smtClean="0">
                          <a:ln>
                            <a:noFill/>
                          </a:ln>
                          <a:solidFill>
                            <a:schemeClr val="bg1"/>
                          </a:solidFill>
                          <a:effectLst/>
                          <a:latin typeface="Verdana" pitchFamily="34" charset="0"/>
                        </a:rPr>
                        <a:t> 40</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6699"/>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700" b="1" i="0" u="none" strike="noStrike" cap="none" normalizeH="0" baseline="0" smtClean="0">
                          <a:ln>
                            <a:noFill/>
                          </a:ln>
                          <a:solidFill>
                            <a:schemeClr val="bg1"/>
                          </a:solidFill>
                          <a:effectLst/>
                          <a:latin typeface="Verdana" pitchFamily="34" charset="0"/>
                        </a:rPr>
                        <a:t>RealPOS 60</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r>
              <a:tr h="203892">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Class</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7600</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20000"/>
                        </a:lnSpc>
                        <a:spcBef>
                          <a:spcPct val="0"/>
                        </a:spcBef>
                        <a:spcAft>
                          <a:spcPts val="600"/>
                        </a:spcAft>
                        <a:buClrTx/>
                        <a:buSzTx/>
                        <a:buFont typeface="Arial" charset="0"/>
                        <a:buNone/>
                        <a:tabLst/>
                      </a:pPr>
                      <a:r>
                        <a:rPr kumimoji="0" lang="en-US" sz="700" b="0" i="0" u="none" strike="noStrike" cap="none" normalizeH="0" baseline="0" smtClean="0">
                          <a:ln>
                            <a:noFill/>
                          </a:ln>
                          <a:solidFill>
                            <a:schemeClr val="tx1"/>
                          </a:solidFill>
                          <a:effectLst/>
                          <a:latin typeface="Verdana" pitchFamily="34" charset="0"/>
                        </a:rPr>
                        <a:t>7601</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03892">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Motherboard Name</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“Lanier II”</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2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“Riverside”</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3728">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Chipset</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Intel NM10 Express chipset</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Intel Q67 Express Chipset</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0945">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Processor</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Intel Atom Dual Core D2550 1.86GHz </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2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Intel Core i3 3240T, 2.9GHz</a:t>
                      </a:r>
                    </a:p>
                    <a:p>
                      <a:pPr marL="0" marR="0" lvl="0" indent="0" algn="ctr" defTabSz="914400" rtl="0" eaLnBrk="1" fontAlgn="base" latinLnBrk="0" hangingPunct="1">
                        <a:lnSpc>
                          <a:spcPct val="12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Intel Celeron Dual Core G1610T, 2.3GHz</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2852">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CPU Thermal Design Point </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10W TDP</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35W &amp; 55W TDP</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77887">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Memory</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2GB DDR3 up to 4GB </a:t>
                      </a:r>
                    </a:p>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2 SODIMM slots</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4GB DDR3 up to 16GB </a:t>
                      </a:r>
                    </a:p>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2 SODIMM slots</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1171">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Network</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10/100/1000 Ethernet LAN</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10/100/1000 Ethernet LAN</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9717">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Power Management</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ACPI 3.0</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ACPI 3.0</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9717">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err="1" smtClean="0">
                          <a:ln>
                            <a:noFill/>
                          </a:ln>
                          <a:solidFill>
                            <a:schemeClr val="tx1"/>
                          </a:solidFill>
                          <a:effectLst/>
                          <a:latin typeface="Verdana" pitchFamily="34" charset="0"/>
                        </a:rPr>
                        <a:t>Fanless</a:t>
                      </a:r>
                      <a:r>
                        <a:rPr kumimoji="0" lang="en-US" sz="800" b="1" i="0" u="none" strike="noStrike" cap="none" normalizeH="0" baseline="0" dirty="0" smtClean="0">
                          <a:ln>
                            <a:noFill/>
                          </a:ln>
                          <a:solidFill>
                            <a:schemeClr val="tx1"/>
                          </a:solidFill>
                          <a:effectLst/>
                          <a:latin typeface="Verdana" pitchFamily="34" charset="0"/>
                        </a:rPr>
                        <a:t> Operation</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smtClean="0">
                          <a:ln>
                            <a:noFill/>
                          </a:ln>
                          <a:solidFill>
                            <a:schemeClr val="tx1"/>
                          </a:solidFill>
                          <a:effectLst/>
                          <a:latin typeface="Verdana" pitchFamily="34" charset="0"/>
                        </a:rPr>
                        <a:t>Yes</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No</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77887">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Weight</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Terminal 5.6 </a:t>
                      </a:r>
                      <a:r>
                        <a:rPr kumimoji="0" lang="en-US" sz="700" b="0" i="0" u="none" strike="noStrike" cap="none" normalizeH="0" baseline="0" dirty="0" err="1" smtClean="0">
                          <a:ln>
                            <a:noFill/>
                          </a:ln>
                          <a:solidFill>
                            <a:schemeClr val="tx1"/>
                          </a:solidFill>
                          <a:effectLst/>
                          <a:latin typeface="Verdana" pitchFamily="34" charset="0"/>
                        </a:rPr>
                        <a:t>lbs</a:t>
                      </a:r>
                      <a:r>
                        <a:rPr kumimoji="0" lang="en-US" sz="700" b="0" i="0" u="none" strike="noStrike" cap="none" normalizeH="0" baseline="0" dirty="0" smtClean="0">
                          <a:ln>
                            <a:noFill/>
                          </a:ln>
                          <a:solidFill>
                            <a:schemeClr val="tx1"/>
                          </a:solidFill>
                          <a:effectLst/>
                          <a:latin typeface="Verdana" pitchFamily="34" charset="0"/>
                        </a:rPr>
                        <a:t>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(with Power Supply 7.3 </a:t>
                      </a:r>
                      <a:r>
                        <a:rPr kumimoji="0" lang="en-US" sz="700" b="0" i="0" u="none" strike="noStrike" cap="none" normalizeH="0" baseline="0" dirty="0" err="1" smtClean="0">
                          <a:ln>
                            <a:noFill/>
                          </a:ln>
                          <a:solidFill>
                            <a:schemeClr val="tx1"/>
                          </a:solidFill>
                          <a:effectLst/>
                          <a:latin typeface="Verdana" pitchFamily="34" charset="0"/>
                        </a:rPr>
                        <a:t>lbs</a:t>
                      </a:r>
                      <a:r>
                        <a:rPr kumimoji="0" lang="en-US" sz="700" b="0" i="0" u="none" strike="noStrike" cap="none" normalizeH="0" baseline="0" dirty="0" smtClean="0">
                          <a:ln>
                            <a:noFill/>
                          </a:ln>
                          <a:solidFill>
                            <a:schemeClr val="tx1"/>
                          </a:solidFill>
                          <a:effectLst/>
                          <a:latin typeface="Verdana" pitchFamily="34" charset="0"/>
                        </a:rPr>
                        <a:t>)</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Terminal 6.3 </a:t>
                      </a:r>
                      <a:r>
                        <a:rPr kumimoji="0" lang="en-US" sz="700" b="0" i="0" u="none" strike="noStrike" cap="none" normalizeH="0" baseline="0" dirty="0" err="1" smtClean="0">
                          <a:ln>
                            <a:noFill/>
                          </a:ln>
                          <a:solidFill>
                            <a:schemeClr val="tx1"/>
                          </a:solidFill>
                          <a:effectLst/>
                          <a:latin typeface="Verdana" pitchFamily="34" charset="0"/>
                        </a:rPr>
                        <a:t>lbs</a:t>
                      </a:r>
                      <a:r>
                        <a:rPr kumimoji="0" lang="en-US" sz="700" b="0" i="0" u="none" strike="noStrike" cap="none" normalizeH="0" baseline="0" dirty="0" smtClean="0">
                          <a:ln>
                            <a:noFill/>
                          </a:ln>
                          <a:solidFill>
                            <a:schemeClr val="tx1"/>
                          </a:solidFill>
                          <a:effectLst/>
                          <a:latin typeface="Verdana" pitchFamily="34" charset="0"/>
                        </a:rPr>
                        <a:t> </a:t>
                      </a:r>
                    </a:p>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(with Power Supply 8 </a:t>
                      </a:r>
                      <a:r>
                        <a:rPr kumimoji="0" lang="en-US" sz="700" b="0" i="0" u="none" strike="noStrike" cap="none" normalizeH="0" baseline="0" dirty="0" err="1" smtClean="0">
                          <a:ln>
                            <a:noFill/>
                          </a:ln>
                          <a:solidFill>
                            <a:schemeClr val="tx1"/>
                          </a:solidFill>
                          <a:effectLst/>
                          <a:latin typeface="Verdana" pitchFamily="34" charset="0"/>
                        </a:rPr>
                        <a:t>lbs</a:t>
                      </a:r>
                      <a:r>
                        <a:rPr kumimoji="0" lang="en-US" sz="700" b="0" i="0" u="none" strike="noStrike" cap="none" normalizeH="0" baseline="0" dirty="0" smtClean="0">
                          <a:ln>
                            <a:noFill/>
                          </a:ln>
                          <a:solidFill>
                            <a:schemeClr val="tx1"/>
                          </a:solidFill>
                          <a:effectLst/>
                          <a:latin typeface="Verdana" pitchFamily="34" charset="0"/>
                        </a:rPr>
                        <a:t>)</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4372">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Intel AMT</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No</a:t>
                      </a:r>
                    </a:p>
                  </a:txBody>
                  <a:tcPr marL="65577" marR="65577" marT="24585" marB="2458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Yes (version 8.0)</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9717">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Storage Media</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2B2B2"/>
                    </a:solidFill>
                  </a:tcPr>
                </a:tc>
                <a:tc gridSpan="2">
                  <a:txBody>
                    <a:bodyPr/>
                    <a:lstStyle/>
                    <a:p>
                      <a:pPr marL="0" marR="0" lvl="0" indent="0" algn="ctr" defTabSz="914400" rtl="0" eaLnBrk="1" fontAlgn="base" latinLnBrk="0" hangingPunct="1">
                        <a:lnSpc>
                          <a:spcPct val="100000"/>
                        </a:lnSpc>
                        <a:spcBef>
                          <a:spcPct val="0"/>
                        </a:spcBef>
                        <a:spcAft>
                          <a:spcPts val="6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Same</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199717">
                <a:tc>
                  <a:txBody>
                    <a:bodyPr/>
                    <a:lstStyle/>
                    <a:p>
                      <a:pPr marL="0" marR="0" lvl="0" indent="0" algn="l" defTabSz="914400" rtl="0" eaLnBrk="1" fontAlgn="base" latinLnBrk="0" hangingPunct="1">
                        <a:lnSpc>
                          <a:spcPct val="100000"/>
                        </a:lnSpc>
                        <a:spcBef>
                          <a:spcPts val="600"/>
                        </a:spcBef>
                        <a:spcAft>
                          <a:spcPts val="600"/>
                        </a:spcAft>
                        <a:buClrTx/>
                        <a:buSzTx/>
                        <a:buFont typeface="Arial" charset="0"/>
                        <a:buNone/>
                        <a:tabLst/>
                      </a:pPr>
                      <a:r>
                        <a:rPr kumimoji="0" lang="en-US" sz="800" b="1" i="0" u="none" strike="noStrike" cap="none" normalizeH="0" baseline="0" dirty="0" smtClean="0">
                          <a:ln>
                            <a:noFill/>
                          </a:ln>
                          <a:solidFill>
                            <a:schemeClr val="tx1"/>
                          </a:solidFill>
                          <a:effectLst/>
                          <a:latin typeface="Verdana" pitchFamily="34" charset="0"/>
                        </a:rPr>
                        <a:t>Connectivity</a:t>
                      </a:r>
                    </a:p>
                  </a:txBody>
                  <a:tcPr marL="65577" marR="65577" marT="24585" marB="2458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B2B2B2"/>
                    </a:solidFill>
                  </a:tcPr>
                </a:tc>
                <a:tc gridSpan="2">
                  <a:txBody>
                    <a:bodyPr/>
                    <a:lstStyle/>
                    <a:p>
                      <a:pPr marL="0" marR="0" lvl="0" indent="0" algn="ctr" defTabSz="914400" rtl="0" eaLnBrk="1" fontAlgn="base" latinLnBrk="0" hangingPunct="1">
                        <a:lnSpc>
                          <a:spcPct val="100000"/>
                        </a:lnSpc>
                        <a:spcBef>
                          <a:spcPct val="0"/>
                        </a:spcBef>
                        <a:spcAft>
                          <a:spcPct val="5000"/>
                        </a:spcAft>
                        <a:buClrTx/>
                        <a:buSzTx/>
                        <a:buFont typeface="Arial" charset="0"/>
                        <a:buNone/>
                        <a:tabLst/>
                      </a:pPr>
                      <a:r>
                        <a:rPr kumimoji="0" lang="en-US" sz="700" b="0" i="0" u="none" strike="noStrike" cap="none" normalizeH="0" baseline="0" dirty="0" smtClean="0">
                          <a:ln>
                            <a:noFill/>
                          </a:ln>
                          <a:solidFill>
                            <a:schemeClr val="tx1"/>
                          </a:solidFill>
                          <a:effectLst/>
                          <a:latin typeface="Verdana" pitchFamily="34" charset="0"/>
                        </a:rPr>
                        <a:t>Same</a:t>
                      </a:r>
                    </a:p>
                  </a:txBody>
                  <a:tcPr marL="65577" marR="65577" marT="24585" marB="2458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a:t>
            </a:r>
            <a:endPar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buFont typeface="Arial" charset="0"/>
              <a:buNone/>
              <a:defRPr/>
            </a:pPr>
            <a:r>
              <a:rPr lang="en-US" sz="2600" b="1" dirty="0" smtClean="0">
                <a:solidFill>
                  <a:srgbClr val="74BD35"/>
                </a:solidFill>
                <a:ea typeface="ＭＳ Ｐゴシック" charset="0"/>
              </a:rPr>
              <a:t>Portfolio </a:t>
            </a:r>
            <a:r>
              <a:rPr lang="en-US" sz="2600" b="1" dirty="0" smtClean="0">
                <a:solidFill>
                  <a:srgbClr val="74BD35"/>
                </a:solidFill>
                <a:ea typeface="ＭＳ Ｐゴシック" charset="0"/>
              </a:rPr>
              <a:t>performance</a:t>
            </a:r>
            <a:endParaRPr lang="en-US"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0D1318DB-6C64-4246-A9B9-11584BE1AE37}" type="slidenum">
              <a:rPr lang="en-US"/>
              <a:pPr>
                <a:defRPr/>
              </a:pPr>
              <a:t>25</a:t>
            </a:fld>
            <a:endParaRPr lang="en-US" dirty="0"/>
          </a:p>
        </p:txBody>
      </p:sp>
      <p:sp>
        <p:nvSpPr>
          <p:cNvPr id="31748"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7F125908-EBE1-4038-ACF3-D9D4B82FF897}"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graphicFrame>
        <p:nvGraphicFramePr>
          <p:cNvPr id="7" name="Chart 6"/>
          <p:cNvGraphicFramePr>
            <a:graphicFrameLocks noGrp="1"/>
          </p:cNvGraphicFramePr>
          <p:nvPr/>
        </p:nvGraphicFramePr>
        <p:xfrm>
          <a:off x="942208" y="929514"/>
          <a:ext cx="6433448" cy="3041417"/>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p:cNvSpPr/>
          <p:nvPr/>
        </p:nvSpPr>
        <p:spPr>
          <a:xfrm>
            <a:off x="939800" y="4060825"/>
            <a:ext cx="6435725" cy="417513"/>
          </a:xfrm>
          <a:prstGeom prst="rect">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solidFill>
                  <a:schemeClr val="bg1"/>
                </a:solidFill>
              </a:rPr>
              <a:t>RealPOS Terminals provide an impressive range of performance </a:t>
            </a:r>
          </a:p>
        </p:txBody>
      </p:sp>
      <p:sp>
        <p:nvSpPr>
          <p:cNvPr id="31751" name="Rectangle 9"/>
          <p:cNvSpPr>
            <a:spLocks noChangeArrowheads="1"/>
          </p:cNvSpPr>
          <p:nvPr/>
        </p:nvSpPr>
        <p:spPr bwMode="auto">
          <a:xfrm>
            <a:off x="7450138" y="2728913"/>
            <a:ext cx="1316037" cy="1241425"/>
          </a:xfrm>
          <a:prstGeom prst="rect">
            <a:avLst/>
          </a:prstGeom>
          <a:solidFill>
            <a:srgbClr val="54B94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7150" tIns="28575" rIns="57150" bIns="28575">
            <a:spAutoFit/>
          </a:bodyPr>
          <a:lstStyle/>
          <a:p>
            <a:r>
              <a:rPr lang="en-US" sz="1100">
                <a:solidFill>
                  <a:schemeClr val="bg1"/>
                </a:solidFill>
              </a:rPr>
              <a:t>Passmark Performance Test V7.0 Overall Passmark Scores  </a:t>
            </a:r>
          </a:p>
          <a:p>
            <a:endParaRPr lang="en-US" sz="1100">
              <a:solidFill>
                <a:schemeClr val="bg1"/>
              </a:solidFill>
            </a:endParaRPr>
          </a:p>
          <a:p>
            <a:endParaRPr lang="en-US" sz="1100">
              <a:solidFill>
                <a:schemeClr val="bg1"/>
              </a:solidFill>
            </a:endParaRPr>
          </a:p>
          <a:p>
            <a:endParaRPr lang="en-US" sz="110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buFont typeface="Arial" charset="0"/>
              <a:buNone/>
              <a:defRPr/>
            </a:pPr>
            <a:r>
              <a:rPr lang="en-US" sz="2600" b="1" dirty="0" smtClean="0">
                <a:solidFill>
                  <a:srgbClr val="74BD35"/>
                </a:solidFill>
                <a:ea typeface="ＭＳ Ｐゴシック" charset="0"/>
              </a:rPr>
              <a:t>Sample Customers</a:t>
            </a:r>
            <a:endParaRPr lang="en-US"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ACE1C876-E117-4337-818C-0DBACD2C0526}" type="slidenum">
              <a:rPr lang="en-US"/>
              <a:pPr>
                <a:defRPr/>
              </a:pPr>
              <a:t>26</a:t>
            </a:fld>
            <a:endParaRPr lang="en-US" dirty="0"/>
          </a:p>
        </p:txBody>
      </p:sp>
      <p:sp>
        <p:nvSpPr>
          <p:cNvPr id="32772"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77B8CC5-419F-4421-9B8D-A328098C3480}"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3" name="Rectangle 2"/>
          <p:cNvSpPr/>
          <p:nvPr/>
        </p:nvSpPr>
        <p:spPr>
          <a:xfrm>
            <a:off x="935038" y="1066800"/>
            <a:ext cx="7834312" cy="3413125"/>
          </a:xfrm>
          <a:prstGeom prst="rect">
            <a:avLst/>
          </a:prstGeom>
          <a:noFill/>
          <a:ln w="12700">
            <a:solidFill>
              <a:schemeClr val="tx1">
                <a:lumMod val="50000"/>
                <a:lumOff val="50000"/>
              </a:schemeClr>
            </a:solidFill>
            <a:prstDash val="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graphicFrame>
        <p:nvGraphicFramePr>
          <p:cNvPr id="32774" name="Object 12"/>
          <p:cNvGraphicFramePr>
            <a:graphicFrameLocks noChangeAspect="1"/>
          </p:cNvGraphicFramePr>
          <p:nvPr/>
        </p:nvGraphicFramePr>
        <p:xfrm>
          <a:off x="6072188" y="1314450"/>
          <a:ext cx="2268537" cy="787400"/>
        </p:xfrm>
        <a:graphic>
          <a:graphicData uri="http://schemas.openxmlformats.org/presentationml/2006/ole">
            <mc:AlternateContent xmlns:mc="http://schemas.openxmlformats.org/markup-compatibility/2006">
              <mc:Choice xmlns:v="urn:schemas-microsoft-com:vml" Requires="v">
                <p:oleObj spid="_x0000_s32788" name="Picture" r:id="rId4" imgW="1275853" imgH="590476" progId="StaticDib">
                  <p:embed/>
                </p:oleObj>
              </mc:Choice>
              <mc:Fallback>
                <p:oleObj name="Picture" r:id="rId4" imgW="1275853" imgH="590476" progId="StaticDib">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2188" y="1314450"/>
                        <a:ext cx="2268537"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2775" name="Object 14"/>
          <p:cNvGraphicFramePr>
            <a:graphicFrameLocks noChangeAspect="1"/>
          </p:cNvGraphicFramePr>
          <p:nvPr/>
        </p:nvGraphicFramePr>
        <p:xfrm>
          <a:off x="6067425" y="2278063"/>
          <a:ext cx="2198688" cy="363537"/>
        </p:xfrm>
        <a:graphic>
          <a:graphicData uri="http://schemas.openxmlformats.org/presentationml/2006/ole">
            <mc:AlternateContent xmlns:mc="http://schemas.openxmlformats.org/markup-compatibility/2006">
              <mc:Choice xmlns:v="urn:schemas-microsoft-com:vml" Requires="v">
                <p:oleObj spid="_x0000_s32789" name="Picture" r:id="rId6" imgW="2590476" imgH="571277" progId="StaticDib">
                  <p:embed/>
                </p:oleObj>
              </mc:Choice>
              <mc:Fallback>
                <p:oleObj name="Picture" r:id="rId6" imgW="2590476" imgH="571277" progId="StaticDib">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67425" y="2278063"/>
                        <a:ext cx="2198688"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2776" name="Picture 44" descr="logo">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71588" y="3197225"/>
            <a:ext cx="18954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46" descr="H_UK_Untern_1"/>
          <p:cNvPicPr>
            <a:picLocks noChangeAspect="1" noChangeArrowheads="1"/>
          </p:cNvPicPr>
          <p:nvPr/>
        </p:nvPicPr>
        <p:blipFill>
          <a:blip r:embed="rId10">
            <a:extLst>
              <a:ext uri="{28A0092B-C50C-407E-A947-70E740481C1C}">
                <a14:useLocalDpi xmlns:a14="http://schemas.microsoft.com/office/drawing/2010/main" val="0"/>
              </a:ext>
            </a:extLst>
          </a:blip>
          <a:srcRect l="86363" t="19672" r="5682" b="63495"/>
          <a:stretch>
            <a:fillRect/>
          </a:stretch>
        </p:blipFill>
        <p:spPr bwMode="auto">
          <a:xfrm>
            <a:off x="3554413" y="3233738"/>
            <a:ext cx="1866900"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8" name="Picture 49" descr="logo"/>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55700" y="2101850"/>
            <a:ext cx="420052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9" name="Picture 55" descr="logo">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55700" y="1214438"/>
            <a:ext cx="4184650"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0" name="Picture 9" descr="SMYK">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t="33911"/>
          <a:stretch>
            <a:fillRect/>
          </a:stretch>
        </p:blipFill>
        <p:spPr bwMode="auto">
          <a:xfrm>
            <a:off x="6392863" y="3233738"/>
            <a:ext cx="16764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1" name="Picture 7" descr="Logo Media-Saturn">
            <a:hlinkClick r:id="rId16"/>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840413" y="2860675"/>
            <a:ext cx="245427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ate Placeholder 3"/>
          <p:cNvSpPr>
            <a:spLocks noGrp="1"/>
          </p:cNvSpPr>
          <p:nvPr>
            <p:ph type="dt"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50CDD614-3275-464B-9F55-830548E477A9}"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3379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E26F90D-2658-4C5B-A62A-14A0E68CCEAE}" type="slidenum">
              <a:rPr lang="en-US" sz="600" smtClean="0">
                <a:solidFill>
                  <a:schemeClr val="tx2"/>
                </a:solidFill>
              </a:rPr>
              <a:pPr eaLnBrk="1" fontAlgn="base" hangingPunct="1">
                <a:spcBef>
                  <a:spcPct val="0"/>
                </a:spcBef>
                <a:spcAft>
                  <a:spcPct val="0"/>
                </a:spcAft>
              </a:pPr>
              <a:t>27</a:t>
            </a:fld>
            <a:endParaRPr lang="en-US" sz="600" smtClean="0">
              <a:solidFill>
                <a:schemeClr val="tx2"/>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2"/>
          <p:cNvSpPr txBox="1">
            <a:spLocks/>
          </p:cNvSpPr>
          <p:nvPr/>
        </p:nvSpPr>
        <p:spPr>
          <a:xfrm>
            <a:off x="4445000" y="3941763"/>
            <a:ext cx="4362450" cy="592137"/>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000" dirty="0">
                <a:cs typeface="Arial" charset="0"/>
              </a:rPr>
              <a:t>NCR RealPOS can help retailers deliver an enhanced customer experience while improving productivity and reducing costs over the long term</a:t>
            </a:r>
          </a:p>
        </p:txBody>
      </p:sp>
      <p:pic>
        <p:nvPicPr>
          <p:cNvPr id="921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0" y="996950"/>
            <a:ext cx="4359275" cy="294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buFont typeface="Arial" charset="0"/>
              <a:buNone/>
              <a:defRPr/>
            </a:pPr>
            <a:r>
              <a:rPr lang="en-US" sz="3200" b="1" dirty="0" smtClean="0">
                <a:solidFill>
                  <a:schemeClr val="tx1">
                    <a:lumMod val="75000"/>
                    <a:lumOff val="25000"/>
                  </a:schemeClr>
                </a:solidFill>
                <a:effectLst>
                  <a:outerShdw blurRad="38100" dist="38100" dir="2700000" algn="tl">
                    <a:srgbClr val="000000">
                      <a:alpha val="43137"/>
                    </a:srgbClr>
                  </a:outerShdw>
                </a:effectLst>
                <a:ea typeface="ＭＳ Ｐゴシック" charset="0"/>
              </a:rPr>
              <a:t>NCR REALPOS PRODUCT STRATEGY</a:t>
            </a:r>
          </a:p>
          <a:p>
            <a:pPr eaLnBrk="1" fontAlgn="auto" hangingPunct="1">
              <a:spcAft>
                <a:spcPts val="0"/>
              </a:spcAft>
              <a:buFont typeface="Arial" charset="0"/>
              <a:buNone/>
              <a:defRPr/>
            </a:pPr>
            <a:r>
              <a:rPr lang="en-PH" dirty="0" smtClean="0">
                <a:solidFill>
                  <a:srgbClr val="74BD35"/>
                </a:solidFill>
                <a:ea typeface="ＭＳ Ｐゴシック" charset="0"/>
              </a:rPr>
              <a:t>Designed </a:t>
            </a:r>
            <a:r>
              <a:rPr lang="en-PH" dirty="0">
                <a:solidFill>
                  <a:srgbClr val="74BD35"/>
                </a:solidFill>
                <a:ea typeface="ＭＳ Ｐゴシック" charset="0"/>
              </a:rPr>
              <a:t>to meet the long term needs of retailers</a:t>
            </a:r>
          </a:p>
        </p:txBody>
      </p:sp>
      <p:sp>
        <p:nvSpPr>
          <p:cNvPr id="3" name="Text Placeholder 2"/>
          <p:cNvSpPr>
            <a:spLocks noGrp="1"/>
          </p:cNvSpPr>
          <p:nvPr>
            <p:ph type="body" sz="quarter" idx="16"/>
          </p:nvPr>
        </p:nvSpPr>
        <p:spPr>
          <a:xfrm>
            <a:off x="900113" y="996950"/>
            <a:ext cx="3384550" cy="3540125"/>
          </a:xfrm>
        </p:spPr>
        <p:txBody>
          <a:bodyPr>
            <a:noAutofit/>
          </a:bodyPr>
          <a:lstStyle/>
          <a:p>
            <a:pPr eaLnBrk="1" hangingPunct="1">
              <a:lnSpc>
                <a:spcPct val="100000"/>
              </a:lnSpc>
              <a:spcBef>
                <a:spcPts val="400"/>
              </a:spcBef>
              <a:spcAft>
                <a:spcPts val="400"/>
              </a:spcAft>
              <a:defRPr/>
            </a:pPr>
            <a:r>
              <a:rPr lang="en-PH" dirty="0" smtClean="0">
                <a:ea typeface="ＭＳ Ｐゴシック" charset="0"/>
                <a:cs typeface="Arial" charset="0"/>
              </a:rPr>
              <a:t>Innovation</a:t>
            </a:r>
          </a:p>
          <a:p>
            <a:pPr eaLnBrk="1" hangingPunct="1">
              <a:lnSpc>
                <a:spcPct val="100000"/>
              </a:lnSpc>
              <a:spcBef>
                <a:spcPts val="400"/>
              </a:spcBef>
              <a:spcAft>
                <a:spcPts val="400"/>
              </a:spcAft>
              <a:defRPr/>
            </a:pPr>
            <a:r>
              <a:rPr lang="en-PH" dirty="0">
                <a:ea typeface="ＭＳ Ｐゴシック" charset="0"/>
                <a:cs typeface="Arial" charset="0"/>
              </a:rPr>
              <a:t>Performance</a:t>
            </a:r>
          </a:p>
          <a:p>
            <a:pPr eaLnBrk="1" hangingPunct="1">
              <a:lnSpc>
                <a:spcPct val="100000"/>
              </a:lnSpc>
              <a:spcBef>
                <a:spcPts val="400"/>
              </a:spcBef>
              <a:spcAft>
                <a:spcPts val="400"/>
              </a:spcAft>
              <a:defRPr/>
            </a:pPr>
            <a:r>
              <a:rPr lang="en-PH" dirty="0">
                <a:ea typeface="ＭＳ Ｐゴシック" charset="0"/>
                <a:cs typeface="Arial" charset="0"/>
              </a:rPr>
              <a:t>Reliability</a:t>
            </a:r>
          </a:p>
          <a:p>
            <a:pPr eaLnBrk="1" hangingPunct="1">
              <a:lnSpc>
                <a:spcPct val="100000"/>
              </a:lnSpc>
              <a:spcBef>
                <a:spcPts val="400"/>
              </a:spcBef>
              <a:spcAft>
                <a:spcPts val="400"/>
              </a:spcAft>
              <a:defRPr/>
            </a:pPr>
            <a:r>
              <a:rPr lang="en-PH" dirty="0">
                <a:ea typeface="ＭＳ Ｐゴシック" charset="0"/>
                <a:cs typeface="Arial" charset="0"/>
              </a:rPr>
              <a:t>Serviceability</a:t>
            </a:r>
          </a:p>
          <a:p>
            <a:pPr eaLnBrk="1" hangingPunct="1">
              <a:lnSpc>
                <a:spcPct val="100000"/>
              </a:lnSpc>
              <a:spcBef>
                <a:spcPts val="400"/>
              </a:spcBef>
              <a:spcAft>
                <a:spcPts val="400"/>
              </a:spcAft>
              <a:defRPr/>
            </a:pPr>
            <a:r>
              <a:rPr lang="en-PH" dirty="0">
                <a:ea typeface="ＭＳ Ｐゴシック" charset="0"/>
                <a:cs typeface="Arial" charset="0"/>
              </a:rPr>
              <a:t>Lifecycle Management</a:t>
            </a:r>
          </a:p>
          <a:p>
            <a:pPr eaLnBrk="1" hangingPunct="1">
              <a:lnSpc>
                <a:spcPct val="100000"/>
              </a:lnSpc>
              <a:spcBef>
                <a:spcPts val="400"/>
              </a:spcBef>
              <a:spcAft>
                <a:spcPts val="400"/>
              </a:spcAft>
              <a:defRPr/>
            </a:pPr>
            <a:endParaRPr lang="en-PH" dirty="0">
              <a:ea typeface="ＭＳ Ｐゴシック" charset="0"/>
              <a:cs typeface="Arial" charset="0"/>
            </a:endParaRPr>
          </a:p>
        </p:txBody>
      </p:sp>
      <p:sp>
        <p:nvSpPr>
          <p:cNvPr id="15" name="Slide Number Placeholder 3"/>
          <p:cNvSpPr>
            <a:spLocks noGrp="1"/>
          </p:cNvSpPr>
          <p:nvPr>
            <p:ph type="sldNum" sz="quarter" idx="19"/>
          </p:nvPr>
        </p:nvSpPr>
        <p:spPr/>
        <p:txBody>
          <a:bodyPr/>
          <a:lstStyle/>
          <a:p>
            <a:pPr>
              <a:defRPr/>
            </a:pPr>
            <a:fld id="{285E9128-8FB6-4A18-B505-D80A0B0E81EF}" type="slidenum">
              <a:rPr lang="en-US">
                <a:solidFill>
                  <a:srgbClr val="74BD35"/>
                </a:solidFill>
              </a:rPr>
              <a:pPr>
                <a:defRPr/>
              </a:pPr>
              <a:t>3</a:t>
            </a:fld>
            <a:endParaRPr lang="en-US" dirty="0">
              <a:solidFill>
                <a:srgbClr val="74BD35"/>
              </a:solidFill>
            </a:endParaRPr>
          </a:p>
        </p:txBody>
      </p:sp>
      <p:sp>
        <p:nvSpPr>
          <p:cNvPr id="9223"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B78D62DD-7511-493D-8714-940CDED44629}"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5480050" y="1428750"/>
            <a:ext cx="982663" cy="982663"/>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6" name="Rectangle 25"/>
          <p:cNvSpPr/>
          <p:nvPr/>
        </p:nvSpPr>
        <p:spPr>
          <a:xfrm>
            <a:off x="5480050" y="2497138"/>
            <a:ext cx="982663" cy="982662"/>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7" name="Rectangle 26"/>
          <p:cNvSpPr/>
          <p:nvPr/>
        </p:nvSpPr>
        <p:spPr>
          <a:xfrm>
            <a:off x="5480050" y="3573463"/>
            <a:ext cx="982663" cy="9810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8" name="Rectangle 27"/>
          <p:cNvSpPr/>
          <p:nvPr/>
        </p:nvSpPr>
        <p:spPr>
          <a:xfrm>
            <a:off x="6462713" y="1428750"/>
            <a:ext cx="1958975" cy="98266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900" b="1" dirty="0"/>
              <a:t>RealPOS 72XRT</a:t>
            </a:r>
          </a:p>
          <a:p>
            <a:pPr>
              <a:defRPr/>
            </a:pPr>
            <a:r>
              <a:rPr lang="en-PH" sz="900" dirty="0"/>
              <a:t>Extreme Retail Technology</a:t>
            </a:r>
          </a:p>
          <a:p>
            <a:pPr marL="117475" indent="-117475">
              <a:buFont typeface="Arial" pitchFamily="34" charset="0"/>
              <a:buChar char="•"/>
              <a:defRPr/>
            </a:pPr>
            <a:r>
              <a:rPr lang="en-PH" sz="900" dirty="0"/>
              <a:t> 15” or 17” Capacitive Touch</a:t>
            </a:r>
          </a:p>
          <a:p>
            <a:pPr marL="117475" indent="-117475">
              <a:buFont typeface="Arial" pitchFamily="34" charset="0"/>
              <a:buChar char="•"/>
              <a:defRPr/>
            </a:pPr>
            <a:r>
              <a:rPr lang="en-PH" sz="900" dirty="0"/>
              <a:t> Core i5-2390T</a:t>
            </a:r>
          </a:p>
          <a:p>
            <a:pPr marL="117475" indent="-117475">
              <a:buFont typeface="Arial" pitchFamily="34" charset="0"/>
              <a:buChar char="•"/>
              <a:defRPr/>
            </a:pPr>
            <a:r>
              <a:rPr lang="en-PH" sz="900" dirty="0"/>
              <a:t> Core i3–2120T</a:t>
            </a:r>
          </a:p>
          <a:p>
            <a:pPr marL="117475" indent="-117475">
              <a:buFont typeface="Arial" pitchFamily="34" charset="0"/>
              <a:buChar char="•"/>
              <a:defRPr/>
            </a:pPr>
            <a:r>
              <a:rPr lang="en-PH" sz="900" dirty="0"/>
              <a:t> Celeron G530T</a:t>
            </a:r>
          </a:p>
        </p:txBody>
      </p:sp>
      <p:sp>
        <p:nvSpPr>
          <p:cNvPr id="29" name="Rectangle 28"/>
          <p:cNvSpPr/>
          <p:nvPr/>
        </p:nvSpPr>
        <p:spPr>
          <a:xfrm>
            <a:off x="6462713" y="2497138"/>
            <a:ext cx="1958975" cy="98266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fr-FR" sz="1000" b="1" dirty="0"/>
              <a:t>RealPOS 50</a:t>
            </a:r>
          </a:p>
          <a:p>
            <a:pPr>
              <a:defRPr/>
            </a:pPr>
            <a:r>
              <a:rPr lang="fr-FR" sz="900" dirty="0"/>
              <a:t>Performance </a:t>
            </a:r>
            <a:r>
              <a:rPr lang="fr-FR" sz="900" dirty="0" err="1"/>
              <a:t>Touch</a:t>
            </a:r>
            <a:r>
              <a:rPr lang="fr-FR" sz="900" dirty="0"/>
              <a:t> </a:t>
            </a:r>
          </a:p>
          <a:p>
            <a:pPr marL="117475" indent="-117475">
              <a:buFont typeface="Arial" pitchFamily="34" charset="0"/>
              <a:buChar char="•"/>
              <a:defRPr/>
            </a:pPr>
            <a:r>
              <a:rPr lang="fr-FR" sz="900" dirty="0"/>
              <a:t> 15” Capacitive / </a:t>
            </a:r>
            <a:r>
              <a:rPr lang="fr-FR" sz="900" dirty="0" err="1"/>
              <a:t>Celeron</a:t>
            </a:r>
            <a:r>
              <a:rPr lang="fr-FR" sz="900" dirty="0"/>
              <a:t> T3100 </a:t>
            </a:r>
          </a:p>
          <a:p>
            <a:pPr marL="117475" indent="-117475">
              <a:buFont typeface="Arial" pitchFamily="34" charset="0"/>
              <a:buChar char="•"/>
              <a:defRPr/>
            </a:pPr>
            <a:r>
              <a:rPr lang="fr-FR" sz="900" dirty="0"/>
              <a:t> 15” </a:t>
            </a:r>
            <a:r>
              <a:rPr lang="fr-FR" sz="900" dirty="0" err="1"/>
              <a:t>Resistive</a:t>
            </a:r>
            <a:r>
              <a:rPr lang="fr-FR" sz="900" dirty="0"/>
              <a:t> / </a:t>
            </a:r>
            <a:r>
              <a:rPr lang="fr-FR" sz="900" dirty="0" err="1"/>
              <a:t>Celeron</a:t>
            </a:r>
            <a:r>
              <a:rPr lang="fr-FR" sz="900" dirty="0"/>
              <a:t> 900</a:t>
            </a:r>
          </a:p>
        </p:txBody>
      </p:sp>
      <p:sp>
        <p:nvSpPr>
          <p:cNvPr id="30" name="Rectangle 29"/>
          <p:cNvSpPr/>
          <p:nvPr/>
        </p:nvSpPr>
        <p:spPr>
          <a:xfrm>
            <a:off x="6462713" y="3573463"/>
            <a:ext cx="1958975" cy="98107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000" b="1" dirty="0"/>
              <a:t>RealPOS 25</a:t>
            </a:r>
          </a:p>
          <a:p>
            <a:pPr>
              <a:defRPr/>
            </a:pPr>
            <a:r>
              <a:rPr lang="en-PH" sz="900" dirty="0"/>
              <a:t>Value Touch </a:t>
            </a:r>
          </a:p>
          <a:p>
            <a:pPr marL="117475" indent="-117475">
              <a:buFont typeface="Arial" pitchFamily="34" charset="0"/>
              <a:buChar char="•"/>
              <a:defRPr/>
            </a:pPr>
            <a:r>
              <a:rPr lang="en-PH" sz="900" dirty="0"/>
              <a:t> 15” Resistive Touch</a:t>
            </a:r>
          </a:p>
          <a:p>
            <a:pPr marL="117475" indent="-117475">
              <a:buFont typeface="Arial" pitchFamily="34" charset="0"/>
              <a:buChar char="•"/>
              <a:defRPr/>
            </a:pPr>
            <a:r>
              <a:rPr lang="en-PH" sz="900" dirty="0"/>
              <a:t> Atom Dual Core D2550</a:t>
            </a:r>
          </a:p>
        </p:txBody>
      </p:sp>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buFont typeface="Arial" charset="0"/>
              <a:buNone/>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TERMINAL FAMILY</a:t>
            </a:r>
            <a:endPar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buFont typeface="Arial" charset="0"/>
              <a:buNone/>
              <a:defRPr/>
            </a:pPr>
            <a:r>
              <a:rPr lang="en-PH" sz="2600" b="1" dirty="0" smtClean="0">
                <a:solidFill>
                  <a:srgbClr val="74BD35"/>
                </a:solidFill>
                <a:ea typeface="ＭＳ Ｐゴシック" charset="0"/>
              </a:rPr>
              <a:t>Broad and innovative solution portfolio</a:t>
            </a:r>
            <a:endParaRPr lang="en-PH"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A723387C-ED75-40BA-8A5D-CFDBEEE9FAD3}" type="slidenum">
              <a:rPr lang="en-US"/>
              <a:pPr>
                <a:defRPr/>
              </a:pPr>
              <a:t>4</a:t>
            </a:fld>
            <a:endParaRPr lang="en-US" dirty="0"/>
          </a:p>
        </p:txBody>
      </p:sp>
      <p:sp>
        <p:nvSpPr>
          <p:cNvPr id="10250"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5245D566-CC15-4AC8-BE04-6B65CDB88831}"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pic>
        <p:nvPicPr>
          <p:cNvPr id="10251" name="Picture 23" descr="CD303_21a_RP70xrt_15i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4445" t="23611" r="24445" b="18056"/>
          <a:stretch>
            <a:fillRect/>
          </a:stretch>
        </p:blipFill>
        <p:spPr bwMode="auto">
          <a:xfrm>
            <a:off x="5448300" y="1490663"/>
            <a:ext cx="1046163"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2" name="Picture 50" descr="Bio-MSR No Shadow"/>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6250" y="2643188"/>
            <a:ext cx="852488"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Picture 51" descr="Bio-MSR No Shadow"/>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1488" y="3719513"/>
            <a:ext cx="852487"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266950" y="1428750"/>
            <a:ext cx="982663" cy="982663"/>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9" name="Rectangle 18"/>
          <p:cNvSpPr/>
          <p:nvPr/>
        </p:nvSpPr>
        <p:spPr>
          <a:xfrm>
            <a:off x="2266950" y="2497138"/>
            <a:ext cx="982663" cy="982662"/>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0" name="Rectangle 19"/>
          <p:cNvSpPr/>
          <p:nvPr/>
        </p:nvSpPr>
        <p:spPr>
          <a:xfrm>
            <a:off x="2266950" y="3573463"/>
            <a:ext cx="982663" cy="9810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1" name="Rectangle 20"/>
          <p:cNvSpPr/>
          <p:nvPr/>
        </p:nvSpPr>
        <p:spPr>
          <a:xfrm>
            <a:off x="3249613" y="1428750"/>
            <a:ext cx="1958975" cy="98266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1000" b="1" dirty="0"/>
              <a:t>RealPOS 82XRT</a:t>
            </a:r>
          </a:p>
          <a:p>
            <a:pPr>
              <a:defRPr/>
            </a:pPr>
            <a:r>
              <a:rPr lang="en-PH" sz="900" dirty="0"/>
              <a:t>Extreme Retail Technology</a:t>
            </a:r>
          </a:p>
          <a:p>
            <a:pPr marL="117475" indent="-117475">
              <a:buFont typeface="Arial" pitchFamily="34" charset="0"/>
              <a:buChar char="•"/>
              <a:defRPr/>
            </a:pPr>
            <a:r>
              <a:rPr lang="en-PH" sz="900" dirty="0"/>
              <a:t> Core i5-2400 </a:t>
            </a:r>
          </a:p>
          <a:p>
            <a:pPr marL="117475" indent="-117475">
              <a:buFont typeface="Arial" pitchFamily="34" charset="0"/>
              <a:buChar char="•"/>
              <a:defRPr/>
            </a:pPr>
            <a:r>
              <a:rPr lang="en-PH" sz="900" dirty="0"/>
              <a:t> Core i3-2120</a:t>
            </a:r>
          </a:p>
          <a:p>
            <a:pPr marL="117475" indent="-117475">
              <a:buFont typeface="Arial" pitchFamily="34" charset="0"/>
              <a:buChar char="•"/>
              <a:defRPr/>
            </a:pPr>
            <a:r>
              <a:rPr lang="en-PH" sz="900" dirty="0"/>
              <a:t> Pentium G850 </a:t>
            </a:r>
          </a:p>
          <a:p>
            <a:pPr marL="117475" indent="-117475">
              <a:buFont typeface="Arial" pitchFamily="34" charset="0"/>
              <a:buChar char="•"/>
              <a:defRPr/>
            </a:pPr>
            <a:r>
              <a:rPr lang="en-PH" sz="900" dirty="0"/>
              <a:t> Celeron G540 </a:t>
            </a:r>
          </a:p>
        </p:txBody>
      </p:sp>
      <p:sp>
        <p:nvSpPr>
          <p:cNvPr id="22" name="Rectangle 21"/>
          <p:cNvSpPr/>
          <p:nvPr/>
        </p:nvSpPr>
        <p:spPr>
          <a:xfrm>
            <a:off x="3249613" y="2497138"/>
            <a:ext cx="1958975" cy="98266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fr-FR" sz="1000" b="1" dirty="0"/>
              <a:t>RealPOS 60</a:t>
            </a:r>
          </a:p>
          <a:p>
            <a:pPr>
              <a:defRPr/>
            </a:pPr>
            <a:r>
              <a:rPr lang="fr-FR" sz="900" dirty="0"/>
              <a:t>Performance Compact </a:t>
            </a:r>
          </a:p>
          <a:p>
            <a:pPr marL="117475" indent="-117475">
              <a:buFont typeface="Arial" pitchFamily="34" charset="0"/>
              <a:buChar char="•"/>
              <a:defRPr/>
            </a:pPr>
            <a:r>
              <a:rPr lang="fr-FR" sz="900" dirty="0"/>
              <a:t> </a:t>
            </a:r>
            <a:r>
              <a:rPr lang="fr-FR" sz="900" dirty="0" err="1"/>
              <a:t>Core</a:t>
            </a:r>
            <a:r>
              <a:rPr lang="fr-FR" sz="900" dirty="0"/>
              <a:t> i3-3240T</a:t>
            </a:r>
          </a:p>
          <a:p>
            <a:pPr marL="117475" indent="-117475">
              <a:buFont typeface="Arial" pitchFamily="34" charset="0"/>
              <a:buChar char="•"/>
              <a:defRPr/>
            </a:pPr>
            <a:r>
              <a:rPr lang="fr-FR" sz="900" dirty="0"/>
              <a:t> </a:t>
            </a:r>
            <a:r>
              <a:rPr lang="fr-FR" sz="900" dirty="0" err="1"/>
              <a:t>Celeron</a:t>
            </a:r>
            <a:r>
              <a:rPr lang="fr-FR" sz="900" dirty="0"/>
              <a:t> Dual </a:t>
            </a:r>
            <a:r>
              <a:rPr lang="fr-FR" sz="900" dirty="0" err="1"/>
              <a:t>Core</a:t>
            </a:r>
            <a:r>
              <a:rPr lang="fr-FR" sz="900" dirty="0"/>
              <a:t> G1610T</a:t>
            </a:r>
          </a:p>
          <a:p>
            <a:pPr>
              <a:defRPr/>
            </a:pPr>
            <a:r>
              <a:rPr lang="fr-FR" sz="900" dirty="0"/>
              <a:t> </a:t>
            </a:r>
          </a:p>
          <a:p>
            <a:pPr>
              <a:defRPr/>
            </a:pPr>
            <a:r>
              <a:rPr lang="fr-FR" sz="900" dirty="0"/>
              <a:t> </a:t>
            </a:r>
          </a:p>
        </p:txBody>
      </p:sp>
      <p:sp>
        <p:nvSpPr>
          <p:cNvPr id="23" name="Rectangle 22"/>
          <p:cNvSpPr/>
          <p:nvPr/>
        </p:nvSpPr>
        <p:spPr>
          <a:xfrm>
            <a:off x="3249613" y="3573463"/>
            <a:ext cx="1958975" cy="98107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lstStyle/>
          <a:p>
            <a:pPr>
              <a:defRPr/>
            </a:pPr>
            <a:r>
              <a:rPr lang="en-PH" sz="1000" b="1" dirty="0"/>
              <a:t>RealPOS 40</a:t>
            </a:r>
          </a:p>
          <a:p>
            <a:pPr>
              <a:defRPr/>
            </a:pPr>
            <a:r>
              <a:rPr lang="en-PH" sz="900" dirty="0"/>
              <a:t>Value Compact</a:t>
            </a:r>
          </a:p>
          <a:p>
            <a:pPr marL="117475" indent="-117475">
              <a:buFont typeface="Arial" pitchFamily="34" charset="0"/>
              <a:buChar char="•"/>
              <a:defRPr/>
            </a:pPr>
            <a:r>
              <a:rPr lang="en-PH" sz="900" dirty="0"/>
              <a:t> Atom Dual Core D2550</a:t>
            </a:r>
          </a:p>
          <a:p>
            <a:pPr>
              <a:defRPr/>
            </a:pPr>
            <a:endParaRPr lang="en-PH" sz="900" dirty="0"/>
          </a:p>
        </p:txBody>
      </p:sp>
      <p:pic>
        <p:nvPicPr>
          <p:cNvPr id="10260" name="Picture 44" descr="CD348_01_RTL_RP40_Front"/>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9096" b="20000"/>
          <a:stretch>
            <a:fillRect/>
          </a:stretch>
        </p:blipFill>
        <p:spPr bwMode="auto">
          <a:xfrm>
            <a:off x="2203450" y="3670300"/>
            <a:ext cx="104616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1" name="Picture 26" descr="CD361_32_RET_RealPOS-82XRT-Modular-Angle"/>
          <p:cNvPicPr>
            <a:picLocks noChangeAspect="1" noChangeArrowheads="1"/>
          </p:cNvPicPr>
          <p:nvPr/>
        </p:nvPicPr>
        <p:blipFill>
          <a:blip r:embed="rId6">
            <a:clrChange>
              <a:clrFrom>
                <a:srgbClr val="F8F8FA"/>
              </a:clrFrom>
              <a:clrTo>
                <a:srgbClr val="F8F8FA">
                  <a:alpha val="0"/>
                </a:srgbClr>
              </a:clrTo>
            </a:clrChange>
            <a:extLst>
              <a:ext uri="{28A0092B-C50C-407E-A947-70E740481C1C}">
                <a14:useLocalDpi xmlns:a14="http://schemas.microsoft.com/office/drawing/2010/main" val="0"/>
              </a:ext>
            </a:extLst>
          </a:blip>
          <a:srcRect l="12842" t="8122" r="7777" b="32318"/>
          <a:stretch>
            <a:fillRect/>
          </a:stretch>
        </p:blipFill>
        <p:spPr bwMode="auto">
          <a:xfrm>
            <a:off x="2266950" y="1676400"/>
            <a:ext cx="1000125"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2" name="Picture 44" descr="CD348_01_RTL_RP40_Front"/>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9096" b="20000"/>
          <a:stretch>
            <a:fillRect/>
          </a:stretch>
        </p:blipFill>
        <p:spPr bwMode="auto">
          <a:xfrm>
            <a:off x="2203450" y="2581275"/>
            <a:ext cx="1046163"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p:nvSpPr>
        <p:spPr>
          <a:xfrm>
            <a:off x="995363" y="1428750"/>
            <a:ext cx="981075" cy="982663"/>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BEST</a:t>
            </a:r>
          </a:p>
        </p:txBody>
      </p:sp>
      <p:sp>
        <p:nvSpPr>
          <p:cNvPr id="33" name="Rectangle 32"/>
          <p:cNvSpPr/>
          <p:nvPr/>
        </p:nvSpPr>
        <p:spPr>
          <a:xfrm>
            <a:off x="995363" y="2497138"/>
            <a:ext cx="981075" cy="982662"/>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BETTER</a:t>
            </a:r>
          </a:p>
        </p:txBody>
      </p:sp>
      <p:sp>
        <p:nvSpPr>
          <p:cNvPr id="34" name="Rectangle 33"/>
          <p:cNvSpPr/>
          <p:nvPr/>
        </p:nvSpPr>
        <p:spPr>
          <a:xfrm>
            <a:off x="995363" y="3573463"/>
            <a:ext cx="981075" cy="981075"/>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GOOD</a:t>
            </a:r>
          </a:p>
        </p:txBody>
      </p:sp>
      <p:sp>
        <p:nvSpPr>
          <p:cNvPr id="35" name="Rectangle 34"/>
          <p:cNvSpPr/>
          <p:nvPr/>
        </p:nvSpPr>
        <p:spPr>
          <a:xfrm>
            <a:off x="2266950" y="1087438"/>
            <a:ext cx="2944813" cy="28575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FULLY CONFIGURABLE</a:t>
            </a:r>
          </a:p>
        </p:txBody>
      </p:sp>
      <p:sp>
        <p:nvSpPr>
          <p:cNvPr id="36" name="Rectangle 35"/>
          <p:cNvSpPr/>
          <p:nvPr/>
        </p:nvSpPr>
        <p:spPr>
          <a:xfrm>
            <a:off x="5478463" y="1087438"/>
            <a:ext cx="2943225" cy="28575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INTEGRATED TOUCH</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5969000" y="1428750"/>
            <a:ext cx="2636838" cy="982663"/>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1400" b="1" dirty="0"/>
              <a:t>Extreme retail technology</a:t>
            </a:r>
          </a:p>
          <a:p>
            <a:pPr>
              <a:defRPr/>
            </a:pPr>
            <a:r>
              <a:rPr lang="en-PH" sz="1200" dirty="0"/>
              <a:t>Industry-leading performance, scalability, serviceability and manageability</a:t>
            </a:r>
          </a:p>
        </p:txBody>
      </p:sp>
      <p:sp>
        <p:nvSpPr>
          <p:cNvPr id="5" name="Text Placeholder 4"/>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TERMINAL FAMILY</a:t>
            </a:r>
          </a:p>
          <a:p>
            <a:pPr eaLnBrk="1" fontAlgn="auto" hangingPunct="1">
              <a:spcAft>
                <a:spcPts val="0"/>
              </a:spcAft>
              <a:defRPr/>
            </a:pPr>
            <a:r>
              <a:rPr lang="en-PH" sz="2600" b="1" dirty="0" smtClean="0">
                <a:solidFill>
                  <a:srgbClr val="74BD35"/>
                </a:solidFill>
                <a:ea typeface="ＭＳ Ｐゴシック" charset="0"/>
              </a:rPr>
              <a:t>Fully </a:t>
            </a:r>
            <a:r>
              <a:rPr lang="en-PH" sz="2600" b="1" dirty="0" smtClean="0">
                <a:solidFill>
                  <a:srgbClr val="74BD35"/>
                </a:solidFill>
                <a:ea typeface="ＭＳ Ｐゴシック" charset="0"/>
              </a:rPr>
              <a:t>configurable</a:t>
            </a:r>
            <a:endParaRPr lang="en-PH" sz="2600" b="1" dirty="0">
              <a:solidFill>
                <a:srgbClr val="74BD35"/>
              </a:solidFill>
              <a:ea typeface="ＭＳ Ｐゴシック" charset="0"/>
            </a:endParaRPr>
          </a:p>
        </p:txBody>
      </p:sp>
      <p:sp>
        <p:nvSpPr>
          <p:cNvPr id="4" name="Slide Number Placeholder 3"/>
          <p:cNvSpPr>
            <a:spLocks noGrp="1"/>
          </p:cNvSpPr>
          <p:nvPr>
            <p:ph type="sldNum" sz="quarter" idx="23"/>
          </p:nvPr>
        </p:nvSpPr>
        <p:spPr/>
        <p:txBody>
          <a:bodyPr/>
          <a:lstStyle/>
          <a:p>
            <a:pPr>
              <a:defRPr/>
            </a:pPr>
            <a:fld id="{E2DD94E4-770A-4A94-BEBF-7A6EAF8A4263}" type="slidenum">
              <a:rPr lang="en-US"/>
              <a:pPr>
                <a:defRPr/>
              </a:pPr>
              <a:t>5</a:t>
            </a:fld>
            <a:endParaRPr lang="en-US" dirty="0"/>
          </a:p>
        </p:txBody>
      </p:sp>
      <p:sp>
        <p:nvSpPr>
          <p:cNvPr id="11269" name="Date Placeholder 1"/>
          <p:cNvSpPr>
            <a:spLocks noGrp="1"/>
          </p:cNvSpPr>
          <p:nvPr>
            <p:ph type="dt" sz="quarter" idx="22"/>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9CEA09CA-0610-4AC0-BDAC-CC8D09F2E712}"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
        <p:nvSpPr>
          <p:cNvPr id="3" name="Rectangle 2"/>
          <p:cNvSpPr/>
          <p:nvPr/>
        </p:nvSpPr>
        <p:spPr>
          <a:xfrm>
            <a:off x="2266950" y="1428750"/>
            <a:ext cx="982663" cy="982663"/>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9" name="Rectangle 18"/>
          <p:cNvSpPr/>
          <p:nvPr/>
        </p:nvSpPr>
        <p:spPr>
          <a:xfrm>
            <a:off x="2266950" y="2500313"/>
            <a:ext cx="982663" cy="982662"/>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0" name="Rectangle 19"/>
          <p:cNvSpPr/>
          <p:nvPr/>
        </p:nvSpPr>
        <p:spPr>
          <a:xfrm>
            <a:off x="2266950" y="3622675"/>
            <a:ext cx="982663" cy="9810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1" name="Rectangle 20"/>
          <p:cNvSpPr/>
          <p:nvPr/>
        </p:nvSpPr>
        <p:spPr>
          <a:xfrm>
            <a:off x="3249613" y="1428750"/>
            <a:ext cx="1958975" cy="98266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1000" b="1" dirty="0"/>
              <a:t>RealPOS 82XRT</a:t>
            </a:r>
          </a:p>
          <a:p>
            <a:pPr>
              <a:defRPr/>
            </a:pPr>
            <a:r>
              <a:rPr lang="en-PH" sz="900" dirty="0"/>
              <a:t>Extreme Retail Technology</a:t>
            </a:r>
          </a:p>
          <a:p>
            <a:pPr marL="117475" indent="-117475">
              <a:buFont typeface="Arial" pitchFamily="34" charset="0"/>
              <a:buChar char="•"/>
              <a:defRPr/>
            </a:pPr>
            <a:r>
              <a:rPr lang="en-PH" sz="900" dirty="0"/>
              <a:t> Core i5-2400 </a:t>
            </a:r>
          </a:p>
          <a:p>
            <a:pPr marL="117475" indent="-117475">
              <a:buFont typeface="Arial" pitchFamily="34" charset="0"/>
              <a:buChar char="•"/>
              <a:defRPr/>
            </a:pPr>
            <a:r>
              <a:rPr lang="en-PH" sz="900" dirty="0"/>
              <a:t> Core i3-2120</a:t>
            </a:r>
          </a:p>
          <a:p>
            <a:pPr marL="117475" indent="-117475">
              <a:buFont typeface="Arial" pitchFamily="34" charset="0"/>
              <a:buChar char="•"/>
              <a:defRPr/>
            </a:pPr>
            <a:r>
              <a:rPr lang="en-PH" sz="900" dirty="0"/>
              <a:t> Pentium G850 </a:t>
            </a:r>
          </a:p>
          <a:p>
            <a:pPr marL="117475" indent="-117475">
              <a:buFont typeface="Arial" pitchFamily="34" charset="0"/>
              <a:buChar char="•"/>
              <a:defRPr/>
            </a:pPr>
            <a:r>
              <a:rPr lang="en-PH" sz="900" dirty="0"/>
              <a:t> Celeron G540 </a:t>
            </a:r>
          </a:p>
        </p:txBody>
      </p:sp>
      <p:sp>
        <p:nvSpPr>
          <p:cNvPr id="22" name="Rectangle 21"/>
          <p:cNvSpPr/>
          <p:nvPr/>
        </p:nvSpPr>
        <p:spPr>
          <a:xfrm>
            <a:off x="3249613" y="2500313"/>
            <a:ext cx="1958975" cy="98266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fr-FR" sz="1000" b="1" dirty="0"/>
              <a:t>RealPOS 60</a:t>
            </a:r>
          </a:p>
          <a:p>
            <a:pPr>
              <a:defRPr/>
            </a:pPr>
            <a:r>
              <a:rPr lang="fr-FR" sz="900" dirty="0"/>
              <a:t>Performance Compact </a:t>
            </a:r>
          </a:p>
          <a:p>
            <a:pPr marL="117475" indent="-117475">
              <a:buFont typeface="Arial" pitchFamily="34" charset="0"/>
              <a:buChar char="•"/>
              <a:defRPr/>
            </a:pPr>
            <a:r>
              <a:rPr lang="fr-FR" sz="900" dirty="0"/>
              <a:t> </a:t>
            </a:r>
            <a:r>
              <a:rPr lang="fr-FR" sz="900" dirty="0" err="1"/>
              <a:t>Core</a:t>
            </a:r>
            <a:r>
              <a:rPr lang="fr-FR" sz="900" dirty="0"/>
              <a:t> i3-3240T</a:t>
            </a:r>
          </a:p>
          <a:p>
            <a:pPr marL="117475" indent="-117475">
              <a:buFont typeface="Arial" pitchFamily="34" charset="0"/>
              <a:buChar char="•"/>
              <a:defRPr/>
            </a:pPr>
            <a:r>
              <a:rPr lang="fr-FR" sz="900" dirty="0"/>
              <a:t> </a:t>
            </a:r>
            <a:r>
              <a:rPr lang="fr-FR" sz="900" dirty="0" err="1"/>
              <a:t>Celeron</a:t>
            </a:r>
            <a:r>
              <a:rPr lang="fr-FR" sz="900" dirty="0"/>
              <a:t> Dual </a:t>
            </a:r>
            <a:r>
              <a:rPr lang="fr-FR" sz="900" dirty="0" err="1"/>
              <a:t>Core</a:t>
            </a:r>
            <a:r>
              <a:rPr lang="fr-FR" sz="900" dirty="0"/>
              <a:t> G1610T</a:t>
            </a:r>
          </a:p>
          <a:p>
            <a:pPr>
              <a:defRPr/>
            </a:pPr>
            <a:r>
              <a:rPr lang="fr-FR" sz="900" dirty="0"/>
              <a:t> </a:t>
            </a:r>
          </a:p>
          <a:p>
            <a:pPr>
              <a:defRPr/>
            </a:pPr>
            <a:r>
              <a:rPr lang="fr-FR" sz="900" dirty="0"/>
              <a:t> </a:t>
            </a:r>
          </a:p>
        </p:txBody>
      </p:sp>
      <p:sp>
        <p:nvSpPr>
          <p:cNvPr id="23" name="Rectangle 22"/>
          <p:cNvSpPr/>
          <p:nvPr/>
        </p:nvSpPr>
        <p:spPr>
          <a:xfrm>
            <a:off x="3249613" y="3622675"/>
            <a:ext cx="1958975" cy="98107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1000" b="1" dirty="0"/>
              <a:t>RealPOS 40</a:t>
            </a:r>
          </a:p>
          <a:p>
            <a:pPr>
              <a:defRPr/>
            </a:pPr>
            <a:r>
              <a:rPr lang="en-PH" sz="900" dirty="0"/>
              <a:t>Value Compact</a:t>
            </a:r>
          </a:p>
          <a:p>
            <a:pPr marL="117475" indent="-117475">
              <a:buFont typeface="Arial" pitchFamily="34" charset="0"/>
              <a:buChar char="•"/>
              <a:defRPr/>
            </a:pPr>
            <a:r>
              <a:rPr lang="en-PH" sz="900" dirty="0"/>
              <a:t> Atom Dual Core D2550</a:t>
            </a:r>
          </a:p>
          <a:p>
            <a:pPr>
              <a:defRPr/>
            </a:pPr>
            <a:endParaRPr lang="en-PH" sz="900" dirty="0"/>
          </a:p>
        </p:txBody>
      </p:sp>
      <p:pic>
        <p:nvPicPr>
          <p:cNvPr id="11276" name="Picture 44"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9096" b="20000"/>
          <a:stretch>
            <a:fillRect/>
          </a:stretch>
        </p:blipFill>
        <p:spPr bwMode="auto">
          <a:xfrm>
            <a:off x="2203450" y="3719513"/>
            <a:ext cx="1046163"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26" descr="CD361_32_RET_RealPOS-82XRT-Modular-Angle"/>
          <p:cNvPicPr>
            <a:picLocks noChangeAspect="1" noChangeArrowheads="1"/>
          </p:cNvPicPr>
          <p:nvPr/>
        </p:nvPicPr>
        <p:blipFill>
          <a:blip r:embed="rId4">
            <a:clrChange>
              <a:clrFrom>
                <a:srgbClr val="F8F8FA"/>
              </a:clrFrom>
              <a:clrTo>
                <a:srgbClr val="F8F8FA">
                  <a:alpha val="0"/>
                </a:srgbClr>
              </a:clrTo>
            </a:clrChange>
            <a:extLst>
              <a:ext uri="{28A0092B-C50C-407E-A947-70E740481C1C}">
                <a14:useLocalDpi xmlns:a14="http://schemas.microsoft.com/office/drawing/2010/main" val="0"/>
              </a:ext>
            </a:extLst>
          </a:blip>
          <a:srcRect l="12842" t="8122" r="7777" b="32318"/>
          <a:stretch>
            <a:fillRect/>
          </a:stretch>
        </p:blipFill>
        <p:spPr bwMode="auto">
          <a:xfrm>
            <a:off x="2266950" y="1676400"/>
            <a:ext cx="1000125"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8" name="Picture 44" descr="CD348_01_RTL_RP40_Front"/>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9096" b="20000"/>
          <a:stretch>
            <a:fillRect/>
          </a:stretch>
        </p:blipFill>
        <p:spPr bwMode="auto">
          <a:xfrm>
            <a:off x="2203450" y="2584450"/>
            <a:ext cx="104616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31"/>
          <p:cNvSpPr/>
          <p:nvPr/>
        </p:nvSpPr>
        <p:spPr>
          <a:xfrm>
            <a:off x="995363" y="1428750"/>
            <a:ext cx="981075" cy="982663"/>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BEST</a:t>
            </a:r>
          </a:p>
        </p:txBody>
      </p:sp>
      <p:sp>
        <p:nvSpPr>
          <p:cNvPr id="33" name="Rectangle 32"/>
          <p:cNvSpPr/>
          <p:nvPr/>
        </p:nvSpPr>
        <p:spPr>
          <a:xfrm>
            <a:off x="995363" y="2500313"/>
            <a:ext cx="981075" cy="982662"/>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BETTER</a:t>
            </a:r>
          </a:p>
        </p:txBody>
      </p:sp>
      <p:sp>
        <p:nvSpPr>
          <p:cNvPr id="34" name="Rectangle 33"/>
          <p:cNvSpPr/>
          <p:nvPr/>
        </p:nvSpPr>
        <p:spPr>
          <a:xfrm>
            <a:off x="995363" y="3622675"/>
            <a:ext cx="981075" cy="981075"/>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400" dirty="0"/>
              <a:t>GOOD</a:t>
            </a:r>
          </a:p>
        </p:txBody>
      </p:sp>
      <p:sp>
        <p:nvSpPr>
          <p:cNvPr id="35" name="Rectangle 34"/>
          <p:cNvSpPr/>
          <p:nvPr/>
        </p:nvSpPr>
        <p:spPr>
          <a:xfrm>
            <a:off x="2266950" y="1025525"/>
            <a:ext cx="6338888" cy="285750"/>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PH" sz="1200" dirty="0"/>
              <a:t>PRODUCT DIFFERENTIATION</a:t>
            </a:r>
          </a:p>
        </p:txBody>
      </p:sp>
      <p:sp>
        <p:nvSpPr>
          <p:cNvPr id="24" name="Rectangle 23"/>
          <p:cNvSpPr/>
          <p:nvPr/>
        </p:nvSpPr>
        <p:spPr>
          <a:xfrm>
            <a:off x="5969000" y="3619500"/>
            <a:ext cx="2636838" cy="982663"/>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1400" b="1" dirty="0"/>
              <a:t>Superior value </a:t>
            </a:r>
          </a:p>
          <a:p>
            <a:pPr>
              <a:defRPr/>
            </a:pPr>
            <a:r>
              <a:rPr lang="en-PH" sz="1200" dirty="0"/>
              <a:t>Cost-effective and reliable</a:t>
            </a:r>
          </a:p>
        </p:txBody>
      </p:sp>
      <p:sp>
        <p:nvSpPr>
          <p:cNvPr id="25" name="Right Arrow 24"/>
          <p:cNvSpPr/>
          <p:nvPr/>
        </p:nvSpPr>
        <p:spPr>
          <a:xfrm>
            <a:off x="5381625" y="3938588"/>
            <a:ext cx="469900" cy="346075"/>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6" name="Rectangle 25"/>
          <p:cNvSpPr/>
          <p:nvPr/>
        </p:nvSpPr>
        <p:spPr>
          <a:xfrm>
            <a:off x="2203450" y="3562350"/>
            <a:ext cx="6464300" cy="1106488"/>
          </a:xfrm>
          <a:prstGeom prst="rect">
            <a:avLst/>
          </a:prstGeom>
          <a:noFill/>
          <a:ln>
            <a:solidFill>
              <a:schemeClr val="bg1">
                <a:lumMod val="5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27" name="Rectangle 26"/>
          <p:cNvSpPr/>
          <p:nvPr/>
        </p:nvSpPr>
        <p:spPr>
          <a:xfrm>
            <a:off x="5969000" y="2500313"/>
            <a:ext cx="2636838" cy="982662"/>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defRPr/>
            </a:pPr>
            <a:r>
              <a:rPr lang="en-PH" sz="1400" b="1" dirty="0"/>
              <a:t>Small size, big performance </a:t>
            </a:r>
          </a:p>
          <a:p>
            <a:pPr>
              <a:defRPr/>
            </a:pPr>
            <a:r>
              <a:rPr lang="en-PH" sz="1200" dirty="0"/>
              <a:t>Outstanding performance in an innovative compact design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53025" y="996950"/>
            <a:ext cx="3659188" cy="3536950"/>
          </a:xfrm>
          <a:prstGeom prst="rect">
            <a:avLst/>
          </a:prstGeom>
          <a:solidFill>
            <a:schemeClr val="bg1"/>
          </a:solidFill>
          <a:ln>
            <a:noFill/>
          </a:ln>
          <a:effectLst>
            <a:outerShdw blurRad="63500" sx="102000" sy="102000" algn="ctr" rotWithShape="0">
              <a:prstClr val="black">
                <a:alpha val="8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pic>
        <p:nvPicPr>
          <p:cNvPr id="12291" name="Picture 2" descr="C:\Users\jp160023\Documents\Feb 2013 Photo Shoot\RP40-60 with printer and display.jpg"/>
          <p:cNvPicPr>
            <a:picLocks noChangeAspect="1" noChangeArrowheads="1"/>
          </p:cNvPicPr>
          <p:nvPr/>
        </p:nvPicPr>
        <p:blipFill>
          <a:blip r:embed="rId3">
            <a:extLst>
              <a:ext uri="{28A0092B-C50C-407E-A947-70E740481C1C}">
                <a14:useLocalDpi xmlns:a14="http://schemas.microsoft.com/office/drawing/2010/main" val="0"/>
              </a:ext>
            </a:extLst>
          </a:blip>
          <a:srcRect l="5972" r="7506"/>
          <a:stretch>
            <a:fillRect/>
          </a:stretch>
        </p:blipFill>
        <p:spPr bwMode="auto">
          <a:xfrm>
            <a:off x="5153025" y="1066800"/>
            <a:ext cx="3659188"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
          <p:cNvSpPr txBox="1">
            <a:spLocks/>
          </p:cNvSpPr>
          <p:nvPr/>
        </p:nvSpPr>
        <p:spPr>
          <a:xfrm>
            <a:off x="5153025" y="3743325"/>
            <a:ext cx="3659188" cy="790575"/>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200" dirty="0">
                <a:cs typeface="Arial" charset="0"/>
              </a:rPr>
              <a:t>The NCR RealPOS 40 delivers an exceptional combination of performance, reliability, and energy efficiency… at an incredibly affordable price</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buFont typeface="Arial" charset="0"/>
              <a:buNone/>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US" sz="3600" b="1" dirty="0" smtClean="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40</a:t>
            </a:r>
            <a:endPar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endParaRPr>
          </a:p>
          <a:p>
            <a:pPr eaLnBrk="1" fontAlgn="auto" hangingPunct="1">
              <a:spcAft>
                <a:spcPts val="0"/>
              </a:spcAft>
              <a:buFont typeface="Arial" charset="0"/>
              <a:buNone/>
              <a:defRPr/>
            </a:pPr>
            <a:r>
              <a:rPr lang="en-PH" sz="2600" b="1" dirty="0" smtClean="0">
                <a:solidFill>
                  <a:srgbClr val="74BD35"/>
                </a:solidFill>
                <a:ea typeface="ＭＳ Ｐゴシック" charset="0"/>
              </a:rPr>
              <a:t>Overview</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90663"/>
            <a:ext cx="4103687" cy="3046412"/>
          </a:xfrm>
        </p:spPr>
        <p:txBody>
          <a:bodyPr>
            <a:noAutofit/>
          </a:bodyPr>
          <a:lstStyle/>
          <a:p>
            <a:pPr eaLnBrk="1" hangingPunct="1">
              <a:lnSpc>
                <a:spcPct val="100000"/>
              </a:lnSpc>
              <a:spcBef>
                <a:spcPts val="400"/>
              </a:spcBef>
              <a:spcAft>
                <a:spcPts val="400"/>
              </a:spcAft>
              <a:defRPr/>
            </a:pPr>
            <a:r>
              <a:rPr lang="en-PH" dirty="0">
                <a:ea typeface="ＭＳ Ｐゴシック" charset="0"/>
                <a:cs typeface="Arial" charset="0"/>
              </a:rPr>
              <a:t> Innovative </a:t>
            </a:r>
            <a:r>
              <a:rPr lang="en-PH" dirty="0" smtClean="0">
                <a:ea typeface="ＭＳ Ｐゴシック" charset="0"/>
                <a:cs typeface="Arial" charset="0"/>
              </a:rPr>
              <a:t>compact design</a:t>
            </a:r>
            <a:endParaRPr lang="en-PH" dirty="0">
              <a:ea typeface="ＭＳ Ｐゴシック" charset="0"/>
              <a:cs typeface="Arial" charset="0"/>
            </a:endParaRPr>
          </a:p>
          <a:p>
            <a:pPr eaLnBrk="1" hangingPunct="1">
              <a:lnSpc>
                <a:spcPct val="100000"/>
              </a:lnSpc>
              <a:spcBef>
                <a:spcPts val="400"/>
              </a:spcBef>
              <a:spcAft>
                <a:spcPts val="400"/>
              </a:spcAft>
              <a:defRPr/>
            </a:pPr>
            <a:r>
              <a:rPr lang="en-PH" dirty="0">
                <a:ea typeface="ＭＳ Ｐゴシック" charset="0"/>
                <a:cs typeface="Arial" charset="0"/>
              </a:rPr>
              <a:t> High r</a:t>
            </a:r>
            <a:r>
              <a:rPr lang="en-PH" dirty="0" smtClean="0">
                <a:ea typeface="ＭＳ Ｐゴシック" charset="0"/>
                <a:cs typeface="Arial" charset="0"/>
              </a:rPr>
              <a:t>eliability</a:t>
            </a:r>
            <a:endParaRPr lang="en-PH" dirty="0">
              <a:ea typeface="ＭＳ Ｐゴシック" charset="0"/>
              <a:cs typeface="Arial" charset="0"/>
            </a:endParaRPr>
          </a:p>
          <a:p>
            <a:pPr eaLnBrk="1" hangingPunct="1">
              <a:lnSpc>
                <a:spcPct val="100000"/>
              </a:lnSpc>
              <a:spcBef>
                <a:spcPts val="400"/>
              </a:spcBef>
              <a:spcAft>
                <a:spcPts val="400"/>
              </a:spcAft>
              <a:defRPr/>
            </a:pPr>
            <a:r>
              <a:rPr lang="en-PH" dirty="0">
                <a:ea typeface="ＭＳ Ｐゴシック" charset="0"/>
                <a:cs typeface="Arial" charset="0"/>
              </a:rPr>
              <a:t> Efficient </a:t>
            </a:r>
            <a:r>
              <a:rPr lang="en-PH" dirty="0" smtClean="0">
                <a:ea typeface="ＭＳ Ｐゴシック" charset="0"/>
                <a:cs typeface="Arial" charset="0"/>
              </a:rPr>
              <a:t>serviceability</a:t>
            </a:r>
            <a:endParaRPr lang="en-PH" dirty="0">
              <a:ea typeface="ＭＳ Ｐゴシック" charset="0"/>
              <a:cs typeface="Arial" charset="0"/>
            </a:endParaRPr>
          </a:p>
          <a:p>
            <a:pPr eaLnBrk="1" hangingPunct="1">
              <a:lnSpc>
                <a:spcPct val="100000"/>
              </a:lnSpc>
              <a:spcBef>
                <a:spcPts val="400"/>
              </a:spcBef>
              <a:spcAft>
                <a:spcPts val="400"/>
              </a:spcAft>
              <a:defRPr/>
            </a:pPr>
            <a:r>
              <a:rPr lang="en-PH" dirty="0">
                <a:ea typeface="ＭＳ Ｐゴシック" charset="0"/>
                <a:cs typeface="Arial" charset="0"/>
              </a:rPr>
              <a:t> Exceptional </a:t>
            </a:r>
            <a:r>
              <a:rPr lang="en-PH" dirty="0" smtClean="0">
                <a:ea typeface="ＭＳ Ｐゴシック" charset="0"/>
                <a:cs typeface="Arial" charset="0"/>
              </a:rPr>
              <a:t>energy efficiency</a:t>
            </a:r>
            <a:endParaRPr lang="en-PH" dirty="0">
              <a:ea typeface="ＭＳ Ｐゴシック" charset="0"/>
              <a:cs typeface="Arial" charset="0"/>
            </a:endParaRPr>
          </a:p>
          <a:p>
            <a:pPr eaLnBrk="1" hangingPunct="1">
              <a:lnSpc>
                <a:spcPct val="100000"/>
              </a:lnSpc>
              <a:spcBef>
                <a:spcPts val="400"/>
              </a:spcBef>
              <a:spcAft>
                <a:spcPts val="400"/>
              </a:spcAft>
              <a:defRPr/>
            </a:pPr>
            <a:r>
              <a:rPr lang="en-PH" dirty="0">
                <a:ea typeface="ＭＳ Ｐゴシック" charset="0"/>
                <a:cs typeface="Arial" charset="0"/>
              </a:rPr>
              <a:t> Superior </a:t>
            </a:r>
            <a:r>
              <a:rPr lang="en-PH" dirty="0" smtClean="0">
                <a:ea typeface="ＭＳ Ｐゴシック" charset="0"/>
                <a:cs typeface="Arial" charset="0"/>
              </a:rPr>
              <a:t>value</a:t>
            </a:r>
            <a:endParaRPr lang="en-PH" dirty="0">
              <a:ea typeface="ＭＳ Ｐゴシック" charset="0"/>
              <a:cs typeface="Arial" charset="0"/>
            </a:endParaRPr>
          </a:p>
        </p:txBody>
      </p:sp>
      <p:sp>
        <p:nvSpPr>
          <p:cNvPr id="10" name="Text Placeholder 2"/>
          <p:cNvSpPr txBox="1">
            <a:spLocks/>
          </p:cNvSpPr>
          <p:nvPr/>
        </p:nvSpPr>
        <p:spPr>
          <a:xfrm>
            <a:off x="901700" y="996950"/>
            <a:ext cx="4102100" cy="493713"/>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smtClean="0">
                <a:cs typeface="Arial" charset="0"/>
              </a:rPr>
              <a:t>UNIQUE </a:t>
            </a:r>
            <a:r>
              <a:rPr lang="en-PH" dirty="0">
                <a:cs typeface="Arial" charset="0"/>
              </a:rPr>
              <a:t>DESIGN, </a:t>
            </a:r>
            <a:r>
              <a:rPr lang="en-PH" dirty="0" smtClean="0">
                <a:cs typeface="Arial" charset="0"/>
              </a:rPr>
              <a:t>GREAT </a:t>
            </a:r>
            <a:r>
              <a:rPr lang="en-PH" dirty="0">
                <a:cs typeface="Arial" charset="0"/>
              </a:rPr>
              <a:t>VALUE</a:t>
            </a:r>
          </a:p>
        </p:txBody>
      </p:sp>
      <p:sp>
        <p:nvSpPr>
          <p:cNvPr id="12" name="Slide Number Placeholder 3"/>
          <p:cNvSpPr>
            <a:spLocks noGrp="1"/>
          </p:cNvSpPr>
          <p:nvPr>
            <p:ph type="sldNum" sz="quarter" idx="19"/>
          </p:nvPr>
        </p:nvSpPr>
        <p:spPr/>
        <p:txBody>
          <a:bodyPr/>
          <a:lstStyle/>
          <a:p>
            <a:pPr>
              <a:defRPr/>
            </a:pPr>
            <a:fld id="{ED7F7C3D-BB99-4CA2-A07B-5D86BDBE1D5D}" type="slidenum">
              <a:rPr lang="en-US">
                <a:solidFill>
                  <a:srgbClr val="74BD35"/>
                </a:solidFill>
              </a:rPr>
              <a:pPr>
                <a:defRPr/>
              </a:pPr>
              <a:t>6</a:t>
            </a:fld>
            <a:endParaRPr lang="en-US" dirty="0">
              <a:solidFill>
                <a:srgbClr val="74BD35"/>
              </a:solidFill>
            </a:endParaRPr>
          </a:p>
        </p:txBody>
      </p:sp>
      <p:sp>
        <p:nvSpPr>
          <p:cNvPr id="12297"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FEE50200-6BC9-418A-9F4D-407379A5FAEE}"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jp160023\Documents\Feb 2013 Photo Shoot\RP40 - Open.jpg"/>
          <p:cNvPicPr>
            <a:picLocks noChangeAspect="1" noChangeArrowheads="1"/>
          </p:cNvPicPr>
          <p:nvPr/>
        </p:nvPicPr>
        <p:blipFill>
          <a:blip r:embed="rId3">
            <a:extLst>
              <a:ext uri="{28A0092B-C50C-407E-A947-70E740481C1C}">
                <a14:useLocalDpi xmlns:a14="http://schemas.microsoft.com/office/drawing/2010/main" val="0"/>
              </a:ext>
            </a:extLst>
          </a:blip>
          <a:srcRect t="14944" b="20554"/>
          <a:stretch>
            <a:fillRect/>
          </a:stretch>
        </p:blipFill>
        <p:spPr bwMode="auto">
          <a:xfrm>
            <a:off x="895350" y="993775"/>
            <a:ext cx="3651250" cy="324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2"/>
          <p:cNvSpPr txBox="1">
            <a:spLocks/>
          </p:cNvSpPr>
          <p:nvPr/>
        </p:nvSpPr>
        <p:spPr>
          <a:xfrm>
            <a:off x="895350" y="4130675"/>
            <a:ext cx="3654425" cy="592138"/>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a:cs typeface="Arial" charset="0"/>
              </a:rPr>
              <a:t>RealPOS 40 architecture based on Intel chipset and processor technology</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buFont typeface="Arial" charset="0"/>
              <a:buNone/>
              <a:defRPr/>
            </a:pPr>
            <a:r>
              <a:rPr lang="en-PH" sz="2600" b="1" dirty="0" smtClean="0">
                <a:solidFill>
                  <a:srgbClr val="74BD35"/>
                </a:solidFill>
                <a:ea typeface="ＭＳ Ｐゴシック" charset="0"/>
              </a:rPr>
              <a:t>Technology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4700588" y="1635125"/>
            <a:ext cx="4103687" cy="3090863"/>
          </a:xfrm>
        </p:spPr>
        <p:txBody>
          <a:bodyPr>
            <a:noAutofit/>
          </a:bodyPr>
          <a:lstStyle/>
          <a:p>
            <a:pPr eaLnBrk="1" hangingPunct="1">
              <a:lnSpc>
                <a:spcPct val="100000"/>
              </a:lnSpc>
              <a:spcBef>
                <a:spcPts val="400"/>
              </a:spcBef>
              <a:spcAft>
                <a:spcPts val="400"/>
              </a:spcAft>
              <a:defRPr/>
            </a:pPr>
            <a:r>
              <a:rPr lang="en-PH" sz="1400" dirty="0">
                <a:ea typeface="ＭＳ Ｐゴシック" charset="0"/>
                <a:cs typeface="Arial" charset="0"/>
              </a:rPr>
              <a:t> Intel NM10 Express Chipset</a:t>
            </a:r>
          </a:p>
          <a:p>
            <a:pPr eaLnBrk="1" hangingPunct="1">
              <a:lnSpc>
                <a:spcPct val="100000"/>
              </a:lnSpc>
              <a:spcBef>
                <a:spcPts val="400"/>
              </a:spcBef>
              <a:spcAft>
                <a:spcPts val="400"/>
              </a:spcAft>
              <a:defRPr/>
            </a:pPr>
            <a:r>
              <a:rPr lang="en-PH" sz="1400" dirty="0">
                <a:ea typeface="ＭＳ Ｐゴシック" charset="0"/>
                <a:cs typeface="Arial" charset="0"/>
              </a:rPr>
              <a:t> Intel Atom D2550 Dual Core 1.86 GHz</a:t>
            </a:r>
          </a:p>
          <a:p>
            <a:pPr eaLnBrk="1" hangingPunct="1">
              <a:lnSpc>
                <a:spcPct val="100000"/>
              </a:lnSpc>
              <a:spcBef>
                <a:spcPts val="400"/>
              </a:spcBef>
              <a:spcAft>
                <a:spcPts val="400"/>
              </a:spcAft>
              <a:defRPr/>
            </a:pPr>
            <a:r>
              <a:rPr lang="en-PH" sz="1400" dirty="0">
                <a:ea typeface="ＭＳ Ｐゴシック" charset="0"/>
                <a:cs typeface="Arial" charset="0"/>
              </a:rPr>
              <a:t> 2GB DDR3 Memory up to 4GB</a:t>
            </a:r>
          </a:p>
          <a:p>
            <a:pPr eaLnBrk="1" hangingPunct="1">
              <a:lnSpc>
                <a:spcPct val="100000"/>
              </a:lnSpc>
              <a:spcBef>
                <a:spcPts val="400"/>
              </a:spcBef>
              <a:spcAft>
                <a:spcPts val="400"/>
              </a:spcAft>
              <a:defRPr/>
            </a:pPr>
            <a:r>
              <a:rPr lang="en-PH" sz="1400" dirty="0">
                <a:ea typeface="ＭＳ Ｐゴシック" charset="0"/>
                <a:cs typeface="Arial" charset="0"/>
              </a:rPr>
              <a:t> 250GB 2.5” SATA </a:t>
            </a:r>
            <a:r>
              <a:rPr lang="en-PH" sz="1400" dirty="0" smtClean="0">
                <a:ea typeface="ＭＳ Ｐゴシック" charset="0"/>
                <a:cs typeface="Arial" charset="0"/>
              </a:rPr>
              <a:t>Hard </a:t>
            </a:r>
            <a:r>
              <a:rPr lang="en-PH" sz="1400" dirty="0">
                <a:ea typeface="ＭＳ Ｐゴシック" charset="0"/>
                <a:cs typeface="Arial" charset="0"/>
              </a:rPr>
              <a:t>Disk Drive </a:t>
            </a:r>
            <a:r>
              <a:rPr lang="en-PH" sz="1400" dirty="0" smtClean="0">
                <a:ea typeface="ＭＳ Ｐゴシック" charset="0"/>
                <a:cs typeface="Arial" charset="0"/>
              </a:rPr>
              <a:t>or                      80GB 2.5” SATA </a:t>
            </a:r>
            <a:r>
              <a:rPr lang="en-PH" sz="1400" dirty="0">
                <a:ea typeface="ＭＳ Ｐゴシック" charset="0"/>
                <a:cs typeface="Arial" charset="0"/>
              </a:rPr>
              <a:t>Solid State Drive </a:t>
            </a:r>
          </a:p>
          <a:p>
            <a:pPr eaLnBrk="1" hangingPunct="1">
              <a:lnSpc>
                <a:spcPct val="100000"/>
              </a:lnSpc>
              <a:spcBef>
                <a:spcPts val="400"/>
              </a:spcBef>
              <a:spcAft>
                <a:spcPts val="400"/>
              </a:spcAft>
              <a:defRPr/>
            </a:pPr>
            <a:r>
              <a:rPr lang="en-PH" sz="1400" dirty="0">
                <a:ea typeface="ＭＳ Ｐゴシック" charset="0"/>
                <a:cs typeface="Arial" charset="0"/>
              </a:rPr>
              <a:t> 10/100/1000 Ethernet LAN</a:t>
            </a:r>
          </a:p>
          <a:p>
            <a:pPr eaLnBrk="1" hangingPunct="1">
              <a:lnSpc>
                <a:spcPct val="100000"/>
              </a:lnSpc>
              <a:spcBef>
                <a:spcPts val="400"/>
              </a:spcBef>
              <a:spcAft>
                <a:spcPts val="400"/>
              </a:spcAft>
              <a:defRPr/>
            </a:pPr>
            <a:r>
              <a:rPr lang="en-PH" sz="1400" dirty="0">
                <a:ea typeface="ＭＳ Ｐゴシック" charset="0"/>
                <a:cs typeface="Arial" charset="0"/>
              </a:rPr>
              <a:t> Revolutionary cooling solution </a:t>
            </a:r>
          </a:p>
          <a:p>
            <a:pPr eaLnBrk="1" hangingPunct="1">
              <a:lnSpc>
                <a:spcPct val="100000"/>
              </a:lnSpc>
              <a:spcBef>
                <a:spcPts val="400"/>
              </a:spcBef>
              <a:spcAft>
                <a:spcPts val="400"/>
              </a:spcAft>
              <a:defRPr/>
            </a:pPr>
            <a:r>
              <a:rPr lang="en-PH" sz="1400" dirty="0">
                <a:ea typeface="ＭＳ Ｐゴシック" charset="0"/>
                <a:cs typeface="Arial" charset="0"/>
              </a:rPr>
              <a:t> </a:t>
            </a:r>
            <a:r>
              <a:rPr lang="en-PH" sz="1400" dirty="0" err="1">
                <a:ea typeface="ＭＳ Ｐゴシック" charset="0"/>
                <a:cs typeface="Arial" charset="0"/>
              </a:rPr>
              <a:t>Fanless</a:t>
            </a:r>
            <a:r>
              <a:rPr lang="en-PH" sz="1400" dirty="0">
                <a:ea typeface="ＭＳ Ｐゴシック" charset="0"/>
                <a:cs typeface="Arial" charset="0"/>
              </a:rPr>
              <a:t> operation</a:t>
            </a:r>
          </a:p>
        </p:txBody>
      </p:sp>
      <p:sp>
        <p:nvSpPr>
          <p:cNvPr id="10" name="Text Placeholder 2"/>
          <p:cNvSpPr txBox="1">
            <a:spLocks/>
          </p:cNvSpPr>
          <p:nvPr/>
        </p:nvSpPr>
        <p:spPr>
          <a:xfrm>
            <a:off x="4702175" y="993775"/>
            <a:ext cx="4102100" cy="449263"/>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a:cs typeface="Arial" charset="0"/>
              </a:rPr>
              <a:t>REALPOS </a:t>
            </a:r>
            <a:r>
              <a:rPr lang="en-PH" sz="1400" dirty="0" smtClean="0">
                <a:cs typeface="Arial" charset="0"/>
              </a:rPr>
              <a:t>40 </a:t>
            </a:r>
            <a:r>
              <a:rPr lang="en-PH" sz="1400" dirty="0">
                <a:cs typeface="Arial" charset="0"/>
              </a:rPr>
              <a:t>TECHNOLOGY PLATFORM</a:t>
            </a:r>
          </a:p>
        </p:txBody>
      </p:sp>
      <p:sp>
        <p:nvSpPr>
          <p:cNvPr id="9" name="Slide Number Placeholder 3"/>
          <p:cNvSpPr>
            <a:spLocks noGrp="1"/>
          </p:cNvSpPr>
          <p:nvPr>
            <p:ph type="sldNum" sz="quarter" idx="19"/>
          </p:nvPr>
        </p:nvSpPr>
        <p:spPr/>
        <p:txBody>
          <a:bodyPr/>
          <a:lstStyle/>
          <a:p>
            <a:pPr>
              <a:defRPr/>
            </a:pPr>
            <a:fld id="{1B766E2F-2F13-4E00-A896-2E20425FA599}" type="slidenum">
              <a:rPr lang="en-US">
                <a:solidFill>
                  <a:srgbClr val="74BD35"/>
                </a:solidFill>
              </a:rPr>
              <a:pPr>
                <a:defRPr/>
              </a:pPr>
              <a:t>7</a:t>
            </a:fld>
            <a:endParaRPr lang="en-US" dirty="0">
              <a:solidFill>
                <a:srgbClr val="74BD35"/>
              </a:solidFill>
            </a:endParaRPr>
          </a:p>
        </p:txBody>
      </p:sp>
      <p:sp>
        <p:nvSpPr>
          <p:cNvPr id="13320"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F79C64F3-CC8C-4F2C-9826-A28C93A22940}"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53025" y="996950"/>
            <a:ext cx="3651250" cy="2944813"/>
          </a:xfrm>
          <a:prstGeom prst="rect">
            <a:avLst/>
          </a:prstGeom>
          <a:solidFill>
            <a:schemeClr val="bg1"/>
          </a:solidFill>
          <a:ln>
            <a:noFill/>
          </a:ln>
          <a:effectLst>
            <a:outerShdw blurRad="63500" sx="102000" sy="102000" algn="ctr" rotWithShape="0">
              <a:prstClr val="black">
                <a:alpha val="7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6" name="Text Placeholder 2"/>
          <p:cNvSpPr txBox="1">
            <a:spLocks/>
          </p:cNvSpPr>
          <p:nvPr/>
        </p:nvSpPr>
        <p:spPr>
          <a:xfrm>
            <a:off x="5153025" y="3635375"/>
            <a:ext cx="3654425" cy="898525"/>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sz="1400" dirty="0">
                <a:cs typeface="Arial" charset="0"/>
              </a:rPr>
              <a:t>Flexible connectivity options to power peripherals as well as dual display support for customer facing advertising and messaging</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REALPOS 40</a:t>
            </a:r>
          </a:p>
          <a:p>
            <a:pPr eaLnBrk="1" fontAlgn="auto" hangingPunct="1">
              <a:spcAft>
                <a:spcPts val="0"/>
              </a:spcAft>
              <a:defRPr/>
            </a:pPr>
            <a:r>
              <a:rPr lang="en-PH" sz="2600" b="1" dirty="0" smtClean="0">
                <a:solidFill>
                  <a:srgbClr val="74BD35"/>
                </a:solidFill>
                <a:ea typeface="ＭＳ Ｐゴシック" charset="0"/>
              </a:rPr>
              <a:t>Flexible </a:t>
            </a:r>
            <a:r>
              <a:rPr lang="en-PH" sz="2600" b="1" dirty="0" smtClean="0">
                <a:solidFill>
                  <a:srgbClr val="74BD35"/>
                </a:solidFill>
                <a:ea typeface="ＭＳ Ｐゴシック" charset="0"/>
              </a:rPr>
              <a:t>connectivity</a:t>
            </a:r>
            <a:endParaRPr lang="en-PH" sz="2600" b="1" dirty="0">
              <a:solidFill>
                <a:srgbClr val="74BD35"/>
              </a:solidFill>
              <a:ea typeface="ＭＳ Ｐゴシック" charset="0"/>
            </a:endParaRPr>
          </a:p>
        </p:txBody>
      </p:sp>
      <p:sp>
        <p:nvSpPr>
          <p:cNvPr id="3" name="Text Placeholder 2"/>
          <p:cNvSpPr>
            <a:spLocks noGrp="1"/>
          </p:cNvSpPr>
          <p:nvPr>
            <p:ph type="body" sz="quarter" idx="16"/>
          </p:nvPr>
        </p:nvSpPr>
        <p:spPr>
          <a:xfrm>
            <a:off x="900113" y="1446213"/>
            <a:ext cx="4103687" cy="3090862"/>
          </a:xfrm>
        </p:spPr>
        <p:txBody>
          <a:bodyPr>
            <a:noAutofit/>
          </a:bodyPr>
          <a:lstStyle/>
          <a:p>
            <a:pPr eaLnBrk="1" hangingPunct="1">
              <a:lnSpc>
                <a:spcPct val="100000"/>
              </a:lnSpc>
              <a:spcBef>
                <a:spcPts val="200"/>
              </a:spcBef>
              <a:spcAft>
                <a:spcPts val="200"/>
              </a:spcAft>
              <a:defRPr/>
            </a:pPr>
            <a:r>
              <a:rPr lang="en-PH" sz="1200" dirty="0">
                <a:ea typeface="ＭＳ Ｐゴシック" charset="0"/>
                <a:cs typeface="Arial" charset="0"/>
              </a:rPr>
              <a:t> 5 USB ports, expandable to 8</a:t>
            </a:r>
          </a:p>
          <a:p>
            <a:pPr marL="344488" indent="-112713"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a:ea typeface="ＭＳ Ｐゴシック" charset="0"/>
                <a:cs typeface="Arial" charset="0"/>
              </a:rPr>
              <a:t>3) 5v Powered USB (2 rear, 1 front)</a:t>
            </a:r>
          </a:p>
          <a:p>
            <a:pPr marL="344488" indent="-112713"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a:ea typeface="ＭＳ Ｐゴシック" charset="0"/>
                <a:cs typeface="Arial" charset="0"/>
              </a:rPr>
              <a:t>1) 24v Powered USB (Printer)</a:t>
            </a:r>
          </a:p>
          <a:p>
            <a:pPr marL="344488" indent="-112713" eaLnBrk="1" hangingPunct="1">
              <a:lnSpc>
                <a:spcPct val="100000"/>
              </a:lnSpc>
              <a:spcBef>
                <a:spcPts val="200"/>
              </a:spcBef>
              <a:spcAft>
                <a:spcPts val="200"/>
              </a:spcAft>
              <a:buFont typeface="Arial" charset="0"/>
              <a:buNone/>
              <a:defRPr/>
            </a:pPr>
            <a:r>
              <a:rPr lang="en-PH" sz="1000" dirty="0">
                <a:ea typeface="ＭＳ Ｐゴシック" charset="0"/>
                <a:cs typeface="Arial" charset="0"/>
              </a:rPr>
              <a:t> </a:t>
            </a:r>
            <a:r>
              <a:rPr lang="en-PH" sz="1000" dirty="0" smtClean="0">
                <a:ea typeface="ＭＳ Ｐゴシック" charset="0"/>
                <a:cs typeface="Arial" charset="0"/>
              </a:rPr>
              <a:t>- (</a:t>
            </a:r>
            <a:r>
              <a:rPr lang="en-PH" sz="1000" dirty="0">
                <a:ea typeface="ＭＳ Ｐゴシック" charset="0"/>
                <a:cs typeface="Arial" charset="0"/>
              </a:rPr>
              <a:t>1) 12v Powered USB (3 additional 12v USB Optional) </a:t>
            </a:r>
            <a:endParaRPr lang="en-PH" sz="1000" dirty="0" smtClean="0">
              <a:ea typeface="ＭＳ Ｐゴシック" charset="0"/>
              <a:cs typeface="Arial" charset="0"/>
            </a:endParaRPr>
          </a:p>
          <a:p>
            <a:pPr marL="344488" indent="-112713" eaLnBrk="1" hangingPunct="1">
              <a:lnSpc>
                <a:spcPct val="100000"/>
              </a:lnSpc>
              <a:spcBef>
                <a:spcPts val="200"/>
              </a:spcBef>
              <a:spcAft>
                <a:spcPts val="200"/>
              </a:spcAft>
              <a:buFont typeface="Arial" charset="0"/>
              <a:buNone/>
              <a:defRPr/>
            </a:pPr>
            <a:endParaRPr lang="en-PH" sz="1000" dirty="0">
              <a:ea typeface="ＭＳ Ｐゴシック" charset="0"/>
              <a:cs typeface="Arial" charset="0"/>
            </a:endParaRPr>
          </a:p>
          <a:p>
            <a:pPr eaLnBrk="1" hangingPunct="1">
              <a:lnSpc>
                <a:spcPct val="100000"/>
              </a:lnSpc>
              <a:spcBef>
                <a:spcPts val="200"/>
              </a:spcBef>
              <a:spcAft>
                <a:spcPts val="200"/>
              </a:spcAft>
              <a:defRPr/>
            </a:pPr>
            <a:r>
              <a:rPr lang="en-PH" sz="1200" dirty="0">
                <a:ea typeface="ＭＳ Ｐゴシック" charset="0"/>
                <a:cs typeface="Arial" charset="0"/>
              </a:rPr>
              <a:t> 4 Powered serial ports</a:t>
            </a:r>
          </a:p>
          <a:p>
            <a:pPr eaLnBrk="1" hangingPunct="1">
              <a:lnSpc>
                <a:spcPct val="100000"/>
              </a:lnSpc>
              <a:spcBef>
                <a:spcPts val="200"/>
              </a:spcBef>
              <a:spcAft>
                <a:spcPts val="200"/>
              </a:spcAft>
              <a:defRPr/>
            </a:pPr>
            <a:r>
              <a:rPr lang="en-PH" sz="1200" dirty="0">
                <a:ea typeface="ＭＳ Ｐゴシック" charset="0"/>
                <a:cs typeface="Arial" charset="0"/>
              </a:rPr>
              <a:t> 1 VGA and 1 DVI port</a:t>
            </a:r>
          </a:p>
          <a:p>
            <a:pPr eaLnBrk="1" hangingPunct="1">
              <a:lnSpc>
                <a:spcPct val="100000"/>
              </a:lnSpc>
              <a:spcBef>
                <a:spcPts val="200"/>
              </a:spcBef>
              <a:spcAft>
                <a:spcPts val="200"/>
              </a:spcAft>
              <a:defRPr/>
            </a:pPr>
            <a:r>
              <a:rPr lang="en-PH" sz="1200" dirty="0">
                <a:ea typeface="ＭＳ Ｐゴシック" charset="0"/>
                <a:cs typeface="Arial" charset="0"/>
              </a:rPr>
              <a:t> 1 PS/2 port</a:t>
            </a:r>
          </a:p>
          <a:p>
            <a:pPr eaLnBrk="1" hangingPunct="1">
              <a:lnSpc>
                <a:spcPct val="100000"/>
              </a:lnSpc>
              <a:spcBef>
                <a:spcPts val="200"/>
              </a:spcBef>
              <a:spcAft>
                <a:spcPts val="200"/>
              </a:spcAft>
              <a:defRPr/>
            </a:pPr>
            <a:r>
              <a:rPr lang="en-PH" sz="1200" dirty="0">
                <a:ea typeface="ＭＳ Ｐゴシック" charset="0"/>
                <a:cs typeface="Arial" charset="0"/>
              </a:rPr>
              <a:t> 1 Cash drawer port</a:t>
            </a:r>
          </a:p>
          <a:p>
            <a:pPr eaLnBrk="1" hangingPunct="1">
              <a:lnSpc>
                <a:spcPct val="100000"/>
              </a:lnSpc>
              <a:spcBef>
                <a:spcPts val="200"/>
              </a:spcBef>
              <a:spcAft>
                <a:spcPts val="200"/>
              </a:spcAft>
              <a:defRPr/>
            </a:pPr>
            <a:r>
              <a:rPr lang="en-PH" sz="1200" dirty="0">
                <a:ea typeface="ＭＳ Ｐゴシック" charset="0"/>
                <a:cs typeface="Arial" charset="0"/>
              </a:rPr>
              <a:t> 1 Audio port</a:t>
            </a:r>
          </a:p>
          <a:p>
            <a:pPr eaLnBrk="1" hangingPunct="1">
              <a:lnSpc>
                <a:spcPct val="100000"/>
              </a:lnSpc>
              <a:spcBef>
                <a:spcPts val="200"/>
              </a:spcBef>
              <a:spcAft>
                <a:spcPts val="200"/>
              </a:spcAft>
              <a:defRPr/>
            </a:pPr>
            <a:r>
              <a:rPr lang="en-PH" sz="1200" dirty="0">
                <a:ea typeface="ＭＳ Ｐゴシック" charset="0"/>
                <a:cs typeface="Arial" charset="0"/>
              </a:rPr>
              <a:t> 10/100/1000 Ethernet LAN</a:t>
            </a:r>
          </a:p>
        </p:txBody>
      </p:sp>
      <p:sp>
        <p:nvSpPr>
          <p:cNvPr id="10" name="Text Placeholder 2"/>
          <p:cNvSpPr txBox="1">
            <a:spLocks/>
          </p:cNvSpPr>
          <p:nvPr/>
        </p:nvSpPr>
        <p:spPr>
          <a:xfrm>
            <a:off x="901700" y="996950"/>
            <a:ext cx="4102100" cy="449263"/>
          </a:xfrm>
          <a:prstGeom prst="rect">
            <a:avLst/>
          </a:prstGeom>
          <a:solidFill>
            <a:schemeClr val="tx1">
              <a:lumMod val="65000"/>
              <a:lumOff val="3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Font typeface="Arial" charset="0"/>
              <a:buNone/>
              <a:defRPr/>
            </a:pPr>
            <a:r>
              <a:rPr lang="en-PH" dirty="0" smtClean="0">
                <a:cs typeface="Arial" charset="0"/>
              </a:rPr>
              <a:t>CONNECTIVITY</a:t>
            </a:r>
            <a:endParaRPr lang="en-PH" dirty="0">
              <a:cs typeface="Arial" charset="0"/>
            </a:endParaRPr>
          </a:p>
        </p:txBody>
      </p:sp>
      <p:pic>
        <p:nvPicPr>
          <p:cNvPr id="14343" name="Picture 4" descr="CD348_02_RTL_RP40_Connectivity"/>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9459" r="8109" b="11949"/>
          <a:stretch>
            <a:fillRect/>
          </a:stretch>
        </p:blipFill>
        <p:spPr bwMode="auto">
          <a:xfrm>
            <a:off x="5303838" y="1189038"/>
            <a:ext cx="33782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3"/>
          <p:cNvSpPr>
            <a:spLocks noGrp="1"/>
          </p:cNvSpPr>
          <p:nvPr>
            <p:ph type="sldNum" sz="quarter" idx="19"/>
          </p:nvPr>
        </p:nvSpPr>
        <p:spPr/>
        <p:txBody>
          <a:bodyPr/>
          <a:lstStyle/>
          <a:p>
            <a:pPr>
              <a:defRPr/>
            </a:pPr>
            <a:fld id="{A828239E-45C5-445F-B080-3AF3850F0DD2}" type="slidenum">
              <a:rPr lang="en-US">
                <a:solidFill>
                  <a:srgbClr val="74BD35"/>
                </a:solidFill>
              </a:rPr>
              <a:pPr>
                <a:defRPr/>
              </a:pPr>
              <a:t>8</a:t>
            </a:fld>
            <a:endParaRPr lang="en-US" dirty="0">
              <a:solidFill>
                <a:srgbClr val="74BD35"/>
              </a:solidFill>
            </a:endParaRPr>
          </a:p>
        </p:txBody>
      </p:sp>
      <p:sp>
        <p:nvSpPr>
          <p:cNvPr id="14345"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37BF8129-A495-48AB-8E8C-42A0AB061BCE}"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1700" y="2828925"/>
            <a:ext cx="7902575" cy="1504950"/>
          </a:xfrm>
          <a:prstGeom prst="rect">
            <a:avLst/>
          </a:prstGeom>
          <a:solidFill>
            <a:schemeClr val="bg1"/>
          </a:solidFill>
          <a:ln>
            <a:noFill/>
          </a:ln>
          <a:effectLst>
            <a:outerShdw blurRad="63500" sx="102000" sy="102000" algn="ctr" rotWithShape="0">
              <a:prstClr val="black">
                <a:alpha val="7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PH"/>
          </a:p>
        </p:txBody>
      </p:sp>
      <p:sp>
        <p:nvSpPr>
          <p:cNvPr id="16" name="Text Placeholder 2"/>
          <p:cNvSpPr txBox="1">
            <a:spLocks/>
          </p:cNvSpPr>
          <p:nvPr/>
        </p:nvSpPr>
        <p:spPr>
          <a:xfrm>
            <a:off x="901700" y="4333875"/>
            <a:ext cx="7905750" cy="379413"/>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Font typeface="Arial" charset="0"/>
              <a:buNone/>
              <a:defRPr/>
            </a:pPr>
            <a:r>
              <a:rPr lang="en-PH" sz="1200" dirty="0">
                <a:cs typeface="Arial" charset="0"/>
              </a:rPr>
              <a:t>RealPOS 40 is reshaping point of sale with its sleek modern design</a:t>
            </a:r>
          </a:p>
        </p:txBody>
      </p:sp>
      <p:sp>
        <p:nvSpPr>
          <p:cNvPr id="11" name="Text Placeholder 10"/>
          <p:cNvSpPr>
            <a:spLocks noGrp="1"/>
          </p:cNvSpPr>
          <p:nvPr>
            <p:ph type="body" sz="quarter" idx="13"/>
          </p:nvPr>
        </p:nvSpPr>
        <p:spPr>
          <a:xfrm>
            <a:off x="900113" y="200025"/>
            <a:ext cx="7731125" cy="720725"/>
          </a:xfrm>
        </p:spPr>
        <p:txBody>
          <a:bodyPr/>
          <a:lstStyle/>
          <a:p>
            <a:pPr eaLnBrk="1" fontAlgn="auto" hangingPunct="1">
              <a:spcAft>
                <a:spcPts val="0"/>
              </a:spcAft>
              <a:defRPr/>
            </a:pP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NCR </a:t>
            </a: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REALPOS </a:t>
            </a:r>
            <a:r>
              <a:rPr lang="en-US" sz="3600" b="1" dirty="0">
                <a:solidFill>
                  <a:schemeClr val="tx1">
                    <a:lumMod val="75000"/>
                    <a:lumOff val="25000"/>
                  </a:schemeClr>
                </a:solidFill>
                <a:effectLst>
                  <a:outerShdw blurRad="38100" dist="38100" dir="2700000" algn="tl">
                    <a:srgbClr val="000000">
                      <a:alpha val="43137"/>
                    </a:srgbClr>
                  </a:outerShdw>
                </a:effectLst>
                <a:latin typeface="+mj-lt"/>
                <a:ea typeface="ＭＳ Ｐゴシック" charset="0"/>
              </a:rPr>
              <a:t>40</a:t>
            </a:r>
          </a:p>
          <a:p>
            <a:pPr eaLnBrk="1" fontAlgn="auto" hangingPunct="1">
              <a:spcAft>
                <a:spcPts val="0"/>
              </a:spcAft>
              <a:defRPr/>
            </a:pPr>
            <a:r>
              <a:rPr lang="en-PH" sz="2600" b="1" dirty="0" smtClean="0">
                <a:solidFill>
                  <a:srgbClr val="74BD35"/>
                </a:solidFill>
                <a:ea typeface="ＭＳ Ｐゴシック" charset="0"/>
              </a:rPr>
              <a:t>Innovative compact design</a:t>
            </a:r>
            <a:endParaRPr lang="en-PH" sz="2600" b="1" dirty="0">
              <a:solidFill>
                <a:srgbClr val="74BD35"/>
              </a:solidFill>
              <a:ea typeface="ＭＳ Ｐゴシック" charset="0"/>
            </a:endParaRPr>
          </a:p>
        </p:txBody>
      </p:sp>
      <p:sp>
        <p:nvSpPr>
          <p:cNvPr id="10" name="Text Placeholder 2"/>
          <p:cNvSpPr txBox="1">
            <a:spLocks/>
          </p:cNvSpPr>
          <p:nvPr/>
        </p:nvSpPr>
        <p:spPr>
          <a:xfrm>
            <a:off x="901700" y="996950"/>
            <a:ext cx="1881188" cy="1666875"/>
          </a:xfrm>
          <a:prstGeom prst="rect">
            <a:avLst/>
          </a:prstGeom>
          <a:solidFill>
            <a:srgbClr val="54B948"/>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Font typeface="Arial" charset="0"/>
              <a:buNone/>
              <a:defRPr/>
            </a:pPr>
            <a:r>
              <a:rPr lang="en-PH" sz="2400" dirty="0">
                <a:cs typeface="Arial" charset="0"/>
              </a:rPr>
              <a:t>Smallest form factor in its class</a:t>
            </a:r>
          </a:p>
        </p:txBody>
      </p:sp>
      <p:pic>
        <p:nvPicPr>
          <p:cNvPr id="15366" name="Picture 3" descr="CD348_01_RTL_RP40_Front"/>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5218" t="19473" r="15218" b="20000"/>
          <a:stretch>
            <a:fillRect/>
          </a:stretch>
        </p:blipFill>
        <p:spPr bwMode="auto">
          <a:xfrm>
            <a:off x="947738" y="3011488"/>
            <a:ext cx="1597025"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4" descr="HP RP3 Retail System Model 3100"/>
          <p:cNvPicPr>
            <a:picLocks noChangeAspect="1" noChangeArrowheads="1"/>
          </p:cNvPicPr>
          <p:nvPr/>
        </p:nvPicPr>
        <p:blipFill>
          <a:blip r:embed="rId5">
            <a:extLst>
              <a:ext uri="{28A0092B-C50C-407E-A947-70E740481C1C}">
                <a14:useLocalDpi xmlns:a14="http://schemas.microsoft.com/office/drawing/2010/main" val="0"/>
              </a:ext>
            </a:extLst>
          </a:blip>
          <a:srcRect t="25877" b="24255"/>
          <a:stretch>
            <a:fillRect/>
          </a:stretch>
        </p:blipFill>
        <p:spPr bwMode="auto">
          <a:xfrm>
            <a:off x="4911725" y="3059113"/>
            <a:ext cx="1592263"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4013" y="3098800"/>
            <a:ext cx="1355725" cy="573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9" name="Picture 8" descr="BEETLE /S-II plus (Atom)"/>
          <p:cNvPicPr>
            <a:picLocks noChangeAspect="1" noChangeArrowheads="1"/>
          </p:cNvPicPr>
          <p:nvPr/>
        </p:nvPicPr>
        <p:blipFill>
          <a:blip r:embed="rId7">
            <a:extLst>
              <a:ext uri="{28A0092B-C50C-407E-A947-70E740481C1C}">
                <a14:useLocalDpi xmlns:a14="http://schemas.microsoft.com/office/drawing/2010/main" val="0"/>
              </a:ext>
            </a:extLst>
          </a:blip>
          <a:srcRect t="8862" b="5026"/>
          <a:stretch>
            <a:fillRect/>
          </a:stretch>
        </p:blipFill>
        <p:spPr bwMode="auto">
          <a:xfrm>
            <a:off x="6886575" y="2905125"/>
            <a:ext cx="1611313"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Placeholder 2"/>
          <p:cNvSpPr txBox="1">
            <a:spLocks/>
          </p:cNvSpPr>
          <p:nvPr/>
        </p:nvSpPr>
        <p:spPr>
          <a:xfrm>
            <a:off x="1039813" y="3816350"/>
            <a:ext cx="1411287" cy="371475"/>
          </a:xfrm>
          <a:prstGeom prst="rect">
            <a:avLst/>
          </a:prstGeom>
          <a:noFill/>
          <a:ln>
            <a:solidFill>
              <a:schemeClr val="tx1">
                <a:lumMod val="75000"/>
                <a:lumOff val="25000"/>
              </a:schemeClr>
            </a:solidFill>
            <a:prstDash val="dash"/>
          </a:ln>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Font typeface="Arial" charset="0"/>
              <a:buNone/>
              <a:defRPr/>
            </a:pPr>
            <a:r>
              <a:rPr lang="en-PH" sz="1200" dirty="0">
                <a:solidFill>
                  <a:schemeClr val="tx1">
                    <a:lumMod val="75000"/>
                    <a:lumOff val="25000"/>
                  </a:schemeClr>
                </a:solidFill>
                <a:cs typeface="Arial" charset="0"/>
              </a:rPr>
              <a:t>NCR RealPOS 40</a:t>
            </a:r>
          </a:p>
        </p:txBody>
      </p:sp>
      <p:sp>
        <p:nvSpPr>
          <p:cNvPr id="19" name="Text Placeholder 2"/>
          <p:cNvSpPr txBox="1">
            <a:spLocks/>
          </p:cNvSpPr>
          <p:nvPr/>
        </p:nvSpPr>
        <p:spPr>
          <a:xfrm>
            <a:off x="2865438" y="3816350"/>
            <a:ext cx="1412875" cy="371475"/>
          </a:xfrm>
          <a:prstGeom prst="rect">
            <a:avLst/>
          </a:prstGeom>
          <a:noFill/>
          <a:ln>
            <a:solidFill>
              <a:schemeClr val="tx1">
                <a:lumMod val="75000"/>
                <a:lumOff val="25000"/>
              </a:schemeClr>
            </a:solidFill>
            <a:prstDash val="dash"/>
          </a:ln>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Font typeface="Arial" charset="0"/>
              <a:buNone/>
              <a:defRPr/>
            </a:pPr>
            <a:r>
              <a:rPr lang="en-PH" sz="1200" dirty="0">
                <a:solidFill>
                  <a:schemeClr val="tx1">
                    <a:lumMod val="75000"/>
                    <a:lumOff val="25000"/>
                  </a:schemeClr>
                </a:solidFill>
                <a:cs typeface="Arial" charset="0"/>
              </a:rPr>
              <a:t>IBM </a:t>
            </a:r>
            <a:r>
              <a:rPr lang="en-PH" sz="1200" dirty="0" err="1">
                <a:solidFill>
                  <a:schemeClr val="tx1">
                    <a:lumMod val="75000"/>
                    <a:lumOff val="25000"/>
                  </a:schemeClr>
                </a:solidFill>
                <a:cs typeface="Arial" charset="0"/>
              </a:rPr>
              <a:t>SurePOS</a:t>
            </a:r>
            <a:r>
              <a:rPr lang="en-PH" sz="1200" dirty="0">
                <a:solidFill>
                  <a:schemeClr val="tx1">
                    <a:lumMod val="75000"/>
                    <a:lumOff val="25000"/>
                  </a:schemeClr>
                </a:solidFill>
                <a:cs typeface="Arial" charset="0"/>
              </a:rPr>
              <a:t> 350</a:t>
            </a:r>
          </a:p>
        </p:txBody>
      </p:sp>
      <p:sp>
        <p:nvSpPr>
          <p:cNvPr id="20" name="Text Placeholder 2"/>
          <p:cNvSpPr txBox="1">
            <a:spLocks/>
          </p:cNvSpPr>
          <p:nvPr/>
        </p:nvSpPr>
        <p:spPr>
          <a:xfrm>
            <a:off x="5002213" y="3800475"/>
            <a:ext cx="1411287" cy="373063"/>
          </a:xfrm>
          <a:prstGeom prst="rect">
            <a:avLst/>
          </a:prstGeom>
          <a:noFill/>
          <a:ln>
            <a:solidFill>
              <a:schemeClr val="tx1">
                <a:lumMod val="75000"/>
                <a:lumOff val="25000"/>
              </a:schemeClr>
            </a:solidFill>
            <a:prstDash val="dash"/>
          </a:ln>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Font typeface="Arial" charset="0"/>
              <a:buNone/>
              <a:defRPr/>
            </a:pPr>
            <a:r>
              <a:rPr lang="en-PH" sz="1200" dirty="0">
                <a:solidFill>
                  <a:schemeClr val="tx1">
                    <a:lumMod val="75000"/>
                    <a:lumOff val="25000"/>
                  </a:schemeClr>
                </a:solidFill>
                <a:cs typeface="Arial" charset="0"/>
              </a:rPr>
              <a:t>HP rp3100</a:t>
            </a:r>
          </a:p>
        </p:txBody>
      </p:sp>
      <p:sp>
        <p:nvSpPr>
          <p:cNvPr id="21" name="Text Placeholder 2"/>
          <p:cNvSpPr txBox="1">
            <a:spLocks/>
          </p:cNvSpPr>
          <p:nvPr/>
        </p:nvSpPr>
        <p:spPr>
          <a:xfrm>
            <a:off x="6869113" y="3808413"/>
            <a:ext cx="1735137" cy="373062"/>
          </a:xfrm>
          <a:prstGeom prst="rect">
            <a:avLst/>
          </a:prstGeom>
          <a:noFill/>
          <a:ln>
            <a:solidFill>
              <a:schemeClr val="tx1">
                <a:lumMod val="75000"/>
                <a:lumOff val="25000"/>
              </a:schemeClr>
            </a:solidFill>
            <a:prstDash val="dash"/>
          </a:ln>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Font typeface="Arial" charset="0"/>
              <a:buNone/>
              <a:defRPr/>
            </a:pPr>
            <a:r>
              <a:rPr lang="en-PH" sz="1200" dirty="0">
                <a:solidFill>
                  <a:schemeClr val="tx1">
                    <a:lumMod val="75000"/>
                    <a:lumOff val="25000"/>
                  </a:schemeClr>
                </a:solidFill>
                <a:cs typeface="Arial" charset="0"/>
              </a:rPr>
              <a:t>Wincor S II Plus (atom)</a:t>
            </a:r>
          </a:p>
        </p:txBody>
      </p:sp>
      <p:graphicFrame>
        <p:nvGraphicFramePr>
          <p:cNvPr id="15374" name="Object 4"/>
          <p:cNvGraphicFramePr>
            <a:graphicFrameLocks noChangeAspect="1"/>
          </p:cNvGraphicFramePr>
          <p:nvPr/>
        </p:nvGraphicFramePr>
        <p:xfrm>
          <a:off x="2894013" y="996950"/>
          <a:ext cx="5824537" cy="1684338"/>
        </p:xfrm>
        <a:graphic>
          <a:graphicData uri="http://schemas.openxmlformats.org/presentationml/2006/ole">
            <mc:AlternateContent xmlns:mc="http://schemas.openxmlformats.org/markup-compatibility/2006">
              <mc:Choice xmlns:v="urn:schemas-microsoft-com:vml" Requires="v">
                <p:oleObj spid="_x0000_s15381" name="Worksheet" r:id="rId8" imgW="4410190" imgH="1324080" progId="Excel.Sheet.8">
                  <p:embed/>
                </p:oleObj>
              </mc:Choice>
              <mc:Fallback>
                <p:oleObj name="Worksheet" r:id="rId8" imgW="4410190" imgH="1324080" progId="Excel.Sheet.8">
                  <p:embed/>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94013" y="996950"/>
                        <a:ext cx="5824537"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Slide Number Placeholder 3"/>
          <p:cNvSpPr>
            <a:spLocks noGrp="1"/>
          </p:cNvSpPr>
          <p:nvPr>
            <p:ph type="sldNum" sz="quarter" idx="19"/>
          </p:nvPr>
        </p:nvSpPr>
        <p:spPr/>
        <p:txBody>
          <a:bodyPr/>
          <a:lstStyle/>
          <a:p>
            <a:pPr>
              <a:defRPr/>
            </a:pPr>
            <a:fld id="{38BB0980-2831-4AF8-9419-6A2A4F254630}" type="slidenum">
              <a:rPr lang="en-US">
                <a:solidFill>
                  <a:srgbClr val="74BD35"/>
                </a:solidFill>
              </a:rPr>
              <a:pPr>
                <a:defRPr/>
              </a:pPr>
              <a:t>9</a:t>
            </a:fld>
            <a:endParaRPr lang="en-US" dirty="0">
              <a:solidFill>
                <a:srgbClr val="74BD35"/>
              </a:solidFill>
            </a:endParaRPr>
          </a:p>
        </p:txBody>
      </p:sp>
      <p:sp>
        <p:nvSpPr>
          <p:cNvPr id="22" name="Footer Placeholder 3"/>
          <p:cNvSpPr>
            <a:spLocks noGrp="1"/>
          </p:cNvSpPr>
          <p:nvPr>
            <p:ph type="ftr" sz="quarter" idx="17"/>
          </p:nvPr>
        </p:nvSpPr>
        <p:spPr/>
        <p:txBody>
          <a:bodyPr anchorCtr="0"/>
          <a:lstStyle/>
          <a:p>
            <a:pPr>
              <a:defRPr/>
            </a:pPr>
            <a:r>
              <a:rPr lang="en-US" dirty="0">
                <a:solidFill>
                  <a:schemeClr val="bg1">
                    <a:lumMod val="50000"/>
                  </a:schemeClr>
                </a:solidFill>
              </a:rPr>
              <a:t>NCR </a:t>
            </a:r>
            <a:r>
              <a:rPr lang="en-US" dirty="0" smtClean="0">
                <a:solidFill>
                  <a:schemeClr val="bg1">
                    <a:lumMod val="50000"/>
                  </a:schemeClr>
                </a:solidFill>
              </a:rPr>
              <a:t>Presentation</a:t>
            </a:r>
            <a:endParaRPr lang="en-US" dirty="0">
              <a:solidFill>
                <a:schemeClr val="bg1">
                  <a:lumMod val="50000"/>
                </a:schemeClr>
              </a:solidFill>
            </a:endParaRPr>
          </a:p>
        </p:txBody>
      </p:sp>
      <p:sp>
        <p:nvSpPr>
          <p:cNvPr id="15377" name="Date Placeholder 1"/>
          <p:cNvSpPr>
            <a:spLocks noGrp="1"/>
          </p:cNvSpPr>
          <p:nvPr>
            <p:ph type="dt" sz="quarter" idx="18"/>
          </p:nvPr>
        </p:nvSpPr>
        <p:spPr bwMode="auto">
          <a:xfrm>
            <a:off x="900113" y="4760913"/>
            <a:ext cx="776287" cy="2746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AAF245DA-0DA5-4142-8629-F5B32ABDA83B}" type="datetime1">
              <a:rPr lang="en-GB" smtClean="0">
                <a:solidFill>
                  <a:schemeClr val="tx2"/>
                </a:solidFill>
              </a:rPr>
              <a:pPr eaLnBrk="1" fontAlgn="base" hangingPunct="1">
                <a:spcBef>
                  <a:spcPct val="0"/>
                </a:spcBef>
                <a:spcAft>
                  <a:spcPct val="0"/>
                </a:spcAft>
              </a:pPr>
              <a:t>04/02/2014</a:t>
            </a:fld>
            <a:endParaRPr lang="en-US" smtClean="0">
              <a:solidFill>
                <a:schemeClr val="tx2"/>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CR PPT Template v4">
  <a:themeElements>
    <a:clrScheme name="NCR Theme Colors FINAL">
      <a:dk1>
        <a:sysClr val="windowText" lastClr="000000"/>
      </a:dk1>
      <a:lt1>
        <a:sysClr val="window" lastClr="FFFFFF"/>
      </a:lt1>
      <a:dk2>
        <a:srgbClr val="54B948"/>
      </a:dk2>
      <a:lt2>
        <a:srgbClr val="EEECE1"/>
      </a:lt2>
      <a:accent1>
        <a:srgbClr val="C5322B"/>
      </a:accent1>
      <a:accent2>
        <a:srgbClr val="8080D9"/>
      </a:accent2>
      <a:accent3>
        <a:srgbClr val="6ED3E4"/>
      </a:accent3>
      <a:accent4>
        <a:srgbClr val="E5E31C"/>
      </a:accent4>
      <a:accent5>
        <a:srgbClr val="3873AD"/>
      </a:accent5>
      <a:accent6>
        <a:srgbClr val="C1AA8C"/>
      </a:accent6>
      <a:hlink>
        <a:srgbClr val="4D99F2"/>
      </a:hlink>
      <a:folHlink>
        <a:srgbClr val="800080"/>
      </a:folHlink>
    </a:clrScheme>
    <a:fontScheme name="NCR content slide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4B94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NCR PPT Template v2.potx [Read-Only]" id="{68E524E1-5A4D-499A-BF86-12D1D70BF9B7}" vid="{87ABE2BF-4F0E-476F-84DD-57B5BF8FD5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NCR Theme Colors FINAL">
    <a:dk1>
      <a:sysClr val="windowText" lastClr="000000"/>
    </a:dk1>
    <a:lt1>
      <a:sysClr val="window" lastClr="FFFFFF"/>
    </a:lt1>
    <a:dk2>
      <a:srgbClr val="54B948"/>
    </a:dk2>
    <a:lt2>
      <a:srgbClr val="EEECE1"/>
    </a:lt2>
    <a:accent1>
      <a:srgbClr val="C5322B"/>
    </a:accent1>
    <a:accent2>
      <a:srgbClr val="8080D9"/>
    </a:accent2>
    <a:accent3>
      <a:srgbClr val="6ED3E4"/>
    </a:accent3>
    <a:accent4>
      <a:srgbClr val="E5E31C"/>
    </a:accent4>
    <a:accent5>
      <a:srgbClr val="3873AD"/>
    </a:accent5>
    <a:accent6>
      <a:srgbClr val="C1AA8C"/>
    </a:accent6>
    <a:hlink>
      <a:srgbClr val="4D99F2"/>
    </a:hlink>
    <a:folHlink>
      <a:srgbClr val="800080"/>
    </a:folHlink>
  </a:clrScheme>
  <a:fontScheme name="NCR content slide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NCR Theme Colors FINAL">
    <a:dk1>
      <a:sysClr val="windowText" lastClr="000000"/>
    </a:dk1>
    <a:lt1>
      <a:sysClr val="window" lastClr="FFFFFF"/>
    </a:lt1>
    <a:dk2>
      <a:srgbClr val="54B948"/>
    </a:dk2>
    <a:lt2>
      <a:srgbClr val="EEECE1"/>
    </a:lt2>
    <a:accent1>
      <a:srgbClr val="C5322B"/>
    </a:accent1>
    <a:accent2>
      <a:srgbClr val="8080D9"/>
    </a:accent2>
    <a:accent3>
      <a:srgbClr val="6ED3E4"/>
    </a:accent3>
    <a:accent4>
      <a:srgbClr val="E5E31C"/>
    </a:accent4>
    <a:accent5>
      <a:srgbClr val="3873AD"/>
    </a:accent5>
    <a:accent6>
      <a:srgbClr val="C1AA8C"/>
    </a:accent6>
    <a:hlink>
      <a:srgbClr val="4D99F2"/>
    </a:hlink>
    <a:folHlink>
      <a:srgbClr val="800080"/>
    </a:folHlink>
  </a:clrScheme>
  <a:fontScheme name="NCR content slide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NCR PPT Template v4</Template>
  <TotalTime>0</TotalTime>
  <Words>3505</Words>
  <Application>Microsoft Office PowerPoint</Application>
  <PresentationFormat>On-screen Show (16:9)</PresentationFormat>
  <Paragraphs>626</Paragraphs>
  <Slides>27</Slides>
  <Notes>27</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27</vt:i4>
      </vt:variant>
    </vt:vector>
  </HeadingPairs>
  <TitlesOfParts>
    <vt:vector size="30" baseType="lpstr">
      <vt:lpstr>NCR PPT Template v4</vt:lpstr>
      <vt:lpstr>Worksheet</vt:lpstr>
      <vt:lpstr>Picture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NCR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Jenkin, Clay</dc:creator>
  <cp:lastModifiedBy>Jeffrey R Peterson</cp:lastModifiedBy>
  <cp:revision>67</cp:revision>
  <dcterms:created xsi:type="dcterms:W3CDTF">2013-06-17T13:27:05Z</dcterms:created>
  <dcterms:modified xsi:type="dcterms:W3CDTF">2014-02-04T21:56:04Z</dcterms:modified>
</cp:coreProperties>
</file>