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handoutMasterIdLst>
    <p:handoutMasterId r:id="rId32"/>
  </p:handoutMasterIdLst>
  <p:sldIdLst>
    <p:sldId id="256" r:id="rId2"/>
    <p:sldId id="384" r:id="rId3"/>
    <p:sldId id="344" r:id="rId4"/>
    <p:sldId id="330" r:id="rId5"/>
    <p:sldId id="345" r:id="rId6"/>
    <p:sldId id="346" r:id="rId7"/>
    <p:sldId id="349" r:id="rId8"/>
    <p:sldId id="350" r:id="rId9"/>
    <p:sldId id="338" r:id="rId10"/>
    <p:sldId id="355" r:id="rId11"/>
    <p:sldId id="348" r:id="rId12"/>
    <p:sldId id="385" r:id="rId13"/>
    <p:sldId id="372" r:id="rId14"/>
    <p:sldId id="373" r:id="rId15"/>
    <p:sldId id="375" r:id="rId16"/>
    <p:sldId id="382" r:id="rId17"/>
    <p:sldId id="381" r:id="rId18"/>
    <p:sldId id="354" r:id="rId19"/>
    <p:sldId id="361" r:id="rId20"/>
    <p:sldId id="365" r:id="rId21"/>
    <p:sldId id="366" r:id="rId22"/>
    <p:sldId id="387" r:id="rId23"/>
    <p:sldId id="337" r:id="rId24"/>
    <p:sldId id="380" r:id="rId25"/>
    <p:sldId id="386" r:id="rId26"/>
    <p:sldId id="388" r:id="rId27"/>
    <p:sldId id="389" r:id="rId28"/>
    <p:sldId id="341" r:id="rId29"/>
    <p:sldId id="312" r:id="rId30"/>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BD35"/>
    <a:srgbClr val="54B948"/>
    <a:srgbClr val="478833"/>
    <a:srgbClr val="5DA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85" autoAdjust="0"/>
    <p:restoredTop sz="93324" autoAdjust="0"/>
  </p:normalViewPr>
  <p:slideViewPr>
    <p:cSldViewPr snapToGrid="0">
      <p:cViewPr>
        <p:scale>
          <a:sx n="100" d="100"/>
          <a:sy n="100" d="100"/>
        </p:scale>
        <p:origin x="-888" y="-324"/>
      </p:cViewPr>
      <p:guideLst>
        <p:guide orient="horz" pos="1620"/>
        <p:guide pos="558"/>
        <p:guide pos="1377"/>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276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file:///C:\Users\jp160023\Documents\RealPOS%2060\Sales%20Presentation\7601%20Performance%20Chart%20Release%202.0.xls"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Users\jp160023\Documents\RealPOS%2060\Product%20Reviews\Rel%202.0%20Phase%202\76xx%20Benchmarks%2035-40-60-82XRT%20.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15"/>
      <c:rotY val="20"/>
      <c:depthPercent val="100"/>
      <c:rAngAx val="1"/>
    </c:view3D>
    <c:floor>
      <c:thickness val="0"/>
    </c:floor>
    <c:sideWall>
      <c:thickness val="0"/>
    </c:sideWall>
    <c:backWall>
      <c:thickness val="0"/>
    </c:backWall>
    <c:plotArea>
      <c:layout/>
      <c:bar3DChart>
        <c:barDir val="bar"/>
        <c:grouping val="clustered"/>
        <c:varyColors val="0"/>
        <c:ser>
          <c:idx val="0"/>
          <c:order val="0"/>
          <c:invertIfNegative val="0"/>
          <c:dPt>
            <c:idx val="0"/>
            <c:invertIfNegative val="0"/>
            <c:bubble3D val="0"/>
            <c:spPr>
              <a:solidFill>
                <a:srgbClr val="F319C9"/>
              </a:solidFill>
            </c:spPr>
          </c:dPt>
          <c:dPt>
            <c:idx val="1"/>
            <c:invertIfNegative val="0"/>
            <c:bubble3D val="0"/>
            <c:spPr>
              <a:solidFill>
                <a:srgbClr val="F319C9"/>
              </a:solidFill>
            </c:spPr>
          </c:dPt>
          <c:dPt>
            <c:idx val="2"/>
            <c:invertIfNegative val="0"/>
            <c:bubble3D val="0"/>
            <c:spPr>
              <a:solidFill>
                <a:srgbClr val="FFFF00"/>
              </a:solidFill>
            </c:spPr>
          </c:dPt>
          <c:dPt>
            <c:idx val="3"/>
            <c:invertIfNegative val="0"/>
            <c:bubble3D val="0"/>
            <c:spPr>
              <a:solidFill>
                <a:srgbClr val="FFFF00"/>
              </a:solidFill>
            </c:spPr>
          </c:dPt>
          <c:val>
            <c:numRef>
              <c:f>'D2700 Comparisons'!$B$4:$B$7</c:f>
              <c:numCache>
                <c:formatCode>General</c:formatCode>
                <c:ptCount val="4"/>
                <c:pt idx="0">
                  <c:v>465.6</c:v>
                </c:pt>
                <c:pt idx="1">
                  <c:v>549.1</c:v>
                </c:pt>
                <c:pt idx="2">
                  <c:v>934</c:v>
                </c:pt>
                <c:pt idx="3">
                  <c:v>1135</c:v>
                </c:pt>
              </c:numCache>
            </c:numRef>
          </c:val>
        </c:ser>
        <c:dLbls>
          <c:showLegendKey val="0"/>
          <c:showVal val="0"/>
          <c:showCatName val="0"/>
          <c:showSerName val="0"/>
          <c:showPercent val="0"/>
          <c:showBubbleSize val="0"/>
        </c:dLbls>
        <c:gapWidth val="150"/>
        <c:shape val="cylinder"/>
        <c:axId val="227792384"/>
        <c:axId val="227793920"/>
        <c:axId val="0"/>
      </c:bar3DChart>
      <c:catAx>
        <c:axId val="227792384"/>
        <c:scaling>
          <c:orientation val="minMax"/>
        </c:scaling>
        <c:delete val="1"/>
        <c:axPos val="l"/>
        <c:majorTickMark val="out"/>
        <c:minorTickMark val="none"/>
        <c:tickLblPos val="nextTo"/>
        <c:crossAx val="227793920"/>
        <c:crosses val="autoZero"/>
        <c:auto val="1"/>
        <c:lblAlgn val="ctr"/>
        <c:lblOffset val="100"/>
        <c:noMultiLvlLbl val="0"/>
      </c:catAx>
      <c:valAx>
        <c:axId val="227793920"/>
        <c:scaling>
          <c:orientation val="minMax"/>
        </c:scaling>
        <c:delete val="0"/>
        <c:axPos val="b"/>
        <c:majorGridlines/>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27792384"/>
        <c:crosses val="autoZero"/>
        <c:crossBetween val="between"/>
      </c:valAx>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6"/>
    </mc:Choice>
    <mc:Fallback>
      <c:style val="46"/>
    </mc:Fallback>
  </mc:AlternateContent>
  <c:clrMapOvr bg1="lt1" tx1="dk1" bg2="lt2" tx2="dk2" accent1="accent1" accent2="accent2" accent3="accent3" accent4="accent4" accent5="accent5" accent6="accent6" hlink="hlink" folHlink="folHlink"/>
  <c:chart>
    <c:title>
      <c:layout/>
      <c:overlay val="0"/>
    </c:title>
    <c:autoTitleDeleted val="0"/>
    <c:plotArea>
      <c:layout/>
      <c:barChart>
        <c:barDir val="bar"/>
        <c:grouping val="clustered"/>
        <c:varyColors val="0"/>
        <c:ser>
          <c:idx val="0"/>
          <c:order val="0"/>
          <c:tx>
            <c:strRef>
              <c:f>'PT V7.0'!$B$2</c:f>
              <c:strCache>
                <c:ptCount val="1"/>
                <c:pt idx="0">
                  <c:v>PassMark Rating</c:v>
                </c:pt>
              </c:strCache>
            </c:strRef>
          </c:tx>
          <c:invertIfNegative val="0"/>
          <c:dPt>
            <c:idx val="0"/>
            <c:invertIfNegative val="0"/>
            <c:bubble3D val="0"/>
            <c:spPr>
              <a:solidFill>
                <a:srgbClr val="92D050"/>
              </a:solidFill>
            </c:spPr>
          </c:dPt>
          <c:dPt>
            <c:idx val="1"/>
            <c:invertIfNegative val="0"/>
            <c:bubble3D val="0"/>
            <c:spPr>
              <a:solidFill>
                <a:srgbClr val="0070C0"/>
              </a:solidFill>
            </c:spPr>
          </c:dPt>
          <c:dPt>
            <c:idx val="2"/>
            <c:invertIfNegative val="0"/>
            <c:bubble3D val="0"/>
            <c:spPr>
              <a:solidFill>
                <a:srgbClr val="7030A0"/>
              </a:solidFill>
            </c:spPr>
          </c:dPt>
          <c:dPt>
            <c:idx val="3"/>
            <c:invertIfNegative val="0"/>
            <c:bubble3D val="0"/>
            <c:spPr>
              <a:solidFill>
                <a:srgbClr val="7030A0"/>
              </a:solidFill>
            </c:spPr>
          </c:dPt>
          <c:dPt>
            <c:idx val="4"/>
            <c:invertIfNegative val="0"/>
            <c:bubble3D val="0"/>
            <c:spPr>
              <a:solidFill>
                <a:srgbClr val="0070C0"/>
              </a:solidFill>
            </c:spPr>
          </c:dPt>
          <c:dPt>
            <c:idx val="5"/>
            <c:invertIfNegative val="0"/>
            <c:bubble3D val="0"/>
            <c:spPr>
              <a:solidFill>
                <a:srgbClr val="7030A0"/>
              </a:solidFill>
            </c:spPr>
          </c:dPt>
          <c:dPt>
            <c:idx val="6"/>
            <c:invertIfNegative val="0"/>
            <c:bubble3D val="0"/>
            <c:spPr>
              <a:solidFill>
                <a:srgbClr val="7030A0"/>
              </a:solidFill>
            </c:spPr>
          </c:dPt>
          <c:dPt>
            <c:idx val="7"/>
            <c:invertIfNegative val="0"/>
            <c:bubble3D val="0"/>
            <c:spPr>
              <a:solidFill>
                <a:schemeClr val="accent1"/>
              </a:solidFill>
            </c:spPr>
          </c:dPt>
          <c:dLbls>
            <c:dLblPos val="inEnd"/>
            <c:showLegendKey val="0"/>
            <c:showVal val="1"/>
            <c:showCatName val="0"/>
            <c:showSerName val="0"/>
            <c:showPercent val="0"/>
            <c:showBubbleSize val="0"/>
            <c:showLeaderLines val="0"/>
          </c:dLbls>
          <c:cat>
            <c:strRef>
              <c:f>'PT V7.0'!$A$3:$A$9</c:f>
              <c:strCache>
                <c:ptCount val="7"/>
                <c:pt idx="0">
                  <c:v>RP40 Atom D2550 </c:v>
                </c:pt>
                <c:pt idx="1">
                  <c:v>RP60Celeron G1610T </c:v>
                </c:pt>
                <c:pt idx="2">
                  <c:v>RP82XRT Celeron G540</c:v>
                </c:pt>
                <c:pt idx="3">
                  <c:v>RP82XRT Pentium G850</c:v>
                </c:pt>
                <c:pt idx="4">
                  <c:v>RP60 Core i3-3240T </c:v>
                </c:pt>
                <c:pt idx="5">
                  <c:v>RP82XRT Core i3-2120</c:v>
                </c:pt>
                <c:pt idx="6">
                  <c:v>RP82XRT Core i5-2400</c:v>
                </c:pt>
              </c:strCache>
            </c:strRef>
          </c:cat>
          <c:val>
            <c:numRef>
              <c:f>'PT V7.0'!$B$3:$B$9</c:f>
              <c:numCache>
                <c:formatCode>General</c:formatCode>
                <c:ptCount val="7"/>
                <c:pt idx="0">
                  <c:v>348.4</c:v>
                </c:pt>
                <c:pt idx="1">
                  <c:v>934.1</c:v>
                </c:pt>
                <c:pt idx="2">
                  <c:v>1000</c:v>
                </c:pt>
                <c:pt idx="3">
                  <c:v>1051</c:v>
                </c:pt>
                <c:pt idx="4">
                  <c:v>1135.5999999999999</c:v>
                </c:pt>
                <c:pt idx="5">
                  <c:v>1151</c:v>
                </c:pt>
                <c:pt idx="6">
                  <c:v>1235</c:v>
                </c:pt>
              </c:numCache>
            </c:numRef>
          </c:val>
        </c:ser>
        <c:dLbls>
          <c:showLegendKey val="0"/>
          <c:showVal val="0"/>
          <c:showCatName val="0"/>
          <c:showSerName val="0"/>
          <c:showPercent val="0"/>
          <c:showBubbleSize val="0"/>
        </c:dLbls>
        <c:gapWidth val="150"/>
        <c:axId val="227898880"/>
        <c:axId val="227900416"/>
      </c:barChart>
      <c:catAx>
        <c:axId val="227898880"/>
        <c:scaling>
          <c:orientation val="minMax"/>
        </c:scaling>
        <c:delete val="0"/>
        <c:axPos val="l"/>
        <c:numFmt formatCode="General" sourceLinked="1"/>
        <c:majorTickMark val="out"/>
        <c:minorTickMark val="none"/>
        <c:tickLblPos val="nextTo"/>
        <c:crossAx val="227900416"/>
        <c:crosses val="autoZero"/>
        <c:auto val="1"/>
        <c:lblAlgn val="ctr"/>
        <c:lblOffset val="100"/>
        <c:noMultiLvlLbl val="0"/>
      </c:catAx>
      <c:valAx>
        <c:axId val="227900416"/>
        <c:scaling>
          <c:orientation val="minMax"/>
        </c:scaling>
        <c:delete val="0"/>
        <c:axPos val="b"/>
        <c:majorGridlines/>
        <c:numFmt formatCode="General" sourceLinked="1"/>
        <c:majorTickMark val="out"/>
        <c:minorTickMark val="none"/>
        <c:tickLblPos val="nextTo"/>
        <c:crossAx val="227898880"/>
        <c:crosses val="autoZero"/>
        <c:crossBetween val="between"/>
      </c:valAx>
      <c:spPr>
        <a:solidFill>
          <a:schemeClr val="bg1">
            <a:lumMod val="95000"/>
          </a:schemeClr>
        </a:solidFill>
      </c:spPr>
    </c:plotArea>
    <c:plotVisOnly val="1"/>
    <c:dispBlanksAs val="gap"/>
    <c:showDLblsOverMax val="0"/>
  </c:chart>
  <c:spPr>
    <a:solidFill>
      <a:schemeClr val="bg1">
        <a:lumMod val="50000"/>
      </a:schemeClr>
    </a:solidFill>
  </c:sp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55D2AF13-DF9F-469E-8257-9112F1D3DD3B}" type="datetimeFigureOut">
              <a:rPr lang="en-US"/>
              <a:pPr>
                <a:defRPr/>
              </a:pPr>
              <a:t>2/4/2014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8BD3BF31-1716-4755-8DC6-7C87F6C5835B}" type="slidenum">
              <a:rPr lang="en-US"/>
              <a:pPr>
                <a:defRPr/>
              </a:pPr>
              <a:t>‹#›</a:t>
            </a:fld>
            <a:endParaRPr lang="en-US"/>
          </a:p>
        </p:txBody>
      </p:sp>
    </p:spTree>
    <p:extLst>
      <p:ext uri="{BB962C8B-B14F-4D97-AF65-F5344CB8AC3E}">
        <p14:creationId xmlns:p14="http://schemas.microsoft.com/office/powerpoint/2010/main" val="39447167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DE5EF9CE-06D2-433E-AE77-A20DDB38A060}" type="datetimeFigureOut">
              <a:rPr lang="en-US"/>
              <a:pPr>
                <a:defRPr/>
              </a:pPr>
              <a:t>2/4/2014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02DA0EA8-0DDB-42A5-84DD-961F17BE5C7E}" type="slidenum">
              <a:rPr lang="en-US"/>
              <a:pPr>
                <a:defRPr/>
              </a:pPr>
              <a:t>‹#›</a:t>
            </a:fld>
            <a:endParaRPr lang="en-US"/>
          </a:p>
        </p:txBody>
      </p:sp>
    </p:spTree>
    <p:extLst>
      <p:ext uri="{BB962C8B-B14F-4D97-AF65-F5344CB8AC3E}">
        <p14:creationId xmlns:p14="http://schemas.microsoft.com/office/powerpoint/2010/main" val="1353763783"/>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11D260C9-0735-47F1-B66F-5D0170C21605}"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RealPOS 60 provides flexible connectivity options to power peripherals as well as dual display support for customer-facing advertising and messaging.  Connectivity includes:</a:t>
            </a:r>
          </a:p>
          <a:p>
            <a:pPr>
              <a:buFontTx/>
              <a:buChar char="•"/>
            </a:pPr>
            <a:r>
              <a:rPr lang="en-US" smtClean="0"/>
              <a:t> Five powered USB ports, expandable to 8</a:t>
            </a:r>
          </a:p>
          <a:p>
            <a:pPr>
              <a:buFontTx/>
              <a:buChar char="•"/>
            </a:pPr>
            <a:r>
              <a:rPr lang="en-US" smtClean="0"/>
              <a:t> 4 powered serial ports</a:t>
            </a:r>
          </a:p>
          <a:p>
            <a:pPr>
              <a:buFontTx/>
              <a:buChar char="•"/>
            </a:pPr>
            <a:r>
              <a:rPr lang="en-US" smtClean="0"/>
              <a:t> DVI, VGA, PS/2, cash drawer and audio ports</a:t>
            </a:r>
          </a:p>
          <a:p>
            <a:pPr>
              <a:buFontTx/>
              <a:buChar char="•"/>
            </a:pPr>
            <a:r>
              <a:rPr lang="en-US" smtClean="0"/>
              <a:t> Gigabit Ethernet LAN</a:t>
            </a:r>
          </a:p>
          <a:p>
            <a:pPr>
              <a:buFontTx/>
              <a:buChar char="•"/>
            </a:pPr>
            <a:r>
              <a:rPr lang="en-US" smtClean="0"/>
              <a:t> And an external power supply</a:t>
            </a:r>
          </a:p>
          <a:p>
            <a:endParaRPr lang="en-US" smtClean="0"/>
          </a:p>
        </p:txBody>
      </p:sp>
      <p:sp>
        <p:nvSpPr>
          <p:cNvPr id="4" name="Slide Number Placeholder 3"/>
          <p:cNvSpPr>
            <a:spLocks noGrp="1"/>
          </p:cNvSpPr>
          <p:nvPr>
            <p:ph type="sldNum" sz="quarter" idx="5"/>
          </p:nvPr>
        </p:nvSpPr>
        <p:spPr/>
        <p:txBody>
          <a:bodyPr/>
          <a:lstStyle/>
          <a:p>
            <a:pPr>
              <a:defRPr/>
            </a:pPr>
            <a:fld id="{8A0A1FB8-AADC-481C-81C8-E48AD3B54491}"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RealPOS 60 is remarkably smaller than competitors, including IBM and HP.  It is also smaller than our NCR RealPOS 82XRT.</a:t>
            </a:r>
          </a:p>
          <a:p>
            <a:endParaRPr lang="en-US" smtClean="0"/>
          </a:p>
          <a:p>
            <a:r>
              <a:rPr lang="en-US" smtClean="0"/>
              <a:t>It has the smallest form factor in its class.</a:t>
            </a:r>
          </a:p>
          <a:p>
            <a:endParaRPr lang="en-US" smtClean="0"/>
          </a:p>
        </p:txBody>
      </p:sp>
      <p:sp>
        <p:nvSpPr>
          <p:cNvPr id="4" name="Slide Number Placeholder 3"/>
          <p:cNvSpPr>
            <a:spLocks noGrp="1"/>
          </p:cNvSpPr>
          <p:nvPr>
            <p:ph type="sldNum" sz="quarter" idx="5"/>
          </p:nvPr>
        </p:nvSpPr>
        <p:spPr/>
        <p:txBody>
          <a:bodyPr/>
          <a:lstStyle/>
          <a:p>
            <a:pPr>
              <a:defRPr/>
            </a:pPr>
            <a:fld id="{6A7E88C0-57B3-44BB-8F83-58B4C8C049D8}"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Versatile configuration options include:</a:t>
            </a:r>
          </a:p>
          <a:p>
            <a:pPr>
              <a:buFontTx/>
              <a:buChar char="•"/>
            </a:pPr>
            <a:r>
              <a:rPr lang="en-US" smtClean="0"/>
              <a:t> Modular - for horizontal placement beneath or above the counter</a:t>
            </a:r>
          </a:p>
          <a:p>
            <a:pPr>
              <a:buFontTx/>
              <a:buChar char="•"/>
            </a:pPr>
            <a:r>
              <a:rPr lang="en-US" smtClean="0"/>
              <a:t> Integrated – for a unified appearance, integrating the terminal and peripherals</a:t>
            </a:r>
          </a:p>
          <a:p>
            <a:pPr>
              <a:buFontTx/>
              <a:buChar char="•"/>
            </a:pPr>
            <a:r>
              <a:rPr lang="en-US" smtClean="0"/>
              <a:t> Vertical – for upright orientation beneath or above the counter</a:t>
            </a:r>
          </a:p>
          <a:p>
            <a:pPr>
              <a:buFontTx/>
              <a:buChar char="•"/>
            </a:pPr>
            <a:r>
              <a:rPr lang="en-US" smtClean="0"/>
              <a:t> The RealPOS 60 also has a VESA pattern in the bottom of the cabinet and can be wall mounted using any standard VESA mounting bracket.</a:t>
            </a:r>
          </a:p>
          <a:p>
            <a:endParaRPr lang="en-US" smtClean="0"/>
          </a:p>
        </p:txBody>
      </p:sp>
      <p:sp>
        <p:nvSpPr>
          <p:cNvPr id="4" name="Slide Number Placeholder 3"/>
          <p:cNvSpPr>
            <a:spLocks noGrp="1"/>
          </p:cNvSpPr>
          <p:nvPr>
            <p:ph type="sldNum" sz="quarter" idx="5"/>
          </p:nvPr>
        </p:nvSpPr>
        <p:spPr/>
        <p:txBody>
          <a:bodyPr/>
          <a:lstStyle/>
          <a:p>
            <a:pPr>
              <a:defRPr/>
            </a:pPr>
            <a:fld id="{851BD665-6E6E-4EA4-A54C-E7E8D137099D}"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Part of the RealPOS 60 Reliability story is the rugged die-cast aluminum cabinet.  It features durable construction and an EZ-Open hinged design.  It is opened by pressing a lever on the bottom right of the unit.  </a:t>
            </a:r>
          </a:p>
          <a:p>
            <a:endParaRPr lang="en-US" smtClean="0"/>
          </a:p>
          <a:p>
            <a:r>
              <a:rPr lang="en-US" smtClean="0"/>
              <a:t>If you are concerned that it opens too easily, it can be secured from opening with a small padlock.  It can also be cabled down to a desk using a standard Kensington lock if desired. </a:t>
            </a:r>
          </a:p>
          <a:p>
            <a:endParaRPr lang="en-US" smtClean="0"/>
          </a:p>
        </p:txBody>
      </p:sp>
      <p:sp>
        <p:nvSpPr>
          <p:cNvPr id="4" name="Slide Number Placeholder 3"/>
          <p:cNvSpPr>
            <a:spLocks noGrp="1"/>
          </p:cNvSpPr>
          <p:nvPr>
            <p:ph type="sldNum" sz="quarter" idx="5"/>
          </p:nvPr>
        </p:nvSpPr>
        <p:spPr/>
        <p:txBody>
          <a:bodyPr/>
          <a:lstStyle/>
          <a:p>
            <a:pPr>
              <a:defRPr/>
            </a:pPr>
            <a:fld id="{A7281E12-9C31-4200-A268-FF931EC0F984}"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Our revolutionary cooling solution provides cooler operation and increases reliability.  </a:t>
            </a:r>
          </a:p>
          <a:p>
            <a:r>
              <a:rPr lang="en-US" smtClean="0"/>
              <a:t>We feature an aluminum cabinet with better conductivity properties than steel sheet metal.  A molded design enables the integration of the cooling system.</a:t>
            </a:r>
          </a:p>
          <a:p>
            <a:r>
              <a:rPr lang="en-US" smtClean="0"/>
              <a:t>We utilize fins to increase the die-cast aluminum metal surface area, which allows more air to come in contact with the cabinet.   This additional natural convection helps to cool the unit.</a:t>
            </a:r>
          </a:p>
          <a:p>
            <a:r>
              <a:rPr lang="en-US" smtClean="0"/>
              <a:t>And, the hard disk drive and motherboard are actually mounted to the cabinet  enabling heat conduction through the cabinet.</a:t>
            </a:r>
          </a:p>
          <a:p>
            <a:endParaRPr lang="en-US" smtClean="0"/>
          </a:p>
        </p:txBody>
      </p:sp>
      <p:sp>
        <p:nvSpPr>
          <p:cNvPr id="4" name="Slide Number Placeholder 3"/>
          <p:cNvSpPr>
            <a:spLocks noGrp="1"/>
          </p:cNvSpPr>
          <p:nvPr>
            <p:ph type="sldNum" sz="quarter" idx="5"/>
          </p:nvPr>
        </p:nvSpPr>
        <p:spPr/>
        <p:txBody>
          <a:bodyPr/>
          <a:lstStyle/>
          <a:p>
            <a:pPr>
              <a:defRPr/>
            </a:pPr>
            <a:fld id="{45B8CE48-0FD0-448E-B30F-FB0E93513768}"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RealPOS 60 provides tool-free access for quick repairs and upgrades.  It features:  </a:t>
            </a:r>
          </a:p>
          <a:p>
            <a:pPr>
              <a:buFontTx/>
              <a:buChar char="•"/>
            </a:pPr>
            <a:r>
              <a:rPr lang="en-US" smtClean="0"/>
              <a:t> An EZ-Open hinged cabinet for tool-free access to internal components</a:t>
            </a:r>
          </a:p>
          <a:p>
            <a:pPr>
              <a:buFontTx/>
              <a:buChar char="•"/>
            </a:pPr>
            <a:r>
              <a:rPr lang="en-US" smtClean="0"/>
              <a:t> Tool-free replacement of the hard disk drive</a:t>
            </a:r>
          </a:p>
          <a:p>
            <a:pPr>
              <a:buFontTx/>
              <a:buChar char="•"/>
            </a:pPr>
            <a:r>
              <a:rPr lang="en-US" smtClean="0"/>
              <a:t> An external power supply that is easily swappable</a:t>
            </a:r>
          </a:p>
          <a:p>
            <a:pPr>
              <a:buFontTx/>
              <a:buChar char="•"/>
            </a:pPr>
            <a:r>
              <a:rPr lang="en-US" smtClean="0"/>
              <a:t> And two dual color LEDs to provide diagnostic feedback</a:t>
            </a:r>
          </a:p>
        </p:txBody>
      </p:sp>
      <p:sp>
        <p:nvSpPr>
          <p:cNvPr id="4" name="Slide Number Placeholder 3"/>
          <p:cNvSpPr>
            <a:spLocks noGrp="1"/>
          </p:cNvSpPr>
          <p:nvPr>
            <p:ph type="sldNum" sz="quarter" idx="5"/>
          </p:nvPr>
        </p:nvSpPr>
        <p:spPr/>
        <p:txBody>
          <a:bodyPr/>
          <a:lstStyle/>
          <a:p>
            <a:pPr>
              <a:defRPr/>
            </a:pPr>
            <a:fld id="{7A39EBB9-3F06-43C2-AF9C-C98AA001589B}"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t>FAST:  </a:t>
            </a:r>
            <a:r>
              <a:rPr lang="en-US" smtClean="0"/>
              <a:t>The SSD is significant faster than the HDDs.  When comparing the average read latency, 4.1ms/50us = 82 (3.5” HDD comparison) and 5.6ms/50us = 112 (2.5” HDD comparison), you can see the significant difference between the two devices.  (See specification numbers on next slide).  Booting and File uploading is also significantly faster with the SSD.</a:t>
            </a:r>
          </a:p>
          <a:p>
            <a:endParaRPr lang="en-US" smtClean="0"/>
          </a:p>
          <a:p>
            <a:r>
              <a:rPr lang="en-US" b="1" smtClean="0"/>
              <a:t>RELIABLE:  </a:t>
            </a:r>
            <a:r>
              <a:rPr lang="en-US" smtClean="0"/>
              <a:t>The Intel S3500 SSD is a data center class storage device.  It has no spinning media and carries an MTBF of 2 million hours.</a:t>
            </a:r>
          </a:p>
          <a:p>
            <a:endParaRPr lang="en-US" smtClean="0"/>
          </a:p>
          <a:p>
            <a:r>
              <a:rPr lang="en-US" b="1" smtClean="0"/>
              <a:t>EFFICIENT:  </a:t>
            </a:r>
            <a:r>
              <a:rPr lang="en-US" smtClean="0"/>
              <a:t>The SSD draws about 3.5X less power than a 3.5” HDD used in the 82XRT.  The 2.5” HDD used in the RP40 and RP60 draws about the same amount of power as the Intel S3500 SSD.</a:t>
            </a:r>
          </a:p>
          <a:p>
            <a:endParaRPr lang="en-US" smtClean="0"/>
          </a:p>
          <a:p>
            <a:r>
              <a:rPr lang="en-US" b="1" smtClean="0"/>
              <a:t>SECURE:  </a:t>
            </a:r>
            <a:r>
              <a:rPr lang="en-US" smtClean="0"/>
              <a:t>The Intel S3500 SSD offersi power loss data protection to ensure write integrity and also offers 256b AES Encryption. </a:t>
            </a:r>
          </a:p>
          <a:p>
            <a:endParaRPr lang="en-US" smtClean="0"/>
          </a:p>
          <a:p>
            <a:r>
              <a:rPr lang="en-US" smtClean="0"/>
              <a:t>The Intel S3500 SSD is a much improved device vs the previously offered Intel Series 320 SSD.</a:t>
            </a:r>
          </a:p>
        </p:txBody>
      </p:sp>
      <p:sp>
        <p:nvSpPr>
          <p:cNvPr id="4" name="Slide Number Placeholder 3"/>
          <p:cNvSpPr>
            <a:spLocks noGrp="1"/>
          </p:cNvSpPr>
          <p:nvPr>
            <p:ph type="sldNum" sz="quarter" idx="5"/>
          </p:nvPr>
        </p:nvSpPr>
        <p:spPr/>
        <p:txBody>
          <a:bodyPr/>
          <a:lstStyle/>
          <a:p>
            <a:pPr>
              <a:defRPr/>
            </a:pPr>
            <a:fld id="{9837E8E3-0783-4D59-93B0-0F4095F4FBAF}"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t>Note that the information shown in the above chart is taken from the manufacturer’s specifications and not actual measurements on the NCR POS Terminals.</a:t>
            </a:r>
          </a:p>
          <a:p>
            <a:endParaRPr lang="en-US" sz="1000" smtClean="0"/>
          </a:p>
          <a:p>
            <a:r>
              <a:rPr lang="en-US" sz="1000" b="1" smtClean="0"/>
              <a:t>CAPACITY / FORM FACTOR: </a:t>
            </a:r>
            <a:r>
              <a:rPr lang="en-US" sz="1000" smtClean="0"/>
              <a:t> NCR offers the Intel S3500 SSD in the 80GB capacity in a 2.5” form factor.</a:t>
            </a:r>
          </a:p>
          <a:p>
            <a:r>
              <a:rPr lang="en-US" sz="1000" b="1" smtClean="0"/>
              <a:t>SSD / HDD INTERFACE:  </a:t>
            </a:r>
            <a:r>
              <a:rPr lang="en-US" sz="1000" smtClean="0"/>
              <a:t>The SSD and HDD interface specification is SATA 6Gb/s.  Note that the mother board and chipset must support this speed in order to leverage this speed.  While the RP82XRT and the RP60 support 6Gb/s, the RP40 supports 3Gb/s.</a:t>
            </a:r>
          </a:p>
          <a:p>
            <a:r>
              <a:rPr lang="en-US" sz="1000" b="1" smtClean="0"/>
              <a:t>SEQUENTIAL PERFORMANCE:  </a:t>
            </a:r>
            <a:r>
              <a:rPr lang="en-US" sz="1000" smtClean="0"/>
              <a:t>Sequential Performance essentially means a sustained read or write</a:t>
            </a:r>
          </a:p>
          <a:p>
            <a:r>
              <a:rPr lang="en-US" sz="1000" b="1" smtClean="0"/>
              <a:t>RANDOM PERFORMANCE:  </a:t>
            </a:r>
            <a:r>
              <a:rPr lang="en-US" sz="1000" smtClean="0"/>
              <a:t>Random performance is a short small read or write.  IOPS stands for Inputs and Outputs per Second.</a:t>
            </a:r>
          </a:p>
          <a:p>
            <a:r>
              <a:rPr lang="en-US" sz="1000" b="1" smtClean="0"/>
              <a:t>AVERAGE READ LATENCY:  </a:t>
            </a:r>
            <a:r>
              <a:rPr lang="en-US" sz="1000" smtClean="0"/>
              <a:t>Average Read Latency is the time it takes for the SSD or HDD to locate the data to complete an instruction.  In the case of the HDD it is the delay waiting for the rotation of the </a:t>
            </a:r>
            <a:r>
              <a:rPr lang="en-US" sz="1000" i="1" smtClean="0"/>
              <a:t>disk</a:t>
            </a:r>
            <a:r>
              <a:rPr lang="en-US" sz="1000" smtClean="0"/>
              <a:t> to bring the required </a:t>
            </a:r>
            <a:r>
              <a:rPr lang="en-US" sz="1000" i="1" smtClean="0"/>
              <a:t>disk</a:t>
            </a:r>
            <a:r>
              <a:rPr lang="en-US" sz="1000" smtClean="0"/>
              <a:t> sector under the </a:t>
            </a:r>
            <a:r>
              <a:rPr lang="en-US" sz="1000" i="1" smtClean="0"/>
              <a:t>read</a:t>
            </a:r>
            <a:r>
              <a:rPr lang="en-US" sz="1000" smtClean="0"/>
              <a:t>-write head.</a:t>
            </a:r>
          </a:p>
          <a:p>
            <a:r>
              <a:rPr lang="en-US" sz="1000" b="1" smtClean="0"/>
              <a:t>TYPICAL POWER:  </a:t>
            </a:r>
            <a:r>
              <a:rPr lang="en-US" sz="1000" smtClean="0"/>
              <a:t>The Intel S3500 SSD is a data center class storage device.  It is much more efficient than the 3.5” HDD used in RealPOS Terminals.  Note that the power consumption of the SSD is about equal to the 2.5” HDD used in RealPOS Terminals</a:t>
            </a:r>
          </a:p>
          <a:p>
            <a:r>
              <a:rPr lang="en-US" sz="1000" b="1" smtClean="0"/>
              <a:t>POWER SAFE WRITE CACHING:  </a:t>
            </a:r>
            <a:r>
              <a:rPr lang="en-US" sz="1000" smtClean="0"/>
              <a:t>The Intel S3500 SSD has an internal power source that ensures that all writes in progress are completed even in the event of a system power outage.</a:t>
            </a:r>
          </a:p>
          <a:p>
            <a:r>
              <a:rPr lang="en-US" sz="1000" b="1" smtClean="0"/>
              <a:t>DATA SECURITY:  </a:t>
            </a:r>
            <a:r>
              <a:rPr lang="en-US" sz="1000" smtClean="0"/>
              <a:t>The Intel S3500 SSD supports AES-256 Encryption capability.  This adds an extra layer of security when used with an ATA password.</a:t>
            </a:r>
          </a:p>
          <a:p>
            <a:r>
              <a:rPr lang="en-US" sz="1000" b="1" smtClean="0"/>
              <a:t>END TO END DATA PATH PROTECTION:  </a:t>
            </a:r>
            <a:r>
              <a:rPr lang="en-US" sz="1000" smtClean="0"/>
              <a:t>Helps protect SSD from inadvertent data corruption on both DRAM and NAND flash.  Has internal 52bit ECC correction per 512 byte sector that helps ensure correct data is written and read to and from the SSD.</a:t>
            </a:r>
            <a:endParaRPr lang="en-US" sz="1000" b="1" smtClean="0"/>
          </a:p>
          <a:p>
            <a:r>
              <a:rPr lang="en-US" sz="1000" b="1" smtClean="0"/>
              <a:t>MTBF – HOURS:  </a:t>
            </a:r>
            <a:r>
              <a:rPr lang="en-US" sz="1000" smtClean="0"/>
              <a:t>The Intel S3500 SSD has an MTBF of 2 Million hours which is 2.5 to 3.5 higher than the HDDs used in RealPOS Terminals</a:t>
            </a:r>
          </a:p>
        </p:txBody>
      </p:sp>
      <p:sp>
        <p:nvSpPr>
          <p:cNvPr id="4" name="Slide Number Placeholder 3"/>
          <p:cNvSpPr>
            <a:spLocks noGrp="1"/>
          </p:cNvSpPr>
          <p:nvPr>
            <p:ph type="sldNum" sz="quarter" idx="5"/>
          </p:nvPr>
        </p:nvSpPr>
        <p:spPr/>
        <p:txBody>
          <a:bodyPr/>
          <a:lstStyle/>
          <a:p>
            <a:pPr>
              <a:defRPr/>
            </a:pPr>
            <a:fld id="{F3173FD8-9A5B-495C-9919-8E18667E14C0}"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Our exceptional energy efficiency helps the bottom line and the environment.  The RealPOS 60 with the 35W CPUs and the MEPS Level V 87% efficient power supply features excellent energy efficiency.</a:t>
            </a:r>
          </a:p>
          <a:p>
            <a:r>
              <a:rPr lang="en-US" smtClean="0"/>
              <a:t>The RealPOS 60 also supports low power states via ACPI.</a:t>
            </a:r>
          </a:p>
          <a:p>
            <a:endParaRPr lang="en-US" smtClean="0"/>
          </a:p>
          <a:p>
            <a:r>
              <a:rPr lang="en-US" smtClean="0"/>
              <a:t>Note:  Release 2.0 is no longer ENERGY STAR QUALIFIED.  It can however be configured to meet ENERGY STAR efficiency standards.  NCR made a decision not to continue with the ES program at it limited our configuration flexibility (could not go to diskless models). ES required specific models for each configuration.</a:t>
            </a:r>
          </a:p>
          <a:p>
            <a:endParaRPr lang="en-US" smtClean="0"/>
          </a:p>
        </p:txBody>
      </p:sp>
      <p:sp>
        <p:nvSpPr>
          <p:cNvPr id="4" name="Slide Number Placeholder 3"/>
          <p:cNvSpPr>
            <a:spLocks noGrp="1"/>
          </p:cNvSpPr>
          <p:nvPr>
            <p:ph type="sldNum" sz="quarter" idx="5"/>
          </p:nvPr>
        </p:nvSpPr>
        <p:spPr/>
        <p:txBody>
          <a:bodyPr/>
          <a:lstStyle/>
          <a:p>
            <a:pPr>
              <a:defRPr/>
            </a:pPr>
            <a:fld id="{5679456F-A2DC-4639-9527-11A2B018E508}"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Our open platform supports software solutions for both Windows and Linux with a robust platform software suite for ease of integration.  </a:t>
            </a:r>
          </a:p>
          <a:p>
            <a:endParaRPr lang="en-US" smtClean="0"/>
          </a:p>
          <a:p>
            <a:r>
              <a:rPr lang="en-US" smtClean="0"/>
              <a:t>We offer Windows Embedded POSReady 7 (32/64 Bit), Windows 7 (32/64 Bit), and Windows Embedded POSReady 2009.  </a:t>
            </a:r>
          </a:p>
          <a:p>
            <a:endParaRPr lang="en-US" smtClean="0"/>
          </a:p>
          <a:p>
            <a:r>
              <a:rPr lang="en-US" smtClean="0"/>
              <a:t>We also offer SUSE Linux Enterprise for Point of Service (SLEPOS 11).  We offer a  pre-loaded operating system option, and we also provide NCR OPOS and JavaPOS drivers for peripherals.</a:t>
            </a:r>
          </a:p>
          <a:p>
            <a:endParaRPr lang="en-US" smtClean="0"/>
          </a:p>
        </p:txBody>
      </p:sp>
      <p:sp>
        <p:nvSpPr>
          <p:cNvPr id="4" name="Slide Number Placeholder 3"/>
          <p:cNvSpPr>
            <a:spLocks noGrp="1"/>
          </p:cNvSpPr>
          <p:nvPr>
            <p:ph type="sldNum" sz="quarter" idx="5"/>
          </p:nvPr>
        </p:nvSpPr>
        <p:spPr/>
        <p:txBody>
          <a:bodyPr/>
          <a:lstStyle/>
          <a:p>
            <a:pPr>
              <a:defRPr/>
            </a:pPr>
            <a:fld id="{57C980EC-0E3D-4E87-A212-6C37B0521CB3}"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dirty="0" smtClean="0"/>
              <a:t>NCR RealPOS terminals are designed specifically for operation in various retail segments.  We have POS terminal offers that address.</a:t>
            </a:r>
          </a:p>
          <a:p>
            <a:pPr eaLnBrk="1" hangingPunct="1">
              <a:spcBef>
                <a:spcPct val="0"/>
              </a:spcBef>
              <a:defRPr/>
            </a:pPr>
            <a:endParaRPr lang="en-US" dirty="0" smtClean="0"/>
          </a:p>
          <a:p>
            <a:pPr marL="168861" indent="-168861">
              <a:spcBef>
                <a:spcPct val="0"/>
              </a:spcBef>
              <a:buFont typeface="Arial" pitchFamily="34" charset="0"/>
              <a:buChar char="•"/>
              <a:defRPr/>
            </a:pPr>
            <a:r>
              <a:rPr lang="en-US" dirty="0" smtClean="0"/>
              <a:t>General Merchandise</a:t>
            </a:r>
          </a:p>
          <a:p>
            <a:pPr marL="168861" indent="-168861">
              <a:spcBef>
                <a:spcPct val="0"/>
              </a:spcBef>
              <a:buFont typeface="Arial" pitchFamily="34" charset="0"/>
              <a:buChar char="•"/>
              <a:defRPr/>
            </a:pPr>
            <a:r>
              <a:rPr lang="en-US" dirty="0" smtClean="0"/>
              <a:t>Food/Grocery</a:t>
            </a:r>
          </a:p>
          <a:p>
            <a:pPr marL="168861" indent="-168861">
              <a:spcBef>
                <a:spcPct val="0"/>
              </a:spcBef>
              <a:buFont typeface="Arial" pitchFamily="34" charset="0"/>
              <a:buChar char="•"/>
              <a:defRPr/>
            </a:pPr>
            <a:r>
              <a:rPr lang="en-US" dirty="0" smtClean="0"/>
              <a:t>Hospitality</a:t>
            </a:r>
          </a:p>
          <a:p>
            <a:pPr marL="168861" indent="-168861">
              <a:spcBef>
                <a:spcPct val="0"/>
              </a:spcBef>
              <a:buFont typeface="Arial" pitchFamily="34" charset="0"/>
              <a:buChar char="•"/>
              <a:defRPr/>
            </a:pPr>
            <a:r>
              <a:rPr lang="en-US" dirty="0" smtClean="0"/>
              <a:t>Convenience Stores</a:t>
            </a:r>
          </a:p>
        </p:txBody>
      </p:sp>
      <p:sp>
        <p:nvSpPr>
          <p:cNvPr id="4" name="Slide Number Placeholder 3"/>
          <p:cNvSpPr>
            <a:spLocks noGrp="1"/>
          </p:cNvSpPr>
          <p:nvPr>
            <p:ph type="sldNum" sz="quarter" idx="5"/>
          </p:nvPr>
        </p:nvSpPr>
        <p:spPr/>
        <p:txBody>
          <a:bodyPr/>
          <a:lstStyle/>
          <a:p>
            <a:pPr>
              <a:defRPr/>
            </a:pPr>
            <a:fld id="{FB9F7373-2007-4CCB-8352-7DBAEDA1A2F2}"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So in considering your next POS purchase, consider the NCR RealPOS 60 and its many operational advantages:</a:t>
            </a:r>
          </a:p>
          <a:p>
            <a:pPr>
              <a:buFontTx/>
              <a:buChar char="•"/>
            </a:pPr>
            <a:r>
              <a:rPr lang="en-US" smtClean="0"/>
              <a:t> Outstanding performance</a:t>
            </a:r>
          </a:p>
          <a:p>
            <a:pPr>
              <a:buFontTx/>
              <a:buChar char="•"/>
            </a:pPr>
            <a:r>
              <a:rPr lang="en-US" smtClean="0"/>
              <a:t> Sleek modern design</a:t>
            </a:r>
          </a:p>
          <a:p>
            <a:pPr>
              <a:buFontTx/>
              <a:buChar char="•"/>
            </a:pPr>
            <a:r>
              <a:rPr lang="en-US" smtClean="0"/>
              <a:t> Most compact size and weight</a:t>
            </a:r>
          </a:p>
          <a:p>
            <a:pPr>
              <a:buFontTx/>
              <a:buChar char="•"/>
            </a:pPr>
            <a:r>
              <a:rPr lang="en-US" smtClean="0"/>
              <a:t> Most configuration options</a:t>
            </a:r>
          </a:p>
          <a:p>
            <a:pPr>
              <a:buFontTx/>
              <a:buChar char="•"/>
            </a:pPr>
            <a:r>
              <a:rPr lang="en-US" smtClean="0"/>
              <a:t> Excellent connectivity</a:t>
            </a:r>
          </a:p>
          <a:p>
            <a:pPr>
              <a:buFontTx/>
              <a:buChar char="•"/>
            </a:pPr>
            <a:r>
              <a:rPr lang="en-US" smtClean="0"/>
              <a:t> Efficient serviceability</a:t>
            </a:r>
          </a:p>
          <a:p>
            <a:pPr>
              <a:buFontTx/>
              <a:buChar char="•"/>
            </a:pPr>
            <a:r>
              <a:rPr lang="en-US" smtClean="0"/>
              <a:t> Best energy efficiency</a:t>
            </a:r>
          </a:p>
          <a:p>
            <a:pPr>
              <a:buFontTx/>
              <a:buChar char="•"/>
            </a:pPr>
            <a:r>
              <a:rPr lang="en-US" smtClean="0"/>
              <a:t> And superior investment protection</a:t>
            </a:r>
          </a:p>
        </p:txBody>
      </p:sp>
      <p:sp>
        <p:nvSpPr>
          <p:cNvPr id="4" name="Slide Number Placeholder 3"/>
          <p:cNvSpPr>
            <a:spLocks noGrp="1"/>
          </p:cNvSpPr>
          <p:nvPr>
            <p:ph type="sldNum" sz="quarter" idx="5"/>
          </p:nvPr>
        </p:nvSpPr>
        <p:spPr/>
        <p:txBody>
          <a:bodyPr/>
          <a:lstStyle/>
          <a:p>
            <a:pPr>
              <a:defRPr/>
            </a:pPr>
            <a:fld id="{B8AC2EDD-5039-4F36-9202-3E52FA89E7B9}"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D5348BE4-0D7E-4D1F-A313-CCEBD960D2B9}"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D5348BE4-0D7E-4D1F-A313-CCEBD960D2B9}"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Here is a side by side technology comparison of the RealPOS 60 Release 1.X and the RealPOS 60 Release 2.0.  As you can see, there are differences in the:</a:t>
            </a:r>
          </a:p>
          <a:p>
            <a:pPr>
              <a:buFontTx/>
              <a:buChar char="•"/>
            </a:pPr>
            <a:r>
              <a:rPr lang="en-US" smtClean="0"/>
              <a:t> motherboard/chipset</a:t>
            </a:r>
          </a:p>
          <a:p>
            <a:pPr>
              <a:buFontTx/>
              <a:buChar char="•"/>
            </a:pPr>
            <a:r>
              <a:rPr lang="en-US" smtClean="0"/>
              <a:t> processors</a:t>
            </a:r>
          </a:p>
          <a:p>
            <a:pPr>
              <a:buFontTx/>
              <a:buChar char="•"/>
            </a:pPr>
            <a:r>
              <a:rPr lang="en-US" smtClean="0"/>
              <a:t> memory</a:t>
            </a:r>
          </a:p>
          <a:p>
            <a:pPr>
              <a:buFontTx/>
              <a:buChar char="•"/>
            </a:pPr>
            <a:r>
              <a:rPr lang="en-US" smtClean="0"/>
              <a:t> now offering an 80GB Solid State Drive</a:t>
            </a:r>
          </a:p>
          <a:p>
            <a:pPr>
              <a:buFontTx/>
              <a:buChar char="•"/>
            </a:pPr>
            <a:r>
              <a:rPr lang="en-US" smtClean="0"/>
              <a:t> audio is now amplified</a:t>
            </a:r>
          </a:p>
          <a:p>
            <a:pPr>
              <a:buFontTx/>
              <a:buChar char="•"/>
            </a:pPr>
            <a:r>
              <a:rPr lang="en-US" smtClean="0"/>
              <a:t> systems management</a:t>
            </a:r>
          </a:p>
          <a:p>
            <a:pPr>
              <a:buFontTx/>
              <a:buChar char="•"/>
            </a:pPr>
            <a:r>
              <a:rPr lang="en-US" smtClean="0"/>
              <a:t> RP60 is no longer Energy Star qualified.  (Note that it does still meet the required efficiency thresholds, but a decision was made not to continue with the program)</a:t>
            </a:r>
          </a:p>
          <a:p>
            <a:r>
              <a:rPr lang="en-US" smtClean="0"/>
              <a:t>  </a:t>
            </a:r>
          </a:p>
        </p:txBody>
      </p:sp>
      <p:sp>
        <p:nvSpPr>
          <p:cNvPr id="4" name="Slide Number Placeholder 3"/>
          <p:cNvSpPr>
            <a:spLocks noGrp="1"/>
          </p:cNvSpPr>
          <p:nvPr>
            <p:ph type="sldNum" sz="quarter" idx="5"/>
          </p:nvPr>
        </p:nvSpPr>
        <p:spPr/>
        <p:txBody>
          <a:bodyPr/>
          <a:lstStyle/>
          <a:p>
            <a:pPr>
              <a:defRPr/>
            </a:pPr>
            <a:fld id="{0F30F0E4-21E7-4A98-B5B5-5AA94F10E890}"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Here is a side by side technology comparison of the RealPOS 40 and the RealPOS 60.  As you can see, there are differences in the:</a:t>
            </a:r>
          </a:p>
          <a:p>
            <a:pPr>
              <a:buFontTx/>
              <a:buChar char="•"/>
            </a:pPr>
            <a:r>
              <a:rPr lang="en-US" smtClean="0"/>
              <a:t> motherboard</a:t>
            </a:r>
          </a:p>
          <a:p>
            <a:pPr>
              <a:buFontTx/>
              <a:buChar char="•"/>
            </a:pPr>
            <a:r>
              <a:rPr lang="en-US" smtClean="0"/>
              <a:t> chipset</a:t>
            </a:r>
          </a:p>
          <a:p>
            <a:pPr>
              <a:buFontTx/>
              <a:buChar char="•"/>
            </a:pPr>
            <a:r>
              <a:rPr lang="en-US" smtClean="0"/>
              <a:t> processor</a:t>
            </a:r>
          </a:p>
          <a:p>
            <a:pPr>
              <a:buFontTx/>
              <a:buChar char="•"/>
            </a:pPr>
            <a:r>
              <a:rPr lang="en-US" smtClean="0"/>
              <a:t> memory</a:t>
            </a:r>
          </a:p>
          <a:p>
            <a:pPr>
              <a:buFontTx/>
              <a:buChar char="•"/>
            </a:pPr>
            <a:r>
              <a:rPr lang="en-US" smtClean="0"/>
              <a:t> systems management</a:t>
            </a:r>
          </a:p>
          <a:p>
            <a:pPr>
              <a:buFontTx/>
              <a:buChar char="•"/>
            </a:pPr>
            <a:r>
              <a:rPr lang="en-US" smtClean="0"/>
              <a:t> fan operation</a:t>
            </a:r>
          </a:p>
          <a:p>
            <a:pPr>
              <a:buFontTx/>
              <a:buChar char="•"/>
            </a:pPr>
            <a:r>
              <a:rPr lang="en-US" smtClean="0"/>
              <a:t> And weight</a:t>
            </a:r>
          </a:p>
          <a:p>
            <a:r>
              <a:rPr lang="en-US" smtClean="0"/>
              <a:t>  But the storage media and connectivity are the same for both terminals.  </a:t>
            </a:r>
          </a:p>
        </p:txBody>
      </p:sp>
      <p:sp>
        <p:nvSpPr>
          <p:cNvPr id="4" name="Slide Number Placeholder 3"/>
          <p:cNvSpPr>
            <a:spLocks noGrp="1"/>
          </p:cNvSpPr>
          <p:nvPr>
            <p:ph type="sldNum" sz="quarter" idx="5"/>
          </p:nvPr>
        </p:nvSpPr>
        <p:spPr/>
        <p:txBody>
          <a:bodyPr/>
          <a:lstStyle/>
          <a:p>
            <a:pPr>
              <a:defRPr/>
            </a:pPr>
            <a:fld id="{7A4C8978-0363-48F3-BE83-7EE06299E269}"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RealPOS Terminal portfolio offers a range of impressive CPU performance.  Here you can see how the RP60 CPUs compare to the 82XRT CPUs.</a:t>
            </a:r>
          </a:p>
        </p:txBody>
      </p:sp>
      <p:sp>
        <p:nvSpPr>
          <p:cNvPr id="4" name="Slide Number Placeholder 3"/>
          <p:cNvSpPr>
            <a:spLocks noGrp="1"/>
          </p:cNvSpPr>
          <p:nvPr>
            <p:ph type="sldNum" sz="quarter" idx="5"/>
          </p:nvPr>
        </p:nvSpPr>
        <p:spPr/>
        <p:txBody>
          <a:bodyPr/>
          <a:lstStyle/>
          <a:p>
            <a:pPr>
              <a:defRPr/>
            </a:pPr>
            <a:fld id="{D0BB055A-CE00-4137-B861-8EACC1C254B0}"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a:t>
            </a:r>
            <a:r>
              <a:rPr lang="en-US" dirty="0" err="1" smtClean="0"/>
              <a:t>RealPOS</a:t>
            </a:r>
            <a:r>
              <a:rPr lang="en-US" dirty="0" smtClean="0"/>
              <a:t> 60 (Release 2.0) offers Intel Active Management Technology version 8.0.</a:t>
            </a:r>
          </a:p>
          <a:p>
            <a:r>
              <a:rPr lang="en-US" dirty="0" smtClean="0"/>
              <a:t>The RealPOS82XRT offers Intel Active Management Technology version 7.0.  As you can see on this slide, there is no differences in the features offered in V7.0 </a:t>
            </a:r>
            <a:r>
              <a:rPr lang="en-US" dirty="0" err="1" smtClean="0"/>
              <a:t>Vs</a:t>
            </a:r>
            <a:r>
              <a:rPr lang="en-US" dirty="0" smtClean="0"/>
              <a:t> V8.0 on the non </a:t>
            </a:r>
            <a:r>
              <a:rPr lang="en-US" dirty="0" err="1" smtClean="0"/>
              <a:t>vPro</a:t>
            </a:r>
            <a:r>
              <a:rPr lang="en-US" dirty="0"/>
              <a:t> </a:t>
            </a:r>
            <a:r>
              <a:rPr lang="en-US" dirty="0" smtClean="0"/>
              <a:t>CPUs (Celeron, Pentium, Core i3 typically).  </a:t>
            </a:r>
          </a:p>
          <a:p>
            <a:endParaRPr lang="en-US" dirty="0"/>
          </a:p>
          <a:p>
            <a:r>
              <a:rPr lang="en-US" dirty="0" smtClean="0"/>
              <a:t>The 82XRT offers the Core i5-2400 which is a </a:t>
            </a:r>
            <a:r>
              <a:rPr lang="en-US" dirty="0" err="1" smtClean="0"/>
              <a:t>vPro</a:t>
            </a:r>
            <a:r>
              <a:rPr lang="en-US" dirty="0" smtClean="0"/>
              <a:t> CPU and therefore there are additional features offered even though it is version 7.0 of AMT.  L</a:t>
            </a:r>
            <a:r>
              <a:rPr lang="en-US" dirty="0" smtClean="0"/>
              <a:t>ikewise if we did offer a </a:t>
            </a:r>
            <a:r>
              <a:rPr lang="en-US" dirty="0" err="1" smtClean="0"/>
              <a:t>vPro</a:t>
            </a:r>
            <a:r>
              <a:rPr lang="en-US" dirty="0" smtClean="0"/>
              <a:t> rated CPU on the </a:t>
            </a:r>
            <a:r>
              <a:rPr lang="en-US" dirty="0" err="1" smtClean="0"/>
              <a:t>RealPOS</a:t>
            </a:r>
            <a:r>
              <a:rPr lang="en-US" dirty="0" smtClean="0"/>
              <a:t> 60 with Version 8.0 of AMT there would be even more features supported. </a:t>
            </a:r>
            <a:endParaRPr lang="en-US" dirty="0" smtClean="0"/>
          </a:p>
        </p:txBody>
      </p:sp>
      <p:sp>
        <p:nvSpPr>
          <p:cNvPr id="4" name="Slide Number Placeholder 3"/>
          <p:cNvSpPr>
            <a:spLocks noGrp="1"/>
          </p:cNvSpPr>
          <p:nvPr>
            <p:ph type="sldNum" sz="quarter" idx="5"/>
          </p:nvPr>
        </p:nvSpPr>
        <p:spPr/>
        <p:txBody>
          <a:bodyPr/>
          <a:lstStyle/>
          <a:p>
            <a:pPr>
              <a:defRPr/>
            </a:pPr>
            <a:fld id="{53331670-BA16-465E-8099-DDF651CB7E9E}"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16BB29A3-69EB-4B4D-9780-4266C7737A60}"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Here is a sample of customers using the RealPOS 60 around the world today.</a:t>
            </a:r>
          </a:p>
        </p:txBody>
      </p:sp>
      <p:sp>
        <p:nvSpPr>
          <p:cNvPr id="4" name="Slide Number Placeholder 3"/>
          <p:cNvSpPr>
            <a:spLocks noGrp="1"/>
          </p:cNvSpPr>
          <p:nvPr>
            <p:ph type="sldNum" sz="quarter" idx="5"/>
          </p:nvPr>
        </p:nvSpPr>
        <p:spPr/>
        <p:txBody>
          <a:bodyPr/>
          <a:lstStyle/>
          <a:p>
            <a:pPr>
              <a:defRPr/>
            </a:pPr>
            <a:fld id="{A9511A06-D50B-42B6-9F7F-47FBE05E7006}"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3916E10-4C49-44AA-91F9-38CA185AAD82}"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NCR RealPOS terminals are designed to meet the long term needs of retailers.</a:t>
            </a:r>
          </a:p>
          <a:p>
            <a:pPr eaLnBrk="1" hangingPunct="1">
              <a:spcBef>
                <a:spcPct val="0"/>
              </a:spcBef>
            </a:pPr>
            <a:endParaRPr lang="en-US" smtClean="0"/>
          </a:p>
          <a:p>
            <a:pPr eaLnBrk="1" hangingPunct="1">
              <a:spcBef>
                <a:spcPct val="0"/>
              </a:spcBef>
            </a:pPr>
            <a:r>
              <a:rPr lang="en-US" smtClean="0"/>
              <a:t>Our terminal designs are innovative and incorporate the latest  technologies that drive and enable the highest overall performance.</a:t>
            </a:r>
          </a:p>
          <a:p>
            <a:pPr eaLnBrk="1" hangingPunct="1">
              <a:spcBef>
                <a:spcPct val="0"/>
              </a:spcBef>
            </a:pPr>
            <a:endParaRPr lang="en-US" smtClean="0"/>
          </a:p>
          <a:p>
            <a:pPr eaLnBrk="1" hangingPunct="1">
              <a:spcBef>
                <a:spcPct val="0"/>
              </a:spcBef>
            </a:pPr>
            <a:r>
              <a:rPr lang="en-US" smtClean="0"/>
              <a:t>High Reliability and Ease of Serviceability are key design criteria for our POS terminals.</a:t>
            </a:r>
          </a:p>
          <a:p>
            <a:pPr eaLnBrk="1" hangingPunct="1">
              <a:spcBef>
                <a:spcPct val="0"/>
              </a:spcBef>
            </a:pPr>
            <a:endParaRPr lang="en-US" smtClean="0"/>
          </a:p>
          <a:p>
            <a:pPr eaLnBrk="1" hangingPunct="1">
              <a:spcBef>
                <a:spcPct val="0"/>
              </a:spcBef>
            </a:pPr>
            <a:r>
              <a:rPr lang="en-US" smtClean="0"/>
              <a:t>NCR POS Terminals also offer long controlled lifecycles to minimize change within the retailer’s infrastructure.</a:t>
            </a:r>
          </a:p>
          <a:p>
            <a:pPr eaLnBrk="1" hangingPunct="1">
              <a:spcBef>
                <a:spcPct val="0"/>
              </a:spcBef>
            </a:pPr>
            <a:endParaRPr lang="en-US" smtClean="0"/>
          </a:p>
          <a:p>
            <a:pPr eaLnBrk="1" hangingPunct="1">
              <a:spcBef>
                <a:spcPct val="0"/>
              </a:spcBef>
            </a:pPr>
            <a:r>
              <a:rPr lang="en-US" smtClean="0"/>
              <a:t>NCR RealPOS terminals enable an enhanced consumer experience and improve productivity, thereby reducing costs over the long term. </a:t>
            </a:r>
          </a:p>
        </p:txBody>
      </p:sp>
      <p:sp>
        <p:nvSpPr>
          <p:cNvPr id="4" name="Slide Number Placeholder 3"/>
          <p:cNvSpPr>
            <a:spLocks noGrp="1"/>
          </p:cNvSpPr>
          <p:nvPr>
            <p:ph type="sldNum" sz="quarter" idx="5"/>
          </p:nvPr>
        </p:nvSpPr>
        <p:spPr/>
        <p:txBody>
          <a:bodyPr/>
          <a:lstStyle/>
          <a:p>
            <a:pPr>
              <a:defRPr/>
            </a:pPr>
            <a:fld id="{2F576EB5-40DF-41E3-A7DA-685A729134E1}"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buFontTx/>
              <a:buChar char="•"/>
            </a:pPr>
            <a:r>
              <a:rPr lang="en-US" smtClean="0"/>
              <a:t>This slide shows our RealPOS Point of Sale terminal  family.  </a:t>
            </a:r>
          </a:p>
          <a:p>
            <a:pPr>
              <a:buFontTx/>
              <a:buChar char="•"/>
            </a:pPr>
            <a:endParaRPr lang="en-US" smtClean="0"/>
          </a:p>
          <a:p>
            <a:pPr>
              <a:buFontTx/>
              <a:buChar char="•"/>
            </a:pPr>
            <a:r>
              <a:rPr lang="en-US" smtClean="0"/>
              <a:t>NCR offers a full suite of POS terminals both in the Fully Configurable category and also a full line of Integrated Touch terminals</a:t>
            </a:r>
          </a:p>
          <a:p>
            <a:pPr>
              <a:buFontTx/>
              <a:buChar char="•"/>
            </a:pPr>
            <a:endParaRPr lang="en-US" smtClean="0"/>
          </a:p>
          <a:p>
            <a:pPr>
              <a:buFontTx/>
              <a:buChar char="•"/>
            </a:pPr>
            <a:r>
              <a:rPr lang="en-US" smtClean="0"/>
              <a:t>These offers enable us to address multiple retail segments and also different performance levels within these categories.</a:t>
            </a:r>
          </a:p>
          <a:p>
            <a:pPr>
              <a:buFontTx/>
              <a:buChar char="•"/>
            </a:pPr>
            <a:endParaRPr lang="en-US" smtClean="0"/>
          </a:p>
          <a:p>
            <a:pPr>
              <a:buFontTx/>
              <a:buChar char="•"/>
            </a:pPr>
            <a:r>
              <a:rPr lang="en-US" smtClean="0"/>
              <a:t>Today we are going to focus on the RealPOS 60, our ”Better” offer in the Fully Configurable category.</a:t>
            </a:r>
          </a:p>
          <a:p>
            <a:pPr eaLnBrk="1" hangingPunct="1">
              <a:spcBef>
                <a:spcPct val="0"/>
              </a:spcBef>
            </a:pPr>
            <a:endParaRPr lang="en-US" smtClean="0"/>
          </a:p>
          <a:p>
            <a:pPr eaLnBrk="1" hangingPunct="1">
              <a:spcBef>
                <a:spcPct val="0"/>
              </a:spcBef>
            </a:pPr>
            <a:endParaRPr lang="en-US" smtClean="0"/>
          </a:p>
        </p:txBody>
      </p:sp>
      <p:sp>
        <p:nvSpPr>
          <p:cNvPr id="4" name="Slide Number Placeholder 3"/>
          <p:cNvSpPr>
            <a:spLocks noGrp="1"/>
          </p:cNvSpPr>
          <p:nvPr>
            <p:ph type="sldNum" sz="quarter" idx="5"/>
          </p:nvPr>
        </p:nvSpPr>
        <p:spPr/>
        <p:txBody>
          <a:bodyPr/>
          <a:lstStyle/>
          <a:p>
            <a:pPr>
              <a:defRPr/>
            </a:pPr>
            <a:fld id="{8B91CE5E-873F-4F5C-A9AC-219166D1EAB4}"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Now let’s talk about product differentiation within the Fully Configurable category.</a:t>
            </a:r>
          </a:p>
          <a:p>
            <a:pPr>
              <a:buFontTx/>
              <a:buChar char="•"/>
            </a:pPr>
            <a:endParaRPr lang="en-US" smtClean="0"/>
          </a:p>
          <a:p>
            <a:pPr>
              <a:buFontTx/>
              <a:buChar char="•"/>
            </a:pPr>
            <a:r>
              <a:rPr lang="en-US" smtClean="0"/>
              <a:t>The 82XRT is our “top of the line” terminal offering Industry leading performance, scalability, serviceability, and manageability.</a:t>
            </a:r>
          </a:p>
          <a:p>
            <a:pPr>
              <a:buFontTx/>
              <a:buChar char="•"/>
            </a:pPr>
            <a:r>
              <a:rPr lang="en-US" smtClean="0"/>
              <a:t>The RealPOS 60 is positioned just below the 82XRT and offers an innovative design with two impressive performance levels, excellent energy efficiency, connectivity, and of course, simple serviceability.</a:t>
            </a:r>
          </a:p>
          <a:p>
            <a:pPr>
              <a:buFontTx/>
              <a:buChar char="•"/>
            </a:pPr>
            <a:r>
              <a:rPr lang="en-US" smtClean="0"/>
              <a:t>The RealPOS 40 is our value compact terminal that is in the same packaging as the RealPOS 60, but with a lower, basic performance level with a fanless design.</a:t>
            </a:r>
          </a:p>
          <a:p>
            <a:pPr>
              <a:buFontTx/>
              <a:buChar char="•"/>
            </a:pPr>
            <a:r>
              <a:rPr lang="en-US" smtClean="0"/>
              <a:t>So, again, you can see that we have configurable offers to meet multiple performance levels and retail business requirements</a:t>
            </a:r>
          </a:p>
        </p:txBody>
      </p:sp>
      <p:sp>
        <p:nvSpPr>
          <p:cNvPr id="4" name="Slide Number Placeholder 3"/>
          <p:cNvSpPr>
            <a:spLocks noGrp="1"/>
          </p:cNvSpPr>
          <p:nvPr>
            <p:ph type="sldNum" sz="quarter" idx="5"/>
          </p:nvPr>
        </p:nvSpPr>
        <p:spPr/>
        <p:txBody>
          <a:bodyPr/>
          <a:lstStyle/>
          <a:p>
            <a:pPr>
              <a:defRPr/>
            </a:pPr>
            <a:fld id="{C4381789-6ABD-4617-8659-A68BED024619}"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NCR RealPOS 60 delivers outstanding performance, flexibility and energy efficiency in a compact innovative design.   With its small size and big performance, the RealPOS 60 is a smart decision with winning value for your business. At a high level, key features include its:</a:t>
            </a:r>
          </a:p>
          <a:p>
            <a:pPr>
              <a:buFontTx/>
              <a:buChar char="•"/>
            </a:pPr>
            <a:r>
              <a:rPr lang="en-US" smtClean="0"/>
              <a:t> Outstanding Performance</a:t>
            </a:r>
          </a:p>
          <a:p>
            <a:pPr>
              <a:buFontTx/>
              <a:buChar char="•"/>
            </a:pPr>
            <a:r>
              <a:rPr lang="en-US" smtClean="0"/>
              <a:t> Sleek Innovative design</a:t>
            </a:r>
          </a:p>
          <a:p>
            <a:pPr>
              <a:buFontTx/>
              <a:buChar char="•"/>
            </a:pPr>
            <a:r>
              <a:rPr lang="en-US" smtClean="0"/>
              <a:t> High reliability</a:t>
            </a:r>
          </a:p>
          <a:p>
            <a:pPr>
              <a:buFontTx/>
              <a:buChar char="•"/>
            </a:pPr>
            <a:r>
              <a:rPr lang="en-US" smtClean="0"/>
              <a:t> Efficient serviceability</a:t>
            </a:r>
          </a:p>
          <a:p>
            <a:pPr>
              <a:buFontTx/>
              <a:buChar char="•"/>
            </a:pPr>
            <a:r>
              <a:rPr lang="en-US" smtClean="0"/>
              <a:t> Exceptional energy efficiency</a:t>
            </a:r>
          </a:p>
          <a:p>
            <a:pPr>
              <a:buFontTx/>
              <a:buChar char="•"/>
            </a:pPr>
            <a:r>
              <a:rPr lang="en-US" smtClean="0"/>
              <a:t> And superior investment protection</a:t>
            </a:r>
          </a:p>
          <a:p>
            <a:endParaRPr lang="en-US" smtClean="0"/>
          </a:p>
        </p:txBody>
      </p:sp>
      <p:sp>
        <p:nvSpPr>
          <p:cNvPr id="4" name="Slide Number Placeholder 3"/>
          <p:cNvSpPr>
            <a:spLocks noGrp="1"/>
          </p:cNvSpPr>
          <p:nvPr>
            <p:ph type="sldNum" sz="quarter" idx="5"/>
          </p:nvPr>
        </p:nvSpPr>
        <p:spPr/>
        <p:txBody>
          <a:bodyPr/>
          <a:lstStyle/>
          <a:p>
            <a:pPr>
              <a:defRPr/>
            </a:pPr>
            <a:fld id="{62F000C6-C663-4CB8-ABDD-7251E71C4F57}"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RealPOS 60’s advanced design is based on the Intel Q67 Express chipset (same as the 82XRT) and energy-efficient Intel processor technology.</a:t>
            </a:r>
          </a:p>
          <a:p>
            <a:endParaRPr lang="en-US" smtClean="0"/>
          </a:p>
          <a:p>
            <a:r>
              <a:rPr lang="en-US" smtClean="0"/>
              <a:t>CPUs offered are the:</a:t>
            </a:r>
          </a:p>
          <a:p>
            <a:pPr>
              <a:buFontTx/>
              <a:buChar char="•"/>
            </a:pPr>
            <a:r>
              <a:rPr lang="en-US" smtClean="0"/>
              <a:t>Intel Celeron Dual-Core G1610T</a:t>
            </a:r>
          </a:p>
          <a:p>
            <a:pPr>
              <a:buFontTx/>
              <a:buChar char="•"/>
            </a:pPr>
            <a:r>
              <a:rPr lang="en-US" smtClean="0"/>
              <a:t>Intel Core i3-3240T</a:t>
            </a:r>
          </a:p>
          <a:p>
            <a:pPr>
              <a:buFontTx/>
              <a:buChar char="•"/>
            </a:pPr>
            <a:r>
              <a:rPr lang="en-US" smtClean="0"/>
              <a:t> Up to 16GB of DDR3 memory (note only 8GB currently as 8GB DIMMs not yet released, so (2) x 4GB = 8GB max)</a:t>
            </a:r>
          </a:p>
          <a:p>
            <a:pPr>
              <a:buFontTx/>
              <a:buChar char="•"/>
            </a:pPr>
            <a:r>
              <a:rPr lang="en-US" smtClean="0"/>
              <a:t> A 250GB SATA hard disk drive or a 80GB SATA solid state drive</a:t>
            </a:r>
          </a:p>
          <a:p>
            <a:pPr>
              <a:buFontTx/>
              <a:buChar char="•"/>
            </a:pPr>
            <a:r>
              <a:rPr lang="en-US" smtClean="0"/>
              <a:t> 10/100/1000 Ethernet LAN</a:t>
            </a:r>
          </a:p>
          <a:p>
            <a:pPr>
              <a:buFontTx/>
              <a:buChar char="•"/>
            </a:pPr>
            <a:r>
              <a:rPr lang="en-US" smtClean="0"/>
              <a:t> Intel Active Management Technology</a:t>
            </a:r>
          </a:p>
          <a:p>
            <a:pPr>
              <a:buFontTx/>
              <a:buChar char="•"/>
            </a:pPr>
            <a:r>
              <a:rPr lang="en-US" smtClean="0"/>
              <a:t> A revolutionary cooling system</a:t>
            </a:r>
          </a:p>
          <a:p>
            <a:endParaRPr lang="en-US" smtClean="0"/>
          </a:p>
        </p:txBody>
      </p:sp>
      <p:sp>
        <p:nvSpPr>
          <p:cNvPr id="4" name="Slide Number Placeholder 3"/>
          <p:cNvSpPr>
            <a:spLocks noGrp="1"/>
          </p:cNvSpPr>
          <p:nvPr>
            <p:ph type="sldNum" sz="quarter" idx="5"/>
          </p:nvPr>
        </p:nvSpPr>
        <p:spPr/>
        <p:txBody>
          <a:bodyPr/>
          <a:lstStyle/>
          <a:p>
            <a:pPr>
              <a:defRPr/>
            </a:pPr>
            <a:fld id="{8DDD8783-E159-4544-92C5-F2A191FBB40A}"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31775" indent="-231775">
              <a:buFontTx/>
              <a:buChar char="•"/>
            </a:pPr>
            <a:r>
              <a:rPr lang="en-US" smtClean="0"/>
              <a:t>This chart shows the detailed characteristics of the 2  CPUs offered on the RealPOS 60.</a:t>
            </a:r>
          </a:p>
          <a:p>
            <a:pPr marL="231775" indent="-231775">
              <a:buFontTx/>
              <a:buChar char="•"/>
            </a:pPr>
            <a:r>
              <a:rPr lang="en-US" smtClean="0"/>
              <a:t>The RealPOS 60 CPUs are Intel 3</a:t>
            </a:r>
            <a:r>
              <a:rPr lang="en-US" baseline="30000" smtClean="0"/>
              <a:t>rd</a:t>
            </a:r>
            <a:r>
              <a:rPr lang="en-US" smtClean="0"/>
              <a:t> Generation Core CPUs (Ivy Bridge)</a:t>
            </a:r>
          </a:p>
          <a:p>
            <a:pPr marL="231775" indent="-231775">
              <a:buFontTx/>
              <a:buChar char="•"/>
            </a:pPr>
            <a:r>
              <a:rPr lang="en-US" smtClean="0"/>
              <a:t>Both of these CPUs offer impressive performance and capability.</a:t>
            </a:r>
          </a:p>
          <a:p>
            <a:pPr marL="231775" indent="-231775">
              <a:buFontTx/>
              <a:buChar char="•"/>
            </a:pPr>
            <a:r>
              <a:rPr lang="en-US" smtClean="0"/>
              <a:t>The RP60 CPUs also have a low Thermal Design Point (TDP) which means that they consume less power</a:t>
            </a:r>
          </a:p>
          <a:p>
            <a:pPr marL="231775" indent="-231775">
              <a:buFontTx/>
              <a:buChar char="•"/>
            </a:pPr>
            <a:r>
              <a:rPr lang="en-US" smtClean="0"/>
              <a:t>The RP60 support Intel AMT version 8.0.</a:t>
            </a:r>
          </a:p>
        </p:txBody>
      </p:sp>
      <p:sp>
        <p:nvSpPr>
          <p:cNvPr id="4" name="Slide Number Placeholder 3"/>
          <p:cNvSpPr>
            <a:spLocks noGrp="1"/>
          </p:cNvSpPr>
          <p:nvPr>
            <p:ph type="sldNum" sz="quarter" idx="5"/>
          </p:nvPr>
        </p:nvSpPr>
        <p:spPr/>
        <p:txBody>
          <a:bodyPr/>
          <a:lstStyle/>
          <a:p>
            <a:pPr>
              <a:defRPr/>
            </a:pPr>
            <a:fld id="{B4FFB31A-0D24-4D81-AB70-9289E7DB0A7E}"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RealPOS 60 offers impressive CPU performance.  Here you can see that the Celeron Dual Core G1610T CPU provides about a 100% performance boost compared to the Release 1.X Celeron 900 and the Core i3-3240T provides a 50% performance boost compared to the Release 1.X Dual Core T3100 CPU.</a:t>
            </a:r>
          </a:p>
          <a:p>
            <a:endParaRPr lang="en-US" smtClean="0"/>
          </a:p>
          <a:p>
            <a:endParaRPr lang="en-US" smtClean="0"/>
          </a:p>
        </p:txBody>
      </p:sp>
      <p:sp>
        <p:nvSpPr>
          <p:cNvPr id="4" name="Slide Number Placeholder 3"/>
          <p:cNvSpPr>
            <a:spLocks noGrp="1"/>
          </p:cNvSpPr>
          <p:nvPr>
            <p:ph type="sldNum" sz="quarter" idx="5"/>
          </p:nvPr>
        </p:nvSpPr>
        <p:spPr/>
        <p:txBody>
          <a:bodyPr/>
          <a:lstStyle/>
          <a:p>
            <a:pPr>
              <a:defRPr/>
            </a:pPr>
            <a:fld id="{10E77F40-BC04-4030-BF1A-218CBE466825}"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7" descr="1.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9688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sz="quarter" idx="10"/>
          </p:nvPr>
        </p:nvSpPr>
        <p:spPr>
          <a:xfrm>
            <a:off x="514186" y="1160770"/>
            <a:ext cx="3908425" cy="2200701"/>
          </a:xfrm>
          <a:prstGeom prst="rect">
            <a:avLst/>
          </a:prstGeom>
        </p:spPr>
        <p:txBody>
          <a:bodyPr/>
          <a:lstStyle>
            <a:lvl1pPr marL="0" indent="0">
              <a:lnSpc>
                <a:spcPts val="3300"/>
              </a:lnSpc>
              <a:buNone/>
              <a:defRPr sz="3200" spc="-100" baseline="0">
                <a:solidFill>
                  <a:schemeClr val="bg1"/>
                </a:solidFill>
                <a:latin typeface="NCR New Marker" pitchFamily="50" charset="0"/>
                <a:cs typeface="NCR New Marker" pitchFamily="50" charset="0"/>
              </a:defRPr>
            </a:lvl1pPr>
          </a:lstStyle>
          <a:p>
            <a:pPr lvl="0"/>
            <a:r>
              <a:rPr lang="en-US" smtClean="0"/>
              <a:t>Click to edit Master text styles</a:t>
            </a:r>
          </a:p>
        </p:txBody>
      </p:sp>
      <p:sp>
        <p:nvSpPr>
          <p:cNvPr id="5" name="Text Placeholder 2"/>
          <p:cNvSpPr>
            <a:spLocks noGrp="1"/>
          </p:cNvSpPr>
          <p:nvPr>
            <p:ph type="body" sz="quarter" idx="11"/>
          </p:nvPr>
        </p:nvSpPr>
        <p:spPr>
          <a:xfrm>
            <a:off x="514186" y="3416216"/>
            <a:ext cx="3908425" cy="711713"/>
          </a:xfrm>
          <a:prstGeom prst="rect">
            <a:avLst/>
          </a:prstGeom>
        </p:spPr>
        <p:txBody>
          <a:bodyPr/>
          <a:lstStyle>
            <a:lvl1pPr marL="0" indent="0">
              <a:lnSpc>
                <a:spcPts val="2000"/>
              </a:lnSpc>
              <a:buNone/>
              <a:defRPr sz="1800" spc="-30" baseline="0">
                <a:solidFill>
                  <a:srgbClr val="FFFFFF"/>
                </a:solidFill>
              </a:defRPr>
            </a:lvl1pPr>
          </a:lstStyle>
          <a:p>
            <a:pPr lvl="0"/>
            <a:r>
              <a:rPr lang="en-US" smtClean="0"/>
              <a:t>Click to edit Master text styles</a:t>
            </a:r>
          </a:p>
        </p:txBody>
      </p:sp>
    </p:spTree>
    <p:extLst>
      <p:ext uri="{BB962C8B-B14F-4D97-AF65-F5344CB8AC3E}">
        <p14:creationId xmlns:p14="http://schemas.microsoft.com/office/powerpoint/2010/main" val="2721909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7" descr="2.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3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p:cNvSpPr>
            <a:spLocks noGrp="1"/>
          </p:cNvSpPr>
          <p:nvPr>
            <p:ph type="body" sz="quarter" idx="12"/>
          </p:nvPr>
        </p:nvSpPr>
        <p:spPr>
          <a:xfrm>
            <a:off x="536575" y="366713"/>
            <a:ext cx="6264981" cy="4375150"/>
          </a:xfrm>
          <a:prstGeom prst="rect">
            <a:avLst/>
          </a:prstGeom>
        </p:spPr>
        <p:txBody>
          <a:bodyPr anchor="ctr"/>
          <a:lstStyle>
            <a:lvl1pPr marL="0" indent="0">
              <a:lnSpc>
                <a:spcPts val="5800"/>
              </a:lnSpc>
              <a:buNone/>
              <a:defRPr sz="6000" spc="-100">
                <a:solidFill>
                  <a:schemeClr val="bg1"/>
                </a:solidFill>
                <a:latin typeface="NCR New Marker" pitchFamily="2" charset="0"/>
                <a:cs typeface="NCR New Marker" pitchFamily="2" charset="0"/>
              </a:defRPr>
            </a:lvl1pPr>
            <a:lvl2pPr marL="457200" indent="0">
              <a:buNone/>
              <a:defRPr/>
            </a:lvl2pPr>
          </a:lstStyle>
          <a:p>
            <a:pPr lvl="0"/>
            <a:r>
              <a:rPr lang="en-US" dirty="0" smtClean="0"/>
              <a:t>Click to edit Master text styles</a:t>
            </a:r>
          </a:p>
        </p:txBody>
      </p:sp>
      <p:sp>
        <p:nvSpPr>
          <p:cNvPr id="4" name="Text Placeholder 3"/>
          <p:cNvSpPr>
            <a:spLocks noGrp="1"/>
          </p:cNvSpPr>
          <p:nvPr>
            <p:ph type="body" sz="quarter" idx="13"/>
          </p:nvPr>
        </p:nvSpPr>
        <p:spPr>
          <a:xfrm>
            <a:off x="564336" y="3795713"/>
            <a:ext cx="5882702" cy="763587"/>
          </a:xfrm>
          <a:prstGeom prst="rect">
            <a:avLst/>
          </a:prstGeom>
        </p:spPr>
        <p:txBody>
          <a:bodyPr/>
          <a:lstStyle>
            <a:lvl1pPr marL="0" indent="0">
              <a:lnSpc>
                <a:spcPts val="1550"/>
              </a:lnSpc>
              <a:buNone/>
              <a:defRPr sz="1400" baseline="0">
                <a:solidFill>
                  <a:srgbClr val="FFFFFF"/>
                </a:solidFill>
              </a:defRPr>
            </a:lvl1pPr>
          </a:lstStyle>
          <a:p>
            <a:pPr lvl="0"/>
            <a:r>
              <a:rPr lang="en-US" smtClean="0"/>
              <a:t>Click to edit Master text styles</a:t>
            </a:r>
          </a:p>
        </p:txBody>
      </p:sp>
      <p:sp>
        <p:nvSpPr>
          <p:cNvPr id="6" name="Slide Number Placeholder 4"/>
          <p:cNvSpPr>
            <a:spLocks noGrp="1"/>
          </p:cNvSpPr>
          <p:nvPr>
            <p:ph type="sldNum" sz="quarter" idx="14"/>
          </p:nvPr>
        </p:nvSpPr>
        <p:spPr/>
        <p:txBody>
          <a:bodyPr/>
          <a:lstStyle>
            <a:lvl1pPr>
              <a:defRPr>
                <a:solidFill>
                  <a:srgbClr val="FFFFFF"/>
                </a:solidFill>
              </a:defRPr>
            </a:lvl1pPr>
          </a:lstStyle>
          <a:p>
            <a:pPr>
              <a:defRPr/>
            </a:pPr>
            <a:fld id="{2096EEDA-37FD-4FED-BA7F-AF9CA7312A21}" type="slidenum">
              <a:rPr lang="en-US"/>
              <a:pPr>
                <a:defRPr/>
              </a:pPr>
              <a:t>‹#›</a:t>
            </a:fld>
            <a:endParaRPr lang="en-US" dirty="0"/>
          </a:p>
        </p:txBody>
      </p:sp>
    </p:spTree>
    <p:extLst>
      <p:ext uri="{BB962C8B-B14F-4D97-AF65-F5344CB8AC3E}">
        <p14:creationId xmlns:p14="http://schemas.microsoft.com/office/powerpoint/2010/main" val="3785771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layout + headin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900000" y="200025"/>
            <a:ext cx="7731125" cy="720000"/>
          </a:xfrm>
        </p:spPr>
        <p:txBody>
          <a:bodyPr/>
          <a:lstStyle>
            <a:lvl1pPr marL="0" indent="0">
              <a:lnSpc>
                <a:spcPts val="2600"/>
              </a:lnSpc>
              <a:spcBef>
                <a:spcPts val="0"/>
              </a:spcBef>
              <a:buNone/>
              <a:defRPr spc="-30"/>
            </a:lvl1pPr>
            <a:lvl2pPr marL="457200" indent="0">
              <a:buNone/>
              <a:defRPr/>
            </a:lvl2pPr>
          </a:lstStyle>
          <a:p>
            <a:pPr lvl="0"/>
            <a:r>
              <a:rPr lang="en-US" smtClean="0"/>
              <a:t>Click to edit Master text styles</a:t>
            </a:r>
          </a:p>
        </p:txBody>
      </p:sp>
      <p:sp>
        <p:nvSpPr>
          <p:cNvPr id="3" name="Footer Placeholder 1"/>
          <p:cNvSpPr>
            <a:spLocks noGrp="1"/>
          </p:cNvSpPr>
          <p:nvPr>
            <p:ph type="ftr" sz="quarter" idx="14"/>
          </p:nvPr>
        </p:nvSpPr>
        <p:spPr/>
        <p:txBody>
          <a:bodyPr/>
          <a:lstStyle>
            <a:lvl1pPr>
              <a:defRPr/>
            </a:lvl1pPr>
          </a:lstStyle>
          <a:p>
            <a:pPr>
              <a:defRPr/>
            </a:pPr>
            <a:r>
              <a:rPr lang="en-US"/>
              <a:t>NCR Presentation Template</a:t>
            </a:r>
            <a:endParaRPr lang="en-US" dirty="0"/>
          </a:p>
        </p:txBody>
      </p:sp>
      <p:sp>
        <p:nvSpPr>
          <p:cNvPr id="4" name="Date Placeholder 2"/>
          <p:cNvSpPr>
            <a:spLocks noGrp="1"/>
          </p:cNvSpPr>
          <p:nvPr>
            <p:ph type="dt" sz="half" idx="15"/>
          </p:nvPr>
        </p:nvSpPr>
        <p:spPr/>
        <p:txBody>
          <a:bodyPr/>
          <a:lstStyle>
            <a:lvl1pPr>
              <a:defRPr/>
            </a:lvl1pPr>
          </a:lstStyle>
          <a:p>
            <a:pPr>
              <a:defRPr/>
            </a:pPr>
            <a:fld id="{D0D0D350-5F74-4C82-BB81-ECB4247AA83B}" type="datetime1">
              <a:rPr lang="en-GB"/>
              <a:pPr>
                <a:defRPr/>
              </a:pPr>
              <a:t>04/02/2014</a:t>
            </a:fld>
            <a:endParaRPr lang="en-US" dirty="0"/>
          </a:p>
        </p:txBody>
      </p:sp>
      <p:sp>
        <p:nvSpPr>
          <p:cNvPr id="5" name="Slide Number Placeholder 10"/>
          <p:cNvSpPr>
            <a:spLocks noGrp="1"/>
          </p:cNvSpPr>
          <p:nvPr>
            <p:ph type="sldNum" sz="quarter" idx="16"/>
          </p:nvPr>
        </p:nvSpPr>
        <p:spPr/>
        <p:txBody>
          <a:bodyPr/>
          <a:lstStyle>
            <a:lvl1pPr>
              <a:defRPr/>
            </a:lvl1pPr>
          </a:lstStyle>
          <a:p>
            <a:pPr>
              <a:defRPr/>
            </a:pPr>
            <a:fld id="{62AAE60B-D054-41C2-AD3D-2585B3EE0C87}" type="slidenum">
              <a:rPr lang="en-US"/>
              <a:pPr>
                <a:defRPr/>
              </a:pPr>
              <a:t>‹#›</a:t>
            </a:fld>
            <a:endParaRPr lang="en-US" dirty="0"/>
          </a:p>
        </p:txBody>
      </p:sp>
    </p:spTree>
    <p:extLst>
      <p:ext uri="{BB962C8B-B14F-4D97-AF65-F5344CB8AC3E}">
        <p14:creationId xmlns:p14="http://schemas.microsoft.com/office/powerpoint/2010/main" val="992413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899950" y="1219902"/>
            <a:ext cx="7722550" cy="3313998"/>
          </a:xfrm>
          <a:noFill/>
        </p:spPr>
        <p:txBody>
          <a:bodyPr lIns="108000" tIns="108000" rIns="108000"/>
          <a:lstStyle>
            <a:lvl1pPr marL="142875" indent="-142875">
              <a:lnSpc>
                <a:spcPct val="100000"/>
              </a:lnSpc>
              <a:spcBef>
                <a:spcPts val="0"/>
              </a:spcBef>
              <a:spcAft>
                <a:spcPts val="100"/>
              </a:spcAft>
              <a:tabLst/>
              <a:defRPr sz="2200"/>
            </a:lvl1pPr>
            <a:lvl2pPr marL="298800" indent="-144000">
              <a:lnSpc>
                <a:spcPct val="100000"/>
              </a:lnSpc>
              <a:spcBef>
                <a:spcPts val="0"/>
              </a:spcBef>
              <a:defRPr sz="2000"/>
            </a:lvl2pPr>
            <a:lvl3pPr marL="450000" indent="-144000">
              <a:lnSpc>
                <a:spcPct val="100000"/>
              </a:lnSpc>
              <a:spcBef>
                <a:spcPts val="0"/>
              </a:spcBef>
              <a:defRPr sz="1800"/>
            </a:lvl3pPr>
            <a:lvl4pPr marL="619200" indent="-144000">
              <a:lnSpc>
                <a:spcPct val="100000"/>
              </a:lnSpc>
              <a:spcBef>
                <a:spcPts val="0"/>
              </a:spcBef>
              <a:defRPr sz="1600"/>
            </a:lvl4pPr>
            <a:lvl5pPr marL="792000" indent="-144000">
              <a:lnSpc>
                <a:spcPct val="100000"/>
              </a:lnSpc>
              <a:spcBef>
                <a:spcPts val="0"/>
              </a:spcBef>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7"/>
          <p:cNvSpPr>
            <a:spLocks noGrp="1"/>
          </p:cNvSpPr>
          <p:nvPr>
            <p:ph type="body" sz="quarter" idx="13"/>
          </p:nvPr>
        </p:nvSpPr>
        <p:spPr>
          <a:xfrm>
            <a:off x="900000" y="200025"/>
            <a:ext cx="7731125" cy="720000"/>
          </a:xfrm>
        </p:spPr>
        <p:txBody>
          <a:bodyPr/>
          <a:lstStyle>
            <a:lvl1pPr marL="0" indent="0">
              <a:lnSpc>
                <a:spcPts val="2600"/>
              </a:lnSpc>
              <a:spcBef>
                <a:spcPts val="0"/>
              </a:spcBef>
              <a:buNone/>
              <a:defRPr spc="-30"/>
            </a:lvl1pPr>
            <a:lvl2pPr marL="457200" indent="0">
              <a:buNone/>
              <a:defRPr/>
            </a:lvl2pPr>
          </a:lstStyle>
          <a:p>
            <a:pPr lvl="0"/>
            <a:r>
              <a:rPr lang="en-US" smtClean="0"/>
              <a:t>Click to edit Master text styles</a:t>
            </a:r>
          </a:p>
        </p:txBody>
      </p:sp>
      <p:sp>
        <p:nvSpPr>
          <p:cNvPr id="4" name="Footer Placeholder 1"/>
          <p:cNvSpPr>
            <a:spLocks noGrp="1"/>
          </p:cNvSpPr>
          <p:nvPr>
            <p:ph type="ftr" sz="quarter" idx="21"/>
          </p:nvPr>
        </p:nvSpPr>
        <p:spPr/>
        <p:txBody>
          <a:bodyPr/>
          <a:lstStyle>
            <a:lvl1pPr>
              <a:defRPr/>
            </a:lvl1pPr>
          </a:lstStyle>
          <a:p>
            <a:pPr>
              <a:defRPr/>
            </a:pPr>
            <a:r>
              <a:rPr lang="en-US"/>
              <a:t>NCR Presentation Template</a:t>
            </a:r>
            <a:endParaRPr lang="en-US" dirty="0"/>
          </a:p>
        </p:txBody>
      </p:sp>
      <p:sp>
        <p:nvSpPr>
          <p:cNvPr id="5" name="Date Placeholder 2"/>
          <p:cNvSpPr>
            <a:spLocks noGrp="1"/>
          </p:cNvSpPr>
          <p:nvPr>
            <p:ph type="dt" sz="half" idx="22"/>
          </p:nvPr>
        </p:nvSpPr>
        <p:spPr/>
        <p:txBody>
          <a:bodyPr/>
          <a:lstStyle>
            <a:lvl1pPr>
              <a:defRPr/>
            </a:lvl1pPr>
          </a:lstStyle>
          <a:p>
            <a:pPr>
              <a:defRPr/>
            </a:pPr>
            <a:fld id="{93ED6196-6340-4579-8C42-0D9FED43219C}" type="datetime1">
              <a:rPr lang="en-GB"/>
              <a:pPr>
                <a:defRPr/>
              </a:pPr>
              <a:t>04/02/2014</a:t>
            </a:fld>
            <a:endParaRPr lang="en-US" dirty="0"/>
          </a:p>
        </p:txBody>
      </p:sp>
      <p:sp>
        <p:nvSpPr>
          <p:cNvPr id="6" name="Slide Number Placeholder 10"/>
          <p:cNvSpPr>
            <a:spLocks noGrp="1"/>
          </p:cNvSpPr>
          <p:nvPr>
            <p:ph type="sldNum" sz="quarter" idx="23"/>
          </p:nvPr>
        </p:nvSpPr>
        <p:spPr/>
        <p:txBody>
          <a:bodyPr/>
          <a:lstStyle>
            <a:lvl1pPr>
              <a:defRPr/>
            </a:lvl1pPr>
          </a:lstStyle>
          <a:p>
            <a:pPr>
              <a:defRPr/>
            </a:pPr>
            <a:fld id="{3DA1E9AB-5754-4B1C-AD38-976697383024}" type="slidenum">
              <a:rPr lang="en-US"/>
              <a:pPr>
                <a:defRPr/>
              </a:pPr>
              <a:t>‹#›</a:t>
            </a:fld>
            <a:endParaRPr lang="en-US" dirty="0"/>
          </a:p>
        </p:txBody>
      </p:sp>
    </p:spTree>
    <p:extLst>
      <p:ext uri="{BB962C8B-B14F-4D97-AF65-F5344CB8AC3E}">
        <p14:creationId xmlns:p14="http://schemas.microsoft.com/office/powerpoint/2010/main" val="209564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Basic layout + heading">
    <p:spTree>
      <p:nvGrpSpPr>
        <p:cNvPr id="1" name=""/>
        <p:cNvGrpSpPr/>
        <p:nvPr/>
      </p:nvGrpSpPr>
      <p:grpSpPr>
        <a:xfrm>
          <a:off x="0" y="0"/>
          <a:ext cx="0" cy="0"/>
          <a:chOff x="0" y="0"/>
          <a:chExt cx="0" cy="0"/>
        </a:xfrm>
      </p:grpSpPr>
      <p:pic>
        <p:nvPicPr>
          <p:cNvPr id="2" name="Picture 7" descr="NCR_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62325" y="1308100"/>
            <a:ext cx="2486025"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p:cNvSpPr>
            <a:spLocks noGrp="1"/>
          </p:cNvSpPr>
          <p:nvPr>
            <p:ph type="ftr" sz="quarter" idx="10"/>
          </p:nvPr>
        </p:nvSpPr>
        <p:spPr/>
        <p:txBody>
          <a:bodyPr/>
          <a:lstStyle>
            <a:lvl1pPr>
              <a:defRPr/>
            </a:lvl1pPr>
          </a:lstStyle>
          <a:p>
            <a:pPr>
              <a:defRPr/>
            </a:pPr>
            <a:r>
              <a:rPr lang="en-US"/>
              <a:t>NCR Presentation Template</a:t>
            </a:r>
          </a:p>
        </p:txBody>
      </p:sp>
      <p:sp>
        <p:nvSpPr>
          <p:cNvPr id="4" name="Date Placeholder 3"/>
          <p:cNvSpPr>
            <a:spLocks noGrp="1"/>
          </p:cNvSpPr>
          <p:nvPr>
            <p:ph type="dt" sz="half" idx="11"/>
          </p:nvPr>
        </p:nvSpPr>
        <p:spPr/>
        <p:txBody>
          <a:bodyPr/>
          <a:lstStyle>
            <a:lvl1pPr>
              <a:defRPr/>
            </a:lvl1pPr>
          </a:lstStyle>
          <a:p>
            <a:pPr>
              <a:defRPr/>
            </a:pPr>
            <a:fld id="{457B141C-7436-48CA-8DD7-1F392243272D}" type="datetime1">
              <a:rPr lang="en-GB"/>
              <a:pPr>
                <a:defRPr/>
              </a:pPr>
              <a:t>04/02/2014</a:t>
            </a:fld>
            <a:endParaRPr lang="en-US" dirty="0"/>
          </a:p>
        </p:txBody>
      </p:sp>
      <p:sp>
        <p:nvSpPr>
          <p:cNvPr id="5" name="Slide Number Placeholder 4"/>
          <p:cNvSpPr>
            <a:spLocks noGrp="1"/>
          </p:cNvSpPr>
          <p:nvPr>
            <p:ph type="sldNum" sz="quarter" idx="12"/>
          </p:nvPr>
        </p:nvSpPr>
        <p:spPr/>
        <p:txBody>
          <a:bodyPr/>
          <a:lstStyle>
            <a:lvl1pPr>
              <a:defRPr/>
            </a:lvl1pPr>
          </a:lstStyle>
          <a:p>
            <a:pPr>
              <a:defRPr/>
            </a:pPr>
            <a:fld id="{8D8E14C6-4485-448D-AE39-1BA81F335665}" type="slidenum">
              <a:rPr lang="en-US"/>
              <a:pPr>
                <a:defRPr/>
              </a:pPr>
              <a:t>‹#›</a:t>
            </a:fld>
            <a:endParaRPr lang="en-US" dirty="0"/>
          </a:p>
        </p:txBody>
      </p:sp>
    </p:spTree>
    <p:extLst>
      <p:ext uri="{BB962C8B-B14F-4D97-AF65-F5344CB8AC3E}">
        <p14:creationId xmlns:p14="http://schemas.microsoft.com/office/powerpoint/2010/main" val="1794818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x4 editable txt box +pic box">
    <p:spTree>
      <p:nvGrpSpPr>
        <p:cNvPr id="1" name=""/>
        <p:cNvGrpSpPr/>
        <p:nvPr/>
      </p:nvGrpSpPr>
      <p:grpSpPr>
        <a:xfrm>
          <a:off x="0" y="0"/>
          <a:ext cx="0" cy="0"/>
          <a:chOff x="0" y="0"/>
          <a:chExt cx="0" cy="0"/>
        </a:xfrm>
      </p:grpSpPr>
      <p:sp>
        <p:nvSpPr>
          <p:cNvPr id="15" name="Text Placeholder 14"/>
          <p:cNvSpPr>
            <a:spLocks noGrp="1"/>
          </p:cNvSpPr>
          <p:nvPr>
            <p:ph type="body" sz="quarter" idx="14"/>
          </p:nvPr>
        </p:nvSpPr>
        <p:spPr>
          <a:xfrm>
            <a:off x="901450" y="1152000"/>
            <a:ext cx="1692000" cy="1692000"/>
          </a:xfrm>
          <a:solidFill>
            <a:srgbClr val="4FAC43"/>
          </a:solidFill>
        </p:spPr>
        <p:txBody>
          <a:bodyPr lIns="72000" tIns="61200" rIns="108000"/>
          <a:lstStyle>
            <a:lvl1pPr marL="108000" indent="-108000">
              <a:lnSpc>
                <a:spcPts val="1300"/>
              </a:lnSpc>
              <a:spcBef>
                <a:spcPts val="0"/>
              </a:spcBef>
              <a:defRPr sz="1100">
                <a:solidFill>
                  <a:schemeClr val="bg1"/>
                </a:solidFill>
              </a:defRPr>
            </a:lvl1pPr>
            <a:lvl2pPr marL="216000" indent="-108000">
              <a:lnSpc>
                <a:spcPts val="1300"/>
              </a:lnSpc>
              <a:spcBef>
                <a:spcPts val="0"/>
              </a:spcBef>
              <a:defRPr sz="900">
                <a:solidFill>
                  <a:schemeClr val="bg1"/>
                </a:solidFill>
              </a:defRPr>
            </a:lvl2pPr>
          </a:lstStyle>
          <a:p>
            <a:pPr lvl="0"/>
            <a:r>
              <a:rPr lang="en-US" smtClean="0"/>
              <a:t>Click to edit Master text styles</a:t>
            </a:r>
          </a:p>
          <a:p>
            <a:pPr lvl="1"/>
            <a:r>
              <a:rPr lang="en-US" smtClean="0"/>
              <a:t>Second level</a:t>
            </a:r>
          </a:p>
        </p:txBody>
      </p:sp>
      <p:sp>
        <p:nvSpPr>
          <p:cNvPr id="18" name="Text Placeholder 7"/>
          <p:cNvSpPr>
            <a:spLocks noGrp="1"/>
          </p:cNvSpPr>
          <p:nvPr>
            <p:ph type="body" sz="quarter" idx="13"/>
          </p:nvPr>
        </p:nvSpPr>
        <p:spPr>
          <a:xfrm>
            <a:off x="900000" y="200025"/>
            <a:ext cx="7731125" cy="720000"/>
          </a:xfrm>
        </p:spPr>
        <p:txBody>
          <a:bodyPr/>
          <a:lstStyle>
            <a:lvl1pPr marL="0" indent="0">
              <a:lnSpc>
                <a:spcPts val="2600"/>
              </a:lnSpc>
              <a:spcBef>
                <a:spcPts val="0"/>
              </a:spcBef>
              <a:buNone/>
              <a:defRPr spc="-30"/>
            </a:lvl1pPr>
            <a:lvl2pPr marL="457200" indent="0">
              <a:buNone/>
              <a:defRPr/>
            </a:lvl2pPr>
          </a:lstStyle>
          <a:p>
            <a:pPr lvl="0"/>
            <a:r>
              <a:rPr lang="en-US" smtClean="0"/>
              <a:t>Click to edit Master text styles</a:t>
            </a:r>
          </a:p>
        </p:txBody>
      </p:sp>
      <p:sp>
        <p:nvSpPr>
          <p:cNvPr id="30" name="Picture Placeholder 19"/>
          <p:cNvSpPr>
            <a:spLocks noGrp="1"/>
          </p:cNvSpPr>
          <p:nvPr>
            <p:ph type="pic" sz="quarter" idx="17"/>
          </p:nvPr>
        </p:nvSpPr>
        <p:spPr>
          <a:xfrm>
            <a:off x="2773000" y="1152000"/>
            <a:ext cx="1692000" cy="1692000"/>
          </a:xfrm>
        </p:spPr>
        <p:txBody>
          <a:bodyPr tIns="46800" bIns="46800" anchor="t"/>
          <a:lstStyle>
            <a:lvl1pPr marL="0" indent="0" algn="ctr">
              <a:lnSpc>
                <a:spcPts val="1380"/>
              </a:lnSpc>
              <a:buNone/>
              <a:defRPr sz="1100"/>
            </a:lvl1pPr>
          </a:lstStyle>
          <a:p>
            <a:pPr lvl="0"/>
            <a:r>
              <a:rPr lang="en-US" noProof="0" smtClean="0"/>
              <a:t>Click icon to add picture</a:t>
            </a:r>
            <a:endParaRPr lang="en-US" noProof="0" dirty="0"/>
          </a:p>
        </p:txBody>
      </p:sp>
      <p:sp>
        <p:nvSpPr>
          <p:cNvPr id="29" name="Text Placeholder 14"/>
          <p:cNvSpPr>
            <a:spLocks noGrp="1"/>
          </p:cNvSpPr>
          <p:nvPr>
            <p:ph type="body" sz="quarter" idx="16"/>
          </p:nvPr>
        </p:nvSpPr>
        <p:spPr>
          <a:xfrm>
            <a:off x="2773000" y="2828786"/>
            <a:ext cx="1692000" cy="1692000"/>
          </a:xfrm>
          <a:solidFill>
            <a:srgbClr val="4FAC43"/>
          </a:solidFill>
        </p:spPr>
        <p:txBody>
          <a:bodyPr lIns="72000" tIns="61200" rIns="108000"/>
          <a:lstStyle>
            <a:lvl1pPr marL="108000" indent="-108000">
              <a:lnSpc>
                <a:spcPts val="1300"/>
              </a:lnSpc>
              <a:spcBef>
                <a:spcPts val="0"/>
              </a:spcBef>
              <a:defRPr sz="1100">
                <a:solidFill>
                  <a:schemeClr val="bg1"/>
                </a:solidFill>
              </a:defRPr>
            </a:lvl1pPr>
            <a:lvl2pPr marL="216000" indent="-108000">
              <a:lnSpc>
                <a:spcPts val="1300"/>
              </a:lnSpc>
              <a:spcBef>
                <a:spcPts val="0"/>
              </a:spcBef>
              <a:defRPr sz="900">
                <a:solidFill>
                  <a:schemeClr val="bg1"/>
                </a:solidFill>
              </a:defRPr>
            </a:lvl2pPr>
          </a:lstStyle>
          <a:p>
            <a:pPr lvl="0"/>
            <a:r>
              <a:rPr lang="en-US" smtClean="0"/>
              <a:t>Click to edit Master text styles</a:t>
            </a:r>
          </a:p>
          <a:p>
            <a:pPr lvl="1"/>
            <a:r>
              <a:rPr lang="en-US" smtClean="0"/>
              <a:t>Second level</a:t>
            </a:r>
          </a:p>
        </p:txBody>
      </p:sp>
      <p:sp>
        <p:nvSpPr>
          <p:cNvPr id="31" name="Text Placeholder 14"/>
          <p:cNvSpPr>
            <a:spLocks noGrp="1"/>
          </p:cNvSpPr>
          <p:nvPr>
            <p:ph type="body" sz="quarter" idx="18"/>
          </p:nvPr>
        </p:nvSpPr>
        <p:spPr>
          <a:xfrm>
            <a:off x="4625790" y="1152000"/>
            <a:ext cx="1692000" cy="1692000"/>
          </a:xfrm>
          <a:solidFill>
            <a:srgbClr val="4FAC43"/>
          </a:solidFill>
        </p:spPr>
        <p:txBody>
          <a:bodyPr lIns="72000" tIns="61200" rIns="108000"/>
          <a:lstStyle>
            <a:lvl1pPr marL="108000" indent="-108000">
              <a:lnSpc>
                <a:spcPts val="1300"/>
              </a:lnSpc>
              <a:spcBef>
                <a:spcPts val="0"/>
              </a:spcBef>
              <a:defRPr sz="1100">
                <a:solidFill>
                  <a:schemeClr val="bg1"/>
                </a:solidFill>
              </a:defRPr>
            </a:lvl1pPr>
            <a:lvl2pPr marL="216000" indent="-108000">
              <a:lnSpc>
                <a:spcPts val="1300"/>
              </a:lnSpc>
              <a:spcBef>
                <a:spcPts val="0"/>
              </a:spcBef>
              <a:defRPr sz="900">
                <a:solidFill>
                  <a:schemeClr val="bg1"/>
                </a:solidFill>
              </a:defRPr>
            </a:lvl2pPr>
          </a:lstStyle>
          <a:p>
            <a:pPr lvl="0"/>
            <a:r>
              <a:rPr lang="en-US" smtClean="0"/>
              <a:t>Click to edit Master text styles</a:t>
            </a:r>
          </a:p>
          <a:p>
            <a:pPr lvl="1"/>
            <a:r>
              <a:rPr lang="en-US" smtClean="0"/>
              <a:t>Second level</a:t>
            </a:r>
          </a:p>
        </p:txBody>
      </p:sp>
      <p:sp>
        <p:nvSpPr>
          <p:cNvPr id="34" name="Picture Placeholder 19"/>
          <p:cNvSpPr>
            <a:spLocks noGrp="1"/>
          </p:cNvSpPr>
          <p:nvPr>
            <p:ph type="pic" sz="quarter" idx="21"/>
          </p:nvPr>
        </p:nvSpPr>
        <p:spPr>
          <a:xfrm>
            <a:off x="6497340" y="1152000"/>
            <a:ext cx="1692000" cy="1692000"/>
          </a:xfrm>
        </p:spPr>
        <p:txBody>
          <a:bodyPr tIns="46800" bIns="46800" anchor="t"/>
          <a:lstStyle>
            <a:lvl1pPr marL="0" indent="0" algn="ctr">
              <a:lnSpc>
                <a:spcPts val="1380"/>
              </a:lnSpc>
              <a:buNone/>
              <a:defRPr sz="1100"/>
            </a:lvl1pPr>
          </a:lstStyle>
          <a:p>
            <a:pPr lvl="0"/>
            <a:r>
              <a:rPr lang="en-US" noProof="0" smtClean="0"/>
              <a:t>Click icon to add picture</a:t>
            </a:r>
            <a:endParaRPr lang="en-US" noProof="0" dirty="0"/>
          </a:p>
        </p:txBody>
      </p:sp>
      <p:sp>
        <p:nvSpPr>
          <p:cNvPr id="33" name="Text Placeholder 14"/>
          <p:cNvSpPr>
            <a:spLocks noGrp="1"/>
          </p:cNvSpPr>
          <p:nvPr>
            <p:ph type="body" sz="quarter" idx="20"/>
          </p:nvPr>
        </p:nvSpPr>
        <p:spPr>
          <a:xfrm>
            <a:off x="6497340" y="2828786"/>
            <a:ext cx="1692000" cy="1692000"/>
          </a:xfrm>
          <a:solidFill>
            <a:srgbClr val="4FAC43"/>
          </a:solidFill>
        </p:spPr>
        <p:txBody>
          <a:bodyPr lIns="72000" tIns="61200" rIns="108000"/>
          <a:lstStyle>
            <a:lvl1pPr marL="108000" indent="-108000">
              <a:lnSpc>
                <a:spcPts val="1300"/>
              </a:lnSpc>
              <a:spcBef>
                <a:spcPts val="0"/>
              </a:spcBef>
              <a:defRPr sz="1100">
                <a:solidFill>
                  <a:schemeClr val="bg1"/>
                </a:solidFill>
              </a:defRPr>
            </a:lvl1pPr>
            <a:lvl2pPr marL="216000" indent="-108000">
              <a:lnSpc>
                <a:spcPts val="1300"/>
              </a:lnSpc>
              <a:spcBef>
                <a:spcPts val="0"/>
              </a:spcBef>
              <a:defRPr sz="900">
                <a:solidFill>
                  <a:schemeClr val="bg1"/>
                </a:solidFill>
              </a:defRPr>
            </a:lvl2pPr>
          </a:lstStyle>
          <a:p>
            <a:pPr lvl="0"/>
            <a:r>
              <a:rPr lang="en-US" smtClean="0"/>
              <a:t>Click to edit Master text styles</a:t>
            </a:r>
          </a:p>
          <a:p>
            <a:pPr lvl="1"/>
            <a:r>
              <a:rPr lang="en-US" smtClean="0"/>
              <a:t>Second level</a:t>
            </a:r>
          </a:p>
        </p:txBody>
      </p:sp>
      <p:sp>
        <p:nvSpPr>
          <p:cNvPr id="32" name="Picture Placeholder 19"/>
          <p:cNvSpPr>
            <a:spLocks noGrp="1"/>
          </p:cNvSpPr>
          <p:nvPr>
            <p:ph type="pic" sz="quarter" idx="19"/>
          </p:nvPr>
        </p:nvSpPr>
        <p:spPr>
          <a:xfrm>
            <a:off x="4625790" y="2828786"/>
            <a:ext cx="1692000" cy="1692000"/>
          </a:xfrm>
        </p:spPr>
        <p:txBody>
          <a:bodyPr tIns="46800" bIns="46800" anchor="t"/>
          <a:lstStyle>
            <a:lvl1pPr marL="0" indent="0" algn="ctr">
              <a:lnSpc>
                <a:spcPts val="1380"/>
              </a:lnSpc>
              <a:buNone/>
              <a:defRPr sz="1100"/>
            </a:lvl1pPr>
          </a:lstStyle>
          <a:p>
            <a:pPr lvl="0"/>
            <a:r>
              <a:rPr lang="en-US" noProof="0" smtClean="0"/>
              <a:t>Click icon to add picture</a:t>
            </a:r>
            <a:endParaRPr lang="en-US" noProof="0" dirty="0"/>
          </a:p>
        </p:txBody>
      </p:sp>
      <p:sp>
        <p:nvSpPr>
          <p:cNvPr id="20" name="Picture Placeholder 19"/>
          <p:cNvSpPr>
            <a:spLocks noGrp="1"/>
          </p:cNvSpPr>
          <p:nvPr>
            <p:ph type="pic" sz="quarter" idx="15"/>
          </p:nvPr>
        </p:nvSpPr>
        <p:spPr>
          <a:xfrm>
            <a:off x="901450" y="2828786"/>
            <a:ext cx="1692000" cy="1692000"/>
          </a:xfrm>
        </p:spPr>
        <p:txBody>
          <a:bodyPr tIns="46800" bIns="46800" anchor="t"/>
          <a:lstStyle>
            <a:lvl1pPr marL="0" indent="0" algn="ctr">
              <a:lnSpc>
                <a:spcPts val="1380"/>
              </a:lnSpc>
              <a:buNone/>
              <a:defRPr sz="1100"/>
            </a:lvl1pPr>
          </a:lstStyle>
          <a:p>
            <a:pPr lvl="0"/>
            <a:r>
              <a:rPr lang="en-US" noProof="0" smtClean="0"/>
              <a:t>Click icon to add picture</a:t>
            </a:r>
            <a:endParaRPr lang="en-US" noProof="0" dirty="0"/>
          </a:p>
        </p:txBody>
      </p:sp>
      <p:sp>
        <p:nvSpPr>
          <p:cNvPr id="11" name="Footer Placeholder 1"/>
          <p:cNvSpPr>
            <a:spLocks noGrp="1"/>
          </p:cNvSpPr>
          <p:nvPr>
            <p:ph type="ftr" sz="quarter" idx="22"/>
          </p:nvPr>
        </p:nvSpPr>
        <p:spPr/>
        <p:txBody>
          <a:bodyPr/>
          <a:lstStyle>
            <a:lvl1pPr>
              <a:defRPr/>
            </a:lvl1pPr>
          </a:lstStyle>
          <a:p>
            <a:pPr>
              <a:defRPr/>
            </a:pPr>
            <a:r>
              <a:rPr lang="en-US"/>
              <a:t>NCR Confidential</a:t>
            </a:r>
          </a:p>
        </p:txBody>
      </p:sp>
      <p:sp>
        <p:nvSpPr>
          <p:cNvPr id="12" name="Date Placeholder 2"/>
          <p:cNvSpPr>
            <a:spLocks noGrp="1"/>
          </p:cNvSpPr>
          <p:nvPr>
            <p:ph type="dt" sz="half" idx="23"/>
          </p:nvPr>
        </p:nvSpPr>
        <p:spPr/>
        <p:txBody>
          <a:bodyPr/>
          <a:lstStyle>
            <a:lvl1pPr>
              <a:defRPr/>
            </a:lvl1pPr>
          </a:lstStyle>
          <a:p>
            <a:pPr>
              <a:defRPr/>
            </a:pPr>
            <a:fld id="{9C6A241F-136E-49A5-80D8-4C9FBD7C57EF}" type="datetime1">
              <a:rPr lang="en-GB"/>
              <a:pPr>
                <a:defRPr/>
              </a:pPr>
              <a:t>04/02/2014</a:t>
            </a:fld>
            <a:endParaRPr lang="en-US" dirty="0"/>
          </a:p>
        </p:txBody>
      </p:sp>
      <p:sp>
        <p:nvSpPr>
          <p:cNvPr id="13" name="Slide Number Placeholder 10"/>
          <p:cNvSpPr>
            <a:spLocks noGrp="1"/>
          </p:cNvSpPr>
          <p:nvPr>
            <p:ph type="sldNum" sz="quarter" idx="24"/>
          </p:nvPr>
        </p:nvSpPr>
        <p:spPr/>
        <p:txBody>
          <a:bodyPr/>
          <a:lstStyle>
            <a:lvl1pPr>
              <a:defRPr/>
            </a:lvl1pPr>
          </a:lstStyle>
          <a:p>
            <a:pPr>
              <a:defRPr/>
            </a:pPr>
            <a:fld id="{73751FC5-EEAB-40D1-B438-164FE686CC94}" type="slidenum">
              <a:rPr lang="en-US"/>
              <a:pPr>
                <a:defRPr/>
              </a:pPr>
              <a:t>‹#›</a:t>
            </a:fld>
            <a:endParaRPr lang="en-US" dirty="0"/>
          </a:p>
        </p:txBody>
      </p:sp>
    </p:spTree>
    <p:extLst>
      <p:ext uri="{BB962C8B-B14F-4D97-AF65-F5344CB8AC3E}">
        <p14:creationId xmlns:p14="http://schemas.microsoft.com/office/powerpoint/2010/main" val="2840204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x4 editable txt box +pic box">
    <p:spTree>
      <p:nvGrpSpPr>
        <p:cNvPr id="1" name=""/>
        <p:cNvGrpSpPr/>
        <p:nvPr/>
      </p:nvGrpSpPr>
      <p:grpSpPr>
        <a:xfrm>
          <a:off x="0" y="0"/>
          <a:ext cx="0" cy="0"/>
          <a:chOff x="0" y="0"/>
          <a:chExt cx="0" cy="0"/>
        </a:xfrm>
      </p:grpSpPr>
      <p:sp>
        <p:nvSpPr>
          <p:cNvPr id="18" name="Text Placeholder 7"/>
          <p:cNvSpPr>
            <a:spLocks noGrp="1"/>
          </p:cNvSpPr>
          <p:nvPr>
            <p:ph type="body" sz="quarter" idx="13"/>
          </p:nvPr>
        </p:nvSpPr>
        <p:spPr>
          <a:xfrm>
            <a:off x="900000" y="200025"/>
            <a:ext cx="7731125" cy="720000"/>
          </a:xfrm>
        </p:spPr>
        <p:txBody>
          <a:bodyPr/>
          <a:lstStyle>
            <a:lvl1pPr marL="0" indent="0">
              <a:lnSpc>
                <a:spcPts val="2600"/>
              </a:lnSpc>
              <a:spcBef>
                <a:spcPts val="0"/>
              </a:spcBef>
              <a:buNone/>
              <a:defRPr spc="-30"/>
            </a:lvl1pPr>
            <a:lvl2pPr marL="457200" indent="0">
              <a:buNone/>
              <a:defRPr/>
            </a:lvl2pPr>
          </a:lstStyle>
          <a:p>
            <a:pPr lvl="0"/>
            <a:r>
              <a:rPr lang="en-US" smtClean="0"/>
              <a:t>Click to edit Master text styles</a:t>
            </a:r>
          </a:p>
        </p:txBody>
      </p:sp>
      <p:sp>
        <p:nvSpPr>
          <p:cNvPr id="20" name="Picture Placeholder 19"/>
          <p:cNvSpPr>
            <a:spLocks noGrp="1"/>
          </p:cNvSpPr>
          <p:nvPr>
            <p:ph type="pic" sz="quarter" idx="15"/>
          </p:nvPr>
        </p:nvSpPr>
        <p:spPr>
          <a:xfrm>
            <a:off x="4440550" y="1152000"/>
            <a:ext cx="4179576" cy="3376301"/>
          </a:xfrm>
        </p:spPr>
        <p:txBody>
          <a:bodyPr tIns="46800" bIns="46800" anchor="t"/>
          <a:lstStyle>
            <a:lvl1pPr marL="0" indent="0" algn="ctr">
              <a:lnSpc>
                <a:spcPts val="1380"/>
              </a:lnSpc>
              <a:buNone/>
              <a:defRPr sz="1100"/>
            </a:lvl1pPr>
          </a:lstStyle>
          <a:p>
            <a:pPr lvl="0"/>
            <a:r>
              <a:rPr lang="en-US" noProof="0" smtClean="0"/>
              <a:t>Click icon to add picture</a:t>
            </a:r>
            <a:endParaRPr lang="en-US" noProof="0" dirty="0"/>
          </a:p>
        </p:txBody>
      </p:sp>
      <p:sp>
        <p:nvSpPr>
          <p:cNvPr id="6" name="Text Placeholder 5"/>
          <p:cNvSpPr>
            <a:spLocks noGrp="1"/>
          </p:cNvSpPr>
          <p:nvPr>
            <p:ph type="body" sz="quarter" idx="16"/>
          </p:nvPr>
        </p:nvSpPr>
        <p:spPr>
          <a:xfrm>
            <a:off x="900000" y="1152000"/>
            <a:ext cx="3384550" cy="3384550"/>
          </a:xfrm>
          <a:solidFill>
            <a:srgbClr val="4FAC43"/>
          </a:solidFill>
        </p:spPr>
        <p:txBody>
          <a:bodyPr lIns="108000" tIns="108000" rIns="108000"/>
          <a:lstStyle>
            <a:lvl1pPr marL="144000" indent="-144000">
              <a:lnSpc>
                <a:spcPts val="1780"/>
              </a:lnSpc>
              <a:spcBef>
                <a:spcPts val="0"/>
              </a:spcBef>
              <a:spcAft>
                <a:spcPts val="100"/>
              </a:spcAft>
              <a:defRPr sz="1600">
                <a:solidFill>
                  <a:schemeClr val="bg1"/>
                </a:solidFill>
              </a:defRPr>
            </a:lvl1pPr>
            <a:lvl2pPr marL="313200" indent="-180000">
              <a:lnSpc>
                <a:spcPts val="1780"/>
              </a:lnSpc>
              <a:spcBef>
                <a:spcPts val="0"/>
              </a:spcBef>
              <a:defRPr sz="1400">
                <a:solidFill>
                  <a:schemeClr val="bg1"/>
                </a:solidFill>
              </a:defRPr>
            </a:lvl2pPr>
            <a:lvl3pPr marL="450000" indent="-144000">
              <a:lnSpc>
                <a:spcPts val="1780"/>
              </a:lnSpc>
              <a:spcBef>
                <a:spcPts val="0"/>
              </a:spcBef>
              <a:defRPr sz="1200">
                <a:solidFill>
                  <a:schemeClr val="bg1"/>
                </a:solidFill>
              </a:defRPr>
            </a:lvl3pPr>
            <a:lvl4pPr marL="630000" indent="-144000">
              <a:lnSpc>
                <a:spcPts val="1780"/>
              </a:lnSpc>
              <a:spcBef>
                <a:spcPts val="0"/>
              </a:spcBef>
              <a:defRPr sz="1000">
                <a:solidFill>
                  <a:schemeClr val="bg1"/>
                </a:solidFill>
              </a:defRPr>
            </a:lvl4pPr>
            <a:lvl5pPr marL="774000" indent="-144000">
              <a:lnSpc>
                <a:spcPts val="1780"/>
              </a:lnSpc>
              <a:spcBef>
                <a:spcPts val="0"/>
              </a:spcBef>
              <a:defRPr sz="10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
          <p:cNvSpPr>
            <a:spLocks noGrp="1"/>
          </p:cNvSpPr>
          <p:nvPr>
            <p:ph type="ftr" sz="quarter" idx="17"/>
          </p:nvPr>
        </p:nvSpPr>
        <p:spPr/>
        <p:txBody>
          <a:bodyPr/>
          <a:lstStyle>
            <a:lvl1pPr>
              <a:defRPr/>
            </a:lvl1pPr>
          </a:lstStyle>
          <a:p>
            <a:pPr>
              <a:defRPr/>
            </a:pPr>
            <a:r>
              <a:rPr lang="en-US"/>
              <a:t>NCR Confidential</a:t>
            </a:r>
          </a:p>
        </p:txBody>
      </p:sp>
      <p:sp>
        <p:nvSpPr>
          <p:cNvPr id="7" name="Date Placeholder 2"/>
          <p:cNvSpPr>
            <a:spLocks noGrp="1"/>
          </p:cNvSpPr>
          <p:nvPr>
            <p:ph type="dt" sz="half" idx="18"/>
          </p:nvPr>
        </p:nvSpPr>
        <p:spPr/>
        <p:txBody>
          <a:bodyPr/>
          <a:lstStyle>
            <a:lvl1pPr>
              <a:defRPr/>
            </a:lvl1pPr>
          </a:lstStyle>
          <a:p>
            <a:pPr>
              <a:defRPr/>
            </a:pPr>
            <a:fld id="{9797AA5F-8FDE-4611-883C-20973534F076}" type="datetime1">
              <a:rPr lang="en-GB"/>
              <a:pPr>
                <a:defRPr/>
              </a:pPr>
              <a:t>04/02/2014</a:t>
            </a:fld>
            <a:endParaRPr lang="en-US" dirty="0"/>
          </a:p>
        </p:txBody>
      </p:sp>
      <p:sp>
        <p:nvSpPr>
          <p:cNvPr id="8" name="Slide Number Placeholder 10"/>
          <p:cNvSpPr>
            <a:spLocks noGrp="1"/>
          </p:cNvSpPr>
          <p:nvPr>
            <p:ph type="sldNum" sz="quarter" idx="19"/>
          </p:nvPr>
        </p:nvSpPr>
        <p:spPr/>
        <p:txBody>
          <a:bodyPr/>
          <a:lstStyle>
            <a:lvl1pPr>
              <a:defRPr/>
            </a:lvl1pPr>
          </a:lstStyle>
          <a:p>
            <a:pPr>
              <a:defRPr/>
            </a:pPr>
            <a:fld id="{197BDA10-97F9-47CF-BB50-3BFB22BDE34D}" type="slidenum">
              <a:rPr lang="en-US"/>
              <a:pPr>
                <a:defRPr/>
              </a:pPr>
              <a:t>‹#›</a:t>
            </a:fld>
            <a:endParaRPr lang="en-US" dirty="0"/>
          </a:p>
        </p:txBody>
      </p:sp>
    </p:spTree>
    <p:extLst>
      <p:ext uri="{BB962C8B-B14F-4D97-AF65-F5344CB8AC3E}">
        <p14:creationId xmlns:p14="http://schemas.microsoft.com/office/powerpoint/2010/main" val="4051919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xfrm>
            <a:off x="1614488" y="4760913"/>
            <a:ext cx="2895600" cy="274637"/>
          </a:xfrm>
          <a:prstGeom prst="rect">
            <a:avLst/>
          </a:prstGeom>
        </p:spPr>
        <p:txBody>
          <a:bodyPr vert="horz" lIns="0" tIns="45720" rIns="91440" bIns="45720" rtlCol="0" anchor="ctr"/>
          <a:lstStyle>
            <a:lvl1pPr algn="l" fontAlgn="auto">
              <a:spcBef>
                <a:spcPts val="0"/>
              </a:spcBef>
              <a:spcAft>
                <a:spcPts val="0"/>
              </a:spcAft>
              <a:defRPr sz="800">
                <a:solidFill>
                  <a:schemeClr val="tx1">
                    <a:tint val="75000"/>
                  </a:schemeClr>
                </a:solidFill>
                <a:latin typeface="+mn-lt"/>
                <a:ea typeface="+mn-ea"/>
                <a:cs typeface="+mn-cs"/>
              </a:defRPr>
            </a:lvl1pPr>
          </a:lstStyle>
          <a:p>
            <a:pPr>
              <a:defRPr/>
            </a:pPr>
            <a:r>
              <a:rPr lang="en-US"/>
              <a:t>NCR Presentation Template</a:t>
            </a:r>
            <a:endParaRPr lang="en-US" dirty="0"/>
          </a:p>
        </p:txBody>
      </p:sp>
      <p:sp>
        <p:nvSpPr>
          <p:cNvPr id="3" name="Date Placeholder 2"/>
          <p:cNvSpPr>
            <a:spLocks noGrp="1"/>
          </p:cNvSpPr>
          <p:nvPr>
            <p:ph type="dt" sz="half" idx="2"/>
          </p:nvPr>
        </p:nvSpPr>
        <p:spPr>
          <a:xfrm>
            <a:off x="900113" y="4760913"/>
            <a:ext cx="690562" cy="274637"/>
          </a:xfrm>
          <a:prstGeom prst="rect">
            <a:avLst/>
          </a:prstGeom>
        </p:spPr>
        <p:txBody>
          <a:bodyPr vert="horz" lIns="0" tIns="45720" rIns="91440" bIns="45720" rtlCol="0" anchor="ctr"/>
          <a:lstStyle>
            <a:lvl1pPr algn="l" fontAlgn="auto">
              <a:spcBef>
                <a:spcPts val="0"/>
              </a:spcBef>
              <a:spcAft>
                <a:spcPts val="0"/>
              </a:spcAft>
              <a:defRPr sz="800">
                <a:solidFill>
                  <a:schemeClr val="tx2"/>
                </a:solidFill>
                <a:latin typeface="+mn-lt"/>
                <a:ea typeface="+mn-ea"/>
                <a:cs typeface="+mn-cs"/>
              </a:defRPr>
            </a:lvl1pPr>
          </a:lstStyle>
          <a:p>
            <a:pPr>
              <a:defRPr/>
            </a:pPr>
            <a:fld id="{69A24D8F-B10E-4E61-95EB-6F7B46095ACE}" type="datetime1">
              <a:rPr lang="en-GB"/>
              <a:pPr>
                <a:defRPr/>
              </a:pPr>
              <a:t>04/02/2014</a:t>
            </a:fld>
            <a:endParaRPr lang="en-US" dirty="0"/>
          </a:p>
        </p:txBody>
      </p:sp>
      <p:sp>
        <p:nvSpPr>
          <p:cNvPr id="1028" name="TextBox 13"/>
          <p:cNvSpPr txBox="1">
            <a:spLocks noChangeArrowheads="1"/>
          </p:cNvSpPr>
          <p:nvPr/>
        </p:nvSpPr>
        <p:spPr bwMode="auto">
          <a:xfrm>
            <a:off x="2139950" y="-1412875"/>
            <a:ext cx="2974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smtClean="0"/>
          </a:p>
        </p:txBody>
      </p:sp>
      <p:sp>
        <p:nvSpPr>
          <p:cNvPr id="11" name="Slide Number Placeholder 10"/>
          <p:cNvSpPr>
            <a:spLocks noGrp="1"/>
          </p:cNvSpPr>
          <p:nvPr>
            <p:ph type="sldNum" sz="quarter" idx="4"/>
          </p:nvPr>
        </p:nvSpPr>
        <p:spPr>
          <a:xfrm>
            <a:off x="8612188" y="4803775"/>
            <a:ext cx="236537" cy="230188"/>
          </a:xfrm>
          <a:prstGeom prst="rect">
            <a:avLst/>
          </a:prstGeom>
        </p:spPr>
        <p:txBody>
          <a:bodyPr vert="horz" lIns="0" tIns="61200" rIns="0" bIns="0" rtlCol="0" anchor="t" anchorCtr="0"/>
          <a:lstStyle>
            <a:lvl1pPr algn="ctr" fontAlgn="auto">
              <a:spcBef>
                <a:spcPts val="0"/>
              </a:spcBef>
              <a:spcAft>
                <a:spcPts val="0"/>
              </a:spcAft>
              <a:defRPr sz="800">
                <a:solidFill>
                  <a:schemeClr val="tx2"/>
                </a:solidFill>
                <a:latin typeface="+mn-lt"/>
                <a:ea typeface="+mn-ea"/>
                <a:cs typeface="+mn-cs"/>
              </a:defRPr>
            </a:lvl1pPr>
          </a:lstStyle>
          <a:p>
            <a:pPr>
              <a:defRPr/>
            </a:pPr>
            <a:fld id="{02C1D205-5303-408A-A155-13FC4FF83D34}" type="slidenum">
              <a:rPr lang="en-US"/>
              <a:pPr>
                <a:defRPr/>
              </a:pPr>
              <a:t>‹#›</a:t>
            </a:fld>
            <a:endParaRPr lang="en-US" dirty="0"/>
          </a:p>
        </p:txBody>
      </p:sp>
      <p:sp>
        <p:nvSpPr>
          <p:cNvPr id="6" name="Text Placeholder 5"/>
          <p:cNvSpPr>
            <a:spLocks noGrp="1"/>
          </p:cNvSpPr>
          <p:nvPr>
            <p:ph type="body" idx="1"/>
          </p:nvPr>
        </p:nvSpPr>
        <p:spPr>
          <a:xfrm>
            <a:off x="900113" y="179388"/>
            <a:ext cx="8229600" cy="3394075"/>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031" name="Picture 3" descr="GreenRibbon2.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5048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34" r:id="rId1"/>
    <p:sldLayoutId id="2147483835" r:id="rId2"/>
    <p:sldLayoutId id="2147483832" r:id="rId3"/>
    <p:sldLayoutId id="2147483833" r:id="rId4"/>
    <p:sldLayoutId id="2147483836" r:id="rId5"/>
    <p:sldLayoutId id="2147483837" r:id="rId6"/>
    <p:sldLayoutId id="2147483838" r:id="rId7"/>
  </p:sldLayoutIdLst>
  <p:timing>
    <p:tnLst>
      <p:par>
        <p:cTn id="1" dur="indefinite" restart="never" nodeType="tmRoot"/>
      </p:par>
    </p:tnLst>
  </p:timing>
  <p:hf hdr="0"/>
  <p:txStyles>
    <p:titleStyle>
      <a:lvl1pPr algn="l" defTabSz="457200" rtl="0" eaLnBrk="0" fontAlgn="base" hangingPunct="0">
        <a:spcBef>
          <a:spcPct val="0"/>
        </a:spcBef>
        <a:spcAft>
          <a:spcPct val="0"/>
        </a:spcAft>
        <a:defRPr sz="4400" kern="1200">
          <a:solidFill>
            <a:schemeClr val="tx1"/>
          </a:solidFill>
          <a:latin typeface="Arial"/>
          <a:ea typeface="MS PGothic" pitchFamily="34" charset="-128"/>
          <a:cs typeface="MS PGothic" pitchFamily="34" charset="-128"/>
        </a:defRPr>
      </a:lvl1pPr>
      <a:lvl2pPr algn="l" defTabSz="457200" rtl="0" eaLnBrk="0" fontAlgn="base" hangingPunct="0">
        <a:spcBef>
          <a:spcPct val="0"/>
        </a:spcBef>
        <a:spcAft>
          <a:spcPct val="0"/>
        </a:spcAft>
        <a:defRPr sz="4400">
          <a:solidFill>
            <a:schemeClr val="tx1"/>
          </a:solidFill>
          <a:latin typeface="Arial" charset="0"/>
          <a:ea typeface="MS PGothic" pitchFamily="34" charset="-128"/>
          <a:cs typeface="MS PGothic" pitchFamily="34" charset="-128"/>
        </a:defRPr>
      </a:lvl2pPr>
      <a:lvl3pPr algn="l" defTabSz="457200" rtl="0" eaLnBrk="0" fontAlgn="base" hangingPunct="0">
        <a:spcBef>
          <a:spcPct val="0"/>
        </a:spcBef>
        <a:spcAft>
          <a:spcPct val="0"/>
        </a:spcAft>
        <a:defRPr sz="4400">
          <a:solidFill>
            <a:schemeClr val="tx1"/>
          </a:solidFill>
          <a:latin typeface="Arial" charset="0"/>
          <a:ea typeface="MS PGothic" pitchFamily="34" charset="-128"/>
          <a:cs typeface="MS PGothic" pitchFamily="34" charset="-128"/>
        </a:defRPr>
      </a:lvl3pPr>
      <a:lvl4pPr algn="l" defTabSz="457200" rtl="0" eaLnBrk="0" fontAlgn="base" hangingPunct="0">
        <a:spcBef>
          <a:spcPct val="0"/>
        </a:spcBef>
        <a:spcAft>
          <a:spcPct val="0"/>
        </a:spcAft>
        <a:defRPr sz="4400">
          <a:solidFill>
            <a:schemeClr val="tx1"/>
          </a:solidFill>
          <a:latin typeface="Arial" charset="0"/>
          <a:ea typeface="MS PGothic" pitchFamily="34" charset="-128"/>
          <a:cs typeface="MS PGothic" pitchFamily="34" charset="-128"/>
        </a:defRPr>
      </a:lvl4pPr>
      <a:lvl5pPr algn="l" defTabSz="457200" rtl="0" eaLnBrk="0" fontAlgn="base" hangingPunct="0">
        <a:spcBef>
          <a:spcPct val="0"/>
        </a:spcBef>
        <a:spcAft>
          <a:spcPct val="0"/>
        </a:spcAft>
        <a:defRPr sz="4400">
          <a:solidFill>
            <a:schemeClr val="tx1"/>
          </a:solidFill>
          <a:latin typeface="Arial" charset="0"/>
          <a:ea typeface="MS PGothic" pitchFamily="34" charset="-128"/>
          <a:cs typeface="MS PGothic" pitchFamily="34" charset="-128"/>
        </a:defRPr>
      </a:lvl5pPr>
      <a:lvl6pPr marL="457200" algn="l" defTabSz="457200" rtl="0" eaLnBrk="1" fontAlgn="base" hangingPunct="1">
        <a:spcBef>
          <a:spcPct val="0"/>
        </a:spcBef>
        <a:spcAft>
          <a:spcPct val="0"/>
        </a:spcAft>
        <a:defRPr sz="4400">
          <a:solidFill>
            <a:schemeClr val="tx1"/>
          </a:solidFill>
          <a:latin typeface="Arial" charset="0"/>
          <a:ea typeface="ＭＳ Ｐゴシック" charset="0"/>
        </a:defRPr>
      </a:lvl6pPr>
      <a:lvl7pPr marL="914400" algn="l" defTabSz="457200" rtl="0" eaLnBrk="1" fontAlgn="base" hangingPunct="1">
        <a:spcBef>
          <a:spcPct val="0"/>
        </a:spcBef>
        <a:spcAft>
          <a:spcPct val="0"/>
        </a:spcAft>
        <a:defRPr sz="4400">
          <a:solidFill>
            <a:schemeClr val="tx1"/>
          </a:solidFill>
          <a:latin typeface="Arial" charset="0"/>
          <a:ea typeface="ＭＳ Ｐゴシック" charset="0"/>
        </a:defRPr>
      </a:lvl7pPr>
      <a:lvl8pPr marL="1371600" algn="l" defTabSz="457200" rtl="0" eaLnBrk="1" fontAlgn="base" hangingPunct="1">
        <a:spcBef>
          <a:spcPct val="0"/>
        </a:spcBef>
        <a:spcAft>
          <a:spcPct val="0"/>
        </a:spcAft>
        <a:defRPr sz="4400">
          <a:solidFill>
            <a:schemeClr val="tx1"/>
          </a:solidFill>
          <a:latin typeface="Arial" charset="0"/>
          <a:ea typeface="ＭＳ Ｐゴシック" charset="0"/>
        </a:defRPr>
      </a:lvl8pPr>
      <a:lvl9pPr marL="1828800" algn="l" defTabSz="457200" rtl="0" eaLnBrk="1" fontAlgn="base" hangingPunct="1">
        <a:spcBef>
          <a:spcPct val="0"/>
        </a:spcBef>
        <a:spcAft>
          <a:spcPct val="0"/>
        </a:spcAft>
        <a:defRPr sz="4400">
          <a:solidFill>
            <a:schemeClr val="tx1"/>
          </a:solidFill>
          <a:latin typeface="Arial" charset="0"/>
          <a:ea typeface="ＭＳ Ｐゴシック" charset="0"/>
        </a:defRPr>
      </a:lvl9pPr>
    </p:titleStyle>
    <p:bodyStyle>
      <a:lvl1pPr marL="342900" indent="-342900" algn="l" defTabSz="457200" rtl="0" eaLnBrk="0" fontAlgn="base" hangingPunct="0">
        <a:lnSpc>
          <a:spcPts val="2475"/>
        </a:lnSpc>
        <a:spcBef>
          <a:spcPct val="20000"/>
        </a:spcBef>
        <a:spcAft>
          <a:spcPct val="0"/>
        </a:spcAft>
        <a:buFont typeface="Arial" pitchFamily="34" charset="0"/>
        <a:buChar char="•"/>
        <a:defRPr sz="2400" kern="1200" spc="-30">
          <a:solidFill>
            <a:srgbClr val="404040"/>
          </a:solidFill>
          <a:latin typeface="+mn-lt"/>
          <a:ea typeface="MS PGothic" pitchFamily="34" charset="-128"/>
          <a:cs typeface="ＭＳ Ｐゴシック" charset="0"/>
        </a:defRPr>
      </a:lvl1pPr>
      <a:lvl2pPr marL="742950" indent="-285750" algn="l" defTabSz="457200" rtl="0" eaLnBrk="0" fontAlgn="base" hangingPunct="0">
        <a:lnSpc>
          <a:spcPts val="2475"/>
        </a:lnSpc>
        <a:spcBef>
          <a:spcPct val="20000"/>
        </a:spcBef>
        <a:spcAft>
          <a:spcPct val="0"/>
        </a:spcAft>
        <a:buFont typeface="Arial" pitchFamily="34" charset="0"/>
        <a:buChar char="–"/>
        <a:defRPr sz="2000" kern="1200" spc="-30">
          <a:solidFill>
            <a:srgbClr val="404040"/>
          </a:solidFill>
          <a:latin typeface="+mn-lt"/>
          <a:ea typeface="MS PGothic" pitchFamily="34" charset="-128"/>
          <a:cs typeface="+mn-cs"/>
        </a:defRPr>
      </a:lvl2pPr>
      <a:lvl3pPr marL="1143000" indent="-228600" algn="l" defTabSz="457200" rtl="0" eaLnBrk="0" fontAlgn="base" hangingPunct="0">
        <a:lnSpc>
          <a:spcPts val="2475"/>
        </a:lnSpc>
        <a:spcBef>
          <a:spcPct val="20000"/>
        </a:spcBef>
        <a:spcAft>
          <a:spcPct val="0"/>
        </a:spcAft>
        <a:buFont typeface="Arial" pitchFamily="34" charset="0"/>
        <a:buChar char="•"/>
        <a:defRPr kern="1200" spc="-30">
          <a:solidFill>
            <a:srgbClr val="404040"/>
          </a:solidFill>
          <a:latin typeface="+mn-lt"/>
          <a:ea typeface="MS PGothic" pitchFamily="34" charset="-128"/>
          <a:cs typeface="+mn-cs"/>
        </a:defRPr>
      </a:lvl3pPr>
      <a:lvl4pPr marL="1600200" indent="-228600" algn="l" defTabSz="457200" rtl="0" eaLnBrk="0" fontAlgn="base" hangingPunct="0">
        <a:lnSpc>
          <a:spcPts val="2475"/>
        </a:lnSpc>
        <a:spcBef>
          <a:spcPct val="20000"/>
        </a:spcBef>
        <a:spcAft>
          <a:spcPct val="0"/>
        </a:spcAft>
        <a:buFont typeface="Arial" pitchFamily="34" charset="0"/>
        <a:buChar char="–"/>
        <a:defRPr sz="1600" kern="1200" spc="-30">
          <a:solidFill>
            <a:srgbClr val="404040"/>
          </a:solidFill>
          <a:latin typeface="+mn-lt"/>
          <a:ea typeface="MS PGothic" pitchFamily="34" charset="-128"/>
          <a:cs typeface="+mn-cs"/>
        </a:defRPr>
      </a:lvl4pPr>
      <a:lvl5pPr marL="2057400" indent="-228600" algn="l" defTabSz="457200" rtl="0" eaLnBrk="0" fontAlgn="base" hangingPunct="0">
        <a:lnSpc>
          <a:spcPts val="2475"/>
        </a:lnSpc>
        <a:spcBef>
          <a:spcPct val="20000"/>
        </a:spcBef>
        <a:spcAft>
          <a:spcPct val="0"/>
        </a:spcAft>
        <a:buFont typeface="Arial" pitchFamily="34" charset="0"/>
        <a:buChar char="»"/>
        <a:defRPr sz="1400" kern="1200" spc="-30">
          <a:solidFill>
            <a:srgbClr val="404040"/>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hyperlink" Target="http://www.sephora.com/;jsessionid=RXMP1U3LA4ZK0CV0KQLQIGQ" TargetMode="External"/><Relationship Id="rId13" Type="http://schemas.openxmlformats.org/officeDocument/2006/relationships/image" Target="../media/image42.png"/><Relationship Id="rId18" Type="http://schemas.openxmlformats.org/officeDocument/2006/relationships/image" Target="../media/image46.png"/><Relationship Id="rId3" Type="http://schemas.openxmlformats.org/officeDocument/2006/relationships/notesSlide" Target="../notesSlides/notesSlide28.xml"/><Relationship Id="rId21" Type="http://schemas.openxmlformats.org/officeDocument/2006/relationships/image" Target="../media/image48.png"/><Relationship Id="rId7" Type="http://schemas.openxmlformats.org/officeDocument/2006/relationships/image" Target="../media/image38.png"/><Relationship Id="rId12" Type="http://schemas.openxmlformats.org/officeDocument/2006/relationships/image" Target="../media/image41.jpeg"/><Relationship Id="rId17" Type="http://schemas.openxmlformats.org/officeDocument/2006/relationships/hyperlink" Target="http://www.msmode.nl/" TargetMode="External"/><Relationship Id="rId2" Type="http://schemas.openxmlformats.org/officeDocument/2006/relationships/slideLayout" Target="../slideLayouts/slideLayout4.xml"/><Relationship Id="rId16" Type="http://schemas.openxmlformats.org/officeDocument/2006/relationships/image" Target="../media/image45.png"/><Relationship Id="rId20" Type="http://schemas.openxmlformats.org/officeDocument/2006/relationships/image" Target="../media/image47.jpeg"/><Relationship Id="rId1" Type="http://schemas.openxmlformats.org/officeDocument/2006/relationships/vmlDrawing" Target="../drawings/vmlDrawing1.vml"/><Relationship Id="rId6" Type="http://schemas.openxmlformats.org/officeDocument/2006/relationships/hyperlink" Target="http://www.benavides.com.mx/Sitio/Default.asp?strPageName=HomeInicial&amp;intSiteLanguageId=1" TargetMode="External"/><Relationship Id="rId11" Type="http://schemas.openxmlformats.org/officeDocument/2006/relationships/hyperlink" Target="http://it.wikipedia.org/wiki/File:Sma_supermercati.jpg" TargetMode="External"/><Relationship Id="rId5" Type="http://schemas.openxmlformats.org/officeDocument/2006/relationships/image" Target="../media/image37.png"/><Relationship Id="rId15" Type="http://schemas.openxmlformats.org/officeDocument/2006/relationships/image" Target="../media/image44.png"/><Relationship Id="rId10" Type="http://schemas.openxmlformats.org/officeDocument/2006/relationships/image" Target="../media/image40.jpeg"/><Relationship Id="rId19" Type="http://schemas.openxmlformats.org/officeDocument/2006/relationships/hyperlink" Target="http://www.forever21.com/Product/Main.aspx?br=f21" TargetMode="External"/><Relationship Id="rId4" Type="http://schemas.openxmlformats.org/officeDocument/2006/relationships/oleObject" Target="../embeddings/oleObject1.bin"/><Relationship Id="rId9" Type="http://schemas.openxmlformats.org/officeDocument/2006/relationships/image" Target="../media/image39.png"/><Relationship Id="rId14" Type="http://schemas.openxmlformats.org/officeDocument/2006/relationships/image" Target="../media/image43.jpeg"/><Relationship Id="rId22" Type="http://schemas.openxmlformats.org/officeDocument/2006/relationships/image" Target="../media/image4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jp160023\AppData\Local\Microsoft\Windows\Temporary Internet Files\Content.IE5\JJN8S4NT\CD356_03a_RET__RP60_DynaKey_RP_twosided_multifunction_printer-7168_RP_high_perf_bioptic_scanner-7878.jpg"/>
          <p:cNvPicPr>
            <a:picLocks noChangeAspect="1" noChangeArrowheads="1"/>
          </p:cNvPicPr>
          <p:nvPr/>
        </p:nvPicPr>
        <p:blipFill>
          <a:blip r:embed="rId3">
            <a:extLst>
              <a:ext uri="{28A0092B-C50C-407E-A947-70E740481C1C}">
                <a14:useLocalDpi xmlns:a14="http://schemas.microsoft.com/office/drawing/2010/main" val="0"/>
              </a:ext>
            </a:extLst>
          </a:blip>
          <a:srcRect t="8931" b="8931"/>
          <a:stretch>
            <a:fillRect/>
          </a:stretch>
        </p:blipFill>
        <p:spPr bwMode="auto">
          <a:xfrm>
            <a:off x="4691063" y="0"/>
            <a:ext cx="4452937"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7" descr="C:\Users\pf185024\Desktop\NCR Work\NCR New Branding\New-branding-assets-2013\01_Master_Assets\01_Logos\NCR_Brand_Block\01 JPGs\NCR-BB-Alt-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7825" y="4064000"/>
            <a:ext cx="776288"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1" descr="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49688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10"/>
          <p:cNvSpPr>
            <a:spLocks noGrp="1"/>
          </p:cNvSpPr>
          <p:nvPr>
            <p:ph type="body" sz="quarter" idx="10"/>
          </p:nvPr>
        </p:nvSpPr>
        <p:spPr>
          <a:xfrm>
            <a:off x="400050" y="1763713"/>
            <a:ext cx="3908425" cy="1119187"/>
          </a:xfrm>
        </p:spPr>
        <p:txBody>
          <a:bodyPr>
            <a:noAutofit/>
          </a:bodyPr>
          <a:lstStyle/>
          <a:p>
            <a:pPr eaLnBrk="1" fontAlgn="auto" hangingPunct="1">
              <a:lnSpc>
                <a:spcPts val="4300"/>
              </a:lnSpc>
              <a:spcAft>
                <a:spcPts val="0"/>
              </a:spcAft>
              <a:buFont typeface="Arial" charset="0"/>
              <a:buNone/>
              <a:defRPr/>
            </a:pPr>
            <a:r>
              <a:rPr lang="en-US" sz="4800" dirty="0">
                <a:latin typeface="+mj-lt"/>
                <a:ea typeface="+mn-ea"/>
              </a:rPr>
              <a:t>NCR REALPOS </a:t>
            </a:r>
            <a:r>
              <a:rPr lang="en-US" sz="4800" dirty="0" smtClean="0">
                <a:latin typeface="+mj-lt"/>
                <a:ea typeface="+mn-ea"/>
              </a:rPr>
              <a:t>60</a:t>
            </a:r>
            <a:endParaRPr lang="en-US" sz="4800" dirty="0">
              <a:latin typeface="+mj-lt"/>
              <a:ea typeface="+mn-ea"/>
            </a:endParaRPr>
          </a:p>
        </p:txBody>
      </p:sp>
      <p:sp>
        <p:nvSpPr>
          <p:cNvPr id="9" name="Text Placeholder 11"/>
          <p:cNvSpPr>
            <a:spLocks noGrp="1"/>
          </p:cNvSpPr>
          <p:nvPr>
            <p:ph type="body" sz="quarter" idx="11"/>
          </p:nvPr>
        </p:nvSpPr>
        <p:spPr>
          <a:xfrm>
            <a:off x="400050" y="2894013"/>
            <a:ext cx="3908425" cy="293687"/>
          </a:xfrm>
        </p:spPr>
        <p:txBody>
          <a:bodyPr>
            <a:noAutofit/>
          </a:bodyPr>
          <a:lstStyle/>
          <a:p>
            <a:pPr eaLnBrk="1" fontAlgn="auto" hangingPunct="1">
              <a:spcAft>
                <a:spcPts val="0"/>
              </a:spcAft>
              <a:defRPr/>
            </a:pPr>
            <a:r>
              <a:rPr lang="en-US" dirty="0" smtClean="0">
                <a:ea typeface="+mn-ea"/>
                <a:cs typeface="+mn-cs"/>
              </a:rPr>
              <a:t>Who says big things don’t come in small packages?</a:t>
            </a:r>
            <a:endParaRPr lang="en-US" dirty="0">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53025" y="996950"/>
            <a:ext cx="3651250" cy="2944813"/>
          </a:xfrm>
          <a:prstGeom prst="rect">
            <a:avLst/>
          </a:prstGeom>
          <a:solidFill>
            <a:schemeClr val="bg1"/>
          </a:solidFill>
          <a:ln>
            <a:noFill/>
          </a:ln>
          <a:effectLst>
            <a:outerShdw blurRad="63500" sx="102000" sy="102000" algn="ctr" rotWithShape="0">
              <a:prstClr val="black">
                <a:alpha val="7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6" name="Text Placeholder 2"/>
          <p:cNvSpPr txBox="1">
            <a:spLocks/>
          </p:cNvSpPr>
          <p:nvPr/>
        </p:nvSpPr>
        <p:spPr>
          <a:xfrm>
            <a:off x="5153025" y="3743325"/>
            <a:ext cx="3654425" cy="790575"/>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200" dirty="0">
                <a:cs typeface="Arial" charset="0"/>
              </a:rPr>
              <a:t>Flexible connectivity options to power peripherals as well as dual display support for customer facing advertising and messaging</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defRPr/>
            </a:pPr>
            <a:r>
              <a:rPr lang="en-PH" sz="2600" b="1" dirty="0" smtClean="0">
                <a:solidFill>
                  <a:srgbClr val="74BD35"/>
                </a:solidFill>
                <a:ea typeface="ＭＳ Ｐゴシック" charset="0"/>
              </a:rPr>
              <a:t>Flexible connectivity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446213"/>
            <a:ext cx="4103687" cy="3090862"/>
          </a:xfrm>
        </p:spPr>
        <p:txBody>
          <a:bodyPr>
            <a:noAutofit/>
          </a:bodyPr>
          <a:lstStyle/>
          <a:p>
            <a:pPr eaLnBrk="1" hangingPunct="1">
              <a:lnSpc>
                <a:spcPct val="100000"/>
              </a:lnSpc>
              <a:spcBef>
                <a:spcPts val="200"/>
              </a:spcBef>
              <a:spcAft>
                <a:spcPts val="200"/>
              </a:spcAft>
              <a:defRPr/>
            </a:pPr>
            <a:r>
              <a:rPr lang="en-PH" sz="1200" dirty="0">
                <a:ea typeface="ＭＳ Ｐゴシック" charset="0"/>
                <a:cs typeface="Arial" charset="0"/>
              </a:rPr>
              <a:t> 5 USB ports, expandable to 8</a:t>
            </a:r>
          </a:p>
          <a:p>
            <a:pPr marL="344488" indent="-112713"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a:t>
            </a:r>
            <a:r>
              <a:rPr lang="en-PH" sz="1000" dirty="0">
                <a:ea typeface="ＭＳ Ｐゴシック" charset="0"/>
                <a:cs typeface="Arial" charset="0"/>
              </a:rPr>
              <a:t>3) 5v Powered USB (2 rear, 1 front)</a:t>
            </a:r>
          </a:p>
          <a:p>
            <a:pPr marL="344488" indent="-112713"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a:t>
            </a:r>
            <a:r>
              <a:rPr lang="en-PH" sz="1000" dirty="0">
                <a:ea typeface="ＭＳ Ｐゴシック" charset="0"/>
                <a:cs typeface="Arial" charset="0"/>
              </a:rPr>
              <a:t>1) 24v Powered USB (Printer)</a:t>
            </a:r>
          </a:p>
          <a:p>
            <a:pPr marL="344488" indent="-112713"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a:t>
            </a:r>
            <a:r>
              <a:rPr lang="en-PH" sz="1000" dirty="0">
                <a:ea typeface="ＭＳ Ｐゴシック" charset="0"/>
                <a:cs typeface="Arial" charset="0"/>
              </a:rPr>
              <a:t>1) 12v Powered USB (3 additional 12v USB Optional) </a:t>
            </a:r>
            <a:endParaRPr lang="en-PH" sz="1000" dirty="0" smtClean="0">
              <a:ea typeface="ＭＳ Ｐゴシック" charset="0"/>
              <a:cs typeface="Arial" charset="0"/>
            </a:endParaRPr>
          </a:p>
          <a:p>
            <a:pPr marL="344488" indent="-112713" eaLnBrk="1" hangingPunct="1">
              <a:lnSpc>
                <a:spcPct val="100000"/>
              </a:lnSpc>
              <a:spcBef>
                <a:spcPts val="200"/>
              </a:spcBef>
              <a:spcAft>
                <a:spcPts val="200"/>
              </a:spcAft>
              <a:buFont typeface="Arial" charset="0"/>
              <a:buNone/>
              <a:defRPr/>
            </a:pPr>
            <a:endParaRPr lang="en-PH" sz="1000" dirty="0">
              <a:ea typeface="ＭＳ Ｐゴシック" charset="0"/>
              <a:cs typeface="Arial" charset="0"/>
            </a:endParaRPr>
          </a:p>
          <a:p>
            <a:pPr eaLnBrk="1" hangingPunct="1">
              <a:lnSpc>
                <a:spcPct val="100000"/>
              </a:lnSpc>
              <a:spcBef>
                <a:spcPts val="200"/>
              </a:spcBef>
              <a:spcAft>
                <a:spcPts val="200"/>
              </a:spcAft>
              <a:defRPr/>
            </a:pPr>
            <a:r>
              <a:rPr lang="en-PH" sz="1200" dirty="0">
                <a:ea typeface="ＭＳ Ｐゴシック" charset="0"/>
                <a:cs typeface="Arial" charset="0"/>
              </a:rPr>
              <a:t> 4 Powered serial ports</a:t>
            </a:r>
          </a:p>
          <a:p>
            <a:pPr eaLnBrk="1" hangingPunct="1">
              <a:lnSpc>
                <a:spcPct val="100000"/>
              </a:lnSpc>
              <a:spcBef>
                <a:spcPts val="200"/>
              </a:spcBef>
              <a:spcAft>
                <a:spcPts val="200"/>
              </a:spcAft>
              <a:defRPr/>
            </a:pPr>
            <a:r>
              <a:rPr lang="en-PH" sz="1200" dirty="0">
                <a:ea typeface="ＭＳ Ｐゴシック" charset="0"/>
                <a:cs typeface="Arial" charset="0"/>
              </a:rPr>
              <a:t> 1 VGA and 1 DVI port</a:t>
            </a:r>
          </a:p>
          <a:p>
            <a:pPr eaLnBrk="1" hangingPunct="1">
              <a:lnSpc>
                <a:spcPct val="100000"/>
              </a:lnSpc>
              <a:spcBef>
                <a:spcPts val="200"/>
              </a:spcBef>
              <a:spcAft>
                <a:spcPts val="200"/>
              </a:spcAft>
              <a:defRPr/>
            </a:pPr>
            <a:r>
              <a:rPr lang="en-PH" sz="1200" dirty="0">
                <a:ea typeface="ＭＳ Ｐゴシック" charset="0"/>
                <a:cs typeface="Arial" charset="0"/>
              </a:rPr>
              <a:t> 1 PS/2 port</a:t>
            </a:r>
          </a:p>
          <a:p>
            <a:pPr eaLnBrk="1" hangingPunct="1">
              <a:lnSpc>
                <a:spcPct val="100000"/>
              </a:lnSpc>
              <a:spcBef>
                <a:spcPts val="200"/>
              </a:spcBef>
              <a:spcAft>
                <a:spcPts val="200"/>
              </a:spcAft>
              <a:defRPr/>
            </a:pPr>
            <a:r>
              <a:rPr lang="en-PH" sz="1200" dirty="0">
                <a:ea typeface="ＭＳ Ｐゴシック" charset="0"/>
                <a:cs typeface="Arial" charset="0"/>
              </a:rPr>
              <a:t> 1 Cash drawer port</a:t>
            </a:r>
          </a:p>
          <a:p>
            <a:pPr eaLnBrk="1" hangingPunct="1">
              <a:lnSpc>
                <a:spcPct val="100000"/>
              </a:lnSpc>
              <a:spcBef>
                <a:spcPts val="200"/>
              </a:spcBef>
              <a:spcAft>
                <a:spcPts val="200"/>
              </a:spcAft>
              <a:defRPr/>
            </a:pPr>
            <a:r>
              <a:rPr lang="en-PH" sz="1200" dirty="0">
                <a:ea typeface="ＭＳ Ｐゴシック" charset="0"/>
                <a:cs typeface="Arial" charset="0"/>
              </a:rPr>
              <a:t> 1 Amplified Audio port</a:t>
            </a:r>
          </a:p>
          <a:p>
            <a:pPr eaLnBrk="1" hangingPunct="1">
              <a:lnSpc>
                <a:spcPct val="100000"/>
              </a:lnSpc>
              <a:spcBef>
                <a:spcPts val="200"/>
              </a:spcBef>
              <a:spcAft>
                <a:spcPts val="200"/>
              </a:spcAft>
              <a:defRPr/>
            </a:pPr>
            <a:r>
              <a:rPr lang="en-PH" sz="1200" dirty="0" smtClean="0">
                <a:ea typeface="ＭＳ Ｐゴシック" charset="0"/>
                <a:cs typeface="Arial" charset="0"/>
              </a:rPr>
              <a:t> </a:t>
            </a:r>
            <a:r>
              <a:rPr lang="en-PH" sz="1200" dirty="0">
                <a:ea typeface="ＭＳ Ｐゴシック" charset="0"/>
                <a:cs typeface="Arial" charset="0"/>
              </a:rPr>
              <a:t>10/100/1000 Ethernet LAN</a:t>
            </a:r>
          </a:p>
        </p:txBody>
      </p:sp>
      <p:sp>
        <p:nvSpPr>
          <p:cNvPr id="10" name="Text Placeholder 2"/>
          <p:cNvSpPr txBox="1">
            <a:spLocks/>
          </p:cNvSpPr>
          <p:nvPr/>
        </p:nvSpPr>
        <p:spPr>
          <a:xfrm>
            <a:off x="901700" y="996950"/>
            <a:ext cx="4102100" cy="449263"/>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smtClean="0">
                <a:cs typeface="Arial" charset="0"/>
              </a:rPr>
              <a:t>CONNECTIVITY</a:t>
            </a:r>
            <a:endParaRPr lang="en-PH" dirty="0">
              <a:cs typeface="Arial" charset="0"/>
            </a:endParaRPr>
          </a:p>
        </p:txBody>
      </p:sp>
      <p:pic>
        <p:nvPicPr>
          <p:cNvPr id="16391" name="Picture 4" descr="CD348_02_RTL_RP40_Connectivity"/>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9459" r="8109" b="11949"/>
          <a:stretch>
            <a:fillRect/>
          </a:stretch>
        </p:blipFill>
        <p:spPr bwMode="auto">
          <a:xfrm>
            <a:off x="5308600" y="1154113"/>
            <a:ext cx="3278188"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ooter Placeholder 2"/>
          <p:cNvSpPr>
            <a:spLocks noGrp="1"/>
          </p:cNvSpPr>
          <p:nvPr>
            <p:ph type="ftr" sz="quarter" idx="17"/>
          </p:nvPr>
        </p:nvSpPr>
        <p:spPr/>
        <p:txBody>
          <a:bodyPr/>
          <a:lstStyle/>
          <a:p>
            <a:pPr>
              <a:defRPr/>
            </a:pPr>
            <a:r>
              <a:rPr lang="en-US" dirty="0"/>
              <a:t>NCR Confidential</a:t>
            </a:r>
          </a:p>
        </p:txBody>
      </p:sp>
      <p:sp>
        <p:nvSpPr>
          <p:cNvPr id="16393"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04FA7E33-5EE2-4736-80FF-749A517D343D}"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6394"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B3B2EC5E-DD85-4E73-A5C6-57D4ED69D0AA}" type="slidenum">
              <a:rPr lang="en-US" smtClean="0">
                <a:solidFill>
                  <a:schemeClr val="tx2"/>
                </a:solidFill>
              </a:rPr>
              <a:pPr eaLnBrk="1" fontAlgn="base" hangingPunct="1">
                <a:spcBef>
                  <a:spcPct val="0"/>
                </a:spcBef>
                <a:spcAft>
                  <a:spcPct val="0"/>
                </a:spcAft>
              </a:pPr>
              <a:t>10</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2782888" y="1100138"/>
            <a:ext cx="1697037" cy="16668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 name="Rectangle 1"/>
          <p:cNvSpPr/>
          <p:nvPr/>
        </p:nvSpPr>
        <p:spPr>
          <a:xfrm>
            <a:off x="901700" y="2767013"/>
            <a:ext cx="1692275" cy="16922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pic>
        <p:nvPicPr>
          <p:cNvPr id="17412" name="Picture 5" descr="C:\Users\jp160023\Documents\Feb 2013 Photo Shoot\RP60 - next to 82XRT.jpg"/>
          <p:cNvPicPr>
            <a:picLocks noChangeAspect="1" noChangeArrowheads="1"/>
          </p:cNvPicPr>
          <p:nvPr/>
        </p:nvPicPr>
        <p:blipFill>
          <a:blip r:embed="rId3">
            <a:clrChange>
              <a:clrFrom>
                <a:srgbClr val="EBEFF2"/>
              </a:clrFrom>
              <a:clrTo>
                <a:srgbClr val="EBEFF2">
                  <a:alpha val="0"/>
                </a:srgbClr>
              </a:clrTo>
            </a:clrChange>
            <a:extLst>
              <a:ext uri="{28A0092B-C50C-407E-A947-70E740481C1C}">
                <a14:useLocalDpi xmlns:a14="http://schemas.microsoft.com/office/drawing/2010/main" val="0"/>
              </a:ext>
            </a:extLst>
          </a:blip>
          <a:srcRect l="10045" r="9593"/>
          <a:stretch>
            <a:fillRect/>
          </a:stretch>
        </p:blipFill>
        <p:spPr bwMode="auto">
          <a:xfrm>
            <a:off x="901700" y="3000375"/>
            <a:ext cx="1692275"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a:xfrm>
            <a:off x="4625975" y="2778125"/>
            <a:ext cx="1693863" cy="16922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7" name="Text Placeholder 6"/>
          <p:cNvSpPr>
            <a:spLocks noGrp="1"/>
          </p:cNvSpPr>
          <p:nvPr>
            <p:ph type="body" sz="quarter" idx="14"/>
          </p:nvPr>
        </p:nvSpPr>
        <p:spPr>
          <a:xfrm>
            <a:off x="901700" y="1090613"/>
            <a:ext cx="1692275" cy="1690687"/>
          </a:xfrm>
        </p:spPr>
        <p:txBody>
          <a:bodyPr/>
          <a:lstStyle/>
          <a:p>
            <a:pPr marL="0" indent="0" eaLnBrk="1" fontAlgn="auto" hangingPunct="1">
              <a:lnSpc>
                <a:spcPct val="100000"/>
              </a:lnSpc>
              <a:spcAft>
                <a:spcPts val="0"/>
              </a:spcAft>
              <a:buFont typeface="Arial" charset="0"/>
              <a:buNone/>
              <a:defRPr/>
            </a:pPr>
            <a:r>
              <a:rPr lang="en-PH" sz="1400" b="1" dirty="0">
                <a:ea typeface="+mn-ea"/>
                <a:cs typeface="+mn-cs"/>
              </a:rPr>
              <a:t>NCR RealPOS 82XRT </a:t>
            </a:r>
            <a:r>
              <a:rPr lang="en-PH" sz="1400" b="1" dirty="0" err="1">
                <a:ea typeface="+mn-ea"/>
                <a:cs typeface="+mn-cs"/>
              </a:rPr>
              <a:t>vs</a:t>
            </a:r>
            <a:r>
              <a:rPr lang="en-PH" sz="1400" b="1" dirty="0">
                <a:ea typeface="+mn-ea"/>
                <a:cs typeface="+mn-cs"/>
              </a:rPr>
              <a:t> RealPOS 60 </a:t>
            </a:r>
          </a:p>
        </p:txBody>
      </p:sp>
      <p:sp>
        <p:nvSpPr>
          <p:cNvPr id="17415" name="Date Placeholder 3"/>
          <p:cNvSpPr>
            <a:spLocks noGrp="1"/>
          </p:cNvSpPr>
          <p:nvPr>
            <p:ph type="dt" sz="quarter" idx="2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6B6E2BCF-4D29-49D3-B6BC-02A999B6A4F8}"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7416" name="Slide Number Placeholder 4"/>
          <p:cNvSpPr>
            <a:spLocks noGrp="1"/>
          </p:cNvSpPr>
          <p:nvPr>
            <p:ph type="sldNum" sz="quarter" idx="2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4918A16B-38F7-4634-9996-4F9B8CCD8BE6}" type="slidenum">
              <a:rPr lang="en-US" smtClean="0">
                <a:solidFill>
                  <a:schemeClr val="tx2"/>
                </a:solidFill>
              </a:rPr>
              <a:pPr eaLnBrk="1" fontAlgn="base" hangingPunct="1">
                <a:spcBef>
                  <a:spcPct val="0"/>
                </a:spcBef>
                <a:spcAft>
                  <a:spcPct val="0"/>
                </a:spcAft>
              </a:pPr>
              <a:t>11</a:t>
            </a:fld>
            <a:endParaRPr lang="en-US" smtClean="0">
              <a:solidFill>
                <a:schemeClr val="tx2"/>
              </a:solidFill>
            </a:endParaRPr>
          </a:p>
        </p:txBody>
      </p:sp>
      <p:sp>
        <p:nvSpPr>
          <p:cNvPr id="6" name="Text Placeholder 5"/>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defRPr/>
            </a:pPr>
            <a:r>
              <a:rPr lang="en-PH" sz="2600" b="1" dirty="0" smtClean="0">
                <a:solidFill>
                  <a:srgbClr val="74BD35"/>
                </a:solidFill>
                <a:ea typeface="+mn-ea"/>
                <a:cs typeface="+mn-cs"/>
              </a:rPr>
              <a:t>Innovative compact design</a:t>
            </a:r>
            <a:endParaRPr lang="en-PH" sz="2600" b="1" dirty="0">
              <a:solidFill>
                <a:srgbClr val="74BD35"/>
              </a:solidFill>
              <a:ea typeface="+mn-ea"/>
              <a:cs typeface="+mn-cs"/>
            </a:endParaRPr>
          </a:p>
        </p:txBody>
      </p:sp>
      <p:sp>
        <p:nvSpPr>
          <p:cNvPr id="10" name="Text Placeholder 9"/>
          <p:cNvSpPr>
            <a:spLocks noGrp="1"/>
          </p:cNvSpPr>
          <p:nvPr>
            <p:ph type="body" sz="quarter" idx="16"/>
          </p:nvPr>
        </p:nvSpPr>
        <p:spPr>
          <a:xfrm>
            <a:off x="2773363" y="2767013"/>
            <a:ext cx="1706562" cy="1692275"/>
          </a:xfrm>
        </p:spPr>
        <p:txBody>
          <a:bodyPr/>
          <a:lstStyle/>
          <a:p>
            <a:pPr marL="0" indent="0" eaLnBrk="1" fontAlgn="auto" hangingPunct="1">
              <a:lnSpc>
                <a:spcPct val="100000"/>
              </a:lnSpc>
              <a:spcAft>
                <a:spcPts val="0"/>
              </a:spcAft>
              <a:buFont typeface="Arial" charset="0"/>
              <a:buNone/>
              <a:defRPr/>
            </a:pPr>
            <a:r>
              <a:rPr lang="en-PH" sz="1400" b="1" dirty="0">
                <a:ea typeface="+mn-ea"/>
                <a:cs typeface="+mn-cs"/>
              </a:rPr>
              <a:t>IBM </a:t>
            </a:r>
            <a:r>
              <a:rPr lang="en-PH" sz="1400" b="1" dirty="0" err="1">
                <a:ea typeface="+mn-ea"/>
                <a:cs typeface="+mn-cs"/>
              </a:rPr>
              <a:t>SurePOS</a:t>
            </a:r>
            <a:r>
              <a:rPr lang="en-PH" sz="1400" b="1" dirty="0">
                <a:ea typeface="+mn-ea"/>
                <a:cs typeface="+mn-cs"/>
              </a:rPr>
              <a:t> 785 </a:t>
            </a:r>
            <a:r>
              <a:rPr lang="en-PH" sz="1400" b="1" dirty="0" err="1">
                <a:ea typeface="+mn-ea"/>
                <a:cs typeface="+mn-cs"/>
              </a:rPr>
              <a:t>vs</a:t>
            </a:r>
            <a:r>
              <a:rPr lang="en-PH" sz="1400" b="1" dirty="0">
                <a:ea typeface="+mn-ea"/>
                <a:cs typeface="+mn-cs"/>
              </a:rPr>
              <a:t> RealPOS 60 </a:t>
            </a:r>
          </a:p>
        </p:txBody>
      </p:sp>
      <p:sp>
        <p:nvSpPr>
          <p:cNvPr id="12" name="Text Placeholder 11"/>
          <p:cNvSpPr>
            <a:spLocks noGrp="1"/>
          </p:cNvSpPr>
          <p:nvPr>
            <p:ph type="body" sz="quarter" idx="18"/>
          </p:nvPr>
        </p:nvSpPr>
        <p:spPr>
          <a:xfrm>
            <a:off x="4625975" y="1090613"/>
            <a:ext cx="1692275" cy="1690687"/>
          </a:xfrm>
        </p:spPr>
        <p:txBody>
          <a:bodyPr/>
          <a:lstStyle/>
          <a:p>
            <a:pPr marL="0" indent="0" eaLnBrk="1" fontAlgn="auto" hangingPunct="1">
              <a:lnSpc>
                <a:spcPct val="100000"/>
              </a:lnSpc>
              <a:spcAft>
                <a:spcPts val="0"/>
              </a:spcAft>
              <a:buFont typeface="Arial" charset="0"/>
              <a:buNone/>
              <a:defRPr/>
            </a:pPr>
            <a:r>
              <a:rPr lang="en-PH" sz="1400" b="1" dirty="0">
                <a:ea typeface="+mn-ea"/>
                <a:cs typeface="+mn-cs"/>
              </a:rPr>
              <a:t>HP rp5800 </a:t>
            </a:r>
            <a:r>
              <a:rPr lang="en-PH" sz="1400" b="1" dirty="0" err="1">
                <a:ea typeface="+mn-ea"/>
                <a:cs typeface="+mn-cs"/>
              </a:rPr>
              <a:t>vs</a:t>
            </a:r>
            <a:r>
              <a:rPr lang="en-PH" sz="1400" b="1" dirty="0">
                <a:ea typeface="+mn-ea"/>
                <a:cs typeface="+mn-cs"/>
              </a:rPr>
              <a:t> RealPOS 60 </a:t>
            </a:r>
          </a:p>
        </p:txBody>
      </p:sp>
      <p:sp>
        <p:nvSpPr>
          <p:cNvPr id="13" name="Text Placeholder 12"/>
          <p:cNvSpPr>
            <a:spLocks noGrp="1"/>
          </p:cNvSpPr>
          <p:nvPr>
            <p:ph type="body" sz="quarter" idx="20"/>
          </p:nvPr>
        </p:nvSpPr>
        <p:spPr>
          <a:xfrm>
            <a:off x="6497638" y="2767013"/>
            <a:ext cx="1692275" cy="1692275"/>
          </a:xfrm>
          <a:solidFill>
            <a:srgbClr val="54B948"/>
          </a:solidFill>
        </p:spPr>
        <p:txBody>
          <a:bodyPr/>
          <a:lstStyle/>
          <a:p>
            <a:pPr marL="0" indent="0" eaLnBrk="1" fontAlgn="auto" hangingPunct="1">
              <a:lnSpc>
                <a:spcPct val="100000"/>
              </a:lnSpc>
              <a:spcAft>
                <a:spcPts val="0"/>
              </a:spcAft>
              <a:buFont typeface="Arial" charset="0"/>
              <a:buNone/>
              <a:defRPr/>
            </a:pPr>
            <a:r>
              <a:rPr lang="en-PH" sz="1400" b="1" dirty="0">
                <a:ea typeface="+mn-ea"/>
                <a:cs typeface="+mn-cs"/>
              </a:rPr>
              <a:t>The NCR RealPOS 60 has the smallest form factor in its class</a:t>
            </a:r>
          </a:p>
        </p:txBody>
      </p:sp>
      <p:pic>
        <p:nvPicPr>
          <p:cNvPr id="17421" name="Picture 3" descr="C:\Users\jp160023\Documents\Feb 2013 Photo Shoot\RP60 - next to rp5800.jpg"/>
          <p:cNvPicPr>
            <a:picLocks noChangeAspect="1" noChangeArrowheads="1"/>
          </p:cNvPicPr>
          <p:nvPr/>
        </p:nvPicPr>
        <p:blipFill>
          <a:blip r:embed="rId4">
            <a:clrChange>
              <a:clrFrom>
                <a:srgbClr val="E6EAED"/>
              </a:clrFrom>
              <a:clrTo>
                <a:srgbClr val="E6EAED">
                  <a:alpha val="0"/>
                </a:srgbClr>
              </a:clrTo>
            </a:clrChange>
            <a:extLst>
              <a:ext uri="{28A0092B-C50C-407E-A947-70E740481C1C}">
                <a14:useLocalDpi xmlns:a14="http://schemas.microsoft.com/office/drawing/2010/main" val="0"/>
              </a:ext>
            </a:extLst>
          </a:blip>
          <a:srcRect l="9370" t="34647" r="10634" b="28506"/>
          <a:stretch>
            <a:fillRect/>
          </a:stretch>
        </p:blipFill>
        <p:spPr bwMode="auto">
          <a:xfrm>
            <a:off x="4625975" y="3424238"/>
            <a:ext cx="169386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Picture 4" descr="C:\Users\jp160023\Documents\Feb 2013 Photo Shoot\RP60 - next to IBM 785.jpg"/>
          <p:cNvPicPr>
            <a:picLocks noChangeAspect="1" noChangeArrowheads="1"/>
          </p:cNvPicPr>
          <p:nvPr/>
        </p:nvPicPr>
        <p:blipFill>
          <a:blip r:embed="rId5">
            <a:clrChange>
              <a:clrFrom>
                <a:srgbClr val="E8EBF0"/>
              </a:clrFrom>
              <a:clrTo>
                <a:srgbClr val="E8EBF0">
                  <a:alpha val="0"/>
                </a:srgbClr>
              </a:clrTo>
            </a:clrChange>
            <a:extLst>
              <a:ext uri="{28A0092B-C50C-407E-A947-70E740481C1C}">
                <a14:useLocalDpi xmlns:a14="http://schemas.microsoft.com/office/drawing/2010/main" val="0"/>
              </a:ext>
            </a:extLst>
          </a:blip>
          <a:srcRect l="14182" t="31909" r="11554" b="24818"/>
          <a:stretch>
            <a:fillRect/>
          </a:stretch>
        </p:blipFill>
        <p:spPr bwMode="auto">
          <a:xfrm>
            <a:off x="2782888" y="1603375"/>
            <a:ext cx="1697037"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p:nvPr/>
        </p:nvSpPr>
        <p:spPr>
          <a:xfrm>
            <a:off x="6483350" y="1109663"/>
            <a:ext cx="1697038" cy="16668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pic>
        <p:nvPicPr>
          <p:cNvPr id="17424" name="Picture 2" descr="C:\Users\jp160023\Documents\Feb 2013 Photo Shoot\RP60 Competition Stack.jpg"/>
          <p:cNvPicPr>
            <a:picLocks noChangeAspect="1" noChangeArrowheads="1"/>
          </p:cNvPicPr>
          <p:nvPr/>
        </p:nvPicPr>
        <p:blipFill>
          <a:blip r:embed="rId6">
            <a:extLst>
              <a:ext uri="{28A0092B-C50C-407E-A947-70E740481C1C}">
                <a14:useLocalDpi xmlns:a14="http://schemas.microsoft.com/office/drawing/2010/main" val="0"/>
              </a:ext>
            </a:extLst>
          </a:blip>
          <a:srcRect t="22266" b="5516"/>
          <a:stretch>
            <a:fillRect/>
          </a:stretch>
        </p:blipFill>
        <p:spPr bwMode="auto">
          <a:xfrm>
            <a:off x="6596063" y="1185863"/>
            <a:ext cx="1470025" cy="159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Placeholder 2"/>
          <p:cNvSpPr txBox="1">
            <a:spLocks/>
          </p:cNvSpPr>
          <p:nvPr/>
        </p:nvSpPr>
        <p:spPr>
          <a:xfrm>
            <a:off x="1727200" y="4548188"/>
            <a:ext cx="5895975" cy="458787"/>
          </a:xfrm>
          <a:prstGeom prst="rect">
            <a:avLst/>
          </a:prstGeom>
          <a:solidFill>
            <a:schemeClr val="bg1">
              <a:lumMod val="50000"/>
              <a:alpha val="85000"/>
            </a:schemeClr>
          </a:solidFill>
        </p:spPr>
        <p:txBody>
          <a:bodyPr lIns="108000" tIns="0" rIns="108000" bIns="0" anchor="ctr"/>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Font typeface="Arial" charset="0"/>
              <a:buNone/>
              <a:defRPr/>
            </a:pPr>
            <a:r>
              <a:rPr lang="en-PH" sz="1200" b="1" dirty="0">
                <a:cs typeface="Arial" charset="0"/>
              </a:rPr>
              <a:t>The NCR RealPOS 60 is reshaping point of sale with its sleek modern design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C:\Users\jp160023\Documents\Feb 2013 Photo Shoot\RP40-60 Integrated.jpg"/>
          <p:cNvPicPr>
            <a:picLocks noChangeAspect="1" noChangeArrowheads="1"/>
          </p:cNvPicPr>
          <p:nvPr/>
        </p:nvPicPr>
        <p:blipFill rotWithShape="1">
          <a:blip r:embed="rId3"/>
          <a:srcRect l="15995" t="4108" r="19715"/>
          <a:stretch/>
        </p:blipFill>
        <p:spPr bwMode="auto">
          <a:xfrm>
            <a:off x="2776538" y="1095375"/>
            <a:ext cx="1692275" cy="168275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Rectangle 16"/>
          <p:cNvSpPr/>
          <p:nvPr/>
        </p:nvSpPr>
        <p:spPr>
          <a:xfrm>
            <a:off x="4625975" y="2778125"/>
            <a:ext cx="1693863" cy="16922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 name="Rectangle 1"/>
          <p:cNvSpPr/>
          <p:nvPr/>
        </p:nvSpPr>
        <p:spPr>
          <a:xfrm>
            <a:off x="901700" y="2767013"/>
            <a:ext cx="1692275" cy="16922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7" name="Text Placeholder 6"/>
          <p:cNvSpPr>
            <a:spLocks noGrp="1"/>
          </p:cNvSpPr>
          <p:nvPr>
            <p:ph type="body" sz="quarter" idx="14"/>
          </p:nvPr>
        </p:nvSpPr>
        <p:spPr>
          <a:xfrm>
            <a:off x="901700" y="1090613"/>
            <a:ext cx="1692275" cy="1690687"/>
          </a:xfrm>
        </p:spPr>
        <p:txBody>
          <a:bodyPr/>
          <a:lstStyle/>
          <a:p>
            <a:pPr marL="0" indent="0" eaLnBrk="1" fontAlgn="auto" hangingPunct="1">
              <a:lnSpc>
                <a:spcPct val="100000"/>
              </a:lnSpc>
              <a:spcAft>
                <a:spcPts val="0"/>
              </a:spcAft>
              <a:buFont typeface="Arial" charset="0"/>
              <a:buNone/>
              <a:defRPr/>
            </a:pPr>
            <a:r>
              <a:rPr lang="en-PH" sz="1400" b="1" dirty="0">
                <a:ea typeface="+mn-ea"/>
                <a:cs typeface="+mn-cs"/>
              </a:rPr>
              <a:t>Modular </a:t>
            </a:r>
            <a:r>
              <a:rPr lang="en-PH" sz="1400" b="1" dirty="0" smtClean="0">
                <a:ea typeface="+mn-ea"/>
                <a:cs typeface="+mn-cs"/>
              </a:rPr>
              <a:t>configuration</a:t>
            </a:r>
            <a:endParaRPr lang="en-PH" sz="1400" b="1" dirty="0">
              <a:ea typeface="+mn-ea"/>
              <a:cs typeface="+mn-cs"/>
            </a:endParaRPr>
          </a:p>
          <a:p>
            <a:pPr eaLnBrk="1" fontAlgn="auto" hangingPunct="1">
              <a:lnSpc>
                <a:spcPct val="100000"/>
              </a:lnSpc>
              <a:spcAft>
                <a:spcPts val="0"/>
              </a:spcAft>
              <a:buFont typeface="Arial" charset="0"/>
              <a:buChar char="•"/>
              <a:defRPr/>
            </a:pPr>
            <a:r>
              <a:rPr lang="en-PH" sz="1200" dirty="0" smtClean="0">
                <a:ea typeface="+mn-ea"/>
                <a:cs typeface="+mn-cs"/>
              </a:rPr>
              <a:t>For horizontal placement</a:t>
            </a:r>
            <a:endParaRPr lang="en-PH" sz="1200" dirty="0">
              <a:ea typeface="+mn-ea"/>
              <a:cs typeface="+mn-cs"/>
            </a:endParaRPr>
          </a:p>
          <a:p>
            <a:pPr marL="0" indent="112713" eaLnBrk="1" fontAlgn="auto" hangingPunct="1">
              <a:lnSpc>
                <a:spcPct val="100000"/>
              </a:lnSpc>
              <a:spcAft>
                <a:spcPts val="0"/>
              </a:spcAft>
              <a:buFont typeface="Arial" charset="0"/>
              <a:buNone/>
              <a:defRPr/>
            </a:pPr>
            <a:r>
              <a:rPr lang="en-PH" dirty="0" smtClean="0">
                <a:ea typeface="+mn-ea"/>
                <a:cs typeface="+mn-cs"/>
              </a:rPr>
              <a:t>-  </a:t>
            </a:r>
            <a:r>
              <a:rPr lang="en-PH" dirty="0">
                <a:ea typeface="+mn-ea"/>
                <a:cs typeface="+mn-cs"/>
              </a:rPr>
              <a:t>Beneath the counter</a:t>
            </a:r>
          </a:p>
          <a:p>
            <a:pPr marL="0" indent="112713" eaLnBrk="1" fontAlgn="auto" hangingPunct="1">
              <a:lnSpc>
                <a:spcPct val="100000"/>
              </a:lnSpc>
              <a:spcAft>
                <a:spcPts val="0"/>
              </a:spcAft>
              <a:buFont typeface="Arial" charset="0"/>
              <a:buNone/>
              <a:defRPr/>
            </a:pPr>
            <a:r>
              <a:rPr lang="en-PH" dirty="0" smtClean="0">
                <a:ea typeface="+mn-ea"/>
                <a:cs typeface="+mn-cs"/>
              </a:rPr>
              <a:t>-  </a:t>
            </a:r>
            <a:r>
              <a:rPr lang="en-PH" dirty="0">
                <a:ea typeface="+mn-ea"/>
                <a:cs typeface="+mn-cs"/>
              </a:rPr>
              <a:t>Above the counter</a:t>
            </a:r>
          </a:p>
        </p:txBody>
      </p:sp>
      <p:sp>
        <p:nvSpPr>
          <p:cNvPr id="3" name="Footer Placeholder 2"/>
          <p:cNvSpPr>
            <a:spLocks noGrp="1"/>
          </p:cNvSpPr>
          <p:nvPr>
            <p:ph type="ftr" sz="quarter" idx="22"/>
          </p:nvPr>
        </p:nvSpPr>
        <p:spPr/>
        <p:txBody>
          <a:bodyPr/>
          <a:lstStyle/>
          <a:p>
            <a:pPr>
              <a:defRPr/>
            </a:pPr>
            <a:r>
              <a:rPr lang="en-US"/>
              <a:t>NCR Confidential</a:t>
            </a:r>
          </a:p>
        </p:txBody>
      </p:sp>
      <p:sp>
        <p:nvSpPr>
          <p:cNvPr id="18439" name="Date Placeholder 3"/>
          <p:cNvSpPr>
            <a:spLocks noGrp="1"/>
          </p:cNvSpPr>
          <p:nvPr>
            <p:ph type="dt" sz="quarter" idx="2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769AF5B7-EC49-4189-9948-AE23AD18A5A7}"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8440" name="Slide Number Placeholder 4"/>
          <p:cNvSpPr>
            <a:spLocks noGrp="1"/>
          </p:cNvSpPr>
          <p:nvPr>
            <p:ph type="sldNum" sz="quarter" idx="2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3611A792-B5BB-49DC-8DBA-92BD55F9ED29}" type="slidenum">
              <a:rPr lang="en-US" smtClean="0">
                <a:solidFill>
                  <a:schemeClr val="tx2"/>
                </a:solidFill>
              </a:rPr>
              <a:pPr eaLnBrk="1" fontAlgn="base" hangingPunct="1">
                <a:spcBef>
                  <a:spcPct val="0"/>
                </a:spcBef>
                <a:spcAft>
                  <a:spcPct val="0"/>
                </a:spcAft>
              </a:pPr>
              <a:t>12</a:t>
            </a:fld>
            <a:endParaRPr lang="en-US" smtClean="0">
              <a:solidFill>
                <a:schemeClr val="tx2"/>
              </a:solidFill>
            </a:endParaRPr>
          </a:p>
        </p:txBody>
      </p:sp>
      <p:sp>
        <p:nvSpPr>
          <p:cNvPr id="6" name="Text Placeholder 5"/>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buFont typeface="Arial" charset="0"/>
              <a:buNone/>
              <a:defRPr/>
            </a:pPr>
            <a:r>
              <a:rPr lang="en-PH" sz="2600" b="1" dirty="0" smtClean="0">
                <a:solidFill>
                  <a:srgbClr val="74BD35"/>
                </a:solidFill>
                <a:ea typeface="+mn-ea"/>
                <a:cs typeface="+mn-cs"/>
              </a:rPr>
              <a:t>Versatile configuration options</a:t>
            </a:r>
            <a:endParaRPr lang="en-PH" sz="2600" b="1" dirty="0">
              <a:solidFill>
                <a:srgbClr val="74BD35"/>
              </a:solidFill>
              <a:ea typeface="+mn-ea"/>
              <a:cs typeface="+mn-cs"/>
            </a:endParaRPr>
          </a:p>
        </p:txBody>
      </p:sp>
      <p:sp>
        <p:nvSpPr>
          <p:cNvPr id="10" name="Text Placeholder 9"/>
          <p:cNvSpPr>
            <a:spLocks noGrp="1"/>
          </p:cNvSpPr>
          <p:nvPr>
            <p:ph type="body" sz="quarter" idx="16"/>
          </p:nvPr>
        </p:nvSpPr>
        <p:spPr>
          <a:xfrm>
            <a:off x="2773363" y="2767013"/>
            <a:ext cx="1695450" cy="1692275"/>
          </a:xfrm>
        </p:spPr>
        <p:txBody>
          <a:bodyPr/>
          <a:lstStyle/>
          <a:p>
            <a:pPr marL="0" indent="0" eaLnBrk="1" fontAlgn="auto" hangingPunct="1">
              <a:lnSpc>
                <a:spcPct val="100000"/>
              </a:lnSpc>
              <a:spcAft>
                <a:spcPts val="0"/>
              </a:spcAft>
              <a:buFont typeface="Arial" charset="0"/>
              <a:buNone/>
              <a:defRPr/>
            </a:pPr>
            <a:r>
              <a:rPr lang="en-PH" sz="1400" b="1" dirty="0">
                <a:ea typeface="+mn-ea"/>
                <a:cs typeface="+mn-cs"/>
              </a:rPr>
              <a:t>Integrated </a:t>
            </a:r>
            <a:r>
              <a:rPr lang="en-PH" sz="1400" b="1" dirty="0" smtClean="0">
                <a:ea typeface="+mn-ea"/>
                <a:cs typeface="+mn-cs"/>
              </a:rPr>
              <a:t>configuration</a:t>
            </a:r>
            <a:endParaRPr lang="en-PH" sz="1400" b="1" dirty="0">
              <a:ea typeface="+mn-ea"/>
              <a:cs typeface="+mn-cs"/>
            </a:endParaRPr>
          </a:p>
          <a:p>
            <a:pPr eaLnBrk="1" fontAlgn="auto" hangingPunct="1">
              <a:lnSpc>
                <a:spcPct val="100000"/>
              </a:lnSpc>
              <a:spcAft>
                <a:spcPts val="0"/>
              </a:spcAft>
              <a:buFont typeface="Arial" charset="0"/>
              <a:buChar char="•"/>
              <a:defRPr/>
            </a:pPr>
            <a:r>
              <a:rPr lang="en-PH" sz="1200" dirty="0" smtClean="0">
                <a:ea typeface="+mn-ea"/>
                <a:cs typeface="+mn-cs"/>
              </a:rPr>
              <a:t>Unified </a:t>
            </a:r>
            <a:r>
              <a:rPr lang="en-PH" sz="1200" dirty="0">
                <a:ea typeface="+mn-ea"/>
                <a:cs typeface="+mn-cs"/>
              </a:rPr>
              <a:t>appearance</a:t>
            </a:r>
          </a:p>
          <a:p>
            <a:pPr eaLnBrk="1" fontAlgn="auto" hangingPunct="1">
              <a:lnSpc>
                <a:spcPct val="100000"/>
              </a:lnSpc>
              <a:spcAft>
                <a:spcPts val="0"/>
              </a:spcAft>
              <a:buFont typeface="Arial" charset="0"/>
              <a:buChar char="•"/>
              <a:defRPr/>
            </a:pPr>
            <a:r>
              <a:rPr lang="en-PH" sz="1200" dirty="0" smtClean="0">
                <a:ea typeface="+mn-ea"/>
                <a:cs typeface="+mn-cs"/>
              </a:rPr>
              <a:t>Integrates </a:t>
            </a:r>
            <a:r>
              <a:rPr lang="en-PH" sz="1200" dirty="0">
                <a:ea typeface="+mn-ea"/>
                <a:cs typeface="+mn-cs"/>
              </a:rPr>
              <a:t>terminal </a:t>
            </a:r>
            <a:r>
              <a:rPr lang="en-PH" sz="1200" dirty="0" smtClean="0">
                <a:ea typeface="+mn-ea"/>
                <a:cs typeface="+mn-cs"/>
              </a:rPr>
              <a:t>with peripherals</a:t>
            </a:r>
            <a:endParaRPr lang="en-PH" sz="1200" dirty="0">
              <a:ea typeface="+mn-ea"/>
              <a:cs typeface="+mn-cs"/>
            </a:endParaRPr>
          </a:p>
        </p:txBody>
      </p:sp>
      <p:sp>
        <p:nvSpPr>
          <p:cNvPr id="12" name="Text Placeholder 11"/>
          <p:cNvSpPr>
            <a:spLocks noGrp="1"/>
          </p:cNvSpPr>
          <p:nvPr>
            <p:ph type="body" sz="quarter" idx="18"/>
          </p:nvPr>
        </p:nvSpPr>
        <p:spPr>
          <a:xfrm>
            <a:off x="4625975" y="1090613"/>
            <a:ext cx="1692275" cy="1690687"/>
          </a:xfrm>
        </p:spPr>
        <p:txBody>
          <a:bodyPr/>
          <a:lstStyle/>
          <a:p>
            <a:pPr marL="0" indent="0" eaLnBrk="1" fontAlgn="auto" hangingPunct="1">
              <a:lnSpc>
                <a:spcPct val="100000"/>
              </a:lnSpc>
              <a:spcAft>
                <a:spcPts val="0"/>
              </a:spcAft>
              <a:buFont typeface="Arial" charset="0"/>
              <a:buNone/>
              <a:defRPr/>
            </a:pPr>
            <a:r>
              <a:rPr lang="en-PH" sz="1400" b="1" dirty="0">
                <a:ea typeface="+mn-ea"/>
                <a:cs typeface="+mn-cs"/>
              </a:rPr>
              <a:t>Vertical </a:t>
            </a:r>
            <a:r>
              <a:rPr lang="en-PH" sz="1400" b="1" dirty="0" smtClean="0">
                <a:ea typeface="+mn-ea"/>
                <a:cs typeface="+mn-cs"/>
              </a:rPr>
              <a:t>mount</a:t>
            </a:r>
            <a:endParaRPr lang="en-PH" sz="1400" b="1" dirty="0">
              <a:ea typeface="+mn-ea"/>
              <a:cs typeface="+mn-cs"/>
            </a:endParaRPr>
          </a:p>
          <a:p>
            <a:pPr eaLnBrk="1" fontAlgn="auto" hangingPunct="1">
              <a:lnSpc>
                <a:spcPct val="100000"/>
              </a:lnSpc>
              <a:spcAft>
                <a:spcPts val="0"/>
              </a:spcAft>
              <a:buFont typeface="Arial" charset="0"/>
              <a:buChar char="•"/>
              <a:defRPr/>
            </a:pPr>
            <a:r>
              <a:rPr lang="en-PH" sz="1200" dirty="0" smtClean="0">
                <a:ea typeface="+mn-ea"/>
                <a:cs typeface="+mn-cs"/>
              </a:rPr>
              <a:t>For </a:t>
            </a:r>
            <a:r>
              <a:rPr lang="en-PH" sz="1200" dirty="0">
                <a:ea typeface="+mn-ea"/>
                <a:cs typeface="+mn-cs"/>
              </a:rPr>
              <a:t>upright </a:t>
            </a:r>
            <a:r>
              <a:rPr lang="en-PH" sz="1200" dirty="0" smtClean="0">
                <a:ea typeface="+mn-ea"/>
                <a:cs typeface="+mn-cs"/>
              </a:rPr>
              <a:t>orientation</a:t>
            </a:r>
          </a:p>
          <a:p>
            <a:pPr marL="0" indent="0" eaLnBrk="1" fontAlgn="auto" hangingPunct="1">
              <a:lnSpc>
                <a:spcPct val="100000"/>
              </a:lnSpc>
              <a:spcAft>
                <a:spcPts val="0"/>
              </a:spcAft>
              <a:buFont typeface="Arial" pitchFamily="34" charset="0"/>
              <a:buNone/>
              <a:defRPr/>
            </a:pPr>
            <a:r>
              <a:rPr lang="en-PH" dirty="0">
                <a:ea typeface="+mn-ea"/>
                <a:cs typeface="+mn-cs"/>
              </a:rPr>
              <a:t> </a:t>
            </a:r>
            <a:r>
              <a:rPr lang="en-PH" dirty="0" smtClean="0">
                <a:ea typeface="+mn-ea"/>
                <a:cs typeface="+mn-cs"/>
              </a:rPr>
              <a:t>   - Beneath </a:t>
            </a:r>
            <a:r>
              <a:rPr lang="en-PH" dirty="0">
                <a:ea typeface="+mn-ea"/>
                <a:cs typeface="+mn-cs"/>
              </a:rPr>
              <a:t>the counter</a:t>
            </a:r>
          </a:p>
          <a:p>
            <a:pPr marL="0" indent="112713" eaLnBrk="1" fontAlgn="auto" hangingPunct="1">
              <a:lnSpc>
                <a:spcPct val="100000"/>
              </a:lnSpc>
              <a:spcAft>
                <a:spcPts val="0"/>
              </a:spcAft>
              <a:buFont typeface="Arial" charset="0"/>
              <a:buNone/>
              <a:defRPr/>
            </a:pPr>
            <a:r>
              <a:rPr lang="en-PH" dirty="0">
                <a:ea typeface="+mn-ea"/>
                <a:cs typeface="+mn-cs"/>
              </a:rPr>
              <a:t> </a:t>
            </a:r>
            <a:r>
              <a:rPr lang="en-PH" dirty="0" smtClean="0">
                <a:ea typeface="+mn-ea"/>
                <a:cs typeface="+mn-cs"/>
              </a:rPr>
              <a:t>- Above </a:t>
            </a:r>
            <a:r>
              <a:rPr lang="en-PH" dirty="0">
                <a:ea typeface="+mn-ea"/>
                <a:cs typeface="+mn-cs"/>
              </a:rPr>
              <a:t>the counter  </a:t>
            </a:r>
            <a:endParaRPr lang="en-PH" dirty="0" smtClean="0">
              <a:ea typeface="+mn-ea"/>
              <a:cs typeface="+mn-cs"/>
            </a:endParaRPr>
          </a:p>
          <a:p>
            <a:pPr eaLnBrk="1" fontAlgn="auto" hangingPunct="1">
              <a:lnSpc>
                <a:spcPct val="100000"/>
              </a:lnSpc>
              <a:spcAft>
                <a:spcPts val="0"/>
              </a:spcAft>
              <a:defRPr/>
            </a:pPr>
            <a:r>
              <a:rPr lang="en-PH" sz="1200" dirty="0" smtClean="0"/>
              <a:t> </a:t>
            </a:r>
            <a:r>
              <a:rPr lang="en-PH" sz="1200" dirty="0"/>
              <a:t>VESA wall </a:t>
            </a:r>
            <a:r>
              <a:rPr lang="en-PH" sz="1200" dirty="0" smtClean="0"/>
              <a:t>mount</a:t>
            </a:r>
            <a:r>
              <a:rPr lang="en-PH" sz="1200" dirty="0" smtClean="0">
                <a:ea typeface="+mn-ea"/>
                <a:cs typeface="+mn-cs"/>
              </a:rPr>
              <a:t> </a:t>
            </a:r>
            <a:endParaRPr lang="en-PH" sz="1200" dirty="0">
              <a:ea typeface="+mn-ea"/>
              <a:cs typeface="+mn-cs"/>
            </a:endParaRPr>
          </a:p>
          <a:p>
            <a:pPr marL="0" indent="0" eaLnBrk="1" fontAlgn="auto" hangingPunct="1">
              <a:lnSpc>
                <a:spcPct val="100000"/>
              </a:lnSpc>
              <a:spcAft>
                <a:spcPts val="0"/>
              </a:spcAft>
              <a:buFont typeface="Arial" charset="0"/>
              <a:buNone/>
              <a:defRPr/>
            </a:pPr>
            <a:endParaRPr lang="en-PH" sz="1200" dirty="0">
              <a:ea typeface="+mn-ea"/>
              <a:cs typeface="+mn-cs"/>
            </a:endParaRPr>
          </a:p>
        </p:txBody>
      </p:sp>
      <p:sp>
        <p:nvSpPr>
          <p:cNvPr id="13" name="Text Placeholder 12"/>
          <p:cNvSpPr>
            <a:spLocks noGrp="1"/>
          </p:cNvSpPr>
          <p:nvPr>
            <p:ph type="body" sz="quarter" idx="20"/>
          </p:nvPr>
        </p:nvSpPr>
        <p:spPr>
          <a:xfrm>
            <a:off x="6497638" y="2767013"/>
            <a:ext cx="1692275" cy="1692275"/>
          </a:xfrm>
          <a:solidFill>
            <a:srgbClr val="54B948"/>
          </a:solidFill>
        </p:spPr>
        <p:txBody>
          <a:bodyPr/>
          <a:lstStyle/>
          <a:p>
            <a:pPr marL="0" indent="0" eaLnBrk="1" fontAlgn="auto" hangingPunct="1">
              <a:lnSpc>
                <a:spcPct val="100000"/>
              </a:lnSpc>
              <a:spcAft>
                <a:spcPts val="0"/>
              </a:spcAft>
              <a:buFont typeface="Arial" charset="0"/>
              <a:buNone/>
              <a:defRPr/>
            </a:pPr>
            <a:r>
              <a:rPr lang="en-PH" sz="1400" b="1" dirty="0">
                <a:ea typeface="+mn-ea"/>
                <a:cs typeface="+mn-cs"/>
              </a:rPr>
              <a:t>Footprint</a:t>
            </a:r>
          </a:p>
          <a:p>
            <a:pPr marL="0" indent="0" eaLnBrk="1" fontAlgn="auto" hangingPunct="1">
              <a:lnSpc>
                <a:spcPct val="100000"/>
              </a:lnSpc>
              <a:spcAft>
                <a:spcPts val="0"/>
              </a:spcAft>
              <a:buFont typeface="Arial" charset="0"/>
              <a:buNone/>
              <a:defRPr/>
            </a:pPr>
            <a:r>
              <a:rPr lang="en-PH" sz="1400" dirty="0" smtClean="0">
                <a:ea typeface="+mn-ea"/>
                <a:cs typeface="+mn-cs"/>
              </a:rPr>
              <a:t>Innovative </a:t>
            </a:r>
            <a:r>
              <a:rPr lang="en-PH" sz="1400" dirty="0">
                <a:ea typeface="+mn-ea"/>
                <a:cs typeface="+mn-cs"/>
              </a:rPr>
              <a:t>compact design conserves valuable checkout space</a:t>
            </a:r>
          </a:p>
        </p:txBody>
      </p:sp>
      <p:pic>
        <p:nvPicPr>
          <p:cNvPr id="18445" name="Picture 8" descr="CD348_07_RTL_RP40_Vertical-mount"/>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35371"/>
          <a:stretch>
            <a:fillRect/>
          </a:stretch>
        </p:blipFill>
        <p:spPr bwMode="auto">
          <a:xfrm>
            <a:off x="4913313" y="2795588"/>
            <a:ext cx="1057275"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Picture 3" descr="CD348_01_RTL_RP40_Front"/>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0230" t="19473" r="20119" b="20000"/>
          <a:stretch>
            <a:fillRect/>
          </a:stretch>
        </p:blipFill>
        <p:spPr bwMode="auto">
          <a:xfrm>
            <a:off x="974725" y="3197225"/>
            <a:ext cx="154940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6496050" y="1090613"/>
            <a:ext cx="1693863" cy="16922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pic>
        <p:nvPicPr>
          <p:cNvPr id="18448" name="Picture 16" descr="C:\Users\jp160023\AppData\Local\Microsoft\Windows\Temporary Internet Files\Content.IE5\IC8EQZ71\CD348_26_RTL_RP40-in-grocery.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8938" y="1136650"/>
            <a:ext cx="1201737"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11675" y="996950"/>
            <a:ext cx="4292600" cy="3017838"/>
          </a:xfrm>
          <a:prstGeom prst="rect">
            <a:avLst/>
          </a:prstGeom>
          <a:solidFill>
            <a:schemeClr val="bg1"/>
          </a:solidFill>
          <a:ln>
            <a:noFill/>
          </a:ln>
          <a:effectLst>
            <a:outerShdw blurRad="63500" sx="102000" sy="102000" algn="ctr" rotWithShape="0">
              <a:prstClr val="black">
                <a:alpha val="7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6" name="Text Placeholder 2"/>
          <p:cNvSpPr txBox="1">
            <a:spLocks/>
          </p:cNvSpPr>
          <p:nvPr/>
        </p:nvSpPr>
        <p:spPr>
          <a:xfrm>
            <a:off x="4511675" y="4014788"/>
            <a:ext cx="4295775" cy="519112"/>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200" dirty="0">
                <a:cs typeface="Arial" charset="0"/>
              </a:rPr>
              <a:t>RealPOS 60 rugged die-cast </a:t>
            </a:r>
            <a:r>
              <a:rPr lang="en-PH" sz="1200" dirty="0" err="1">
                <a:cs typeface="Arial" charset="0"/>
              </a:rPr>
              <a:t>aluminum</a:t>
            </a:r>
            <a:r>
              <a:rPr lang="en-PH" sz="1200" dirty="0">
                <a:cs typeface="Arial" charset="0"/>
              </a:rPr>
              <a:t> cabinet is retail ready and built to last</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defRPr/>
            </a:pPr>
            <a:r>
              <a:rPr lang="en-PH" sz="2600" b="1" dirty="0" smtClean="0">
                <a:solidFill>
                  <a:srgbClr val="74BD35"/>
                </a:solidFill>
                <a:ea typeface="ＭＳ Ｐゴシック" charset="0"/>
              </a:rPr>
              <a:t>High reliability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682750"/>
            <a:ext cx="3479800" cy="2854325"/>
          </a:xfrm>
        </p:spPr>
        <p:txBody>
          <a:bodyPr>
            <a:noAutofit/>
          </a:bodyPr>
          <a:lstStyle/>
          <a:p>
            <a:pPr eaLnBrk="1" hangingPunct="1">
              <a:lnSpc>
                <a:spcPct val="100000"/>
              </a:lnSpc>
              <a:spcBef>
                <a:spcPts val="200"/>
              </a:spcBef>
              <a:spcAft>
                <a:spcPts val="200"/>
              </a:spcAft>
              <a:defRPr/>
            </a:pPr>
            <a:r>
              <a:rPr lang="en-PH" dirty="0">
                <a:ea typeface="ＭＳ Ｐゴシック" charset="0"/>
                <a:cs typeface="Arial" charset="0"/>
              </a:rPr>
              <a:t> Durable construction</a:t>
            </a:r>
          </a:p>
          <a:p>
            <a:pPr eaLnBrk="1" hangingPunct="1">
              <a:lnSpc>
                <a:spcPct val="100000"/>
              </a:lnSpc>
              <a:spcBef>
                <a:spcPts val="200"/>
              </a:spcBef>
              <a:spcAft>
                <a:spcPts val="200"/>
              </a:spcAft>
              <a:defRPr/>
            </a:pPr>
            <a:r>
              <a:rPr lang="en-PH" dirty="0">
                <a:ea typeface="ＭＳ Ｐゴシック" charset="0"/>
                <a:cs typeface="Arial" charset="0"/>
              </a:rPr>
              <a:t> Reduces number of cabinet parts</a:t>
            </a:r>
          </a:p>
          <a:p>
            <a:pPr eaLnBrk="1" hangingPunct="1">
              <a:lnSpc>
                <a:spcPct val="100000"/>
              </a:lnSpc>
              <a:spcBef>
                <a:spcPts val="200"/>
              </a:spcBef>
              <a:spcAft>
                <a:spcPts val="200"/>
              </a:spcAft>
              <a:defRPr/>
            </a:pPr>
            <a:r>
              <a:rPr lang="en-PH" dirty="0">
                <a:ea typeface="ＭＳ Ｐゴシック" charset="0"/>
                <a:cs typeface="Arial" charset="0"/>
              </a:rPr>
              <a:t> EZ-Open hinged design</a:t>
            </a:r>
          </a:p>
          <a:p>
            <a:pPr eaLnBrk="1" hangingPunct="1">
              <a:lnSpc>
                <a:spcPct val="100000"/>
              </a:lnSpc>
              <a:spcBef>
                <a:spcPts val="200"/>
              </a:spcBef>
              <a:spcAft>
                <a:spcPts val="200"/>
              </a:spcAft>
              <a:defRPr/>
            </a:pPr>
            <a:r>
              <a:rPr lang="en-PH" dirty="0">
                <a:ea typeface="ＭＳ Ｐゴシック" charset="0"/>
                <a:cs typeface="Arial" charset="0"/>
              </a:rPr>
              <a:t> Sliding latch provides security</a:t>
            </a:r>
          </a:p>
          <a:p>
            <a:pPr eaLnBrk="1" hangingPunct="1">
              <a:lnSpc>
                <a:spcPct val="100000"/>
              </a:lnSpc>
              <a:spcBef>
                <a:spcPts val="200"/>
              </a:spcBef>
              <a:spcAft>
                <a:spcPts val="200"/>
              </a:spcAft>
              <a:defRPr/>
            </a:pPr>
            <a:r>
              <a:rPr lang="en-PH" dirty="0">
                <a:ea typeface="ＭＳ Ｐゴシック" charset="0"/>
                <a:cs typeface="Arial" charset="0"/>
              </a:rPr>
              <a:t> Lock down via Kensington lock</a:t>
            </a:r>
          </a:p>
          <a:p>
            <a:pPr eaLnBrk="1" hangingPunct="1">
              <a:lnSpc>
                <a:spcPct val="100000"/>
              </a:lnSpc>
              <a:spcBef>
                <a:spcPts val="200"/>
              </a:spcBef>
              <a:spcAft>
                <a:spcPts val="200"/>
              </a:spcAft>
              <a:defRPr/>
            </a:pPr>
            <a:r>
              <a:rPr lang="en-PH" dirty="0">
                <a:ea typeface="ＭＳ Ｐゴシック" charset="0"/>
                <a:cs typeface="Arial" charset="0"/>
              </a:rPr>
              <a:t> Limit internal access via padlock</a:t>
            </a:r>
          </a:p>
        </p:txBody>
      </p:sp>
      <p:sp>
        <p:nvSpPr>
          <p:cNvPr id="10" name="Text Placeholder 2"/>
          <p:cNvSpPr txBox="1">
            <a:spLocks/>
          </p:cNvSpPr>
          <p:nvPr/>
        </p:nvSpPr>
        <p:spPr>
          <a:xfrm>
            <a:off x="901700" y="996950"/>
            <a:ext cx="3478213" cy="692150"/>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a:cs typeface="Arial" charset="0"/>
              </a:rPr>
              <a:t>RUGGED DIE-CAST </a:t>
            </a:r>
            <a:r>
              <a:rPr lang="en-PH" dirty="0" smtClean="0">
                <a:cs typeface="Arial" charset="0"/>
              </a:rPr>
              <a:t>ALUMINUM </a:t>
            </a:r>
            <a:r>
              <a:rPr lang="en-PH" dirty="0">
                <a:cs typeface="Arial" charset="0"/>
              </a:rPr>
              <a:t>CABINET</a:t>
            </a:r>
          </a:p>
        </p:txBody>
      </p:sp>
      <p:pic>
        <p:nvPicPr>
          <p:cNvPr id="19463" name="Picture 4" descr="CD348_02_RTL_RP40_Connectivity"/>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9459" r="8109" b="11949"/>
          <a:stretch>
            <a:fillRect/>
          </a:stretch>
        </p:blipFill>
        <p:spPr bwMode="auto">
          <a:xfrm>
            <a:off x="4856163" y="955675"/>
            <a:ext cx="2214562" cy="155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Picture 3" descr="C:\Users\jp160023\Documents\Feb 2013 Photo Shoot\RP40 - Open.jpg"/>
          <p:cNvPicPr>
            <a:picLocks noChangeAspect="1" noChangeArrowheads="1"/>
          </p:cNvPicPr>
          <p:nvPr/>
        </p:nvPicPr>
        <p:blipFill>
          <a:blip r:embed="rId4">
            <a:clrChange>
              <a:clrFrom>
                <a:srgbClr val="EBEFF2"/>
              </a:clrFrom>
              <a:clrTo>
                <a:srgbClr val="EBEFF2">
                  <a:alpha val="0"/>
                </a:srgbClr>
              </a:clrTo>
            </a:clrChange>
            <a:extLst>
              <a:ext uri="{28A0092B-C50C-407E-A947-70E740481C1C}">
                <a14:useLocalDpi xmlns:a14="http://schemas.microsoft.com/office/drawing/2010/main" val="0"/>
              </a:ext>
            </a:extLst>
          </a:blip>
          <a:srcRect l="20326" t="13768" r="11195" b="23914"/>
          <a:stretch>
            <a:fillRect/>
          </a:stretch>
        </p:blipFill>
        <p:spPr bwMode="auto">
          <a:xfrm>
            <a:off x="7070725" y="1689100"/>
            <a:ext cx="1641475"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4856163" y="1392238"/>
            <a:ext cx="617537" cy="615950"/>
          </a:xfrm>
          <a:prstGeom prst="ellipse">
            <a:avLst/>
          </a:prstGeom>
          <a:noFill/>
          <a:ln w="9525">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cxnSp>
        <p:nvCxnSpPr>
          <p:cNvPr id="7" name="Straight Connector 6"/>
          <p:cNvCxnSpPr/>
          <p:nvPr/>
        </p:nvCxnSpPr>
        <p:spPr>
          <a:xfrm flipH="1" flipV="1">
            <a:off x="6878638" y="3328988"/>
            <a:ext cx="542925" cy="395287"/>
          </a:xfrm>
          <a:prstGeom prst="line">
            <a:avLst/>
          </a:prstGeom>
          <a:ln w="9525">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4929188" y="2312988"/>
            <a:ext cx="1949450" cy="417512"/>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000" dirty="0">
                <a:solidFill>
                  <a:schemeClr val="tx1">
                    <a:lumMod val="75000"/>
                    <a:lumOff val="25000"/>
                  </a:schemeClr>
                </a:solidFill>
              </a:rPr>
              <a:t>Sliding latch pulls out and can be secured with a padlock</a:t>
            </a:r>
          </a:p>
        </p:txBody>
      </p:sp>
      <p:sp>
        <p:nvSpPr>
          <p:cNvPr id="15" name="Rectangle 14"/>
          <p:cNvSpPr/>
          <p:nvPr/>
        </p:nvSpPr>
        <p:spPr>
          <a:xfrm>
            <a:off x="4929188" y="3121025"/>
            <a:ext cx="1949450" cy="417513"/>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000" dirty="0">
                <a:solidFill>
                  <a:schemeClr val="tx1">
                    <a:lumMod val="75000"/>
                    <a:lumOff val="25000"/>
                  </a:schemeClr>
                </a:solidFill>
              </a:rPr>
              <a:t>Open lever on front bottom right of unit</a:t>
            </a:r>
          </a:p>
        </p:txBody>
      </p:sp>
      <p:sp>
        <p:nvSpPr>
          <p:cNvPr id="20" name="Footer Placeholder 2"/>
          <p:cNvSpPr>
            <a:spLocks noGrp="1"/>
          </p:cNvSpPr>
          <p:nvPr>
            <p:ph type="ftr" sz="quarter" idx="17"/>
          </p:nvPr>
        </p:nvSpPr>
        <p:spPr/>
        <p:txBody>
          <a:bodyPr/>
          <a:lstStyle/>
          <a:p>
            <a:pPr>
              <a:defRPr/>
            </a:pPr>
            <a:r>
              <a:rPr lang="en-US"/>
              <a:t>NCR Confidential</a:t>
            </a:r>
          </a:p>
        </p:txBody>
      </p:sp>
      <p:sp>
        <p:nvSpPr>
          <p:cNvPr id="19470"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0816A8B3-C057-47CA-93D0-145D4C7709FD}"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9471"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04A8A41F-BB46-465B-BD5A-9483AE59833D}" type="slidenum">
              <a:rPr lang="en-US" smtClean="0">
                <a:solidFill>
                  <a:schemeClr val="tx2"/>
                </a:solidFill>
              </a:rPr>
              <a:pPr eaLnBrk="1" fontAlgn="base" hangingPunct="1">
                <a:spcBef>
                  <a:spcPct val="0"/>
                </a:spcBef>
                <a:spcAft>
                  <a:spcPct val="0"/>
                </a:spcAft>
              </a:pPr>
              <a:t>13</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56200" y="996950"/>
            <a:ext cx="3651250" cy="3005138"/>
          </a:xfrm>
          <a:prstGeom prst="rect">
            <a:avLst/>
          </a:prstGeom>
          <a:solidFill>
            <a:schemeClr val="bg1"/>
          </a:solidFill>
          <a:ln>
            <a:noFill/>
          </a:ln>
          <a:effectLst>
            <a:outerShdw blurRad="63500" sx="102000" sy="102000" algn="ctr" rotWithShape="0">
              <a:prstClr val="black">
                <a:alpha val="7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6" name="Text Placeholder 2"/>
          <p:cNvSpPr txBox="1">
            <a:spLocks/>
          </p:cNvSpPr>
          <p:nvPr/>
        </p:nvSpPr>
        <p:spPr>
          <a:xfrm>
            <a:off x="5153025" y="4002088"/>
            <a:ext cx="3654425" cy="531812"/>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200" dirty="0">
                <a:cs typeface="Arial" charset="0"/>
              </a:rPr>
              <a:t>Revolutionary cooling solution – cooler operation increases reliability</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defRPr/>
            </a:pPr>
            <a:r>
              <a:rPr lang="en-PH" sz="2600" b="1" dirty="0" smtClean="0">
                <a:solidFill>
                  <a:srgbClr val="74BD35"/>
                </a:solidFill>
                <a:ea typeface="ＭＳ Ｐゴシック" charset="0"/>
              </a:rPr>
              <a:t>High reliability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446213"/>
            <a:ext cx="4103687" cy="3090862"/>
          </a:xfrm>
        </p:spPr>
        <p:txBody>
          <a:bodyPr>
            <a:noAutofit/>
          </a:bodyPr>
          <a:lstStyle/>
          <a:p>
            <a:pPr eaLnBrk="1" hangingPunct="1">
              <a:lnSpc>
                <a:spcPct val="100000"/>
              </a:lnSpc>
              <a:spcBef>
                <a:spcPts val="200"/>
              </a:spcBef>
              <a:spcAft>
                <a:spcPts val="200"/>
              </a:spcAft>
              <a:defRPr/>
            </a:pPr>
            <a:r>
              <a:rPr lang="en-PH" sz="1200" dirty="0">
                <a:ea typeface="ＭＳ Ｐゴシック" charset="0"/>
                <a:cs typeface="Arial" charset="0"/>
              </a:rPr>
              <a:t> Material Selection</a:t>
            </a:r>
          </a:p>
          <a:p>
            <a:pPr marL="344488" indent="-60325"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a:t>
            </a:r>
            <a:r>
              <a:rPr lang="en-PH" sz="1000" dirty="0" err="1" smtClean="0">
                <a:ea typeface="ＭＳ Ｐゴシック" charset="0"/>
                <a:cs typeface="Arial" charset="0"/>
              </a:rPr>
              <a:t>Aluminum</a:t>
            </a:r>
            <a:r>
              <a:rPr lang="en-PH" sz="1000" dirty="0" smtClean="0">
                <a:ea typeface="ＭＳ Ｐゴシック" charset="0"/>
                <a:cs typeface="Arial" charset="0"/>
              </a:rPr>
              <a:t> </a:t>
            </a:r>
            <a:r>
              <a:rPr lang="en-PH" sz="1000" dirty="0">
                <a:ea typeface="ＭＳ Ｐゴシック" charset="0"/>
                <a:cs typeface="Arial" charset="0"/>
              </a:rPr>
              <a:t>selected for cabinet</a:t>
            </a:r>
          </a:p>
          <a:p>
            <a:pPr marL="344488" indent="-60325"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Better </a:t>
            </a:r>
            <a:r>
              <a:rPr lang="en-PH" sz="1000" dirty="0">
                <a:ea typeface="ＭＳ Ｐゴシック" charset="0"/>
                <a:cs typeface="Arial" charset="0"/>
              </a:rPr>
              <a:t>conductivity properties than steel sheet metal</a:t>
            </a:r>
          </a:p>
          <a:p>
            <a:pPr marL="344488" indent="-60325"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a:t>
            </a:r>
            <a:r>
              <a:rPr lang="en-PH" sz="1000" dirty="0" err="1" smtClean="0">
                <a:ea typeface="ＭＳ Ｐゴシック" charset="0"/>
                <a:cs typeface="Arial" charset="0"/>
              </a:rPr>
              <a:t>Molded</a:t>
            </a:r>
            <a:r>
              <a:rPr lang="en-PH" sz="1000" dirty="0" smtClean="0">
                <a:ea typeface="ＭＳ Ｐゴシック" charset="0"/>
                <a:cs typeface="Arial" charset="0"/>
              </a:rPr>
              <a:t> </a:t>
            </a:r>
            <a:r>
              <a:rPr lang="en-PH" sz="1000" dirty="0">
                <a:ea typeface="ＭＳ Ｐゴシック" charset="0"/>
                <a:cs typeface="Arial" charset="0"/>
              </a:rPr>
              <a:t>design enables integration of cooling </a:t>
            </a:r>
            <a:r>
              <a:rPr lang="en-PH" sz="1000" dirty="0" smtClean="0">
                <a:ea typeface="ＭＳ Ｐゴシック" charset="0"/>
                <a:cs typeface="Arial" charset="0"/>
              </a:rPr>
              <a:t>solution</a:t>
            </a:r>
            <a:endParaRPr lang="en-PH" sz="1000" dirty="0">
              <a:ea typeface="ＭＳ Ｐゴシック" charset="0"/>
              <a:cs typeface="Arial" charset="0"/>
            </a:endParaRPr>
          </a:p>
          <a:p>
            <a:pPr eaLnBrk="1" hangingPunct="1">
              <a:lnSpc>
                <a:spcPct val="100000"/>
              </a:lnSpc>
              <a:spcBef>
                <a:spcPts val="200"/>
              </a:spcBef>
              <a:spcAft>
                <a:spcPts val="200"/>
              </a:spcAft>
              <a:defRPr/>
            </a:pPr>
            <a:r>
              <a:rPr lang="en-PH" sz="1200" dirty="0">
                <a:ea typeface="ＭＳ Ｐゴシック" charset="0"/>
                <a:cs typeface="Arial" charset="0"/>
              </a:rPr>
              <a:t> </a:t>
            </a:r>
            <a:r>
              <a:rPr lang="en-PH" sz="1200" dirty="0" smtClean="0">
                <a:ea typeface="ＭＳ Ｐゴシック" charset="0"/>
                <a:cs typeface="Arial" charset="0"/>
              </a:rPr>
              <a:t>Convection</a:t>
            </a:r>
          </a:p>
          <a:p>
            <a:pPr marL="284163" indent="0"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a:t>
            </a:r>
            <a:r>
              <a:rPr lang="en-PH" sz="1000" dirty="0">
                <a:ea typeface="ＭＳ Ｐゴシック" charset="0"/>
                <a:cs typeface="Arial" charset="0"/>
              </a:rPr>
              <a:t>Fins increase </a:t>
            </a:r>
            <a:r>
              <a:rPr lang="en-PH" sz="1000" dirty="0" err="1">
                <a:ea typeface="ＭＳ Ｐゴシック" charset="0"/>
                <a:cs typeface="Arial" charset="0"/>
              </a:rPr>
              <a:t>aluminum</a:t>
            </a:r>
            <a:r>
              <a:rPr lang="en-PH" sz="1000" dirty="0">
                <a:ea typeface="ＭＳ Ｐゴシック" charset="0"/>
                <a:cs typeface="Arial" charset="0"/>
              </a:rPr>
              <a:t> surface area</a:t>
            </a:r>
          </a:p>
          <a:p>
            <a:pPr marL="284163" indent="0"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Allows </a:t>
            </a:r>
            <a:r>
              <a:rPr lang="en-PH" sz="1000" dirty="0">
                <a:ea typeface="ＭＳ Ｐゴシック" charset="0"/>
                <a:cs typeface="Arial" charset="0"/>
              </a:rPr>
              <a:t>more air to come in contact with cabinet</a:t>
            </a:r>
          </a:p>
          <a:p>
            <a:pPr marL="284163" indent="0"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Natural </a:t>
            </a:r>
            <a:r>
              <a:rPr lang="en-PH" sz="1000" dirty="0">
                <a:ea typeface="ＭＳ Ｐゴシック" charset="0"/>
                <a:cs typeface="Arial" charset="0"/>
              </a:rPr>
              <a:t>convection cools </a:t>
            </a:r>
            <a:r>
              <a:rPr lang="en-PH" sz="1000" dirty="0" smtClean="0">
                <a:ea typeface="ＭＳ Ｐゴシック" charset="0"/>
                <a:cs typeface="Arial" charset="0"/>
              </a:rPr>
              <a:t>unit</a:t>
            </a:r>
            <a:endParaRPr lang="en-PH" sz="1200" dirty="0">
              <a:ea typeface="ＭＳ Ｐゴシック" charset="0"/>
              <a:cs typeface="Arial" charset="0"/>
            </a:endParaRPr>
          </a:p>
          <a:p>
            <a:pPr eaLnBrk="1" hangingPunct="1">
              <a:lnSpc>
                <a:spcPct val="100000"/>
              </a:lnSpc>
              <a:spcBef>
                <a:spcPts val="200"/>
              </a:spcBef>
              <a:spcAft>
                <a:spcPts val="200"/>
              </a:spcAft>
              <a:defRPr/>
            </a:pPr>
            <a:r>
              <a:rPr lang="en-PH" sz="1200" dirty="0">
                <a:ea typeface="ＭＳ Ｐゴシック" charset="0"/>
                <a:cs typeface="Arial" charset="0"/>
              </a:rPr>
              <a:t> Conduction</a:t>
            </a:r>
          </a:p>
          <a:p>
            <a:pPr marL="0" indent="284163"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Hard </a:t>
            </a:r>
            <a:r>
              <a:rPr lang="en-PH" sz="1000" dirty="0">
                <a:ea typeface="ＭＳ Ｐゴシック" charset="0"/>
                <a:cs typeface="Arial" charset="0"/>
              </a:rPr>
              <a:t>Disk Drive mounted to cabinet top</a:t>
            </a:r>
          </a:p>
          <a:p>
            <a:pPr marL="0" indent="284163"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Motherboard </a:t>
            </a:r>
            <a:r>
              <a:rPr lang="en-PH" sz="1000" dirty="0">
                <a:ea typeface="ＭＳ Ｐゴシック" charset="0"/>
                <a:cs typeface="Arial" charset="0"/>
              </a:rPr>
              <a:t>mounted to cabinet bottom</a:t>
            </a:r>
          </a:p>
          <a:p>
            <a:pPr marL="0" indent="284163"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Enables </a:t>
            </a:r>
            <a:r>
              <a:rPr lang="en-PH" sz="1000" dirty="0">
                <a:ea typeface="ＭＳ Ｐゴシック" charset="0"/>
                <a:cs typeface="Arial" charset="0"/>
              </a:rPr>
              <a:t>heat conduction through cabinet</a:t>
            </a:r>
          </a:p>
          <a:p>
            <a:pPr eaLnBrk="1" hangingPunct="1">
              <a:lnSpc>
                <a:spcPct val="100000"/>
              </a:lnSpc>
              <a:spcBef>
                <a:spcPts val="200"/>
              </a:spcBef>
              <a:spcAft>
                <a:spcPts val="200"/>
              </a:spcAft>
              <a:defRPr/>
            </a:pPr>
            <a:endParaRPr lang="en-PH" sz="1200" dirty="0">
              <a:ea typeface="ＭＳ Ｐゴシック" charset="0"/>
              <a:cs typeface="Arial" charset="0"/>
            </a:endParaRPr>
          </a:p>
        </p:txBody>
      </p:sp>
      <p:sp>
        <p:nvSpPr>
          <p:cNvPr id="10" name="Text Placeholder 2"/>
          <p:cNvSpPr txBox="1">
            <a:spLocks/>
          </p:cNvSpPr>
          <p:nvPr/>
        </p:nvSpPr>
        <p:spPr>
          <a:xfrm>
            <a:off x="901700" y="996950"/>
            <a:ext cx="4102100" cy="449263"/>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400" dirty="0">
                <a:cs typeface="Arial" charset="0"/>
              </a:rPr>
              <a:t>REVOLUTIONARY COOLING SOLUTION </a:t>
            </a:r>
          </a:p>
        </p:txBody>
      </p:sp>
      <p:grpSp>
        <p:nvGrpSpPr>
          <p:cNvPr id="20487" name="Group 4"/>
          <p:cNvGrpSpPr>
            <a:grpSpLocks/>
          </p:cNvGrpSpPr>
          <p:nvPr/>
        </p:nvGrpSpPr>
        <p:grpSpPr bwMode="auto">
          <a:xfrm>
            <a:off x="5575300" y="1079500"/>
            <a:ext cx="2408238" cy="974725"/>
            <a:chOff x="5363530" y="1022398"/>
            <a:chExt cx="3037839" cy="1229888"/>
          </a:xfrm>
        </p:grpSpPr>
        <p:pic>
          <p:nvPicPr>
            <p:cNvPr id="20495" name="Picture 3" descr="CD348_01_RTL_RP40_Fron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5218" b="34470"/>
            <a:stretch>
              <a:fillRect/>
            </a:stretch>
          </p:blipFill>
          <p:spPr bwMode="auto">
            <a:xfrm>
              <a:off x="5363530" y="1022398"/>
              <a:ext cx="3037839" cy="122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Oval 14"/>
            <p:cNvSpPr/>
            <p:nvPr/>
          </p:nvSpPr>
          <p:spPr>
            <a:xfrm>
              <a:off x="7233893" y="1022398"/>
              <a:ext cx="1075359" cy="1073648"/>
            </a:xfrm>
            <a:prstGeom prst="ellipse">
              <a:avLst/>
            </a:prstGeom>
            <a:noFill/>
            <a:ln w="9525">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grpSp>
      <p:pic>
        <p:nvPicPr>
          <p:cNvPr id="20488" name="Picture 2" descr="C:\Users\jp160023\Documents\Feb 2013 Photo Shoot\RP60 Open top view.jpg"/>
          <p:cNvPicPr>
            <a:picLocks noChangeAspect="1" noChangeArrowheads="1"/>
          </p:cNvPicPr>
          <p:nvPr/>
        </p:nvPicPr>
        <p:blipFill>
          <a:blip r:embed="rId4">
            <a:clrChange>
              <a:clrFrom>
                <a:srgbClr val="F7FBFE"/>
              </a:clrFrom>
              <a:clrTo>
                <a:srgbClr val="F7FBFE">
                  <a:alpha val="0"/>
                </a:srgbClr>
              </a:clrTo>
            </a:clrChange>
            <a:extLst>
              <a:ext uri="{28A0092B-C50C-407E-A947-70E740481C1C}">
                <a14:useLocalDpi xmlns:a14="http://schemas.microsoft.com/office/drawing/2010/main" val="0"/>
              </a:ext>
            </a:extLst>
          </a:blip>
          <a:srcRect l="8821" t="25993" r="11131" b="17055"/>
          <a:stretch>
            <a:fillRect/>
          </a:stretch>
        </p:blipFill>
        <p:spPr bwMode="auto">
          <a:xfrm>
            <a:off x="5254625" y="2836863"/>
            <a:ext cx="2224088" cy="105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Oval 20"/>
          <p:cNvSpPr/>
          <p:nvPr/>
        </p:nvSpPr>
        <p:spPr>
          <a:xfrm>
            <a:off x="7011988" y="2624138"/>
            <a:ext cx="612775" cy="612775"/>
          </a:xfrm>
          <a:prstGeom prst="ellipse">
            <a:avLst/>
          </a:prstGeom>
          <a:noFill/>
          <a:ln w="9525">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2" name="Rectangle 21"/>
          <p:cNvSpPr/>
          <p:nvPr/>
        </p:nvSpPr>
        <p:spPr>
          <a:xfrm>
            <a:off x="7699375" y="2836863"/>
            <a:ext cx="974725" cy="935037"/>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000" dirty="0">
                <a:solidFill>
                  <a:schemeClr val="tx1">
                    <a:lumMod val="75000"/>
                    <a:lumOff val="25000"/>
                  </a:schemeClr>
                </a:solidFill>
              </a:rPr>
              <a:t>RP60 has speed controlled fan for quiet operation</a:t>
            </a:r>
          </a:p>
        </p:txBody>
      </p:sp>
      <p:sp>
        <p:nvSpPr>
          <p:cNvPr id="23" name="Footer Placeholder 2"/>
          <p:cNvSpPr>
            <a:spLocks noGrp="1"/>
          </p:cNvSpPr>
          <p:nvPr>
            <p:ph type="ftr" sz="quarter" idx="17"/>
          </p:nvPr>
        </p:nvSpPr>
        <p:spPr/>
        <p:txBody>
          <a:bodyPr/>
          <a:lstStyle/>
          <a:p>
            <a:pPr>
              <a:defRPr/>
            </a:pPr>
            <a:r>
              <a:rPr lang="en-US"/>
              <a:t>NCR Confidential</a:t>
            </a:r>
          </a:p>
        </p:txBody>
      </p:sp>
      <p:sp>
        <p:nvSpPr>
          <p:cNvPr id="20492"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9B3FB60E-A254-471C-8553-4CE09AF6B9E3}"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20493"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B86D1D59-F7B0-4146-B7F0-25AF00421CBF}" type="slidenum">
              <a:rPr lang="en-US" smtClean="0">
                <a:solidFill>
                  <a:schemeClr val="tx2"/>
                </a:solidFill>
              </a:rPr>
              <a:pPr eaLnBrk="1" fontAlgn="base" hangingPunct="1">
                <a:spcBef>
                  <a:spcPct val="0"/>
                </a:spcBef>
                <a:spcAft>
                  <a:spcPct val="0"/>
                </a:spcAft>
              </a:pPr>
              <a:t>14</a:t>
            </a:fld>
            <a:endParaRPr lang="en-US" smtClean="0">
              <a:solidFill>
                <a:schemeClr val="tx2"/>
              </a:solidFill>
            </a:endParaRPr>
          </a:p>
        </p:txBody>
      </p:sp>
      <p:sp>
        <p:nvSpPr>
          <p:cNvPr id="18" name="Rectangle 17"/>
          <p:cNvSpPr/>
          <p:nvPr/>
        </p:nvSpPr>
        <p:spPr>
          <a:xfrm>
            <a:off x="5803900" y="2082800"/>
            <a:ext cx="1947863" cy="417513"/>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000" dirty="0">
                <a:solidFill>
                  <a:schemeClr val="tx1">
                    <a:lumMod val="75000"/>
                    <a:lumOff val="25000"/>
                  </a:schemeClr>
                </a:solidFill>
              </a:rPr>
              <a:t>Fins increase metal surface area and assist in cooling</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11675" y="996950"/>
            <a:ext cx="4292600" cy="3017838"/>
          </a:xfrm>
          <a:prstGeom prst="rect">
            <a:avLst/>
          </a:prstGeom>
          <a:solidFill>
            <a:schemeClr val="bg1"/>
          </a:solidFill>
          <a:ln>
            <a:noFill/>
          </a:ln>
          <a:effectLst>
            <a:outerShdw blurRad="63500" sx="102000" sy="102000" algn="ctr" rotWithShape="0">
              <a:prstClr val="black">
                <a:alpha val="7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pic>
        <p:nvPicPr>
          <p:cNvPr id="21507" name="Picture 3" descr="CD348_01_RTL_RP40_Fron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5218" b="20000"/>
          <a:stretch>
            <a:fillRect/>
          </a:stretch>
        </p:blipFill>
        <p:spPr bwMode="auto">
          <a:xfrm>
            <a:off x="4657725" y="1036638"/>
            <a:ext cx="2492375"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
          <p:cNvSpPr txBox="1">
            <a:spLocks/>
          </p:cNvSpPr>
          <p:nvPr/>
        </p:nvSpPr>
        <p:spPr>
          <a:xfrm>
            <a:off x="4511675" y="4014788"/>
            <a:ext cx="4295775" cy="519112"/>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200" dirty="0">
                <a:cs typeface="Arial" charset="0"/>
              </a:rPr>
              <a:t>RealPOS </a:t>
            </a:r>
            <a:r>
              <a:rPr lang="en-PH" sz="1200" dirty="0" smtClean="0">
                <a:cs typeface="Arial" charset="0"/>
              </a:rPr>
              <a:t>60 </a:t>
            </a:r>
            <a:r>
              <a:rPr lang="en-PH" sz="1200" dirty="0">
                <a:cs typeface="Arial" charset="0"/>
              </a:rPr>
              <a:t>provides tool-free access for quick repairs and upgrades</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defRPr/>
            </a:pPr>
            <a:r>
              <a:rPr lang="en-PH" sz="2600" b="1" dirty="0" smtClean="0">
                <a:solidFill>
                  <a:srgbClr val="74BD35"/>
                </a:solidFill>
                <a:ea typeface="ＭＳ Ｐゴシック" charset="0"/>
              </a:rPr>
              <a:t>Simple Serviceability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457325"/>
            <a:ext cx="3479800" cy="3079750"/>
          </a:xfrm>
        </p:spPr>
        <p:txBody>
          <a:bodyPr>
            <a:noAutofit/>
          </a:bodyPr>
          <a:lstStyle/>
          <a:p>
            <a:pPr marL="231775" indent="-231775" eaLnBrk="1" hangingPunct="1">
              <a:lnSpc>
                <a:spcPct val="100000"/>
              </a:lnSpc>
              <a:spcBef>
                <a:spcPts val="200"/>
              </a:spcBef>
              <a:spcAft>
                <a:spcPts val="200"/>
              </a:spcAft>
              <a:defRPr/>
            </a:pPr>
            <a:r>
              <a:rPr lang="en-PH" sz="1400" dirty="0" smtClean="0">
                <a:ea typeface="ＭＳ Ｐゴシック" charset="0"/>
                <a:cs typeface="Arial" charset="0"/>
              </a:rPr>
              <a:t>EZ-open </a:t>
            </a:r>
            <a:r>
              <a:rPr lang="en-PH" sz="1400" dirty="0">
                <a:ea typeface="ＭＳ Ｐゴシック" charset="0"/>
                <a:cs typeface="Arial" charset="0"/>
              </a:rPr>
              <a:t>hinged cabinet</a:t>
            </a:r>
          </a:p>
          <a:p>
            <a:pPr marL="231775" indent="-231775" eaLnBrk="1" hangingPunct="1">
              <a:lnSpc>
                <a:spcPct val="100000"/>
              </a:lnSpc>
              <a:spcBef>
                <a:spcPts val="200"/>
              </a:spcBef>
              <a:spcAft>
                <a:spcPts val="200"/>
              </a:spcAft>
              <a:defRPr/>
            </a:pPr>
            <a:r>
              <a:rPr lang="en-PH" sz="1400" dirty="0" smtClean="0">
                <a:ea typeface="ＭＳ Ｐゴシック" charset="0"/>
                <a:cs typeface="Arial" charset="0"/>
              </a:rPr>
              <a:t>Tool </a:t>
            </a:r>
            <a:r>
              <a:rPr lang="en-PH" sz="1400" dirty="0">
                <a:ea typeface="ＭＳ Ｐゴシック" charset="0"/>
                <a:cs typeface="Arial" charset="0"/>
              </a:rPr>
              <a:t>free access to internal components</a:t>
            </a:r>
          </a:p>
          <a:p>
            <a:pPr marL="231775" indent="-231775" eaLnBrk="1" hangingPunct="1">
              <a:lnSpc>
                <a:spcPct val="100000"/>
              </a:lnSpc>
              <a:spcBef>
                <a:spcPts val="200"/>
              </a:spcBef>
              <a:spcAft>
                <a:spcPts val="200"/>
              </a:spcAft>
              <a:defRPr/>
            </a:pPr>
            <a:r>
              <a:rPr lang="en-PH" sz="1400" dirty="0" smtClean="0">
                <a:ea typeface="ＭＳ Ｐゴシック" charset="0"/>
                <a:cs typeface="Arial" charset="0"/>
              </a:rPr>
              <a:t>Tool </a:t>
            </a:r>
            <a:r>
              <a:rPr lang="en-PH" sz="1400" dirty="0">
                <a:ea typeface="ＭＳ Ｐゴシック" charset="0"/>
                <a:cs typeface="Arial" charset="0"/>
              </a:rPr>
              <a:t>free replacement of hard disk drive</a:t>
            </a:r>
          </a:p>
          <a:p>
            <a:pPr marL="344488" indent="0" eaLnBrk="1" hangingPunct="1">
              <a:lnSpc>
                <a:spcPct val="100000"/>
              </a:lnSpc>
              <a:spcBef>
                <a:spcPts val="200"/>
              </a:spcBef>
              <a:spcAft>
                <a:spcPts val="200"/>
              </a:spcAft>
              <a:buFont typeface="Arial" pitchFamily="34" charset="0"/>
              <a:buNone/>
              <a:defRPr/>
            </a:pPr>
            <a:r>
              <a:rPr lang="en-PH" sz="1200" dirty="0" smtClean="0">
                <a:ea typeface="ＭＳ Ｐゴシック" charset="0"/>
                <a:cs typeface="Arial" charset="0"/>
              </a:rPr>
              <a:t>- Sliding </a:t>
            </a:r>
            <a:r>
              <a:rPr lang="en-PH" sz="1200" dirty="0">
                <a:ea typeface="ＭＳ Ｐゴシック" charset="0"/>
                <a:cs typeface="Arial" charset="0"/>
              </a:rPr>
              <a:t>bracket unlocks and locks</a:t>
            </a:r>
          </a:p>
          <a:p>
            <a:pPr marL="344488" indent="0" eaLnBrk="1" hangingPunct="1">
              <a:lnSpc>
                <a:spcPct val="100000"/>
              </a:lnSpc>
              <a:spcBef>
                <a:spcPts val="200"/>
              </a:spcBef>
              <a:spcAft>
                <a:spcPts val="200"/>
              </a:spcAft>
              <a:buFont typeface="Arial" pitchFamily="34" charset="0"/>
              <a:buNone/>
              <a:defRPr/>
            </a:pPr>
            <a:r>
              <a:rPr lang="en-PH" sz="1200" dirty="0" smtClean="0">
                <a:ea typeface="ＭＳ Ｐゴシック" charset="0"/>
                <a:cs typeface="Arial" charset="0"/>
              </a:rPr>
              <a:t>- Single </a:t>
            </a:r>
            <a:r>
              <a:rPr lang="en-PH" sz="1200" dirty="0">
                <a:ea typeface="ＭＳ Ｐゴシック" charset="0"/>
                <a:cs typeface="Arial" charset="0"/>
              </a:rPr>
              <a:t>connection for data and power</a:t>
            </a:r>
          </a:p>
          <a:p>
            <a:pPr marL="344488" indent="0" eaLnBrk="1" hangingPunct="1">
              <a:lnSpc>
                <a:spcPct val="100000"/>
              </a:lnSpc>
              <a:spcBef>
                <a:spcPts val="200"/>
              </a:spcBef>
              <a:spcAft>
                <a:spcPts val="200"/>
              </a:spcAft>
              <a:buFont typeface="Arial" pitchFamily="34" charset="0"/>
              <a:buNone/>
              <a:defRPr/>
            </a:pPr>
            <a:r>
              <a:rPr lang="en-PH" sz="1200" dirty="0" smtClean="0">
                <a:ea typeface="ＭＳ Ｐゴシック" charset="0"/>
                <a:cs typeface="Arial" charset="0"/>
              </a:rPr>
              <a:t>- Easily </a:t>
            </a:r>
            <a:r>
              <a:rPr lang="en-PH" sz="1200" dirty="0">
                <a:ea typeface="ＭＳ Ｐゴシック" charset="0"/>
                <a:cs typeface="Arial" charset="0"/>
              </a:rPr>
              <a:t>executed by store </a:t>
            </a:r>
            <a:r>
              <a:rPr lang="en-PH" sz="1200" dirty="0" smtClean="0">
                <a:ea typeface="ＭＳ Ｐゴシック" charset="0"/>
                <a:cs typeface="Arial" charset="0"/>
              </a:rPr>
              <a:t>associate</a:t>
            </a:r>
          </a:p>
          <a:p>
            <a:pPr marL="515938" indent="-171450" eaLnBrk="1" hangingPunct="1">
              <a:lnSpc>
                <a:spcPct val="100000"/>
              </a:lnSpc>
              <a:spcBef>
                <a:spcPts val="200"/>
              </a:spcBef>
              <a:spcAft>
                <a:spcPts val="200"/>
              </a:spcAft>
              <a:buFontTx/>
              <a:buChar char="-"/>
              <a:defRPr/>
            </a:pPr>
            <a:endParaRPr lang="en-PH" sz="1200" dirty="0">
              <a:ea typeface="ＭＳ Ｐゴシック" charset="0"/>
              <a:cs typeface="Arial" charset="0"/>
            </a:endParaRPr>
          </a:p>
          <a:p>
            <a:pPr marL="231775" indent="-231775" eaLnBrk="1" hangingPunct="1">
              <a:lnSpc>
                <a:spcPct val="100000"/>
              </a:lnSpc>
              <a:spcBef>
                <a:spcPts val="200"/>
              </a:spcBef>
              <a:spcAft>
                <a:spcPts val="200"/>
              </a:spcAft>
              <a:defRPr/>
            </a:pPr>
            <a:r>
              <a:rPr lang="en-PH" sz="1400" dirty="0" smtClean="0">
                <a:ea typeface="ＭＳ Ｐゴシック" charset="0"/>
                <a:cs typeface="Arial" charset="0"/>
              </a:rPr>
              <a:t>External </a:t>
            </a:r>
            <a:r>
              <a:rPr lang="en-PH" sz="1400" dirty="0">
                <a:ea typeface="ＭＳ Ｐゴシック" charset="0"/>
                <a:cs typeface="Arial" charset="0"/>
              </a:rPr>
              <a:t>power supply enables easy swap</a:t>
            </a:r>
          </a:p>
          <a:p>
            <a:pPr marL="231775" indent="-231775" eaLnBrk="1" hangingPunct="1">
              <a:lnSpc>
                <a:spcPct val="100000"/>
              </a:lnSpc>
              <a:spcBef>
                <a:spcPts val="200"/>
              </a:spcBef>
              <a:spcAft>
                <a:spcPts val="200"/>
              </a:spcAft>
              <a:defRPr/>
            </a:pPr>
            <a:r>
              <a:rPr lang="en-PH" sz="1400" dirty="0" smtClean="0">
                <a:ea typeface="ＭＳ Ｐゴシック" charset="0"/>
                <a:cs typeface="Arial" charset="0"/>
              </a:rPr>
              <a:t>2 </a:t>
            </a:r>
            <a:r>
              <a:rPr lang="en-PH" sz="1400" dirty="0">
                <a:ea typeface="ＭＳ Ｐゴシック" charset="0"/>
                <a:cs typeface="Arial" charset="0"/>
              </a:rPr>
              <a:t>Dual </a:t>
            </a:r>
            <a:r>
              <a:rPr lang="en-PH" sz="1400" dirty="0" err="1">
                <a:ea typeface="ＭＳ Ｐゴシック" charset="0"/>
                <a:cs typeface="Arial" charset="0"/>
              </a:rPr>
              <a:t>color</a:t>
            </a:r>
            <a:r>
              <a:rPr lang="en-PH" sz="1400" dirty="0">
                <a:ea typeface="ＭＳ Ｐゴシック" charset="0"/>
                <a:cs typeface="Arial" charset="0"/>
              </a:rPr>
              <a:t> LEDs provide diagnostic feedback</a:t>
            </a:r>
          </a:p>
        </p:txBody>
      </p:sp>
      <p:sp>
        <p:nvSpPr>
          <p:cNvPr id="10" name="Text Placeholder 2"/>
          <p:cNvSpPr txBox="1">
            <a:spLocks/>
          </p:cNvSpPr>
          <p:nvPr/>
        </p:nvSpPr>
        <p:spPr>
          <a:xfrm>
            <a:off x="901700" y="996950"/>
            <a:ext cx="3478213" cy="460375"/>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400" dirty="0" smtClean="0">
                <a:cs typeface="Arial" charset="0"/>
              </a:rPr>
              <a:t>EASY TO SERVICE</a:t>
            </a:r>
            <a:endParaRPr lang="en-PH" sz="1400" dirty="0">
              <a:cs typeface="Arial" charset="0"/>
            </a:endParaRPr>
          </a:p>
        </p:txBody>
      </p:sp>
      <p:pic>
        <p:nvPicPr>
          <p:cNvPr id="21512" name="Picture 3" descr="C:\Users\jp160023\Documents\Feb 2013 Photo Shoot\RP40 - Open.jpg"/>
          <p:cNvPicPr>
            <a:picLocks noChangeAspect="1" noChangeArrowheads="1"/>
          </p:cNvPicPr>
          <p:nvPr/>
        </p:nvPicPr>
        <p:blipFill>
          <a:blip r:embed="rId4">
            <a:clrChange>
              <a:clrFrom>
                <a:srgbClr val="EBEFF2"/>
              </a:clrFrom>
              <a:clrTo>
                <a:srgbClr val="EBEFF2">
                  <a:alpha val="0"/>
                </a:srgbClr>
              </a:clrTo>
            </a:clrChange>
            <a:extLst>
              <a:ext uri="{28A0092B-C50C-407E-A947-70E740481C1C}">
                <a14:useLocalDpi xmlns:a14="http://schemas.microsoft.com/office/drawing/2010/main" val="0"/>
              </a:ext>
            </a:extLst>
          </a:blip>
          <a:srcRect l="20326" t="13768" r="11195" b="23914"/>
          <a:stretch>
            <a:fillRect/>
          </a:stretch>
        </p:blipFill>
        <p:spPr bwMode="auto">
          <a:xfrm>
            <a:off x="7070725" y="1689100"/>
            <a:ext cx="1641475"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5664200" y="1381125"/>
            <a:ext cx="617538" cy="617538"/>
          </a:xfrm>
          <a:prstGeom prst="ellipse">
            <a:avLst/>
          </a:prstGeom>
          <a:noFill/>
          <a:ln w="9525">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8" name="Rectangle 7"/>
          <p:cNvSpPr/>
          <p:nvPr/>
        </p:nvSpPr>
        <p:spPr>
          <a:xfrm>
            <a:off x="4929188" y="2312988"/>
            <a:ext cx="1949450" cy="417512"/>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000" dirty="0">
                <a:solidFill>
                  <a:schemeClr val="tx1">
                    <a:lumMod val="75000"/>
                    <a:lumOff val="25000"/>
                  </a:schemeClr>
                </a:solidFill>
              </a:rPr>
              <a:t>Dual </a:t>
            </a:r>
            <a:r>
              <a:rPr lang="en-PH" sz="1000" dirty="0" err="1">
                <a:solidFill>
                  <a:schemeClr val="tx1">
                    <a:lumMod val="75000"/>
                    <a:lumOff val="25000"/>
                  </a:schemeClr>
                </a:solidFill>
              </a:rPr>
              <a:t>color</a:t>
            </a:r>
            <a:r>
              <a:rPr lang="en-PH" sz="1000" dirty="0">
                <a:solidFill>
                  <a:schemeClr val="tx1">
                    <a:lumMod val="75000"/>
                    <a:lumOff val="25000"/>
                  </a:schemeClr>
                </a:solidFill>
              </a:rPr>
              <a:t> diagnostic LEDs</a:t>
            </a:r>
          </a:p>
        </p:txBody>
      </p:sp>
      <p:sp>
        <p:nvSpPr>
          <p:cNvPr id="15" name="Rectangle 14"/>
          <p:cNvSpPr/>
          <p:nvPr/>
        </p:nvSpPr>
        <p:spPr>
          <a:xfrm>
            <a:off x="4929188" y="3328988"/>
            <a:ext cx="1949450" cy="417512"/>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000" dirty="0">
                <a:solidFill>
                  <a:schemeClr val="tx1">
                    <a:lumMod val="75000"/>
                    <a:lumOff val="25000"/>
                  </a:schemeClr>
                </a:solidFill>
              </a:rPr>
              <a:t>EZ-Open hinged cabinet</a:t>
            </a:r>
          </a:p>
        </p:txBody>
      </p:sp>
      <p:sp>
        <p:nvSpPr>
          <p:cNvPr id="19" name="Footer Placeholder 2"/>
          <p:cNvSpPr>
            <a:spLocks noGrp="1"/>
          </p:cNvSpPr>
          <p:nvPr>
            <p:ph type="ftr" sz="quarter" idx="17"/>
          </p:nvPr>
        </p:nvSpPr>
        <p:spPr/>
        <p:txBody>
          <a:bodyPr/>
          <a:lstStyle/>
          <a:p>
            <a:pPr>
              <a:defRPr/>
            </a:pPr>
            <a:r>
              <a:rPr lang="en-US"/>
              <a:t>NCR Confidential</a:t>
            </a:r>
          </a:p>
        </p:txBody>
      </p:sp>
      <p:sp>
        <p:nvSpPr>
          <p:cNvPr id="21517"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BE3A7B25-82C0-4696-81BA-CCE1E4FD2334}"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21518"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3441DBE9-415A-40C1-AD30-00CF8C8E25C0}" type="slidenum">
              <a:rPr lang="en-US" smtClean="0">
                <a:solidFill>
                  <a:schemeClr val="tx2"/>
                </a:solidFill>
              </a:rPr>
              <a:pPr eaLnBrk="1" fontAlgn="base" hangingPunct="1">
                <a:spcBef>
                  <a:spcPct val="0"/>
                </a:spcBef>
                <a:spcAft>
                  <a:spcPct val="0"/>
                </a:spcAft>
              </a:pPr>
              <a:t>15</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8131175" cy="720725"/>
          </a:xfrm>
        </p:spPr>
        <p:txBody>
          <a:bodyPr>
            <a:noAutofit/>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defRPr/>
            </a:pPr>
            <a:r>
              <a:rPr lang="en-PH" b="1" dirty="0" smtClean="0">
                <a:solidFill>
                  <a:srgbClr val="74BD35"/>
                </a:solidFill>
                <a:ea typeface="ＭＳ Ｐゴシック" charset="0"/>
              </a:rPr>
              <a:t>Advanced storage options – solid state drive benefits</a:t>
            </a:r>
            <a:endParaRPr lang="en-PH"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06299E4D-64C3-474D-90AD-6B9122EDFA86}" type="slidenum">
              <a:rPr lang="en-US"/>
              <a:pPr>
                <a:defRPr/>
              </a:pPr>
              <a:t>16</a:t>
            </a:fld>
            <a:endParaRPr lang="en-US" dirty="0"/>
          </a:p>
        </p:txBody>
      </p:sp>
      <p:sp>
        <p:nvSpPr>
          <p:cNvPr id="22532"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66E6A974-C78E-4869-BC8A-F1926F5164DF}"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21" name="Rectangle 20"/>
          <p:cNvSpPr/>
          <p:nvPr/>
        </p:nvSpPr>
        <p:spPr>
          <a:xfrm>
            <a:off x="5186363" y="1987550"/>
            <a:ext cx="3421062" cy="82073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marL="171450" indent="-171450">
              <a:buFont typeface="Arial" pitchFamily="34" charset="0"/>
              <a:buChar char="•"/>
              <a:defRPr/>
            </a:pPr>
            <a:r>
              <a:rPr lang="en-PH" sz="1000" dirty="0"/>
              <a:t>2M hour MTBF – 3X higher than HDD</a:t>
            </a:r>
          </a:p>
          <a:p>
            <a:pPr marL="171450" indent="-171450">
              <a:buFont typeface="Arial" pitchFamily="34" charset="0"/>
              <a:buChar char="•"/>
              <a:defRPr/>
            </a:pPr>
            <a:r>
              <a:rPr lang="en-PH" sz="1000" dirty="0"/>
              <a:t>No spinning media</a:t>
            </a:r>
          </a:p>
          <a:p>
            <a:pPr marL="171450" indent="-171450">
              <a:buFont typeface="Arial" pitchFamily="34" charset="0"/>
              <a:buChar char="•"/>
              <a:defRPr/>
            </a:pPr>
            <a:r>
              <a:rPr lang="en-PH" sz="1000" dirty="0"/>
              <a:t>Intel S3500 is a Data Center class SSD</a:t>
            </a:r>
          </a:p>
        </p:txBody>
      </p:sp>
      <p:sp>
        <p:nvSpPr>
          <p:cNvPr id="22" name="Rectangle 21"/>
          <p:cNvSpPr/>
          <p:nvPr/>
        </p:nvSpPr>
        <p:spPr>
          <a:xfrm>
            <a:off x="5186363" y="2863850"/>
            <a:ext cx="3421062" cy="82073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marL="171450" indent="-171450">
              <a:buFont typeface="Arial" pitchFamily="34" charset="0"/>
              <a:buChar char="•"/>
              <a:defRPr/>
            </a:pPr>
            <a:r>
              <a:rPr lang="en-PH" sz="1000" dirty="0"/>
              <a:t>Low power consumption</a:t>
            </a:r>
          </a:p>
          <a:p>
            <a:pPr marL="171450" indent="-171450">
              <a:buFont typeface="Arial" pitchFamily="34" charset="0"/>
              <a:buChar char="•"/>
              <a:defRPr/>
            </a:pPr>
            <a:r>
              <a:rPr lang="en-PH" sz="1000" dirty="0"/>
              <a:t>3.5X more efficient than a 3.5” HDD</a:t>
            </a:r>
          </a:p>
          <a:p>
            <a:pPr marL="171450" indent="-171450">
              <a:buFont typeface="Arial" pitchFamily="34" charset="0"/>
              <a:buChar char="•"/>
              <a:defRPr/>
            </a:pPr>
            <a:r>
              <a:rPr lang="en-PH" sz="1000" dirty="0"/>
              <a:t>Zero noise output</a:t>
            </a:r>
          </a:p>
        </p:txBody>
      </p:sp>
      <p:sp>
        <p:nvSpPr>
          <p:cNvPr id="23" name="Rectangle 22"/>
          <p:cNvSpPr/>
          <p:nvPr/>
        </p:nvSpPr>
        <p:spPr>
          <a:xfrm>
            <a:off x="5186363" y="3733800"/>
            <a:ext cx="3421062" cy="82073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marL="171450" indent="-171450">
              <a:buFont typeface="Arial" pitchFamily="34" charset="0"/>
              <a:buChar char="•"/>
              <a:defRPr/>
            </a:pPr>
            <a:r>
              <a:rPr lang="en-PH" sz="1000" dirty="0"/>
              <a:t>Power loss data protection</a:t>
            </a:r>
          </a:p>
          <a:p>
            <a:pPr marL="171450" indent="-171450">
              <a:buFont typeface="Arial" pitchFamily="34" charset="0"/>
              <a:buChar char="•"/>
              <a:defRPr/>
            </a:pPr>
            <a:r>
              <a:rPr lang="en-PH" sz="1000" dirty="0"/>
              <a:t>256 bit AES encryption</a:t>
            </a:r>
          </a:p>
        </p:txBody>
      </p:sp>
      <p:sp>
        <p:nvSpPr>
          <p:cNvPr id="32" name="Rectangle 31"/>
          <p:cNvSpPr/>
          <p:nvPr/>
        </p:nvSpPr>
        <p:spPr>
          <a:xfrm>
            <a:off x="4141788" y="1987550"/>
            <a:ext cx="942975" cy="820738"/>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Reliable</a:t>
            </a:r>
          </a:p>
        </p:txBody>
      </p:sp>
      <p:sp>
        <p:nvSpPr>
          <p:cNvPr id="33" name="Rectangle 32"/>
          <p:cNvSpPr/>
          <p:nvPr/>
        </p:nvSpPr>
        <p:spPr>
          <a:xfrm>
            <a:off x="4141788" y="2863850"/>
            <a:ext cx="942975" cy="820738"/>
          </a:xfrm>
          <a:prstGeom prst="rect">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Efficient</a:t>
            </a:r>
          </a:p>
        </p:txBody>
      </p:sp>
      <p:sp>
        <p:nvSpPr>
          <p:cNvPr id="34" name="Rectangle 33"/>
          <p:cNvSpPr/>
          <p:nvPr/>
        </p:nvSpPr>
        <p:spPr>
          <a:xfrm>
            <a:off x="4141788" y="3733800"/>
            <a:ext cx="942975" cy="820738"/>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Secure</a:t>
            </a:r>
          </a:p>
        </p:txBody>
      </p:sp>
      <p:grpSp>
        <p:nvGrpSpPr>
          <p:cNvPr id="22539" name="Group 1"/>
          <p:cNvGrpSpPr>
            <a:grpSpLocks/>
          </p:cNvGrpSpPr>
          <p:nvPr/>
        </p:nvGrpSpPr>
        <p:grpSpPr bwMode="auto">
          <a:xfrm>
            <a:off x="1208088" y="1455738"/>
            <a:ext cx="2484437" cy="2592387"/>
            <a:chOff x="5670205" y="1574388"/>
            <a:chExt cx="3094464" cy="2980150"/>
          </a:xfrm>
        </p:grpSpPr>
        <p:sp>
          <p:nvSpPr>
            <p:cNvPr id="3" name="Rectangle 2"/>
            <p:cNvSpPr/>
            <p:nvPr/>
          </p:nvSpPr>
          <p:spPr>
            <a:xfrm>
              <a:off x="5670205" y="1574388"/>
              <a:ext cx="3094464" cy="2980150"/>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pic>
          <p:nvPicPr>
            <p:cNvPr id="22545" name="Picture 3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819191" y="1918794"/>
              <a:ext cx="2796490" cy="228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Rectangle 36"/>
          <p:cNvSpPr/>
          <p:nvPr/>
        </p:nvSpPr>
        <p:spPr>
          <a:xfrm>
            <a:off x="1108075" y="4048125"/>
            <a:ext cx="2692400" cy="5842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t>Intel Solid State Drive option enables  even higher performance </a:t>
            </a:r>
          </a:p>
        </p:txBody>
      </p:sp>
      <p:sp>
        <p:nvSpPr>
          <p:cNvPr id="38" name="Rectangle 37"/>
          <p:cNvSpPr/>
          <p:nvPr/>
        </p:nvSpPr>
        <p:spPr>
          <a:xfrm>
            <a:off x="5186363" y="1109663"/>
            <a:ext cx="3421062" cy="82073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000" dirty="0"/>
              <a:t>Transactional data (&lt;4kB size)</a:t>
            </a:r>
          </a:p>
          <a:p>
            <a:pPr marL="171450" indent="-171450">
              <a:buFont typeface="Arial" pitchFamily="34" charset="0"/>
              <a:buChar char="•"/>
              <a:defRPr/>
            </a:pPr>
            <a:r>
              <a:rPr lang="en-PH" sz="1000" dirty="0"/>
              <a:t>80-100X faster reads than a HDD</a:t>
            </a:r>
          </a:p>
          <a:p>
            <a:pPr marL="171450" indent="-171450">
              <a:buFont typeface="Arial" pitchFamily="34" charset="0"/>
              <a:buChar char="•"/>
              <a:defRPr/>
            </a:pPr>
            <a:r>
              <a:rPr lang="en-PH" sz="1000" dirty="0"/>
              <a:t>60-75X faster writes than a HDD</a:t>
            </a:r>
          </a:p>
          <a:p>
            <a:pPr>
              <a:defRPr/>
            </a:pPr>
            <a:r>
              <a:rPr lang="en-PH" sz="1000" dirty="0"/>
              <a:t>Booting, File Upload (sustained reads)</a:t>
            </a:r>
          </a:p>
          <a:p>
            <a:pPr marL="171450" indent="-171450">
              <a:buFont typeface="Arial" pitchFamily="34" charset="0"/>
              <a:buChar char="•"/>
              <a:defRPr/>
            </a:pPr>
            <a:r>
              <a:rPr lang="en-PH" sz="1000" dirty="0"/>
              <a:t>2-3X faster than a HDD</a:t>
            </a:r>
          </a:p>
          <a:p>
            <a:pPr>
              <a:defRPr/>
            </a:pPr>
            <a:endParaRPr lang="en-PH" sz="1000" dirty="0"/>
          </a:p>
        </p:txBody>
      </p:sp>
      <p:sp>
        <p:nvSpPr>
          <p:cNvPr id="39" name="Rectangle 38"/>
          <p:cNvSpPr/>
          <p:nvPr/>
        </p:nvSpPr>
        <p:spPr>
          <a:xfrm>
            <a:off x="4141788" y="1109663"/>
            <a:ext cx="942975" cy="820737"/>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Fast</a:t>
            </a:r>
          </a:p>
        </p:txBody>
      </p:sp>
      <p:sp>
        <p:nvSpPr>
          <p:cNvPr id="40" name="Rectangle 39"/>
          <p:cNvSpPr/>
          <p:nvPr/>
        </p:nvSpPr>
        <p:spPr>
          <a:xfrm>
            <a:off x="1108075" y="1096963"/>
            <a:ext cx="2692400" cy="358775"/>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t>2.5” 80GB Intel® SSD S3500 Series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900113" y="200025"/>
            <a:ext cx="7907337"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defRPr/>
            </a:pPr>
            <a:r>
              <a:rPr lang="en-PH" sz="2600" b="1" dirty="0" smtClean="0">
                <a:solidFill>
                  <a:srgbClr val="74BD35"/>
                </a:solidFill>
                <a:ea typeface="ＭＳ Ｐゴシック" charset="0"/>
              </a:rPr>
              <a:t>SSD </a:t>
            </a:r>
            <a:r>
              <a:rPr lang="en-PH" sz="2600" b="1" dirty="0">
                <a:solidFill>
                  <a:srgbClr val="74BD35"/>
                </a:solidFill>
                <a:ea typeface="ＭＳ Ｐゴシック" charset="0"/>
              </a:rPr>
              <a:t>VS HDD – </a:t>
            </a:r>
            <a:r>
              <a:rPr lang="en-PH" sz="2600" b="1" dirty="0" smtClean="0">
                <a:solidFill>
                  <a:srgbClr val="74BD35"/>
                </a:solidFill>
                <a:ea typeface="ＭＳ Ｐゴシック" charset="0"/>
              </a:rPr>
              <a:t>Feature comparison</a:t>
            </a:r>
            <a:endParaRPr lang="en-PH" sz="2600" b="1" dirty="0">
              <a:solidFill>
                <a:srgbClr val="74BD35"/>
              </a:solidFill>
              <a:ea typeface="ＭＳ Ｐゴシック" charset="0"/>
            </a:endParaRPr>
          </a:p>
        </p:txBody>
      </p:sp>
      <p:sp>
        <p:nvSpPr>
          <p:cNvPr id="14" name="Footer Placeholder 2"/>
          <p:cNvSpPr>
            <a:spLocks noGrp="1"/>
          </p:cNvSpPr>
          <p:nvPr>
            <p:ph type="ftr" sz="quarter" idx="17"/>
          </p:nvPr>
        </p:nvSpPr>
        <p:spPr/>
        <p:txBody>
          <a:bodyPr/>
          <a:lstStyle/>
          <a:p>
            <a:pPr>
              <a:defRPr/>
            </a:pPr>
            <a:r>
              <a:rPr lang="en-US"/>
              <a:t>NCR Confidential</a:t>
            </a:r>
          </a:p>
        </p:txBody>
      </p:sp>
      <p:sp>
        <p:nvSpPr>
          <p:cNvPr id="23556"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17E20FBB-2A81-485D-811A-1C3BEDF3FB86}"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23557"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BC2F9188-B5E7-4DB0-B08D-7168ABB07888}" type="slidenum">
              <a:rPr lang="en-US" smtClean="0">
                <a:solidFill>
                  <a:schemeClr val="tx2"/>
                </a:solidFill>
              </a:rPr>
              <a:pPr eaLnBrk="1" fontAlgn="base" hangingPunct="1">
                <a:spcBef>
                  <a:spcPct val="0"/>
                </a:spcBef>
                <a:spcAft>
                  <a:spcPct val="0"/>
                </a:spcAft>
              </a:pPr>
              <a:t>17</a:t>
            </a:fld>
            <a:endParaRPr lang="en-US" smtClean="0">
              <a:solidFill>
                <a:schemeClr val="tx2"/>
              </a:solidFill>
            </a:endParaRPr>
          </a:p>
        </p:txBody>
      </p:sp>
      <p:graphicFrame>
        <p:nvGraphicFramePr>
          <p:cNvPr id="19" name="Table 18"/>
          <p:cNvGraphicFramePr>
            <a:graphicFrameLocks noGrp="1"/>
          </p:cNvGraphicFramePr>
          <p:nvPr/>
        </p:nvGraphicFramePr>
        <p:xfrm>
          <a:off x="774700" y="1100138"/>
          <a:ext cx="8020050" cy="3449638"/>
        </p:xfrm>
        <a:graphic>
          <a:graphicData uri="http://schemas.openxmlformats.org/drawingml/2006/table">
            <a:tbl>
              <a:tblPr firstRow="1" bandRow="1">
                <a:tableStyleId>{5C22544A-7EE6-4342-B048-85BDC9FD1C3A}</a:tableStyleId>
              </a:tblPr>
              <a:tblGrid>
                <a:gridCol w="2290709"/>
                <a:gridCol w="1865879"/>
                <a:gridCol w="1943729"/>
                <a:gridCol w="1919733"/>
              </a:tblGrid>
              <a:tr h="2982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b="1" u="sng" kern="1200" dirty="0" smtClean="0">
                          <a:solidFill>
                            <a:schemeClr val="tx1">
                              <a:lumMod val="85000"/>
                              <a:lumOff val="15000"/>
                            </a:schemeClr>
                          </a:solidFill>
                          <a:latin typeface="+mn-lt"/>
                          <a:ea typeface="+mn-ea"/>
                          <a:cs typeface="+mn-cs"/>
                        </a:rPr>
                        <a:t>Feature</a:t>
                      </a: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u="sng" kern="1200" dirty="0" smtClean="0">
                          <a:solidFill>
                            <a:schemeClr val="tx1">
                              <a:lumMod val="85000"/>
                              <a:lumOff val="15000"/>
                            </a:schemeClr>
                          </a:solidFill>
                        </a:rPr>
                        <a:t>Intel ® SSD S3500 Series</a:t>
                      </a:r>
                      <a:endParaRPr lang="en-US" sz="1000" b="1" u="sng" kern="1200" dirty="0" smtClean="0">
                        <a:solidFill>
                          <a:schemeClr val="tx1">
                            <a:lumMod val="85000"/>
                            <a:lumOff val="15000"/>
                          </a:schemeClr>
                        </a:solidFill>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b="1" u="sng" kern="1200" dirty="0" smtClean="0">
                          <a:solidFill>
                            <a:schemeClr val="tx1">
                              <a:lumMod val="85000"/>
                              <a:lumOff val="15000"/>
                            </a:schemeClr>
                          </a:solidFill>
                          <a:latin typeface="+mn-lt"/>
                          <a:ea typeface="+mn-ea"/>
                          <a:cs typeface="+mn-cs"/>
                        </a:rPr>
                        <a:t>RP82XRT</a:t>
                      </a:r>
                      <a:r>
                        <a:rPr lang="en-US" sz="1000" b="1" u="sng" kern="1200" baseline="0" dirty="0" smtClean="0">
                          <a:solidFill>
                            <a:schemeClr val="tx1">
                              <a:lumMod val="85000"/>
                              <a:lumOff val="15000"/>
                            </a:schemeClr>
                          </a:solidFill>
                          <a:latin typeface="+mn-lt"/>
                          <a:ea typeface="+mn-ea"/>
                          <a:cs typeface="+mn-cs"/>
                        </a:rPr>
                        <a:t> 3.5” HDD</a:t>
                      </a:r>
                      <a:endParaRPr lang="en-US" sz="1000" b="1" u="sng" kern="1200" dirty="0" smtClean="0">
                        <a:solidFill>
                          <a:schemeClr val="tx1">
                            <a:lumMod val="85000"/>
                            <a:lumOff val="15000"/>
                          </a:schemeClr>
                        </a:solidFill>
                        <a:latin typeface="+mn-lt"/>
                        <a:ea typeface="+mn-ea"/>
                        <a:cs typeface="+mn-cs"/>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u="sng" kern="1200" dirty="0" smtClean="0">
                          <a:solidFill>
                            <a:schemeClr val="bg1"/>
                          </a:solidFill>
                        </a:rPr>
                        <a:t>RP40/60 2.5” HDD</a:t>
                      </a:r>
                      <a:endParaRPr lang="en-US" sz="1000" b="1" u="sng" kern="1200" dirty="0" smtClean="0">
                        <a:solidFill>
                          <a:schemeClr val="bg1"/>
                        </a:solidFill>
                        <a:latin typeface="+mn-lt"/>
                        <a:ea typeface="+mn-ea"/>
                        <a:cs typeface="+mn-cs"/>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Capacities (GB)</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80GB</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250GB and 500GB</a:t>
                      </a:r>
                      <a:endParaRPr kumimoji="0" lang="en-US" sz="800" b="1"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250GB</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Form Factors</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2.5”</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3.5”</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2.5”</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SSD/HDD Interface</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lumMod val="85000"/>
                              <a:lumOff val="15000"/>
                            </a:schemeClr>
                          </a:solidFill>
                          <a:effectLst/>
                          <a:latin typeface="+mn-lt"/>
                        </a:rPr>
                        <a:t>SATA 6Gbps</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SATA 6Gbps</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u="none" strike="noStrike" kern="1200" cap="none" normalizeH="0" baseline="0" dirty="0" smtClean="0">
                          <a:ln>
                            <a:noFill/>
                          </a:ln>
                          <a:solidFill>
                            <a:schemeClr val="bg1"/>
                          </a:solidFill>
                          <a:effectLst/>
                          <a:latin typeface="+mn-lt"/>
                        </a:rPr>
                        <a:t>SATA 6Gbps</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34500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Sequential Performance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(MB/sec)</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lumMod val="85000"/>
                              <a:lumOff val="15000"/>
                            </a:schemeClr>
                          </a:solidFill>
                          <a:effectLst/>
                          <a:latin typeface="+mn-lt"/>
                        </a:rPr>
                        <a:t>Up to 340(R)/100(W) </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Up to 150 (R/W)</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Up to 100 (R/W)</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34500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Random Performance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(incompressible IOPS)</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Up to 70K(R)/7K(W)</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~250 (R/W)</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~180 (R/W)</a:t>
                      </a:r>
                      <a:endParaRPr kumimoji="0" lang="en-US" sz="800" b="1" u="none" strike="noStrike" kern="1200" cap="none" normalizeH="0" baseline="0" dirty="0" smtClean="0">
                        <a:ln>
                          <a:noFill/>
                        </a:ln>
                        <a:solidFill>
                          <a:schemeClr val="bg1"/>
                        </a:solidFill>
                        <a:effectLst/>
                        <a:latin typeface="+mn-lt"/>
                      </a:endParaRPr>
                    </a:p>
                  </a:txBody>
                  <a:tcPr marL="89981" marR="89981" marT="33743" marB="33743" horzOverflow="overflow">
                    <a:solidFill>
                      <a:schemeClr val="tx2">
                        <a:lumMod val="75000"/>
                      </a:schemeClr>
                    </a:solidFill>
                  </a:tcPr>
                </a:tc>
              </a:tr>
              <a:tr h="486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Average Read Latency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Micro seconds (us) or Milliseconds (</a:t>
                      </a:r>
                      <a:r>
                        <a:rPr kumimoji="0" lang="en-US" sz="800" b="1" i="0" u="none" strike="noStrike" kern="1200" cap="none" normalizeH="0" baseline="0" dirty="0" err="1" smtClean="0">
                          <a:ln>
                            <a:noFill/>
                          </a:ln>
                          <a:solidFill>
                            <a:schemeClr val="tx1">
                              <a:lumMod val="85000"/>
                              <a:lumOff val="15000"/>
                            </a:schemeClr>
                          </a:solidFill>
                          <a:effectLst/>
                          <a:latin typeface="+mn-lt"/>
                          <a:ea typeface="MS PGothic" pitchFamily="34" charset="-128"/>
                          <a:cs typeface="Arial" charset="0"/>
                        </a:rPr>
                        <a:t>ms</a:t>
                      </a:r>
                      <a:r>
                        <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a:t>
                      </a: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lumMod val="85000"/>
                              <a:lumOff val="15000"/>
                            </a:schemeClr>
                          </a:solidFill>
                          <a:effectLst/>
                          <a:latin typeface="+mn-lt"/>
                        </a:rPr>
                        <a:t>50 us</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4.1 </a:t>
                      </a:r>
                      <a:r>
                        <a:rPr kumimoji="0" lang="en-US" sz="800" b="0" i="0" u="none" strike="noStrike" kern="1200" cap="none" normalizeH="0" baseline="0" dirty="0" err="1" smtClean="0">
                          <a:ln>
                            <a:noFill/>
                          </a:ln>
                          <a:solidFill>
                            <a:schemeClr val="tx1">
                              <a:lumMod val="85000"/>
                              <a:lumOff val="15000"/>
                            </a:schemeClr>
                          </a:solidFill>
                          <a:effectLst/>
                          <a:latin typeface="+mn-lt"/>
                          <a:ea typeface="MS PGothic" pitchFamily="34" charset="-128"/>
                          <a:cs typeface="Arial" charset="0"/>
                        </a:rPr>
                        <a:t>ms</a:t>
                      </a:r>
                      <a:endParaRPr kumimoji="0" lang="en-US" sz="800" b="0"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bg1"/>
                          </a:solidFill>
                          <a:effectLst/>
                          <a:latin typeface="+mn-lt"/>
                          <a:ea typeface="MS PGothic" pitchFamily="34" charset="-128"/>
                          <a:cs typeface="Arial" charset="0"/>
                        </a:rPr>
                        <a:t>5.6 </a:t>
                      </a:r>
                      <a:r>
                        <a:rPr kumimoji="0" lang="en-US" sz="800" b="0" i="0" u="none" strike="noStrike" kern="1200" cap="none" normalizeH="0" baseline="0" dirty="0" err="1" smtClean="0">
                          <a:ln>
                            <a:noFill/>
                          </a:ln>
                          <a:solidFill>
                            <a:schemeClr val="bg1"/>
                          </a:solidFill>
                          <a:effectLst/>
                          <a:latin typeface="+mn-lt"/>
                          <a:ea typeface="MS PGothic" pitchFamily="34" charset="-128"/>
                          <a:cs typeface="Arial" charset="0"/>
                        </a:rPr>
                        <a:t>ms</a:t>
                      </a:r>
                      <a:endParaRPr kumimoji="0" lang="en-US" sz="800" b="0"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34500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Typical Power (W)</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(active-seek/idle)</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lumMod val="85000"/>
                              <a:lumOff val="15000"/>
                            </a:schemeClr>
                          </a:solidFill>
                          <a:effectLst/>
                          <a:latin typeface="+mn-lt"/>
                        </a:rPr>
                        <a:t>2.0/0.6</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6.2/4.5</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bg1"/>
                          </a:solidFill>
                          <a:effectLst/>
                          <a:latin typeface="+mn-lt"/>
                          <a:ea typeface="+mn-ea"/>
                          <a:cs typeface="+mn-cs"/>
                        </a:rPr>
                        <a:t>1.5/0.66</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Power Safe Write Caching</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Yes </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No</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No</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 Data Security</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AES-256b Encryption</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 No</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No</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End-to-End Data Path Protection</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Yes</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 No</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No</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MTBF - Hours</a:t>
                      </a: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ea typeface="+mn-ea"/>
                          <a:cs typeface="+mn-cs"/>
                        </a:rPr>
                        <a:t>2,000,000</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750,000</a:t>
                      </a: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bg1"/>
                          </a:solidFill>
                          <a:effectLst/>
                          <a:latin typeface="+mn-lt"/>
                          <a:ea typeface="MS PGothic" pitchFamily="34" charset="-128"/>
                          <a:cs typeface="Arial" charset="0"/>
                        </a:rPr>
                        <a:t>500,000</a:t>
                      </a: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Cost</a:t>
                      </a: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ea typeface="+mn-ea"/>
                          <a:cs typeface="+mn-cs"/>
                        </a:rPr>
                        <a:t>~2X &gt; Hard Disk Drive</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a:t>
                      </a: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bg1"/>
                          </a:solidFill>
                          <a:effectLst/>
                          <a:latin typeface="+mn-lt"/>
                          <a:ea typeface="MS PGothic" pitchFamily="34" charset="-128"/>
                          <a:cs typeface="Arial" charset="0"/>
                        </a:rPr>
                        <a:t>=</a:t>
                      </a:r>
                    </a:p>
                  </a:txBody>
                  <a:tcPr marL="89981" marR="89981" marT="33743" marB="33743" horzOverflow="overflow">
                    <a:solidFill>
                      <a:schemeClr val="tx2">
                        <a:lumMod val="75000"/>
                      </a:schemeClr>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p:cNvPicPr>
            <a:picLocks noChangeAspect="1" noChangeArrowheads="1"/>
          </p:cNvPicPr>
          <p:nvPr/>
        </p:nvPicPr>
        <p:blipFill>
          <a:blip r:embed="rId3">
            <a:extLst>
              <a:ext uri="{28A0092B-C50C-407E-A947-70E740481C1C}">
                <a14:useLocalDpi xmlns:a14="http://schemas.microsoft.com/office/drawing/2010/main" val="0"/>
              </a:ext>
            </a:extLst>
          </a:blip>
          <a:srcRect t="2118" b="2615"/>
          <a:stretch>
            <a:fillRect/>
          </a:stretch>
        </p:blipFill>
        <p:spPr bwMode="auto">
          <a:xfrm>
            <a:off x="5181600" y="993775"/>
            <a:ext cx="3622675" cy="2868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Placeholder 2"/>
          <p:cNvSpPr txBox="1">
            <a:spLocks/>
          </p:cNvSpPr>
          <p:nvPr/>
        </p:nvSpPr>
        <p:spPr>
          <a:xfrm>
            <a:off x="5181600" y="3862388"/>
            <a:ext cx="3625850" cy="671512"/>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200" dirty="0">
                <a:cs typeface="Arial" charset="0"/>
              </a:rPr>
              <a:t>Exceptional energy efficiency helps the bottom line and the environment</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defRPr/>
            </a:pPr>
            <a:r>
              <a:rPr lang="en-PH" sz="2600" b="1" dirty="0" smtClean="0">
                <a:solidFill>
                  <a:srgbClr val="74BD35"/>
                </a:solidFill>
                <a:ea typeface="ＭＳ Ｐゴシック" charset="0"/>
              </a:rPr>
              <a:t>Exceptional energy efficiency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463675"/>
            <a:ext cx="4103687" cy="3073400"/>
          </a:xfrm>
        </p:spPr>
        <p:txBody>
          <a:bodyPr>
            <a:noAutofit/>
          </a:bodyPr>
          <a:lstStyle/>
          <a:p>
            <a:pPr eaLnBrk="1" hangingPunct="1">
              <a:lnSpc>
                <a:spcPct val="100000"/>
              </a:lnSpc>
              <a:spcBef>
                <a:spcPts val="400"/>
              </a:spcBef>
              <a:spcAft>
                <a:spcPts val="400"/>
              </a:spcAft>
              <a:defRPr/>
            </a:pPr>
            <a:r>
              <a:rPr lang="en-PH" sz="1400" dirty="0">
                <a:ea typeface="ＭＳ Ｐゴシック" charset="0"/>
                <a:cs typeface="Arial" charset="0"/>
              </a:rPr>
              <a:t> Featuring the best energy efficiency in its class</a:t>
            </a:r>
          </a:p>
          <a:p>
            <a:pPr eaLnBrk="1" hangingPunct="1">
              <a:lnSpc>
                <a:spcPct val="100000"/>
              </a:lnSpc>
              <a:spcBef>
                <a:spcPts val="400"/>
              </a:spcBef>
              <a:spcAft>
                <a:spcPts val="400"/>
              </a:spcAft>
              <a:defRPr/>
            </a:pPr>
            <a:r>
              <a:rPr lang="en-PH" sz="1400" dirty="0">
                <a:ea typeface="ＭＳ Ｐゴシック" charset="0"/>
                <a:cs typeface="Arial" charset="0"/>
              </a:rPr>
              <a:t> External p</a:t>
            </a:r>
            <a:r>
              <a:rPr lang="en-PH" sz="1400" dirty="0" smtClean="0">
                <a:ea typeface="ＭＳ Ｐゴシック" charset="0"/>
                <a:cs typeface="Arial" charset="0"/>
              </a:rPr>
              <a:t>ower supply</a:t>
            </a:r>
            <a:endParaRPr lang="en-PH" sz="1400" dirty="0">
              <a:ea typeface="ＭＳ Ｐゴシック" charset="0"/>
              <a:cs typeface="Arial" charset="0"/>
            </a:endParaRPr>
          </a:p>
          <a:p>
            <a:pPr marL="344488" indent="-60325" eaLnBrk="1" hangingPunct="1">
              <a:lnSpc>
                <a:spcPct val="100000"/>
              </a:lnSpc>
              <a:spcBef>
                <a:spcPts val="400"/>
              </a:spcBef>
              <a:spcAft>
                <a:spcPts val="400"/>
              </a:spcAft>
              <a:buFont typeface="Arial" pitchFamily="34" charset="0"/>
              <a:buNone/>
              <a:defRPr/>
            </a:pPr>
            <a:r>
              <a:rPr lang="en-PH" sz="1200" dirty="0" smtClean="0">
                <a:ea typeface="ＭＳ Ｐゴシック" charset="0"/>
                <a:cs typeface="Arial" charset="0"/>
              </a:rPr>
              <a:t>- MEPS </a:t>
            </a:r>
            <a:r>
              <a:rPr lang="en-PH" sz="1200" dirty="0">
                <a:ea typeface="ＭＳ Ｐゴシック" charset="0"/>
                <a:cs typeface="Arial" charset="0"/>
              </a:rPr>
              <a:t>level V</a:t>
            </a:r>
          </a:p>
          <a:p>
            <a:pPr marL="344488" indent="-60325" eaLnBrk="1" hangingPunct="1">
              <a:lnSpc>
                <a:spcPct val="100000"/>
              </a:lnSpc>
              <a:spcBef>
                <a:spcPts val="400"/>
              </a:spcBef>
              <a:spcAft>
                <a:spcPts val="400"/>
              </a:spcAft>
              <a:buFont typeface="Arial" pitchFamily="34" charset="0"/>
              <a:buNone/>
              <a:defRPr/>
            </a:pPr>
            <a:r>
              <a:rPr lang="en-PH" sz="1200" dirty="0" smtClean="0">
                <a:ea typeface="ＭＳ Ｐゴシック" charset="0"/>
                <a:cs typeface="Arial" charset="0"/>
              </a:rPr>
              <a:t>- 87</a:t>
            </a:r>
            <a:r>
              <a:rPr lang="en-PH" sz="1200" dirty="0">
                <a:ea typeface="ＭＳ Ｐゴシック" charset="0"/>
                <a:cs typeface="Arial" charset="0"/>
              </a:rPr>
              <a:t>% efficient </a:t>
            </a:r>
          </a:p>
          <a:p>
            <a:pPr eaLnBrk="1" hangingPunct="1">
              <a:lnSpc>
                <a:spcPct val="100000"/>
              </a:lnSpc>
              <a:spcBef>
                <a:spcPts val="400"/>
              </a:spcBef>
              <a:spcAft>
                <a:spcPts val="400"/>
              </a:spcAft>
              <a:defRPr/>
            </a:pPr>
            <a:r>
              <a:rPr lang="en-PH" sz="1400" dirty="0">
                <a:ea typeface="ＭＳ Ｐゴシック" charset="0"/>
                <a:cs typeface="Arial" charset="0"/>
              </a:rPr>
              <a:t> Intel energy efficient 35 watt processors</a:t>
            </a:r>
          </a:p>
          <a:p>
            <a:pPr eaLnBrk="1" hangingPunct="1">
              <a:lnSpc>
                <a:spcPct val="100000"/>
              </a:lnSpc>
              <a:spcBef>
                <a:spcPts val="400"/>
              </a:spcBef>
              <a:spcAft>
                <a:spcPts val="400"/>
              </a:spcAft>
              <a:defRPr/>
            </a:pPr>
            <a:r>
              <a:rPr lang="en-PH" sz="1400" dirty="0">
                <a:ea typeface="ＭＳ Ｐゴシック" charset="0"/>
                <a:cs typeface="Arial" charset="0"/>
              </a:rPr>
              <a:t> Supports low power states via ACPI</a:t>
            </a:r>
          </a:p>
        </p:txBody>
      </p:sp>
      <p:sp>
        <p:nvSpPr>
          <p:cNvPr id="12" name="Text Placeholder 2"/>
          <p:cNvSpPr txBox="1">
            <a:spLocks/>
          </p:cNvSpPr>
          <p:nvPr/>
        </p:nvSpPr>
        <p:spPr>
          <a:xfrm>
            <a:off x="900113" y="993775"/>
            <a:ext cx="4103687" cy="469900"/>
          </a:xfrm>
          <a:prstGeom prst="rect">
            <a:avLst/>
          </a:prstGeom>
          <a:solidFill>
            <a:schemeClr val="tx1">
              <a:lumMod val="65000"/>
              <a:lumOff val="35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400"/>
              </a:spcBef>
              <a:spcAft>
                <a:spcPts val="400"/>
              </a:spcAft>
              <a:buFont typeface="Arial" pitchFamily="34" charset="0"/>
              <a:buNone/>
              <a:defRPr/>
            </a:pPr>
            <a:r>
              <a:rPr lang="en-PH" dirty="0" smtClean="0">
                <a:ea typeface="ＭＳ Ｐゴシック" charset="0"/>
                <a:cs typeface="Arial" charset="0"/>
              </a:rPr>
              <a:t>SAVE MONEY AND GO GREEN</a:t>
            </a:r>
            <a:endParaRPr lang="en-PH" dirty="0">
              <a:ea typeface="ＭＳ Ｐゴシック" charset="0"/>
              <a:cs typeface="Arial" charset="0"/>
            </a:endParaRPr>
          </a:p>
        </p:txBody>
      </p:sp>
      <p:sp>
        <p:nvSpPr>
          <p:cNvPr id="9" name="Footer Placeholder 2"/>
          <p:cNvSpPr>
            <a:spLocks noGrp="1"/>
          </p:cNvSpPr>
          <p:nvPr>
            <p:ph type="ftr" sz="quarter" idx="17"/>
          </p:nvPr>
        </p:nvSpPr>
        <p:spPr/>
        <p:txBody>
          <a:bodyPr/>
          <a:lstStyle/>
          <a:p>
            <a:pPr>
              <a:defRPr/>
            </a:pPr>
            <a:r>
              <a:rPr lang="en-US"/>
              <a:t>NCR Confidential</a:t>
            </a:r>
          </a:p>
        </p:txBody>
      </p:sp>
      <p:sp>
        <p:nvSpPr>
          <p:cNvPr id="24584"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F60E3260-943F-420F-B278-98EEB9FD42F5}"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24585"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5695C536-1F81-4A98-8638-0E5BD9C6C152}" type="slidenum">
              <a:rPr lang="en-US" smtClean="0">
                <a:solidFill>
                  <a:schemeClr val="tx2"/>
                </a:solidFill>
              </a:rPr>
              <a:pPr eaLnBrk="1" fontAlgn="base" hangingPunct="1">
                <a:spcBef>
                  <a:spcPct val="0"/>
                </a:spcBef>
                <a:spcAft>
                  <a:spcPct val="0"/>
                </a:spcAft>
              </a:pPr>
              <a:t>18</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buFont typeface="Arial" charset="0"/>
              <a:buNone/>
              <a:defRPr/>
            </a:pPr>
            <a:r>
              <a:rPr lang="en-PH" sz="2600" b="1" dirty="0" smtClean="0">
                <a:solidFill>
                  <a:srgbClr val="74BD35"/>
                </a:solidFill>
                <a:ea typeface="ＭＳ Ｐゴシック" charset="0"/>
              </a:rPr>
              <a:t>Operating systems</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636713"/>
            <a:ext cx="3028950" cy="2897187"/>
          </a:xfrm>
        </p:spPr>
        <p:txBody>
          <a:bodyPr>
            <a:noAutofit/>
          </a:bodyPr>
          <a:lstStyle/>
          <a:p>
            <a:pPr eaLnBrk="1" hangingPunct="1">
              <a:lnSpc>
                <a:spcPct val="100000"/>
              </a:lnSpc>
              <a:spcBef>
                <a:spcPts val="200"/>
              </a:spcBef>
              <a:spcAft>
                <a:spcPts val="200"/>
              </a:spcAft>
              <a:defRPr/>
            </a:pPr>
            <a:r>
              <a:rPr lang="en-PH" dirty="0" smtClean="0">
                <a:ea typeface="ＭＳ Ｐゴシック" charset="0"/>
                <a:cs typeface="Arial" charset="0"/>
              </a:rPr>
              <a:t>Microsoft </a:t>
            </a:r>
            <a:r>
              <a:rPr lang="en-PH">
                <a:ea typeface="ＭＳ Ｐゴシック" charset="0"/>
                <a:cs typeface="Arial" charset="0"/>
              </a:rPr>
              <a:t>Windows </a:t>
            </a:r>
            <a:endParaRPr lang="en-PH" smtClean="0">
              <a:ea typeface="ＭＳ Ｐゴシック" charset="0"/>
              <a:cs typeface="Arial" charset="0"/>
            </a:endParaRPr>
          </a:p>
          <a:p>
            <a:pPr eaLnBrk="1" hangingPunct="1">
              <a:lnSpc>
                <a:spcPct val="100000"/>
              </a:lnSpc>
              <a:spcBef>
                <a:spcPts val="200"/>
              </a:spcBef>
              <a:spcAft>
                <a:spcPts val="200"/>
              </a:spcAft>
              <a:defRPr/>
            </a:pPr>
            <a:r>
              <a:rPr lang="en-PH" smtClean="0">
                <a:ea typeface="ＭＳ Ｐゴシック" charset="0"/>
                <a:cs typeface="Arial" charset="0"/>
              </a:rPr>
              <a:t>SuSE</a:t>
            </a:r>
            <a:r>
              <a:rPr lang="en-PH" dirty="0" smtClean="0">
                <a:ea typeface="ＭＳ Ｐゴシック" charset="0"/>
                <a:cs typeface="Arial" charset="0"/>
              </a:rPr>
              <a:t> </a:t>
            </a:r>
            <a:r>
              <a:rPr lang="en-PH" dirty="0">
                <a:ea typeface="ＭＳ Ｐゴシック" charset="0"/>
                <a:cs typeface="Arial" charset="0"/>
              </a:rPr>
              <a:t>Linux (SLEPOS 11)   </a:t>
            </a:r>
          </a:p>
          <a:p>
            <a:pPr eaLnBrk="1" hangingPunct="1">
              <a:lnSpc>
                <a:spcPct val="100000"/>
              </a:lnSpc>
              <a:spcBef>
                <a:spcPts val="200"/>
              </a:spcBef>
              <a:spcAft>
                <a:spcPts val="200"/>
              </a:spcAft>
              <a:defRPr/>
            </a:pPr>
            <a:r>
              <a:rPr lang="en-PH" dirty="0">
                <a:ea typeface="ＭＳ Ｐゴシック" charset="0"/>
                <a:cs typeface="Arial" charset="0"/>
              </a:rPr>
              <a:t>Pre-loaded options</a:t>
            </a:r>
          </a:p>
          <a:p>
            <a:pPr eaLnBrk="1" hangingPunct="1">
              <a:lnSpc>
                <a:spcPct val="100000"/>
              </a:lnSpc>
              <a:spcBef>
                <a:spcPts val="200"/>
              </a:spcBef>
              <a:spcAft>
                <a:spcPts val="200"/>
              </a:spcAft>
              <a:defRPr/>
            </a:pPr>
            <a:r>
              <a:rPr lang="en-PH" dirty="0">
                <a:ea typeface="ＭＳ Ｐゴシック" charset="0"/>
                <a:cs typeface="Arial" charset="0"/>
              </a:rPr>
              <a:t>NCR OPOS and </a:t>
            </a:r>
            <a:r>
              <a:rPr lang="en-PH" dirty="0" err="1">
                <a:ea typeface="ＭＳ Ｐゴシック" charset="0"/>
                <a:cs typeface="Arial" charset="0"/>
              </a:rPr>
              <a:t>JavaPOS</a:t>
            </a:r>
            <a:endParaRPr lang="en-PH" dirty="0">
              <a:ea typeface="ＭＳ Ｐゴシック" charset="0"/>
              <a:cs typeface="Arial" charset="0"/>
            </a:endParaRPr>
          </a:p>
        </p:txBody>
      </p:sp>
      <p:sp>
        <p:nvSpPr>
          <p:cNvPr id="16" name="Text Placeholder 2"/>
          <p:cNvSpPr txBox="1">
            <a:spLocks/>
          </p:cNvSpPr>
          <p:nvPr/>
        </p:nvSpPr>
        <p:spPr>
          <a:xfrm>
            <a:off x="4022725" y="3975100"/>
            <a:ext cx="4591050" cy="558800"/>
          </a:xfrm>
          <a:prstGeom prst="rect">
            <a:avLst/>
          </a:prstGeom>
          <a:solidFill>
            <a:schemeClr val="bg1">
              <a:lumMod val="50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200" dirty="0">
                <a:cs typeface="Arial" charset="0"/>
              </a:rPr>
              <a:t>Open platform supports solutions for Windows and Linux with a robust platform software suite for ease of integration</a:t>
            </a:r>
          </a:p>
        </p:txBody>
      </p:sp>
      <p:graphicFrame>
        <p:nvGraphicFramePr>
          <p:cNvPr id="13" name="Group 2"/>
          <p:cNvGraphicFramePr>
            <a:graphicFrameLocks noGrp="1"/>
          </p:cNvGraphicFramePr>
          <p:nvPr/>
        </p:nvGraphicFramePr>
        <p:xfrm>
          <a:off x="4164013" y="1104900"/>
          <a:ext cx="4343400" cy="2633663"/>
        </p:xfrm>
        <a:graphic>
          <a:graphicData uri="http://schemas.openxmlformats.org/drawingml/2006/table">
            <a:tbl>
              <a:tblPr/>
              <a:tblGrid>
                <a:gridCol w="2590800"/>
                <a:gridCol w="1752600"/>
              </a:tblGrid>
              <a:tr h="286655">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400" b="0" i="0" u="none" strike="noStrike" cap="none" normalizeH="0" baseline="0" dirty="0" smtClean="0">
                          <a:ln>
                            <a:noFill/>
                          </a:ln>
                          <a:solidFill>
                            <a:schemeClr val="bg1"/>
                          </a:solidFill>
                          <a:effectLst/>
                          <a:latin typeface="Verdana" pitchFamily="34" charset="0"/>
                        </a:rPr>
                        <a:t>Microsoft</a:t>
                      </a:r>
                    </a:p>
                  </a:txBody>
                  <a:tcPr marT="34294" marB="3429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400" b="0" i="0" u="none" strike="noStrike" cap="none" normalizeH="0" baseline="0" dirty="0" smtClean="0">
                          <a:ln>
                            <a:noFill/>
                          </a:ln>
                          <a:solidFill>
                            <a:schemeClr val="bg1"/>
                          </a:solidFill>
                          <a:effectLst/>
                          <a:latin typeface="Verdana" pitchFamily="34" charset="0"/>
                        </a:rPr>
                        <a:t>Linux</a:t>
                      </a:r>
                    </a:p>
                  </a:txBody>
                  <a:tcPr marT="34294" marB="3429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r>
              <a:tr h="2347008">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endParaRPr kumimoji="0" lang="en-US" sz="1100" b="0" i="0" u="none" strike="noStrike" cap="none" normalizeH="0" baseline="0" dirty="0" smtClean="0">
                        <a:ln>
                          <a:noFill/>
                        </a:ln>
                        <a:solidFill>
                          <a:srgbClr val="292929"/>
                        </a:solidFill>
                        <a:effectLst/>
                        <a:latin typeface="Verdana" pitchFamily="34" charset="0"/>
                      </a:endParaRPr>
                    </a:p>
                  </a:txBody>
                  <a:tcPr marT="34294" marB="3429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endParaRPr kumimoji="0" lang="en-US" sz="1100" b="0" i="0" u="none" strike="noStrike" cap="none" normalizeH="0" baseline="0" dirty="0" smtClean="0">
                        <a:ln>
                          <a:noFill/>
                        </a:ln>
                        <a:solidFill>
                          <a:srgbClr val="292929"/>
                        </a:solidFill>
                        <a:effectLst/>
                        <a:latin typeface="Verdana" pitchFamily="34" charset="0"/>
                      </a:endParaRPr>
                    </a:p>
                  </a:txBody>
                  <a:tcPr marT="34294" marB="3429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5616" name="Picture 15" descr="suse_2col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4363" y="2200275"/>
            <a:ext cx="1258887"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Picture 19" descr="POSReady"/>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59263" y="3100388"/>
            <a:ext cx="23622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8" name="Picture 20" descr="WinEmbed-POSReady7_h_rg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9263" y="1636713"/>
            <a:ext cx="24384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9"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0172" t="30472" r="11482" b="23868"/>
          <a:stretch>
            <a:fillRect/>
          </a:stretch>
        </p:blipFill>
        <p:spPr bwMode="auto">
          <a:xfrm>
            <a:off x="4259263" y="2214563"/>
            <a:ext cx="22129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3"/>
          <p:cNvSpPr/>
          <p:nvPr/>
        </p:nvSpPr>
        <p:spPr>
          <a:xfrm>
            <a:off x="4044950" y="987425"/>
            <a:ext cx="4568825" cy="2901950"/>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7" name="TextBox 16"/>
          <p:cNvSpPr txBox="1"/>
          <p:nvPr/>
        </p:nvSpPr>
        <p:spPr>
          <a:xfrm>
            <a:off x="5438775" y="1819275"/>
            <a:ext cx="822325" cy="246063"/>
          </a:xfrm>
          <a:prstGeom prst="rect">
            <a:avLst/>
          </a:prstGeom>
          <a:noFill/>
        </p:spPr>
        <p:txBody>
          <a:bodyPr>
            <a:spAutoFit/>
          </a:bodyPr>
          <a:lstStyle/>
          <a:p>
            <a:pPr>
              <a:defRPr/>
            </a:pPr>
            <a:r>
              <a:rPr lang="en-US" sz="1000" dirty="0">
                <a:solidFill>
                  <a:schemeClr val="tx1">
                    <a:lumMod val="75000"/>
                    <a:lumOff val="25000"/>
                  </a:schemeClr>
                </a:solidFill>
              </a:rPr>
              <a:t>(32/64 Bit)</a:t>
            </a:r>
          </a:p>
        </p:txBody>
      </p:sp>
      <p:sp>
        <p:nvSpPr>
          <p:cNvPr id="18" name="TextBox 17"/>
          <p:cNvSpPr txBox="1"/>
          <p:nvPr/>
        </p:nvSpPr>
        <p:spPr>
          <a:xfrm>
            <a:off x="5953125" y="2617788"/>
            <a:ext cx="871538" cy="246062"/>
          </a:xfrm>
          <a:prstGeom prst="rect">
            <a:avLst/>
          </a:prstGeom>
          <a:noFill/>
        </p:spPr>
        <p:txBody>
          <a:bodyPr>
            <a:spAutoFit/>
          </a:bodyPr>
          <a:lstStyle/>
          <a:p>
            <a:pPr>
              <a:defRPr/>
            </a:pPr>
            <a:r>
              <a:rPr lang="en-US" sz="1000" dirty="0">
                <a:solidFill>
                  <a:schemeClr val="tx1">
                    <a:lumMod val="75000"/>
                    <a:lumOff val="25000"/>
                  </a:schemeClr>
                </a:solidFill>
              </a:rPr>
              <a:t>(32/64 Bit)</a:t>
            </a:r>
          </a:p>
        </p:txBody>
      </p:sp>
      <p:sp>
        <p:nvSpPr>
          <p:cNvPr id="15" name="Text Placeholder 2"/>
          <p:cNvSpPr txBox="1">
            <a:spLocks/>
          </p:cNvSpPr>
          <p:nvPr/>
        </p:nvSpPr>
        <p:spPr>
          <a:xfrm>
            <a:off x="887413" y="987425"/>
            <a:ext cx="3041650" cy="649288"/>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smtClean="0">
                <a:cs typeface="Arial" charset="0"/>
              </a:rPr>
              <a:t>OS SUPPORT</a:t>
            </a:r>
            <a:endParaRPr lang="en-PH" dirty="0">
              <a:cs typeface="Arial" charset="0"/>
            </a:endParaRPr>
          </a:p>
        </p:txBody>
      </p:sp>
      <p:sp>
        <p:nvSpPr>
          <p:cNvPr id="19" name="Footer Placeholder 2"/>
          <p:cNvSpPr>
            <a:spLocks noGrp="1"/>
          </p:cNvSpPr>
          <p:nvPr>
            <p:ph type="ftr" sz="quarter" idx="17"/>
          </p:nvPr>
        </p:nvSpPr>
        <p:spPr/>
        <p:txBody>
          <a:bodyPr/>
          <a:lstStyle/>
          <a:p>
            <a:pPr>
              <a:defRPr/>
            </a:pPr>
            <a:r>
              <a:rPr lang="en-US"/>
              <a:t>NCR Confidential</a:t>
            </a:r>
          </a:p>
        </p:txBody>
      </p:sp>
      <p:sp>
        <p:nvSpPr>
          <p:cNvPr id="25625"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6E5C35B8-B5E9-4F85-B587-56B642FA390A}"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25626"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9845B0DC-2A82-4C31-8BA0-F8FE0C292700}" type="slidenum">
              <a:rPr lang="en-US" smtClean="0">
                <a:solidFill>
                  <a:schemeClr val="tx2"/>
                </a:solidFill>
              </a:rPr>
              <a:pPr eaLnBrk="1" fontAlgn="base" hangingPunct="1">
                <a:spcBef>
                  <a:spcPct val="0"/>
                </a:spcBef>
                <a:spcAft>
                  <a:spcPct val="0"/>
                </a:spcAft>
              </a:pPr>
              <a:t>19</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6" descr="CD352_37_RP25_2x20_c-store"/>
          <p:cNvPicPr>
            <a:picLocks noChangeAspect="1" noChangeArrowheads="1"/>
          </p:cNvPicPr>
          <p:nvPr/>
        </p:nvPicPr>
        <p:blipFill>
          <a:blip r:embed="rId3">
            <a:extLst>
              <a:ext uri="{28A0092B-C50C-407E-A947-70E740481C1C}">
                <a14:useLocalDpi xmlns:a14="http://schemas.microsoft.com/office/drawing/2010/main" val="0"/>
              </a:ext>
            </a:extLst>
          </a:blip>
          <a:srcRect t="9430" b="27904"/>
          <a:stretch>
            <a:fillRect/>
          </a:stretch>
        </p:blipFill>
        <p:spPr bwMode="auto">
          <a:xfrm>
            <a:off x="6499225" y="823913"/>
            <a:ext cx="1684338" cy="16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11"/>
          <p:cNvPicPr>
            <a:picLocks noChangeAspect="1" noChangeArrowheads="1"/>
          </p:cNvPicPr>
          <p:nvPr/>
        </p:nvPicPr>
        <p:blipFill>
          <a:blip r:embed="rId4">
            <a:extLst>
              <a:ext uri="{28A0092B-C50C-407E-A947-70E740481C1C}">
                <a14:useLocalDpi xmlns:a14="http://schemas.microsoft.com/office/drawing/2010/main" val="0"/>
              </a:ext>
            </a:extLst>
          </a:blip>
          <a:srcRect l="3510" t="19199" r="19298" b="29550"/>
          <a:stretch>
            <a:fillRect/>
          </a:stretch>
        </p:blipFill>
        <p:spPr bwMode="auto">
          <a:xfrm>
            <a:off x="4630738" y="2489200"/>
            <a:ext cx="16891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10" descr="CD361_21a_RET_RealPOS-82XRT-Modular-Dynakey-7878-Scanner-ACS-screen"/>
          <p:cNvPicPr>
            <a:picLocks noChangeAspect="1" noChangeArrowheads="1"/>
          </p:cNvPicPr>
          <p:nvPr/>
        </p:nvPicPr>
        <p:blipFill>
          <a:blip r:embed="rId5">
            <a:extLst>
              <a:ext uri="{28A0092B-C50C-407E-A947-70E740481C1C}">
                <a14:useLocalDpi xmlns:a14="http://schemas.microsoft.com/office/drawing/2010/main" val="0"/>
              </a:ext>
            </a:extLst>
          </a:blip>
          <a:srcRect l="2969" r="2" b="35034"/>
          <a:stretch>
            <a:fillRect/>
          </a:stretch>
        </p:blipFill>
        <p:spPr bwMode="auto">
          <a:xfrm>
            <a:off x="2773363" y="823913"/>
            <a:ext cx="1690687" cy="16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9" descr="CD361_23_RET_RealPOS-82XRT-GMS-Integrated-Touchscreen-Clerk-Shopper-RTS-screen"/>
          <p:cNvPicPr>
            <a:picLocks noChangeAspect="1" noChangeArrowheads="1"/>
          </p:cNvPicPr>
          <p:nvPr/>
        </p:nvPicPr>
        <p:blipFill>
          <a:blip r:embed="rId6">
            <a:extLst>
              <a:ext uri="{28A0092B-C50C-407E-A947-70E740481C1C}">
                <a14:useLocalDpi xmlns:a14="http://schemas.microsoft.com/office/drawing/2010/main" val="0"/>
              </a:ext>
            </a:extLst>
          </a:blip>
          <a:srcRect t="10973" b="26541"/>
          <a:stretch>
            <a:fillRect/>
          </a:stretch>
        </p:blipFill>
        <p:spPr bwMode="auto">
          <a:xfrm>
            <a:off x="908050" y="2495550"/>
            <a:ext cx="16922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6"/>
          <p:cNvSpPr>
            <a:spLocks noGrp="1"/>
          </p:cNvSpPr>
          <p:nvPr>
            <p:ph type="body" sz="quarter" idx="14"/>
          </p:nvPr>
        </p:nvSpPr>
        <p:spPr>
          <a:xfrm>
            <a:off x="901700" y="819150"/>
            <a:ext cx="1692275" cy="1690688"/>
          </a:xfrm>
        </p:spPr>
        <p:txBody>
          <a:bodyPr/>
          <a:lstStyle/>
          <a:p>
            <a:pPr marL="0" indent="0" eaLnBrk="1" fontAlgn="auto" hangingPunct="1">
              <a:spcAft>
                <a:spcPts val="0"/>
              </a:spcAft>
              <a:buFont typeface="Arial" charset="0"/>
              <a:buNone/>
              <a:defRPr/>
            </a:pPr>
            <a:endParaRPr lang="en-PH" dirty="0" smtClean="0">
              <a:ea typeface="+mn-ea"/>
              <a:cs typeface="+mn-cs"/>
            </a:endParaRPr>
          </a:p>
          <a:p>
            <a:pPr marL="0" indent="0" eaLnBrk="1" fontAlgn="auto" hangingPunct="1">
              <a:spcAft>
                <a:spcPts val="0"/>
              </a:spcAft>
              <a:buFont typeface="Arial" charset="0"/>
              <a:buNone/>
              <a:defRPr/>
            </a:pPr>
            <a:endParaRPr lang="en-PH" dirty="0">
              <a:ea typeface="+mn-ea"/>
              <a:cs typeface="+mn-cs"/>
            </a:endParaRPr>
          </a:p>
          <a:p>
            <a:pPr marL="0" indent="0" eaLnBrk="1" fontAlgn="auto" hangingPunct="1">
              <a:spcAft>
                <a:spcPts val="0"/>
              </a:spcAft>
              <a:buFont typeface="Arial" charset="0"/>
              <a:buNone/>
              <a:defRPr/>
            </a:pPr>
            <a:endParaRPr lang="en-PH" dirty="0" smtClean="0">
              <a:ea typeface="+mn-ea"/>
              <a:cs typeface="+mn-cs"/>
            </a:endParaRPr>
          </a:p>
          <a:p>
            <a:pPr marL="0" indent="0" algn="ctr" eaLnBrk="1" fontAlgn="auto" hangingPunct="1">
              <a:lnSpc>
                <a:spcPct val="100000"/>
              </a:lnSpc>
              <a:spcAft>
                <a:spcPts val="0"/>
              </a:spcAft>
              <a:buFont typeface="Arial" charset="0"/>
              <a:buNone/>
              <a:defRPr/>
            </a:pPr>
            <a:r>
              <a:rPr lang="en-PH" sz="1200" b="1" dirty="0" smtClean="0">
                <a:ea typeface="+mn-ea"/>
                <a:cs typeface="+mn-cs"/>
              </a:rPr>
              <a:t>Department and Specialty Stores</a:t>
            </a:r>
            <a:endParaRPr lang="en-PH" sz="1200" b="1" dirty="0">
              <a:ea typeface="+mn-ea"/>
              <a:cs typeface="+mn-cs"/>
            </a:endParaRPr>
          </a:p>
        </p:txBody>
      </p:sp>
      <p:sp>
        <p:nvSpPr>
          <p:cNvPr id="3" name="Footer Placeholder 2"/>
          <p:cNvSpPr>
            <a:spLocks noGrp="1"/>
          </p:cNvSpPr>
          <p:nvPr>
            <p:ph type="ftr" sz="quarter" idx="22"/>
          </p:nvPr>
        </p:nvSpPr>
        <p:spPr/>
        <p:txBody>
          <a:bodyPr/>
          <a:lstStyle/>
          <a:p>
            <a:pPr>
              <a:defRPr/>
            </a:pPr>
            <a:r>
              <a:rPr lang="en-US" dirty="0"/>
              <a:t>NCR Confidential</a:t>
            </a:r>
          </a:p>
        </p:txBody>
      </p:sp>
      <p:sp>
        <p:nvSpPr>
          <p:cNvPr id="8200" name="Date Placeholder 3"/>
          <p:cNvSpPr>
            <a:spLocks noGrp="1"/>
          </p:cNvSpPr>
          <p:nvPr>
            <p:ph type="dt" sz="quarter" idx="23"/>
          </p:nvPr>
        </p:nvSpPr>
        <p:spPr bwMode="auto">
          <a:xfrm>
            <a:off x="900113" y="4760913"/>
            <a:ext cx="755650"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9D1F015A-0C68-48AB-BAFB-A145AD3A598D}"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8201" name="Slide Number Placeholder 4"/>
          <p:cNvSpPr>
            <a:spLocks noGrp="1"/>
          </p:cNvSpPr>
          <p:nvPr>
            <p:ph type="sldNum" sz="quarter" idx="24"/>
          </p:nvPr>
        </p:nvSpPr>
        <p:spPr bwMode="auto">
          <a:xfrm>
            <a:off x="8521700" y="4803775"/>
            <a:ext cx="327025"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B1F6F066-8994-4B0A-9A64-21924F6BDAB6}" type="slidenum">
              <a:rPr lang="en-US" smtClean="0">
                <a:solidFill>
                  <a:schemeClr val="tx2"/>
                </a:solidFill>
              </a:rPr>
              <a:pPr eaLnBrk="1" fontAlgn="base" hangingPunct="1">
                <a:spcBef>
                  <a:spcPct val="0"/>
                </a:spcBef>
                <a:spcAft>
                  <a:spcPct val="0"/>
                </a:spcAft>
              </a:pPr>
              <a:t>2</a:t>
            </a:fld>
            <a:endParaRPr lang="en-US" smtClean="0">
              <a:solidFill>
                <a:schemeClr val="tx2"/>
              </a:solidFill>
            </a:endParaRPr>
          </a:p>
        </p:txBody>
      </p:sp>
      <p:sp>
        <p:nvSpPr>
          <p:cNvPr id="6" name="Text Placeholder 5"/>
          <p:cNvSpPr>
            <a:spLocks noGrp="1"/>
          </p:cNvSpPr>
          <p:nvPr>
            <p:ph type="body" sz="quarter" idx="13"/>
          </p:nvPr>
        </p:nvSpPr>
        <p:spPr>
          <a:xfrm>
            <a:off x="900113" y="200025"/>
            <a:ext cx="7731125" cy="461963"/>
          </a:xfrm>
        </p:spPr>
        <p:txBody>
          <a:bodyPr>
            <a:normAutofit/>
          </a:bodyPr>
          <a:lstStyle/>
          <a:p>
            <a:pPr eaLnBrk="1" fontAlgn="auto" hangingPunct="1">
              <a:spcAft>
                <a:spcPts val="0"/>
              </a:spcAft>
              <a:buFont typeface="Arial" charset="0"/>
              <a:buNone/>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mn-ea"/>
                <a:cs typeface="+mn-cs"/>
              </a:rPr>
              <a:t>NCR </a:t>
            </a:r>
            <a:r>
              <a:rPr lang="en-PH" sz="3600" b="1" dirty="0" smtClean="0">
                <a:solidFill>
                  <a:schemeClr val="tx1">
                    <a:lumMod val="75000"/>
                    <a:lumOff val="25000"/>
                  </a:schemeClr>
                </a:solidFill>
                <a:effectLst>
                  <a:outerShdw blurRad="38100" dist="38100" dir="2700000" algn="tl">
                    <a:srgbClr val="000000">
                      <a:alpha val="43137"/>
                    </a:srgbClr>
                  </a:outerShdw>
                </a:effectLst>
                <a:latin typeface="+mj-lt"/>
                <a:ea typeface="+mn-ea"/>
                <a:cs typeface="+mn-cs"/>
              </a:rPr>
              <a:t>REALPOS</a:t>
            </a:r>
            <a:endParaRPr lang="en-PH" sz="3600" b="1" dirty="0">
              <a:solidFill>
                <a:schemeClr val="tx1">
                  <a:lumMod val="75000"/>
                  <a:lumOff val="25000"/>
                </a:schemeClr>
              </a:solidFill>
              <a:effectLst>
                <a:outerShdw blurRad="38100" dist="38100" dir="2700000" algn="tl">
                  <a:srgbClr val="000000">
                    <a:alpha val="43137"/>
                  </a:srgbClr>
                </a:outerShdw>
              </a:effectLst>
              <a:latin typeface="+mj-lt"/>
              <a:ea typeface="+mn-ea"/>
              <a:cs typeface="+mn-cs"/>
            </a:endParaRPr>
          </a:p>
        </p:txBody>
      </p:sp>
      <p:sp>
        <p:nvSpPr>
          <p:cNvPr id="10" name="Text Placeholder 9"/>
          <p:cNvSpPr>
            <a:spLocks noGrp="1"/>
          </p:cNvSpPr>
          <p:nvPr>
            <p:ph type="body" sz="quarter" idx="16"/>
          </p:nvPr>
        </p:nvSpPr>
        <p:spPr>
          <a:xfrm>
            <a:off x="2773363" y="2495550"/>
            <a:ext cx="1692275" cy="1692275"/>
          </a:xfrm>
        </p:spPr>
        <p:txBody>
          <a:bodyPr/>
          <a:lstStyle/>
          <a:p>
            <a:pPr marL="0" indent="0" eaLnBrk="1" fontAlgn="auto" hangingPunct="1">
              <a:spcAft>
                <a:spcPts val="0"/>
              </a:spcAft>
              <a:buFont typeface="Arial" charset="0"/>
              <a:buNone/>
              <a:defRPr/>
            </a:pPr>
            <a:endParaRPr lang="en-US" dirty="0" smtClean="0">
              <a:ea typeface="+mn-ea"/>
              <a:cs typeface="+mn-cs"/>
            </a:endParaRPr>
          </a:p>
          <a:p>
            <a:pPr marL="0" indent="0" eaLnBrk="1" fontAlgn="auto" hangingPunct="1">
              <a:spcAft>
                <a:spcPts val="0"/>
              </a:spcAft>
              <a:buFont typeface="Arial" charset="0"/>
              <a:buNone/>
              <a:defRPr/>
            </a:pPr>
            <a:endParaRPr lang="en-US" dirty="0">
              <a:ea typeface="+mn-ea"/>
              <a:cs typeface="+mn-cs"/>
            </a:endParaRPr>
          </a:p>
          <a:p>
            <a:pPr marL="0" indent="0" eaLnBrk="1" fontAlgn="auto" hangingPunct="1">
              <a:spcAft>
                <a:spcPts val="0"/>
              </a:spcAft>
              <a:buFont typeface="Arial" charset="0"/>
              <a:buNone/>
              <a:defRPr/>
            </a:pPr>
            <a:endParaRPr lang="en-US" dirty="0" smtClean="0">
              <a:ea typeface="+mn-ea"/>
              <a:cs typeface="+mn-cs"/>
            </a:endParaRPr>
          </a:p>
          <a:p>
            <a:pPr marL="0" indent="0" eaLnBrk="1" fontAlgn="auto" hangingPunct="1">
              <a:spcAft>
                <a:spcPts val="0"/>
              </a:spcAft>
              <a:buFont typeface="Arial" charset="0"/>
              <a:buNone/>
              <a:defRPr/>
            </a:pPr>
            <a:r>
              <a:rPr lang="en-US" sz="1200" b="1" dirty="0">
                <a:ea typeface="+mn-ea"/>
                <a:cs typeface="+mn-cs"/>
              </a:rPr>
              <a:t>Food, Drug, and Mass Merchandise</a:t>
            </a:r>
          </a:p>
        </p:txBody>
      </p:sp>
      <p:sp>
        <p:nvSpPr>
          <p:cNvPr id="12" name="Text Placeholder 11"/>
          <p:cNvSpPr>
            <a:spLocks noGrp="1"/>
          </p:cNvSpPr>
          <p:nvPr>
            <p:ph type="body" sz="quarter" idx="18"/>
          </p:nvPr>
        </p:nvSpPr>
        <p:spPr>
          <a:xfrm>
            <a:off x="4625975" y="819150"/>
            <a:ext cx="1692275" cy="1690688"/>
          </a:xfrm>
        </p:spPr>
        <p:txBody>
          <a:bodyPr/>
          <a:lstStyle/>
          <a:p>
            <a:pPr marL="0" indent="0" eaLnBrk="1" fontAlgn="auto" hangingPunct="1">
              <a:spcAft>
                <a:spcPts val="0"/>
              </a:spcAft>
              <a:buFont typeface="Arial" charset="0"/>
              <a:buNone/>
              <a:defRPr/>
            </a:pPr>
            <a:endParaRPr lang="en-US" dirty="0" smtClean="0">
              <a:ea typeface="+mn-ea"/>
              <a:cs typeface="+mn-cs"/>
            </a:endParaRPr>
          </a:p>
          <a:p>
            <a:pPr marL="0" indent="0" eaLnBrk="1" fontAlgn="auto" hangingPunct="1">
              <a:spcAft>
                <a:spcPts val="0"/>
              </a:spcAft>
              <a:buFont typeface="Arial" charset="0"/>
              <a:buNone/>
              <a:defRPr/>
            </a:pPr>
            <a:endParaRPr lang="en-US" dirty="0">
              <a:ea typeface="+mn-ea"/>
              <a:cs typeface="+mn-cs"/>
            </a:endParaRPr>
          </a:p>
          <a:p>
            <a:pPr marL="0" indent="0" eaLnBrk="1" fontAlgn="auto" hangingPunct="1">
              <a:spcAft>
                <a:spcPts val="0"/>
              </a:spcAft>
              <a:buFont typeface="Arial" charset="0"/>
              <a:buNone/>
              <a:defRPr/>
            </a:pPr>
            <a:endParaRPr lang="en-US" dirty="0" smtClean="0">
              <a:ea typeface="+mn-ea"/>
              <a:cs typeface="+mn-cs"/>
            </a:endParaRPr>
          </a:p>
          <a:p>
            <a:pPr marL="0" indent="0" algn="ctr" eaLnBrk="1" fontAlgn="auto" hangingPunct="1">
              <a:spcAft>
                <a:spcPts val="0"/>
              </a:spcAft>
              <a:buFont typeface="Arial" charset="0"/>
              <a:buNone/>
              <a:defRPr/>
            </a:pPr>
            <a:r>
              <a:rPr lang="en-US" sz="1200" b="1" dirty="0">
                <a:ea typeface="+mn-ea"/>
                <a:cs typeface="+mn-cs"/>
              </a:rPr>
              <a:t>Hospitality</a:t>
            </a:r>
          </a:p>
        </p:txBody>
      </p:sp>
      <p:sp>
        <p:nvSpPr>
          <p:cNvPr id="13" name="Text Placeholder 12"/>
          <p:cNvSpPr>
            <a:spLocks noGrp="1"/>
          </p:cNvSpPr>
          <p:nvPr>
            <p:ph type="body" sz="quarter" idx="20"/>
          </p:nvPr>
        </p:nvSpPr>
        <p:spPr>
          <a:xfrm>
            <a:off x="6497638" y="2495550"/>
            <a:ext cx="1692275" cy="1692275"/>
          </a:xfrm>
        </p:spPr>
        <p:txBody>
          <a:bodyPr/>
          <a:lstStyle/>
          <a:p>
            <a:pPr marL="0" indent="0" eaLnBrk="1" fontAlgn="auto" hangingPunct="1">
              <a:spcAft>
                <a:spcPts val="0"/>
              </a:spcAft>
              <a:buFont typeface="Arial" charset="0"/>
              <a:buNone/>
              <a:defRPr/>
            </a:pPr>
            <a:endParaRPr lang="en-US" dirty="0" smtClean="0">
              <a:ea typeface="+mn-ea"/>
              <a:cs typeface="+mn-cs"/>
            </a:endParaRPr>
          </a:p>
          <a:p>
            <a:pPr marL="0" indent="0" eaLnBrk="1" fontAlgn="auto" hangingPunct="1">
              <a:spcAft>
                <a:spcPts val="0"/>
              </a:spcAft>
              <a:buFont typeface="Arial" charset="0"/>
              <a:buNone/>
              <a:defRPr/>
            </a:pPr>
            <a:endParaRPr lang="en-US" dirty="0">
              <a:ea typeface="+mn-ea"/>
              <a:cs typeface="+mn-cs"/>
            </a:endParaRPr>
          </a:p>
          <a:p>
            <a:pPr marL="0" indent="0" eaLnBrk="1" fontAlgn="auto" hangingPunct="1">
              <a:spcAft>
                <a:spcPts val="0"/>
              </a:spcAft>
              <a:buFont typeface="Arial" charset="0"/>
              <a:buNone/>
              <a:defRPr/>
            </a:pPr>
            <a:endParaRPr lang="en-US" dirty="0" smtClean="0">
              <a:ea typeface="+mn-ea"/>
              <a:cs typeface="+mn-cs"/>
            </a:endParaRPr>
          </a:p>
          <a:p>
            <a:pPr marL="0" indent="0" algn="ctr" eaLnBrk="1" fontAlgn="auto" hangingPunct="1">
              <a:spcAft>
                <a:spcPts val="0"/>
              </a:spcAft>
              <a:buFont typeface="Arial" charset="0"/>
              <a:buNone/>
              <a:defRPr/>
            </a:pPr>
            <a:r>
              <a:rPr lang="en-US" sz="1200" b="1" dirty="0">
                <a:ea typeface="+mn-ea"/>
                <a:cs typeface="+mn-cs"/>
              </a:rPr>
              <a:t>Petroleum and Convenience Stores</a:t>
            </a:r>
          </a:p>
        </p:txBody>
      </p:sp>
      <p:sp>
        <p:nvSpPr>
          <p:cNvPr id="45" name="Text Placeholder 12"/>
          <p:cNvSpPr txBox="1">
            <a:spLocks/>
          </p:cNvSpPr>
          <p:nvPr/>
        </p:nvSpPr>
        <p:spPr>
          <a:xfrm>
            <a:off x="908050" y="4286250"/>
            <a:ext cx="7275513" cy="474663"/>
          </a:xfrm>
          <a:prstGeom prst="rect">
            <a:avLst/>
          </a:prstGeom>
          <a:solidFill>
            <a:schemeClr val="bg1">
              <a:lumMod val="50000"/>
            </a:schemeClr>
          </a:solidFill>
        </p:spPr>
        <p:txBody>
          <a:bodyPr lIns="72000" tIns="0" rIns="108000" bIns="0" anchor="ctr">
            <a:normAutofit/>
          </a:bodyPr>
          <a:lstStyle>
            <a:lvl1pPr marL="108000" indent="-108000" algn="l" defTabSz="457200" rtl="0" eaLnBrk="1" fontAlgn="base" hangingPunct="1">
              <a:lnSpc>
                <a:spcPts val="1300"/>
              </a:lnSpc>
              <a:spcBef>
                <a:spcPts val="0"/>
              </a:spcBef>
              <a:spcAft>
                <a:spcPct val="0"/>
              </a:spcAft>
              <a:buFont typeface="Arial" charset="0"/>
              <a:buChar char="•"/>
              <a:defRPr sz="1100" kern="1200" spc="-30">
                <a:solidFill>
                  <a:schemeClr val="bg1"/>
                </a:solidFill>
                <a:latin typeface="+mn-lt"/>
                <a:ea typeface="ＭＳ Ｐゴシック" charset="0"/>
                <a:cs typeface="ＭＳ Ｐゴシック" charset="0"/>
              </a:defRPr>
            </a:lvl1pPr>
            <a:lvl2pPr marL="216000" indent="-108000" algn="l" defTabSz="457200" rtl="0" eaLnBrk="1" fontAlgn="base" hangingPunct="1">
              <a:lnSpc>
                <a:spcPts val="1300"/>
              </a:lnSpc>
              <a:spcBef>
                <a:spcPts val="0"/>
              </a:spcBef>
              <a:spcAft>
                <a:spcPct val="0"/>
              </a:spcAft>
              <a:buFont typeface="Arial" charset="0"/>
              <a:buChar char="–"/>
              <a:defRPr sz="900" kern="1200" spc="-30">
                <a:solidFill>
                  <a:schemeClr val="bg1"/>
                </a:solidFill>
                <a:latin typeface="+mn-lt"/>
                <a:ea typeface="ＭＳ Ｐゴシック" charset="0"/>
                <a:cs typeface="+mn-cs"/>
              </a:defRPr>
            </a:lvl2pPr>
            <a:lvl3pPr marL="1143000" indent="-228600" algn="l" defTabSz="457200" rtl="0" eaLnBrk="1" fontAlgn="base" hangingPunct="1">
              <a:lnSpc>
                <a:spcPts val="2475"/>
              </a:lnSpc>
              <a:spcBef>
                <a:spcPct val="20000"/>
              </a:spcBef>
              <a:spcAft>
                <a:spcPct val="0"/>
              </a:spcAft>
              <a:buFont typeface="Arial" charset="0"/>
              <a:buChar char="•"/>
              <a:defRPr kern="1200" spc="-30">
                <a:solidFill>
                  <a:srgbClr val="404040"/>
                </a:solidFill>
                <a:latin typeface="+mn-lt"/>
                <a:ea typeface="ＭＳ Ｐゴシック" charset="0"/>
                <a:cs typeface="+mn-cs"/>
              </a:defRPr>
            </a:lvl3pPr>
            <a:lvl4pPr marL="1600200" indent="-228600" algn="l" defTabSz="457200" rtl="0" eaLnBrk="1" fontAlgn="base" hangingPunct="1">
              <a:lnSpc>
                <a:spcPts val="2475"/>
              </a:lnSpc>
              <a:spcBef>
                <a:spcPct val="20000"/>
              </a:spcBef>
              <a:spcAft>
                <a:spcPct val="0"/>
              </a:spcAft>
              <a:buFont typeface="Arial" charset="0"/>
              <a:buChar char="–"/>
              <a:defRPr sz="1600" kern="1200" spc="-30">
                <a:solidFill>
                  <a:srgbClr val="404040"/>
                </a:solidFill>
                <a:latin typeface="+mn-lt"/>
                <a:ea typeface="ＭＳ Ｐゴシック" charset="0"/>
                <a:cs typeface="+mn-cs"/>
              </a:defRPr>
            </a:lvl4pPr>
            <a:lvl5pPr marL="2057400" indent="-228600" algn="l" defTabSz="457200" rtl="0" eaLnBrk="1" fontAlgn="base" hangingPunct="1">
              <a:lnSpc>
                <a:spcPts val="2475"/>
              </a:lnSpc>
              <a:spcBef>
                <a:spcPct val="20000"/>
              </a:spcBef>
              <a:spcAft>
                <a:spcPct val="0"/>
              </a:spcAft>
              <a:buFont typeface="Arial" charset="0"/>
              <a:buChar char="»"/>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Aft>
                <a:spcPts val="0"/>
              </a:spcAft>
              <a:buFont typeface="Arial" charset="0"/>
              <a:buNone/>
              <a:defRPr/>
            </a:pPr>
            <a:r>
              <a:rPr lang="en-PH" sz="1400" b="1" dirty="0">
                <a:ea typeface="+mn-ea"/>
                <a:cs typeface="+mn-cs"/>
              </a:rPr>
              <a:t>The NCR </a:t>
            </a:r>
            <a:r>
              <a:rPr lang="en-PH" sz="1400" b="1" dirty="0" err="1">
                <a:ea typeface="+mn-ea"/>
                <a:cs typeface="+mn-cs"/>
              </a:rPr>
              <a:t>RealPOS</a:t>
            </a:r>
            <a:r>
              <a:rPr lang="en-PH" sz="1400" b="1" dirty="0">
                <a:ea typeface="+mn-ea"/>
                <a:cs typeface="+mn-cs"/>
              </a:rPr>
              <a:t> </a:t>
            </a:r>
            <a:r>
              <a:rPr lang="en-PH" sz="1400" b="1" dirty="0" smtClean="0">
                <a:ea typeface="+mn-ea"/>
                <a:cs typeface="+mn-cs"/>
              </a:rPr>
              <a:t>portfolio meets the diverse needs </a:t>
            </a:r>
          </a:p>
          <a:p>
            <a:pPr marL="0" indent="0" algn="ctr" fontAlgn="auto">
              <a:spcAft>
                <a:spcPts val="0"/>
              </a:spcAft>
              <a:buFont typeface="Arial" charset="0"/>
              <a:buNone/>
              <a:defRPr/>
            </a:pPr>
            <a:r>
              <a:rPr lang="en-PH" sz="1400" b="1" dirty="0" smtClean="0">
                <a:ea typeface="+mn-ea"/>
                <a:cs typeface="+mn-cs"/>
              </a:rPr>
              <a:t>of the retail and hospitality industries</a:t>
            </a:r>
            <a:endParaRPr lang="en-PH" sz="1400" b="1" dirty="0">
              <a:ea typeface="+mn-ea"/>
              <a:cs typeface="+mn-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2"/>
          <p:cNvSpPr txBox="1">
            <a:spLocks/>
          </p:cNvSpPr>
          <p:nvPr/>
        </p:nvSpPr>
        <p:spPr>
          <a:xfrm>
            <a:off x="3567113" y="1335088"/>
            <a:ext cx="1338262" cy="320675"/>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defRPr/>
            </a:pPr>
            <a:r>
              <a:rPr lang="en-PH" sz="2600" b="1" dirty="0" smtClean="0">
                <a:solidFill>
                  <a:srgbClr val="74BD35"/>
                </a:solidFill>
                <a:ea typeface="ＭＳ Ｐゴシック" charset="0"/>
              </a:rPr>
              <a:t>Summary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885825" y="1335088"/>
            <a:ext cx="2587625" cy="320675"/>
          </a:xfrm>
        </p:spPr>
        <p:txBody>
          <a:bodyPr tIns="0" anchor="ctr" anchorCtr="0">
            <a:noAutofit/>
          </a:bodyPr>
          <a:lstStyle/>
          <a:p>
            <a:pPr marL="0" indent="0" eaLnBrk="1" hangingPunct="1">
              <a:lnSpc>
                <a:spcPct val="100000"/>
              </a:lnSpc>
              <a:spcBef>
                <a:spcPts val="200"/>
              </a:spcBef>
              <a:spcAft>
                <a:spcPts val="200"/>
              </a:spcAft>
              <a:buFont typeface="Arial" pitchFamily="34" charset="0"/>
              <a:buNone/>
              <a:defRPr/>
            </a:pPr>
            <a:r>
              <a:rPr lang="en-PH" sz="1400" dirty="0">
                <a:ea typeface="ＭＳ Ｐゴシック" charset="0"/>
                <a:cs typeface="Arial" charset="0"/>
              </a:rPr>
              <a:t>Outstanding </a:t>
            </a:r>
            <a:r>
              <a:rPr lang="en-PH" sz="1400" dirty="0" smtClean="0">
                <a:ea typeface="ＭＳ Ｐゴシック" charset="0"/>
                <a:cs typeface="Arial" charset="0"/>
              </a:rPr>
              <a:t>performance</a:t>
            </a:r>
            <a:endParaRPr lang="en-PH" sz="1400" dirty="0">
              <a:ea typeface="ＭＳ Ｐゴシック" charset="0"/>
              <a:cs typeface="Arial" charset="0"/>
            </a:endParaRPr>
          </a:p>
        </p:txBody>
      </p:sp>
      <p:pic>
        <p:nvPicPr>
          <p:cNvPr id="4098"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4138613" y="1358900"/>
            <a:ext cx="327025" cy="23653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1" name="Text Placeholder 2"/>
          <p:cNvSpPr txBox="1">
            <a:spLocks/>
          </p:cNvSpPr>
          <p:nvPr/>
        </p:nvSpPr>
        <p:spPr>
          <a:xfrm>
            <a:off x="3567113" y="936625"/>
            <a:ext cx="1338262" cy="331788"/>
          </a:xfrm>
          <a:prstGeom prst="rect">
            <a:avLst/>
          </a:prstGeom>
          <a:solidFill>
            <a:schemeClr val="tx1">
              <a:lumMod val="75000"/>
              <a:lumOff val="25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100" dirty="0">
                <a:ea typeface="ＭＳ Ｐゴシック" charset="0"/>
                <a:cs typeface="Arial" charset="0"/>
              </a:rPr>
              <a:t>NCR </a:t>
            </a:r>
            <a:r>
              <a:rPr lang="en-PH" sz="1100" dirty="0" smtClean="0">
                <a:ea typeface="ＭＳ Ｐゴシック" charset="0"/>
                <a:cs typeface="Arial" charset="0"/>
              </a:rPr>
              <a:t>RealPOS </a:t>
            </a:r>
            <a:r>
              <a:rPr lang="en-PH" sz="1100" dirty="0">
                <a:ea typeface="ＭＳ Ｐゴシック" charset="0"/>
                <a:cs typeface="Arial" charset="0"/>
              </a:rPr>
              <a:t>40</a:t>
            </a:r>
          </a:p>
        </p:txBody>
      </p:sp>
      <p:sp>
        <p:nvSpPr>
          <p:cNvPr id="65" name="Text Placeholder 2"/>
          <p:cNvSpPr txBox="1">
            <a:spLocks/>
          </p:cNvSpPr>
          <p:nvPr/>
        </p:nvSpPr>
        <p:spPr>
          <a:xfrm>
            <a:off x="5032375" y="1477963"/>
            <a:ext cx="3633788" cy="2732087"/>
          </a:xfrm>
          <a:prstGeom prst="rect">
            <a:avLst/>
          </a:prstGeom>
          <a:solidFill>
            <a:srgbClr val="4FAC43"/>
          </a:solidFill>
        </p:spPr>
        <p:txBody>
          <a:bodyPr lIns="108000" tIns="9144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spcBef>
                <a:spcPts val="200"/>
              </a:spcBef>
              <a:spcAft>
                <a:spcPts val="200"/>
              </a:spcAft>
              <a:defRPr/>
            </a:pPr>
            <a:r>
              <a:rPr lang="en-PH" sz="1400" dirty="0">
                <a:ea typeface="ＭＳ Ｐゴシック" charset="0"/>
                <a:cs typeface="Arial" charset="0"/>
              </a:rPr>
              <a:t>How will you  realize your vision for POS?</a:t>
            </a:r>
          </a:p>
          <a:p>
            <a:pPr>
              <a:lnSpc>
                <a:spcPct val="100000"/>
              </a:lnSpc>
              <a:spcBef>
                <a:spcPts val="200"/>
              </a:spcBef>
              <a:spcAft>
                <a:spcPts val="200"/>
              </a:spcAft>
              <a:defRPr/>
            </a:pPr>
            <a:r>
              <a:rPr lang="en-PH" sz="1400" dirty="0">
                <a:ea typeface="ＭＳ Ｐゴシック" charset="0"/>
                <a:cs typeface="Arial" charset="0"/>
              </a:rPr>
              <a:t>Which platform offers the longest horizon &amp; greatest investment protection?</a:t>
            </a:r>
          </a:p>
          <a:p>
            <a:pPr>
              <a:lnSpc>
                <a:spcPct val="100000"/>
              </a:lnSpc>
              <a:spcBef>
                <a:spcPts val="200"/>
              </a:spcBef>
              <a:spcAft>
                <a:spcPts val="200"/>
              </a:spcAft>
              <a:defRPr/>
            </a:pPr>
            <a:r>
              <a:rPr lang="en-PH" sz="1400" dirty="0">
                <a:ea typeface="ＭＳ Ｐゴシック" charset="0"/>
                <a:cs typeface="Arial" charset="0"/>
              </a:rPr>
              <a:t>Which platform will help you reduce TCO?</a:t>
            </a:r>
          </a:p>
        </p:txBody>
      </p:sp>
      <p:sp>
        <p:nvSpPr>
          <p:cNvPr id="81" name="Text Placeholder 2"/>
          <p:cNvSpPr txBox="1">
            <a:spLocks/>
          </p:cNvSpPr>
          <p:nvPr/>
        </p:nvSpPr>
        <p:spPr>
          <a:xfrm>
            <a:off x="3567113" y="1692275"/>
            <a:ext cx="1338262" cy="322263"/>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82" name="Text Placeholder 2"/>
          <p:cNvSpPr txBox="1">
            <a:spLocks/>
          </p:cNvSpPr>
          <p:nvPr/>
        </p:nvSpPr>
        <p:spPr>
          <a:xfrm>
            <a:off x="885825" y="1692275"/>
            <a:ext cx="2587625" cy="322263"/>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Sleek </a:t>
            </a:r>
            <a:r>
              <a:rPr lang="en-PH" sz="1400" dirty="0" smtClean="0">
                <a:ea typeface="ＭＳ Ｐゴシック" charset="0"/>
                <a:cs typeface="Arial" charset="0"/>
              </a:rPr>
              <a:t>modern design</a:t>
            </a:r>
            <a:endParaRPr lang="en-PH" sz="1400" dirty="0">
              <a:ea typeface="ＭＳ Ｐゴシック" charset="0"/>
              <a:cs typeface="Arial" charset="0"/>
            </a:endParaRPr>
          </a:p>
        </p:txBody>
      </p:sp>
      <p:pic>
        <p:nvPicPr>
          <p:cNvPr id="83"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4138613" y="1717675"/>
            <a:ext cx="327025" cy="23653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4" name="Text Placeholder 2"/>
          <p:cNvSpPr txBox="1">
            <a:spLocks/>
          </p:cNvSpPr>
          <p:nvPr/>
        </p:nvSpPr>
        <p:spPr>
          <a:xfrm>
            <a:off x="3567113" y="2052638"/>
            <a:ext cx="1338262" cy="322262"/>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85" name="Text Placeholder 2"/>
          <p:cNvSpPr txBox="1">
            <a:spLocks/>
          </p:cNvSpPr>
          <p:nvPr/>
        </p:nvSpPr>
        <p:spPr>
          <a:xfrm>
            <a:off x="885825" y="2052638"/>
            <a:ext cx="2587625" cy="322262"/>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Most </a:t>
            </a:r>
            <a:r>
              <a:rPr lang="en-PH" sz="1400" dirty="0" smtClean="0">
                <a:ea typeface="ＭＳ Ｐゴシック" charset="0"/>
                <a:cs typeface="Arial" charset="0"/>
              </a:rPr>
              <a:t>compact size/weight</a:t>
            </a:r>
            <a:endParaRPr lang="en-PH" sz="1400" dirty="0">
              <a:ea typeface="ＭＳ Ｐゴシック" charset="0"/>
              <a:cs typeface="Arial" charset="0"/>
            </a:endParaRPr>
          </a:p>
        </p:txBody>
      </p:sp>
      <p:pic>
        <p:nvPicPr>
          <p:cNvPr id="86"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4138613" y="2078038"/>
            <a:ext cx="327025" cy="2365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7" name="Text Placeholder 2"/>
          <p:cNvSpPr txBox="1">
            <a:spLocks/>
          </p:cNvSpPr>
          <p:nvPr/>
        </p:nvSpPr>
        <p:spPr>
          <a:xfrm>
            <a:off x="3567113" y="2414588"/>
            <a:ext cx="1338262" cy="322262"/>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88" name="Text Placeholder 2"/>
          <p:cNvSpPr txBox="1">
            <a:spLocks/>
          </p:cNvSpPr>
          <p:nvPr/>
        </p:nvSpPr>
        <p:spPr>
          <a:xfrm>
            <a:off x="885825" y="2414588"/>
            <a:ext cx="2587625" cy="322262"/>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Most </a:t>
            </a:r>
            <a:r>
              <a:rPr lang="en-PH" sz="1400" dirty="0" smtClean="0">
                <a:ea typeface="ＭＳ Ｐゴシック" charset="0"/>
                <a:cs typeface="Arial" charset="0"/>
              </a:rPr>
              <a:t>configuration options</a:t>
            </a:r>
            <a:endParaRPr lang="en-PH" sz="1400" dirty="0">
              <a:ea typeface="ＭＳ Ｐゴシック" charset="0"/>
              <a:cs typeface="Arial" charset="0"/>
            </a:endParaRPr>
          </a:p>
        </p:txBody>
      </p:sp>
      <p:pic>
        <p:nvPicPr>
          <p:cNvPr id="89"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4138613" y="2439988"/>
            <a:ext cx="327025" cy="2365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0" name="Text Placeholder 2"/>
          <p:cNvSpPr txBox="1">
            <a:spLocks/>
          </p:cNvSpPr>
          <p:nvPr/>
        </p:nvSpPr>
        <p:spPr>
          <a:xfrm>
            <a:off x="3567113" y="2778125"/>
            <a:ext cx="1338262" cy="322263"/>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91" name="Text Placeholder 2"/>
          <p:cNvSpPr txBox="1">
            <a:spLocks/>
          </p:cNvSpPr>
          <p:nvPr/>
        </p:nvSpPr>
        <p:spPr>
          <a:xfrm>
            <a:off x="885825" y="2778125"/>
            <a:ext cx="2587625" cy="322263"/>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Excellent </a:t>
            </a:r>
            <a:r>
              <a:rPr lang="en-PH" sz="1400" dirty="0" smtClean="0">
                <a:ea typeface="ＭＳ Ｐゴシック" charset="0"/>
                <a:cs typeface="Arial" charset="0"/>
              </a:rPr>
              <a:t>connectivity</a:t>
            </a:r>
            <a:endParaRPr lang="en-PH" sz="1400" dirty="0">
              <a:ea typeface="ＭＳ Ｐゴシック" charset="0"/>
              <a:cs typeface="Arial" charset="0"/>
            </a:endParaRPr>
          </a:p>
        </p:txBody>
      </p:sp>
      <p:pic>
        <p:nvPicPr>
          <p:cNvPr id="92"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4138613" y="2803525"/>
            <a:ext cx="327025" cy="23653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3" name="Text Placeholder 2"/>
          <p:cNvSpPr txBox="1">
            <a:spLocks/>
          </p:cNvSpPr>
          <p:nvPr/>
        </p:nvSpPr>
        <p:spPr>
          <a:xfrm>
            <a:off x="3567113" y="3146425"/>
            <a:ext cx="1338262" cy="322263"/>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94" name="Text Placeholder 2"/>
          <p:cNvSpPr txBox="1">
            <a:spLocks/>
          </p:cNvSpPr>
          <p:nvPr/>
        </p:nvSpPr>
        <p:spPr>
          <a:xfrm>
            <a:off x="885825" y="3146425"/>
            <a:ext cx="2587625" cy="322263"/>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Efficient </a:t>
            </a:r>
            <a:r>
              <a:rPr lang="en-PH" sz="1400" dirty="0" smtClean="0">
                <a:ea typeface="ＭＳ Ｐゴシック" charset="0"/>
                <a:cs typeface="Arial" charset="0"/>
              </a:rPr>
              <a:t>serviceability</a:t>
            </a:r>
            <a:endParaRPr lang="en-PH" sz="1400" dirty="0">
              <a:ea typeface="ＭＳ Ｐゴシック" charset="0"/>
              <a:cs typeface="Arial" charset="0"/>
            </a:endParaRPr>
          </a:p>
        </p:txBody>
      </p:sp>
      <p:pic>
        <p:nvPicPr>
          <p:cNvPr id="95"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4138613" y="3171825"/>
            <a:ext cx="327025" cy="23653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6" name="Text Placeholder 2"/>
          <p:cNvSpPr txBox="1">
            <a:spLocks/>
          </p:cNvSpPr>
          <p:nvPr/>
        </p:nvSpPr>
        <p:spPr>
          <a:xfrm>
            <a:off x="3567113" y="3521075"/>
            <a:ext cx="1338262" cy="322263"/>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97" name="Text Placeholder 2"/>
          <p:cNvSpPr txBox="1">
            <a:spLocks/>
          </p:cNvSpPr>
          <p:nvPr/>
        </p:nvSpPr>
        <p:spPr>
          <a:xfrm>
            <a:off x="885825" y="3521075"/>
            <a:ext cx="2587625" cy="322263"/>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Exceptional </a:t>
            </a:r>
            <a:r>
              <a:rPr lang="en-PH" sz="1400" dirty="0" smtClean="0">
                <a:ea typeface="ＭＳ Ｐゴシック" charset="0"/>
                <a:cs typeface="Arial" charset="0"/>
              </a:rPr>
              <a:t>energy efficiency</a:t>
            </a:r>
            <a:endParaRPr lang="en-PH" sz="1400" dirty="0">
              <a:ea typeface="ＭＳ Ｐゴシック" charset="0"/>
              <a:cs typeface="Arial" charset="0"/>
            </a:endParaRPr>
          </a:p>
        </p:txBody>
      </p:sp>
      <p:pic>
        <p:nvPicPr>
          <p:cNvPr id="98"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4138613" y="3546475"/>
            <a:ext cx="327025" cy="23653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9" name="Text Placeholder 2"/>
          <p:cNvSpPr txBox="1">
            <a:spLocks/>
          </p:cNvSpPr>
          <p:nvPr/>
        </p:nvSpPr>
        <p:spPr>
          <a:xfrm>
            <a:off x="3567113" y="3887788"/>
            <a:ext cx="1338262" cy="322262"/>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100" name="Text Placeholder 2"/>
          <p:cNvSpPr txBox="1">
            <a:spLocks/>
          </p:cNvSpPr>
          <p:nvPr/>
        </p:nvSpPr>
        <p:spPr>
          <a:xfrm>
            <a:off x="885825" y="3887788"/>
            <a:ext cx="2587625" cy="322262"/>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Superior </a:t>
            </a:r>
            <a:r>
              <a:rPr lang="en-PH" sz="1400" dirty="0" smtClean="0">
                <a:ea typeface="ＭＳ Ｐゴシック" charset="0"/>
                <a:cs typeface="Arial" charset="0"/>
              </a:rPr>
              <a:t>investment protection</a:t>
            </a:r>
            <a:endParaRPr lang="en-PH" sz="1400" dirty="0">
              <a:ea typeface="ＭＳ Ｐゴシック" charset="0"/>
              <a:cs typeface="Arial" charset="0"/>
            </a:endParaRPr>
          </a:p>
        </p:txBody>
      </p:sp>
      <p:pic>
        <p:nvPicPr>
          <p:cNvPr id="101"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4138613" y="3913188"/>
            <a:ext cx="327025" cy="2365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2" name="Text Placeholder 2"/>
          <p:cNvSpPr txBox="1">
            <a:spLocks/>
          </p:cNvSpPr>
          <p:nvPr/>
        </p:nvSpPr>
        <p:spPr>
          <a:xfrm>
            <a:off x="5032375" y="936625"/>
            <a:ext cx="3633788" cy="541338"/>
          </a:xfrm>
          <a:prstGeom prst="rect">
            <a:avLst/>
          </a:prstGeom>
          <a:solidFill>
            <a:schemeClr val="tx1">
              <a:lumMod val="65000"/>
              <a:lumOff val="35000"/>
            </a:schemeClr>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THINGS TO CONSIDER FOR YOUR NEXT PURCHASE</a:t>
            </a:r>
          </a:p>
        </p:txBody>
      </p:sp>
      <p:sp>
        <p:nvSpPr>
          <p:cNvPr id="103" name="Text Placeholder 2"/>
          <p:cNvSpPr txBox="1">
            <a:spLocks/>
          </p:cNvSpPr>
          <p:nvPr/>
        </p:nvSpPr>
        <p:spPr>
          <a:xfrm>
            <a:off x="885825" y="4270375"/>
            <a:ext cx="7780338" cy="433388"/>
          </a:xfrm>
          <a:prstGeom prst="rect">
            <a:avLst/>
          </a:prstGeom>
          <a:solidFill>
            <a:schemeClr val="tx1">
              <a:lumMod val="65000"/>
              <a:lumOff val="35000"/>
            </a:schemeClr>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200"/>
              </a:spcBef>
              <a:spcAft>
                <a:spcPts val="200"/>
              </a:spcAft>
              <a:buFont typeface="Arial" pitchFamily="34" charset="0"/>
              <a:buNone/>
              <a:defRPr/>
            </a:pPr>
            <a:r>
              <a:rPr lang="en-PH" sz="1200" dirty="0">
                <a:ea typeface="ＭＳ Ｐゴシック" charset="0"/>
                <a:cs typeface="Arial" charset="0"/>
              </a:rPr>
              <a:t>The RealPOS 60 features outstanding performance and energy efficiency in an innovative compact design</a:t>
            </a:r>
          </a:p>
        </p:txBody>
      </p:sp>
      <p:sp>
        <p:nvSpPr>
          <p:cNvPr id="33" name="Footer Placeholder 2"/>
          <p:cNvSpPr>
            <a:spLocks noGrp="1"/>
          </p:cNvSpPr>
          <p:nvPr>
            <p:ph type="ftr" sz="quarter" idx="17"/>
          </p:nvPr>
        </p:nvSpPr>
        <p:spPr/>
        <p:txBody>
          <a:bodyPr/>
          <a:lstStyle/>
          <a:p>
            <a:pPr>
              <a:defRPr/>
            </a:pPr>
            <a:r>
              <a:rPr lang="en-US"/>
              <a:t>NCR Confidential</a:t>
            </a:r>
          </a:p>
        </p:txBody>
      </p:sp>
      <p:sp>
        <p:nvSpPr>
          <p:cNvPr id="26656"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245D3269-8603-42CF-9CB5-C72349368C57}"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26657"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F69EAD92-1D12-4A1B-A338-70767C063626}" type="slidenum">
              <a:rPr lang="en-US" smtClean="0">
                <a:solidFill>
                  <a:schemeClr val="tx2"/>
                </a:solidFill>
              </a:rPr>
              <a:pPr eaLnBrk="1" fontAlgn="base" hangingPunct="1">
                <a:spcBef>
                  <a:spcPct val="0"/>
                </a:spcBef>
                <a:spcAft>
                  <a:spcPct val="0"/>
                </a:spcAft>
              </a:pPr>
              <a:t>20</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0"/>
          <p:cNvSpPr txBox="1">
            <a:spLocks/>
          </p:cNvSpPr>
          <p:nvPr/>
        </p:nvSpPr>
        <p:spPr>
          <a:xfrm>
            <a:off x="303213" y="2244725"/>
            <a:ext cx="4619625" cy="587375"/>
          </a:xfrm>
          <a:prstGeom prst="rect">
            <a:avLst/>
          </a:prstGeom>
        </p:spPr>
        <p:txBody>
          <a:bodyPr/>
          <a:lstStyle>
            <a:lvl1pPr marL="342900" indent="-342900" algn="l" defTabSz="457200" rtl="0" eaLnBrk="1" latinLnBrk="0" hangingPunct="1">
              <a:lnSpc>
                <a:spcPts val="2480"/>
              </a:lnSpc>
              <a:spcBef>
                <a:spcPct val="20000"/>
              </a:spcBef>
              <a:buFont typeface="Arial"/>
              <a:buChar char="•"/>
              <a:defRPr sz="2400" kern="1200" spc="-30">
                <a:solidFill>
                  <a:schemeClr val="tx1">
                    <a:lumMod val="75000"/>
                    <a:lumOff val="25000"/>
                  </a:schemeClr>
                </a:solidFill>
                <a:latin typeface="+mn-lt"/>
                <a:ea typeface="+mn-ea"/>
                <a:cs typeface="+mn-cs"/>
              </a:defRPr>
            </a:lvl1pPr>
            <a:lvl2pPr marL="742950" indent="-285750" algn="l" defTabSz="457200" rtl="0" eaLnBrk="1" latinLnBrk="0" hangingPunct="1">
              <a:lnSpc>
                <a:spcPts val="2480"/>
              </a:lnSpc>
              <a:spcBef>
                <a:spcPct val="20000"/>
              </a:spcBef>
              <a:buFont typeface="Arial"/>
              <a:buChar char="–"/>
              <a:defRPr sz="2000" kern="1200" spc="-30">
                <a:solidFill>
                  <a:schemeClr val="tx1">
                    <a:lumMod val="75000"/>
                    <a:lumOff val="25000"/>
                  </a:schemeClr>
                </a:solidFill>
                <a:latin typeface="+mn-lt"/>
                <a:ea typeface="+mn-ea"/>
                <a:cs typeface="+mn-cs"/>
              </a:defRPr>
            </a:lvl2pPr>
            <a:lvl3pPr marL="1143000" indent="-228600" algn="l" defTabSz="457200" rtl="0" eaLnBrk="1" latinLnBrk="0" hangingPunct="1">
              <a:lnSpc>
                <a:spcPts val="2480"/>
              </a:lnSpc>
              <a:spcBef>
                <a:spcPct val="20000"/>
              </a:spcBef>
              <a:buFont typeface="Arial"/>
              <a:buChar char="•"/>
              <a:defRPr sz="1800" kern="1200" spc="-30">
                <a:solidFill>
                  <a:schemeClr val="tx1">
                    <a:lumMod val="75000"/>
                    <a:lumOff val="25000"/>
                  </a:schemeClr>
                </a:solidFill>
                <a:latin typeface="+mn-lt"/>
                <a:ea typeface="+mn-ea"/>
                <a:cs typeface="+mn-cs"/>
              </a:defRPr>
            </a:lvl3pPr>
            <a:lvl4pPr marL="1600200" indent="-228600" algn="l" defTabSz="457200" rtl="0" eaLnBrk="1" latinLnBrk="0" hangingPunct="1">
              <a:lnSpc>
                <a:spcPts val="2480"/>
              </a:lnSpc>
              <a:spcBef>
                <a:spcPct val="20000"/>
              </a:spcBef>
              <a:buFont typeface="Arial"/>
              <a:buChar char="–"/>
              <a:defRPr sz="1600" kern="1200" spc="-30">
                <a:solidFill>
                  <a:schemeClr val="tx1">
                    <a:lumMod val="75000"/>
                    <a:lumOff val="25000"/>
                  </a:schemeClr>
                </a:solidFill>
                <a:latin typeface="+mn-lt"/>
                <a:ea typeface="+mn-ea"/>
                <a:cs typeface="+mn-cs"/>
              </a:defRPr>
            </a:lvl4pPr>
            <a:lvl5pPr marL="2057400" indent="-228600" algn="l" defTabSz="457200" rtl="0" eaLnBrk="1" latinLnBrk="0" hangingPunct="1">
              <a:lnSpc>
                <a:spcPts val="2480"/>
              </a:lnSpc>
              <a:spcBef>
                <a:spcPct val="20000"/>
              </a:spcBef>
              <a:buFont typeface="Arial"/>
              <a:buChar char="»"/>
              <a:defRPr sz="1400" kern="1200" spc="-3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lnSpc>
                <a:spcPts val="4300"/>
              </a:lnSpc>
              <a:spcAft>
                <a:spcPts val="0"/>
              </a:spcAft>
              <a:buFont typeface="Arial"/>
              <a:buNone/>
              <a:defRPr/>
            </a:pPr>
            <a:r>
              <a:rPr lang="en-US" sz="4800" dirty="0">
                <a:solidFill>
                  <a:schemeClr val="bg1"/>
                </a:solidFill>
                <a:latin typeface="+mj-lt"/>
                <a:cs typeface="NCR New Marker Regular"/>
              </a:rPr>
              <a:t>THANK </a:t>
            </a:r>
            <a:r>
              <a:rPr lang="en-US" sz="4800" dirty="0" smtClean="0">
                <a:solidFill>
                  <a:schemeClr val="bg1"/>
                </a:solidFill>
                <a:latin typeface="+mj-lt"/>
                <a:cs typeface="NCR New Marker Regular"/>
              </a:rPr>
              <a:t>YOU</a:t>
            </a:r>
            <a:endParaRPr lang="en-US" sz="4800" dirty="0">
              <a:solidFill>
                <a:schemeClr val="bg1"/>
              </a:solidFill>
              <a:latin typeface="+mj-lt"/>
              <a:cs typeface="NCR New Marker Regular"/>
            </a:endParaRPr>
          </a:p>
        </p:txBody>
      </p:sp>
      <p:sp>
        <p:nvSpPr>
          <p:cNvPr id="2" name="Slide Number Placeholder 1"/>
          <p:cNvSpPr>
            <a:spLocks noGrp="1"/>
          </p:cNvSpPr>
          <p:nvPr>
            <p:ph type="sldNum" sz="quarter" idx="14"/>
          </p:nvPr>
        </p:nvSpPr>
        <p:spPr/>
        <p:txBody>
          <a:bodyPr/>
          <a:lstStyle/>
          <a:p>
            <a:pPr>
              <a:defRPr/>
            </a:pPr>
            <a:fld id="{2115E1DF-42EB-461B-8E06-13AB57F02F8B}" type="slidenum">
              <a:rPr lang="en-US" smtClean="0"/>
              <a:pPr>
                <a:defRPr/>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0"/>
          <p:cNvSpPr txBox="1">
            <a:spLocks/>
          </p:cNvSpPr>
          <p:nvPr/>
        </p:nvSpPr>
        <p:spPr>
          <a:xfrm>
            <a:off x="303213" y="2244725"/>
            <a:ext cx="4619625" cy="587375"/>
          </a:xfrm>
          <a:prstGeom prst="rect">
            <a:avLst/>
          </a:prstGeom>
        </p:spPr>
        <p:txBody>
          <a:bodyPr/>
          <a:lstStyle>
            <a:lvl1pPr marL="342900" indent="-342900" algn="l" defTabSz="457200" rtl="0" eaLnBrk="1" latinLnBrk="0" hangingPunct="1">
              <a:lnSpc>
                <a:spcPts val="2480"/>
              </a:lnSpc>
              <a:spcBef>
                <a:spcPct val="20000"/>
              </a:spcBef>
              <a:buFont typeface="Arial"/>
              <a:buChar char="•"/>
              <a:defRPr sz="2400" kern="1200" spc="-30">
                <a:solidFill>
                  <a:schemeClr val="tx1">
                    <a:lumMod val="75000"/>
                    <a:lumOff val="25000"/>
                  </a:schemeClr>
                </a:solidFill>
                <a:latin typeface="+mn-lt"/>
                <a:ea typeface="+mn-ea"/>
                <a:cs typeface="+mn-cs"/>
              </a:defRPr>
            </a:lvl1pPr>
            <a:lvl2pPr marL="742950" indent="-285750" algn="l" defTabSz="457200" rtl="0" eaLnBrk="1" latinLnBrk="0" hangingPunct="1">
              <a:lnSpc>
                <a:spcPts val="2480"/>
              </a:lnSpc>
              <a:spcBef>
                <a:spcPct val="20000"/>
              </a:spcBef>
              <a:buFont typeface="Arial"/>
              <a:buChar char="–"/>
              <a:defRPr sz="2000" kern="1200" spc="-30">
                <a:solidFill>
                  <a:schemeClr val="tx1">
                    <a:lumMod val="75000"/>
                    <a:lumOff val="25000"/>
                  </a:schemeClr>
                </a:solidFill>
                <a:latin typeface="+mn-lt"/>
                <a:ea typeface="+mn-ea"/>
                <a:cs typeface="+mn-cs"/>
              </a:defRPr>
            </a:lvl2pPr>
            <a:lvl3pPr marL="1143000" indent="-228600" algn="l" defTabSz="457200" rtl="0" eaLnBrk="1" latinLnBrk="0" hangingPunct="1">
              <a:lnSpc>
                <a:spcPts val="2480"/>
              </a:lnSpc>
              <a:spcBef>
                <a:spcPct val="20000"/>
              </a:spcBef>
              <a:buFont typeface="Arial"/>
              <a:buChar char="•"/>
              <a:defRPr sz="1800" kern="1200" spc="-30">
                <a:solidFill>
                  <a:schemeClr val="tx1">
                    <a:lumMod val="75000"/>
                    <a:lumOff val="25000"/>
                  </a:schemeClr>
                </a:solidFill>
                <a:latin typeface="+mn-lt"/>
                <a:ea typeface="+mn-ea"/>
                <a:cs typeface="+mn-cs"/>
              </a:defRPr>
            </a:lvl3pPr>
            <a:lvl4pPr marL="1600200" indent="-228600" algn="l" defTabSz="457200" rtl="0" eaLnBrk="1" latinLnBrk="0" hangingPunct="1">
              <a:lnSpc>
                <a:spcPts val="2480"/>
              </a:lnSpc>
              <a:spcBef>
                <a:spcPct val="20000"/>
              </a:spcBef>
              <a:buFont typeface="Arial"/>
              <a:buChar char="–"/>
              <a:defRPr sz="1600" kern="1200" spc="-30">
                <a:solidFill>
                  <a:schemeClr val="tx1">
                    <a:lumMod val="75000"/>
                    <a:lumOff val="25000"/>
                  </a:schemeClr>
                </a:solidFill>
                <a:latin typeface="+mn-lt"/>
                <a:ea typeface="+mn-ea"/>
                <a:cs typeface="+mn-cs"/>
              </a:defRPr>
            </a:lvl4pPr>
            <a:lvl5pPr marL="2057400" indent="-228600" algn="l" defTabSz="457200" rtl="0" eaLnBrk="1" latinLnBrk="0" hangingPunct="1">
              <a:lnSpc>
                <a:spcPts val="2480"/>
              </a:lnSpc>
              <a:spcBef>
                <a:spcPct val="20000"/>
              </a:spcBef>
              <a:buFont typeface="Arial"/>
              <a:buChar char="»"/>
              <a:defRPr sz="1400" kern="1200" spc="-3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lnSpc>
                <a:spcPts val="4300"/>
              </a:lnSpc>
              <a:spcAft>
                <a:spcPts val="0"/>
              </a:spcAft>
              <a:buNone/>
              <a:defRPr/>
            </a:pPr>
            <a:r>
              <a:rPr lang="en-US" sz="4800" dirty="0">
                <a:solidFill>
                  <a:schemeClr val="bg1"/>
                </a:solidFill>
                <a:latin typeface="+mj-lt"/>
                <a:cs typeface="NCR New Marker Regular"/>
              </a:rPr>
              <a:t>ADDITIONAL INFORMATION</a:t>
            </a:r>
          </a:p>
        </p:txBody>
      </p:sp>
      <p:sp>
        <p:nvSpPr>
          <p:cNvPr id="2" name="Slide Number Placeholder 1"/>
          <p:cNvSpPr>
            <a:spLocks noGrp="1"/>
          </p:cNvSpPr>
          <p:nvPr>
            <p:ph type="sldNum" sz="quarter" idx="14"/>
          </p:nvPr>
        </p:nvSpPr>
        <p:spPr/>
        <p:txBody>
          <a:bodyPr/>
          <a:lstStyle/>
          <a:p>
            <a:pPr>
              <a:defRPr/>
            </a:pPr>
            <a:fld id="{2115E1DF-42EB-461B-8E06-13AB57F02F8B}" type="slidenum">
              <a:rPr lang="en-US" smtClean="0"/>
              <a:pPr>
                <a:defRPr/>
              </a:pPr>
              <a:t>22</a:t>
            </a:fld>
            <a:endParaRPr lang="en-US" dirty="0"/>
          </a:p>
        </p:txBody>
      </p:sp>
    </p:spTree>
    <p:extLst>
      <p:ext uri="{BB962C8B-B14F-4D97-AF65-F5344CB8AC3E}">
        <p14:creationId xmlns:p14="http://schemas.microsoft.com/office/powerpoint/2010/main" val="21027822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7731125" cy="720725"/>
          </a:xfrm>
        </p:spPr>
        <p:txBody>
          <a:bodyPr>
            <a:normAutofit fontScale="92500"/>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r>
              <a:rPr lang="en-PH"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 </a:t>
            </a:r>
            <a:r>
              <a:rPr lang="en-PH" sz="3600" b="1" dirty="0" err="1"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Rel</a:t>
            </a:r>
            <a:r>
              <a:rPr lang="en-PH"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 1.X </a:t>
            </a:r>
            <a:r>
              <a:rPr lang="en-PH" sz="3600" b="1" dirty="0" err="1"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Vs</a:t>
            </a:r>
            <a:r>
              <a:rPr lang="en-PH"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 </a:t>
            </a:r>
            <a:r>
              <a:rPr lang="en-PH" sz="3600" b="1" dirty="0" err="1"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Rel</a:t>
            </a:r>
            <a:r>
              <a:rPr lang="en-PH"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 2.0</a:t>
            </a:r>
            <a:endPar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endParaRPr>
          </a:p>
          <a:p>
            <a:pPr eaLnBrk="1" fontAlgn="auto" hangingPunct="1">
              <a:spcAft>
                <a:spcPts val="0"/>
              </a:spcAft>
              <a:defRPr/>
            </a:pPr>
            <a:r>
              <a:rPr lang="en-US" sz="2800" b="1" dirty="0" smtClean="0">
                <a:solidFill>
                  <a:srgbClr val="74BD35"/>
                </a:solidFill>
                <a:ea typeface="ＭＳ Ｐゴシック" charset="0"/>
              </a:rPr>
              <a:t>Technology comparison</a:t>
            </a:r>
            <a:endParaRPr lang="en-US" sz="28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3AA72ECA-4AFC-4B0A-BA86-63983C17E4D2}" type="slidenum">
              <a:rPr lang="en-US"/>
              <a:pPr>
                <a:defRPr/>
              </a:pPr>
              <a:t>23</a:t>
            </a:fld>
            <a:endParaRPr lang="en-US" dirty="0"/>
          </a:p>
        </p:txBody>
      </p:sp>
      <p:sp>
        <p:nvSpPr>
          <p:cNvPr id="29700"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692E2905-BDEC-485F-818B-845DEA617203}"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pic>
        <p:nvPicPr>
          <p:cNvPr id="29701"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675" y="922338"/>
            <a:ext cx="4979988" cy="378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61E1A"/>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a:t>
            </a:r>
            <a:r>
              <a:rPr lang="en-PH"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60 AND 40 </a:t>
            </a:r>
            <a:endPar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endParaRPr>
          </a:p>
          <a:p>
            <a:pPr eaLnBrk="1" fontAlgn="auto" hangingPunct="1">
              <a:spcAft>
                <a:spcPts val="0"/>
              </a:spcAft>
              <a:defRPr/>
            </a:pPr>
            <a:r>
              <a:rPr lang="en-US" sz="2600" b="1" dirty="0" smtClean="0">
                <a:solidFill>
                  <a:srgbClr val="74BD35"/>
                </a:solidFill>
                <a:ea typeface="ＭＳ Ｐゴシック" charset="0"/>
              </a:rPr>
              <a:t>Technology comparison</a:t>
            </a:r>
            <a:endParaRPr lang="en-US"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40C04994-5B24-4988-B2C3-5E50BE53B43C}" type="slidenum">
              <a:rPr lang="en-US"/>
              <a:pPr>
                <a:defRPr/>
              </a:pPr>
              <a:t>24</a:t>
            </a:fld>
            <a:endParaRPr lang="en-US" dirty="0"/>
          </a:p>
        </p:txBody>
      </p:sp>
      <p:sp>
        <p:nvSpPr>
          <p:cNvPr id="30724"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FF5CEB03-73E7-42F4-85AA-8DA12661DF38}"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graphicFrame>
        <p:nvGraphicFramePr>
          <p:cNvPr id="7" name="Group 79"/>
          <p:cNvGraphicFramePr>
            <a:graphicFrameLocks/>
          </p:cNvGraphicFramePr>
          <p:nvPr/>
        </p:nvGraphicFramePr>
        <p:xfrm>
          <a:off x="887413" y="992188"/>
          <a:ext cx="7500937" cy="3665534"/>
        </p:xfrm>
        <a:graphic>
          <a:graphicData uri="http://schemas.openxmlformats.org/drawingml/2006/table">
            <a:tbl>
              <a:tblPr/>
              <a:tblGrid>
                <a:gridCol w="2297585"/>
                <a:gridCol w="2567888"/>
                <a:gridCol w="2635464"/>
              </a:tblGrid>
              <a:tr h="196064">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endParaRPr kumimoji="0" lang="en-US" sz="700" b="1" i="0" u="none" strike="noStrike" cap="none" normalizeH="0" baseline="0" dirty="0" smtClean="0">
                        <a:ln>
                          <a:noFill/>
                        </a:ln>
                        <a:solidFill>
                          <a:schemeClr val="tx1"/>
                        </a:solidFill>
                        <a:effectLst/>
                        <a:latin typeface="Verdana" pitchFamily="34" charset="0"/>
                      </a:endParaRP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65000"/>
                      </a:schemeClr>
                    </a:solidFill>
                  </a:tcPr>
                </a:tc>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err="1" smtClean="0">
                          <a:ln>
                            <a:noFill/>
                          </a:ln>
                          <a:solidFill>
                            <a:schemeClr val="bg1"/>
                          </a:solidFill>
                          <a:effectLst/>
                          <a:latin typeface="Verdana" pitchFamily="34" charset="0"/>
                        </a:rPr>
                        <a:t>RealPOS</a:t>
                      </a:r>
                      <a:r>
                        <a:rPr kumimoji="0" lang="en-US" sz="800" b="1" i="0" u="none" strike="noStrike" cap="none" normalizeH="0" baseline="0" dirty="0" smtClean="0">
                          <a:ln>
                            <a:noFill/>
                          </a:ln>
                          <a:solidFill>
                            <a:schemeClr val="bg1"/>
                          </a:solidFill>
                          <a:effectLst/>
                          <a:latin typeface="Verdana" pitchFamily="34" charset="0"/>
                        </a:rPr>
                        <a:t> 40</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65000"/>
                        <a:lumOff val="35000"/>
                      </a:schemeClr>
                    </a:solidFill>
                  </a:tcPr>
                </a:tc>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bg1"/>
                          </a:solidFill>
                          <a:effectLst/>
                          <a:latin typeface="Verdana" pitchFamily="34" charset="0"/>
                        </a:rPr>
                        <a:t>RealPOS 60</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r>
              <a:tr h="208501">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Class</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7600</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20000"/>
                        </a:lnSpc>
                        <a:spcBef>
                          <a:spcPct val="0"/>
                        </a:spcBef>
                        <a:spcAft>
                          <a:spcPts val="600"/>
                        </a:spcAft>
                        <a:buClrTx/>
                        <a:buSzTx/>
                        <a:buFont typeface="Arial" charset="0"/>
                        <a:buNone/>
                        <a:tabLst/>
                      </a:pPr>
                      <a:r>
                        <a:rPr kumimoji="0" lang="en-US" sz="800" b="0" i="0" u="none" strike="noStrike" cap="none" normalizeH="0" baseline="0" smtClean="0">
                          <a:ln>
                            <a:noFill/>
                          </a:ln>
                          <a:solidFill>
                            <a:schemeClr val="tx1"/>
                          </a:solidFill>
                          <a:effectLst/>
                          <a:latin typeface="Verdana" pitchFamily="34" charset="0"/>
                        </a:rPr>
                        <a:t>7601</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08501">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Motherboard Name</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“Lanier II”</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2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“Riverside”</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9455">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Chipset</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Intel 82NM10 Express chipset</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Intel Q67 Express Chipset</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55991">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Processor</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Intel Atom Dual Core D2550 1.86GHz </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2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Intel Core i3 3240T, 2.9GHz</a:t>
                      </a:r>
                    </a:p>
                    <a:p>
                      <a:pPr marL="0" marR="0" lvl="0" indent="0" algn="ctr" defTabSz="914400" rtl="0" eaLnBrk="1" fontAlgn="base" latinLnBrk="0" hangingPunct="1">
                        <a:lnSpc>
                          <a:spcPct val="12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Intel Celeron Dual Core G1610T, 2.3GHz</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88508">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CPU Thermal Design Point </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10W TDP</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35W TDP</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92138">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Memory</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2GB DDR3 up to 4GB </a:t>
                      </a:r>
                    </a:p>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2 SODIMM slots</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4GB DDR3 up to 16GB </a:t>
                      </a:r>
                    </a:p>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2 SODIMM slots</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91500">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Network</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10/100/1000 Ethernet LAN</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10/100/1000 Ethernet LAN</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96064">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Power Management</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ACPI 3.0</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ACPI 3.0</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96064">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err="1" smtClean="0">
                          <a:ln>
                            <a:noFill/>
                          </a:ln>
                          <a:solidFill>
                            <a:schemeClr val="tx1"/>
                          </a:solidFill>
                          <a:effectLst/>
                          <a:latin typeface="Verdana" pitchFamily="34" charset="0"/>
                        </a:rPr>
                        <a:t>Fanless</a:t>
                      </a:r>
                      <a:r>
                        <a:rPr kumimoji="0" lang="en-US" sz="800" b="1" i="0" u="none" strike="noStrike" cap="none" normalizeH="0" baseline="0" dirty="0" smtClean="0">
                          <a:ln>
                            <a:noFill/>
                          </a:ln>
                          <a:solidFill>
                            <a:schemeClr val="tx1"/>
                          </a:solidFill>
                          <a:effectLst/>
                          <a:latin typeface="Verdana" pitchFamily="34" charset="0"/>
                        </a:rPr>
                        <a:t> Operation</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smtClean="0">
                          <a:ln>
                            <a:noFill/>
                          </a:ln>
                          <a:solidFill>
                            <a:schemeClr val="tx1"/>
                          </a:solidFill>
                          <a:effectLst/>
                          <a:latin typeface="Verdana" pitchFamily="34" charset="0"/>
                        </a:rPr>
                        <a:t>Yes</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No</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92138">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Weight</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Terminal 5.6 </a:t>
                      </a:r>
                      <a:r>
                        <a:rPr kumimoji="0" lang="en-US" sz="800" b="0" i="0" u="none" strike="noStrike" cap="none" normalizeH="0" baseline="0" dirty="0" err="1" smtClean="0">
                          <a:ln>
                            <a:noFill/>
                          </a:ln>
                          <a:solidFill>
                            <a:schemeClr val="tx1"/>
                          </a:solidFill>
                          <a:effectLst/>
                          <a:latin typeface="Verdana" pitchFamily="34" charset="0"/>
                        </a:rPr>
                        <a:t>lbs</a:t>
                      </a:r>
                      <a:r>
                        <a:rPr kumimoji="0" lang="en-US" sz="800" b="0" i="0" u="none" strike="noStrike" cap="none" normalizeH="0" baseline="0" dirty="0" smtClean="0">
                          <a:ln>
                            <a:noFill/>
                          </a:ln>
                          <a:solidFill>
                            <a:schemeClr val="tx1"/>
                          </a:solidFill>
                          <a:effectLst/>
                          <a:latin typeface="Verdana" pitchFamily="34" charset="0"/>
                        </a:rPr>
                        <a:t>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(with Power Supply 7.3 </a:t>
                      </a:r>
                      <a:r>
                        <a:rPr kumimoji="0" lang="en-US" sz="800" b="0" i="0" u="none" strike="noStrike" cap="none" normalizeH="0" baseline="0" dirty="0" err="1" smtClean="0">
                          <a:ln>
                            <a:noFill/>
                          </a:ln>
                          <a:solidFill>
                            <a:schemeClr val="tx1"/>
                          </a:solidFill>
                          <a:effectLst/>
                          <a:latin typeface="Verdana" pitchFamily="34" charset="0"/>
                        </a:rPr>
                        <a:t>lbs</a:t>
                      </a:r>
                      <a:r>
                        <a:rPr kumimoji="0" lang="en-US" sz="800" b="0" i="0" u="none" strike="noStrike" cap="none" normalizeH="0" baseline="0" dirty="0" smtClean="0">
                          <a:ln>
                            <a:noFill/>
                          </a:ln>
                          <a:solidFill>
                            <a:schemeClr val="tx1"/>
                          </a:solidFill>
                          <a:effectLst/>
                          <a:latin typeface="Verdana" pitchFamily="34" charset="0"/>
                        </a:rPr>
                        <a:t>)</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Terminal 6.3 </a:t>
                      </a:r>
                      <a:r>
                        <a:rPr kumimoji="0" lang="en-US" sz="800" b="0" i="0" u="none" strike="noStrike" cap="none" normalizeH="0" baseline="0" dirty="0" err="1" smtClean="0">
                          <a:ln>
                            <a:noFill/>
                          </a:ln>
                          <a:solidFill>
                            <a:schemeClr val="tx1"/>
                          </a:solidFill>
                          <a:effectLst/>
                          <a:latin typeface="Verdana" pitchFamily="34" charset="0"/>
                        </a:rPr>
                        <a:t>lbs</a:t>
                      </a:r>
                      <a:r>
                        <a:rPr kumimoji="0" lang="en-US" sz="800" b="0" i="0" u="none" strike="noStrike" cap="none" normalizeH="0" baseline="0" dirty="0" smtClean="0">
                          <a:ln>
                            <a:noFill/>
                          </a:ln>
                          <a:solidFill>
                            <a:schemeClr val="tx1"/>
                          </a:solidFill>
                          <a:effectLst/>
                          <a:latin typeface="Verdana" pitchFamily="34" charset="0"/>
                        </a:rPr>
                        <a:t> </a:t>
                      </a:r>
                    </a:p>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(with Power Supply 8 </a:t>
                      </a:r>
                      <a:r>
                        <a:rPr kumimoji="0" lang="en-US" sz="800" b="0" i="0" u="none" strike="noStrike" cap="none" normalizeH="0" baseline="0" dirty="0" err="1" smtClean="0">
                          <a:ln>
                            <a:noFill/>
                          </a:ln>
                          <a:solidFill>
                            <a:schemeClr val="tx1"/>
                          </a:solidFill>
                          <a:effectLst/>
                          <a:latin typeface="Verdana" pitchFamily="34" charset="0"/>
                        </a:rPr>
                        <a:t>lbs</a:t>
                      </a:r>
                      <a:r>
                        <a:rPr kumimoji="0" lang="en-US" sz="800" b="0" i="0" u="none" strike="noStrike" cap="none" normalizeH="0" baseline="0" dirty="0" smtClean="0">
                          <a:ln>
                            <a:noFill/>
                          </a:ln>
                          <a:solidFill>
                            <a:schemeClr val="tx1"/>
                          </a:solidFill>
                          <a:effectLst/>
                          <a:latin typeface="Verdana" pitchFamily="34" charset="0"/>
                        </a:rPr>
                        <a:t>)</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18482">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Intel AMT</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No</a:t>
                      </a:r>
                    </a:p>
                  </a:txBody>
                  <a:tcPr marL="67943" marR="67943" marT="25478" marB="2547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Yes (version 8.0)</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96064">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Storage Media</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gridSpan="2">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Same</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196064">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Connectivity</a:t>
                      </a:r>
                    </a:p>
                  </a:txBody>
                  <a:tcPr marL="67943" marR="67943" marT="25478" marB="2547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gridSpan="2">
                  <a:txBody>
                    <a:bodyPr/>
                    <a:lstStyle/>
                    <a:p>
                      <a:pPr marL="0" marR="0" lvl="0" indent="0" algn="ctr" defTabSz="914400" rtl="0" eaLnBrk="1" fontAlgn="base" latinLnBrk="0" hangingPunct="1">
                        <a:lnSpc>
                          <a:spcPct val="100000"/>
                        </a:lnSpc>
                        <a:spcBef>
                          <a:spcPct val="0"/>
                        </a:spcBef>
                        <a:spcAft>
                          <a:spcPct val="5000"/>
                        </a:spcAft>
                        <a:buClrTx/>
                        <a:buSzTx/>
                        <a:buFont typeface="Arial" charset="0"/>
                        <a:buNone/>
                        <a:tabLst/>
                      </a:pPr>
                      <a:r>
                        <a:rPr kumimoji="0" lang="en-US" sz="800" b="0" i="0" u="none" strike="noStrike" cap="none" normalizeH="0" baseline="0" dirty="0" smtClean="0">
                          <a:ln>
                            <a:noFill/>
                          </a:ln>
                          <a:solidFill>
                            <a:schemeClr val="tx1"/>
                          </a:solidFill>
                          <a:effectLst/>
                          <a:latin typeface="Verdana" pitchFamily="34" charset="0"/>
                        </a:rPr>
                        <a:t>Same</a:t>
                      </a:r>
                    </a:p>
                  </a:txBody>
                  <a:tcPr marL="67943" marR="67943" marT="25478" marB="2547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a:t>
            </a:r>
            <a:r>
              <a:rPr lang="en-PH"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REALPOS </a:t>
            </a:r>
            <a:endPar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endParaRPr>
          </a:p>
          <a:p>
            <a:pPr eaLnBrk="1" fontAlgn="auto" hangingPunct="1">
              <a:spcAft>
                <a:spcPts val="0"/>
              </a:spcAft>
              <a:buFont typeface="Arial" charset="0"/>
              <a:buNone/>
              <a:defRPr/>
            </a:pPr>
            <a:r>
              <a:rPr lang="en-US" sz="2600" b="1" dirty="0" smtClean="0">
                <a:solidFill>
                  <a:srgbClr val="74BD35"/>
                </a:solidFill>
                <a:ea typeface="ＭＳ Ｐゴシック" charset="0"/>
              </a:rPr>
              <a:t>Portfolio performance</a:t>
            </a:r>
            <a:endParaRPr lang="en-US"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AA1F9673-DDA6-4BA5-80E3-2C57E4B173ED}" type="slidenum">
              <a:rPr lang="en-US"/>
              <a:pPr>
                <a:defRPr/>
              </a:pPr>
              <a:t>25</a:t>
            </a:fld>
            <a:endParaRPr lang="en-US" dirty="0"/>
          </a:p>
        </p:txBody>
      </p:sp>
      <p:sp>
        <p:nvSpPr>
          <p:cNvPr id="31748"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37DB2B8B-76CA-416B-AFA9-2CC057F1575E}"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graphicFrame>
        <p:nvGraphicFramePr>
          <p:cNvPr id="7" name="Chart 6"/>
          <p:cNvGraphicFramePr>
            <a:graphicFrameLocks noGrp="1"/>
          </p:cNvGraphicFramePr>
          <p:nvPr/>
        </p:nvGraphicFramePr>
        <p:xfrm>
          <a:off x="942208" y="929514"/>
          <a:ext cx="6433448" cy="3041417"/>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p:cNvSpPr/>
          <p:nvPr/>
        </p:nvSpPr>
        <p:spPr>
          <a:xfrm>
            <a:off x="939800" y="4060825"/>
            <a:ext cx="6435725" cy="41751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solidFill>
                  <a:schemeClr val="bg1"/>
                </a:solidFill>
              </a:rPr>
              <a:t>RealPOS Terminals provide an impressive range of performance </a:t>
            </a:r>
          </a:p>
        </p:txBody>
      </p:sp>
      <p:sp>
        <p:nvSpPr>
          <p:cNvPr id="31751" name="Rectangle 9"/>
          <p:cNvSpPr>
            <a:spLocks noChangeArrowheads="1"/>
          </p:cNvSpPr>
          <p:nvPr/>
        </p:nvSpPr>
        <p:spPr bwMode="auto">
          <a:xfrm>
            <a:off x="7450138" y="2728913"/>
            <a:ext cx="1316037" cy="1241425"/>
          </a:xfrm>
          <a:prstGeom prst="rect">
            <a:avLst/>
          </a:prstGeom>
          <a:solidFill>
            <a:srgbClr val="54B94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7150" tIns="28575" rIns="57150" bIns="28575">
            <a:spAutoFit/>
          </a:bodyPr>
          <a:lstStyle/>
          <a:p>
            <a:r>
              <a:rPr lang="en-US" sz="1100">
                <a:solidFill>
                  <a:schemeClr val="bg1"/>
                </a:solidFill>
              </a:rPr>
              <a:t>Passmark Performance Test V7.0 Overall Passmark Scores  </a:t>
            </a:r>
          </a:p>
          <a:p>
            <a:endParaRPr lang="en-US" sz="1100">
              <a:solidFill>
                <a:schemeClr val="bg1"/>
              </a:solidFill>
            </a:endParaRPr>
          </a:p>
          <a:p>
            <a:endParaRPr lang="en-US" sz="1100">
              <a:solidFill>
                <a:schemeClr val="bg1"/>
              </a:solidFill>
            </a:endParaRPr>
          </a:p>
          <a:p>
            <a:endParaRPr lang="en-US" sz="110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8118475" cy="720725"/>
          </a:xfrm>
        </p:spPr>
        <p:txBody>
          <a:bodyPr>
            <a:noAutofit/>
          </a:bodyPr>
          <a:lstStyle/>
          <a:p>
            <a:pPr eaLnBrk="1" fontAlgn="auto" hangingPunct="1">
              <a:spcAft>
                <a:spcPts val="0"/>
              </a:spcAft>
              <a:buFont typeface="Arial" charset="0"/>
              <a:buNone/>
              <a:defRPr/>
            </a:pPr>
            <a:r>
              <a:rPr lang="en-US" sz="3600" b="1" dirty="0">
                <a:solidFill>
                  <a:schemeClr val="tx1">
                    <a:lumMod val="75000"/>
                    <a:lumOff val="25000"/>
                  </a:schemeClr>
                </a:solidFill>
                <a:effectLst>
                  <a:outerShdw blurRad="38100" dist="38100" dir="2700000" algn="tl">
                    <a:srgbClr val="000000">
                      <a:alpha val="43137"/>
                    </a:srgbClr>
                  </a:outerShdw>
                </a:effectLst>
                <a:ea typeface="ＭＳ Ｐゴシック" charset="0"/>
              </a:rPr>
              <a:t>NCR </a:t>
            </a:r>
            <a:r>
              <a:rPr lang="en-US" sz="3600" b="1" dirty="0" smtClean="0">
                <a:solidFill>
                  <a:schemeClr val="tx1">
                    <a:lumMod val="75000"/>
                    <a:lumOff val="25000"/>
                  </a:schemeClr>
                </a:solidFill>
                <a:effectLst>
                  <a:outerShdw blurRad="38100" dist="38100" dir="2700000" algn="tl">
                    <a:srgbClr val="000000">
                      <a:alpha val="43137"/>
                    </a:srgbClr>
                  </a:outerShdw>
                </a:effectLst>
                <a:ea typeface="ＭＳ Ｐゴシック" charset="0"/>
              </a:rPr>
              <a:t>REALPOS </a:t>
            </a:r>
            <a:r>
              <a:rPr lang="en-US" sz="3600" b="1" dirty="0" smtClean="0">
                <a:solidFill>
                  <a:schemeClr val="tx1">
                    <a:lumMod val="75000"/>
                    <a:lumOff val="25000"/>
                  </a:schemeClr>
                </a:solidFill>
                <a:effectLst>
                  <a:outerShdw blurRad="38100" dist="38100" dir="2700000" algn="tl">
                    <a:srgbClr val="000000">
                      <a:alpha val="43137"/>
                    </a:srgbClr>
                  </a:outerShdw>
                </a:effectLst>
                <a:ea typeface="ＭＳ Ｐゴシック" charset="0"/>
              </a:rPr>
              <a:t>60 </a:t>
            </a:r>
            <a:endParaRPr lang="en-US" sz="3600" b="1" dirty="0" smtClean="0">
              <a:solidFill>
                <a:schemeClr val="tx1">
                  <a:lumMod val="75000"/>
                  <a:lumOff val="25000"/>
                </a:schemeClr>
              </a:solidFill>
              <a:effectLst>
                <a:outerShdw blurRad="38100" dist="38100" dir="2700000" algn="tl">
                  <a:srgbClr val="000000">
                    <a:alpha val="43137"/>
                  </a:srgbClr>
                </a:outerShdw>
              </a:effectLst>
              <a:ea typeface="ＭＳ Ｐゴシック" charset="0"/>
            </a:endParaRPr>
          </a:p>
          <a:p>
            <a:pPr eaLnBrk="1" fontAlgn="auto" hangingPunct="1">
              <a:spcAft>
                <a:spcPts val="0"/>
              </a:spcAft>
              <a:buFont typeface="Arial" charset="0"/>
              <a:buNone/>
              <a:defRPr/>
            </a:pPr>
            <a:r>
              <a:rPr lang="en-US" b="1" dirty="0" smtClean="0">
                <a:solidFill>
                  <a:srgbClr val="74BD35"/>
                </a:solidFill>
                <a:ea typeface="ＭＳ Ｐゴシック" charset="0"/>
              </a:rPr>
              <a:t>Intel Active Management Technology Comparison</a:t>
            </a:r>
            <a:endParaRPr lang="en-US"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69A4DB60-1FD9-43CD-9703-2A9EA8EA9A29}" type="slidenum">
              <a:rPr lang="en-US"/>
              <a:pPr>
                <a:defRPr/>
              </a:pPr>
              <a:t>26</a:t>
            </a:fld>
            <a:endParaRPr lang="en-US" dirty="0"/>
          </a:p>
        </p:txBody>
      </p:sp>
      <p:sp>
        <p:nvSpPr>
          <p:cNvPr id="43012"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3550FE25-736F-4386-8F33-159DF721A9DA}"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1139275116"/>
              </p:ext>
            </p:extLst>
          </p:nvPr>
        </p:nvGraphicFramePr>
        <p:xfrm>
          <a:off x="895349" y="849313"/>
          <a:ext cx="6081715" cy="4141710"/>
        </p:xfrm>
        <a:graphic>
          <a:graphicData uri="http://schemas.openxmlformats.org/drawingml/2006/table">
            <a:tbl>
              <a:tblPr/>
              <a:tblGrid>
                <a:gridCol w="1474648"/>
                <a:gridCol w="1455371"/>
                <a:gridCol w="1590306"/>
                <a:gridCol w="1561390"/>
              </a:tblGrid>
              <a:tr h="276222">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pitchFamily="34" charset="0"/>
                          <a:ea typeface="MS PGothic" pitchFamily="34" charset="-128"/>
                        </a:rPr>
                        <a:t>Intel Product Name</a:t>
                      </a:r>
                      <a:endParaRPr kumimoji="0" lang="en-US" sz="800" b="1" i="0" u="none" strike="noStrike" cap="none" normalizeH="0" baseline="0" dirty="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Gulim" pitchFamily="34" charset="-127"/>
                        </a:rPr>
                        <a:t>Celeron G1610T</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Gulim" pitchFamily="34" charset="-127"/>
                        </a:rPr>
                        <a:t>Core i3-#240T</a:t>
                      </a: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MS PGothic" pitchFamily="34" charset="-128"/>
                        </a:rPr>
                        <a:t>Celeron G540</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MS PGothic" pitchFamily="34" charset="-128"/>
                        </a:rPr>
                        <a:t>Pentium G850 </a:t>
                      </a:r>
                    </a:p>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MS PGothic" pitchFamily="34" charset="-128"/>
                        </a:rPr>
                        <a:t>Core i3-2120</a:t>
                      </a:r>
                      <a:endParaRPr kumimoji="0" lang="en-US" sz="9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chemeClr val="tx1"/>
                          </a:solidFill>
                          <a:effectLst/>
                          <a:latin typeface="Arial" pitchFamily="34" charset="0"/>
                          <a:ea typeface="MS PGothic" pitchFamily="34" charset="-128"/>
                        </a:rPr>
                        <a:t>Core i5-2400</a:t>
                      </a:r>
                      <a:endParaRPr kumimoji="0" lang="en-US" sz="9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54B948"/>
                    </a:solidFill>
                  </a:tcPr>
                </a:tc>
              </a:tr>
              <a:tr h="17145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NCR Platform </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err="1" smtClean="0">
                          <a:ln>
                            <a:noFill/>
                          </a:ln>
                          <a:solidFill>
                            <a:schemeClr val="tx1"/>
                          </a:solidFill>
                          <a:effectLst/>
                          <a:latin typeface="Arial" pitchFamily="34" charset="0"/>
                          <a:ea typeface="MS PGothic" pitchFamily="34" charset="-128"/>
                        </a:rPr>
                        <a:t>RealPOS</a:t>
                      </a:r>
                      <a:r>
                        <a:rPr kumimoji="0" lang="en-US" sz="800" b="1" i="0" u="none" strike="noStrike" cap="none" normalizeH="0" baseline="0" dirty="0" smtClean="0">
                          <a:ln>
                            <a:noFill/>
                          </a:ln>
                          <a:solidFill>
                            <a:schemeClr val="tx1"/>
                          </a:solidFill>
                          <a:effectLst/>
                          <a:latin typeface="Arial" pitchFamily="34" charset="0"/>
                          <a:ea typeface="MS PGothic" pitchFamily="34" charset="-128"/>
                        </a:rPr>
                        <a:t> 60</a:t>
                      </a:r>
                      <a:endParaRPr kumimoji="0" lang="en-US" sz="8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err="1" smtClean="0">
                          <a:ln>
                            <a:noFill/>
                          </a:ln>
                          <a:solidFill>
                            <a:schemeClr val="tx1"/>
                          </a:solidFill>
                          <a:effectLst/>
                          <a:latin typeface="Arial" pitchFamily="34" charset="0"/>
                          <a:ea typeface="MS PGothic" pitchFamily="34" charset="-128"/>
                        </a:rPr>
                        <a:t>RealPOS</a:t>
                      </a:r>
                      <a:r>
                        <a:rPr kumimoji="0" lang="en-US" sz="800" b="1" i="0" u="none" strike="noStrike" cap="none" normalizeH="0" baseline="0" dirty="0" smtClean="0">
                          <a:ln>
                            <a:noFill/>
                          </a:ln>
                          <a:solidFill>
                            <a:schemeClr val="tx1"/>
                          </a:solidFill>
                          <a:effectLst/>
                          <a:latin typeface="Arial" pitchFamily="34" charset="0"/>
                          <a:ea typeface="MS PGothic" pitchFamily="34" charset="-128"/>
                        </a:rPr>
                        <a:t> 82</a:t>
                      </a:r>
                      <a:r>
                        <a:rPr kumimoji="0" lang="en-US" sz="800" b="1" i="1" u="none" strike="noStrike" cap="none" normalizeH="0" baseline="0" dirty="0" smtClean="0">
                          <a:ln>
                            <a:noFill/>
                          </a:ln>
                          <a:solidFill>
                            <a:schemeClr val="tx1"/>
                          </a:solidFill>
                          <a:effectLst/>
                          <a:latin typeface="Arial" pitchFamily="34" charset="0"/>
                          <a:ea typeface="MS PGothic" pitchFamily="34" charset="-128"/>
                        </a:rPr>
                        <a:t>XRT</a:t>
                      </a:r>
                      <a:endParaRPr kumimoji="0" lang="en-US" sz="800" b="1" i="1"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err="1" smtClean="0">
                          <a:ln>
                            <a:noFill/>
                          </a:ln>
                          <a:solidFill>
                            <a:schemeClr val="tx1"/>
                          </a:solidFill>
                          <a:effectLst/>
                          <a:latin typeface="Arial" pitchFamily="34" charset="0"/>
                          <a:ea typeface="MS PGothic" pitchFamily="34" charset="-128"/>
                        </a:rPr>
                        <a:t>RealPOS</a:t>
                      </a:r>
                      <a:r>
                        <a:rPr kumimoji="0" lang="en-US" sz="800" b="1" i="0" u="none" strike="noStrike" cap="none" normalizeH="0" baseline="0" dirty="0" smtClean="0">
                          <a:ln>
                            <a:noFill/>
                          </a:ln>
                          <a:solidFill>
                            <a:schemeClr val="tx1"/>
                          </a:solidFill>
                          <a:effectLst/>
                          <a:latin typeface="Arial" pitchFamily="34" charset="0"/>
                          <a:ea typeface="MS PGothic" pitchFamily="34" charset="-128"/>
                        </a:rPr>
                        <a:t> 82</a:t>
                      </a:r>
                      <a:r>
                        <a:rPr kumimoji="0" lang="en-US" sz="800" b="1" i="1" u="none" strike="noStrike" cap="none" normalizeH="0" baseline="0" dirty="0" smtClean="0">
                          <a:ln>
                            <a:noFill/>
                          </a:ln>
                          <a:solidFill>
                            <a:schemeClr val="tx1"/>
                          </a:solidFill>
                          <a:effectLst/>
                          <a:latin typeface="Arial" pitchFamily="34" charset="0"/>
                          <a:ea typeface="MS PGothic" pitchFamily="34" charset="-128"/>
                        </a:rPr>
                        <a:t>XRT</a:t>
                      </a:r>
                      <a:endParaRPr kumimoji="0" lang="en-US" sz="800" b="1" i="1"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Intel</a:t>
                      </a:r>
                      <a:r>
                        <a:rPr kumimoji="0" lang="en-US" sz="600" b="1" i="0" u="none" strike="noStrike" cap="none" normalizeH="0" baseline="30000" smtClean="0">
                          <a:ln>
                            <a:noFill/>
                          </a:ln>
                          <a:solidFill>
                            <a:schemeClr val="tx1"/>
                          </a:solidFill>
                          <a:effectLst/>
                          <a:latin typeface="Arial" pitchFamily="34" charset="0"/>
                          <a:ea typeface="MS PGothic" pitchFamily="34" charset="-128"/>
                        </a:rPr>
                        <a:t>®</a:t>
                      </a:r>
                      <a:r>
                        <a:rPr kumimoji="0" lang="en-US" sz="600" b="1" i="0" u="none" strike="noStrike" cap="none" normalizeH="0" baseline="0" smtClean="0">
                          <a:ln>
                            <a:noFill/>
                          </a:ln>
                          <a:solidFill>
                            <a:schemeClr val="tx1"/>
                          </a:solidFill>
                          <a:effectLst/>
                          <a:latin typeface="Arial" pitchFamily="34" charset="0"/>
                          <a:ea typeface="MS PGothic" pitchFamily="34" charset="-128"/>
                        </a:rPr>
                        <a:t> AMT Version</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pitchFamily="34" charset="0"/>
                          <a:ea typeface="MS PGothic" pitchFamily="34" charset="-128"/>
                        </a:rPr>
                        <a:t>AMT </a:t>
                      </a:r>
                      <a:r>
                        <a:rPr kumimoji="0" lang="en-US" sz="800" b="1" i="0" u="none" strike="noStrike" cap="none" normalizeH="0" baseline="0" dirty="0" smtClean="0">
                          <a:ln>
                            <a:noFill/>
                          </a:ln>
                          <a:solidFill>
                            <a:schemeClr val="tx1"/>
                          </a:solidFill>
                          <a:effectLst/>
                          <a:latin typeface="Arial" pitchFamily="34" charset="0"/>
                          <a:ea typeface="MS PGothic" pitchFamily="34" charset="-128"/>
                        </a:rPr>
                        <a:t>8.x</a:t>
                      </a:r>
                      <a:endParaRPr kumimoji="0" lang="en-US" sz="8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pitchFamily="34" charset="0"/>
                          <a:ea typeface="MS PGothic" pitchFamily="34" charset="-128"/>
                        </a:rPr>
                        <a:t>AMT 7.x</a:t>
                      </a:r>
                      <a:endParaRPr kumimoji="0" lang="en-US" sz="8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800" b="1" i="0" u="none" strike="noStrike" cap="none" normalizeH="0" baseline="0" dirty="0" smtClean="0">
                          <a:ln>
                            <a:noFill/>
                          </a:ln>
                          <a:solidFill>
                            <a:schemeClr val="tx1"/>
                          </a:solidFill>
                          <a:effectLst/>
                          <a:latin typeface="Arial" pitchFamily="34" charset="0"/>
                          <a:ea typeface="MS PGothic" pitchFamily="34" charset="-128"/>
                        </a:rPr>
                        <a:t>AMT 7.x</a:t>
                      </a:r>
                      <a:endParaRPr kumimoji="0" lang="en-US" sz="8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Boot Control</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Power State Management</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X</a:t>
                      </a:r>
                      <a:endParaRPr kumimoji="0" lang="en-US" sz="600" b="1" i="0" u="none" strike="noStrike" cap="none" normalizeH="0" baseline="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HW  &amp; SW Inventory</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HW Alerting</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Serial Over LAN</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X</a:t>
                      </a:r>
                      <a:endParaRPr kumimoji="0" lang="en-US" sz="600" b="1" i="0" u="none" strike="noStrike" cap="none" normalizeH="0" baseline="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IDE Redirect</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Agent Presence</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System Defense Filters</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ME Wake on LAN</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Remote Configuration</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Access Monitor Operation</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22859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Fast Call for Help, Remote Scheduled Maintenance, and Remote Alerts from outside corporate firewall via Wired LAN</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Enhanced system defense filters</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Host-based setup </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IPV6 and SHA-2 support</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1"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Dash 1.1 with KVM Support</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1"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KVM redirection</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1"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Firmware rollback</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1"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chemeClr val="tx1"/>
                          </a:solidFill>
                          <a:effectLst/>
                          <a:latin typeface="Arial" pitchFamily="34" charset="0"/>
                          <a:ea typeface="MS PGothic" pitchFamily="34" charset="-128"/>
                        </a:rPr>
                        <a:t>X</a:t>
                      </a:r>
                      <a:endParaRPr kumimoji="0" lang="en-US" sz="600" b="1" i="0" u="none" strike="noStrike" cap="none" normalizeH="0" baseline="0" dirty="0" smtClean="0">
                        <a:ln>
                          <a:noFill/>
                        </a:ln>
                        <a:solidFill>
                          <a:schemeClr val="tx1"/>
                        </a:solidFill>
                        <a:effectLst/>
                        <a:latin typeface="Arial" pitchFamily="34" charset="0"/>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Alarm clock enhancements</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Partial firmware update</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KVM 3 screen redirection</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4128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smtClean="0">
                          <a:ln>
                            <a:noFill/>
                          </a:ln>
                          <a:solidFill>
                            <a:schemeClr val="tx1"/>
                          </a:solidFill>
                          <a:effectLst/>
                          <a:latin typeface="Arial" pitchFamily="34" charset="0"/>
                          <a:ea typeface="MS PGothic" pitchFamily="34" charset="-128"/>
                        </a:rPr>
                        <a:t>Proactive platform hardening</a:t>
                      </a:r>
                      <a:endParaRPr kumimoji="0" lang="en-US" sz="600" b="1" i="0" u="none" strike="noStrike" cap="none" normalizeH="0" baseline="0" smtClean="0">
                        <a:ln>
                          <a:noFill/>
                        </a:ln>
                        <a:solidFill>
                          <a:schemeClr val="tx1"/>
                        </a:solidFill>
                        <a:effectLst/>
                        <a:latin typeface="MS PGothic" pitchFamily="34" charset="-128"/>
                        <a:ea typeface="Gulim" pitchFamily="34" charset="-127"/>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600" b="0" i="0" u="none" strike="noStrike" cap="none" normalizeH="0" baseline="0" dirty="0" smtClean="0">
                        <a:ln>
                          <a:noFill/>
                        </a:ln>
                        <a:solidFill>
                          <a:schemeClr val="tx1"/>
                        </a:solidFill>
                        <a:effectLst/>
                        <a:latin typeface="Arial" pitchFamily="34" charset="0"/>
                        <a:ea typeface="MS PGothic" pitchFamily="34" charset="-128"/>
                      </a:endParaRPr>
                    </a:p>
                  </a:txBody>
                  <a:tcPr marL="46252" marR="46252" marT="17342" marB="17342"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bl>
          </a:graphicData>
        </a:graphic>
      </p:graphicFrame>
      <p:sp>
        <p:nvSpPr>
          <p:cNvPr id="2" name="Rectangle 1"/>
          <p:cNvSpPr/>
          <p:nvPr/>
        </p:nvSpPr>
        <p:spPr>
          <a:xfrm>
            <a:off x="6977063" y="966788"/>
            <a:ext cx="1874837" cy="3763962"/>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tIns="91440"/>
          <a:lstStyle/>
          <a:p>
            <a:pPr marL="112713" indent="-112713" fontAlgn="auto">
              <a:lnSpc>
                <a:spcPct val="80000"/>
              </a:lnSpc>
              <a:spcBef>
                <a:spcPct val="25000"/>
              </a:spcBef>
              <a:spcAft>
                <a:spcPct val="5000"/>
              </a:spcAft>
              <a:buFont typeface="Arial" pitchFamily="34" charset="0"/>
              <a:buChar char="•"/>
              <a:defRPr/>
            </a:pPr>
            <a:r>
              <a:rPr lang="en-US" altLang="zh-CN" sz="850" b="1" dirty="0">
                <a:solidFill>
                  <a:schemeClr val="bg1"/>
                </a:solidFill>
                <a:ea typeface="SimSun" pitchFamily="2" charset="-122"/>
              </a:rPr>
              <a:t>Out-of-Band (OOB) system management </a:t>
            </a:r>
            <a:r>
              <a:rPr lang="en-US" altLang="zh-CN" sz="850" dirty="0">
                <a:solidFill>
                  <a:schemeClr val="bg1"/>
                </a:solidFill>
                <a:ea typeface="SimSun" pitchFamily="2" charset="-122"/>
              </a:rPr>
              <a:t>allows remote management regardless of system power or OS state</a:t>
            </a:r>
          </a:p>
          <a:p>
            <a:pPr marL="112713" indent="-112713" fontAlgn="auto">
              <a:lnSpc>
                <a:spcPct val="80000"/>
              </a:lnSpc>
              <a:spcBef>
                <a:spcPct val="25000"/>
              </a:spcBef>
              <a:spcAft>
                <a:spcPct val="5000"/>
              </a:spcAft>
              <a:buFont typeface="Arial" pitchFamily="34" charset="0"/>
              <a:buChar char="•"/>
              <a:defRPr/>
            </a:pPr>
            <a:endParaRPr lang="en-US" altLang="zh-CN" sz="850" dirty="0">
              <a:solidFill>
                <a:schemeClr val="bg1"/>
              </a:solidFill>
              <a:ea typeface="SimSun" pitchFamily="2" charset="-122"/>
            </a:endParaRPr>
          </a:p>
          <a:p>
            <a:pPr marL="112713" indent="-112713" fontAlgn="auto">
              <a:lnSpc>
                <a:spcPct val="80000"/>
              </a:lnSpc>
              <a:spcBef>
                <a:spcPct val="30000"/>
              </a:spcBef>
              <a:spcAft>
                <a:spcPts val="0"/>
              </a:spcAft>
              <a:buFont typeface="Arial" pitchFamily="34" charset="0"/>
              <a:buChar char="•"/>
              <a:defRPr/>
            </a:pPr>
            <a:r>
              <a:rPr lang="en-US" altLang="zh-CN" sz="850" b="1" dirty="0">
                <a:solidFill>
                  <a:schemeClr val="bg1"/>
                </a:solidFill>
                <a:ea typeface="SimSun" pitchFamily="2" charset="-122"/>
              </a:rPr>
              <a:t>Remote troubleshooting and recovery </a:t>
            </a:r>
            <a:r>
              <a:rPr lang="en-US" altLang="zh-CN" sz="850" dirty="0">
                <a:solidFill>
                  <a:schemeClr val="bg1"/>
                </a:solidFill>
                <a:ea typeface="SimSun" pitchFamily="2" charset="-122"/>
              </a:rPr>
              <a:t>significantly reduces on-site visits – reduces resource and maintenance overhead</a:t>
            </a:r>
          </a:p>
          <a:p>
            <a:pPr marL="112713" indent="-112713" fontAlgn="auto">
              <a:lnSpc>
                <a:spcPct val="80000"/>
              </a:lnSpc>
              <a:spcBef>
                <a:spcPct val="30000"/>
              </a:spcBef>
              <a:spcAft>
                <a:spcPts val="0"/>
              </a:spcAft>
              <a:buFont typeface="Verdana" pitchFamily="34" charset="0"/>
              <a:buChar char="•"/>
              <a:defRPr/>
            </a:pPr>
            <a:endParaRPr lang="en-US" altLang="zh-CN" sz="850" dirty="0">
              <a:solidFill>
                <a:schemeClr val="bg1"/>
              </a:solidFill>
              <a:ea typeface="SimSun" pitchFamily="2" charset="-122"/>
            </a:endParaRPr>
          </a:p>
          <a:p>
            <a:pPr marL="112713" indent="-112713" fontAlgn="auto">
              <a:lnSpc>
                <a:spcPct val="80000"/>
              </a:lnSpc>
              <a:spcBef>
                <a:spcPct val="30000"/>
              </a:spcBef>
              <a:spcAft>
                <a:spcPts val="0"/>
              </a:spcAft>
              <a:buFont typeface="Arial" pitchFamily="34" charset="0"/>
              <a:buChar char="•"/>
              <a:defRPr/>
            </a:pPr>
            <a:r>
              <a:rPr lang="en-US" altLang="zh-CN" sz="850" b="1" dirty="0">
                <a:solidFill>
                  <a:schemeClr val="bg1"/>
                </a:solidFill>
                <a:ea typeface="SimSun" pitchFamily="2" charset="-122"/>
              </a:rPr>
              <a:t>Event Logging &amp; Alerting </a:t>
            </a:r>
            <a:r>
              <a:rPr lang="en-US" altLang="zh-CN" sz="850" dirty="0">
                <a:solidFill>
                  <a:schemeClr val="bg1"/>
                </a:solidFill>
                <a:ea typeface="SimSun" pitchFamily="2" charset="-122"/>
              </a:rPr>
              <a:t>decreases downtime &amp; mean time to repair</a:t>
            </a:r>
          </a:p>
          <a:p>
            <a:pPr marL="112713" indent="-112713" fontAlgn="auto">
              <a:lnSpc>
                <a:spcPct val="80000"/>
              </a:lnSpc>
              <a:spcBef>
                <a:spcPct val="30000"/>
              </a:spcBef>
              <a:spcAft>
                <a:spcPts val="0"/>
              </a:spcAft>
              <a:buFont typeface="Verdana" pitchFamily="34" charset="0"/>
              <a:buChar char="•"/>
              <a:defRPr/>
            </a:pPr>
            <a:endParaRPr lang="en-US" altLang="zh-CN" sz="850" dirty="0">
              <a:solidFill>
                <a:schemeClr val="bg1"/>
              </a:solidFill>
              <a:ea typeface="SimSun" pitchFamily="2" charset="-122"/>
            </a:endParaRPr>
          </a:p>
          <a:p>
            <a:pPr marL="112713" indent="-112713" fontAlgn="auto">
              <a:lnSpc>
                <a:spcPct val="80000"/>
              </a:lnSpc>
              <a:spcBef>
                <a:spcPct val="30000"/>
              </a:spcBef>
              <a:spcAft>
                <a:spcPts val="0"/>
              </a:spcAft>
              <a:buFont typeface="Arial" pitchFamily="34" charset="0"/>
              <a:buChar char="•"/>
              <a:defRPr/>
            </a:pPr>
            <a:r>
              <a:rPr lang="en-US" altLang="zh-CN" sz="850" b="1" dirty="0">
                <a:solidFill>
                  <a:schemeClr val="bg1"/>
                </a:solidFill>
                <a:ea typeface="SimSun" pitchFamily="2" charset="-122"/>
              </a:rPr>
              <a:t>Remote HW/SW asset tracking </a:t>
            </a:r>
            <a:r>
              <a:rPr lang="en-US" altLang="zh-CN" sz="850" dirty="0">
                <a:solidFill>
                  <a:schemeClr val="bg1"/>
                </a:solidFill>
                <a:ea typeface="SimSun" pitchFamily="2" charset="-122"/>
              </a:rPr>
              <a:t>eliminates time-consuming manual inventory tracking to reduce accounting costs</a:t>
            </a:r>
          </a:p>
          <a:p>
            <a:pPr marL="112713" indent="-112713" fontAlgn="auto">
              <a:lnSpc>
                <a:spcPct val="80000"/>
              </a:lnSpc>
              <a:spcBef>
                <a:spcPct val="30000"/>
              </a:spcBef>
              <a:spcAft>
                <a:spcPts val="0"/>
              </a:spcAft>
              <a:buFont typeface="Verdana" pitchFamily="34" charset="0"/>
              <a:buChar char="•"/>
              <a:defRPr/>
            </a:pPr>
            <a:endParaRPr lang="en-US" altLang="zh-CN" sz="850" dirty="0">
              <a:solidFill>
                <a:schemeClr val="bg1"/>
              </a:solidFill>
              <a:ea typeface="SimSun" pitchFamily="2" charset="-122"/>
            </a:endParaRPr>
          </a:p>
          <a:p>
            <a:pPr marL="112713" indent="-112713" fontAlgn="auto">
              <a:lnSpc>
                <a:spcPct val="80000"/>
              </a:lnSpc>
              <a:spcBef>
                <a:spcPct val="25000"/>
              </a:spcBef>
              <a:spcAft>
                <a:spcPct val="5000"/>
              </a:spcAft>
              <a:buFont typeface="Arial" pitchFamily="34" charset="0"/>
              <a:buChar char="•"/>
              <a:defRPr/>
            </a:pPr>
            <a:r>
              <a:rPr lang="en-US" altLang="zh-CN" sz="850" b="1" dirty="0">
                <a:solidFill>
                  <a:schemeClr val="bg1"/>
                </a:solidFill>
                <a:ea typeface="SimSun" pitchFamily="2" charset="-122"/>
              </a:rPr>
              <a:t>Network Outbreak Containment </a:t>
            </a:r>
            <a:r>
              <a:rPr lang="en-US" altLang="zh-CN" sz="850" dirty="0">
                <a:solidFill>
                  <a:schemeClr val="bg1"/>
                </a:solidFill>
                <a:ea typeface="SimSun" pitchFamily="2" charset="-122"/>
              </a:rPr>
              <a:t>protects against network outbreaks with real-time filtering</a:t>
            </a:r>
          </a:p>
          <a:p>
            <a:pPr marL="112713" indent="-112713" fontAlgn="auto">
              <a:lnSpc>
                <a:spcPct val="80000"/>
              </a:lnSpc>
              <a:spcBef>
                <a:spcPct val="25000"/>
              </a:spcBef>
              <a:spcAft>
                <a:spcPct val="5000"/>
              </a:spcAft>
              <a:buFont typeface="Verdana" pitchFamily="34" charset="0"/>
              <a:buChar char="•"/>
              <a:defRPr/>
            </a:pPr>
            <a:endParaRPr lang="en-US" altLang="zh-CN" sz="850" dirty="0">
              <a:solidFill>
                <a:schemeClr val="bg1"/>
              </a:solidFill>
              <a:ea typeface="SimSun" pitchFamily="2" charset="-122"/>
            </a:endParaRPr>
          </a:p>
          <a:p>
            <a:pPr marL="112713" indent="-112713" fontAlgn="auto">
              <a:lnSpc>
                <a:spcPct val="80000"/>
              </a:lnSpc>
              <a:spcBef>
                <a:spcPct val="30000"/>
              </a:spcBef>
              <a:spcAft>
                <a:spcPts val="0"/>
              </a:spcAft>
              <a:buFont typeface="Arial" pitchFamily="34" charset="0"/>
              <a:buChar char="•"/>
              <a:defRPr/>
            </a:pPr>
            <a:r>
              <a:rPr lang="en-US" altLang="zh-CN" sz="850" b="1" dirty="0">
                <a:solidFill>
                  <a:schemeClr val="bg1"/>
                </a:solidFill>
                <a:ea typeface="SimSun" pitchFamily="2" charset="-122"/>
              </a:rPr>
              <a:t>Agent Presence  alerts when agent is unresponsive</a:t>
            </a:r>
            <a:r>
              <a:rPr lang="en-US" altLang="zh-CN" sz="850" dirty="0">
                <a:solidFill>
                  <a:schemeClr val="bg1"/>
                </a:solidFill>
                <a:ea typeface="SimSun" pitchFamily="2" charset="-122"/>
              </a:rPr>
              <a:t>, enables ability to take action</a:t>
            </a:r>
          </a:p>
          <a:p>
            <a:pPr marL="112713" indent="-112713" fontAlgn="auto">
              <a:spcBef>
                <a:spcPts val="0"/>
              </a:spcBef>
              <a:spcAft>
                <a:spcPts val="0"/>
              </a:spcAft>
              <a:buFont typeface="Arial" pitchFamily="34" charset="0"/>
              <a:buChar char="•"/>
              <a:defRPr/>
            </a:pPr>
            <a:endParaRPr lang="en-US" sz="850" dirty="0">
              <a:solidFill>
                <a:schemeClr val="bg1"/>
              </a:solidFill>
            </a:endParaRPr>
          </a:p>
        </p:txBody>
      </p:sp>
    </p:spTree>
    <p:extLst>
      <p:ext uri="{BB962C8B-B14F-4D97-AF65-F5344CB8AC3E}">
        <p14:creationId xmlns:p14="http://schemas.microsoft.com/office/powerpoint/2010/main" val="2262899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7731125" cy="720725"/>
          </a:xfrm>
        </p:spPr>
        <p:txBody>
          <a:bodyPr/>
          <a:lstStyle/>
          <a:p>
            <a:pPr eaLnBrk="1" fontAlgn="auto" hangingPunct="1">
              <a:spcAft>
                <a:spcPts val="0"/>
              </a:spcAft>
              <a:buFont typeface="Arial" charset="0"/>
              <a:buNone/>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a:t>
            </a: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REALPOS </a:t>
            </a: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60 </a:t>
            </a:r>
            <a:endPar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endParaRPr>
          </a:p>
          <a:p>
            <a:pPr eaLnBrk="1" fontAlgn="auto" hangingPunct="1">
              <a:spcAft>
                <a:spcPts val="0"/>
              </a:spcAft>
              <a:buFont typeface="Arial" charset="0"/>
              <a:buNone/>
              <a:defRPr/>
            </a:pPr>
            <a:r>
              <a:rPr lang="en-US" sz="2600" b="1" dirty="0" smtClean="0">
                <a:solidFill>
                  <a:srgbClr val="74BD35"/>
                </a:solidFill>
                <a:ea typeface="ＭＳ Ｐゴシック" charset="0"/>
              </a:rPr>
              <a:t>Intel Active Management Technology</a:t>
            </a:r>
            <a:endParaRPr lang="en-US" sz="2600" b="1" dirty="0">
              <a:solidFill>
                <a:srgbClr val="74BD35"/>
              </a:solidFill>
              <a:ea typeface="ＭＳ Ｐゴシック" charset="0"/>
            </a:endParaRPr>
          </a:p>
        </p:txBody>
      </p:sp>
      <p:graphicFrame>
        <p:nvGraphicFramePr>
          <p:cNvPr id="10" name="Table 9"/>
          <p:cNvGraphicFramePr>
            <a:graphicFrameLocks noGrp="1"/>
          </p:cNvGraphicFramePr>
          <p:nvPr/>
        </p:nvGraphicFramePr>
        <p:xfrm>
          <a:off x="847725" y="868363"/>
          <a:ext cx="8070850" cy="3875090"/>
        </p:xfrm>
        <a:graphic>
          <a:graphicData uri="http://schemas.openxmlformats.org/drawingml/2006/table">
            <a:tbl>
              <a:tblPr/>
              <a:tblGrid>
                <a:gridCol w="1665288"/>
                <a:gridCol w="6405562"/>
              </a:tblGrid>
              <a:tr h="19367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bg1"/>
                          </a:solidFill>
                          <a:effectLst/>
                          <a:latin typeface="Arial" pitchFamily="34" charset="0"/>
                          <a:ea typeface="MS PGothic" pitchFamily="34" charset="-128"/>
                        </a:rPr>
                        <a:t>Feature</a:t>
                      </a:r>
                      <a:endParaRPr kumimoji="0" lang="en-US" sz="9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chemeClr val="bg1"/>
                          </a:solidFill>
                          <a:effectLst/>
                          <a:latin typeface="Arial" pitchFamily="34" charset="0"/>
                          <a:ea typeface="MS PGothic" pitchFamily="34" charset="-128"/>
                        </a:rPr>
                        <a:t>Description</a:t>
                      </a:r>
                      <a:endParaRPr kumimoji="0" lang="en-US" sz="9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54B948"/>
                    </a:solidFill>
                  </a:tcPr>
                </a:tc>
              </a:tr>
              <a:tr h="17145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Hardware Inventory</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Allows IT to remotely collect information about the hardware on the network, such as manufacturer and model information for components. This information is automatically updated each time the system goes through POST.</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87325">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Software Inventory</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Allows IT to remotely collect information about each system’s software, such as software version information, .DAT file information, pointers to databases, and other data stored by third-party vendors in the non-volatile memory provided by Intel vPro technology.</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3811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Remote Power Control</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Remotely power-on or off a system even when the operating system is hung or inoperable.</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1271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Remote Configuration</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Configure systems to be able to use Intel® AMT remotely.  The Intel® Setup and Configuration Service (Intel® SCS) describes options.</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7145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Remote Diagnosis and Repair</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Tools that aide technicians to diagnose, maintain and repair remotely, in some cases, when the operating system is not running.  Depending on availability tools may include Serial Over LAN (SOL) , IDE Redirect (IDE-R)  and HW-based KVM to remotely control.</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7145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Remote Encryption Management</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Remotely unlock and update systems protected with full-drive data encryption.</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12713">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Network Filters</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A set of configurable hardware filters that inspect network traffic and that block traffic that can do harm to other PCs on the network.</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7145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Endpoint Access Control</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A feature that enhances network security by validating a systems compliance with an organization’s policies.  The feature can be configured to restrict network access to systems that do not comply.</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7145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Agent Presence</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A feature that continuously monitors systems to ensure that the correct software agents are present and running.  The absence of a regular confirmation of the presence of required agents will trigger an alert.</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04775">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HW-based KVM</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Keyboard Video Mouse (KVM) allows technicians to see and control remote PCs even if the operating system is unavailable.</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63513">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Remote Access over WLAN</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Remotely manage PCs in an enterprise wireless network</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7145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Fast Call for Help</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Fast Call for Help, also known as Client Initiated Remote Access (CIRA) provides a secure VPN-like method for a system to connect to a management console server for maintenance or repair.</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7145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Access Monitor Logs</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A feature that provides historical information about the PC.  Each PC can securely store a secure log of actions executed by IT personnel.  This is a power tool for IT  audit and monitor unauthorized access to PCs within a network</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7145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Wireless Management in Sleep Mode</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Power up wireless notebook systems, when plugged into AC power, to collect asset inventory information, remotely diagnose and repair problems, and ensure agent presence</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7145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Serial Over LAN </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A hardware-based solution that allows IT to remotely control text-based environments in a pre-boot OS state, even if the PC's operating system is unavailable.</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7145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Remote Boot Redirection</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Also known as Integrated Device Electronics-Redirect  (IDE-R). Remotely boot the system from an alternative hard drive even if the alternative drive is in another location.</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7145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PC Alarm Clock</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Remotely schedule systems to wake up and perform tasks autonomously without need for a network connection at the time of the wake. The primary usage model is to schedule client systems to power up and perform maintenance tasks during downtime hours.</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9050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Host Based Configuration</a:t>
                      </a:r>
                    </a:p>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(HBC)</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Allows local software to configure the system, making it much easier to activate systems to use AMT. The software can be sent to the remote system and then run locally with a script. (a.k.a. Intel® SCS 7.0)</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00013">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IPv6</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Support for Internet Protocol Version 6 for increased speed and compatibility with latest network requirements.</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7145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ME Firmware Rollback</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Allows ME firmware to be rolled back to prior version within ME major release (ie, Downgrade from ME 7.1.x to ME 7.0.x, rolling back between major releases such as ME 7.x to ME 6.x is not supported)</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7145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Proactive Platform Hardening</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Advanced protection for ME internal working data through use of real-time encryption. Also proactively reduces risk from one of the most common attack vectors, the buffer overflow, by checking for stack violations in the ME execution environment. </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r h="17145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KVM 3 Screen Redirection</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Supports 3 display configurations. </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Switch between two graphical modes – landscape and portrait.</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3F1ED"/>
                    </a:solidFill>
                  </a:tcPr>
                </a:tc>
              </a:tr>
              <a:tr h="171450">
                <a:tc>
                  <a:txBody>
                    <a:bodyPr/>
                    <a:lstStyle/>
                    <a:p>
                      <a:pPr marL="0" marR="0" lvl="0" indent="0" algn="l" defTabSz="457200" rtl="0" eaLnBrk="1" fontAlgn="base" latinLnBrk="0" hangingPunct="0">
                        <a:lnSpc>
                          <a:spcPct val="95000"/>
                        </a:lnSpc>
                        <a:spcBef>
                          <a:spcPts val="325"/>
                        </a:spcBef>
                        <a:spcAft>
                          <a:spcPct val="0"/>
                        </a:spcAft>
                        <a:buClrTx/>
                        <a:buSzTx/>
                        <a:buFontTx/>
                        <a:buNone/>
                        <a:tabLst/>
                      </a:pPr>
                      <a:r>
                        <a:rPr kumimoji="0" lang="en-US" sz="500" b="1" i="0" u="none" strike="noStrike" cap="none" normalizeH="0" baseline="0" smtClean="0">
                          <a:ln>
                            <a:noFill/>
                          </a:ln>
                          <a:solidFill>
                            <a:schemeClr val="bg1"/>
                          </a:solidFill>
                          <a:effectLst/>
                          <a:latin typeface="Arial" pitchFamily="34" charset="0"/>
                          <a:ea typeface="MS PGothic" pitchFamily="34" charset="-128"/>
                        </a:rPr>
                        <a:t>Partial Firmware Update</a:t>
                      </a:r>
                      <a:endParaRPr kumimoji="0" lang="en-US" sz="500" b="1" i="0" u="none" strike="noStrike" cap="none" normalizeH="0" baseline="0" smtClean="0">
                        <a:ln>
                          <a:noFill/>
                        </a:ln>
                        <a:solidFill>
                          <a:schemeClr val="bg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500" b="0" i="0" u="none" strike="noStrike" cap="none" normalizeH="0" baseline="0" smtClean="0">
                          <a:ln>
                            <a:noFill/>
                          </a:ln>
                          <a:solidFill>
                            <a:schemeClr val="tx1"/>
                          </a:solidFill>
                          <a:effectLst/>
                          <a:latin typeface="Arial" pitchFamily="34" charset="0"/>
                          <a:ea typeface="MS PGothic" pitchFamily="34" charset="-128"/>
                        </a:rPr>
                        <a:t>Dynamically loading partial firmware code into a dedicated partition. WLAN uCode – keep one instance in flash instead of 4-6 instance. Secure Output Localization Language – keep one instance in flash instead of 27 instances.</a:t>
                      </a:r>
                      <a:endParaRPr kumimoji="0" lang="en-US" sz="500" b="0" i="0" u="none" strike="noStrike" cap="none" normalizeH="0" baseline="0" smtClean="0">
                        <a:ln>
                          <a:noFill/>
                        </a:ln>
                        <a:solidFill>
                          <a:schemeClr val="tx1"/>
                        </a:solidFill>
                        <a:effectLst/>
                        <a:latin typeface="MS PGothic" pitchFamily="34" charset="-128"/>
                        <a:ea typeface="MS PGothic" pitchFamily="34" charset="-128"/>
                        <a:cs typeface="Times New Roman" pitchFamily="18" charset="0"/>
                      </a:endParaRPr>
                    </a:p>
                  </a:txBody>
                  <a:tcPr marL="23964" marR="23964" marT="0"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7E2D9"/>
                    </a:solidFill>
                  </a:tcPr>
                </a:tc>
              </a:tr>
            </a:tbl>
          </a:graphicData>
        </a:graphic>
      </p:graphicFrame>
      <p:sp>
        <p:nvSpPr>
          <p:cNvPr id="44112" name="Date Placeholder 3"/>
          <p:cNvSpPr>
            <a:spLocks noGrp="1"/>
          </p:cNvSpPr>
          <p:nvPr>
            <p:ph type="dt" sz="quarter" idx="22"/>
          </p:nvPr>
        </p:nvSpPr>
        <p:spPr bwMode="auto">
          <a:xfrm>
            <a:off x="900113" y="4760913"/>
            <a:ext cx="78263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D787E4D7-A883-48B8-9CDA-7C202001092F}"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44113" name="Slide Number Placeholder 4"/>
          <p:cNvSpPr>
            <a:spLocks noGrp="1"/>
          </p:cNvSpPr>
          <p:nvPr>
            <p:ph type="sldNum" sz="quarter" idx="23"/>
          </p:nvPr>
        </p:nvSpPr>
        <p:spPr bwMode="auto">
          <a:xfrm>
            <a:off x="8547100" y="4803775"/>
            <a:ext cx="457200"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2F1B87D8-2F6E-459C-98D8-1E35BBC3166B}" type="slidenum">
              <a:rPr lang="en-US" smtClean="0">
                <a:solidFill>
                  <a:schemeClr val="tx2"/>
                </a:solidFill>
              </a:rPr>
              <a:pPr eaLnBrk="1" fontAlgn="base" hangingPunct="1">
                <a:spcBef>
                  <a:spcPct val="0"/>
                </a:spcBef>
                <a:spcAft>
                  <a:spcPct val="0"/>
                </a:spcAft>
              </a:pPr>
              <a:t>27</a:t>
            </a:fld>
            <a:endParaRPr lang="en-US" smtClean="0">
              <a:solidFill>
                <a:schemeClr val="tx2"/>
              </a:solidFill>
            </a:endParaRPr>
          </a:p>
        </p:txBody>
      </p:sp>
    </p:spTree>
    <p:extLst>
      <p:ext uri="{BB962C8B-B14F-4D97-AF65-F5344CB8AC3E}">
        <p14:creationId xmlns:p14="http://schemas.microsoft.com/office/powerpoint/2010/main" val="36506815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buFont typeface="Arial" charset="0"/>
              <a:buNone/>
              <a:defRPr/>
            </a:pPr>
            <a:r>
              <a:rPr lang="en-US" sz="2600" b="1" dirty="0" smtClean="0">
                <a:solidFill>
                  <a:srgbClr val="74BD35"/>
                </a:solidFill>
                <a:ea typeface="ＭＳ Ｐゴシック" charset="0"/>
              </a:rPr>
              <a:t>Sample Customers</a:t>
            </a:r>
            <a:endParaRPr lang="en-US"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19694001-9EA9-4BE6-B155-2D4C16FF2D6C}" type="slidenum">
              <a:rPr lang="en-US"/>
              <a:pPr>
                <a:defRPr/>
              </a:pPr>
              <a:t>28</a:t>
            </a:fld>
            <a:endParaRPr lang="en-US" dirty="0"/>
          </a:p>
        </p:txBody>
      </p:sp>
      <p:sp>
        <p:nvSpPr>
          <p:cNvPr id="8" name="Footer Placeholder 3"/>
          <p:cNvSpPr>
            <a:spLocks noGrp="1"/>
          </p:cNvSpPr>
          <p:nvPr>
            <p:ph type="ftr" sz="quarter" idx="21"/>
          </p:nvPr>
        </p:nvSpPr>
        <p:spPr/>
        <p:txBody>
          <a:bodyPr anchorCtr="0"/>
          <a:lstStyle/>
          <a:p>
            <a:pPr>
              <a:defRPr/>
            </a:pPr>
            <a:r>
              <a:rPr lang="en-US" dirty="0">
                <a:solidFill>
                  <a:schemeClr val="bg1">
                    <a:lumMod val="50000"/>
                  </a:schemeClr>
                </a:solidFill>
              </a:rPr>
              <a:t>NCR Presentation Template</a:t>
            </a:r>
          </a:p>
        </p:txBody>
      </p:sp>
      <p:sp>
        <p:nvSpPr>
          <p:cNvPr id="32773"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E6C2BC55-5D26-46C1-A1E5-DDD2EED3BF1C}"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3" name="Rectangle 2"/>
          <p:cNvSpPr/>
          <p:nvPr/>
        </p:nvSpPr>
        <p:spPr>
          <a:xfrm>
            <a:off x="935038" y="1066800"/>
            <a:ext cx="7632700" cy="3413125"/>
          </a:xfrm>
          <a:prstGeom prst="rect">
            <a:avLst/>
          </a:prstGeom>
          <a:noFill/>
          <a:ln w="12700">
            <a:solidFill>
              <a:schemeClr val="tx1">
                <a:lumMod val="50000"/>
                <a:lumOff val="50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grpSp>
        <p:nvGrpSpPr>
          <p:cNvPr id="32775" name="Group 1"/>
          <p:cNvGrpSpPr>
            <a:grpSpLocks/>
          </p:cNvGrpSpPr>
          <p:nvPr/>
        </p:nvGrpSpPr>
        <p:grpSpPr bwMode="auto">
          <a:xfrm>
            <a:off x="1058864" y="1244925"/>
            <a:ext cx="7336052" cy="3038150"/>
            <a:chOff x="1485743" y="1558983"/>
            <a:chExt cx="14664468" cy="6069796"/>
          </a:xfrm>
        </p:grpSpPr>
        <p:graphicFrame>
          <p:nvGraphicFramePr>
            <p:cNvPr id="32776" name="Object 17"/>
            <p:cNvGraphicFramePr>
              <a:graphicFrameLocks noChangeAspect="1"/>
            </p:cNvGraphicFramePr>
            <p:nvPr>
              <p:extLst>
                <p:ext uri="{D42A27DB-BD31-4B8C-83A1-F6EECF244321}">
                  <p14:modId xmlns:p14="http://schemas.microsoft.com/office/powerpoint/2010/main" val="3285527382"/>
                </p:ext>
              </p:extLst>
            </p:nvPr>
          </p:nvGraphicFramePr>
          <p:xfrm>
            <a:off x="11584840" y="3410929"/>
            <a:ext cx="4565371" cy="805147"/>
          </p:xfrm>
          <a:graphic>
            <a:graphicData uri="http://schemas.openxmlformats.org/presentationml/2006/ole">
              <mc:AlternateContent xmlns:mc="http://schemas.openxmlformats.org/markup-compatibility/2006">
                <mc:Choice xmlns:v="urn:schemas-microsoft-com:vml" Requires="v">
                  <p:oleObj spid="_x0000_s32812" name="Picture" r:id="rId4" imgW="2580952" imgH="504762" progId="StaticDib">
                    <p:embed/>
                  </p:oleObj>
                </mc:Choice>
                <mc:Fallback>
                  <p:oleObj name="Picture" r:id="rId4" imgW="2580952" imgH="504762" progId="StaticDib">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84840" y="3410929"/>
                          <a:ext cx="4565371" cy="805147"/>
                        </a:xfrm>
                        <a:prstGeom prst="rect">
                          <a:avLst/>
                        </a:prstGeom>
                        <a:noFill/>
                        <a:ln>
                          <a:noFill/>
                        </a:ln>
                        <a:extLst/>
                      </p:spPr>
                    </p:pic>
                  </p:oleObj>
                </mc:Fallback>
              </mc:AlternateContent>
            </a:graphicData>
          </a:graphic>
        </p:graphicFrame>
        <p:pic>
          <p:nvPicPr>
            <p:cNvPr id="32777" name="Picture 28" descr="Farmacias Benavides">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l="4105" t="17055"/>
            <a:stretch>
              <a:fillRect/>
            </a:stretch>
          </p:blipFill>
          <p:spPr bwMode="auto">
            <a:xfrm>
              <a:off x="1485775" y="6579022"/>
              <a:ext cx="6567157" cy="104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8" name="Picture 30" descr="Sephora">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15937" y="4733925"/>
              <a:ext cx="3828021" cy="769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9" name="Picture 32" descr="AFS Logo"/>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33462" y="1631327"/>
              <a:ext cx="1443147" cy="1290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0" name="Picture 37" descr="Logo">
              <a:hlinkClick r:id="rId11" tooltip="Logo"/>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268378" y="1628109"/>
              <a:ext cx="2600816" cy="1032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1" name="Picture 52" descr="logo92x3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584840" y="5203210"/>
              <a:ext cx="4425312" cy="118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2" name="Picture 60" descr="Harps - Thank You for Shopping at Harps!"/>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99809" y="6968599"/>
              <a:ext cx="7310343" cy="66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3" name="Picture 4" descr="Ahold.com"/>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463931" y="1558983"/>
              <a:ext cx="2965124" cy="953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4" name="Picture 6" descr="Fareway"/>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85743" y="1628109"/>
              <a:ext cx="2053155" cy="1750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787" name="Picture 19" descr="MS Mode | Grote maten mode">
            <a:hlinkClick r:id="rId17" tooltip="&quot;MS Mode | Grote maten mode&quo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76040" y="2695575"/>
            <a:ext cx="1147601" cy="81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90" name="Picture 22" descr="Forever 21">
            <a:hlinkClick r:id="rId19"/>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622675" y="2109787"/>
            <a:ext cx="2257425" cy="35242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 descr="Farmatodo-VD.psd"/>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2228849" y="1916112"/>
            <a:ext cx="7048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98" name="Picture 30" descr="Fareway"/>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552258" y="2834097"/>
            <a:ext cx="733174" cy="9286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Date Placeholder 3"/>
          <p:cNvSpPr>
            <a:spLocks noGrp="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1E770FF0-638E-4B5F-BEF8-8DABF31D37AE}"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3379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C5A936D6-8C87-4CD4-A21F-FE4C7E18B4CA}" type="slidenum">
              <a:rPr lang="en-US" sz="600" smtClean="0">
                <a:solidFill>
                  <a:schemeClr val="tx2"/>
                </a:solidFill>
              </a:rPr>
              <a:pPr eaLnBrk="1" fontAlgn="base" hangingPunct="1">
                <a:spcBef>
                  <a:spcPct val="0"/>
                </a:spcBef>
                <a:spcAft>
                  <a:spcPct val="0"/>
                </a:spcAft>
              </a:pPr>
              <a:t>29</a:t>
            </a:fld>
            <a:endParaRPr lang="en-US" sz="600" smtClean="0">
              <a:solidFill>
                <a:schemeClr val="tx2"/>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2"/>
          <p:cNvSpPr txBox="1">
            <a:spLocks/>
          </p:cNvSpPr>
          <p:nvPr/>
        </p:nvSpPr>
        <p:spPr>
          <a:xfrm>
            <a:off x="4445000" y="3941763"/>
            <a:ext cx="4362450" cy="592137"/>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000" dirty="0">
                <a:cs typeface="Arial" charset="0"/>
              </a:rPr>
              <a:t>NCR RealPOS can help retailers deliver an enhanced customer experience while improving productivity and reducing costs over the long term</a:t>
            </a:r>
          </a:p>
        </p:txBody>
      </p:sp>
      <p:pic>
        <p:nvPicPr>
          <p:cNvPr id="921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0" y="996950"/>
            <a:ext cx="4359275" cy="294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10"/>
          <p:cNvSpPr>
            <a:spLocks noGrp="1"/>
          </p:cNvSpPr>
          <p:nvPr>
            <p:ph type="body" sz="quarter" idx="13"/>
          </p:nvPr>
        </p:nvSpPr>
        <p:spPr>
          <a:xfrm>
            <a:off x="900113" y="200025"/>
            <a:ext cx="7577137" cy="720725"/>
          </a:xfrm>
        </p:spPr>
        <p:txBody>
          <a:bodyPr>
            <a:normAutofit fontScale="70000" lnSpcReduction="20000"/>
          </a:bodyPr>
          <a:lstStyle/>
          <a:p>
            <a:pPr eaLnBrk="1" fontAlgn="auto" hangingPunct="1">
              <a:spcAft>
                <a:spcPts val="0"/>
              </a:spcAft>
              <a:buFont typeface="Arial" charset="0"/>
              <a:buNone/>
              <a:defRPr/>
            </a:pPr>
            <a:r>
              <a:rPr lang="en-US" sz="51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REALPOS PRODUCT STRATEGY</a:t>
            </a:r>
          </a:p>
          <a:p>
            <a:pPr eaLnBrk="1" fontAlgn="auto" hangingPunct="1">
              <a:spcAft>
                <a:spcPts val="0"/>
              </a:spcAft>
              <a:buFont typeface="Arial" charset="0"/>
              <a:buNone/>
              <a:defRPr/>
            </a:pPr>
            <a:r>
              <a:rPr lang="en-PH" sz="3400" b="1" dirty="0" smtClean="0">
                <a:solidFill>
                  <a:srgbClr val="74BD35"/>
                </a:solidFill>
                <a:ea typeface="ＭＳ Ｐゴシック" charset="0"/>
              </a:rPr>
              <a:t>Designed </a:t>
            </a:r>
            <a:r>
              <a:rPr lang="en-PH" sz="3400" b="1" dirty="0">
                <a:solidFill>
                  <a:srgbClr val="74BD35"/>
                </a:solidFill>
                <a:ea typeface="ＭＳ Ｐゴシック" charset="0"/>
              </a:rPr>
              <a:t>to meet the long term needs of retailers</a:t>
            </a:r>
          </a:p>
        </p:txBody>
      </p:sp>
      <p:sp>
        <p:nvSpPr>
          <p:cNvPr id="3" name="Text Placeholder 2"/>
          <p:cNvSpPr>
            <a:spLocks noGrp="1"/>
          </p:cNvSpPr>
          <p:nvPr>
            <p:ph type="body" sz="quarter" idx="16"/>
          </p:nvPr>
        </p:nvSpPr>
        <p:spPr>
          <a:xfrm>
            <a:off x="900113" y="996950"/>
            <a:ext cx="3384550" cy="3540125"/>
          </a:xfrm>
        </p:spPr>
        <p:txBody>
          <a:bodyPr>
            <a:noAutofit/>
          </a:bodyPr>
          <a:lstStyle/>
          <a:p>
            <a:pPr eaLnBrk="1" hangingPunct="1">
              <a:lnSpc>
                <a:spcPct val="100000"/>
              </a:lnSpc>
              <a:spcBef>
                <a:spcPts val="400"/>
              </a:spcBef>
              <a:spcAft>
                <a:spcPts val="400"/>
              </a:spcAft>
              <a:defRPr/>
            </a:pPr>
            <a:r>
              <a:rPr lang="en-PH" dirty="0" smtClean="0">
                <a:ea typeface="ＭＳ Ｐゴシック" charset="0"/>
                <a:cs typeface="Arial" charset="0"/>
              </a:rPr>
              <a:t>Innovation</a:t>
            </a:r>
          </a:p>
          <a:p>
            <a:pPr eaLnBrk="1" hangingPunct="1">
              <a:lnSpc>
                <a:spcPct val="100000"/>
              </a:lnSpc>
              <a:spcBef>
                <a:spcPts val="400"/>
              </a:spcBef>
              <a:spcAft>
                <a:spcPts val="400"/>
              </a:spcAft>
              <a:defRPr/>
            </a:pPr>
            <a:r>
              <a:rPr lang="en-PH" dirty="0">
                <a:ea typeface="ＭＳ Ｐゴシック" charset="0"/>
                <a:cs typeface="Arial" charset="0"/>
              </a:rPr>
              <a:t>Performance</a:t>
            </a:r>
          </a:p>
          <a:p>
            <a:pPr eaLnBrk="1" hangingPunct="1">
              <a:lnSpc>
                <a:spcPct val="100000"/>
              </a:lnSpc>
              <a:spcBef>
                <a:spcPts val="400"/>
              </a:spcBef>
              <a:spcAft>
                <a:spcPts val="400"/>
              </a:spcAft>
              <a:defRPr/>
            </a:pPr>
            <a:r>
              <a:rPr lang="en-PH" dirty="0">
                <a:ea typeface="ＭＳ Ｐゴシック" charset="0"/>
                <a:cs typeface="Arial" charset="0"/>
              </a:rPr>
              <a:t>Reliability</a:t>
            </a:r>
          </a:p>
          <a:p>
            <a:pPr eaLnBrk="1" hangingPunct="1">
              <a:lnSpc>
                <a:spcPct val="100000"/>
              </a:lnSpc>
              <a:spcBef>
                <a:spcPts val="400"/>
              </a:spcBef>
              <a:spcAft>
                <a:spcPts val="400"/>
              </a:spcAft>
              <a:defRPr/>
            </a:pPr>
            <a:r>
              <a:rPr lang="en-PH" dirty="0">
                <a:ea typeface="ＭＳ Ｐゴシック" charset="0"/>
                <a:cs typeface="Arial" charset="0"/>
              </a:rPr>
              <a:t>Serviceability</a:t>
            </a:r>
          </a:p>
          <a:p>
            <a:pPr eaLnBrk="1" hangingPunct="1">
              <a:lnSpc>
                <a:spcPct val="100000"/>
              </a:lnSpc>
              <a:spcBef>
                <a:spcPts val="400"/>
              </a:spcBef>
              <a:spcAft>
                <a:spcPts val="400"/>
              </a:spcAft>
              <a:defRPr/>
            </a:pPr>
            <a:r>
              <a:rPr lang="en-PH" dirty="0">
                <a:ea typeface="ＭＳ Ｐゴシック" charset="0"/>
                <a:cs typeface="Arial" charset="0"/>
              </a:rPr>
              <a:t>Lifecycle Management</a:t>
            </a:r>
          </a:p>
          <a:p>
            <a:pPr eaLnBrk="1" hangingPunct="1">
              <a:lnSpc>
                <a:spcPct val="100000"/>
              </a:lnSpc>
              <a:spcBef>
                <a:spcPts val="400"/>
              </a:spcBef>
              <a:spcAft>
                <a:spcPts val="400"/>
              </a:spcAft>
              <a:defRPr/>
            </a:pPr>
            <a:endParaRPr lang="en-PH" dirty="0">
              <a:ea typeface="ＭＳ Ｐゴシック" charset="0"/>
              <a:cs typeface="Arial" charset="0"/>
            </a:endParaRPr>
          </a:p>
        </p:txBody>
      </p:sp>
      <p:sp>
        <p:nvSpPr>
          <p:cNvPr id="8" name="Footer Placeholder 2"/>
          <p:cNvSpPr>
            <a:spLocks noGrp="1"/>
          </p:cNvSpPr>
          <p:nvPr>
            <p:ph type="ftr" sz="quarter" idx="17"/>
          </p:nvPr>
        </p:nvSpPr>
        <p:spPr/>
        <p:txBody>
          <a:bodyPr/>
          <a:lstStyle/>
          <a:p>
            <a:pPr>
              <a:defRPr/>
            </a:pPr>
            <a:r>
              <a:rPr lang="en-US" dirty="0"/>
              <a:t>NCR Confidential</a:t>
            </a:r>
          </a:p>
        </p:txBody>
      </p:sp>
      <p:sp>
        <p:nvSpPr>
          <p:cNvPr id="9223"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A23A0540-C910-4B30-B053-290A2A15A347}"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9224"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58E61363-3A4D-45E7-A01A-549185E6E508}" type="slidenum">
              <a:rPr lang="en-US" smtClean="0">
                <a:solidFill>
                  <a:schemeClr val="tx2"/>
                </a:solidFill>
              </a:rPr>
              <a:pPr eaLnBrk="1" fontAlgn="base" hangingPunct="1">
                <a:spcBef>
                  <a:spcPct val="0"/>
                </a:spcBef>
                <a:spcAft>
                  <a:spcPct val="0"/>
                </a:spcAft>
              </a:pPr>
              <a:t>3</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5480050" y="1428750"/>
            <a:ext cx="982663" cy="982663"/>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6" name="Rectangle 25"/>
          <p:cNvSpPr/>
          <p:nvPr/>
        </p:nvSpPr>
        <p:spPr>
          <a:xfrm>
            <a:off x="5480050" y="2497138"/>
            <a:ext cx="982663" cy="982662"/>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7" name="Rectangle 26"/>
          <p:cNvSpPr/>
          <p:nvPr/>
        </p:nvSpPr>
        <p:spPr>
          <a:xfrm>
            <a:off x="5480050" y="3573463"/>
            <a:ext cx="982663" cy="9810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8" name="Rectangle 27"/>
          <p:cNvSpPr/>
          <p:nvPr/>
        </p:nvSpPr>
        <p:spPr>
          <a:xfrm>
            <a:off x="6462713" y="1428750"/>
            <a:ext cx="1958975" cy="98266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PH" sz="900" b="1" dirty="0"/>
              <a:t>RealPOS 72XRT</a:t>
            </a:r>
          </a:p>
          <a:p>
            <a:pPr>
              <a:defRPr/>
            </a:pPr>
            <a:r>
              <a:rPr lang="en-PH" sz="900" dirty="0"/>
              <a:t>Extreme Retail Technology</a:t>
            </a:r>
          </a:p>
          <a:p>
            <a:pPr marL="117475" indent="-117475">
              <a:buFont typeface="Arial" pitchFamily="34" charset="0"/>
              <a:buChar char="•"/>
              <a:defRPr/>
            </a:pPr>
            <a:r>
              <a:rPr lang="en-PH" sz="900" dirty="0"/>
              <a:t> 15” or 17” Capacitive Touch</a:t>
            </a:r>
          </a:p>
          <a:p>
            <a:pPr marL="117475" indent="-117475">
              <a:buFont typeface="Arial" pitchFamily="34" charset="0"/>
              <a:buChar char="•"/>
              <a:defRPr/>
            </a:pPr>
            <a:r>
              <a:rPr lang="en-PH" sz="900" dirty="0"/>
              <a:t> Core i5-2390T</a:t>
            </a:r>
          </a:p>
          <a:p>
            <a:pPr marL="117475" indent="-117475">
              <a:buFont typeface="Arial" pitchFamily="34" charset="0"/>
              <a:buChar char="•"/>
              <a:defRPr/>
            </a:pPr>
            <a:r>
              <a:rPr lang="en-PH" sz="900" dirty="0"/>
              <a:t> Core i3–2120T</a:t>
            </a:r>
          </a:p>
          <a:p>
            <a:pPr marL="117475" indent="-117475">
              <a:buFont typeface="Arial" pitchFamily="34" charset="0"/>
              <a:buChar char="•"/>
              <a:defRPr/>
            </a:pPr>
            <a:r>
              <a:rPr lang="en-PH" sz="900" dirty="0"/>
              <a:t> Celeron G530T</a:t>
            </a:r>
          </a:p>
        </p:txBody>
      </p:sp>
      <p:sp>
        <p:nvSpPr>
          <p:cNvPr id="29" name="Rectangle 28"/>
          <p:cNvSpPr/>
          <p:nvPr/>
        </p:nvSpPr>
        <p:spPr>
          <a:xfrm>
            <a:off x="6462713" y="2497138"/>
            <a:ext cx="1958975" cy="98266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fr-FR" sz="1000" b="1" dirty="0"/>
              <a:t>RealPOS 50</a:t>
            </a:r>
          </a:p>
          <a:p>
            <a:pPr>
              <a:defRPr/>
            </a:pPr>
            <a:r>
              <a:rPr lang="fr-FR" sz="900" dirty="0"/>
              <a:t>Performance </a:t>
            </a:r>
            <a:r>
              <a:rPr lang="fr-FR" sz="900" dirty="0" err="1"/>
              <a:t>Touch</a:t>
            </a:r>
            <a:r>
              <a:rPr lang="fr-FR" sz="900" dirty="0"/>
              <a:t> </a:t>
            </a:r>
          </a:p>
          <a:p>
            <a:pPr marL="117475" indent="-117475">
              <a:buFont typeface="Arial" pitchFamily="34" charset="0"/>
              <a:buChar char="•"/>
              <a:defRPr/>
            </a:pPr>
            <a:r>
              <a:rPr lang="fr-FR" sz="900" dirty="0"/>
              <a:t> 15” Capacitive / </a:t>
            </a:r>
            <a:r>
              <a:rPr lang="fr-FR" sz="900" dirty="0" err="1"/>
              <a:t>Celeron</a:t>
            </a:r>
            <a:r>
              <a:rPr lang="fr-FR" sz="900" dirty="0"/>
              <a:t> T3100 </a:t>
            </a:r>
          </a:p>
          <a:p>
            <a:pPr marL="117475" indent="-117475">
              <a:buFont typeface="Arial" pitchFamily="34" charset="0"/>
              <a:buChar char="•"/>
              <a:defRPr/>
            </a:pPr>
            <a:r>
              <a:rPr lang="fr-FR" sz="900" dirty="0"/>
              <a:t> 15” </a:t>
            </a:r>
            <a:r>
              <a:rPr lang="fr-FR" sz="900" dirty="0" err="1"/>
              <a:t>Resistive</a:t>
            </a:r>
            <a:r>
              <a:rPr lang="fr-FR" sz="900" dirty="0"/>
              <a:t> / </a:t>
            </a:r>
            <a:r>
              <a:rPr lang="fr-FR" sz="900" dirty="0" err="1"/>
              <a:t>Celeron</a:t>
            </a:r>
            <a:r>
              <a:rPr lang="fr-FR" sz="900" dirty="0"/>
              <a:t> 900</a:t>
            </a:r>
          </a:p>
        </p:txBody>
      </p:sp>
      <p:sp>
        <p:nvSpPr>
          <p:cNvPr id="30" name="Rectangle 29"/>
          <p:cNvSpPr/>
          <p:nvPr/>
        </p:nvSpPr>
        <p:spPr>
          <a:xfrm>
            <a:off x="6462713" y="3573463"/>
            <a:ext cx="1958975" cy="98107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000" b="1" dirty="0"/>
              <a:t>RealPOS 25</a:t>
            </a:r>
          </a:p>
          <a:p>
            <a:pPr>
              <a:defRPr/>
            </a:pPr>
            <a:r>
              <a:rPr lang="en-PH" sz="900" dirty="0"/>
              <a:t>Value Touch </a:t>
            </a:r>
          </a:p>
          <a:p>
            <a:pPr marL="117475" indent="-117475">
              <a:buFont typeface="Arial" pitchFamily="34" charset="0"/>
              <a:buChar char="•"/>
              <a:defRPr/>
            </a:pPr>
            <a:r>
              <a:rPr lang="en-PH" sz="900" dirty="0"/>
              <a:t> 15” Resistive Touch</a:t>
            </a:r>
          </a:p>
          <a:p>
            <a:pPr marL="117475" indent="-117475">
              <a:buFont typeface="Arial" pitchFamily="34" charset="0"/>
              <a:buChar char="•"/>
              <a:defRPr/>
            </a:pPr>
            <a:r>
              <a:rPr lang="en-PH" sz="900" dirty="0"/>
              <a:t> Atom Dual Core D2550</a:t>
            </a:r>
          </a:p>
        </p:txBody>
      </p:sp>
      <p:sp>
        <p:nvSpPr>
          <p:cNvPr id="5" name="Text Placeholder 4"/>
          <p:cNvSpPr>
            <a:spLocks noGrp="1"/>
          </p:cNvSpPr>
          <p:nvPr>
            <p:ph type="body" sz="quarter" idx="13"/>
          </p:nvPr>
        </p:nvSpPr>
        <p:spPr>
          <a:xfrm>
            <a:off x="900113" y="200025"/>
            <a:ext cx="7872412" cy="771525"/>
          </a:xfrm>
        </p:spPr>
        <p:txBody>
          <a:bodyPr>
            <a:normAutofit fontScale="85000" lnSpcReduction="10000"/>
          </a:bodyPr>
          <a:lstStyle/>
          <a:p>
            <a:pPr eaLnBrk="1" fontAlgn="auto" hangingPunct="1">
              <a:spcAft>
                <a:spcPts val="0"/>
              </a:spcAft>
              <a:buFont typeface="Arial" charset="0"/>
              <a:buNone/>
              <a:defRPr/>
            </a:pPr>
            <a:r>
              <a:rPr lang="en-US" sz="42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TERMINAL FAMILY</a:t>
            </a:r>
          </a:p>
          <a:p>
            <a:pPr eaLnBrk="1" fontAlgn="auto" hangingPunct="1">
              <a:spcAft>
                <a:spcPts val="0"/>
              </a:spcAft>
              <a:buFont typeface="Arial" charset="0"/>
              <a:buNone/>
              <a:defRPr/>
            </a:pPr>
            <a:r>
              <a:rPr lang="en-PH" sz="3100" b="1" dirty="0" smtClean="0">
                <a:solidFill>
                  <a:srgbClr val="74BD35"/>
                </a:solidFill>
                <a:ea typeface="ＭＳ Ｐゴシック" charset="0"/>
              </a:rPr>
              <a:t>Broad and innovative solution portfolio</a:t>
            </a:r>
            <a:endParaRPr lang="en-PH" sz="3100" b="1" dirty="0">
              <a:solidFill>
                <a:srgbClr val="74BD35"/>
              </a:solidFill>
              <a:ea typeface="ＭＳ Ｐゴシック" charset="0"/>
            </a:endParaRPr>
          </a:p>
        </p:txBody>
      </p:sp>
      <p:pic>
        <p:nvPicPr>
          <p:cNvPr id="10249" name="Picture 23" descr="CD303_21a_RP70xrt_15i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4445" t="23611" r="24445" b="18056"/>
          <a:stretch>
            <a:fillRect/>
          </a:stretch>
        </p:blipFill>
        <p:spPr bwMode="auto">
          <a:xfrm>
            <a:off x="5448300" y="1490663"/>
            <a:ext cx="1046163"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0" name="Picture 50" descr="Bio-MSR No Shadow"/>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6250" y="2643188"/>
            <a:ext cx="852488"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Picture 51" descr="Bio-MSR No Shadow"/>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1488" y="3719513"/>
            <a:ext cx="852487"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266950" y="1428750"/>
            <a:ext cx="982663" cy="982663"/>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9" name="Rectangle 18"/>
          <p:cNvSpPr/>
          <p:nvPr/>
        </p:nvSpPr>
        <p:spPr>
          <a:xfrm>
            <a:off x="2266950" y="2497138"/>
            <a:ext cx="982663" cy="982662"/>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0" name="Rectangle 19"/>
          <p:cNvSpPr/>
          <p:nvPr/>
        </p:nvSpPr>
        <p:spPr>
          <a:xfrm>
            <a:off x="2266950" y="3573463"/>
            <a:ext cx="982663" cy="9810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1" name="Rectangle 20"/>
          <p:cNvSpPr/>
          <p:nvPr/>
        </p:nvSpPr>
        <p:spPr>
          <a:xfrm>
            <a:off x="3249613" y="1428750"/>
            <a:ext cx="1958975" cy="98266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PH" sz="1000" b="1" dirty="0"/>
              <a:t>RealPOS 82XRT</a:t>
            </a:r>
          </a:p>
          <a:p>
            <a:pPr>
              <a:defRPr/>
            </a:pPr>
            <a:r>
              <a:rPr lang="en-PH" sz="900" dirty="0"/>
              <a:t>Extreme Retail Technology</a:t>
            </a:r>
          </a:p>
          <a:p>
            <a:pPr marL="117475" indent="-117475">
              <a:buFont typeface="Arial" pitchFamily="34" charset="0"/>
              <a:buChar char="•"/>
              <a:defRPr/>
            </a:pPr>
            <a:r>
              <a:rPr lang="en-PH" sz="900" dirty="0"/>
              <a:t> Core i5-2400 </a:t>
            </a:r>
          </a:p>
          <a:p>
            <a:pPr marL="117475" indent="-117475">
              <a:buFont typeface="Arial" pitchFamily="34" charset="0"/>
              <a:buChar char="•"/>
              <a:defRPr/>
            </a:pPr>
            <a:r>
              <a:rPr lang="en-PH" sz="900" dirty="0"/>
              <a:t> Core i3-2120</a:t>
            </a:r>
          </a:p>
          <a:p>
            <a:pPr marL="117475" indent="-117475">
              <a:buFont typeface="Arial" pitchFamily="34" charset="0"/>
              <a:buChar char="•"/>
              <a:defRPr/>
            </a:pPr>
            <a:r>
              <a:rPr lang="en-PH" sz="900" dirty="0"/>
              <a:t> Pentium G850 </a:t>
            </a:r>
          </a:p>
          <a:p>
            <a:pPr marL="117475" indent="-117475">
              <a:buFont typeface="Arial" pitchFamily="34" charset="0"/>
              <a:buChar char="•"/>
              <a:defRPr/>
            </a:pPr>
            <a:r>
              <a:rPr lang="en-PH" sz="900" dirty="0"/>
              <a:t> Celeron G540 </a:t>
            </a:r>
          </a:p>
        </p:txBody>
      </p:sp>
      <p:sp>
        <p:nvSpPr>
          <p:cNvPr id="22" name="Rectangle 21"/>
          <p:cNvSpPr/>
          <p:nvPr/>
        </p:nvSpPr>
        <p:spPr>
          <a:xfrm>
            <a:off x="3249613" y="2497138"/>
            <a:ext cx="1958975" cy="98266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fr-FR" sz="1000" b="1" dirty="0"/>
              <a:t>RealPOS 60</a:t>
            </a:r>
          </a:p>
          <a:p>
            <a:pPr>
              <a:defRPr/>
            </a:pPr>
            <a:r>
              <a:rPr lang="fr-FR" sz="900" dirty="0"/>
              <a:t>Performance Compact </a:t>
            </a:r>
          </a:p>
          <a:p>
            <a:pPr marL="117475" indent="-117475">
              <a:buFont typeface="Arial" pitchFamily="34" charset="0"/>
              <a:buChar char="•"/>
              <a:defRPr/>
            </a:pPr>
            <a:r>
              <a:rPr lang="fr-FR" sz="900" dirty="0"/>
              <a:t> </a:t>
            </a:r>
            <a:r>
              <a:rPr lang="fr-FR" sz="900" dirty="0" err="1"/>
              <a:t>Core</a:t>
            </a:r>
            <a:r>
              <a:rPr lang="fr-FR" sz="900" dirty="0"/>
              <a:t> i3-3240T</a:t>
            </a:r>
          </a:p>
          <a:p>
            <a:pPr marL="117475" indent="-117475">
              <a:buFont typeface="Arial" pitchFamily="34" charset="0"/>
              <a:buChar char="•"/>
              <a:defRPr/>
            </a:pPr>
            <a:r>
              <a:rPr lang="fr-FR" sz="900" dirty="0"/>
              <a:t> </a:t>
            </a:r>
            <a:r>
              <a:rPr lang="fr-FR" sz="900" dirty="0" err="1"/>
              <a:t>Celeron</a:t>
            </a:r>
            <a:r>
              <a:rPr lang="fr-FR" sz="900" dirty="0"/>
              <a:t> Dual </a:t>
            </a:r>
            <a:r>
              <a:rPr lang="fr-FR" sz="900" dirty="0" err="1"/>
              <a:t>Core</a:t>
            </a:r>
            <a:r>
              <a:rPr lang="fr-FR" sz="900" dirty="0"/>
              <a:t> G1610T</a:t>
            </a:r>
          </a:p>
          <a:p>
            <a:pPr>
              <a:defRPr/>
            </a:pPr>
            <a:r>
              <a:rPr lang="fr-FR" sz="900" dirty="0"/>
              <a:t> </a:t>
            </a:r>
          </a:p>
          <a:p>
            <a:pPr>
              <a:defRPr/>
            </a:pPr>
            <a:r>
              <a:rPr lang="fr-FR" sz="900" dirty="0"/>
              <a:t> </a:t>
            </a:r>
          </a:p>
        </p:txBody>
      </p:sp>
      <p:sp>
        <p:nvSpPr>
          <p:cNvPr id="23" name="Rectangle 22"/>
          <p:cNvSpPr/>
          <p:nvPr/>
        </p:nvSpPr>
        <p:spPr>
          <a:xfrm>
            <a:off x="3249613" y="3573463"/>
            <a:ext cx="1958975" cy="98107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000" b="1" dirty="0"/>
              <a:t>RealPOS 40</a:t>
            </a:r>
          </a:p>
          <a:p>
            <a:pPr>
              <a:defRPr/>
            </a:pPr>
            <a:r>
              <a:rPr lang="en-PH" sz="900" dirty="0"/>
              <a:t>Value Compact</a:t>
            </a:r>
          </a:p>
          <a:p>
            <a:pPr marL="117475" indent="-117475">
              <a:buFont typeface="Arial" pitchFamily="34" charset="0"/>
              <a:buChar char="•"/>
              <a:defRPr/>
            </a:pPr>
            <a:r>
              <a:rPr lang="en-PH" sz="900" dirty="0"/>
              <a:t> Atom Dual Core D2550</a:t>
            </a:r>
          </a:p>
          <a:p>
            <a:pPr>
              <a:defRPr/>
            </a:pPr>
            <a:endParaRPr lang="en-PH" sz="900" dirty="0"/>
          </a:p>
        </p:txBody>
      </p:sp>
      <p:pic>
        <p:nvPicPr>
          <p:cNvPr id="10258" name="Picture 44" descr="CD348_01_RTL_RP40_Front"/>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9096" b="20000"/>
          <a:stretch>
            <a:fillRect/>
          </a:stretch>
        </p:blipFill>
        <p:spPr bwMode="auto">
          <a:xfrm>
            <a:off x="2203450" y="3670300"/>
            <a:ext cx="1046163"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9" name="Picture 26" descr="CD361_32_RET_RealPOS-82XRT-Modular-Angle"/>
          <p:cNvPicPr>
            <a:picLocks noChangeAspect="1" noChangeArrowheads="1"/>
          </p:cNvPicPr>
          <p:nvPr/>
        </p:nvPicPr>
        <p:blipFill>
          <a:blip r:embed="rId6">
            <a:clrChange>
              <a:clrFrom>
                <a:srgbClr val="F8F8FA"/>
              </a:clrFrom>
              <a:clrTo>
                <a:srgbClr val="F8F8FA">
                  <a:alpha val="0"/>
                </a:srgbClr>
              </a:clrTo>
            </a:clrChange>
            <a:extLst>
              <a:ext uri="{28A0092B-C50C-407E-A947-70E740481C1C}">
                <a14:useLocalDpi xmlns:a14="http://schemas.microsoft.com/office/drawing/2010/main" val="0"/>
              </a:ext>
            </a:extLst>
          </a:blip>
          <a:srcRect l="12842" t="8122" r="7777" b="32318"/>
          <a:stretch>
            <a:fillRect/>
          </a:stretch>
        </p:blipFill>
        <p:spPr bwMode="auto">
          <a:xfrm>
            <a:off x="2266950" y="1676400"/>
            <a:ext cx="1000125"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0" name="Picture 44" descr="CD348_01_RTL_RP40_Front"/>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9096" b="20000"/>
          <a:stretch>
            <a:fillRect/>
          </a:stretch>
        </p:blipFill>
        <p:spPr bwMode="auto">
          <a:xfrm>
            <a:off x="2203450" y="2581275"/>
            <a:ext cx="1046163"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1"/>
          <p:cNvSpPr/>
          <p:nvPr/>
        </p:nvSpPr>
        <p:spPr>
          <a:xfrm>
            <a:off x="995363" y="1428750"/>
            <a:ext cx="981075" cy="982663"/>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BEST</a:t>
            </a:r>
          </a:p>
        </p:txBody>
      </p:sp>
      <p:sp>
        <p:nvSpPr>
          <p:cNvPr id="33" name="Rectangle 32"/>
          <p:cNvSpPr/>
          <p:nvPr/>
        </p:nvSpPr>
        <p:spPr>
          <a:xfrm>
            <a:off x="995363" y="2497138"/>
            <a:ext cx="981075" cy="982662"/>
          </a:xfrm>
          <a:prstGeom prst="rect">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BETTER</a:t>
            </a:r>
          </a:p>
        </p:txBody>
      </p:sp>
      <p:sp>
        <p:nvSpPr>
          <p:cNvPr id="34" name="Rectangle 33"/>
          <p:cNvSpPr/>
          <p:nvPr/>
        </p:nvSpPr>
        <p:spPr>
          <a:xfrm>
            <a:off x="995363" y="3573463"/>
            <a:ext cx="981075" cy="981075"/>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GOOD</a:t>
            </a:r>
          </a:p>
        </p:txBody>
      </p:sp>
      <p:sp>
        <p:nvSpPr>
          <p:cNvPr id="35" name="Rectangle 34"/>
          <p:cNvSpPr/>
          <p:nvPr/>
        </p:nvSpPr>
        <p:spPr>
          <a:xfrm>
            <a:off x="2266950" y="1087438"/>
            <a:ext cx="2944813" cy="28575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t>FULLY CONFIGURABLE</a:t>
            </a:r>
          </a:p>
        </p:txBody>
      </p:sp>
      <p:sp>
        <p:nvSpPr>
          <p:cNvPr id="36" name="Rectangle 35"/>
          <p:cNvSpPr/>
          <p:nvPr/>
        </p:nvSpPr>
        <p:spPr>
          <a:xfrm>
            <a:off x="5478463" y="1087438"/>
            <a:ext cx="2943225" cy="28575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t>INTEGRATED TOUCH</a:t>
            </a:r>
          </a:p>
        </p:txBody>
      </p:sp>
      <p:sp>
        <p:nvSpPr>
          <p:cNvPr id="31" name="Footer Placeholder 2"/>
          <p:cNvSpPr>
            <a:spLocks noGrp="1"/>
          </p:cNvSpPr>
          <p:nvPr>
            <p:ph type="ftr" sz="quarter" idx="21"/>
          </p:nvPr>
        </p:nvSpPr>
        <p:spPr/>
        <p:txBody>
          <a:bodyPr/>
          <a:lstStyle/>
          <a:p>
            <a:pPr>
              <a:defRPr/>
            </a:pPr>
            <a:r>
              <a:rPr lang="en-US"/>
              <a:t>NCR Confidential</a:t>
            </a:r>
          </a:p>
        </p:txBody>
      </p:sp>
      <p:sp>
        <p:nvSpPr>
          <p:cNvPr id="10267" name="Date Placeholder 3"/>
          <p:cNvSpPr>
            <a:spLocks noGrp="1"/>
          </p:cNvSpPr>
          <p:nvPr>
            <p:ph type="dt" sz="quarter" idx="22"/>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943AAEA3-4FB7-4956-960A-E6A786E1692B}"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0268" name="Slide Number Placeholder 4"/>
          <p:cNvSpPr>
            <a:spLocks noGrp="1"/>
          </p:cNvSpPr>
          <p:nvPr>
            <p:ph type="sldNum" sz="quarter" idx="23"/>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37105162-5D44-4B73-8264-5923F1D7B624}" type="slidenum">
              <a:rPr lang="en-US" smtClean="0">
                <a:solidFill>
                  <a:schemeClr val="tx2"/>
                </a:solidFill>
              </a:rPr>
              <a:pPr eaLnBrk="1" fontAlgn="base" hangingPunct="1">
                <a:spcBef>
                  <a:spcPct val="0"/>
                </a:spcBef>
                <a:spcAft>
                  <a:spcPct val="0"/>
                </a:spcAft>
              </a:pPr>
              <a:t>4</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5969000" y="1395413"/>
            <a:ext cx="2636838" cy="982662"/>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400" b="1" dirty="0"/>
              <a:t>Extreme Retail Technology</a:t>
            </a:r>
          </a:p>
          <a:p>
            <a:pPr>
              <a:defRPr/>
            </a:pPr>
            <a:r>
              <a:rPr lang="en-PH" sz="1200" dirty="0"/>
              <a:t>Industry-leading performance, scalability, serviceability and manageability</a:t>
            </a:r>
          </a:p>
        </p:txBody>
      </p:sp>
      <p:sp>
        <p:nvSpPr>
          <p:cNvPr id="5" name="Text Placeholder 4"/>
          <p:cNvSpPr>
            <a:spLocks noGrp="1"/>
          </p:cNvSpPr>
          <p:nvPr>
            <p:ph type="body" sz="quarter" idx="13"/>
          </p:nvPr>
        </p:nvSpPr>
        <p:spPr>
          <a:xfrm>
            <a:off x="900113" y="200025"/>
            <a:ext cx="7872412" cy="720725"/>
          </a:xfrm>
        </p:spPr>
        <p:txBody>
          <a:bodyPr>
            <a:normAutofit fontScale="92500"/>
          </a:bodyPr>
          <a:lstStyle/>
          <a:p>
            <a:pPr eaLnBrk="1" fontAlgn="auto" hangingPunct="1">
              <a:spcAft>
                <a:spcPts val="0"/>
              </a:spcAft>
              <a:buFont typeface="Arial" charset="0"/>
              <a:buNone/>
              <a:defRPr/>
            </a:pPr>
            <a:r>
              <a:rPr lang="en-US" sz="39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a:t>
            </a:r>
            <a:r>
              <a:rPr lang="en-US" sz="39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REALPOS TERMINAL FAMILY</a:t>
            </a:r>
          </a:p>
          <a:p>
            <a:pPr eaLnBrk="1" fontAlgn="auto" hangingPunct="1">
              <a:spcAft>
                <a:spcPts val="0"/>
              </a:spcAft>
              <a:defRPr/>
            </a:pPr>
            <a:r>
              <a:rPr lang="en-PH" sz="2800" b="1" dirty="0" smtClean="0">
                <a:solidFill>
                  <a:srgbClr val="74BD35"/>
                </a:solidFill>
                <a:ea typeface="ＭＳ Ｐゴシック" charset="0"/>
              </a:rPr>
              <a:t>Fully configurable</a:t>
            </a:r>
            <a:endParaRPr lang="en-PH" sz="2800" b="1" dirty="0">
              <a:solidFill>
                <a:srgbClr val="74BD35"/>
              </a:solidFill>
              <a:ea typeface="ＭＳ Ｐゴシック" charset="0"/>
            </a:endParaRPr>
          </a:p>
        </p:txBody>
      </p:sp>
      <p:sp>
        <p:nvSpPr>
          <p:cNvPr id="3" name="Rectangle 2"/>
          <p:cNvSpPr/>
          <p:nvPr/>
        </p:nvSpPr>
        <p:spPr>
          <a:xfrm>
            <a:off x="2266950" y="1395413"/>
            <a:ext cx="982663" cy="982662"/>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9" name="Rectangle 18"/>
          <p:cNvSpPr/>
          <p:nvPr/>
        </p:nvSpPr>
        <p:spPr>
          <a:xfrm>
            <a:off x="2266950" y="2500313"/>
            <a:ext cx="982663" cy="982662"/>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0" name="Rectangle 19"/>
          <p:cNvSpPr/>
          <p:nvPr/>
        </p:nvSpPr>
        <p:spPr>
          <a:xfrm>
            <a:off x="2266950" y="3622675"/>
            <a:ext cx="982663" cy="9810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1" name="Rectangle 20"/>
          <p:cNvSpPr/>
          <p:nvPr/>
        </p:nvSpPr>
        <p:spPr>
          <a:xfrm>
            <a:off x="3249613" y="1395413"/>
            <a:ext cx="1958975" cy="98266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000" b="1" dirty="0"/>
              <a:t>RealPOS 82XRT</a:t>
            </a:r>
          </a:p>
          <a:p>
            <a:pPr>
              <a:defRPr/>
            </a:pPr>
            <a:r>
              <a:rPr lang="en-PH" sz="900" dirty="0"/>
              <a:t>Extreme Retail Technology</a:t>
            </a:r>
          </a:p>
          <a:p>
            <a:pPr marL="117475" indent="-117475">
              <a:buFont typeface="Arial" pitchFamily="34" charset="0"/>
              <a:buChar char="•"/>
              <a:defRPr/>
            </a:pPr>
            <a:r>
              <a:rPr lang="en-PH" sz="900" dirty="0"/>
              <a:t> Core i5-2400 </a:t>
            </a:r>
          </a:p>
          <a:p>
            <a:pPr marL="117475" indent="-117475">
              <a:buFont typeface="Arial" pitchFamily="34" charset="0"/>
              <a:buChar char="•"/>
              <a:defRPr/>
            </a:pPr>
            <a:r>
              <a:rPr lang="en-PH" sz="900" dirty="0"/>
              <a:t> Core i3-2120</a:t>
            </a:r>
          </a:p>
          <a:p>
            <a:pPr marL="117475" indent="-117475">
              <a:buFont typeface="Arial" pitchFamily="34" charset="0"/>
              <a:buChar char="•"/>
              <a:defRPr/>
            </a:pPr>
            <a:r>
              <a:rPr lang="en-PH" sz="900" dirty="0"/>
              <a:t> Pentium G850 </a:t>
            </a:r>
          </a:p>
          <a:p>
            <a:pPr marL="117475" indent="-117475">
              <a:buFont typeface="Arial" pitchFamily="34" charset="0"/>
              <a:buChar char="•"/>
              <a:defRPr/>
            </a:pPr>
            <a:r>
              <a:rPr lang="en-PH" sz="900" dirty="0"/>
              <a:t> Celeron G540 </a:t>
            </a:r>
          </a:p>
        </p:txBody>
      </p:sp>
      <p:sp>
        <p:nvSpPr>
          <p:cNvPr id="22" name="Rectangle 21"/>
          <p:cNvSpPr/>
          <p:nvPr/>
        </p:nvSpPr>
        <p:spPr>
          <a:xfrm>
            <a:off x="3249613" y="2500313"/>
            <a:ext cx="1958975" cy="98266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fr-FR" sz="1000" b="1" dirty="0"/>
              <a:t>RealPOS 60</a:t>
            </a:r>
          </a:p>
          <a:p>
            <a:pPr>
              <a:defRPr/>
            </a:pPr>
            <a:r>
              <a:rPr lang="fr-FR" sz="900" dirty="0"/>
              <a:t>Performance Compact </a:t>
            </a:r>
          </a:p>
          <a:p>
            <a:pPr marL="117475" indent="-117475">
              <a:buFont typeface="Arial" pitchFamily="34" charset="0"/>
              <a:buChar char="•"/>
              <a:defRPr/>
            </a:pPr>
            <a:r>
              <a:rPr lang="fr-FR" sz="900" dirty="0"/>
              <a:t> </a:t>
            </a:r>
            <a:r>
              <a:rPr lang="fr-FR" sz="900" dirty="0" err="1"/>
              <a:t>Core</a:t>
            </a:r>
            <a:r>
              <a:rPr lang="fr-FR" sz="900" dirty="0"/>
              <a:t> i3-3240T</a:t>
            </a:r>
          </a:p>
          <a:p>
            <a:pPr marL="117475" indent="-117475">
              <a:buFont typeface="Arial" pitchFamily="34" charset="0"/>
              <a:buChar char="•"/>
              <a:defRPr/>
            </a:pPr>
            <a:r>
              <a:rPr lang="fr-FR" sz="900" dirty="0"/>
              <a:t> </a:t>
            </a:r>
            <a:r>
              <a:rPr lang="fr-FR" sz="900" dirty="0" err="1"/>
              <a:t>Celeron</a:t>
            </a:r>
            <a:r>
              <a:rPr lang="fr-FR" sz="900" dirty="0"/>
              <a:t> Dual </a:t>
            </a:r>
            <a:r>
              <a:rPr lang="fr-FR" sz="900" dirty="0" err="1"/>
              <a:t>Core</a:t>
            </a:r>
            <a:r>
              <a:rPr lang="fr-FR" sz="900" dirty="0"/>
              <a:t> G1610T</a:t>
            </a:r>
          </a:p>
          <a:p>
            <a:pPr>
              <a:defRPr/>
            </a:pPr>
            <a:r>
              <a:rPr lang="fr-FR" sz="900" dirty="0"/>
              <a:t> </a:t>
            </a:r>
          </a:p>
          <a:p>
            <a:pPr>
              <a:defRPr/>
            </a:pPr>
            <a:r>
              <a:rPr lang="fr-FR" sz="900" dirty="0"/>
              <a:t> </a:t>
            </a:r>
          </a:p>
        </p:txBody>
      </p:sp>
      <p:sp>
        <p:nvSpPr>
          <p:cNvPr id="23" name="Rectangle 22"/>
          <p:cNvSpPr/>
          <p:nvPr/>
        </p:nvSpPr>
        <p:spPr>
          <a:xfrm>
            <a:off x="3249613" y="3622675"/>
            <a:ext cx="1958975" cy="98107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000" b="1" dirty="0"/>
              <a:t>RealPOS 40</a:t>
            </a:r>
          </a:p>
          <a:p>
            <a:pPr>
              <a:defRPr/>
            </a:pPr>
            <a:r>
              <a:rPr lang="en-PH" sz="900" dirty="0"/>
              <a:t>Value Compact</a:t>
            </a:r>
          </a:p>
          <a:p>
            <a:pPr marL="117475" indent="-117475">
              <a:buFont typeface="Arial" pitchFamily="34" charset="0"/>
              <a:buChar char="•"/>
              <a:defRPr/>
            </a:pPr>
            <a:r>
              <a:rPr lang="en-PH" sz="900" dirty="0"/>
              <a:t> Atom Dual Core D2550</a:t>
            </a:r>
          </a:p>
          <a:p>
            <a:pPr>
              <a:defRPr/>
            </a:pPr>
            <a:endParaRPr lang="en-PH" sz="900" dirty="0"/>
          </a:p>
        </p:txBody>
      </p:sp>
      <p:pic>
        <p:nvPicPr>
          <p:cNvPr id="11274" name="Picture 44" descr="CD348_01_RTL_RP40_Fron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9096" b="20000"/>
          <a:stretch>
            <a:fillRect/>
          </a:stretch>
        </p:blipFill>
        <p:spPr bwMode="auto">
          <a:xfrm>
            <a:off x="2203450" y="3719513"/>
            <a:ext cx="1046163"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26" descr="CD361_32_RET_RealPOS-82XRT-Modular-Angle"/>
          <p:cNvPicPr>
            <a:picLocks noChangeAspect="1" noChangeArrowheads="1"/>
          </p:cNvPicPr>
          <p:nvPr/>
        </p:nvPicPr>
        <p:blipFill>
          <a:blip r:embed="rId4">
            <a:clrChange>
              <a:clrFrom>
                <a:srgbClr val="F8F8FA"/>
              </a:clrFrom>
              <a:clrTo>
                <a:srgbClr val="F8F8FA">
                  <a:alpha val="0"/>
                </a:srgbClr>
              </a:clrTo>
            </a:clrChange>
            <a:extLst>
              <a:ext uri="{28A0092B-C50C-407E-A947-70E740481C1C}">
                <a14:useLocalDpi xmlns:a14="http://schemas.microsoft.com/office/drawing/2010/main" val="0"/>
              </a:ext>
            </a:extLst>
          </a:blip>
          <a:srcRect l="12842" t="8122" r="7777" b="32318"/>
          <a:stretch>
            <a:fillRect/>
          </a:stretch>
        </p:blipFill>
        <p:spPr bwMode="auto">
          <a:xfrm>
            <a:off x="2266950" y="1643063"/>
            <a:ext cx="1000125"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6" name="Picture 44" descr="CD348_01_RTL_RP40_Fron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9096" b="20000"/>
          <a:stretch>
            <a:fillRect/>
          </a:stretch>
        </p:blipFill>
        <p:spPr bwMode="auto">
          <a:xfrm>
            <a:off x="2203450" y="2584450"/>
            <a:ext cx="1046163"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1"/>
          <p:cNvSpPr/>
          <p:nvPr/>
        </p:nvSpPr>
        <p:spPr>
          <a:xfrm>
            <a:off x="995363" y="1395413"/>
            <a:ext cx="981075" cy="982662"/>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BEST</a:t>
            </a:r>
          </a:p>
        </p:txBody>
      </p:sp>
      <p:sp>
        <p:nvSpPr>
          <p:cNvPr id="33" name="Rectangle 32"/>
          <p:cNvSpPr/>
          <p:nvPr/>
        </p:nvSpPr>
        <p:spPr>
          <a:xfrm>
            <a:off x="995363" y="2500313"/>
            <a:ext cx="981075" cy="982662"/>
          </a:xfrm>
          <a:prstGeom prst="rect">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BETTER</a:t>
            </a:r>
          </a:p>
        </p:txBody>
      </p:sp>
      <p:sp>
        <p:nvSpPr>
          <p:cNvPr id="34" name="Rectangle 33"/>
          <p:cNvSpPr/>
          <p:nvPr/>
        </p:nvSpPr>
        <p:spPr>
          <a:xfrm>
            <a:off x="995363" y="3622675"/>
            <a:ext cx="981075" cy="981075"/>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GOOD</a:t>
            </a:r>
          </a:p>
        </p:txBody>
      </p:sp>
      <p:sp>
        <p:nvSpPr>
          <p:cNvPr id="35" name="Rectangle 34"/>
          <p:cNvSpPr/>
          <p:nvPr/>
        </p:nvSpPr>
        <p:spPr>
          <a:xfrm>
            <a:off x="2266950" y="992188"/>
            <a:ext cx="6338888" cy="28575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t>PRODUCT DIFFERENTIATION</a:t>
            </a:r>
          </a:p>
        </p:txBody>
      </p:sp>
      <p:sp>
        <p:nvSpPr>
          <p:cNvPr id="24" name="Rectangle 23"/>
          <p:cNvSpPr/>
          <p:nvPr/>
        </p:nvSpPr>
        <p:spPr>
          <a:xfrm>
            <a:off x="5969000" y="3619500"/>
            <a:ext cx="2636838" cy="982663"/>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400" b="1" dirty="0"/>
              <a:t>Superior Value </a:t>
            </a:r>
          </a:p>
          <a:p>
            <a:pPr>
              <a:defRPr/>
            </a:pPr>
            <a:r>
              <a:rPr lang="en-PH" sz="1200" dirty="0"/>
              <a:t>Superior value and reliability</a:t>
            </a:r>
          </a:p>
        </p:txBody>
      </p:sp>
      <p:sp>
        <p:nvSpPr>
          <p:cNvPr id="25" name="Right Arrow 24"/>
          <p:cNvSpPr/>
          <p:nvPr/>
        </p:nvSpPr>
        <p:spPr>
          <a:xfrm>
            <a:off x="5381625" y="2832100"/>
            <a:ext cx="469900" cy="346075"/>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6" name="Rectangle 25"/>
          <p:cNvSpPr/>
          <p:nvPr/>
        </p:nvSpPr>
        <p:spPr>
          <a:xfrm>
            <a:off x="2203450" y="2435225"/>
            <a:ext cx="6464300" cy="1106488"/>
          </a:xfrm>
          <a:prstGeom prst="rect">
            <a:avLst/>
          </a:prstGeom>
          <a:noFill/>
          <a:ln>
            <a:solidFill>
              <a:schemeClr val="bg1">
                <a:lumMod val="5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7" name="Rectangle 26"/>
          <p:cNvSpPr/>
          <p:nvPr/>
        </p:nvSpPr>
        <p:spPr>
          <a:xfrm>
            <a:off x="5969000" y="2500313"/>
            <a:ext cx="2636838" cy="982662"/>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400" b="1" dirty="0"/>
              <a:t>Small Size, Big Performance </a:t>
            </a:r>
          </a:p>
          <a:p>
            <a:pPr>
              <a:defRPr/>
            </a:pPr>
            <a:r>
              <a:rPr lang="en-PH" sz="1200" dirty="0"/>
              <a:t>Outstanding performance in an innovative compact design</a:t>
            </a:r>
          </a:p>
        </p:txBody>
      </p:sp>
      <p:sp>
        <p:nvSpPr>
          <p:cNvPr id="29" name="Footer Placeholder 2"/>
          <p:cNvSpPr>
            <a:spLocks noGrp="1"/>
          </p:cNvSpPr>
          <p:nvPr>
            <p:ph type="ftr" sz="quarter" idx="21"/>
          </p:nvPr>
        </p:nvSpPr>
        <p:spPr/>
        <p:txBody>
          <a:bodyPr/>
          <a:lstStyle/>
          <a:p>
            <a:pPr>
              <a:defRPr/>
            </a:pPr>
            <a:r>
              <a:rPr lang="en-US"/>
              <a:t>NCR Confidential</a:t>
            </a:r>
          </a:p>
        </p:txBody>
      </p:sp>
      <p:sp>
        <p:nvSpPr>
          <p:cNvPr id="11286" name="Date Placeholder 3"/>
          <p:cNvSpPr>
            <a:spLocks noGrp="1"/>
          </p:cNvSpPr>
          <p:nvPr>
            <p:ph type="dt" sz="quarter" idx="22"/>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936FFD67-BD36-41C0-88C3-3F72DE5F82D7}"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1287" name="Slide Number Placeholder 4"/>
          <p:cNvSpPr>
            <a:spLocks noGrp="1"/>
          </p:cNvSpPr>
          <p:nvPr>
            <p:ph type="sldNum" sz="quarter" idx="23"/>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70249FF4-01BE-4ED0-8D53-1B8B6CC0769F}" type="slidenum">
              <a:rPr lang="en-US" smtClean="0">
                <a:solidFill>
                  <a:schemeClr val="tx2"/>
                </a:solidFill>
              </a:rPr>
              <a:pPr eaLnBrk="1" fontAlgn="base" hangingPunct="1">
                <a:spcBef>
                  <a:spcPct val="0"/>
                </a:spcBef>
                <a:spcAft>
                  <a:spcPct val="0"/>
                </a:spcAft>
              </a:pPr>
              <a:t>5</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53025" y="996950"/>
            <a:ext cx="3659188" cy="3536950"/>
          </a:xfrm>
          <a:prstGeom prst="rect">
            <a:avLst/>
          </a:prstGeom>
          <a:solidFill>
            <a:schemeClr val="bg1"/>
          </a:solidFill>
          <a:ln>
            <a:noFill/>
          </a:ln>
          <a:effectLst>
            <a:outerShdw blurRad="63500" sx="102000" sy="102000" algn="ctr" rotWithShape="0">
              <a:prstClr val="black">
                <a:alpha val="8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pic>
        <p:nvPicPr>
          <p:cNvPr id="12291" name="Picture 2" descr="C:\Users\jp160023\Documents\Feb 2013 Photo Shoot\RP40-60 with printer and display.jpg"/>
          <p:cNvPicPr>
            <a:picLocks noChangeAspect="1" noChangeArrowheads="1"/>
          </p:cNvPicPr>
          <p:nvPr/>
        </p:nvPicPr>
        <p:blipFill>
          <a:blip r:embed="rId3">
            <a:extLst>
              <a:ext uri="{28A0092B-C50C-407E-A947-70E740481C1C}">
                <a14:useLocalDpi xmlns:a14="http://schemas.microsoft.com/office/drawing/2010/main" val="0"/>
              </a:ext>
            </a:extLst>
          </a:blip>
          <a:srcRect l="5972" r="7506"/>
          <a:stretch>
            <a:fillRect/>
          </a:stretch>
        </p:blipFill>
        <p:spPr bwMode="auto">
          <a:xfrm>
            <a:off x="5153025" y="1066800"/>
            <a:ext cx="3659188" cy="287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
          <p:cNvSpPr txBox="1">
            <a:spLocks/>
          </p:cNvSpPr>
          <p:nvPr/>
        </p:nvSpPr>
        <p:spPr>
          <a:xfrm>
            <a:off x="5153025" y="3690938"/>
            <a:ext cx="3659188" cy="842962"/>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200" dirty="0">
                <a:cs typeface="Arial" charset="0"/>
              </a:rPr>
              <a:t>The NCR RealPOS 60 delivers outstanding performance, flexibility, and energy efficiency in </a:t>
            </a:r>
            <a:r>
              <a:rPr lang="en-PH" sz="1200" dirty="0" smtClean="0">
                <a:cs typeface="Arial" charset="0"/>
              </a:rPr>
              <a:t>an innovative </a:t>
            </a:r>
            <a:r>
              <a:rPr lang="en-PH" sz="1200" dirty="0">
                <a:cs typeface="Arial" charset="0"/>
              </a:rPr>
              <a:t>retail rugged </a:t>
            </a:r>
            <a:r>
              <a:rPr lang="en-PH" sz="1200" dirty="0" smtClean="0">
                <a:cs typeface="Arial" charset="0"/>
              </a:rPr>
              <a:t>design</a:t>
            </a:r>
            <a:endParaRPr lang="en-PH" sz="1200" dirty="0">
              <a:cs typeface="Arial" charset="0"/>
            </a:endParaRPr>
          </a:p>
        </p:txBody>
      </p:sp>
      <p:sp>
        <p:nvSpPr>
          <p:cNvPr id="11" name="Text Placeholder 10"/>
          <p:cNvSpPr>
            <a:spLocks noGrp="1"/>
          </p:cNvSpPr>
          <p:nvPr>
            <p:ph type="body" sz="quarter" idx="13"/>
          </p:nvPr>
        </p:nvSpPr>
        <p:spPr>
          <a:xfrm>
            <a:off x="900112" y="200025"/>
            <a:ext cx="7710487" cy="720725"/>
          </a:xfrm>
        </p:spPr>
        <p:txBody>
          <a:bodyPr/>
          <a:lstStyle/>
          <a:p>
            <a:pPr eaLnBrk="1" fontAlgn="auto" hangingPunct="1">
              <a:spcAft>
                <a:spcPts val="0"/>
              </a:spcAft>
              <a:buFont typeface="Arial" charset="0"/>
              <a:buNone/>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a:t>
            </a: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REALPOS 60</a:t>
            </a:r>
            <a:endPar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endParaRPr>
          </a:p>
          <a:p>
            <a:pPr eaLnBrk="1" fontAlgn="auto" hangingPunct="1">
              <a:spcAft>
                <a:spcPts val="0"/>
              </a:spcAft>
              <a:buFont typeface="Arial" charset="0"/>
              <a:buNone/>
              <a:defRPr/>
            </a:pPr>
            <a:r>
              <a:rPr lang="en-PH" sz="2600" b="1" dirty="0" smtClean="0">
                <a:solidFill>
                  <a:srgbClr val="74BD35"/>
                </a:solidFill>
                <a:ea typeface="ＭＳ Ｐゴシック" charset="0"/>
              </a:rPr>
              <a:t>Overview</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446213"/>
            <a:ext cx="4103687" cy="3090862"/>
          </a:xfrm>
        </p:spPr>
        <p:txBody>
          <a:bodyPr>
            <a:noAutofit/>
          </a:bodyPr>
          <a:lstStyle/>
          <a:p>
            <a:pPr eaLnBrk="1" hangingPunct="1">
              <a:lnSpc>
                <a:spcPct val="100000"/>
              </a:lnSpc>
              <a:spcBef>
                <a:spcPts val="400"/>
              </a:spcBef>
              <a:spcAft>
                <a:spcPts val="400"/>
              </a:spcAft>
              <a:defRPr/>
            </a:pPr>
            <a:r>
              <a:rPr lang="en-PH" dirty="0">
                <a:ea typeface="ＭＳ Ｐゴシック" charset="0"/>
                <a:cs typeface="Arial" charset="0"/>
              </a:rPr>
              <a:t> Outstanding p</a:t>
            </a:r>
            <a:r>
              <a:rPr lang="en-PH" dirty="0" smtClean="0">
                <a:ea typeface="ＭＳ Ｐゴシック" charset="0"/>
                <a:cs typeface="Arial" charset="0"/>
              </a:rPr>
              <a:t>erformance</a:t>
            </a:r>
            <a:endParaRPr lang="en-PH" dirty="0">
              <a:ea typeface="ＭＳ Ｐゴシック" charset="0"/>
              <a:cs typeface="Arial" charset="0"/>
            </a:endParaRPr>
          </a:p>
          <a:p>
            <a:pPr eaLnBrk="1" hangingPunct="1">
              <a:lnSpc>
                <a:spcPct val="100000"/>
              </a:lnSpc>
              <a:spcBef>
                <a:spcPts val="400"/>
              </a:spcBef>
              <a:spcAft>
                <a:spcPts val="400"/>
              </a:spcAft>
              <a:defRPr/>
            </a:pPr>
            <a:r>
              <a:rPr lang="en-PH" dirty="0">
                <a:ea typeface="ＭＳ Ｐゴシック" charset="0"/>
                <a:cs typeface="Arial" charset="0"/>
              </a:rPr>
              <a:t> Sleek </a:t>
            </a:r>
            <a:r>
              <a:rPr lang="en-PH" dirty="0" smtClean="0">
                <a:ea typeface="ＭＳ Ｐゴシック" charset="0"/>
                <a:cs typeface="Arial" charset="0"/>
              </a:rPr>
              <a:t>innovative design</a:t>
            </a:r>
            <a:endParaRPr lang="en-PH" dirty="0">
              <a:ea typeface="ＭＳ Ｐゴシック" charset="0"/>
              <a:cs typeface="Arial" charset="0"/>
            </a:endParaRPr>
          </a:p>
          <a:p>
            <a:pPr eaLnBrk="1" hangingPunct="1">
              <a:lnSpc>
                <a:spcPct val="100000"/>
              </a:lnSpc>
              <a:spcBef>
                <a:spcPts val="400"/>
              </a:spcBef>
              <a:spcAft>
                <a:spcPts val="400"/>
              </a:spcAft>
              <a:defRPr/>
            </a:pPr>
            <a:r>
              <a:rPr lang="en-PH" dirty="0">
                <a:ea typeface="ＭＳ Ｐゴシック" charset="0"/>
                <a:cs typeface="Arial" charset="0"/>
              </a:rPr>
              <a:t> High </a:t>
            </a:r>
            <a:r>
              <a:rPr lang="en-PH" dirty="0" smtClean="0">
                <a:ea typeface="ＭＳ Ｐゴシック" charset="0"/>
                <a:cs typeface="Arial" charset="0"/>
              </a:rPr>
              <a:t>reliability</a:t>
            </a:r>
            <a:endParaRPr lang="en-PH" dirty="0">
              <a:ea typeface="ＭＳ Ｐゴシック" charset="0"/>
              <a:cs typeface="Arial" charset="0"/>
            </a:endParaRPr>
          </a:p>
          <a:p>
            <a:pPr eaLnBrk="1" hangingPunct="1">
              <a:lnSpc>
                <a:spcPct val="100000"/>
              </a:lnSpc>
              <a:spcBef>
                <a:spcPts val="400"/>
              </a:spcBef>
              <a:spcAft>
                <a:spcPts val="400"/>
              </a:spcAft>
              <a:defRPr/>
            </a:pPr>
            <a:r>
              <a:rPr lang="en-PH" dirty="0">
                <a:ea typeface="ＭＳ Ｐゴシック" charset="0"/>
                <a:cs typeface="Arial" charset="0"/>
              </a:rPr>
              <a:t> Efficient </a:t>
            </a:r>
            <a:r>
              <a:rPr lang="en-PH" dirty="0" smtClean="0">
                <a:ea typeface="ＭＳ Ｐゴシック" charset="0"/>
                <a:cs typeface="Arial" charset="0"/>
              </a:rPr>
              <a:t>serviceability</a:t>
            </a:r>
            <a:endParaRPr lang="en-PH" dirty="0">
              <a:ea typeface="ＭＳ Ｐゴシック" charset="0"/>
              <a:cs typeface="Arial" charset="0"/>
            </a:endParaRPr>
          </a:p>
          <a:p>
            <a:pPr eaLnBrk="1" hangingPunct="1">
              <a:lnSpc>
                <a:spcPct val="100000"/>
              </a:lnSpc>
              <a:spcBef>
                <a:spcPts val="400"/>
              </a:spcBef>
              <a:spcAft>
                <a:spcPts val="400"/>
              </a:spcAft>
              <a:defRPr/>
            </a:pPr>
            <a:r>
              <a:rPr lang="en-PH" dirty="0">
                <a:ea typeface="ＭＳ Ｐゴシック" charset="0"/>
                <a:cs typeface="Arial" charset="0"/>
              </a:rPr>
              <a:t> Exceptional </a:t>
            </a:r>
            <a:r>
              <a:rPr lang="en-PH" dirty="0" smtClean="0">
                <a:ea typeface="ＭＳ Ｐゴシック" charset="0"/>
                <a:cs typeface="Arial" charset="0"/>
              </a:rPr>
              <a:t>energy efficiency</a:t>
            </a:r>
            <a:endParaRPr lang="en-PH" dirty="0">
              <a:ea typeface="ＭＳ Ｐゴシック" charset="0"/>
              <a:cs typeface="Arial" charset="0"/>
            </a:endParaRPr>
          </a:p>
          <a:p>
            <a:pPr eaLnBrk="1" hangingPunct="1">
              <a:lnSpc>
                <a:spcPct val="100000"/>
              </a:lnSpc>
              <a:spcBef>
                <a:spcPts val="400"/>
              </a:spcBef>
              <a:spcAft>
                <a:spcPts val="400"/>
              </a:spcAft>
              <a:defRPr/>
            </a:pPr>
            <a:r>
              <a:rPr lang="en-PH" dirty="0">
                <a:ea typeface="ＭＳ Ｐゴシック" charset="0"/>
                <a:cs typeface="Arial" charset="0"/>
              </a:rPr>
              <a:t> Superior </a:t>
            </a:r>
            <a:r>
              <a:rPr lang="en-PH" dirty="0" smtClean="0">
                <a:ea typeface="ＭＳ Ｐゴシック" charset="0"/>
                <a:cs typeface="Arial" charset="0"/>
              </a:rPr>
              <a:t>investment protection</a:t>
            </a:r>
            <a:endParaRPr lang="en-PH" dirty="0">
              <a:ea typeface="ＭＳ Ｐゴシック" charset="0"/>
              <a:cs typeface="Arial" charset="0"/>
            </a:endParaRPr>
          </a:p>
        </p:txBody>
      </p:sp>
      <p:sp>
        <p:nvSpPr>
          <p:cNvPr id="10" name="Text Placeholder 2"/>
          <p:cNvSpPr txBox="1">
            <a:spLocks/>
          </p:cNvSpPr>
          <p:nvPr/>
        </p:nvSpPr>
        <p:spPr>
          <a:xfrm>
            <a:off x="901700" y="996950"/>
            <a:ext cx="4102100" cy="449263"/>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smtClean="0">
                <a:cs typeface="Arial" charset="0"/>
              </a:rPr>
              <a:t>SMALL SIZE WITHOUT COMPROMISE</a:t>
            </a:r>
            <a:endParaRPr lang="en-PH" dirty="0">
              <a:cs typeface="Arial" charset="0"/>
            </a:endParaRPr>
          </a:p>
        </p:txBody>
      </p:sp>
      <p:sp>
        <p:nvSpPr>
          <p:cNvPr id="12" name="Footer Placeholder 2"/>
          <p:cNvSpPr>
            <a:spLocks noGrp="1"/>
          </p:cNvSpPr>
          <p:nvPr>
            <p:ph type="ftr" sz="quarter" idx="17"/>
          </p:nvPr>
        </p:nvSpPr>
        <p:spPr/>
        <p:txBody>
          <a:bodyPr/>
          <a:lstStyle/>
          <a:p>
            <a:pPr>
              <a:defRPr/>
            </a:pPr>
            <a:r>
              <a:rPr lang="en-US"/>
              <a:t>NCR Confidential</a:t>
            </a:r>
          </a:p>
        </p:txBody>
      </p:sp>
      <p:sp>
        <p:nvSpPr>
          <p:cNvPr id="12297"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841A29CB-01CE-4DD0-9DCE-FAC230405C44}"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2298"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14186983-51F8-4F4B-B1B1-382E01C8AA71}" type="slidenum">
              <a:rPr lang="en-US" smtClean="0">
                <a:solidFill>
                  <a:schemeClr val="tx2"/>
                </a:solidFill>
              </a:rPr>
              <a:pPr eaLnBrk="1" fontAlgn="base" hangingPunct="1">
                <a:spcBef>
                  <a:spcPct val="0"/>
                </a:spcBef>
                <a:spcAft>
                  <a:spcPct val="0"/>
                </a:spcAft>
              </a:pPr>
              <a:t>6</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5350" y="996950"/>
            <a:ext cx="3654425" cy="2944813"/>
          </a:xfrm>
          <a:prstGeom prst="rect">
            <a:avLst/>
          </a:prstGeom>
          <a:solidFill>
            <a:schemeClr val="bg1"/>
          </a:solidFill>
          <a:ln>
            <a:noFill/>
          </a:ln>
          <a:effectLst>
            <a:outerShdw blurRad="63500" sx="102000" sy="102000" algn="ctr" rotWithShape="0">
              <a:prstClr val="black">
                <a:alpha val="12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6" name="Text Placeholder 2"/>
          <p:cNvSpPr txBox="1">
            <a:spLocks/>
          </p:cNvSpPr>
          <p:nvPr/>
        </p:nvSpPr>
        <p:spPr>
          <a:xfrm>
            <a:off x="895350" y="3941763"/>
            <a:ext cx="3654425" cy="592137"/>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400" dirty="0">
                <a:cs typeface="Arial" charset="0"/>
              </a:rPr>
              <a:t>Advanced design based on energy-efficient Intel processor technology</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buFont typeface="Arial" charset="0"/>
              <a:buNone/>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a:t>
            </a: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REALPOS 60</a:t>
            </a:r>
            <a:endPar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endParaRPr>
          </a:p>
          <a:p>
            <a:pPr eaLnBrk="1" fontAlgn="auto" hangingPunct="1">
              <a:spcAft>
                <a:spcPts val="0"/>
              </a:spcAft>
              <a:buFont typeface="Arial" charset="0"/>
              <a:buNone/>
              <a:defRPr/>
            </a:pPr>
            <a:r>
              <a:rPr lang="en-PH" sz="2600" b="1" dirty="0" smtClean="0">
                <a:solidFill>
                  <a:srgbClr val="74BD35"/>
                </a:solidFill>
                <a:ea typeface="ＭＳ Ｐゴシック" charset="0"/>
              </a:rPr>
              <a:t>Technology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4702175" y="1446213"/>
            <a:ext cx="4102100" cy="3090862"/>
          </a:xfrm>
        </p:spPr>
        <p:txBody>
          <a:bodyPr>
            <a:noAutofit/>
          </a:bodyPr>
          <a:lstStyle/>
          <a:p>
            <a:pPr eaLnBrk="1" hangingPunct="1">
              <a:lnSpc>
                <a:spcPct val="100000"/>
              </a:lnSpc>
              <a:spcBef>
                <a:spcPts val="400"/>
              </a:spcBef>
              <a:spcAft>
                <a:spcPts val="400"/>
              </a:spcAft>
              <a:defRPr/>
            </a:pPr>
            <a:r>
              <a:rPr lang="en-PH" sz="1400" dirty="0">
                <a:ea typeface="ＭＳ Ｐゴシック" charset="0"/>
                <a:cs typeface="Arial" charset="0"/>
              </a:rPr>
              <a:t> Intel Q67 Express Chipset</a:t>
            </a:r>
          </a:p>
          <a:p>
            <a:pPr eaLnBrk="1" hangingPunct="1">
              <a:lnSpc>
                <a:spcPct val="100000"/>
              </a:lnSpc>
              <a:spcBef>
                <a:spcPts val="400"/>
              </a:spcBef>
              <a:spcAft>
                <a:spcPts val="400"/>
              </a:spcAft>
              <a:defRPr/>
            </a:pPr>
            <a:r>
              <a:rPr lang="en-PH" sz="1400" dirty="0">
                <a:ea typeface="ＭＳ Ｐゴシック" charset="0"/>
                <a:cs typeface="Arial" charset="0"/>
              </a:rPr>
              <a:t> Intel Core i3-3240T Processor or </a:t>
            </a:r>
          </a:p>
          <a:p>
            <a:pPr marL="0" indent="0" eaLnBrk="1" hangingPunct="1">
              <a:lnSpc>
                <a:spcPct val="100000"/>
              </a:lnSpc>
              <a:spcBef>
                <a:spcPts val="400"/>
              </a:spcBef>
              <a:spcAft>
                <a:spcPts val="400"/>
              </a:spcAft>
              <a:buFont typeface="Arial" pitchFamily="34" charset="0"/>
              <a:buNone/>
              <a:defRPr/>
            </a:pPr>
            <a:r>
              <a:rPr lang="en-PH" sz="1400" dirty="0" smtClean="0">
                <a:ea typeface="ＭＳ Ｐゴシック" charset="0"/>
                <a:cs typeface="Arial" charset="0"/>
              </a:rPr>
              <a:t>    </a:t>
            </a:r>
            <a:r>
              <a:rPr lang="en-PH" sz="1400" dirty="0">
                <a:ea typeface="ＭＳ Ｐゴシック" charset="0"/>
                <a:cs typeface="Arial" charset="0"/>
              </a:rPr>
              <a:t>Intel Celeron Dual Core G1610T</a:t>
            </a:r>
          </a:p>
          <a:p>
            <a:pPr eaLnBrk="1" hangingPunct="1">
              <a:lnSpc>
                <a:spcPct val="100000"/>
              </a:lnSpc>
              <a:spcBef>
                <a:spcPts val="400"/>
              </a:spcBef>
              <a:spcAft>
                <a:spcPts val="400"/>
              </a:spcAft>
              <a:defRPr/>
            </a:pPr>
            <a:r>
              <a:rPr lang="en-PH" sz="1400" dirty="0">
                <a:ea typeface="ＭＳ Ｐゴシック" charset="0"/>
                <a:cs typeface="Arial" charset="0"/>
              </a:rPr>
              <a:t> Up to 16GB DDR3 </a:t>
            </a:r>
            <a:r>
              <a:rPr lang="en-PH" sz="1400" dirty="0" smtClean="0">
                <a:ea typeface="ＭＳ Ｐゴシック" charset="0"/>
                <a:cs typeface="Arial" charset="0"/>
              </a:rPr>
              <a:t>Memory*</a:t>
            </a:r>
            <a:endParaRPr lang="en-PH" sz="1400" dirty="0">
              <a:ea typeface="ＭＳ Ｐゴシック" charset="0"/>
              <a:cs typeface="Arial" charset="0"/>
            </a:endParaRPr>
          </a:p>
          <a:p>
            <a:pPr eaLnBrk="1" hangingPunct="1">
              <a:lnSpc>
                <a:spcPct val="100000"/>
              </a:lnSpc>
              <a:spcBef>
                <a:spcPts val="400"/>
              </a:spcBef>
              <a:spcAft>
                <a:spcPts val="400"/>
              </a:spcAft>
              <a:defRPr/>
            </a:pPr>
            <a:r>
              <a:rPr lang="en-PH" sz="1400" dirty="0">
                <a:ea typeface="ＭＳ Ｐゴシック" charset="0"/>
                <a:cs typeface="Arial" charset="0"/>
              </a:rPr>
              <a:t> 250GB 2.5” SATA Hard Disk Drive or</a:t>
            </a:r>
          </a:p>
          <a:p>
            <a:pPr marL="0" indent="0" eaLnBrk="1" hangingPunct="1">
              <a:lnSpc>
                <a:spcPct val="100000"/>
              </a:lnSpc>
              <a:spcBef>
                <a:spcPts val="400"/>
              </a:spcBef>
              <a:spcAft>
                <a:spcPts val="400"/>
              </a:spcAft>
              <a:buFont typeface="Arial" pitchFamily="34" charset="0"/>
              <a:buNone/>
              <a:defRPr/>
            </a:pPr>
            <a:r>
              <a:rPr lang="en-PH" sz="1400" dirty="0" smtClean="0">
                <a:ea typeface="ＭＳ Ｐゴシック" charset="0"/>
                <a:cs typeface="Arial" charset="0"/>
              </a:rPr>
              <a:t>    80GB </a:t>
            </a:r>
            <a:r>
              <a:rPr lang="en-PH" sz="1400" dirty="0">
                <a:ea typeface="ＭＳ Ｐゴシック" charset="0"/>
                <a:cs typeface="Arial" charset="0"/>
              </a:rPr>
              <a:t>2.5” SATA Solid State Drive  </a:t>
            </a:r>
          </a:p>
          <a:p>
            <a:pPr eaLnBrk="1" hangingPunct="1">
              <a:lnSpc>
                <a:spcPct val="100000"/>
              </a:lnSpc>
              <a:spcBef>
                <a:spcPts val="400"/>
              </a:spcBef>
              <a:spcAft>
                <a:spcPts val="400"/>
              </a:spcAft>
              <a:defRPr/>
            </a:pPr>
            <a:r>
              <a:rPr lang="en-PH" sz="1400" dirty="0">
                <a:ea typeface="ＭＳ Ｐゴシック" charset="0"/>
                <a:cs typeface="Arial" charset="0"/>
              </a:rPr>
              <a:t> 10/100/1000 Gigabit Ethernet</a:t>
            </a:r>
          </a:p>
          <a:p>
            <a:pPr eaLnBrk="1" hangingPunct="1">
              <a:lnSpc>
                <a:spcPct val="100000"/>
              </a:lnSpc>
              <a:spcBef>
                <a:spcPts val="400"/>
              </a:spcBef>
              <a:spcAft>
                <a:spcPts val="400"/>
              </a:spcAft>
              <a:defRPr/>
            </a:pPr>
            <a:r>
              <a:rPr lang="en-PH" sz="1400" dirty="0">
                <a:ea typeface="ＭＳ Ｐゴシック" charset="0"/>
                <a:cs typeface="Arial" charset="0"/>
              </a:rPr>
              <a:t> Intel Active Management Technology (AMT 8.0)</a:t>
            </a:r>
          </a:p>
          <a:p>
            <a:pPr eaLnBrk="1" hangingPunct="1">
              <a:lnSpc>
                <a:spcPct val="100000"/>
              </a:lnSpc>
              <a:spcBef>
                <a:spcPts val="400"/>
              </a:spcBef>
              <a:spcAft>
                <a:spcPts val="400"/>
              </a:spcAft>
              <a:defRPr/>
            </a:pPr>
            <a:r>
              <a:rPr lang="en-PH" sz="1400" dirty="0">
                <a:ea typeface="ＭＳ Ｐゴシック" charset="0"/>
                <a:cs typeface="Arial" charset="0"/>
              </a:rPr>
              <a:t> Revolutionary cooling solution </a:t>
            </a:r>
          </a:p>
        </p:txBody>
      </p:sp>
      <p:sp>
        <p:nvSpPr>
          <p:cNvPr id="10" name="Text Placeholder 2"/>
          <p:cNvSpPr txBox="1">
            <a:spLocks/>
          </p:cNvSpPr>
          <p:nvPr/>
        </p:nvSpPr>
        <p:spPr>
          <a:xfrm>
            <a:off x="4702175" y="996950"/>
            <a:ext cx="4102100" cy="449263"/>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400" dirty="0">
                <a:cs typeface="Arial" charset="0"/>
              </a:rPr>
              <a:t>REALPOS </a:t>
            </a:r>
            <a:r>
              <a:rPr lang="en-PH" sz="1400" dirty="0" smtClean="0">
                <a:cs typeface="Arial" charset="0"/>
              </a:rPr>
              <a:t>60 </a:t>
            </a:r>
            <a:r>
              <a:rPr lang="en-PH" sz="1400" dirty="0">
                <a:cs typeface="Arial" charset="0"/>
              </a:rPr>
              <a:t>TECHNOLOGY PLATFORM</a:t>
            </a:r>
          </a:p>
        </p:txBody>
      </p:sp>
      <p:pic>
        <p:nvPicPr>
          <p:cNvPr id="13319" name="Picture 2" descr="C:\Users\jp160023\Documents\Feb 2013 Photo Shoot\RP60 Open.jpg"/>
          <p:cNvPicPr>
            <a:picLocks noChangeAspect="1" noChangeArrowheads="1"/>
          </p:cNvPicPr>
          <p:nvPr/>
        </p:nvPicPr>
        <p:blipFill>
          <a:blip r:embed="rId3">
            <a:clrChange>
              <a:clrFrom>
                <a:srgbClr val="E9EDF0"/>
              </a:clrFrom>
              <a:clrTo>
                <a:srgbClr val="E9EDF0">
                  <a:alpha val="0"/>
                </a:srgbClr>
              </a:clrTo>
            </a:clrChange>
            <a:extLst>
              <a:ext uri="{28A0092B-C50C-407E-A947-70E740481C1C}">
                <a14:useLocalDpi xmlns:a14="http://schemas.microsoft.com/office/drawing/2010/main" val="0"/>
              </a:ext>
            </a:extLst>
          </a:blip>
          <a:srcRect l="5345" t="12532" r="7800" b="21381"/>
          <a:stretch>
            <a:fillRect/>
          </a:stretch>
        </p:blipFill>
        <p:spPr bwMode="auto">
          <a:xfrm>
            <a:off x="1377950" y="1044575"/>
            <a:ext cx="2538413"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Footer Placeholder 2"/>
          <p:cNvSpPr>
            <a:spLocks noGrp="1"/>
          </p:cNvSpPr>
          <p:nvPr>
            <p:ph type="ftr" sz="quarter" idx="17"/>
          </p:nvPr>
        </p:nvSpPr>
        <p:spPr/>
        <p:txBody>
          <a:bodyPr/>
          <a:lstStyle/>
          <a:p>
            <a:pPr>
              <a:defRPr/>
            </a:pPr>
            <a:r>
              <a:rPr lang="en-US"/>
              <a:t>NCR Confidential</a:t>
            </a:r>
          </a:p>
        </p:txBody>
      </p:sp>
      <p:sp>
        <p:nvSpPr>
          <p:cNvPr id="13321"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3962B087-C79D-4C5D-B34B-26FB5737F245}"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3322"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4EEFA5CB-F296-497A-B2D2-1B1431B6ED53}" type="slidenum">
              <a:rPr lang="en-US" smtClean="0">
                <a:solidFill>
                  <a:schemeClr val="tx2"/>
                </a:solidFill>
              </a:rPr>
              <a:pPr eaLnBrk="1" fontAlgn="base" hangingPunct="1">
                <a:spcBef>
                  <a:spcPct val="0"/>
                </a:spcBef>
                <a:spcAft>
                  <a:spcPct val="0"/>
                </a:spcAft>
              </a:pPr>
              <a:t>7</a:t>
            </a:fld>
            <a:endParaRPr lang="en-US" smtClean="0">
              <a:solidFill>
                <a:schemeClr val="tx2"/>
              </a:solidFill>
            </a:endParaRPr>
          </a:p>
        </p:txBody>
      </p:sp>
      <p:sp>
        <p:nvSpPr>
          <p:cNvPr id="2" name="Rectangle 1"/>
          <p:cNvSpPr/>
          <p:nvPr/>
        </p:nvSpPr>
        <p:spPr>
          <a:xfrm>
            <a:off x="895350" y="4561681"/>
            <a:ext cx="7572375" cy="215444"/>
          </a:xfrm>
          <a:prstGeom prst="rect">
            <a:avLst/>
          </a:prstGeom>
        </p:spPr>
        <p:txBody>
          <a:bodyPr wrap="square">
            <a:spAutoFit/>
          </a:bodyPr>
          <a:lstStyle/>
          <a:p>
            <a:r>
              <a:rPr lang="en-US" sz="800" dirty="0" smtClean="0"/>
              <a:t>* Note 8GB DIMMs not yet released.  Maximum </a:t>
            </a:r>
            <a:r>
              <a:rPr lang="en-US" sz="800" dirty="0"/>
              <a:t>configurable memory today is (1) </a:t>
            </a:r>
            <a:r>
              <a:rPr lang="en-US" sz="800" dirty="0" smtClean="0"/>
              <a:t>4GB </a:t>
            </a:r>
            <a:r>
              <a:rPr lang="en-US" sz="800" dirty="0"/>
              <a:t>standard and </a:t>
            </a:r>
            <a:r>
              <a:rPr lang="en-US" sz="800" dirty="0" smtClean="0"/>
              <a:t>(1) </a:t>
            </a:r>
            <a:r>
              <a:rPr lang="en-US" sz="800" dirty="0"/>
              <a:t>4GB feature F138 for a maximum memory of 8</a:t>
            </a:r>
            <a:r>
              <a:rPr lang="en-US" sz="800" dirty="0" smtClean="0"/>
              <a:t>GB</a:t>
            </a:r>
            <a:endParaRPr lang="en-US" sz="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7731125" cy="720725"/>
          </a:xfrm>
        </p:spPr>
        <p:txBody>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a:t>
            </a:r>
            <a:r>
              <a:rPr lang="en-PH"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REALPOS </a:t>
            </a: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60 </a:t>
            </a:r>
            <a:endParaRPr lang="en-PH"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endParaRPr>
          </a:p>
          <a:p>
            <a:pPr eaLnBrk="1" fontAlgn="auto" hangingPunct="1">
              <a:spcAft>
                <a:spcPts val="0"/>
              </a:spcAft>
              <a:defRPr/>
            </a:pPr>
            <a:r>
              <a:rPr lang="en-US" sz="2600" b="1" dirty="0" smtClean="0">
                <a:solidFill>
                  <a:srgbClr val="74BD35"/>
                </a:solidFill>
                <a:ea typeface="ＭＳ Ｐゴシック" charset="0"/>
              </a:rPr>
              <a:t>Processor comparison</a:t>
            </a:r>
            <a:endParaRPr lang="en-US" sz="2600" b="1" dirty="0">
              <a:solidFill>
                <a:srgbClr val="74BD35"/>
              </a:solidFill>
              <a:ea typeface="ＭＳ Ｐゴシック" charset="0"/>
            </a:endParaRPr>
          </a:p>
        </p:txBody>
      </p:sp>
      <p:graphicFrame>
        <p:nvGraphicFramePr>
          <p:cNvPr id="22" name="Group 120"/>
          <p:cNvGraphicFramePr>
            <a:graphicFrameLocks/>
          </p:cNvGraphicFramePr>
          <p:nvPr/>
        </p:nvGraphicFramePr>
        <p:xfrm>
          <a:off x="938213" y="912813"/>
          <a:ext cx="7800975" cy="3290890"/>
        </p:xfrm>
        <a:graphic>
          <a:graphicData uri="http://schemas.openxmlformats.org/drawingml/2006/table">
            <a:tbl>
              <a:tblPr/>
              <a:tblGrid>
                <a:gridCol w="3437392"/>
                <a:gridCol w="2165680"/>
                <a:gridCol w="2197903"/>
              </a:tblGrid>
              <a:tr h="21665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800" b="1" i="0" u="none" strike="noStrike" cap="none" normalizeH="0" baseline="0" dirty="0" smtClean="0">
                        <a:ln>
                          <a:noFill/>
                        </a:ln>
                        <a:solidFill>
                          <a:schemeClr val="bg1"/>
                        </a:solidFill>
                        <a:effectLst/>
                        <a:latin typeface="Verdana" pitchFamily="34" charset="0"/>
                      </a:endParaRP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tx1"/>
                          </a:solidFill>
                          <a:effectLst/>
                          <a:latin typeface="+mn-lt"/>
                        </a:rPr>
                        <a:t>7601-3000</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tx1"/>
                          </a:solidFill>
                          <a:effectLst/>
                          <a:latin typeface="+mn-lt"/>
                        </a:rPr>
                        <a:t>7601-4000</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50000"/>
                      </a:schemeClr>
                    </a:solidFill>
                  </a:tcPr>
                </a:tc>
              </a:tr>
              <a:tr h="21665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mn-lt"/>
                        </a:rPr>
                        <a:t>Chipset</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Intel Q67 Express</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800" b="1" i="0" u="none" strike="noStrike" cap="none" normalizeH="0" baseline="0" dirty="0" smtClean="0">
                          <a:ln>
                            <a:noFill/>
                          </a:ln>
                          <a:solidFill>
                            <a:schemeClr val="bg1">
                              <a:lumMod val="50000"/>
                            </a:schemeClr>
                          </a:solidFill>
                          <a:effectLst/>
                          <a:latin typeface="+mn-lt"/>
                        </a:rPr>
                        <a:t>Intel Q67 Express</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665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mn-lt"/>
                        </a:rPr>
                        <a:t>Processor</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Celeron G1610T</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Core i3-3240T</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665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mn-lt"/>
                        </a:rPr>
                        <a:t>Intel Generation</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800" b="1" i="0" u="none" strike="noStrike" cap="none" normalizeH="0" baseline="0" dirty="0" smtClean="0">
                          <a:ln>
                            <a:noFill/>
                          </a:ln>
                          <a:solidFill>
                            <a:schemeClr val="tx1"/>
                          </a:solidFill>
                          <a:effectLst/>
                          <a:latin typeface="+mn-lt"/>
                        </a:rPr>
                        <a:t>3</a:t>
                      </a:r>
                      <a:r>
                        <a:rPr kumimoji="0" lang="en-US" sz="800" b="1" i="0" u="none" strike="noStrike" cap="none" normalizeH="0" baseline="30000" dirty="0" smtClean="0">
                          <a:ln>
                            <a:noFill/>
                          </a:ln>
                          <a:solidFill>
                            <a:schemeClr val="tx1"/>
                          </a:solidFill>
                          <a:effectLst/>
                          <a:latin typeface="+mn-lt"/>
                        </a:rPr>
                        <a:t>rd</a:t>
                      </a:r>
                      <a:r>
                        <a:rPr kumimoji="0" lang="en-US" sz="800" b="1" i="0" u="none" strike="noStrike" cap="none" normalizeH="0" baseline="0" dirty="0" smtClean="0">
                          <a:ln>
                            <a:noFill/>
                          </a:ln>
                          <a:solidFill>
                            <a:schemeClr val="tx1"/>
                          </a:solidFill>
                          <a:effectLst/>
                          <a:latin typeface="+mn-lt"/>
                        </a:rPr>
                        <a:t> Generation</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800" b="1" i="0" u="none" strike="noStrike" cap="none" normalizeH="0" baseline="0" dirty="0" smtClean="0">
                          <a:ln>
                            <a:noFill/>
                          </a:ln>
                          <a:solidFill>
                            <a:schemeClr val="tx1"/>
                          </a:solidFill>
                          <a:effectLst/>
                          <a:latin typeface="+mn-lt"/>
                        </a:rPr>
                        <a:t>3</a:t>
                      </a:r>
                      <a:r>
                        <a:rPr kumimoji="0" lang="en-US" sz="800" b="1" i="0" u="none" strike="noStrike" cap="none" normalizeH="0" baseline="30000" dirty="0" smtClean="0">
                          <a:ln>
                            <a:noFill/>
                          </a:ln>
                          <a:solidFill>
                            <a:schemeClr val="tx1"/>
                          </a:solidFill>
                          <a:effectLst/>
                          <a:latin typeface="+mn-lt"/>
                        </a:rPr>
                        <a:t>rd</a:t>
                      </a:r>
                      <a:r>
                        <a:rPr kumimoji="0" lang="en-US" sz="800" b="1" i="0" u="none" strike="noStrike" cap="none" normalizeH="0" baseline="0" dirty="0" smtClean="0">
                          <a:ln>
                            <a:noFill/>
                          </a:ln>
                          <a:solidFill>
                            <a:schemeClr val="tx1"/>
                          </a:solidFill>
                          <a:effectLst/>
                          <a:latin typeface="+mn-lt"/>
                        </a:rPr>
                        <a:t> Generation</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665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mn-lt"/>
                        </a:rPr>
                        <a:t>Clock Speed</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2.3GHz</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2.9GHz</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665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mn-lt"/>
                        </a:rPr>
                        <a:t>CPU Cores</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2</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2</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665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mn-lt"/>
                        </a:rPr>
                        <a:t>Threads</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2</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4</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0521">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mn-lt"/>
                        </a:rPr>
                        <a:t>Level 2 Cache</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2MB</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3MB</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9211">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smtClean="0">
                          <a:ln>
                            <a:noFill/>
                          </a:ln>
                          <a:solidFill>
                            <a:schemeClr val="bg1"/>
                          </a:solidFill>
                          <a:effectLst/>
                          <a:latin typeface="+mn-lt"/>
                        </a:rPr>
                        <a:t>Instruction Set</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64 bit</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64 bit</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665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mn-lt"/>
                        </a:rPr>
                        <a:t>Graphics</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HD</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800" b="0" i="0" u="none" strike="noStrike" cap="none" normalizeH="0" baseline="0" dirty="0" smtClean="0">
                          <a:ln>
                            <a:noFill/>
                          </a:ln>
                          <a:solidFill>
                            <a:schemeClr val="bg1">
                              <a:lumMod val="50000"/>
                            </a:schemeClr>
                          </a:solidFill>
                          <a:effectLst/>
                          <a:latin typeface="+mn-lt"/>
                        </a:rPr>
                        <a:t>HD </a:t>
                      </a:r>
                      <a:r>
                        <a:rPr kumimoji="0" lang="en-US" sz="800" b="1" i="0" u="none" strike="noStrike" cap="none" normalizeH="0" baseline="0" dirty="0" smtClean="0">
                          <a:ln>
                            <a:noFill/>
                          </a:ln>
                          <a:solidFill>
                            <a:schemeClr val="tx1"/>
                          </a:solidFill>
                          <a:effectLst/>
                          <a:latin typeface="+mn-lt"/>
                        </a:rPr>
                        <a:t>2500</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9211">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mn-lt"/>
                        </a:rPr>
                        <a:t>Thermal Design Point (TDP)</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tx1"/>
                          </a:solidFill>
                          <a:effectLst/>
                          <a:latin typeface="+mn-lt"/>
                        </a:rPr>
                        <a:t>35W</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tx1"/>
                          </a:solidFill>
                          <a:effectLst/>
                          <a:latin typeface="+mn-lt"/>
                        </a:rPr>
                        <a:t>35W</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8731">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mn-lt"/>
                        </a:rPr>
                        <a:t>AMT Support</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Yes </a:t>
                      </a:r>
                      <a:r>
                        <a:rPr kumimoji="0" lang="en-US" sz="800" b="1" i="0" u="none" strike="noStrike" cap="none" normalizeH="0" baseline="0" dirty="0" smtClean="0">
                          <a:ln>
                            <a:noFill/>
                          </a:ln>
                          <a:solidFill>
                            <a:schemeClr val="tx1"/>
                          </a:solidFill>
                          <a:effectLst/>
                          <a:latin typeface="+mn-lt"/>
                        </a:rPr>
                        <a:t>8.0</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800" b="0" i="0" u="none" strike="noStrike" cap="none" normalizeH="0" baseline="0" dirty="0" smtClean="0">
                          <a:ln>
                            <a:noFill/>
                          </a:ln>
                          <a:solidFill>
                            <a:schemeClr val="bg1">
                              <a:lumMod val="50000"/>
                            </a:schemeClr>
                          </a:solidFill>
                          <a:effectLst/>
                          <a:latin typeface="+mn-lt"/>
                        </a:rPr>
                        <a:t>Yes </a:t>
                      </a:r>
                      <a:r>
                        <a:rPr kumimoji="0" lang="en-US" sz="800" b="1" i="0" u="none" strike="noStrike" cap="none" normalizeH="0" baseline="0" dirty="0" smtClean="0">
                          <a:ln>
                            <a:noFill/>
                          </a:ln>
                          <a:solidFill>
                            <a:schemeClr val="tx1"/>
                          </a:solidFill>
                          <a:effectLst/>
                          <a:latin typeface="+mn-lt"/>
                        </a:rPr>
                        <a:t>8.0</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665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mn-lt"/>
                        </a:rPr>
                        <a:t>Virtualization Support</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Yes</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Yes</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665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mn-lt"/>
                        </a:rPr>
                        <a:t>Turbo Boost </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No</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No</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665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solidFill>
                          <a:effectLst/>
                          <a:latin typeface="+mn-lt"/>
                        </a:rPr>
                        <a:t>Intel </a:t>
                      </a:r>
                      <a:r>
                        <a:rPr kumimoji="0" lang="en-US" sz="800" b="1" i="0" u="none" strike="noStrike" cap="none" normalizeH="0" baseline="0" dirty="0" err="1" smtClean="0">
                          <a:ln>
                            <a:noFill/>
                          </a:ln>
                          <a:solidFill>
                            <a:schemeClr val="bg1"/>
                          </a:solidFill>
                          <a:effectLst/>
                          <a:latin typeface="+mn-lt"/>
                        </a:rPr>
                        <a:t>vPro</a:t>
                      </a:r>
                      <a:r>
                        <a:rPr kumimoji="0" lang="en-US" sz="800" b="1" i="0" u="none" strike="noStrike" cap="none" normalizeH="0" baseline="0" dirty="0" smtClean="0">
                          <a:ln>
                            <a:noFill/>
                          </a:ln>
                          <a:solidFill>
                            <a:schemeClr val="bg1"/>
                          </a:solidFill>
                          <a:effectLst/>
                          <a:latin typeface="+mn-lt"/>
                        </a:rPr>
                        <a:t> Branding</a:t>
                      </a:r>
                    </a:p>
                  </a:txBody>
                  <a:tcPr marL="94732" marR="94732" marT="47355" marB="4735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No</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0" i="0" u="none" strike="noStrike" cap="none" normalizeH="0" baseline="0" dirty="0" smtClean="0">
                          <a:ln>
                            <a:noFill/>
                          </a:ln>
                          <a:solidFill>
                            <a:schemeClr val="bg1">
                              <a:lumMod val="50000"/>
                            </a:schemeClr>
                          </a:solidFill>
                          <a:effectLst/>
                          <a:latin typeface="+mn-lt"/>
                        </a:rPr>
                        <a:t>No</a:t>
                      </a:r>
                    </a:p>
                  </a:txBody>
                  <a:tcPr marL="94732" marR="94732" marT="47355" marB="4735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4" name="Text Placeholder 2"/>
          <p:cNvSpPr txBox="1">
            <a:spLocks/>
          </p:cNvSpPr>
          <p:nvPr/>
        </p:nvSpPr>
        <p:spPr>
          <a:xfrm>
            <a:off x="925513" y="4459288"/>
            <a:ext cx="7837487" cy="339725"/>
          </a:xfrm>
          <a:prstGeom prst="rect">
            <a:avLst/>
          </a:prstGeom>
          <a:solidFill>
            <a:schemeClr val="bg1">
              <a:lumMod val="50000"/>
            </a:schemeClr>
          </a:solidFill>
        </p:spPr>
        <p:txBody>
          <a:bodyPr lIns="108000" tIns="0" rIns="108000" bIns="0" anchor="ctr"/>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Font typeface="Arial" charset="0"/>
              <a:buNone/>
              <a:defRPr/>
            </a:pPr>
            <a:r>
              <a:rPr lang="en-PH" sz="1400" dirty="0">
                <a:cs typeface="Arial" charset="0"/>
              </a:rPr>
              <a:t>RealPOS 60 offers powerful CPU performance to meet your needs today and in the future</a:t>
            </a:r>
          </a:p>
        </p:txBody>
      </p:sp>
      <p:sp>
        <p:nvSpPr>
          <p:cNvPr id="9" name="Footer Placeholder 2"/>
          <p:cNvSpPr>
            <a:spLocks noGrp="1"/>
          </p:cNvSpPr>
          <p:nvPr>
            <p:ph type="ftr" sz="quarter" idx="21"/>
          </p:nvPr>
        </p:nvSpPr>
        <p:spPr/>
        <p:txBody>
          <a:bodyPr/>
          <a:lstStyle/>
          <a:p>
            <a:pPr>
              <a:defRPr/>
            </a:pPr>
            <a:r>
              <a:rPr lang="en-US"/>
              <a:t>NCR Confidential</a:t>
            </a:r>
          </a:p>
        </p:txBody>
      </p:sp>
      <p:sp>
        <p:nvSpPr>
          <p:cNvPr id="14407" name="Date Placeholder 3"/>
          <p:cNvSpPr>
            <a:spLocks noGrp="1"/>
          </p:cNvSpPr>
          <p:nvPr>
            <p:ph type="dt" sz="quarter" idx="22"/>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C47B9A51-4C5B-408C-B0A6-1E6A9689EF98}"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4408" name="Slide Number Placeholder 4"/>
          <p:cNvSpPr>
            <a:spLocks noGrp="1"/>
          </p:cNvSpPr>
          <p:nvPr>
            <p:ph type="sldNum" sz="quarter" idx="23"/>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9902C49A-B911-424E-8217-70BB99E59ACD}" type="slidenum">
              <a:rPr lang="en-US" smtClean="0">
                <a:solidFill>
                  <a:schemeClr val="tx2"/>
                </a:solidFill>
              </a:rPr>
              <a:pPr eaLnBrk="1" fontAlgn="base" hangingPunct="1">
                <a:spcBef>
                  <a:spcPct val="0"/>
                </a:spcBef>
                <a:spcAft>
                  <a:spcPct val="0"/>
                </a:spcAft>
              </a:pPr>
              <a:t>8</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54088" y="1089025"/>
            <a:ext cx="5843587" cy="2913063"/>
          </a:xfrm>
          <a:prstGeom prst="rect">
            <a:avLst/>
          </a:prstGeom>
          <a:noFill/>
          <a:ln w="12700">
            <a:solidFill>
              <a:schemeClr val="tx1">
                <a:lumMod val="50000"/>
                <a:lumOff val="50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5" name="Text Placeholder 4"/>
          <p:cNvSpPr>
            <a:spLocks noGrp="1"/>
          </p:cNvSpPr>
          <p:nvPr>
            <p:ph type="body" sz="quarter" idx="13"/>
          </p:nvPr>
        </p:nvSpPr>
        <p:spPr>
          <a:xfrm>
            <a:off x="900113" y="152400"/>
            <a:ext cx="8097837" cy="722313"/>
          </a:xfrm>
        </p:spPr>
        <p:txBody>
          <a:bodyPr>
            <a:noAutofit/>
          </a:bodyPr>
          <a:lstStyle/>
          <a:p>
            <a:pPr eaLnBrk="1" fontAlgn="auto" hangingPunct="1">
              <a:spcAft>
                <a:spcPts val="0"/>
              </a:spcAft>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60 </a:t>
            </a:r>
          </a:p>
          <a:p>
            <a:pPr eaLnBrk="1" fontAlgn="auto" hangingPunct="1">
              <a:spcAft>
                <a:spcPts val="0"/>
              </a:spcAft>
              <a:defRPr/>
            </a:pPr>
            <a:r>
              <a:rPr lang="en-PH" sz="2600" b="1" dirty="0" smtClean="0">
                <a:solidFill>
                  <a:srgbClr val="74BD35"/>
                </a:solidFill>
                <a:ea typeface="ＭＳ Ｐゴシック" charset="0"/>
              </a:rPr>
              <a:t>Performance </a:t>
            </a:r>
            <a:r>
              <a:rPr lang="en-PH" sz="2600" b="1" dirty="0" err="1" smtClean="0">
                <a:solidFill>
                  <a:srgbClr val="74BD35"/>
                </a:solidFill>
                <a:ea typeface="ＭＳ Ｐゴシック" charset="0"/>
              </a:rPr>
              <a:t>vs</a:t>
            </a:r>
            <a:r>
              <a:rPr lang="en-PH" sz="2600" b="1" dirty="0" smtClean="0">
                <a:solidFill>
                  <a:srgbClr val="74BD35"/>
                </a:solidFill>
                <a:ea typeface="ＭＳ Ｐゴシック" charset="0"/>
              </a:rPr>
              <a:t> Release 1.X</a:t>
            </a:r>
            <a:endParaRPr lang="en-US" sz="2600" b="1" dirty="0">
              <a:solidFill>
                <a:srgbClr val="74BD35"/>
              </a:solidFill>
              <a:ea typeface="ＭＳ Ｐゴシック" charset="0"/>
            </a:endParaRPr>
          </a:p>
        </p:txBody>
      </p:sp>
      <p:sp>
        <p:nvSpPr>
          <p:cNvPr id="10" name="Text Box 10"/>
          <p:cNvSpPr txBox="1">
            <a:spLocks noChangeArrowheads="1"/>
          </p:cNvSpPr>
          <p:nvPr/>
        </p:nvSpPr>
        <p:spPr bwMode="auto">
          <a:xfrm>
            <a:off x="1428750" y="2982913"/>
            <a:ext cx="2946400" cy="246062"/>
          </a:xfrm>
          <a:prstGeom prst="rect">
            <a:avLst/>
          </a:prstGeom>
          <a:noFill/>
          <a:ln>
            <a:noFill/>
          </a:ln>
          <a:effectLst>
            <a:prstShdw prst="shdw17" dist="17961" dir="2700000">
              <a:schemeClr val="accent1">
                <a:gamma/>
                <a:shade val="60000"/>
                <a:invGamma/>
              </a:schemeClr>
            </a:prstShdw>
          </a:effectLst>
          <a:extLst/>
        </p:spPr>
        <p:txBody>
          <a:bodyPr>
            <a:spAutoFit/>
          </a:bodyPr>
          <a:lstStyle/>
          <a:p>
            <a:pPr>
              <a:spcBef>
                <a:spcPct val="50000"/>
              </a:spcBef>
              <a:defRPr/>
            </a:pPr>
            <a:r>
              <a:rPr lang="en-US" sz="1000" dirty="0">
                <a:solidFill>
                  <a:schemeClr val="bg1"/>
                </a:solidFill>
                <a:latin typeface="Arial" charset="0"/>
                <a:ea typeface="ＭＳ Ｐゴシック" charset="0"/>
                <a:cs typeface="ＭＳ Ｐゴシック" charset="0"/>
              </a:rPr>
              <a:t>Celeron G540 (2.5GHz, 2MB L2 Cache)</a:t>
            </a:r>
          </a:p>
        </p:txBody>
      </p:sp>
      <p:sp>
        <p:nvSpPr>
          <p:cNvPr id="11" name="Text Box 11"/>
          <p:cNvSpPr txBox="1">
            <a:spLocks noChangeArrowheads="1"/>
          </p:cNvSpPr>
          <p:nvPr/>
        </p:nvSpPr>
        <p:spPr bwMode="auto">
          <a:xfrm>
            <a:off x="1414463" y="2501900"/>
            <a:ext cx="3300412" cy="246063"/>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000" dirty="0">
                <a:solidFill>
                  <a:schemeClr val="bg1"/>
                </a:solidFill>
                <a:latin typeface="Arial" charset="0"/>
                <a:ea typeface="ＭＳ Ｐゴシック" charset="0"/>
                <a:cs typeface="ＭＳ Ｐゴシック" charset="0"/>
              </a:rPr>
              <a:t>Pentium G850 (2.9GHz, 3MB L2 Cache)</a:t>
            </a:r>
          </a:p>
        </p:txBody>
      </p:sp>
      <p:sp>
        <p:nvSpPr>
          <p:cNvPr id="14" name="Rectangle 13"/>
          <p:cNvSpPr/>
          <p:nvPr/>
        </p:nvSpPr>
        <p:spPr>
          <a:xfrm>
            <a:off x="954088" y="4121150"/>
            <a:ext cx="7461250" cy="41751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solidFill>
                  <a:schemeClr val="bg1"/>
                </a:solidFill>
              </a:rPr>
              <a:t>RealPOS 60 Release 2.0 provides tremendous performance boost</a:t>
            </a:r>
          </a:p>
        </p:txBody>
      </p:sp>
      <p:sp>
        <p:nvSpPr>
          <p:cNvPr id="3" name="Rectangle 2"/>
          <p:cNvSpPr/>
          <p:nvPr/>
        </p:nvSpPr>
        <p:spPr>
          <a:xfrm>
            <a:off x="6958013" y="1085850"/>
            <a:ext cx="1457325" cy="1457325"/>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PH" sz="1400" dirty="0"/>
              <a:t>RP60 Release 2.0 ~100% performance improvement </a:t>
            </a:r>
            <a:r>
              <a:rPr lang="en-PH" sz="1400" dirty="0" err="1"/>
              <a:t>vs</a:t>
            </a:r>
            <a:r>
              <a:rPr lang="en-PH" sz="1400" dirty="0"/>
              <a:t> Release </a:t>
            </a:r>
            <a:r>
              <a:rPr lang="en-PH" sz="1400" dirty="0">
                <a:solidFill>
                  <a:schemeClr val="bg1"/>
                </a:solidFill>
              </a:rPr>
              <a:t>1.X</a:t>
            </a:r>
          </a:p>
        </p:txBody>
      </p:sp>
      <p:sp>
        <p:nvSpPr>
          <p:cNvPr id="20" name="Rectangle 19"/>
          <p:cNvSpPr/>
          <p:nvPr/>
        </p:nvSpPr>
        <p:spPr>
          <a:xfrm>
            <a:off x="6958013" y="2543175"/>
            <a:ext cx="1457325" cy="145891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PH" sz="1400" dirty="0" err="1"/>
              <a:t>Passmark</a:t>
            </a:r>
            <a:r>
              <a:rPr lang="en-PH" sz="1400" dirty="0"/>
              <a:t> Performance Test V7.0 Win7</a:t>
            </a:r>
          </a:p>
          <a:p>
            <a:pPr>
              <a:defRPr/>
            </a:pPr>
            <a:r>
              <a:rPr lang="en-PH" sz="1400" dirty="0"/>
              <a:t>Overall </a:t>
            </a:r>
            <a:r>
              <a:rPr lang="en-PH" sz="1400" dirty="0" err="1"/>
              <a:t>Passmark</a:t>
            </a:r>
            <a:r>
              <a:rPr lang="en-PH" sz="1400" dirty="0"/>
              <a:t> Scores</a:t>
            </a:r>
          </a:p>
        </p:txBody>
      </p:sp>
      <p:sp>
        <p:nvSpPr>
          <p:cNvPr id="15" name="Footer Placeholder 2"/>
          <p:cNvSpPr>
            <a:spLocks noGrp="1"/>
          </p:cNvSpPr>
          <p:nvPr>
            <p:ph type="ftr" sz="quarter" idx="21"/>
          </p:nvPr>
        </p:nvSpPr>
        <p:spPr/>
        <p:txBody>
          <a:bodyPr/>
          <a:lstStyle/>
          <a:p>
            <a:pPr>
              <a:defRPr/>
            </a:pPr>
            <a:r>
              <a:rPr lang="en-US"/>
              <a:t>NCR Confidential</a:t>
            </a:r>
          </a:p>
        </p:txBody>
      </p:sp>
      <p:sp>
        <p:nvSpPr>
          <p:cNvPr id="15370" name="Date Placeholder 3"/>
          <p:cNvSpPr>
            <a:spLocks noGrp="1"/>
          </p:cNvSpPr>
          <p:nvPr>
            <p:ph type="dt" sz="quarter" idx="22"/>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78D10594-6602-4ABC-B076-034C60500B73}"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5371" name="Slide Number Placeholder 4"/>
          <p:cNvSpPr>
            <a:spLocks noGrp="1"/>
          </p:cNvSpPr>
          <p:nvPr>
            <p:ph type="sldNum" sz="quarter" idx="23"/>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CC8F166D-7B50-4321-BFC8-7DD2140E6EA9}" type="slidenum">
              <a:rPr lang="en-US" smtClean="0">
                <a:solidFill>
                  <a:schemeClr val="tx2"/>
                </a:solidFill>
              </a:rPr>
              <a:pPr eaLnBrk="1" fontAlgn="base" hangingPunct="1">
                <a:spcBef>
                  <a:spcPct val="0"/>
                </a:spcBef>
                <a:spcAft>
                  <a:spcPct val="0"/>
                </a:spcAft>
              </a:pPr>
              <a:t>9</a:t>
            </a:fld>
            <a:endParaRPr lang="en-US" smtClean="0">
              <a:solidFill>
                <a:schemeClr val="tx2"/>
              </a:solidFill>
            </a:endParaRPr>
          </a:p>
        </p:txBody>
      </p:sp>
      <p:graphicFrame>
        <p:nvGraphicFramePr>
          <p:cNvPr id="16" name="Chart 15"/>
          <p:cNvGraphicFramePr>
            <a:graphicFrameLocks/>
          </p:cNvGraphicFramePr>
          <p:nvPr/>
        </p:nvGraphicFramePr>
        <p:xfrm>
          <a:off x="1146875" y="1201120"/>
          <a:ext cx="5571639" cy="2650210"/>
        </p:xfrm>
        <a:graphic>
          <a:graphicData uri="http://schemas.openxmlformats.org/drawingml/2006/chart">
            <c:chart xmlns:c="http://schemas.openxmlformats.org/drawingml/2006/chart" xmlns:r="http://schemas.openxmlformats.org/officeDocument/2006/relationships" r:id="rId3"/>
          </a:graphicData>
        </a:graphic>
      </p:graphicFrame>
      <p:sp>
        <p:nvSpPr>
          <p:cNvPr id="15373" name="TextBox 20"/>
          <p:cNvSpPr txBox="1">
            <a:spLocks noChangeArrowheads="1"/>
          </p:cNvSpPr>
          <p:nvPr/>
        </p:nvSpPr>
        <p:spPr bwMode="auto">
          <a:xfrm>
            <a:off x="1554163" y="1566863"/>
            <a:ext cx="435133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000" b="1"/>
              <a:t>RP60 Core i3-3240T 2.9GHz</a:t>
            </a:r>
          </a:p>
        </p:txBody>
      </p:sp>
      <p:sp>
        <p:nvSpPr>
          <p:cNvPr id="15374" name="TextBox 21"/>
          <p:cNvSpPr txBox="1">
            <a:spLocks noChangeArrowheads="1"/>
          </p:cNvSpPr>
          <p:nvPr/>
        </p:nvSpPr>
        <p:spPr bwMode="auto">
          <a:xfrm>
            <a:off x="1554163" y="2079625"/>
            <a:ext cx="37226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000" b="1"/>
              <a:t>RP60 Celeron Dual Core G1610T 2.3GHz</a:t>
            </a:r>
          </a:p>
        </p:txBody>
      </p:sp>
      <p:sp>
        <p:nvSpPr>
          <p:cNvPr id="15375" name="TextBox 22"/>
          <p:cNvSpPr txBox="1">
            <a:spLocks noChangeArrowheads="1"/>
          </p:cNvSpPr>
          <p:nvPr/>
        </p:nvSpPr>
        <p:spPr bwMode="auto">
          <a:xfrm>
            <a:off x="1554163" y="2590800"/>
            <a:ext cx="25844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000" b="1"/>
              <a:t>RP60 Celeron DC T3100 1.9GHz </a:t>
            </a:r>
          </a:p>
        </p:txBody>
      </p:sp>
      <p:sp>
        <p:nvSpPr>
          <p:cNvPr id="15376" name="TextBox 23"/>
          <p:cNvSpPr txBox="1">
            <a:spLocks noChangeArrowheads="1"/>
          </p:cNvSpPr>
          <p:nvPr/>
        </p:nvSpPr>
        <p:spPr bwMode="auto">
          <a:xfrm>
            <a:off x="1624013" y="3106738"/>
            <a:ext cx="21701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000" b="1"/>
              <a:t>RP60 Celeron 900 2.2GHz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CR PPT Template v4">
  <a:themeElements>
    <a:clrScheme name="NCR Theme Colors FINAL">
      <a:dk1>
        <a:sysClr val="windowText" lastClr="000000"/>
      </a:dk1>
      <a:lt1>
        <a:sysClr val="window" lastClr="FFFFFF"/>
      </a:lt1>
      <a:dk2>
        <a:srgbClr val="54B948"/>
      </a:dk2>
      <a:lt2>
        <a:srgbClr val="EEECE1"/>
      </a:lt2>
      <a:accent1>
        <a:srgbClr val="C5322B"/>
      </a:accent1>
      <a:accent2>
        <a:srgbClr val="8080D9"/>
      </a:accent2>
      <a:accent3>
        <a:srgbClr val="6ED3E4"/>
      </a:accent3>
      <a:accent4>
        <a:srgbClr val="E5E31C"/>
      </a:accent4>
      <a:accent5>
        <a:srgbClr val="3873AD"/>
      </a:accent5>
      <a:accent6>
        <a:srgbClr val="C1AA8C"/>
      </a:accent6>
      <a:hlink>
        <a:srgbClr val="4D99F2"/>
      </a:hlink>
      <a:folHlink>
        <a:srgbClr val="800080"/>
      </a:folHlink>
    </a:clrScheme>
    <a:fontScheme name="NCR content slide tex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4B948"/>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NCR PPT Template v2.potx [Read-Only]" id="{68E524E1-5A4D-499A-BF86-12D1D70BF9B7}" vid="{87ABE2BF-4F0E-476F-84DD-57B5BF8FD5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NCR Theme Colors FINAL">
    <a:dk1>
      <a:sysClr val="windowText" lastClr="000000"/>
    </a:dk1>
    <a:lt1>
      <a:sysClr val="window" lastClr="FFFFFF"/>
    </a:lt1>
    <a:dk2>
      <a:srgbClr val="54B948"/>
    </a:dk2>
    <a:lt2>
      <a:srgbClr val="EEECE1"/>
    </a:lt2>
    <a:accent1>
      <a:srgbClr val="C5322B"/>
    </a:accent1>
    <a:accent2>
      <a:srgbClr val="8080D9"/>
    </a:accent2>
    <a:accent3>
      <a:srgbClr val="6ED3E4"/>
    </a:accent3>
    <a:accent4>
      <a:srgbClr val="E5E31C"/>
    </a:accent4>
    <a:accent5>
      <a:srgbClr val="3873AD"/>
    </a:accent5>
    <a:accent6>
      <a:srgbClr val="C1AA8C"/>
    </a:accent6>
    <a:hlink>
      <a:srgbClr val="4D99F2"/>
    </a:hlink>
    <a:folHlink>
      <a:srgbClr val="800080"/>
    </a:folHlink>
  </a:clrScheme>
  <a:fontScheme name="NCR content slide tex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NCR Theme Colors FINAL">
    <a:dk1>
      <a:sysClr val="windowText" lastClr="000000"/>
    </a:dk1>
    <a:lt1>
      <a:sysClr val="window" lastClr="FFFFFF"/>
    </a:lt1>
    <a:dk2>
      <a:srgbClr val="54B948"/>
    </a:dk2>
    <a:lt2>
      <a:srgbClr val="EEECE1"/>
    </a:lt2>
    <a:accent1>
      <a:srgbClr val="C5322B"/>
    </a:accent1>
    <a:accent2>
      <a:srgbClr val="8080D9"/>
    </a:accent2>
    <a:accent3>
      <a:srgbClr val="6ED3E4"/>
    </a:accent3>
    <a:accent4>
      <a:srgbClr val="E5E31C"/>
    </a:accent4>
    <a:accent5>
      <a:srgbClr val="3873AD"/>
    </a:accent5>
    <a:accent6>
      <a:srgbClr val="C1AA8C"/>
    </a:accent6>
    <a:hlink>
      <a:srgbClr val="4D99F2"/>
    </a:hlink>
    <a:folHlink>
      <a:srgbClr val="800080"/>
    </a:folHlink>
  </a:clrScheme>
  <a:fontScheme name="NCR content slide tex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NCR PPT Template v4</Template>
  <TotalTime>0</TotalTime>
  <Words>4725</Words>
  <Application>Microsoft Office PowerPoint</Application>
  <PresentationFormat>On-screen Show (16:9)</PresentationFormat>
  <Paragraphs>822</Paragraphs>
  <Slides>29</Slides>
  <Notes>29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NCR PPT Template v4</vt:lpstr>
      <vt:lpstr>Picture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NCR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Jenkin, Clay</dc:creator>
  <cp:lastModifiedBy>Jeffrey R Peterson</cp:lastModifiedBy>
  <cp:revision>88</cp:revision>
  <dcterms:created xsi:type="dcterms:W3CDTF">2013-06-17T13:27:05Z</dcterms:created>
  <dcterms:modified xsi:type="dcterms:W3CDTF">2014-02-04T15:44:15Z</dcterms:modified>
</cp:coreProperties>
</file>