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746" r:id="rId2"/>
  </p:sldMasterIdLst>
  <p:notesMasterIdLst>
    <p:notesMasterId r:id="rId79"/>
  </p:notesMasterIdLst>
  <p:handoutMasterIdLst>
    <p:handoutMasterId r:id="rId80"/>
  </p:handoutMasterIdLst>
  <p:sldIdLst>
    <p:sldId id="333" r:id="rId3"/>
    <p:sldId id="681" r:id="rId4"/>
    <p:sldId id="565" r:id="rId5"/>
    <p:sldId id="602" r:id="rId6"/>
    <p:sldId id="603" r:id="rId7"/>
    <p:sldId id="704" r:id="rId8"/>
    <p:sldId id="604" r:id="rId9"/>
    <p:sldId id="684" r:id="rId10"/>
    <p:sldId id="682" r:id="rId11"/>
    <p:sldId id="687" r:id="rId12"/>
    <p:sldId id="636" r:id="rId13"/>
    <p:sldId id="745" r:id="rId14"/>
    <p:sldId id="715" r:id="rId15"/>
    <p:sldId id="637" r:id="rId16"/>
    <p:sldId id="638" r:id="rId17"/>
    <p:sldId id="605" r:id="rId18"/>
    <p:sldId id="640" r:id="rId19"/>
    <p:sldId id="694" r:id="rId20"/>
    <p:sldId id="642" r:id="rId21"/>
    <p:sldId id="703" r:id="rId22"/>
    <p:sldId id="643" r:id="rId23"/>
    <p:sldId id="644" r:id="rId24"/>
    <p:sldId id="697" r:id="rId25"/>
    <p:sldId id="647" r:id="rId26"/>
    <p:sldId id="648" r:id="rId27"/>
    <p:sldId id="649" r:id="rId28"/>
    <p:sldId id="748" r:id="rId29"/>
    <p:sldId id="650" r:id="rId30"/>
    <p:sldId id="651" r:id="rId31"/>
    <p:sldId id="652" r:id="rId32"/>
    <p:sldId id="716" r:id="rId33"/>
    <p:sldId id="654" r:id="rId34"/>
    <p:sldId id="655" r:id="rId35"/>
    <p:sldId id="656" r:id="rId36"/>
    <p:sldId id="701" r:id="rId37"/>
    <p:sldId id="700" r:id="rId38"/>
    <p:sldId id="707" r:id="rId39"/>
    <p:sldId id="750" r:id="rId40"/>
    <p:sldId id="765" r:id="rId41"/>
    <p:sldId id="751" r:id="rId42"/>
    <p:sldId id="752" r:id="rId43"/>
    <p:sldId id="753" r:id="rId44"/>
    <p:sldId id="754" r:id="rId45"/>
    <p:sldId id="755" r:id="rId46"/>
    <p:sldId id="756" r:id="rId47"/>
    <p:sldId id="757" r:id="rId48"/>
    <p:sldId id="758" r:id="rId49"/>
    <p:sldId id="759" r:id="rId50"/>
    <p:sldId id="760" r:id="rId51"/>
    <p:sldId id="761" r:id="rId52"/>
    <p:sldId id="762" r:id="rId53"/>
    <p:sldId id="763" r:id="rId54"/>
    <p:sldId id="764" r:id="rId55"/>
    <p:sldId id="660" r:id="rId56"/>
    <p:sldId id="662" r:id="rId57"/>
    <p:sldId id="608" r:id="rId58"/>
    <p:sldId id="663" r:id="rId59"/>
    <p:sldId id="664" r:id="rId60"/>
    <p:sldId id="665" r:id="rId61"/>
    <p:sldId id="666" r:id="rId62"/>
    <p:sldId id="667" r:id="rId63"/>
    <p:sldId id="669" r:id="rId64"/>
    <p:sldId id="670" r:id="rId65"/>
    <p:sldId id="671" r:id="rId66"/>
    <p:sldId id="672" r:id="rId67"/>
    <p:sldId id="674" r:id="rId68"/>
    <p:sldId id="675" r:id="rId69"/>
    <p:sldId id="673" r:id="rId70"/>
    <p:sldId id="749" r:id="rId71"/>
    <p:sldId id="676" r:id="rId72"/>
    <p:sldId id="678" r:id="rId73"/>
    <p:sldId id="677" r:id="rId74"/>
    <p:sldId id="706" r:id="rId75"/>
    <p:sldId id="737" r:id="rId76"/>
    <p:sldId id="739" r:id="rId77"/>
    <p:sldId id="721" r:id="rId78"/>
  </p:sldIdLst>
  <p:sldSz cx="9144000" cy="5143500" type="screen16x9"/>
  <p:notesSz cx="7010400" cy="9236075"/>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guide id="3" orient="horz" pos="177">
          <p15:clr>
            <a:srgbClr val="A4A3A4"/>
          </p15:clr>
        </p15:guide>
        <p15:guide id="4" orient="horz" pos="2638">
          <p15:clr>
            <a:srgbClr val="A4A3A4"/>
          </p15:clr>
        </p15:guide>
        <p15:guide id="5" orient="horz" pos="729">
          <p15:clr>
            <a:srgbClr val="A4A3A4"/>
          </p15:clr>
        </p15:guide>
        <p15:guide id="6" pos="299">
          <p15:clr>
            <a:srgbClr val="A4A3A4"/>
          </p15:clr>
        </p15:guide>
        <p15:guide id="7" pos="1377">
          <p15:clr>
            <a:srgbClr val="A4A3A4"/>
          </p15:clr>
        </p15:guide>
        <p15:guide id="8" pos="5521">
          <p15:clr>
            <a:srgbClr val="A4A3A4"/>
          </p15:clr>
        </p15:guide>
      </p15:sldGuideLst>
    </p:ext>
    <p:ext uri="{2D200454-40CA-4A62-9FC3-DE9A4176ACB9}">
      <p15:notesGuideLst xmlns:p15="http://schemas.microsoft.com/office/powerpoint/2012/main" xmlns="">
        <p15:guide id="1" orient="horz" pos="2909">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080"/>
    <a:srgbClr val="54B948"/>
    <a:srgbClr val="990000"/>
    <a:srgbClr val="FF8B8B"/>
    <a:srgbClr val="404040"/>
    <a:srgbClr val="252D31"/>
    <a:srgbClr val="51636B"/>
    <a:srgbClr val="0E7900"/>
    <a:srgbClr val="5CA90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49" autoAdjust="0"/>
    <p:restoredTop sz="98579" autoAdjust="0"/>
  </p:normalViewPr>
  <p:slideViewPr>
    <p:cSldViewPr snapToGrid="0" showGuides="1">
      <p:cViewPr varScale="1">
        <p:scale>
          <a:sx n="92" d="100"/>
          <a:sy n="92" d="100"/>
        </p:scale>
        <p:origin x="-774" y="-96"/>
      </p:cViewPr>
      <p:guideLst>
        <p:guide orient="horz" pos="1620"/>
        <p:guide orient="horz" pos="177"/>
        <p:guide orient="horz" pos="2638"/>
        <p:guide orient="horz" pos="729"/>
        <p:guide pos="2880"/>
        <p:guide pos="299"/>
        <p:guide pos="1377"/>
        <p:guide pos="5521"/>
      </p:guideLst>
    </p:cSldViewPr>
  </p:slideViewPr>
  <p:outlineViewPr>
    <p:cViewPr>
      <p:scale>
        <a:sx n="33" d="100"/>
        <a:sy n="33" d="100"/>
      </p:scale>
      <p:origin x="0" y="97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5" d="100"/>
          <a:sy n="85" d="100"/>
        </p:scale>
        <p:origin x="-3732" y="-72"/>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E6B07C-9255-40A4-810D-792EE869D14B}"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endParaRPr lang="en-US"/>
        </a:p>
      </dgm:t>
    </dgm:pt>
    <dgm:pt modelId="{998EF9C5-62A1-4535-A9DD-6CE93A98E07E}">
      <dgm:prSet phldrT="[Text]"/>
      <dgm:spPr>
        <a:xfrm>
          <a:off x="859296" y="0"/>
          <a:ext cx="572262" cy="224968"/>
        </a:xfrm>
        <a:prstGeom prst="rect">
          <a:avLst/>
        </a:prstGeom>
        <a:noFill/>
        <a:ln>
          <a:noFill/>
        </a:ln>
        <a:effectLst/>
      </dgm:spPr>
      <dgm:t>
        <a:bodyPr/>
        <a:lstStyle/>
        <a:p>
          <a:r>
            <a:rPr lang="en-US" dirty="0" smtClean="0">
              <a:solidFill>
                <a:sysClr val="windowText" lastClr="000000">
                  <a:hueOff val="0"/>
                  <a:satOff val="0"/>
                  <a:lumOff val="0"/>
                  <a:alphaOff val="0"/>
                </a:sysClr>
              </a:solidFill>
              <a:latin typeface="Arial"/>
              <a:ea typeface="+mn-ea"/>
              <a:cs typeface="+mn-cs"/>
            </a:rPr>
            <a:t> </a:t>
          </a:r>
          <a:endParaRPr lang="en-US" dirty="0">
            <a:solidFill>
              <a:sysClr val="windowText" lastClr="000000">
                <a:hueOff val="0"/>
                <a:satOff val="0"/>
                <a:lumOff val="0"/>
                <a:alphaOff val="0"/>
              </a:sysClr>
            </a:solidFill>
            <a:latin typeface="Arial"/>
            <a:ea typeface="+mn-ea"/>
            <a:cs typeface="+mn-cs"/>
          </a:endParaRPr>
        </a:p>
      </dgm:t>
    </dgm:pt>
    <dgm:pt modelId="{5EC03D60-1B42-4DA9-9CB5-4A87BCF15396}" type="sibTrans" cxnId="{7670592D-FB9B-4B86-ACA3-3DBA8F927E40}">
      <dgm:prSet/>
      <dgm:spPr/>
      <dgm:t>
        <a:bodyPr/>
        <a:lstStyle/>
        <a:p>
          <a:endParaRPr lang="en-US"/>
        </a:p>
      </dgm:t>
    </dgm:pt>
    <dgm:pt modelId="{C4C036D7-7E4B-4F49-8DDF-38DFDEE4AC2F}" type="parTrans" cxnId="{7670592D-FB9B-4B86-ACA3-3DBA8F927E40}">
      <dgm:prSet/>
      <dgm:spPr/>
      <dgm:t>
        <a:bodyPr/>
        <a:lstStyle/>
        <a:p>
          <a:endParaRPr lang="en-US"/>
        </a:p>
      </dgm:t>
    </dgm:pt>
    <dgm:pt modelId="{91E2881F-6ED3-4E31-B299-E9F47E9DC158}" type="pres">
      <dgm:prSet presAssocID="{8CE6B07C-9255-40A4-810D-792EE869D14B}" presName="Name0" presStyleCnt="0">
        <dgm:presLayoutVars>
          <dgm:chMax val="7"/>
          <dgm:chPref val="5"/>
        </dgm:presLayoutVars>
      </dgm:prSet>
      <dgm:spPr/>
      <dgm:t>
        <a:bodyPr/>
        <a:lstStyle/>
        <a:p>
          <a:endParaRPr lang="en-US"/>
        </a:p>
      </dgm:t>
    </dgm:pt>
    <dgm:pt modelId="{138877B0-915D-4231-9A67-0B9F2AAF1AF7}" type="pres">
      <dgm:prSet presAssocID="{8CE6B07C-9255-40A4-810D-792EE869D14B}" presName="arrowNode" presStyleLbl="node1" presStyleIdx="0" presStyleCnt="1" custAng="20276770" custLinFactNeighborX="66374" custLinFactNeighborY="-9825"/>
      <dgm:spPr>
        <a:xfrm rot="3073144">
          <a:off x="1578429" y="141648"/>
          <a:ext cx="1213785" cy="846464"/>
        </a:xfrm>
        <a:prstGeom prst="swooshArrow">
          <a:avLst>
            <a:gd name="adj1" fmla="val 16310"/>
            <a:gd name="adj2" fmla="val 31370"/>
          </a:avLst>
        </a:prstGeom>
        <a:solidFill>
          <a:srgbClr val="54B948">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en-US"/>
        </a:p>
      </dgm:t>
    </dgm:pt>
    <dgm:pt modelId="{9A39556F-269E-4CCC-A2C1-1BAD9540269B}" type="pres">
      <dgm:prSet presAssocID="{998EF9C5-62A1-4535-A9DD-6CE93A98E07E}" presName="txNode1" presStyleLbl="revTx" presStyleIdx="0" presStyleCnt="1">
        <dgm:presLayoutVars>
          <dgm:bulletEnabled val="1"/>
        </dgm:presLayoutVars>
      </dgm:prSet>
      <dgm:spPr/>
      <dgm:t>
        <a:bodyPr/>
        <a:lstStyle/>
        <a:p>
          <a:endParaRPr lang="en-US"/>
        </a:p>
      </dgm:t>
    </dgm:pt>
  </dgm:ptLst>
  <dgm:cxnLst>
    <dgm:cxn modelId="{7670592D-FB9B-4B86-ACA3-3DBA8F927E40}" srcId="{8CE6B07C-9255-40A4-810D-792EE869D14B}" destId="{998EF9C5-62A1-4535-A9DD-6CE93A98E07E}" srcOrd="0" destOrd="0" parTransId="{C4C036D7-7E4B-4F49-8DDF-38DFDEE4AC2F}" sibTransId="{5EC03D60-1B42-4DA9-9CB5-4A87BCF15396}"/>
    <dgm:cxn modelId="{31332984-4C7C-461A-8B45-C0533117F937}" type="presOf" srcId="{8CE6B07C-9255-40A4-810D-792EE869D14B}" destId="{91E2881F-6ED3-4E31-B299-E9F47E9DC158}" srcOrd="0" destOrd="0" presId="urn:microsoft.com/office/officeart/2009/3/layout/DescendingProcess"/>
    <dgm:cxn modelId="{E1A3495E-B3D6-40C5-9BD2-E35683C5767A}" type="presOf" srcId="{998EF9C5-62A1-4535-A9DD-6CE93A98E07E}" destId="{9A39556F-269E-4CCC-A2C1-1BAD9540269B}" srcOrd="0" destOrd="0" presId="urn:microsoft.com/office/officeart/2009/3/layout/DescendingProcess"/>
    <dgm:cxn modelId="{3000BD64-3CE5-4A11-8333-A40D43C726BE}" type="presParOf" srcId="{91E2881F-6ED3-4E31-B299-E9F47E9DC158}" destId="{138877B0-915D-4231-9A67-0B9F2AAF1AF7}" srcOrd="0" destOrd="0" presId="urn:microsoft.com/office/officeart/2009/3/layout/DescendingProcess"/>
    <dgm:cxn modelId="{ED6EF00A-1650-48EE-AC6F-8BB48F0EE898}" type="presParOf" srcId="{91E2881F-6ED3-4E31-B299-E9F47E9DC158}" destId="{9A39556F-269E-4CCC-A2C1-1BAD9540269B}" srcOrd="1" destOrd="0" presId="urn:microsoft.com/office/officeart/2009/3/layout/DescendingProcess"/>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E6B07C-9255-40A4-810D-792EE869D14B}"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endParaRPr lang="en-US"/>
        </a:p>
      </dgm:t>
    </dgm:pt>
    <dgm:pt modelId="{998EF9C5-62A1-4535-A9DD-6CE93A98E07E}">
      <dgm:prSet phldrT="[Text]"/>
      <dgm:spPr>
        <a:xfrm>
          <a:off x="859296" y="14426"/>
          <a:ext cx="572262" cy="224968"/>
        </a:xfrm>
        <a:prstGeom prst="rect">
          <a:avLst/>
        </a:prstGeom>
        <a:noFill/>
        <a:ln>
          <a:noFill/>
        </a:ln>
        <a:effectLst/>
      </dgm:spPr>
      <dgm:t>
        <a:bodyPr/>
        <a:lstStyle/>
        <a:p>
          <a:r>
            <a:rPr lang="en-US" dirty="0" smtClean="0">
              <a:solidFill>
                <a:sysClr val="windowText" lastClr="000000">
                  <a:hueOff val="0"/>
                  <a:satOff val="0"/>
                  <a:lumOff val="0"/>
                  <a:alphaOff val="0"/>
                </a:sysClr>
              </a:solidFill>
              <a:latin typeface="Arial"/>
              <a:ea typeface="+mn-ea"/>
              <a:cs typeface="+mn-cs"/>
            </a:rPr>
            <a:t> </a:t>
          </a:r>
          <a:endParaRPr lang="en-US" dirty="0">
            <a:solidFill>
              <a:sysClr val="windowText" lastClr="000000">
                <a:hueOff val="0"/>
                <a:satOff val="0"/>
                <a:lumOff val="0"/>
                <a:alphaOff val="0"/>
              </a:sysClr>
            </a:solidFill>
            <a:latin typeface="Arial"/>
            <a:ea typeface="+mn-ea"/>
            <a:cs typeface="+mn-cs"/>
          </a:endParaRPr>
        </a:p>
      </dgm:t>
    </dgm:pt>
    <dgm:pt modelId="{5EC03D60-1B42-4DA9-9CB5-4A87BCF15396}" type="sibTrans" cxnId="{7670592D-FB9B-4B86-ACA3-3DBA8F927E40}">
      <dgm:prSet/>
      <dgm:spPr/>
      <dgm:t>
        <a:bodyPr/>
        <a:lstStyle/>
        <a:p>
          <a:endParaRPr lang="en-US"/>
        </a:p>
      </dgm:t>
    </dgm:pt>
    <dgm:pt modelId="{C4C036D7-7E4B-4F49-8DDF-38DFDEE4AC2F}" type="parTrans" cxnId="{7670592D-FB9B-4B86-ACA3-3DBA8F927E40}">
      <dgm:prSet/>
      <dgm:spPr/>
      <dgm:t>
        <a:bodyPr/>
        <a:lstStyle/>
        <a:p>
          <a:endParaRPr lang="en-US"/>
        </a:p>
      </dgm:t>
    </dgm:pt>
    <dgm:pt modelId="{91E2881F-6ED3-4E31-B299-E9F47E9DC158}" type="pres">
      <dgm:prSet presAssocID="{8CE6B07C-9255-40A4-810D-792EE869D14B}" presName="Name0" presStyleCnt="0">
        <dgm:presLayoutVars>
          <dgm:chMax val="7"/>
          <dgm:chPref val="5"/>
        </dgm:presLayoutVars>
      </dgm:prSet>
      <dgm:spPr/>
      <dgm:t>
        <a:bodyPr/>
        <a:lstStyle/>
        <a:p>
          <a:endParaRPr lang="en-US"/>
        </a:p>
      </dgm:t>
    </dgm:pt>
    <dgm:pt modelId="{138877B0-915D-4231-9A67-0B9F2AAF1AF7}" type="pres">
      <dgm:prSet presAssocID="{8CE6B07C-9255-40A4-810D-792EE869D14B}" presName="arrowNode" presStyleLbl="node1" presStyleIdx="0" presStyleCnt="1" custAng="9785193" custFlipVert="1" custScaleY="95896" custLinFactNeighborX="66374" custLinFactNeighborY="-9825"/>
      <dgm:spPr>
        <a:xfrm rot="7418433" flipV="1">
          <a:off x="1662033" y="146121"/>
          <a:ext cx="1147549" cy="866370"/>
        </a:xfrm>
        <a:prstGeom prst="swooshArrow">
          <a:avLst>
            <a:gd name="adj1" fmla="val 16310"/>
            <a:gd name="adj2" fmla="val 31370"/>
          </a:avLst>
        </a:prstGeom>
        <a:solidFill>
          <a:srgbClr val="54B948">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en-US"/>
        </a:p>
      </dgm:t>
    </dgm:pt>
    <dgm:pt modelId="{9A39556F-269E-4CCC-A2C1-1BAD9540269B}" type="pres">
      <dgm:prSet presAssocID="{998EF9C5-62A1-4535-A9DD-6CE93A98E07E}" presName="txNode1" presStyleLbl="revTx" presStyleIdx="0" presStyleCnt="1">
        <dgm:presLayoutVars>
          <dgm:bulletEnabled val="1"/>
        </dgm:presLayoutVars>
      </dgm:prSet>
      <dgm:spPr/>
      <dgm:t>
        <a:bodyPr/>
        <a:lstStyle/>
        <a:p>
          <a:endParaRPr lang="en-US"/>
        </a:p>
      </dgm:t>
    </dgm:pt>
  </dgm:ptLst>
  <dgm:cxnLst>
    <dgm:cxn modelId="{7670592D-FB9B-4B86-ACA3-3DBA8F927E40}" srcId="{8CE6B07C-9255-40A4-810D-792EE869D14B}" destId="{998EF9C5-62A1-4535-A9DD-6CE93A98E07E}" srcOrd="0" destOrd="0" parTransId="{C4C036D7-7E4B-4F49-8DDF-38DFDEE4AC2F}" sibTransId="{5EC03D60-1B42-4DA9-9CB5-4A87BCF15396}"/>
    <dgm:cxn modelId="{6C0A689E-C392-4842-AF78-BCE8F470652F}" type="presOf" srcId="{8CE6B07C-9255-40A4-810D-792EE869D14B}" destId="{91E2881F-6ED3-4E31-B299-E9F47E9DC158}" srcOrd="0" destOrd="0" presId="urn:microsoft.com/office/officeart/2009/3/layout/DescendingProcess"/>
    <dgm:cxn modelId="{5B8D08E0-7837-4378-8C7F-4367A61AB695}" type="presOf" srcId="{998EF9C5-62A1-4535-A9DD-6CE93A98E07E}" destId="{9A39556F-269E-4CCC-A2C1-1BAD9540269B}" srcOrd="0" destOrd="0" presId="urn:microsoft.com/office/officeart/2009/3/layout/DescendingProcess"/>
    <dgm:cxn modelId="{9136F4E3-A8B9-4673-A2A3-57E8F6CD779B}" type="presParOf" srcId="{91E2881F-6ED3-4E31-B299-E9F47E9DC158}" destId="{138877B0-915D-4231-9A67-0B9F2AAF1AF7}" srcOrd="0" destOrd="0" presId="urn:microsoft.com/office/officeart/2009/3/layout/DescendingProcess"/>
    <dgm:cxn modelId="{CC7D08AC-71A0-4DCA-AA3E-06BCDD5C7B2D}" type="presParOf" srcId="{91E2881F-6ED3-4E31-B299-E9F47E9DC158}" destId="{9A39556F-269E-4CCC-A2C1-1BAD9540269B}" srcOrd="1" destOrd="0" presId="urn:microsoft.com/office/officeart/2009/3/layout/DescendingProcess"/>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8877B0-915D-4231-9A67-0B9F2AAF1AF7}">
      <dsp:nvSpPr>
        <dsp:cNvPr id="0" name=""/>
        <dsp:cNvSpPr/>
      </dsp:nvSpPr>
      <dsp:spPr>
        <a:xfrm rot="3073144">
          <a:off x="1578429" y="141648"/>
          <a:ext cx="1213785" cy="846464"/>
        </a:xfrm>
        <a:prstGeom prst="swooshArrow">
          <a:avLst>
            <a:gd name="adj1" fmla="val 16310"/>
            <a:gd name="adj2" fmla="val 31370"/>
          </a:avLst>
        </a:prstGeom>
        <a:solidFill>
          <a:srgbClr val="54B948">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9A39556F-269E-4CCC-A2C1-1BAD9540269B}">
      <dsp:nvSpPr>
        <dsp:cNvPr id="0" name=""/>
        <dsp:cNvSpPr/>
      </dsp:nvSpPr>
      <dsp:spPr>
        <a:xfrm>
          <a:off x="859296" y="0"/>
          <a:ext cx="572262" cy="224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b" anchorCtr="0">
          <a:noAutofit/>
        </a:bodyPr>
        <a:lstStyle/>
        <a:p>
          <a:pPr lvl="0" algn="ctr" defTabSz="622300">
            <a:lnSpc>
              <a:spcPct val="90000"/>
            </a:lnSpc>
            <a:spcBef>
              <a:spcPct val="0"/>
            </a:spcBef>
            <a:spcAft>
              <a:spcPct val="35000"/>
            </a:spcAft>
          </a:pPr>
          <a:r>
            <a:rPr lang="en-US" sz="1400" kern="1200" dirty="0" smtClean="0">
              <a:solidFill>
                <a:sysClr val="windowText" lastClr="000000">
                  <a:hueOff val="0"/>
                  <a:satOff val="0"/>
                  <a:lumOff val="0"/>
                  <a:alphaOff val="0"/>
                </a:sysClr>
              </a:solidFill>
              <a:latin typeface="Arial"/>
              <a:ea typeface="+mn-ea"/>
              <a:cs typeface="+mn-cs"/>
            </a:rPr>
            <a:t> </a:t>
          </a:r>
          <a:endParaRPr lang="en-US" sz="1400" kern="1200" dirty="0">
            <a:solidFill>
              <a:sysClr val="windowText" lastClr="000000">
                <a:hueOff val="0"/>
                <a:satOff val="0"/>
                <a:lumOff val="0"/>
                <a:alphaOff val="0"/>
              </a:sysClr>
            </a:solidFill>
            <a:latin typeface="Arial"/>
            <a:ea typeface="+mn-ea"/>
            <a:cs typeface="+mn-cs"/>
          </a:endParaRPr>
        </a:p>
      </dsp:txBody>
      <dsp:txXfrm>
        <a:off x="859296" y="0"/>
        <a:ext cx="572262" cy="2249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8877B0-915D-4231-9A67-0B9F2AAF1AF7}">
      <dsp:nvSpPr>
        <dsp:cNvPr id="0" name=""/>
        <dsp:cNvSpPr/>
      </dsp:nvSpPr>
      <dsp:spPr>
        <a:xfrm rot="7418433" flipV="1">
          <a:off x="1662033" y="146121"/>
          <a:ext cx="1147549" cy="866370"/>
        </a:xfrm>
        <a:prstGeom prst="swooshArrow">
          <a:avLst>
            <a:gd name="adj1" fmla="val 16310"/>
            <a:gd name="adj2" fmla="val 31370"/>
          </a:avLst>
        </a:prstGeom>
        <a:solidFill>
          <a:srgbClr val="54B948">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9A39556F-269E-4CCC-A2C1-1BAD9540269B}">
      <dsp:nvSpPr>
        <dsp:cNvPr id="0" name=""/>
        <dsp:cNvSpPr/>
      </dsp:nvSpPr>
      <dsp:spPr>
        <a:xfrm>
          <a:off x="859296" y="14426"/>
          <a:ext cx="572262" cy="224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b" anchorCtr="0">
          <a:noAutofit/>
        </a:bodyPr>
        <a:lstStyle/>
        <a:p>
          <a:pPr lvl="0" algn="ctr" defTabSz="622300">
            <a:lnSpc>
              <a:spcPct val="90000"/>
            </a:lnSpc>
            <a:spcBef>
              <a:spcPct val="0"/>
            </a:spcBef>
            <a:spcAft>
              <a:spcPct val="35000"/>
            </a:spcAft>
          </a:pPr>
          <a:r>
            <a:rPr lang="en-US" sz="1400" kern="1200" dirty="0" smtClean="0">
              <a:solidFill>
                <a:sysClr val="windowText" lastClr="000000">
                  <a:hueOff val="0"/>
                  <a:satOff val="0"/>
                  <a:lumOff val="0"/>
                  <a:alphaOff val="0"/>
                </a:sysClr>
              </a:solidFill>
              <a:latin typeface="Arial"/>
              <a:ea typeface="+mn-ea"/>
              <a:cs typeface="+mn-cs"/>
            </a:rPr>
            <a:t> </a:t>
          </a:r>
          <a:endParaRPr lang="en-US" sz="1400" kern="1200" dirty="0">
            <a:solidFill>
              <a:sysClr val="windowText" lastClr="000000">
                <a:hueOff val="0"/>
                <a:satOff val="0"/>
                <a:lumOff val="0"/>
                <a:alphaOff val="0"/>
              </a:sysClr>
            </a:solidFill>
            <a:latin typeface="Arial"/>
            <a:ea typeface="+mn-ea"/>
            <a:cs typeface="+mn-cs"/>
          </a:endParaRPr>
        </a:p>
      </dsp:txBody>
      <dsp:txXfrm>
        <a:off x="859296" y="14426"/>
        <a:ext cx="572262" cy="224968"/>
      </dsp:txXfrm>
    </dsp:sp>
  </dsp:spTree>
</dsp:drawing>
</file>

<file path=ppt/diagrams/layout1.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6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970938" y="0"/>
            <a:ext cx="3037840" cy="461804"/>
          </a:xfrm>
          <a:prstGeom prst="rect">
            <a:avLst/>
          </a:prstGeom>
        </p:spPr>
        <p:txBody>
          <a:bodyPr vert="horz" lIns="92830" tIns="46415" rIns="92830" bIns="46415" rtlCol="0"/>
          <a:lstStyle>
            <a:lvl1pPr algn="r" fontAlgn="auto">
              <a:spcBef>
                <a:spcPts val="0"/>
              </a:spcBef>
              <a:spcAft>
                <a:spcPts val="0"/>
              </a:spcAft>
              <a:defRPr sz="1200">
                <a:latin typeface="+mn-lt"/>
                <a:ea typeface="+mn-ea"/>
                <a:cs typeface="+mn-cs"/>
              </a:defRPr>
            </a:lvl1pPr>
          </a:lstStyle>
          <a:p>
            <a:pPr>
              <a:defRPr/>
            </a:pPr>
            <a:fld id="{3F77A209-F844-4A46-BDFE-E062D927200E}" type="datetimeFigureOut">
              <a:rPr lang="en-US"/>
              <a:pPr>
                <a:defRPr/>
              </a:pPr>
              <a:t>3/13/2015</a:t>
            </a:fld>
            <a:endParaRPr lang="en-US" dirty="0"/>
          </a:p>
        </p:txBody>
      </p:sp>
      <p:sp>
        <p:nvSpPr>
          <p:cNvPr id="4" name="Footer Placeholder 3"/>
          <p:cNvSpPr>
            <a:spLocks noGrp="1"/>
          </p:cNvSpPr>
          <p:nvPr>
            <p:ph type="ftr" sz="quarter" idx="2"/>
          </p:nvPr>
        </p:nvSpPr>
        <p:spPr>
          <a:xfrm>
            <a:off x="0" y="8772668"/>
            <a:ext cx="3037840" cy="461804"/>
          </a:xfrm>
          <a:prstGeom prst="rect">
            <a:avLst/>
          </a:prstGeom>
        </p:spPr>
        <p:txBody>
          <a:bodyPr vert="horz" lIns="92830" tIns="46415" rIns="92830" bIns="46415"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970938" y="8772668"/>
            <a:ext cx="3037840" cy="461804"/>
          </a:xfrm>
          <a:prstGeom prst="rect">
            <a:avLst/>
          </a:prstGeom>
        </p:spPr>
        <p:txBody>
          <a:bodyPr vert="horz" lIns="92830" tIns="46415" rIns="92830" bIns="46415" rtlCol="0" anchor="b"/>
          <a:lstStyle>
            <a:lvl1pPr algn="r" fontAlgn="auto">
              <a:spcBef>
                <a:spcPts val="0"/>
              </a:spcBef>
              <a:spcAft>
                <a:spcPts val="0"/>
              </a:spcAft>
              <a:defRPr sz="1200">
                <a:latin typeface="+mn-lt"/>
                <a:ea typeface="+mn-ea"/>
                <a:cs typeface="+mn-cs"/>
              </a:defRPr>
            </a:lvl1pPr>
          </a:lstStyle>
          <a:p>
            <a:pPr>
              <a:defRPr/>
            </a:pPr>
            <a:fld id="{BB7BE09D-EF82-3842-A70F-9AC7495351A6}" type="slidenum">
              <a:rPr lang="en-US"/>
              <a:pPr>
                <a:defRPr/>
              </a:pPr>
              <a:t>‹#›</a:t>
            </a:fld>
            <a:endParaRPr lang="en-US" dirty="0"/>
          </a:p>
        </p:txBody>
      </p:sp>
    </p:spTree>
    <p:extLst>
      <p:ext uri="{BB962C8B-B14F-4D97-AF65-F5344CB8AC3E}">
        <p14:creationId xmlns:p14="http://schemas.microsoft.com/office/powerpoint/2010/main" val="10953872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970938" y="0"/>
            <a:ext cx="3037840" cy="461804"/>
          </a:xfrm>
          <a:prstGeom prst="rect">
            <a:avLst/>
          </a:prstGeom>
        </p:spPr>
        <p:txBody>
          <a:bodyPr vert="horz" lIns="92830" tIns="46415" rIns="92830" bIns="46415" rtlCol="0"/>
          <a:lstStyle>
            <a:lvl1pPr algn="r" fontAlgn="auto">
              <a:spcBef>
                <a:spcPts val="0"/>
              </a:spcBef>
              <a:spcAft>
                <a:spcPts val="0"/>
              </a:spcAft>
              <a:defRPr sz="1200">
                <a:latin typeface="+mn-lt"/>
                <a:ea typeface="+mn-ea"/>
                <a:cs typeface="+mn-cs"/>
              </a:defRPr>
            </a:lvl1pPr>
          </a:lstStyle>
          <a:p>
            <a:pPr>
              <a:defRPr/>
            </a:pPr>
            <a:fld id="{B7D3AEAF-02D2-BD45-AA0E-B0DD3CEBED13}" type="datetimeFigureOut">
              <a:rPr lang="en-US"/>
              <a:pPr>
                <a:defRPr/>
              </a:pPr>
              <a:t>3/13/2015</a:t>
            </a:fld>
            <a:endParaRPr lang="en-US" dirty="0"/>
          </a:p>
        </p:txBody>
      </p:sp>
      <p:sp>
        <p:nvSpPr>
          <p:cNvPr id="4" name="Slide Image Placeholder 3"/>
          <p:cNvSpPr>
            <a:spLocks noGrp="1" noRot="1" noChangeAspect="1"/>
          </p:cNvSpPr>
          <p:nvPr>
            <p:ph type="sldImg" idx="2"/>
          </p:nvPr>
        </p:nvSpPr>
        <p:spPr>
          <a:xfrm>
            <a:off x="425450" y="692150"/>
            <a:ext cx="6159500" cy="3463925"/>
          </a:xfrm>
          <a:prstGeom prst="rect">
            <a:avLst/>
          </a:prstGeom>
          <a:noFill/>
          <a:ln w="12700">
            <a:solidFill>
              <a:prstClr val="black"/>
            </a:solidFill>
          </a:ln>
        </p:spPr>
        <p:txBody>
          <a:bodyPr vert="horz" lIns="92830" tIns="46415" rIns="92830" bIns="46415" rtlCol="0" anchor="ctr"/>
          <a:lstStyle/>
          <a:p>
            <a:pPr lvl="0"/>
            <a:endParaRPr lang="en-US" noProof="0" dirty="0"/>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2830" tIns="46415" rIns="92830" bIns="46415" rtlCol="0"/>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endParaRPr lang="en-US" noProof="0"/>
          </a:p>
        </p:txBody>
      </p:sp>
      <p:sp>
        <p:nvSpPr>
          <p:cNvPr id="6" name="Footer Placeholder 5"/>
          <p:cNvSpPr>
            <a:spLocks noGrp="1"/>
          </p:cNvSpPr>
          <p:nvPr>
            <p:ph type="ftr" sz="quarter" idx="4"/>
          </p:nvPr>
        </p:nvSpPr>
        <p:spPr>
          <a:xfrm>
            <a:off x="0" y="8772668"/>
            <a:ext cx="3037840" cy="461804"/>
          </a:xfrm>
          <a:prstGeom prst="rect">
            <a:avLst/>
          </a:prstGeom>
        </p:spPr>
        <p:txBody>
          <a:bodyPr vert="horz" lIns="92830" tIns="46415" rIns="92830" bIns="46415"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970938" y="8772668"/>
            <a:ext cx="3037840" cy="461804"/>
          </a:xfrm>
          <a:prstGeom prst="rect">
            <a:avLst/>
          </a:prstGeom>
        </p:spPr>
        <p:txBody>
          <a:bodyPr vert="horz" lIns="92830" tIns="46415" rIns="92830" bIns="46415" rtlCol="0" anchor="b"/>
          <a:lstStyle>
            <a:lvl1pPr algn="r" fontAlgn="auto">
              <a:spcBef>
                <a:spcPts val="0"/>
              </a:spcBef>
              <a:spcAft>
                <a:spcPts val="0"/>
              </a:spcAft>
              <a:defRPr sz="1200">
                <a:latin typeface="+mn-lt"/>
                <a:ea typeface="+mn-ea"/>
                <a:cs typeface="+mn-cs"/>
              </a:defRPr>
            </a:lvl1pPr>
          </a:lstStyle>
          <a:p>
            <a:pPr>
              <a:defRPr/>
            </a:pPr>
            <a:fld id="{54DF2175-7DAB-6E40-A633-1A053EC371F7}" type="slidenum">
              <a:rPr lang="en-US"/>
              <a:pPr>
                <a:defRPr/>
              </a:pPr>
              <a:t>‹#›</a:t>
            </a:fld>
            <a:endParaRPr lang="en-US" dirty="0"/>
          </a:p>
        </p:txBody>
      </p:sp>
    </p:spTree>
    <p:extLst>
      <p:ext uri="{BB962C8B-B14F-4D97-AF65-F5344CB8AC3E}">
        <p14:creationId xmlns:p14="http://schemas.microsoft.com/office/powerpoint/2010/main" val="1122993455"/>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a:t>
            </a:fld>
            <a:endParaRPr lang="en-US" dirty="0"/>
          </a:p>
        </p:txBody>
      </p:sp>
    </p:spTree>
    <p:extLst>
      <p:ext uri="{BB962C8B-B14F-4D97-AF65-F5344CB8AC3E}">
        <p14:creationId xmlns:p14="http://schemas.microsoft.com/office/powerpoint/2010/main" val="4180959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10</a:t>
            </a:fld>
            <a:endParaRPr lang="en-US" dirty="0"/>
          </a:p>
        </p:txBody>
      </p:sp>
    </p:spTree>
    <p:extLst>
      <p:ext uri="{BB962C8B-B14F-4D97-AF65-F5344CB8AC3E}">
        <p14:creationId xmlns:p14="http://schemas.microsoft.com/office/powerpoint/2010/main" val="10105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164"/>
            <a:r>
              <a:rPr lang="en-US" dirty="0" smtClean="0"/>
              <a:t>The worlds of consumer technology and retail design have been upended in recent years as both have evolved on their own and converged in exciting and challenging ways.  In the home and office, desktop computers and bulky monitors have been replaced by powerful laptops, stylish tablets and dazzling flat screen monitors.  Mobile phones continue to get sleeker and more powerful and have become an indispensable part of daily life.  </a:t>
            </a:r>
          </a:p>
          <a:p>
            <a:pPr defTabSz="942164"/>
            <a:endParaRPr lang="en-US" dirty="0" smtClean="0"/>
          </a:p>
          <a:p>
            <a:pPr defTabSz="942164"/>
            <a:r>
              <a:rPr lang="en-US" dirty="0" smtClean="0"/>
              <a:t>In designing the RealPOS X-Series we took appropriate cues from developments in consumer technologies and combined those with over a century of experience designing transaction technologies for the retail market.  The result is an innovative  product family that combines the best of both worlds.  The X-Series features the sleek and modern styling of consumer grade technology and at the same time it encompasses all of the retail-hardened design principles that our customer’s expect in a purpose-built POS system. </a:t>
            </a:r>
            <a:endParaRPr lang="en-GB" dirty="0" smtClean="0"/>
          </a:p>
          <a:p>
            <a:pPr defTabSz="1325903">
              <a:defRPr/>
            </a:pPr>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11</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RealPOS X-Series consists of family of products that share a common design and next generation technologies to deliver an exceptional in-store experience.  The portfolio includes a range of associate and customer-facing displays as well as the RealPOS XR7 all-in-one POS allowing you to mix and match components while still maintaining a consistent appearance. </a:t>
            </a:r>
          </a:p>
          <a:p>
            <a:endParaRPr lang="en-US" dirty="0"/>
          </a:p>
          <a:p>
            <a:r>
              <a:rPr lang="en-US" dirty="0" smtClean="0"/>
              <a:t>The versatile XR7 platform is also leveraged in our SelfServ XK7 Kiosk solution and is available with a slim pedestal that can support retail payment functionality.   </a:t>
            </a:r>
          </a:p>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t>12</a:t>
            </a:fld>
            <a:endParaRPr lang="en-US" dirty="0"/>
          </a:p>
        </p:txBody>
      </p:sp>
    </p:spTree>
    <p:extLst>
      <p:ext uri="{BB962C8B-B14F-4D97-AF65-F5344CB8AC3E}">
        <p14:creationId xmlns:p14="http://schemas.microsoft.com/office/powerpoint/2010/main" val="1694215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13</a:t>
            </a:fld>
            <a:endParaRPr lang="en-US" dirty="0"/>
          </a:p>
        </p:txBody>
      </p:sp>
    </p:spTree>
    <p:extLst>
      <p:ext uri="{BB962C8B-B14F-4D97-AF65-F5344CB8AC3E}">
        <p14:creationId xmlns:p14="http://schemas.microsoft.com/office/powerpoint/2010/main" val="3034910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14</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325903">
              <a:defRPr/>
            </a:pPr>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15</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NCR has </a:t>
            </a:r>
            <a:r>
              <a:rPr lang="en-US" dirty="0" smtClean="0"/>
              <a:t>a long history of providing POS solutions an extended product and support lifecycle.  With the RealPOS terminal family we typically provide 4-5 </a:t>
            </a:r>
            <a:r>
              <a:rPr lang="en-US" dirty="0"/>
              <a:t>years of production and </a:t>
            </a:r>
            <a:r>
              <a:rPr lang="en-US" dirty="0" smtClean="0"/>
              <a:t>at least 5 to 7 years  of </a:t>
            </a:r>
            <a:r>
              <a:rPr lang="en-US" dirty="0"/>
              <a:t>service after </a:t>
            </a:r>
            <a:r>
              <a:rPr lang="en-US" dirty="0" smtClean="0"/>
              <a:t>the product has been discontinued.  As result, it is not uncommon for some customers to leverage </a:t>
            </a:r>
            <a:r>
              <a:rPr lang="en-US" dirty="0"/>
              <a:t>the purchase of </a:t>
            </a:r>
            <a:r>
              <a:rPr lang="en-US" dirty="0" smtClean="0"/>
              <a:t>their NCR POS hardware </a:t>
            </a:r>
            <a:r>
              <a:rPr lang="en-US" dirty="0"/>
              <a:t>for ten years </a:t>
            </a:r>
            <a:r>
              <a:rPr lang="en-US" dirty="0" smtClean="0"/>
              <a:t>and beyond.  </a:t>
            </a:r>
          </a:p>
          <a:p>
            <a:r>
              <a:rPr lang="en-US" dirty="0" smtClean="0"/>
              <a:t> </a:t>
            </a:r>
            <a:r>
              <a:rPr lang="en-US" dirty="0"/>
              <a:t>Retailer experience shows that changing models or components during the deployment lifecycle means higher costs due to image changes and the complexity to test applications and peripherals on multiple platforms.</a:t>
            </a:r>
          </a:p>
          <a:p>
            <a:r>
              <a:rPr lang="en-US" dirty="0" smtClean="0"/>
              <a:t>Vendors </a:t>
            </a:r>
            <a:r>
              <a:rPr lang="en-US" dirty="0"/>
              <a:t>who focus on general purpose / consumer markets do not care about supporting long term rollouts and long term parts availability.  Multiple variations of the product means increased support risk and cost.</a:t>
            </a:r>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16</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17</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18</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19</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20</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21</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22</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sz="1600" b="1">
                <a:solidFill>
                  <a:schemeClr val="tx1"/>
                </a:solidFill>
                <a:latin typeface="Arial" charset="0"/>
                <a:cs typeface="Arial" charset="0"/>
              </a:defRPr>
            </a:lvl1pPr>
            <a:lvl2pPr marL="742853" indent="-285713" eaLnBrk="0" hangingPunct="0">
              <a:defRPr sz="1600" b="1">
                <a:solidFill>
                  <a:schemeClr val="tx1"/>
                </a:solidFill>
                <a:latin typeface="Arial" charset="0"/>
                <a:cs typeface="Arial" charset="0"/>
              </a:defRPr>
            </a:lvl2pPr>
            <a:lvl3pPr marL="1142852" indent="-228570" eaLnBrk="0" hangingPunct="0">
              <a:defRPr sz="1600" b="1">
                <a:solidFill>
                  <a:schemeClr val="tx1"/>
                </a:solidFill>
                <a:latin typeface="Arial" charset="0"/>
                <a:cs typeface="Arial" charset="0"/>
              </a:defRPr>
            </a:lvl3pPr>
            <a:lvl4pPr marL="1599993" indent="-228570" eaLnBrk="0" hangingPunct="0">
              <a:defRPr sz="1600" b="1">
                <a:solidFill>
                  <a:schemeClr val="tx1"/>
                </a:solidFill>
                <a:latin typeface="Arial" charset="0"/>
                <a:cs typeface="Arial" charset="0"/>
              </a:defRPr>
            </a:lvl4pPr>
            <a:lvl5pPr marL="2057133" indent="-228570" eaLnBrk="0" hangingPunct="0">
              <a:defRPr sz="1600" b="1">
                <a:solidFill>
                  <a:schemeClr val="tx1"/>
                </a:solidFill>
                <a:latin typeface="Arial" charset="0"/>
                <a:cs typeface="Arial" charset="0"/>
              </a:defRPr>
            </a:lvl5pPr>
            <a:lvl6pPr marL="2514275" indent="-228570" algn="ctr" eaLnBrk="0" fontAlgn="base" hangingPunct="0">
              <a:spcBef>
                <a:spcPct val="0"/>
              </a:spcBef>
              <a:spcAft>
                <a:spcPct val="0"/>
              </a:spcAft>
              <a:defRPr sz="1600" b="1">
                <a:solidFill>
                  <a:schemeClr val="tx1"/>
                </a:solidFill>
                <a:latin typeface="Arial" charset="0"/>
                <a:cs typeface="Arial" charset="0"/>
              </a:defRPr>
            </a:lvl6pPr>
            <a:lvl7pPr marL="2971415" indent="-228570" algn="ctr" eaLnBrk="0" fontAlgn="base" hangingPunct="0">
              <a:spcBef>
                <a:spcPct val="0"/>
              </a:spcBef>
              <a:spcAft>
                <a:spcPct val="0"/>
              </a:spcAft>
              <a:defRPr sz="1600" b="1">
                <a:solidFill>
                  <a:schemeClr val="tx1"/>
                </a:solidFill>
                <a:latin typeface="Arial" charset="0"/>
                <a:cs typeface="Arial" charset="0"/>
              </a:defRPr>
            </a:lvl7pPr>
            <a:lvl8pPr marL="3428556" indent="-228570" algn="ctr" eaLnBrk="0" fontAlgn="base" hangingPunct="0">
              <a:spcBef>
                <a:spcPct val="0"/>
              </a:spcBef>
              <a:spcAft>
                <a:spcPct val="0"/>
              </a:spcAft>
              <a:defRPr sz="1600" b="1">
                <a:solidFill>
                  <a:schemeClr val="tx1"/>
                </a:solidFill>
                <a:latin typeface="Arial" charset="0"/>
                <a:cs typeface="Arial" charset="0"/>
              </a:defRPr>
            </a:lvl8pPr>
            <a:lvl9pPr marL="3885696" indent="-228570" algn="ctr" eaLnBrk="0" fontAlgn="base" hangingPunct="0">
              <a:spcBef>
                <a:spcPct val="0"/>
              </a:spcBef>
              <a:spcAft>
                <a:spcPct val="0"/>
              </a:spcAft>
              <a:defRPr sz="1600" b="1">
                <a:solidFill>
                  <a:schemeClr val="tx1"/>
                </a:solidFill>
                <a:latin typeface="Arial" charset="0"/>
                <a:cs typeface="Arial" charset="0"/>
              </a:defRPr>
            </a:lvl9pPr>
          </a:lstStyle>
          <a:p>
            <a:pPr eaLnBrk="1" hangingPunct="1"/>
            <a:fld id="{65C3B3A6-AE92-4328-9F38-A5CE433B7CB5}" type="slidenum">
              <a:rPr lang="en-US" sz="1200" b="0"/>
              <a:pPr eaLnBrk="1" hangingPunct="1"/>
              <a:t>23</a:t>
            </a:fld>
            <a:endParaRPr lang="en-US" sz="1200" b="0" dirty="0"/>
          </a:p>
        </p:txBody>
      </p:sp>
      <p:sp>
        <p:nvSpPr>
          <p:cNvPr id="58371" name="Rectangle 2"/>
          <p:cNvSpPr>
            <a:spLocks noGrp="1" noRot="1" noChangeAspect="1" noChangeArrowheads="1" noTextEdit="1"/>
          </p:cNvSpPr>
          <p:nvPr>
            <p:ph type="sldImg"/>
          </p:nvPr>
        </p:nvSpPr>
        <p:spPr>
          <a:xfrm>
            <a:off x="428625" y="693738"/>
            <a:ext cx="6154738" cy="3462337"/>
          </a:xfrm>
          <a:ln/>
        </p:spPr>
      </p:sp>
      <p:sp>
        <p:nvSpPr>
          <p:cNvPr id="58372" name="Rectangle 3"/>
          <p:cNvSpPr>
            <a:spLocks noGrp="1" noChangeArrowheads="1"/>
          </p:cNvSpPr>
          <p:nvPr>
            <p:ph type="body" idx="1"/>
          </p:nvPr>
        </p:nvSpPr>
        <p:spPr>
          <a:xfrm>
            <a:off x="935039" y="4386264"/>
            <a:ext cx="5140325" cy="4156075"/>
          </a:xfrm>
          <a:noFill/>
        </p:spPr>
        <p:txBody>
          <a:bodyPr/>
          <a:lstStyle/>
          <a:p>
            <a:pPr eaLnBrk="1" hangingPunct="1">
              <a:buFontTx/>
              <a:buChar char="•"/>
            </a:pPr>
            <a:endParaRPr lang="en-US" sz="700" dirty="0"/>
          </a:p>
        </p:txBody>
      </p:sp>
    </p:spTree>
    <p:extLst>
      <p:ext uri="{BB962C8B-B14F-4D97-AF65-F5344CB8AC3E}">
        <p14:creationId xmlns:p14="http://schemas.microsoft.com/office/powerpoint/2010/main" val="23952628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24</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25</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26</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6"/>
          <p:cNvSpPr txBox="1">
            <a:spLocks noGrp="1" noChangeArrowheads="1"/>
          </p:cNvSpPr>
          <p:nvPr/>
        </p:nvSpPr>
        <p:spPr bwMode="auto">
          <a:xfrm>
            <a:off x="3" y="8772528"/>
            <a:ext cx="3038475" cy="461963"/>
          </a:xfrm>
          <a:prstGeom prst="rect">
            <a:avLst/>
          </a:prstGeom>
          <a:noFill/>
          <a:ln w="9525">
            <a:noFill/>
            <a:miter lim="800000"/>
            <a:headEnd/>
            <a:tailEnd/>
          </a:ln>
        </p:spPr>
        <p:txBody>
          <a:bodyPr lIns="92806" tIns="46403" rIns="92806" bIns="46403" anchor="b"/>
          <a:lstStyle/>
          <a:p>
            <a:pPr defTabSz="1306052" eaLnBrk="0" hangingPunct="0"/>
            <a:r>
              <a:rPr lang="en-US" sz="1200" dirty="0">
                <a:solidFill>
                  <a:srgbClr val="000000"/>
                </a:solidFill>
              </a:rPr>
              <a:t>NCR Confidential</a:t>
            </a:r>
          </a:p>
        </p:txBody>
      </p:sp>
      <p:sp>
        <p:nvSpPr>
          <p:cNvPr id="56323" name="Rectangle 7"/>
          <p:cNvSpPr txBox="1">
            <a:spLocks noGrp="1" noChangeArrowheads="1"/>
          </p:cNvSpPr>
          <p:nvPr/>
        </p:nvSpPr>
        <p:spPr bwMode="auto">
          <a:xfrm>
            <a:off x="3970342" y="8772528"/>
            <a:ext cx="3038475" cy="461963"/>
          </a:xfrm>
          <a:prstGeom prst="rect">
            <a:avLst/>
          </a:prstGeom>
          <a:noFill/>
          <a:ln w="9525">
            <a:noFill/>
            <a:miter lim="800000"/>
            <a:headEnd/>
            <a:tailEnd/>
          </a:ln>
        </p:spPr>
        <p:txBody>
          <a:bodyPr lIns="92806" tIns="46403" rIns="92806" bIns="46403" anchor="b"/>
          <a:lstStyle/>
          <a:p>
            <a:pPr algn="r" defTabSz="1306052" eaLnBrk="0" hangingPunct="0"/>
            <a:fld id="{AE820AE5-B5D1-4734-B7F3-C0DE102CD062}" type="slidenum">
              <a:rPr lang="en-US" sz="1200">
                <a:solidFill>
                  <a:srgbClr val="000000"/>
                </a:solidFill>
              </a:rPr>
              <a:pPr algn="r" defTabSz="1306052" eaLnBrk="0" hangingPunct="0"/>
              <a:t>27</a:t>
            </a:fld>
            <a:endParaRPr lang="en-US" sz="1200" dirty="0">
              <a:solidFill>
                <a:srgbClr val="000000"/>
              </a:solidFill>
            </a:endParaRPr>
          </a:p>
        </p:txBody>
      </p:sp>
      <p:sp>
        <p:nvSpPr>
          <p:cNvPr id="5632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The benefit of the integrated all-in-one design is that it gives you flexibility to mount the XR7 on a tabletop stand, a wall or a pole, or even a kiosk pedestal to best fit your needs and fit within your existing store layout.  The slim profile saves you space and gives you more room for customer service activities or even to display impulse items at the cash wrap (for DSR) or the checkstand (for food).</a:t>
            </a:r>
          </a:p>
        </p:txBody>
      </p:sp>
    </p:spTree>
    <p:extLst>
      <p:ext uri="{BB962C8B-B14F-4D97-AF65-F5344CB8AC3E}">
        <p14:creationId xmlns:p14="http://schemas.microsoft.com/office/powerpoint/2010/main" val="16598399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28</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29</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1204">
              <a:spcBef>
                <a:spcPct val="0"/>
              </a:spcBef>
            </a:pPr>
            <a:r>
              <a:rPr lang="en-US" dirty="0" smtClean="0"/>
              <a:t>With RealPOS, NCR has one of the broadest terminal and peripheral portfolios in the industry. This allows us to address a variety of industry segments including: </a:t>
            </a:r>
          </a:p>
          <a:p>
            <a:pPr marL="176702" indent="-176702" defTabSz="471204">
              <a:spcBef>
                <a:spcPct val="0"/>
              </a:spcBef>
              <a:buFontTx/>
              <a:buChar char="-"/>
            </a:pPr>
            <a:r>
              <a:rPr lang="en-US" dirty="0" smtClean="0"/>
              <a:t>Food, Drug, and Mass Merchandise</a:t>
            </a:r>
          </a:p>
          <a:p>
            <a:pPr marL="176702" indent="-176702" defTabSz="471204">
              <a:spcBef>
                <a:spcPct val="0"/>
              </a:spcBef>
              <a:buFontTx/>
              <a:buChar char="-"/>
            </a:pPr>
            <a:r>
              <a:rPr lang="en-US" dirty="0" smtClean="0"/>
              <a:t>Department and  Specialty Stores</a:t>
            </a:r>
          </a:p>
          <a:p>
            <a:pPr marL="176702" indent="-176702" defTabSz="471204">
              <a:spcBef>
                <a:spcPct val="0"/>
              </a:spcBef>
              <a:buFontTx/>
              <a:buChar char="-"/>
            </a:pPr>
            <a:r>
              <a:rPr lang="en-US" dirty="0" smtClean="0"/>
              <a:t>Petroleum and Convenience Stores</a:t>
            </a:r>
          </a:p>
          <a:p>
            <a:pPr marL="176702" indent="-176702" defTabSz="471204">
              <a:spcBef>
                <a:spcPct val="0"/>
              </a:spcBef>
              <a:buFontTx/>
              <a:buChar char="-"/>
            </a:pPr>
            <a:r>
              <a:rPr lang="en-US" dirty="0" smtClean="0"/>
              <a:t>and Hospitality</a:t>
            </a:r>
          </a:p>
          <a:p>
            <a:pPr marL="176702" indent="-176702" defTabSz="471204">
              <a:spcBef>
                <a:spcPct val="0"/>
              </a:spcBef>
              <a:buFontTx/>
              <a:buChar char="-"/>
            </a:pPr>
            <a:endParaRPr lang="en-US" dirty="0" smtClean="0"/>
          </a:p>
          <a:p>
            <a:pPr defTabSz="471204">
              <a:spcBef>
                <a:spcPct val="0"/>
              </a:spcBef>
            </a:pPr>
            <a:r>
              <a:rPr lang="en-US" dirty="0" smtClean="0"/>
              <a:t>As you will see, with RealPOS we are able to offer a variety of form factors and versatile configuration options that can be tailored for virtually any retail format. </a:t>
            </a:r>
          </a:p>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3</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30</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eaLnBrk="0" hangingPunct="0">
              <a:defRPr sz="1600" b="1">
                <a:solidFill>
                  <a:schemeClr val="tx1"/>
                </a:solidFill>
                <a:latin typeface="Arial" charset="0"/>
                <a:cs typeface="Arial" charset="0"/>
              </a:defRPr>
            </a:lvl1pPr>
            <a:lvl2pPr marL="742853" indent="-285713" eaLnBrk="0" hangingPunct="0">
              <a:defRPr sz="1600" b="1">
                <a:solidFill>
                  <a:schemeClr val="tx1"/>
                </a:solidFill>
                <a:latin typeface="Arial" charset="0"/>
                <a:cs typeface="Arial" charset="0"/>
              </a:defRPr>
            </a:lvl2pPr>
            <a:lvl3pPr marL="1142852" indent="-228570" eaLnBrk="0" hangingPunct="0">
              <a:defRPr sz="1600" b="1">
                <a:solidFill>
                  <a:schemeClr val="tx1"/>
                </a:solidFill>
                <a:latin typeface="Arial" charset="0"/>
                <a:cs typeface="Arial" charset="0"/>
              </a:defRPr>
            </a:lvl3pPr>
            <a:lvl4pPr marL="1599993" indent="-228570" eaLnBrk="0" hangingPunct="0">
              <a:defRPr sz="1600" b="1">
                <a:solidFill>
                  <a:schemeClr val="tx1"/>
                </a:solidFill>
                <a:latin typeface="Arial" charset="0"/>
                <a:cs typeface="Arial" charset="0"/>
              </a:defRPr>
            </a:lvl4pPr>
            <a:lvl5pPr marL="2057133" indent="-228570" eaLnBrk="0" hangingPunct="0">
              <a:defRPr sz="1600" b="1">
                <a:solidFill>
                  <a:schemeClr val="tx1"/>
                </a:solidFill>
                <a:latin typeface="Arial" charset="0"/>
                <a:cs typeface="Arial" charset="0"/>
              </a:defRPr>
            </a:lvl5pPr>
            <a:lvl6pPr marL="2514275" indent="-228570" algn="ctr" eaLnBrk="0" fontAlgn="base" hangingPunct="0">
              <a:spcBef>
                <a:spcPct val="0"/>
              </a:spcBef>
              <a:spcAft>
                <a:spcPct val="0"/>
              </a:spcAft>
              <a:defRPr sz="1600" b="1">
                <a:solidFill>
                  <a:schemeClr val="tx1"/>
                </a:solidFill>
                <a:latin typeface="Arial" charset="0"/>
                <a:cs typeface="Arial" charset="0"/>
              </a:defRPr>
            </a:lvl6pPr>
            <a:lvl7pPr marL="2971415" indent="-228570" algn="ctr" eaLnBrk="0" fontAlgn="base" hangingPunct="0">
              <a:spcBef>
                <a:spcPct val="0"/>
              </a:spcBef>
              <a:spcAft>
                <a:spcPct val="0"/>
              </a:spcAft>
              <a:defRPr sz="1600" b="1">
                <a:solidFill>
                  <a:schemeClr val="tx1"/>
                </a:solidFill>
                <a:latin typeface="Arial" charset="0"/>
                <a:cs typeface="Arial" charset="0"/>
              </a:defRPr>
            </a:lvl7pPr>
            <a:lvl8pPr marL="3428556" indent="-228570" algn="ctr" eaLnBrk="0" fontAlgn="base" hangingPunct="0">
              <a:spcBef>
                <a:spcPct val="0"/>
              </a:spcBef>
              <a:spcAft>
                <a:spcPct val="0"/>
              </a:spcAft>
              <a:defRPr sz="1600" b="1">
                <a:solidFill>
                  <a:schemeClr val="tx1"/>
                </a:solidFill>
                <a:latin typeface="Arial" charset="0"/>
                <a:cs typeface="Arial" charset="0"/>
              </a:defRPr>
            </a:lvl8pPr>
            <a:lvl9pPr marL="3885696" indent="-228570" algn="ctr" eaLnBrk="0" fontAlgn="base" hangingPunct="0">
              <a:spcBef>
                <a:spcPct val="0"/>
              </a:spcBef>
              <a:spcAft>
                <a:spcPct val="0"/>
              </a:spcAft>
              <a:defRPr sz="1600" b="1">
                <a:solidFill>
                  <a:schemeClr val="tx1"/>
                </a:solidFill>
                <a:latin typeface="Arial" charset="0"/>
                <a:cs typeface="Arial" charset="0"/>
              </a:defRPr>
            </a:lvl9pPr>
          </a:lstStyle>
          <a:p>
            <a:pPr eaLnBrk="1" hangingPunct="1"/>
            <a:fld id="{65C3B3A6-AE92-4328-9F38-A5CE433B7CB5}" type="slidenum">
              <a:rPr lang="en-US" sz="1200" b="0"/>
              <a:pPr eaLnBrk="1" hangingPunct="1"/>
              <a:t>31</a:t>
            </a:fld>
            <a:endParaRPr lang="en-US" sz="1200" b="0" dirty="0"/>
          </a:p>
        </p:txBody>
      </p:sp>
      <p:sp>
        <p:nvSpPr>
          <p:cNvPr id="58371" name="Rectangle 2"/>
          <p:cNvSpPr>
            <a:spLocks noGrp="1" noRot="1" noChangeAspect="1" noChangeArrowheads="1" noTextEdit="1"/>
          </p:cNvSpPr>
          <p:nvPr>
            <p:ph type="sldImg"/>
          </p:nvPr>
        </p:nvSpPr>
        <p:spPr>
          <a:xfrm>
            <a:off x="428625" y="693738"/>
            <a:ext cx="6154738" cy="3462337"/>
          </a:xfrm>
          <a:ln/>
        </p:spPr>
      </p:sp>
      <p:sp>
        <p:nvSpPr>
          <p:cNvPr id="58372" name="Rectangle 3"/>
          <p:cNvSpPr>
            <a:spLocks noGrp="1" noChangeArrowheads="1"/>
          </p:cNvSpPr>
          <p:nvPr>
            <p:ph type="body" idx="1"/>
          </p:nvPr>
        </p:nvSpPr>
        <p:spPr>
          <a:xfrm>
            <a:off x="935039" y="4386264"/>
            <a:ext cx="5140325" cy="4156075"/>
          </a:xfrm>
          <a:noFill/>
        </p:spPr>
        <p:txBody>
          <a:bodyPr/>
          <a:lstStyle/>
          <a:p>
            <a:pPr eaLnBrk="1" hangingPunct="1">
              <a:buFontTx/>
              <a:buChar char="•"/>
            </a:pPr>
            <a:endParaRPr lang="en-US" sz="700" dirty="0"/>
          </a:p>
        </p:txBody>
      </p:sp>
    </p:spTree>
    <p:extLst>
      <p:ext uri="{BB962C8B-B14F-4D97-AF65-F5344CB8AC3E}">
        <p14:creationId xmlns:p14="http://schemas.microsoft.com/office/powerpoint/2010/main" val="27585206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32</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33</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Our open platform supports software solutions for both Windows and Linux with a robust platform software suite for ease of integration.  Our platform software suite includes OPOS and JavaPOS drivers for peripherals.</a:t>
            </a:r>
          </a:p>
          <a:p>
            <a:pPr>
              <a:spcBef>
                <a:spcPct val="0"/>
              </a:spcBef>
            </a:pPr>
            <a:endParaRPr lang="en-US" dirty="0"/>
          </a:p>
          <a:p>
            <a:pPr>
              <a:spcBef>
                <a:spcPct val="0"/>
              </a:spcBef>
            </a:pPr>
            <a:r>
              <a:rPr lang="en-US" dirty="0"/>
              <a:t>We support the following Windows OS environments and offer preloaded operating system images for:</a:t>
            </a:r>
          </a:p>
          <a:p>
            <a:pPr marL="290056" indent="-290056">
              <a:spcBef>
                <a:spcPct val="0"/>
              </a:spcBef>
              <a:buFont typeface="Arial" panose="020B0604020202020204" pitchFamily="34" charset="0"/>
              <a:buChar char="•"/>
            </a:pPr>
            <a:r>
              <a:rPr lang="en-US" dirty="0"/>
              <a:t>Windows 7 Professional (32-bit and 64-bit) </a:t>
            </a:r>
            <a:r>
              <a:rPr lang="en-US" dirty="0" smtClean="0"/>
              <a:t>and</a:t>
            </a:r>
          </a:p>
          <a:p>
            <a:pPr marL="290056" indent="-290056">
              <a:spcBef>
                <a:spcPct val="0"/>
              </a:spcBef>
              <a:buFont typeface="Arial" panose="020B0604020202020204" pitchFamily="34" charset="0"/>
              <a:buChar char="•"/>
            </a:pPr>
            <a:r>
              <a:rPr lang="en-US" dirty="0" smtClean="0"/>
              <a:t>Windows </a:t>
            </a:r>
            <a:r>
              <a:rPr lang="en-US" dirty="0"/>
              <a:t>Embedded POSReady 7 (32-bit and 64-bit</a:t>
            </a:r>
            <a:r>
              <a:rPr lang="en-US" dirty="0" smtClean="0"/>
              <a:t>) and</a:t>
            </a:r>
          </a:p>
          <a:p>
            <a:pPr marL="290056" indent="-290056">
              <a:spcBef>
                <a:spcPct val="0"/>
              </a:spcBef>
              <a:buFont typeface="Arial" panose="020B0604020202020204" pitchFamily="34" charset="0"/>
              <a:buChar char="•"/>
            </a:pPr>
            <a:r>
              <a:rPr lang="en-US" dirty="0" smtClean="0"/>
              <a:t>Windows </a:t>
            </a:r>
            <a:r>
              <a:rPr lang="en-US" dirty="0"/>
              <a:t>Embedded POSReady </a:t>
            </a:r>
            <a:r>
              <a:rPr lang="en-US" dirty="0" smtClean="0"/>
              <a:t>2009 </a:t>
            </a:r>
            <a:r>
              <a:rPr lang="en-US" dirty="0"/>
              <a:t>(</a:t>
            </a:r>
            <a:r>
              <a:rPr lang="en-US" dirty="0" smtClean="0"/>
              <a:t>32-bit only) on select platforms</a:t>
            </a:r>
            <a:endParaRPr lang="en-US" dirty="0"/>
          </a:p>
          <a:p>
            <a:pPr marL="290056" indent="-290056">
              <a:spcBef>
                <a:spcPct val="0"/>
              </a:spcBef>
              <a:buFont typeface="Arial" panose="020B0604020202020204" pitchFamily="34" charset="0"/>
              <a:buChar char="•"/>
            </a:pPr>
            <a:endParaRPr lang="en-US" dirty="0"/>
          </a:p>
          <a:p>
            <a:pPr>
              <a:spcBef>
                <a:spcPct val="0"/>
              </a:spcBef>
            </a:pPr>
            <a:r>
              <a:rPr lang="en-US" dirty="0" smtClean="0"/>
              <a:t>Some of the RealPOS Terminals also support Windows Embedded 8.1, however </a:t>
            </a:r>
            <a:r>
              <a:rPr lang="en-US" dirty="0"/>
              <a:t>a SCER would be required for image creation and OS preload: </a:t>
            </a:r>
            <a:endParaRPr lang="en-US" dirty="0" smtClean="0"/>
          </a:p>
          <a:p>
            <a:pPr>
              <a:spcBef>
                <a:spcPct val="0"/>
              </a:spcBef>
            </a:pPr>
            <a:endParaRPr lang="en-US" dirty="0"/>
          </a:p>
          <a:p>
            <a:pPr>
              <a:spcBef>
                <a:spcPct val="0"/>
              </a:spcBef>
            </a:pPr>
            <a:r>
              <a:rPr lang="en-US" dirty="0" smtClean="0"/>
              <a:t>We also work closely with Microsoft and are developing plans around future operating systems such as Windows Embedded 10 Industry. </a:t>
            </a:r>
            <a:endParaRPr lang="en-US" dirty="0"/>
          </a:p>
          <a:p>
            <a:pPr marL="290056" indent="-290056">
              <a:spcBef>
                <a:spcPct val="0"/>
              </a:spcBef>
              <a:buFont typeface="Arial" panose="020B0604020202020204" pitchFamily="34" charset="0"/>
              <a:buChar char="•"/>
            </a:pPr>
            <a:endParaRPr lang="en-US" dirty="0"/>
          </a:p>
          <a:p>
            <a:pPr>
              <a:spcBef>
                <a:spcPct val="0"/>
              </a:spcBef>
            </a:pPr>
            <a:r>
              <a:rPr lang="en-US" dirty="0" smtClean="0"/>
              <a:t>Finally, we </a:t>
            </a:r>
            <a:r>
              <a:rPr lang="en-US" dirty="0"/>
              <a:t>also offer SUSE Linux Enterprise for Point of Service (SLEPOS 11 </a:t>
            </a:r>
            <a:r>
              <a:rPr lang="en-US" dirty="0" smtClean="0"/>
              <a:t>SP3) for our customers deploying Linux based solutions.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34</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35</a:t>
            </a:fld>
            <a:endParaRPr lang="en-US" dirty="0"/>
          </a:p>
        </p:txBody>
      </p:sp>
    </p:spTree>
    <p:extLst>
      <p:ext uri="{BB962C8B-B14F-4D97-AF65-F5344CB8AC3E}">
        <p14:creationId xmlns:p14="http://schemas.microsoft.com/office/powerpoint/2010/main" val="32787604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hangingPunct="1">
              <a:defRPr/>
            </a:pPr>
            <a:r>
              <a:rPr lang="en-US" dirty="0" smtClean="0">
                <a:ea typeface="ＭＳ Ｐゴシック" charset="0"/>
              </a:rPr>
              <a:t>Here is a view of support timelines for various Microsoft Windows operating systems.  This chart is useful when looking at PCI compliance and considering a replacement OS for XP Professional.   There is a dependency on the hardware configuration.  </a:t>
            </a:r>
          </a:p>
          <a:p>
            <a:pPr eaLnBrk="1" hangingPunct="1">
              <a:defRPr/>
            </a:pPr>
            <a:endParaRPr lang="en-US" dirty="0" smtClean="0">
              <a:ea typeface="ＭＳ Ｐゴシック" charset="0"/>
            </a:endParaRPr>
          </a:p>
          <a:p>
            <a:pPr eaLnBrk="1" hangingPunct="1">
              <a:defRPr/>
            </a:pPr>
            <a:r>
              <a:rPr lang="en-US" dirty="0" smtClean="0">
                <a:ea typeface="ＭＳ Ｐゴシック" charset="0"/>
              </a:rPr>
              <a:t>For new terminals the longest support life is currently POSReady 7 Operating System through October, 2021.</a:t>
            </a:r>
          </a:p>
          <a:p>
            <a:pPr eaLnBrk="1" hangingPunct="1">
              <a:defRPr/>
            </a:pPr>
            <a:endParaRPr lang="en-US" dirty="0" smtClean="0">
              <a:ea typeface="ＭＳ Ｐゴシック" charset="0"/>
            </a:endParaRPr>
          </a:p>
          <a:p>
            <a:pPr eaLnBrk="1" hangingPunct="1">
              <a:defRPr/>
            </a:pPr>
            <a:r>
              <a:rPr lang="en-US" dirty="0" smtClean="0">
                <a:ea typeface="ＭＳ Ｐゴシック" charset="0"/>
              </a:rPr>
              <a:t>For terminals with XP Professional – </a:t>
            </a:r>
          </a:p>
          <a:p>
            <a:pPr marL="176633" indent="-176633">
              <a:buFont typeface="Arial" pitchFamily="34" charset="0"/>
              <a:buChar char="•"/>
              <a:defRPr/>
            </a:pPr>
            <a:r>
              <a:rPr lang="en-US" dirty="0" smtClean="0">
                <a:ea typeface="ＭＳ Ｐゴシック" charset="0"/>
              </a:rPr>
              <a:t>If the terminal can run a Windows 7 based OS you have a choice between Windows 7 Professional or POSReady 7.  </a:t>
            </a:r>
          </a:p>
          <a:p>
            <a:pPr marL="176633" indent="-176633">
              <a:buFont typeface="Arial" pitchFamily="34" charset="0"/>
              <a:buChar char="•"/>
              <a:defRPr/>
            </a:pPr>
            <a:r>
              <a:rPr lang="en-US" dirty="0" smtClean="0">
                <a:ea typeface="ＭＳ Ｐゴシック" charset="0"/>
              </a:rPr>
              <a:t>If the terminal can not run a Windows 7 based OS, then the best choice is POSReady 2009.  POSReady 2009 is supported by Microsoft through April, 2019.  POSReady 2009 is an XP Professional based OS so migration should be minimal.</a:t>
            </a:r>
            <a:br>
              <a:rPr lang="en-US" dirty="0" smtClean="0">
                <a:ea typeface="ＭＳ Ｐゴシック" charset="0"/>
              </a:rPr>
            </a:br>
            <a:endParaRPr lang="en-US" dirty="0" smtClean="0">
              <a:ea typeface="ＭＳ Ｐゴシック" charset="0"/>
            </a:endParaRPr>
          </a:p>
          <a:p>
            <a:pPr>
              <a:defRPr/>
            </a:pPr>
            <a:r>
              <a:rPr lang="en-US" dirty="0" smtClean="0"/>
              <a:t>PRESENTER NOTE: There </a:t>
            </a:r>
            <a:r>
              <a:rPr lang="en-US" dirty="0"/>
              <a:t>is an OS comparison document on the </a:t>
            </a:r>
            <a:r>
              <a:rPr lang="en-US" dirty="0" smtClean="0"/>
              <a:t>Retail Intranet </a:t>
            </a:r>
            <a:r>
              <a:rPr lang="en-US" dirty="0"/>
              <a:t>with more information.</a:t>
            </a:r>
            <a:endParaRPr lang="en-US" dirty="0" smtClean="0">
              <a:ea typeface="ＭＳ Ｐゴシック" charset="0"/>
            </a:endParaRPr>
          </a:p>
        </p:txBody>
      </p:sp>
      <p:sp>
        <p:nvSpPr>
          <p:cNvPr id="4" name="Slide Number Placeholder 3"/>
          <p:cNvSpPr>
            <a:spLocks noGrp="1"/>
          </p:cNvSpPr>
          <p:nvPr>
            <p:ph type="sldNum" sz="quarter" idx="5"/>
          </p:nvPr>
        </p:nvSpPr>
        <p:spPr/>
        <p:txBody>
          <a:bodyPr/>
          <a:lstStyle/>
          <a:p>
            <a:pPr>
              <a:defRPr/>
            </a:pPr>
            <a:fld id="{BC42E303-0FEF-465C-8644-E55E44C23A04}" type="slidenum">
              <a:rPr lang="en-US" smtClean="0"/>
              <a:pPr>
                <a:defRPr/>
              </a:pPr>
              <a:t>36</a:t>
            </a:fld>
            <a:endParaRPr lang="en-US" dirty="0"/>
          </a:p>
        </p:txBody>
      </p:sp>
    </p:spTree>
    <p:extLst>
      <p:ext uri="{BB962C8B-B14F-4D97-AF65-F5344CB8AC3E}">
        <p14:creationId xmlns:p14="http://schemas.microsoft.com/office/powerpoint/2010/main" val="33312830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37</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0F19AF-3ABC-8944-B74E-716E8CF5453B}" type="slidenum">
              <a:rPr lang="en-US" smtClean="0"/>
              <a:t>38</a:t>
            </a:fld>
            <a:endParaRPr lang="en-US" dirty="0"/>
          </a:p>
        </p:txBody>
      </p:sp>
    </p:spTree>
    <p:extLst>
      <p:ext uri="{BB962C8B-B14F-4D97-AF65-F5344CB8AC3E}">
        <p14:creationId xmlns:p14="http://schemas.microsoft.com/office/powerpoint/2010/main" val="16942158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39</a:t>
            </a:fld>
            <a:endParaRPr lang="en-US" dirty="0"/>
          </a:p>
        </p:txBody>
      </p:sp>
      <p:sp>
        <p:nvSpPr>
          <p:cNvPr id="5" name="Notes Placeholder 4"/>
          <p:cNvSpPr>
            <a:spLocks noGrp="1"/>
          </p:cNvSpPr>
          <p:nvPr>
            <p:ph type="body" sz="quarter" idx="11"/>
          </p:nvPr>
        </p:nvSpPr>
        <p:spPr/>
        <p:txBody>
          <a:bodyPr/>
          <a:lstStyle/>
          <a:p>
            <a:pPr defTabSz="1326075" eaLnBrk="1" fontAlgn="auto" hangingPunct="1">
              <a:spcBef>
                <a:spcPts val="0"/>
              </a:spcBef>
              <a:spcAft>
                <a:spcPts val="0"/>
              </a:spcAft>
              <a:defRPr/>
            </a:pPr>
            <a:r>
              <a:rPr lang="en-US" dirty="0"/>
              <a:t>With the RealPOS family of </a:t>
            </a:r>
            <a:r>
              <a:rPr lang="en-US" dirty="0" smtClean="0"/>
              <a:t>terminals </a:t>
            </a:r>
            <a:r>
              <a:rPr lang="en-US" dirty="0"/>
              <a:t>and displays, NCR can offer our customers a choice of touch technologies to address your business requirements.</a:t>
            </a:r>
          </a:p>
          <a:p>
            <a:pPr defTabSz="1326075" eaLnBrk="1" fontAlgn="auto" hangingPunct="1">
              <a:spcBef>
                <a:spcPts val="0"/>
              </a:spcBef>
              <a:spcAft>
                <a:spcPts val="0"/>
              </a:spcAft>
              <a:defRPr/>
            </a:pPr>
            <a:endParaRPr lang="en-US" dirty="0"/>
          </a:p>
          <a:p>
            <a:pPr defTabSz="1326075" eaLnBrk="1" fontAlgn="auto" hangingPunct="1">
              <a:spcBef>
                <a:spcPts val="0"/>
              </a:spcBef>
              <a:spcAft>
                <a:spcPts val="0"/>
              </a:spcAft>
              <a:defRPr/>
            </a:pPr>
            <a:r>
              <a:rPr lang="en-US" dirty="0"/>
              <a:t>Projected Capacitive – Projected Capacitive Touch (PCAP) technology is a variant of capacitive touch technology.  All PCAP touch screens are made up of a matrix of rows and columns of conductive material, layered on sheets of glass. When a conductive object, such as a finger, comes into contact with a PCPA panel, it distorts the local electrostatic field at that point. This is measurable as a change in capacitance. If a finger bridges the gap between two of the "tracks", the charge field is further interrupted and detected by the controller. The capacitance can be changed and measured at every individual point on the grid (intersection). Therefore, this system is able to accurately track touches.  </a:t>
            </a:r>
          </a:p>
          <a:p>
            <a:pPr defTabSz="1326075" eaLnBrk="1" fontAlgn="auto" hangingPunct="1">
              <a:spcBef>
                <a:spcPts val="0"/>
              </a:spcBef>
              <a:spcAft>
                <a:spcPts val="0"/>
              </a:spcAft>
              <a:defRPr/>
            </a:pPr>
            <a:endParaRPr lang="en-US" dirty="0"/>
          </a:p>
          <a:p>
            <a:pPr defTabSz="1326075" eaLnBrk="1" fontAlgn="auto" hangingPunct="1">
              <a:spcBef>
                <a:spcPts val="0"/>
              </a:spcBef>
              <a:spcAft>
                <a:spcPts val="0"/>
              </a:spcAft>
              <a:defRPr/>
            </a:pPr>
            <a:r>
              <a:rPr lang="en-US" dirty="0"/>
              <a:t>NCR Projected Capacitive is activated by a finger touch.  With respect to wearing gloves it is important to note that some types of gloves could be used but not all gloves will work.  A glove with conductive material and in some cases a thin glove may be used to activate the PCAP touch.  </a:t>
            </a:r>
          </a:p>
          <a:p>
            <a:pPr defTabSz="1326075" eaLnBrk="1" fontAlgn="auto" hangingPunct="1">
              <a:spcBef>
                <a:spcPts val="0"/>
              </a:spcBef>
              <a:spcAft>
                <a:spcPts val="0"/>
              </a:spcAft>
              <a:defRPr/>
            </a:pPr>
            <a:endParaRPr lang="en-US" dirty="0"/>
          </a:p>
          <a:p>
            <a:pPr defTabSz="1326075" eaLnBrk="1" fontAlgn="auto" hangingPunct="1">
              <a:spcBef>
                <a:spcPts val="0"/>
              </a:spcBef>
              <a:spcAft>
                <a:spcPts val="0"/>
              </a:spcAft>
              <a:defRPr/>
            </a:pPr>
            <a:r>
              <a:rPr lang="en-US" dirty="0"/>
              <a:t>Same technology used on iPhone and Android mobile devices. Advantage of PCAP is no calibration and 10 Point Multi-Touch – the ability to leverage up to 10 touch points on the LCD at once – versus the current single touch screens. Provides future capability to leverage multi-touch gestures, such as zooming (pinch in and out), and app switching (multiple finger swipe left-right).</a:t>
            </a:r>
            <a:endParaRPr lang="en-US" b="1" dirty="0"/>
          </a:p>
          <a:p>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1204">
              <a:spcBef>
                <a:spcPct val="0"/>
              </a:spcBef>
            </a:pPr>
            <a:r>
              <a:rPr lang="en-US" sz="1100" dirty="0"/>
              <a:t>From a product strategy perspective NCR’s focus is to provide innovative solutions designed to enhance the checkout experience, improve operational efficiency, while helping you maximize your POS investment over the long term.    </a:t>
            </a:r>
          </a:p>
          <a:p>
            <a:pPr defTabSz="471204">
              <a:spcBef>
                <a:spcPct val="0"/>
              </a:spcBef>
            </a:pPr>
            <a:endParaRPr lang="en-US" sz="1100" dirty="0"/>
          </a:p>
          <a:p>
            <a:pPr marL="290093" indent="-290093" defTabSz="471204">
              <a:spcBef>
                <a:spcPct val="0"/>
              </a:spcBef>
              <a:buFont typeface="Arial" panose="020B0604020202020204" pitchFamily="34" charset="0"/>
              <a:buChar char="•"/>
            </a:pPr>
            <a:r>
              <a:rPr lang="en-US" sz="1100" dirty="0"/>
              <a:t>To realize this vision we offer a broad portfolio of POS terminals, peripherals, operating systems, and a robust platform software suite for mission-critical store environments.  </a:t>
            </a:r>
          </a:p>
          <a:p>
            <a:pPr marL="290093" indent="-290093" defTabSz="471204">
              <a:spcBef>
                <a:spcPct val="0"/>
              </a:spcBef>
              <a:buFont typeface="Arial" panose="020B0604020202020204" pitchFamily="34" charset="0"/>
              <a:buChar char="•"/>
            </a:pPr>
            <a:r>
              <a:rPr lang="en-US" sz="1100" dirty="0"/>
              <a:t>Our RealPOS solutions deliver the scalable performance you need to run the latest POS applications and provide the headroom to add new functionality in the future.  </a:t>
            </a:r>
          </a:p>
          <a:p>
            <a:pPr marL="290093" indent="-290093" defTabSz="471204">
              <a:spcBef>
                <a:spcPct val="0"/>
              </a:spcBef>
              <a:buFont typeface="Arial" panose="020B0604020202020204" pitchFamily="34" charset="0"/>
              <a:buChar char="•"/>
            </a:pPr>
            <a:r>
              <a:rPr lang="en-US" sz="1100" dirty="0"/>
              <a:t>Our user-centered design philosophy focuses on both sides of the sales counter – helping you drive improved productivity for store associates while delivering an exceptional experience for your customers.  </a:t>
            </a:r>
          </a:p>
          <a:p>
            <a:pPr marL="290093" indent="-290093" defTabSz="471204">
              <a:spcBef>
                <a:spcPct val="0"/>
              </a:spcBef>
              <a:buFont typeface="Arial" panose="020B0604020202020204" pitchFamily="34" charset="0"/>
              <a:buChar char="•"/>
            </a:pPr>
            <a:r>
              <a:rPr lang="en-US" sz="1100" dirty="0"/>
              <a:t>Unlike some competitive POS systems that are based on a general purpose PC platform, RealPOS solutions are purpose built specifically for retail and are designed to provide the reliability and enhanced security you need for a retail store. </a:t>
            </a:r>
          </a:p>
          <a:p>
            <a:pPr marL="290093" indent="-290093" defTabSz="471204">
              <a:spcBef>
                <a:spcPct val="0"/>
              </a:spcBef>
              <a:buFont typeface="Arial" panose="020B0604020202020204" pitchFamily="34" charset="0"/>
              <a:buChar char="•"/>
            </a:pPr>
            <a:r>
              <a:rPr lang="en-US" sz="1100" dirty="0"/>
              <a:t>In addition, our latest solutions feature the progressive styling and innovative designs to complement a modern store environment.  </a:t>
            </a:r>
          </a:p>
          <a:p>
            <a:pPr marL="290093" indent="-290093" defTabSz="471204">
              <a:spcBef>
                <a:spcPct val="0"/>
              </a:spcBef>
              <a:buFont typeface="Arial" panose="020B0604020202020204" pitchFamily="34" charset="0"/>
              <a:buChar char="•"/>
            </a:pPr>
            <a:r>
              <a:rPr lang="en-US" sz="1100" dirty="0"/>
              <a:t>RealPOS terminals and peripherals are also environmentally friendly with energy efficient processor technology, power supplies, and advanced power management capabilities to reduce power consumption and help your bottom line.  Our innovative two-sided thermal (2ST) printing technology and Lean Receipt Utility can help save paper and lower costs.</a:t>
            </a:r>
          </a:p>
          <a:p>
            <a:pPr marL="290093" indent="-290093" defTabSz="471204">
              <a:spcBef>
                <a:spcPct val="0"/>
              </a:spcBef>
              <a:buFont typeface="Arial" panose="020B0604020202020204" pitchFamily="34" charset="0"/>
              <a:buChar char="•"/>
            </a:pPr>
            <a:r>
              <a:rPr lang="en-US" sz="1100" dirty="0"/>
              <a:t>RealPOS systems are also built for ease of serviceability and manageability to reduce downtime and support costs. </a:t>
            </a:r>
          </a:p>
          <a:p>
            <a:pPr marL="290093" indent="-290093" defTabSz="471204">
              <a:spcBef>
                <a:spcPct val="0"/>
              </a:spcBef>
              <a:buFont typeface="Arial" panose="020B0604020202020204" pitchFamily="34" charset="0"/>
              <a:buChar char="•"/>
            </a:pPr>
            <a:r>
              <a:rPr lang="en-US" sz="1100" dirty="0"/>
              <a:t>And finally, RealPOS solutions feature an extended product and support lifecycle to protect and maximize your POS investment . </a:t>
            </a:r>
          </a:p>
          <a:p>
            <a:pPr defTabSz="471204">
              <a:spcBef>
                <a:spcPct val="0"/>
              </a:spcBef>
            </a:pPr>
            <a:endParaRPr lang="en-US" sz="1100" dirty="0"/>
          </a:p>
          <a:p>
            <a:pPr defTabSz="471204">
              <a:spcBef>
                <a:spcPct val="0"/>
              </a:spcBef>
            </a:pPr>
            <a:endParaRPr lang="en-US" sz="1100" dirty="0"/>
          </a:p>
          <a:p>
            <a:pPr defTabSz="471204">
              <a:spcBef>
                <a:spcPct val="0"/>
              </a:spcBef>
            </a:pPr>
            <a:endParaRPr lang="en-US" sz="1100" dirty="0"/>
          </a:p>
          <a:p>
            <a:pPr defTabSz="471204">
              <a:spcBef>
                <a:spcPct val="0"/>
              </a:spcBef>
            </a:pPr>
            <a:r>
              <a:rPr lang="en-US" sz="1100" dirty="0"/>
              <a:t> </a:t>
            </a:r>
          </a:p>
          <a:p>
            <a:pPr defTabSz="471204">
              <a:spcBef>
                <a:spcPct val="0"/>
              </a:spcBef>
            </a:pPr>
            <a:endParaRPr lang="en-US" sz="1100" dirty="0"/>
          </a:p>
          <a:p>
            <a:endParaRPr lang="en-US" sz="1100"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4</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40</a:t>
            </a:fld>
            <a:endParaRPr lang="en-US" dirty="0"/>
          </a:p>
        </p:txBody>
      </p:sp>
      <p:sp>
        <p:nvSpPr>
          <p:cNvPr id="5" name="Notes Placeholder 4"/>
          <p:cNvSpPr>
            <a:spLocks noGrp="1"/>
          </p:cNvSpPr>
          <p:nvPr>
            <p:ph type="body" sz="quarter" idx="11"/>
          </p:nvPr>
        </p:nvSpPr>
        <p:spPr/>
        <p:txBody>
          <a:bodyPr/>
          <a:lstStyle/>
          <a:p>
            <a:pPr marL="0" lvl="1"/>
            <a:r>
              <a:rPr lang="en-US" sz="1600" spc="-20" dirty="0"/>
              <a:t>PRESENTER NOTES: </a:t>
            </a:r>
          </a:p>
          <a:p>
            <a:r>
              <a:rPr lang="en-US" sz="1600" spc="-20" dirty="0">
                <a:cs typeface="+mn-cs"/>
              </a:rPr>
              <a:t>When comparing brightness ratings of a touch display, it is important to consider the brightness specification of the LCD panel (without touch sensor), and the net brightness of the display with the touch sensor included.  When the touch sensor is included the display brightness will be reduced based on the light transmissivity of the touch technology being used. Shown below is the typical light </a:t>
            </a:r>
            <a:r>
              <a:rPr lang="en-US" sz="1600" spc="-20" dirty="0" smtClean="0">
                <a:cs typeface="+mn-cs"/>
              </a:rPr>
              <a:t>transmissivity </a:t>
            </a:r>
            <a:r>
              <a:rPr lang="en-US" sz="1600" spc="-20" dirty="0">
                <a:cs typeface="+mn-cs"/>
              </a:rPr>
              <a:t>of various touch sensors:</a:t>
            </a:r>
          </a:p>
          <a:p>
            <a:pPr marL="290093" indent="-290093">
              <a:buFont typeface="Arial" panose="020B0604020202020204" pitchFamily="34" charset="0"/>
              <a:buChar char="•"/>
            </a:pPr>
            <a:r>
              <a:rPr lang="en-US" sz="1600" spc="-20" dirty="0">
                <a:cs typeface="+mn-cs"/>
              </a:rPr>
              <a:t>Projected Capacitive = 90%</a:t>
            </a:r>
          </a:p>
          <a:p>
            <a:pPr marL="290093" indent="-290093">
              <a:buFont typeface="Arial" panose="020B0604020202020204" pitchFamily="34" charset="0"/>
              <a:buChar char="•"/>
            </a:pPr>
            <a:r>
              <a:rPr lang="en-US" sz="1600" spc="-20" dirty="0">
                <a:cs typeface="+mn-cs"/>
              </a:rPr>
              <a:t>Surface Capacitive = 86%</a:t>
            </a:r>
          </a:p>
          <a:p>
            <a:pPr marL="290093" indent="-290093">
              <a:buFont typeface="Arial" panose="020B0604020202020204" pitchFamily="34" charset="0"/>
              <a:buChar char="•"/>
            </a:pPr>
            <a:r>
              <a:rPr lang="en-US" sz="1600" spc="-20" dirty="0">
                <a:cs typeface="+mn-cs"/>
              </a:rPr>
              <a:t>Resistive = 81%</a:t>
            </a:r>
          </a:p>
          <a:p>
            <a:pPr marL="0" lvl="1"/>
            <a:endParaRPr lang="en-US" sz="1600" spc="-20" dirty="0"/>
          </a:p>
          <a:p>
            <a:pPr marL="0" lvl="1"/>
            <a:r>
              <a:rPr lang="en-US" sz="1600" spc="-20" dirty="0"/>
              <a:t>A “nit” is a unit of visible-light intensity, commonly used to specify the brightness of an LCD display.  One nit is equivalent to one candela per square meter (cd/m2 ).  </a:t>
            </a:r>
          </a:p>
          <a:p>
            <a:pPr marL="0" lvl="1"/>
            <a:endParaRPr lang="en-US" sz="1600" spc="-20" dirty="0"/>
          </a:p>
          <a:p>
            <a:endParaRPr lang="en-US" sz="1100" dirty="0"/>
          </a:p>
        </p:txBody>
      </p:sp>
    </p:spTree>
    <p:extLst>
      <p:ext uri="{BB962C8B-B14F-4D97-AF65-F5344CB8AC3E}">
        <p14:creationId xmlns:p14="http://schemas.microsoft.com/office/powerpoint/2010/main" val="3771437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3" y="8772527"/>
            <a:ext cx="3038475" cy="461963"/>
          </a:xfrm>
          <a:prstGeom prst="rect">
            <a:avLst/>
          </a:prstGeom>
          <a:noFill/>
          <a:ln w="9525">
            <a:noFill/>
            <a:miter lim="800000"/>
            <a:headEnd/>
            <a:tailEnd/>
          </a:ln>
        </p:spPr>
        <p:txBody>
          <a:bodyPr lIns="92818" tIns="46409" rIns="92818" bIns="46409"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970341" y="8772527"/>
            <a:ext cx="3038475" cy="461963"/>
          </a:xfrm>
          <a:prstGeom prst="rect">
            <a:avLst/>
          </a:prstGeom>
          <a:noFill/>
          <a:ln w="9525">
            <a:noFill/>
            <a:miter lim="800000"/>
            <a:headEnd/>
            <a:tailEnd/>
          </a:ln>
        </p:spPr>
        <p:txBody>
          <a:bodyPr lIns="92818" tIns="46409" rIns="92818" bIns="46409" anchor="b"/>
          <a:lstStyle/>
          <a:p>
            <a:pPr algn="r" eaLnBrk="0" hangingPunct="0"/>
            <a:fld id="{05EE62B7-48DB-4B70-A78E-962C53D2181C}" type="slidenum">
              <a:rPr lang="en-US" sz="1200">
                <a:solidFill>
                  <a:srgbClr val="000000"/>
                </a:solidFill>
                <a:latin typeface="Calibri" pitchFamily="34" charset="0"/>
              </a:rPr>
              <a:pPr algn="r" eaLnBrk="0" hangingPunct="0"/>
              <a:t>41</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47675" y="719138"/>
            <a:ext cx="6154738" cy="3462337"/>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extLst>
      <p:ext uri="{BB962C8B-B14F-4D97-AF65-F5344CB8AC3E}">
        <p14:creationId xmlns:p14="http://schemas.microsoft.com/office/powerpoint/2010/main" val="28282961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3" y="8772527"/>
            <a:ext cx="3038475" cy="461963"/>
          </a:xfrm>
          <a:prstGeom prst="rect">
            <a:avLst/>
          </a:prstGeom>
          <a:noFill/>
          <a:ln w="9525">
            <a:noFill/>
            <a:miter lim="800000"/>
            <a:headEnd/>
            <a:tailEnd/>
          </a:ln>
        </p:spPr>
        <p:txBody>
          <a:bodyPr lIns="92818" tIns="46409" rIns="92818" bIns="46409"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970341" y="8772527"/>
            <a:ext cx="3038475" cy="461963"/>
          </a:xfrm>
          <a:prstGeom prst="rect">
            <a:avLst/>
          </a:prstGeom>
          <a:noFill/>
          <a:ln w="9525">
            <a:noFill/>
            <a:miter lim="800000"/>
            <a:headEnd/>
            <a:tailEnd/>
          </a:ln>
        </p:spPr>
        <p:txBody>
          <a:bodyPr lIns="92818" tIns="46409" rIns="92818" bIns="46409" anchor="b"/>
          <a:lstStyle/>
          <a:p>
            <a:pPr algn="r" eaLnBrk="0" hangingPunct="0"/>
            <a:fld id="{05EE62B7-48DB-4B70-A78E-962C53D2181C}" type="slidenum">
              <a:rPr lang="en-US" sz="1200">
                <a:solidFill>
                  <a:srgbClr val="000000"/>
                </a:solidFill>
                <a:latin typeface="Calibri" pitchFamily="34" charset="0"/>
              </a:rPr>
              <a:pPr algn="r" eaLnBrk="0" hangingPunct="0"/>
              <a:t>42</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47675" y="719138"/>
            <a:ext cx="6154738" cy="3462337"/>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extLst>
      <p:ext uri="{BB962C8B-B14F-4D97-AF65-F5344CB8AC3E}">
        <p14:creationId xmlns:p14="http://schemas.microsoft.com/office/powerpoint/2010/main" val="618995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43</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3" y="8772527"/>
            <a:ext cx="3038475" cy="461963"/>
          </a:xfrm>
          <a:prstGeom prst="rect">
            <a:avLst/>
          </a:prstGeom>
          <a:noFill/>
          <a:ln w="9525">
            <a:noFill/>
            <a:miter lim="800000"/>
            <a:headEnd/>
            <a:tailEnd/>
          </a:ln>
        </p:spPr>
        <p:txBody>
          <a:bodyPr lIns="92818" tIns="46409" rIns="92818" bIns="46409"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970341" y="8772527"/>
            <a:ext cx="3038475" cy="461963"/>
          </a:xfrm>
          <a:prstGeom prst="rect">
            <a:avLst/>
          </a:prstGeom>
          <a:noFill/>
          <a:ln w="9525">
            <a:noFill/>
            <a:miter lim="800000"/>
            <a:headEnd/>
            <a:tailEnd/>
          </a:ln>
        </p:spPr>
        <p:txBody>
          <a:bodyPr lIns="92818" tIns="46409" rIns="92818" bIns="46409" anchor="b"/>
          <a:lstStyle/>
          <a:p>
            <a:pPr algn="r" eaLnBrk="0" hangingPunct="0"/>
            <a:fld id="{05EE62B7-48DB-4B70-A78E-962C53D2181C}" type="slidenum">
              <a:rPr lang="en-US" sz="1200">
                <a:solidFill>
                  <a:srgbClr val="000000"/>
                </a:solidFill>
                <a:latin typeface="Calibri" pitchFamily="34" charset="0"/>
              </a:rPr>
              <a:pPr algn="r" eaLnBrk="0" hangingPunct="0"/>
              <a:t>44</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47675" y="719138"/>
            <a:ext cx="6154738" cy="3462337"/>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extLst>
      <p:ext uri="{BB962C8B-B14F-4D97-AF65-F5344CB8AC3E}">
        <p14:creationId xmlns:p14="http://schemas.microsoft.com/office/powerpoint/2010/main" val="25668270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3" y="8772527"/>
            <a:ext cx="3038475" cy="461963"/>
          </a:xfrm>
          <a:prstGeom prst="rect">
            <a:avLst/>
          </a:prstGeom>
          <a:noFill/>
          <a:ln w="9525">
            <a:noFill/>
            <a:miter lim="800000"/>
            <a:headEnd/>
            <a:tailEnd/>
          </a:ln>
        </p:spPr>
        <p:txBody>
          <a:bodyPr lIns="92818" tIns="46409" rIns="92818" bIns="46409"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970341" y="8772527"/>
            <a:ext cx="3038475" cy="461963"/>
          </a:xfrm>
          <a:prstGeom prst="rect">
            <a:avLst/>
          </a:prstGeom>
          <a:noFill/>
          <a:ln w="9525">
            <a:noFill/>
            <a:miter lim="800000"/>
            <a:headEnd/>
            <a:tailEnd/>
          </a:ln>
        </p:spPr>
        <p:txBody>
          <a:bodyPr lIns="92818" tIns="46409" rIns="92818" bIns="46409" anchor="b"/>
          <a:lstStyle/>
          <a:p>
            <a:pPr algn="r" eaLnBrk="0" hangingPunct="0"/>
            <a:fld id="{05EE62B7-48DB-4B70-A78E-962C53D2181C}" type="slidenum">
              <a:rPr lang="en-US" sz="1200">
                <a:solidFill>
                  <a:srgbClr val="000000"/>
                </a:solidFill>
                <a:latin typeface="Calibri" pitchFamily="34" charset="0"/>
              </a:rPr>
              <a:pPr algn="r" eaLnBrk="0" hangingPunct="0"/>
              <a:t>45</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47675" y="719138"/>
            <a:ext cx="6154738" cy="3462337"/>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extLst>
      <p:ext uri="{BB962C8B-B14F-4D97-AF65-F5344CB8AC3E}">
        <p14:creationId xmlns:p14="http://schemas.microsoft.com/office/powerpoint/2010/main" val="13940507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46</a:t>
            </a:fld>
            <a:endParaRPr lang="en-US" dirty="0"/>
          </a:p>
        </p:txBody>
      </p:sp>
      <p:sp>
        <p:nvSpPr>
          <p:cNvPr id="5" name="Notes Placeholder 4"/>
          <p:cNvSpPr>
            <a:spLocks noGrp="1"/>
          </p:cNvSpPr>
          <p:nvPr>
            <p:ph type="body" sz="quarter" idx="11"/>
          </p:nvPr>
        </p:nvSpPr>
        <p:spPr/>
        <p:txBody>
          <a:bodyPr/>
          <a:lstStyle/>
          <a:p>
            <a:pPr marL="0" lvl="1"/>
            <a:r>
              <a:rPr lang="en-US" sz="1600" spc="-20" dirty="0"/>
              <a:t>PRESENTER NOTES: </a:t>
            </a:r>
          </a:p>
          <a:p>
            <a:r>
              <a:rPr lang="en-US" sz="1600" spc="-20" dirty="0">
                <a:cs typeface="+mn-cs"/>
              </a:rPr>
              <a:t>When comparing brightness ratings of a touch display, it is important to consider the brightness specification of the LCD panel (without touch sensor), and the net brightness of the display with the touch sensor included.  When the touch sensor is included the display brightness will be reduced based on the light transmissivity of the touch technology being used. Shown below is the typical light </a:t>
            </a:r>
            <a:r>
              <a:rPr lang="en-US" sz="1600" spc="-20" dirty="0" smtClean="0">
                <a:cs typeface="+mn-cs"/>
              </a:rPr>
              <a:t>transmissivity </a:t>
            </a:r>
            <a:r>
              <a:rPr lang="en-US" sz="1600" spc="-20" dirty="0">
                <a:cs typeface="+mn-cs"/>
              </a:rPr>
              <a:t>of various touch sensors:</a:t>
            </a:r>
          </a:p>
          <a:p>
            <a:pPr marL="290093" indent="-290093">
              <a:buFont typeface="Arial" panose="020B0604020202020204" pitchFamily="34" charset="0"/>
              <a:buChar char="•"/>
            </a:pPr>
            <a:r>
              <a:rPr lang="en-US" sz="1600" spc="-20" dirty="0">
                <a:cs typeface="+mn-cs"/>
              </a:rPr>
              <a:t>Projected Capacitive = 90%</a:t>
            </a:r>
          </a:p>
          <a:p>
            <a:pPr marL="290093" indent="-290093">
              <a:buFont typeface="Arial" panose="020B0604020202020204" pitchFamily="34" charset="0"/>
              <a:buChar char="•"/>
            </a:pPr>
            <a:r>
              <a:rPr lang="en-US" sz="1600" spc="-20" dirty="0">
                <a:cs typeface="+mn-cs"/>
              </a:rPr>
              <a:t>Surface Capacitive = 86%</a:t>
            </a:r>
          </a:p>
          <a:p>
            <a:pPr marL="290093" indent="-290093">
              <a:buFont typeface="Arial" panose="020B0604020202020204" pitchFamily="34" charset="0"/>
              <a:buChar char="•"/>
            </a:pPr>
            <a:r>
              <a:rPr lang="en-US" sz="1600" spc="-20" dirty="0">
                <a:cs typeface="+mn-cs"/>
              </a:rPr>
              <a:t>Resistive = 81%</a:t>
            </a:r>
          </a:p>
          <a:p>
            <a:pPr marL="0" lvl="1"/>
            <a:endParaRPr lang="en-US" sz="1600" spc="-20" dirty="0"/>
          </a:p>
          <a:p>
            <a:pPr marL="0" lvl="1"/>
            <a:r>
              <a:rPr lang="en-US" sz="1600" spc="-20" dirty="0"/>
              <a:t>A “nit” is a unit of visible-light intensity, commonly used to specify the brightness of an LCD display.  One nit is equivalent to one candela per square meter (cd/m2 ).  </a:t>
            </a:r>
          </a:p>
          <a:p>
            <a:pPr marL="0" lvl="1"/>
            <a:endParaRPr lang="en-US" sz="1600" spc="-20" dirty="0"/>
          </a:p>
          <a:p>
            <a:endParaRPr lang="en-US" sz="1100" dirty="0"/>
          </a:p>
        </p:txBody>
      </p:sp>
    </p:spTree>
    <p:extLst>
      <p:ext uri="{BB962C8B-B14F-4D97-AF65-F5344CB8AC3E}">
        <p14:creationId xmlns:p14="http://schemas.microsoft.com/office/powerpoint/2010/main" val="3771437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3" y="8772527"/>
            <a:ext cx="3038475" cy="461963"/>
          </a:xfrm>
          <a:prstGeom prst="rect">
            <a:avLst/>
          </a:prstGeom>
          <a:noFill/>
          <a:ln w="9525">
            <a:noFill/>
            <a:miter lim="800000"/>
            <a:headEnd/>
            <a:tailEnd/>
          </a:ln>
        </p:spPr>
        <p:txBody>
          <a:bodyPr lIns="92818" tIns="46409" rIns="92818" bIns="46409"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970341" y="8772527"/>
            <a:ext cx="3038475" cy="461963"/>
          </a:xfrm>
          <a:prstGeom prst="rect">
            <a:avLst/>
          </a:prstGeom>
          <a:noFill/>
          <a:ln w="9525">
            <a:noFill/>
            <a:miter lim="800000"/>
            <a:headEnd/>
            <a:tailEnd/>
          </a:ln>
        </p:spPr>
        <p:txBody>
          <a:bodyPr lIns="92818" tIns="46409" rIns="92818" bIns="46409" anchor="b"/>
          <a:lstStyle/>
          <a:p>
            <a:pPr algn="r" eaLnBrk="0" hangingPunct="0"/>
            <a:fld id="{05EE62B7-48DB-4B70-A78E-962C53D2181C}" type="slidenum">
              <a:rPr lang="en-US" sz="1200">
                <a:solidFill>
                  <a:srgbClr val="000000"/>
                </a:solidFill>
                <a:latin typeface="Calibri" pitchFamily="34" charset="0"/>
              </a:rPr>
              <a:pPr algn="r" eaLnBrk="0" hangingPunct="0"/>
              <a:t>47</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47675" y="719138"/>
            <a:ext cx="6154738" cy="3462337"/>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extLst>
      <p:ext uri="{BB962C8B-B14F-4D97-AF65-F5344CB8AC3E}">
        <p14:creationId xmlns:p14="http://schemas.microsoft.com/office/powerpoint/2010/main" val="3561119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3" y="8772527"/>
            <a:ext cx="3038475" cy="461963"/>
          </a:xfrm>
          <a:prstGeom prst="rect">
            <a:avLst/>
          </a:prstGeom>
          <a:noFill/>
          <a:ln w="9525">
            <a:noFill/>
            <a:miter lim="800000"/>
            <a:headEnd/>
            <a:tailEnd/>
          </a:ln>
        </p:spPr>
        <p:txBody>
          <a:bodyPr lIns="92818" tIns="46409" rIns="92818" bIns="46409"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970341" y="8772527"/>
            <a:ext cx="3038475" cy="461963"/>
          </a:xfrm>
          <a:prstGeom prst="rect">
            <a:avLst/>
          </a:prstGeom>
          <a:noFill/>
          <a:ln w="9525">
            <a:noFill/>
            <a:miter lim="800000"/>
            <a:headEnd/>
            <a:tailEnd/>
          </a:ln>
        </p:spPr>
        <p:txBody>
          <a:bodyPr lIns="92818" tIns="46409" rIns="92818" bIns="46409" anchor="b"/>
          <a:lstStyle/>
          <a:p>
            <a:pPr algn="r" eaLnBrk="0" hangingPunct="0"/>
            <a:fld id="{05EE62B7-48DB-4B70-A78E-962C53D2181C}" type="slidenum">
              <a:rPr lang="en-US" sz="1200">
                <a:solidFill>
                  <a:srgbClr val="000000"/>
                </a:solidFill>
                <a:latin typeface="Calibri" pitchFamily="34" charset="0"/>
              </a:rPr>
              <a:pPr algn="r" eaLnBrk="0" hangingPunct="0"/>
              <a:t>48</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47675" y="719138"/>
            <a:ext cx="6154738" cy="3462337"/>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extLst>
      <p:ext uri="{BB962C8B-B14F-4D97-AF65-F5344CB8AC3E}">
        <p14:creationId xmlns:p14="http://schemas.microsoft.com/office/powerpoint/2010/main" val="10669916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49</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50</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51</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3" y="8772527"/>
            <a:ext cx="3038475" cy="461963"/>
          </a:xfrm>
          <a:prstGeom prst="rect">
            <a:avLst/>
          </a:prstGeom>
          <a:noFill/>
          <a:ln w="9525">
            <a:noFill/>
            <a:miter lim="800000"/>
            <a:headEnd/>
            <a:tailEnd/>
          </a:ln>
        </p:spPr>
        <p:txBody>
          <a:bodyPr lIns="92818" tIns="46409" rIns="92818" bIns="46409"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970341" y="8772527"/>
            <a:ext cx="3038475" cy="461963"/>
          </a:xfrm>
          <a:prstGeom prst="rect">
            <a:avLst/>
          </a:prstGeom>
          <a:noFill/>
          <a:ln w="9525">
            <a:noFill/>
            <a:miter lim="800000"/>
            <a:headEnd/>
            <a:tailEnd/>
          </a:ln>
        </p:spPr>
        <p:txBody>
          <a:bodyPr lIns="92818" tIns="46409" rIns="92818" bIns="46409" anchor="b"/>
          <a:lstStyle/>
          <a:p>
            <a:pPr algn="r" eaLnBrk="0" hangingPunct="0"/>
            <a:fld id="{05EE62B7-48DB-4B70-A78E-962C53D2181C}" type="slidenum">
              <a:rPr lang="en-US" sz="1200">
                <a:solidFill>
                  <a:srgbClr val="000000"/>
                </a:solidFill>
                <a:latin typeface="Calibri" pitchFamily="34" charset="0"/>
              </a:rPr>
              <a:pPr algn="r" eaLnBrk="0" hangingPunct="0"/>
              <a:t>52</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47675" y="719138"/>
            <a:ext cx="6154738" cy="3462337"/>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extLst>
      <p:ext uri="{BB962C8B-B14F-4D97-AF65-F5344CB8AC3E}">
        <p14:creationId xmlns:p14="http://schemas.microsoft.com/office/powerpoint/2010/main" val="12088093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txBox="1">
            <a:spLocks noGrp="1" noChangeArrowheads="1"/>
          </p:cNvSpPr>
          <p:nvPr/>
        </p:nvSpPr>
        <p:spPr bwMode="auto">
          <a:xfrm>
            <a:off x="3" y="8772527"/>
            <a:ext cx="3038475" cy="461963"/>
          </a:xfrm>
          <a:prstGeom prst="rect">
            <a:avLst/>
          </a:prstGeom>
          <a:noFill/>
          <a:ln w="9525">
            <a:noFill/>
            <a:miter lim="800000"/>
            <a:headEnd/>
            <a:tailEnd/>
          </a:ln>
        </p:spPr>
        <p:txBody>
          <a:bodyPr lIns="92818" tIns="46409" rIns="92818" bIns="46409" anchor="b"/>
          <a:lstStyle/>
          <a:p>
            <a:pPr eaLnBrk="0" hangingPunct="0"/>
            <a:r>
              <a:rPr lang="en-US" sz="1200" dirty="0">
                <a:solidFill>
                  <a:srgbClr val="000000"/>
                </a:solidFill>
                <a:latin typeface="Calibri" pitchFamily="34" charset="0"/>
              </a:rPr>
              <a:t>NCR Confidential</a:t>
            </a:r>
          </a:p>
        </p:txBody>
      </p:sp>
      <p:sp>
        <p:nvSpPr>
          <p:cNvPr id="23555" name="Rectangle 7"/>
          <p:cNvSpPr txBox="1">
            <a:spLocks noGrp="1" noChangeArrowheads="1"/>
          </p:cNvSpPr>
          <p:nvPr/>
        </p:nvSpPr>
        <p:spPr bwMode="auto">
          <a:xfrm>
            <a:off x="3970341" y="8772527"/>
            <a:ext cx="3038475" cy="461963"/>
          </a:xfrm>
          <a:prstGeom prst="rect">
            <a:avLst/>
          </a:prstGeom>
          <a:noFill/>
          <a:ln w="9525">
            <a:noFill/>
            <a:miter lim="800000"/>
            <a:headEnd/>
            <a:tailEnd/>
          </a:ln>
        </p:spPr>
        <p:txBody>
          <a:bodyPr lIns="92818" tIns="46409" rIns="92818" bIns="46409" anchor="b"/>
          <a:lstStyle/>
          <a:p>
            <a:pPr algn="r" eaLnBrk="0" hangingPunct="0"/>
            <a:fld id="{05EE62B7-48DB-4B70-A78E-962C53D2181C}" type="slidenum">
              <a:rPr lang="en-US" sz="1200">
                <a:solidFill>
                  <a:srgbClr val="000000"/>
                </a:solidFill>
                <a:latin typeface="Calibri" pitchFamily="34" charset="0"/>
              </a:rPr>
              <a:pPr algn="r" eaLnBrk="0" hangingPunct="0"/>
              <a:t>53</a:t>
            </a:fld>
            <a:endParaRPr lang="en-US" sz="1200" dirty="0">
              <a:solidFill>
                <a:srgbClr val="000000"/>
              </a:solidFill>
              <a:latin typeface="Calibri" pitchFamily="34" charset="0"/>
            </a:endParaRPr>
          </a:p>
        </p:txBody>
      </p:sp>
      <p:sp>
        <p:nvSpPr>
          <p:cNvPr id="23556" name="Rectangle 2"/>
          <p:cNvSpPr>
            <a:spLocks noGrp="1" noRot="1" noChangeAspect="1" noChangeArrowheads="1" noTextEdit="1"/>
          </p:cNvSpPr>
          <p:nvPr>
            <p:ph type="sldImg"/>
          </p:nvPr>
        </p:nvSpPr>
        <p:spPr bwMode="auto">
          <a:xfrm>
            <a:off x="447675" y="719138"/>
            <a:ext cx="6154738" cy="3462337"/>
          </a:xfrm>
          <a:noFill/>
          <a:ln>
            <a:solidFill>
              <a:srgbClr val="000000"/>
            </a:solidFill>
            <a:miter lim="800000"/>
            <a:headEnd/>
            <a:tailEnd/>
          </a:ln>
        </p:spPr>
      </p:sp>
      <p:sp>
        <p:nvSpPr>
          <p:cNvPr id="2355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a:p>
        </p:txBody>
      </p:sp>
    </p:spTree>
    <p:extLst>
      <p:ext uri="{BB962C8B-B14F-4D97-AF65-F5344CB8AC3E}">
        <p14:creationId xmlns:p14="http://schemas.microsoft.com/office/powerpoint/2010/main" val="23328168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54</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55</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dirty="0" smtClean="0">
                <a:latin typeface="Arial" charset="0"/>
                <a:ea typeface="ＭＳ Ｐゴシック" pitchFamily="34" charset="-128"/>
              </a:rPr>
              <a:t>By reducing the amount of paper used on each receipt you reduce your paper cost because you are using less paper. Since you can now buy less paper  you also save on the cost to ship and store that paper.  </a:t>
            </a:r>
          </a:p>
          <a:p>
            <a:pPr eaLnBrk="1" hangingPunct="1"/>
            <a:endParaRPr lang="en-GB" dirty="0" smtClean="0">
              <a:latin typeface="Arial" charset="0"/>
              <a:ea typeface="ＭＳ Ｐゴシック" pitchFamily="34" charset="-128"/>
            </a:endParaRPr>
          </a:p>
          <a:p>
            <a:pPr eaLnBrk="1" hangingPunct="1"/>
            <a:r>
              <a:rPr lang="en-GB" dirty="0" smtClean="0">
                <a:latin typeface="Arial" charset="0"/>
                <a:ea typeface="ＭＳ Ｐゴシック" pitchFamily="34" charset="-128"/>
              </a:rPr>
              <a:t>By reducing paper usage, there is also a positive environmental impact. The reductions in paper and energy use, emissions, fuel consumption, landfill space and waste water are all real reductions that generate cost savings.  </a:t>
            </a:r>
          </a:p>
          <a:p>
            <a:pPr eaLnBrk="1" hangingPunct="1"/>
            <a:endParaRPr lang="en-GB" dirty="0" smtClean="0">
              <a:latin typeface="Arial" charset="0"/>
              <a:ea typeface="ＭＳ Ｐゴシック" pitchFamily="34" charset="-128"/>
            </a:endParaRPr>
          </a:p>
          <a:p>
            <a:pPr eaLnBrk="1" hangingPunct="1"/>
            <a:r>
              <a:rPr lang="en-GB" dirty="0" smtClean="0">
                <a:latin typeface="Arial" charset="0"/>
                <a:ea typeface="ＭＳ Ｐゴシック" pitchFamily="34" charset="-128"/>
              </a:rPr>
              <a:t>Assume that you could see these types of savings, what type of impact would that have on your business objectives? </a:t>
            </a:r>
          </a:p>
          <a:p>
            <a:pPr eaLnBrk="1" hangingPunct="1"/>
            <a:endParaRPr lang="en-GB" dirty="0" smtClean="0">
              <a:latin typeface="Arial" charset="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56</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325903">
              <a:defRPr/>
            </a:pPr>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57</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325903">
              <a:defRPr/>
            </a:pPr>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58</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325903">
              <a:defRPr/>
            </a:pPr>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59</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figure that helps to explain how the new Wireless Interface works on the 7197 Series II thermal receipt printer. There are two different modes within the wireless interface. These modes can be used depending on how you are connecting the printer to a wireless source. </a:t>
            </a:r>
          </a:p>
          <a:p>
            <a:endParaRPr lang="en-US" dirty="0"/>
          </a:p>
          <a:p>
            <a:r>
              <a:rPr lang="en-US" dirty="0"/>
              <a:t>There are two different Wi-Fi Printer Setup Modes:</a:t>
            </a:r>
          </a:p>
          <a:p>
            <a:r>
              <a:rPr lang="en-US" dirty="0"/>
              <a:t>-Access Point Mode</a:t>
            </a:r>
          </a:p>
          <a:p>
            <a:pPr lvl="0"/>
            <a:r>
              <a:rPr lang="en-US" dirty="0"/>
              <a:t>For initial configuration of the printer and for retailers without Access Point and the printer is the access point. (Point to Point or 1 to 1 relationship)</a:t>
            </a:r>
          </a:p>
          <a:p>
            <a:endParaRPr lang="en-US" dirty="0"/>
          </a:p>
          <a:p>
            <a:r>
              <a:rPr lang="en-US" dirty="0"/>
              <a:t>-Infrastructure Mode</a:t>
            </a:r>
          </a:p>
          <a:p>
            <a:pPr lvl="0"/>
            <a:r>
              <a:rPr lang="en-US" dirty="0"/>
              <a:t>For stores/retailers that already have a wireless infrastructure. (provides the ability to connect multiple devices to the modem or router)</a:t>
            </a:r>
          </a:p>
          <a:p>
            <a:endParaRPr lang="en-US" dirty="0" smtClean="0"/>
          </a:p>
          <a:p>
            <a:pPr defTabSz="1325903">
              <a:defRPr/>
            </a:pPr>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60</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Security from the</a:t>
            </a:r>
            <a:r>
              <a:rPr lang="en-US" baseline="0" dirty="0" smtClean="0"/>
              <a:t> printer to the network is available over WEP, WPA and WPA2- Enterprise and/ or Personal </a:t>
            </a:r>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61</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62</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63</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64</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65</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409"/>
            <a:r>
              <a:rPr lang="en-US" dirty="0" smtClean="0"/>
              <a:t>The NCR Cash Drawer portfolio consists of 3 main cash drawers to address our Retail customers’ requirements. All NCR cash drawers are certified to ensure compatibility with our NCR POS systems and are tested to ensure that they meet and/ or exceed 1 million open and close cycles without interruption. All drawers displayed here contain a 24V interface and are diode protected. Standard features of each drawer are the availability of media slots, the ability to select a till based on local requirements, the ability to obtain a lockable till lid if required, different lock options dependent upon the drawer selected and all drawers are shipped with a cable to ensure that the customer can immediately install the cash drawer.</a:t>
            </a:r>
          </a:p>
          <a:p>
            <a:pPr defTabSz="942409"/>
            <a:endParaRPr lang="en-US" dirty="0" smtClean="0"/>
          </a:p>
          <a:p>
            <a:pPr defTabSz="942409"/>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66</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67</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483968">
              <a:spcBef>
                <a:spcPct val="0"/>
              </a:spcBef>
            </a:pPr>
            <a:r>
              <a:rPr lang="en-US" dirty="0" smtClean="0"/>
              <a:t>Quickly taking a look at NCR’s current scanner family, you can see we offer a wide variety of products for any environment.  We offer simple to advance handhelds, single window and presentation scanners, and then our high speed bi-optics.</a:t>
            </a:r>
          </a:p>
          <a:p>
            <a:pPr defTabSz="1483968">
              <a:spcBef>
                <a:spcPct val="0"/>
              </a:spcBef>
            </a:pPr>
            <a:endParaRPr lang="en-US" dirty="0" smtClean="0"/>
          </a:p>
          <a:p>
            <a:pPr defTabSz="1483968">
              <a:spcBef>
                <a:spcPct val="0"/>
              </a:spcBef>
            </a:pPr>
            <a:r>
              <a:rPr lang="en-US" dirty="0" smtClean="0"/>
              <a:t>These scanners offer the highest level of performance in their class, and well as simple usability and flexibly.  In addition, NCR scanners offer investment protection for emerging technologies like hybrid scanning.</a:t>
            </a:r>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68</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4" name="Slide Number Placeholder 3"/>
          <p:cNvSpPr>
            <a:spLocks noGrp="1"/>
          </p:cNvSpPr>
          <p:nvPr>
            <p:ph type="sldNum" sz="quarter" idx="5"/>
          </p:nvPr>
        </p:nvSpPr>
        <p:spPr/>
        <p:txBody>
          <a:bodyPr/>
          <a:lstStyle/>
          <a:p>
            <a:pPr>
              <a:defRPr/>
            </a:pPr>
            <a:fld id="{AE12D8EA-1966-4BBB-8333-9CAC803927C1}" type="slidenum">
              <a:rPr lang="en-US" smtClean="0"/>
              <a:pPr>
                <a:defRPr/>
              </a:pPr>
              <a:t>69</a:t>
            </a:fld>
            <a:endParaRPr lang="en-US" dirty="0"/>
          </a:p>
        </p:txBody>
      </p:sp>
    </p:spTree>
    <p:extLst>
      <p:ext uri="{BB962C8B-B14F-4D97-AF65-F5344CB8AC3E}">
        <p14:creationId xmlns:p14="http://schemas.microsoft.com/office/powerpoint/2010/main" val="484872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7</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70</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71</a:t>
            </a:fld>
            <a:endParaRPr lang="en-US" dirty="0"/>
          </a:p>
        </p:txBody>
      </p:sp>
    </p:spTree>
    <p:extLst>
      <p:ext uri="{BB962C8B-B14F-4D97-AF65-F5344CB8AC3E}">
        <p14:creationId xmlns:p14="http://schemas.microsoft.com/office/powerpoint/2010/main" val="2661799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72</a:t>
            </a:fld>
            <a:endParaRPr lang="en-US" dirty="0"/>
          </a:p>
        </p:txBody>
      </p:sp>
    </p:spTree>
    <p:extLst>
      <p:ext uri="{BB962C8B-B14F-4D97-AF65-F5344CB8AC3E}">
        <p14:creationId xmlns:p14="http://schemas.microsoft.com/office/powerpoint/2010/main" val="3771437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294475999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B3DE52D-9E31-474C-ADCF-3D7946BA6A64}" type="slidenum">
              <a:rPr lang="en-US" smtClean="0"/>
              <a:t>74</a:t>
            </a:fld>
            <a:endParaRPr lang="en-US" dirty="0"/>
          </a:p>
        </p:txBody>
      </p:sp>
    </p:spTree>
    <p:extLst>
      <p:ext uri="{BB962C8B-B14F-4D97-AF65-F5344CB8AC3E}">
        <p14:creationId xmlns:p14="http://schemas.microsoft.com/office/powerpoint/2010/main" val="256856979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Presenter Notes:</a:t>
            </a:r>
          </a:p>
          <a:p>
            <a:endParaRPr lang="en-US" sz="1100" dirty="0"/>
          </a:p>
          <a:p>
            <a:r>
              <a:rPr lang="en-US" sz="1100" dirty="0"/>
              <a:t>NCR Projected Capacitive is compliant with both Windows 7 as well as Windows 8.1.  </a:t>
            </a:r>
          </a:p>
          <a:p>
            <a:r>
              <a:rPr lang="en-US" sz="1100" dirty="0"/>
              <a:t>Note that to be Win 8 compliant requires that the touch be able to at least capture 5 point touch.  Dual point touch is NOT Win 8.1 compliant (NCR P-Cap is 10-point multi touch)</a:t>
            </a:r>
          </a:p>
          <a:p>
            <a:endParaRPr lang="en-US" sz="1100" dirty="0"/>
          </a:p>
          <a:p>
            <a:r>
              <a:rPr lang="en-US" sz="1100" dirty="0"/>
              <a:t>NCR Projected Capacitive is activated by a finger touch.  With respect to wearing gloves It is important to note that some types of gloves could be used but not all gloves will work.  A glove with conductive material and in some cases a thin glove may be used to activate the touch.  </a:t>
            </a:r>
          </a:p>
          <a:p>
            <a:endParaRPr lang="en-US" sz="1100" dirty="0"/>
          </a:p>
          <a:p>
            <a:r>
              <a:rPr lang="en-US" sz="1100" dirty="0"/>
              <a:t>MoHS is a mineral hardness scale – (~20X greater than 4H) </a:t>
            </a:r>
          </a:p>
          <a:p>
            <a:endParaRPr lang="en-US" sz="1100" dirty="0"/>
          </a:p>
          <a:p>
            <a:r>
              <a:rPr lang="en-US" sz="1100" dirty="0"/>
              <a:t>4H is a hardness scale (#2 pencil is 2H)</a:t>
            </a:r>
          </a:p>
          <a:p>
            <a:endParaRPr lang="en-US" sz="1100" dirty="0"/>
          </a:p>
          <a:p>
            <a:r>
              <a:rPr lang="en-US" sz="1100" dirty="0"/>
              <a:t>Transmissivity – note that a clear pane of glass loses 4% of transmissivity per side.  Therefore, 92%  light transmissivity is at the high end of the scale.  A rating of 86% or even 81% is still very visible and even difficult to perceive a difference. </a:t>
            </a:r>
          </a:p>
        </p:txBody>
      </p:sp>
      <p:sp>
        <p:nvSpPr>
          <p:cNvPr id="4" name="Slide Number Placeholder 3"/>
          <p:cNvSpPr>
            <a:spLocks noGrp="1"/>
          </p:cNvSpPr>
          <p:nvPr>
            <p:ph type="sldNum" sz="quarter" idx="10"/>
          </p:nvPr>
        </p:nvSpPr>
        <p:spPr/>
        <p:txBody>
          <a:bodyPr/>
          <a:lstStyle/>
          <a:p>
            <a:fld id="{350F19AF-3ABC-8944-B74E-716E8CF5453B}" type="slidenum">
              <a:rPr lang="en-US" smtClean="0">
                <a:solidFill>
                  <a:prstClr val="black"/>
                </a:solidFill>
              </a:rPr>
              <a:pPr/>
              <a:t>75</a:t>
            </a:fld>
            <a:endParaRPr lang="en-US" dirty="0">
              <a:solidFill>
                <a:prstClr val="black"/>
              </a:solidFill>
            </a:endParaRPr>
          </a:p>
        </p:txBody>
      </p:sp>
      <p:pic>
        <p:nvPicPr>
          <p:cNvPr id="5" name="Picture 2" descr="hand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5373" y="692152"/>
            <a:ext cx="307616" cy="42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674435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76</a:t>
            </a:fld>
            <a:endParaRPr lang="en-US" dirty="0"/>
          </a:p>
        </p:txBody>
      </p:sp>
    </p:spTree>
    <p:extLst>
      <p:ext uri="{BB962C8B-B14F-4D97-AF65-F5344CB8AC3E}">
        <p14:creationId xmlns:p14="http://schemas.microsoft.com/office/powerpoint/2010/main" val="4161809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8</a:t>
            </a:fld>
            <a:endParaRPr lang="en-US" dirty="0"/>
          </a:p>
        </p:txBody>
      </p:sp>
      <p:sp>
        <p:nvSpPr>
          <p:cNvPr id="3" name="Notes Placeholder 2"/>
          <p:cNvSpPr>
            <a:spLocks noGrp="1"/>
          </p:cNvSpPr>
          <p:nvPr>
            <p:ph type="body" idx="1"/>
          </p:nvPr>
        </p:nvSpPr>
        <p:spPr>
          <a:xfrm>
            <a:off x="457200" y="4387135"/>
            <a:ext cx="6172200" cy="4345701"/>
          </a:xfrm>
        </p:spPr>
        <p:txBody>
          <a:bodyPr/>
          <a:lstStyle/>
          <a:p>
            <a:pPr defTabSz="1325903">
              <a:defRPr/>
            </a:pPr>
            <a:r>
              <a:rPr lang="en-US" sz="1400" dirty="0"/>
              <a:t>With over a million point-of-sale (POS) systems installed globally, NCR is committed to designing, manufacturing and testing to the unique demands of the retail market.   Our POS terminals are not general purpose office PCs that have been repackaged or customized for retail.  NCR’s solutions are purpose-built specifically for a retail store environment. </a:t>
            </a:r>
          </a:p>
          <a:p>
            <a:pPr defTabSz="1325903">
              <a:defRPr/>
            </a:pPr>
            <a:r>
              <a:rPr lang="en-US" sz="1400" dirty="0"/>
              <a:t>A retail environment exposes terminals to extreme conditions including increased temperatures, dirt, dust, grime, shock, vibration, spills, magnetic fields, and radio frequency (RF) interference uncommon in a typical home or office environment.  To survive in these harsh conditions, </a:t>
            </a:r>
            <a:r>
              <a:rPr lang="en-US" sz="1400" dirty="0" smtClean="0"/>
              <a:t>we conduct </a:t>
            </a:r>
            <a:r>
              <a:rPr lang="en-US" sz="1400" dirty="0"/>
              <a:t>comprehensive environmental testing to simulate the real world hazards of a retail store.  </a:t>
            </a:r>
            <a:endParaRPr lang="en-US" sz="1400" dirty="0" smtClean="0"/>
          </a:p>
          <a:p>
            <a:pPr defTabSz="1325903">
              <a:defRPr/>
            </a:pPr>
            <a:r>
              <a:rPr lang="en-US" sz="1400" dirty="0" smtClean="0"/>
              <a:t>During </a:t>
            </a:r>
            <a:r>
              <a:rPr lang="en-US" sz="1400" dirty="0"/>
              <a:t>our platform integration testing we validate the NCR POS Terminals and Peripherals across multiple operating system </a:t>
            </a:r>
            <a:r>
              <a:rPr lang="en-US" sz="1400" dirty="0" smtClean="0"/>
              <a:t>environments to ensure interoperability. </a:t>
            </a:r>
          </a:p>
          <a:p>
            <a:pPr defTabSz="1325903">
              <a:defRPr/>
            </a:pPr>
            <a:r>
              <a:rPr lang="en-US" sz="1400" dirty="0"/>
              <a:t>In addition, </a:t>
            </a:r>
            <a:r>
              <a:rPr lang="en-US" sz="1400" dirty="0" smtClean="0"/>
              <a:t>we ensure are products meet regulatory compliance standards in the markets we serve including Product Safety, EMC, and Weights and Measures. </a:t>
            </a:r>
            <a:endParaRPr lang="en-US" sz="1400" dirty="0"/>
          </a:p>
        </p:txBody>
      </p:sp>
    </p:spTree>
    <p:extLst>
      <p:ext uri="{BB962C8B-B14F-4D97-AF65-F5344CB8AC3E}">
        <p14:creationId xmlns:p14="http://schemas.microsoft.com/office/powerpoint/2010/main" val="3771437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54DF2175-7DAB-6E40-A633-1A053EC371F7}" type="slidenum">
              <a:rPr lang="en-US" smtClean="0"/>
              <a:pPr>
                <a:defRPr/>
              </a:pPr>
              <a:t>9</a:t>
            </a:fld>
            <a:endParaRPr lang="en-US" dirty="0"/>
          </a:p>
        </p:txBody>
      </p:sp>
      <p:sp>
        <p:nvSpPr>
          <p:cNvPr id="5" name="Notes Placeholder 2"/>
          <p:cNvSpPr>
            <a:spLocks noGrp="1"/>
          </p:cNvSpPr>
          <p:nvPr>
            <p:ph type="body" idx="1"/>
          </p:nvPr>
        </p:nvSpPr>
        <p:spPr>
          <a:xfrm>
            <a:off x="457624" y="4387136"/>
            <a:ext cx="6171424" cy="4345445"/>
          </a:xfrm>
        </p:spPr>
        <p:txBody>
          <a:bodyPr/>
          <a:lstStyle/>
          <a:p>
            <a:pPr defTabSz="1325903">
              <a:defRPr/>
            </a:pPr>
            <a:r>
              <a:rPr lang="en-US" dirty="0" smtClean="0"/>
              <a:t>Another important aspect of our product strategy is the use of industrial grade components that are designed to improve reliability and performance in a Retail environment.  </a:t>
            </a:r>
            <a:r>
              <a:rPr lang="en-US" dirty="0"/>
              <a:t>Examples include our </a:t>
            </a:r>
            <a:r>
              <a:rPr lang="en-US" dirty="0" smtClean="0"/>
              <a:t>use of industrial </a:t>
            </a:r>
            <a:r>
              <a:rPr lang="en-US" dirty="0"/>
              <a:t>grade LED-backlit LCD </a:t>
            </a:r>
            <a:r>
              <a:rPr lang="en-US" dirty="0" smtClean="0"/>
              <a:t>displays that are designed to deliver a longer life and higher brightness versus consumer grade displays and many competitive offerings.  We also use professional grade solid state drives for higher reliability and write endurance because we understand that retailers keep their POS systems for many years.  Our RealPOS terminals and peripherals feature rugged enclosures to withstand the bumps and spills of a Retail store.  We also design our POS terminals from the ground up to provide the enhanced connectivity you need to efficiently power your retail peripherals.   </a:t>
            </a:r>
            <a:endParaRPr lang="en-US" dirty="0"/>
          </a:p>
        </p:txBody>
      </p:sp>
    </p:spTree>
    <p:extLst>
      <p:ext uri="{BB962C8B-B14F-4D97-AF65-F5344CB8AC3E}">
        <p14:creationId xmlns:p14="http://schemas.microsoft.com/office/powerpoint/2010/main" val="37714379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 name="Picture 1" descr="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4968153" cy="5143500"/>
          </a:xfrm>
          <a:prstGeom prst="rect">
            <a:avLst/>
          </a:prstGeom>
        </p:spPr>
      </p:pic>
      <p:sp>
        <p:nvSpPr>
          <p:cNvPr id="3" name="Text Placeholder 2"/>
          <p:cNvSpPr>
            <a:spLocks noGrp="1"/>
          </p:cNvSpPr>
          <p:nvPr>
            <p:ph type="body" sz="quarter" idx="10"/>
          </p:nvPr>
        </p:nvSpPr>
        <p:spPr>
          <a:xfrm>
            <a:off x="514186" y="930584"/>
            <a:ext cx="4171102" cy="2430887"/>
          </a:xfrm>
          <a:prstGeom prst="rect">
            <a:avLst/>
          </a:prstGeom>
        </p:spPr>
        <p:txBody>
          <a:bodyPr/>
          <a:lstStyle>
            <a:lvl1pPr marL="0" indent="0">
              <a:lnSpc>
                <a:spcPct val="100000"/>
              </a:lnSpc>
              <a:buNone/>
              <a:defRPr sz="4800" cap="all" spc="-100" baseline="0">
                <a:solidFill>
                  <a:schemeClr val="bg1"/>
                </a:solidFill>
                <a:latin typeface="+mj-lt"/>
                <a:cs typeface="NCR New Marker" pitchFamily="50" charset="0"/>
              </a:defRPr>
            </a:lvl1pPr>
          </a:lstStyle>
          <a:p>
            <a:pPr lvl="0"/>
            <a:r>
              <a:rPr lang="en-US" dirty="0" smtClean="0"/>
              <a:t>Click to edit Master text styles</a:t>
            </a:r>
          </a:p>
        </p:txBody>
      </p:sp>
      <p:sp>
        <p:nvSpPr>
          <p:cNvPr id="5" name="Text Placeholder 2"/>
          <p:cNvSpPr>
            <a:spLocks noGrp="1"/>
          </p:cNvSpPr>
          <p:nvPr>
            <p:ph type="body" sz="quarter" idx="11"/>
          </p:nvPr>
        </p:nvSpPr>
        <p:spPr>
          <a:xfrm>
            <a:off x="514186" y="3416216"/>
            <a:ext cx="3908425" cy="711713"/>
          </a:xfrm>
          <a:prstGeom prst="rect">
            <a:avLst/>
          </a:prstGeom>
        </p:spPr>
        <p:txBody>
          <a:bodyPr/>
          <a:lstStyle>
            <a:lvl1pPr marL="0" indent="0">
              <a:lnSpc>
                <a:spcPts val="2000"/>
              </a:lnSpc>
              <a:buNone/>
              <a:defRPr sz="1800" spc="-30" baseline="0">
                <a:solidFill>
                  <a:srgbClr val="FFFFFF"/>
                </a:solidFill>
              </a:defRPr>
            </a:lvl1pPr>
          </a:lstStyle>
          <a:p>
            <a:pPr lvl="0"/>
            <a:r>
              <a:rPr lang="en-US" smtClean="0"/>
              <a:t>Click to edit Master text styles</a:t>
            </a:r>
          </a:p>
        </p:txBody>
      </p:sp>
    </p:spTree>
    <p:extLst>
      <p:ext uri="{BB962C8B-B14F-4D97-AF65-F5344CB8AC3E}">
        <p14:creationId xmlns:p14="http://schemas.microsoft.com/office/powerpoint/2010/main" val="279108756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 txt box v1">
    <p:spTree>
      <p:nvGrpSpPr>
        <p:cNvPr id="1" name=""/>
        <p:cNvGrpSpPr/>
        <p:nvPr/>
      </p:nvGrpSpPr>
      <p:grpSpPr>
        <a:xfrm>
          <a:off x="0" y="0"/>
          <a:ext cx="0" cy="0"/>
          <a:chOff x="0" y="0"/>
          <a:chExt cx="0" cy="0"/>
        </a:xfrm>
      </p:grpSpPr>
      <p:sp>
        <p:nvSpPr>
          <p:cNvPr id="6" name="Picture Placeholder 5"/>
          <p:cNvSpPr>
            <a:spLocks noGrp="1"/>
          </p:cNvSpPr>
          <p:nvPr>
            <p:ph type="pic" sz="quarter" idx="19"/>
          </p:nvPr>
        </p:nvSpPr>
        <p:spPr>
          <a:xfrm>
            <a:off x="474663" y="1152000"/>
            <a:ext cx="4181000" cy="3373600"/>
          </a:xfrm>
        </p:spPr>
        <p:txBody>
          <a:bodyPr/>
          <a:lstStyle>
            <a:lvl1pPr marL="0" marR="0" indent="0" algn="ctr" defTabSz="457200" rtl="0" eaLnBrk="1" fontAlgn="auto" latinLnBrk="0" hangingPunct="1">
              <a:lnSpc>
                <a:spcPts val="2480"/>
              </a:lnSpc>
              <a:spcBef>
                <a:spcPct val="20000"/>
              </a:spcBef>
              <a:spcAft>
                <a:spcPts val="0"/>
              </a:spcAft>
              <a:buClrTx/>
              <a:buSzTx/>
              <a:buFont typeface="Arial"/>
              <a:buNone/>
              <a:tabLst/>
              <a:defRPr sz="1400"/>
            </a:lvl1pPr>
          </a:lstStyle>
          <a:p>
            <a:pPr lvl="0"/>
            <a:r>
              <a:rPr lang="en-US" noProof="0" dirty="0" smtClean="0"/>
              <a:t>Click icon to add picture</a:t>
            </a:r>
            <a:endParaRPr lang="en-US" noProof="0" dirty="0"/>
          </a:p>
        </p:txBody>
      </p:sp>
      <p:sp>
        <p:nvSpPr>
          <p:cNvPr id="10" name="Text Placeholder 21"/>
          <p:cNvSpPr>
            <a:spLocks noGrp="1"/>
          </p:cNvSpPr>
          <p:nvPr>
            <p:ph type="body" sz="quarter" idx="16"/>
          </p:nvPr>
        </p:nvSpPr>
        <p:spPr>
          <a:xfrm>
            <a:off x="4863971" y="1152525"/>
            <a:ext cx="3754800" cy="498475"/>
          </a:xfrm>
          <a:solidFill>
            <a:srgbClr val="4FAC43"/>
          </a:solidFill>
        </p:spPr>
        <p:txBody>
          <a:bodyPr lIns="108000" tIns="0" anchor="ctr">
            <a:noAutofit/>
          </a:bodyPr>
          <a:lstStyle>
            <a:lvl1pPr marL="0" indent="0">
              <a:lnSpc>
                <a:spcPts val="1780"/>
              </a:lnSpc>
              <a:spcBef>
                <a:spcPts val="0"/>
              </a:spcBef>
              <a:buNone/>
              <a:defRPr sz="1600">
                <a:solidFill>
                  <a:schemeClr val="bg1"/>
                </a:solidFill>
              </a:defRPr>
            </a:lvl1pPr>
            <a:lvl2pPr marL="457200" indent="0">
              <a:buNone/>
              <a:defRPr/>
            </a:lvl2pPr>
          </a:lstStyle>
          <a:p>
            <a:pPr lvl="0"/>
            <a:r>
              <a:rPr lang="en-US" dirty="0" smtClean="0"/>
              <a:t>Click to edit Master text styles</a:t>
            </a:r>
          </a:p>
        </p:txBody>
      </p:sp>
      <p:sp>
        <p:nvSpPr>
          <p:cNvPr id="11" name="Text Placeholder 8"/>
          <p:cNvSpPr>
            <a:spLocks noGrp="1"/>
          </p:cNvSpPr>
          <p:nvPr>
            <p:ph type="body" sz="quarter" idx="18"/>
          </p:nvPr>
        </p:nvSpPr>
        <p:spPr>
          <a:xfrm>
            <a:off x="4863971" y="1652758"/>
            <a:ext cx="3754800" cy="28692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lvl1pPr>
            <a:lvl2pPr marL="298800" indent="-144000">
              <a:lnSpc>
                <a:spcPct val="100000"/>
              </a:lnSpc>
              <a:spcBef>
                <a:spcPts val="400"/>
              </a:spcBef>
              <a:spcAft>
                <a:spcPts val="400"/>
              </a:spcAft>
              <a:defRPr sz="1200"/>
            </a:lvl2pPr>
            <a:lvl3pPr marL="450000" indent="-144000">
              <a:lnSpc>
                <a:spcPct val="100000"/>
              </a:lnSpc>
              <a:spcBef>
                <a:spcPts val="400"/>
              </a:spcBef>
              <a:spcAft>
                <a:spcPts val="400"/>
              </a:spcAft>
              <a:defRPr sz="1100"/>
            </a:lvl3pPr>
            <a:lvl4pPr marL="619200" indent="-144000">
              <a:lnSpc>
                <a:spcPct val="100000"/>
              </a:lnSpc>
              <a:spcBef>
                <a:spcPts val="400"/>
              </a:spcBef>
              <a:spcAft>
                <a:spcPts val="400"/>
              </a:spcAft>
              <a:defRPr sz="1100"/>
            </a:lvl4pPr>
            <a:lvl5pPr marL="792000" indent="-144000">
              <a:lnSpc>
                <a:spcPct val="100000"/>
              </a:lnSpc>
              <a:spcBef>
                <a:spcPts val="400"/>
              </a:spcBef>
              <a:spcAft>
                <a:spcPts val="400"/>
              </a:spcAft>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1"/>
          <p:cNvSpPr>
            <a:spLocks noGrp="1"/>
          </p:cNvSpPr>
          <p:nvPr>
            <p:ph type="ftr" sz="quarter" idx="20"/>
          </p:nvPr>
        </p:nvSpPr>
        <p:spPr/>
        <p:txBody>
          <a:bodyPr/>
          <a:lstStyle>
            <a:lvl1pPr>
              <a:defRPr/>
            </a:lvl1pPr>
          </a:lstStyle>
          <a:p>
            <a:pPr>
              <a:defRPr/>
            </a:pPr>
            <a:endParaRPr lang="en-US" dirty="0"/>
          </a:p>
        </p:txBody>
      </p:sp>
      <p:sp>
        <p:nvSpPr>
          <p:cNvPr id="9" name="Date Placeholder 2"/>
          <p:cNvSpPr>
            <a:spLocks noGrp="1"/>
          </p:cNvSpPr>
          <p:nvPr>
            <p:ph type="dt" sz="half" idx="21"/>
          </p:nvPr>
        </p:nvSpPr>
        <p:spPr/>
        <p:txBody>
          <a:bodyPr/>
          <a:lstStyle>
            <a:lvl1pPr>
              <a:defRPr/>
            </a:lvl1pPr>
          </a:lstStyle>
          <a:p>
            <a:pPr>
              <a:defRPr/>
            </a:pPr>
            <a:fld id="{2EC990C6-7EBD-433C-92B1-4369515F5F09}" type="datetime1">
              <a:rPr lang="en-US" smtClean="0"/>
              <a:t>3/13/2015</a:t>
            </a:fld>
            <a:endParaRPr lang="en-US" dirty="0"/>
          </a:p>
        </p:txBody>
      </p:sp>
      <p:sp>
        <p:nvSpPr>
          <p:cNvPr id="12" name="Slide Number Placeholder 10"/>
          <p:cNvSpPr>
            <a:spLocks noGrp="1"/>
          </p:cNvSpPr>
          <p:nvPr>
            <p:ph type="sldNum" sz="quarter" idx="22"/>
          </p:nvPr>
        </p:nvSpPr>
        <p:spPr/>
        <p:txBody>
          <a:bodyPr/>
          <a:lstStyle>
            <a:lvl1pPr>
              <a:defRPr/>
            </a:lvl1pPr>
          </a:lstStyle>
          <a:p>
            <a:pPr>
              <a:defRPr/>
            </a:pPr>
            <a:fld id="{0A91E351-3565-524C-A63A-BC6762BBE54E}"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a:lstStyle>
            <a:lvl1pPr>
              <a:defRPr sz="3200">
                <a:solidFill>
                  <a:srgbClr val="40404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2057352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 small txt box ">
    <p:spTree>
      <p:nvGrpSpPr>
        <p:cNvPr id="1" name=""/>
        <p:cNvGrpSpPr/>
        <p:nvPr/>
      </p:nvGrpSpPr>
      <p:grpSpPr>
        <a:xfrm>
          <a:off x="0" y="0"/>
          <a:ext cx="0" cy="0"/>
          <a:chOff x="0" y="0"/>
          <a:chExt cx="0" cy="0"/>
        </a:xfrm>
      </p:grpSpPr>
      <p:sp>
        <p:nvSpPr>
          <p:cNvPr id="9" name="Text Placeholder 8"/>
          <p:cNvSpPr>
            <a:spLocks noGrp="1"/>
          </p:cNvSpPr>
          <p:nvPr>
            <p:ph type="body" sz="quarter" idx="18"/>
          </p:nvPr>
        </p:nvSpPr>
        <p:spPr>
          <a:xfrm>
            <a:off x="6462465" y="1151999"/>
            <a:ext cx="2294032" cy="2295207"/>
          </a:xfrm>
          <a:solidFill>
            <a:srgbClr val="4FAC43"/>
          </a:solidFill>
        </p:spPr>
        <p:txBody>
          <a:bodyPr lIns="108000" tIns="108000" rIns="108000"/>
          <a:lstStyle>
            <a:lvl1pPr marL="144000" indent="-144000">
              <a:lnSpc>
                <a:spcPct val="100000"/>
              </a:lnSpc>
              <a:spcBef>
                <a:spcPts val="400"/>
              </a:spcBef>
              <a:spcAft>
                <a:spcPts val="400"/>
              </a:spcAft>
              <a:buClr>
                <a:schemeClr val="bg1"/>
              </a:buClr>
              <a:defRPr sz="1400">
                <a:solidFill>
                  <a:schemeClr val="bg1"/>
                </a:solidFill>
              </a:defRPr>
            </a:lvl1pPr>
            <a:lvl2pPr marL="298800" indent="-144000">
              <a:lnSpc>
                <a:spcPct val="100000"/>
              </a:lnSpc>
              <a:spcBef>
                <a:spcPts val="400"/>
              </a:spcBef>
              <a:spcAft>
                <a:spcPts val="400"/>
              </a:spcAft>
              <a:buClr>
                <a:schemeClr val="bg1"/>
              </a:buClr>
              <a:defRPr sz="1200">
                <a:solidFill>
                  <a:schemeClr val="bg1"/>
                </a:solidFill>
              </a:defRPr>
            </a:lvl2pPr>
            <a:lvl3pPr marL="306000" indent="0">
              <a:lnSpc>
                <a:spcPts val="1600"/>
              </a:lnSpc>
              <a:spcBef>
                <a:spcPts val="0"/>
              </a:spcBef>
              <a:buNone/>
              <a:defRPr sz="1100">
                <a:solidFill>
                  <a:schemeClr val="bg1"/>
                </a:solidFill>
              </a:defRPr>
            </a:lvl3pPr>
            <a:lvl4pPr marL="619200" indent="-144000">
              <a:lnSpc>
                <a:spcPts val="1600"/>
              </a:lnSpc>
              <a:spcBef>
                <a:spcPts val="0"/>
              </a:spcBef>
              <a:defRPr sz="1100"/>
            </a:lvl4pPr>
            <a:lvl5pPr marL="792000" indent="-144000">
              <a:lnSpc>
                <a:spcPts val="1600"/>
              </a:lnSpc>
              <a:spcBef>
                <a:spcPts val="0"/>
              </a:spcBef>
              <a:defRPr sz="1100"/>
            </a:lvl5pPr>
          </a:lstStyle>
          <a:p>
            <a:pPr lvl="0"/>
            <a:r>
              <a:rPr lang="en-US" dirty="0" smtClean="0"/>
              <a:t>Click to edit Master text styles</a:t>
            </a:r>
          </a:p>
          <a:p>
            <a:pPr lvl="1"/>
            <a:r>
              <a:rPr lang="en-US" dirty="0" smtClean="0"/>
              <a:t>Second level</a:t>
            </a:r>
          </a:p>
        </p:txBody>
      </p:sp>
      <p:sp>
        <p:nvSpPr>
          <p:cNvPr id="6" name="Picture Placeholder 5"/>
          <p:cNvSpPr>
            <a:spLocks noGrp="1"/>
          </p:cNvSpPr>
          <p:nvPr>
            <p:ph type="pic" sz="quarter" idx="19"/>
          </p:nvPr>
        </p:nvSpPr>
        <p:spPr>
          <a:xfrm>
            <a:off x="474663" y="1152000"/>
            <a:ext cx="5988200" cy="3384000"/>
          </a:xfrm>
        </p:spPr>
        <p:txBody>
          <a:bodyPr/>
          <a:lstStyle>
            <a:lvl1pPr marL="0" marR="0" indent="0" algn="ctr" defTabSz="457200" rtl="0" eaLnBrk="1" fontAlgn="auto" latinLnBrk="0" hangingPunct="1">
              <a:lnSpc>
                <a:spcPts val="2480"/>
              </a:lnSpc>
              <a:spcBef>
                <a:spcPct val="20000"/>
              </a:spcBef>
              <a:spcAft>
                <a:spcPts val="0"/>
              </a:spcAft>
              <a:buClrTx/>
              <a:buSzTx/>
              <a:buFont typeface="Arial"/>
              <a:buNone/>
              <a:tabLst/>
              <a:defRPr sz="1400"/>
            </a:lvl1pPr>
          </a:lstStyle>
          <a:p>
            <a:pPr lvl="0"/>
            <a:r>
              <a:rPr lang="en-US" noProof="0" dirty="0" smtClean="0"/>
              <a:t>Click icon to add picture</a:t>
            </a:r>
            <a:endParaRPr lang="en-US" noProof="0" dirty="0"/>
          </a:p>
        </p:txBody>
      </p:sp>
      <p:sp>
        <p:nvSpPr>
          <p:cNvPr id="5" name="Footer Placeholder 1"/>
          <p:cNvSpPr>
            <a:spLocks noGrp="1"/>
          </p:cNvSpPr>
          <p:nvPr>
            <p:ph type="ftr" sz="quarter" idx="20"/>
          </p:nvPr>
        </p:nvSpPr>
        <p:spPr/>
        <p:txBody>
          <a:bodyPr/>
          <a:lstStyle>
            <a:lvl1pPr>
              <a:defRPr/>
            </a:lvl1pPr>
          </a:lstStyle>
          <a:p>
            <a:pPr>
              <a:defRPr/>
            </a:pPr>
            <a:endParaRPr lang="en-US" dirty="0"/>
          </a:p>
        </p:txBody>
      </p:sp>
      <p:sp>
        <p:nvSpPr>
          <p:cNvPr id="7" name="Date Placeholder 2"/>
          <p:cNvSpPr>
            <a:spLocks noGrp="1"/>
          </p:cNvSpPr>
          <p:nvPr>
            <p:ph type="dt" sz="half" idx="21"/>
          </p:nvPr>
        </p:nvSpPr>
        <p:spPr/>
        <p:txBody>
          <a:bodyPr/>
          <a:lstStyle>
            <a:lvl1pPr>
              <a:defRPr/>
            </a:lvl1pPr>
          </a:lstStyle>
          <a:p>
            <a:pPr>
              <a:defRPr/>
            </a:pPr>
            <a:fld id="{9762AAED-D8B2-469F-B77D-7726C495C156}" type="datetime1">
              <a:rPr lang="en-US" smtClean="0"/>
              <a:t>3/13/2015</a:t>
            </a:fld>
            <a:endParaRPr lang="en-US" dirty="0"/>
          </a:p>
        </p:txBody>
      </p:sp>
      <p:sp>
        <p:nvSpPr>
          <p:cNvPr id="10" name="Slide Number Placeholder 10"/>
          <p:cNvSpPr>
            <a:spLocks noGrp="1"/>
          </p:cNvSpPr>
          <p:nvPr>
            <p:ph type="sldNum" sz="quarter" idx="22"/>
          </p:nvPr>
        </p:nvSpPr>
        <p:spPr/>
        <p:txBody>
          <a:bodyPr/>
          <a:lstStyle>
            <a:lvl1pPr>
              <a:defRPr/>
            </a:lvl1pPr>
          </a:lstStyle>
          <a:p>
            <a:pPr>
              <a:defRPr/>
            </a:pPr>
            <a:fld id="{DC4860F9-7D1A-2A46-94B5-9F55E191974B}" type="slidenum">
              <a:rPr lang="en-US"/>
              <a:pPr>
                <a:defRPr/>
              </a:pPr>
              <a:t>‹#›</a:t>
            </a:fld>
            <a:endParaRPr lang="en-US" dirty="0"/>
          </a:p>
        </p:txBody>
      </p:sp>
      <p:sp>
        <p:nvSpPr>
          <p:cNvPr id="2" name="Title 1"/>
          <p:cNvSpPr>
            <a:spLocks noGrp="1"/>
          </p:cNvSpPr>
          <p:nvPr>
            <p:ph type="title"/>
          </p:nvPr>
        </p:nvSpPr>
        <p:spPr>
          <a:xfrm>
            <a:off x="352003" y="133547"/>
            <a:ext cx="8229600" cy="857250"/>
          </a:xfrm>
          <a:prstGeom prst="rect">
            <a:avLst/>
          </a:prstGeom>
        </p:spPr>
        <p:txBody>
          <a:bodyPr/>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248372188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x2 picture boxes">
    <p:spTree>
      <p:nvGrpSpPr>
        <p:cNvPr id="1" name=""/>
        <p:cNvGrpSpPr/>
        <p:nvPr/>
      </p:nvGrpSpPr>
      <p:grpSpPr>
        <a:xfrm>
          <a:off x="0" y="0"/>
          <a:ext cx="0" cy="0"/>
          <a:chOff x="0" y="0"/>
          <a:chExt cx="0" cy="0"/>
        </a:xfrm>
      </p:grpSpPr>
      <p:sp>
        <p:nvSpPr>
          <p:cNvPr id="6" name="Picture Placeholder 5"/>
          <p:cNvSpPr>
            <a:spLocks noGrp="1"/>
          </p:cNvSpPr>
          <p:nvPr>
            <p:ph type="pic" sz="quarter" idx="19"/>
          </p:nvPr>
        </p:nvSpPr>
        <p:spPr>
          <a:xfrm>
            <a:off x="474663" y="1152000"/>
            <a:ext cx="5944610" cy="3384000"/>
          </a:xfrm>
        </p:spPr>
        <p:txBody>
          <a:bodyPr/>
          <a:lstStyle>
            <a:lvl1pPr marL="0" marR="0" indent="0" algn="ctr" defTabSz="457200" rtl="0" eaLnBrk="1" fontAlgn="auto" latinLnBrk="0" hangingPunct="1">
              <a:lnSpc>
                <a:spcPts val="2480"/>
              </a:lnSpc>
              <a:spcBef>
                <a:spcPct val="20000"/>
              </a:spcBef>
              <a:spcAft>
                <a:spcPts val="0"/>
              </a:spcAft>
              <a:buClrTx/>
              <a:buSzTx/>
              <a:buFont typeface="Arial"/>
              <a:buNone/>
              <a:tabLst/>
              <a:defRPr sz="1400"/>
            </a:lvl1pPr>
          </a:lstStyle>
          <a:p>
            <a:pPr lvl="0"/>
            <a:r>
              <a:rPr lang="en-US" noProof="0" dirty="0" smtClean="0"/>
              <a:t>Click icon to add picture</a:t>
            </a:r>
            <a:endParaRPr lang="en-US" noProof="0" dirty="0"/>
          </a:p>
        </p:txBody>
      </p:sp>
      <p:sp>
        <p:nvSpPr>
          <p:cNvPr id="10" name="Picture Placeholder 5"/>
          <p:cNvSpPr>
            <a:spLocks noGrp="1"/>
          </p:cNvSpPr>
          <p:nvPr>
            <p:ph type="pic" sz="quarter" idx="20"/>
          </p:nvPr>
        </p:nvSpPr>
        <p:spPr>
          <a:xfrm>
            <a:off x="6588607" y="1152000"/>
            <a:ext cx="2235686" cy="3384000"/>
          </a:xfrm>
        </p:spPr>
        <p:txBody>
          <a:bodyPr/>
          <a:lstStyle>
            <a:lvl1pPr marL="0" marR="0" indent="0" algn="ctr" defTabSz="457200" rtl="0" eaLnBrk="1" fontAlgn="auto" latinLnBrk="0" hangingPunct="1">
              <a:lnSpc>
                <a:spcPts val="2480"/>
              </a:lnSpc>
              <a:spcBef>
                <a:spcPct val="20000"/>
              </a:spcBef>
              <a:spcAft>
                <a:spcPts val="0"/>
              </a:spcAft>
              <a:buClrTx/>
              <a:buSzTx/>
              <a:buFont typeface="Arial"/>
              <a:buNone/>
              <a:tabLst/>
              <a:defRPr sz="1400"/>
            </a:lvl1pPr>
          </a:lstStyle>
          <a:p>
            <a:pPr lvl="0"/>
            <a:r>
              <a:rPr lang="en-US" noProof="0" dirty="0" smtClean="0"/>
              <a:t>Click icon to add picture</a:t>
            </a:r>
            <a:endParaRPr lang="en-US" noProof="0" dirty="0"/>
          </a:p>
        </p:txBody>
      </p:sp>
      <p:sp>
        <p:nvSpPr>
          <p:cNvPr id="5" name="Footer Placeholder 1"/>
          <p:cNvSpPr>
            <a:spLocks noGrp="1"/>
          </p:cNvSpPr>
          <p:nvPr>
            <p:ph type="ftr" sz="quarter" idx="21"/>
          </p:nvPr>
        </p:nvSpPr>
        <p:spPr/>
        <p:txBody>
          <a:bodyPr/>
          <a:lstStyle>
            <a:lvl1pPr>
              <a:defRPr/>
            </a:lvl1pPr>
          </a:lstStyle>
          <a:p>
            <a:pPr>
              <a:defRPr/>
            </a:pPr>
            <a:endParaRPr lang="en-US" dirty="0"/>
          </a:p>
        </p:txBody>
      </p:sp>
      <p:sp>
        <p:nvSpPr>
          <p:cNvPr id="7" name="Date Placeholder 2"/>
          <p:cNvSpPr>
            <a:spLocks noGrp="1"/>
          </p:cNvSpPr>
          <p:nvPr>
            <p:ph type="dt" sz="half" idx="22"/>
          </p:nvPr>
        </p:nvSpPr>
        <p:spPr/>
        <p:txBody>
          <a:bodyPr/>
          <a:lstStyle>
            <a:lvl1pPr>
              <a:defRPr/>
            </a:lvl1pPr>
          </a:lstStyle>
          <a:p>
            <a:pPr>
              <a:defRPr/>
            </a:pPr>
            <a:fld id="{14CF7E2A-BCE6-4353-9D40-2826B6C2D101}" type="datetime1">
              <a:rPr lang="en-US" smtClean="0"/>
              <a:t>3/13/2015</a:t>
            </a:fld>
            <a:endParaRPr lang="en-US" dirty="0"/>
          </a:p>
        </p:txBody>
      </p:sp>
      <p:sp>
        <p:nvSpPr>
          <p:cNvPr id="9" name="Slide Number Placeholder 10"/>
          <p:cNvSpPr>
            <a:spLocks noGrp="1"/>
          </p:cNvSpPr>
          <p:nvPr>
            <p:ph type="sldNum" sz="quarter" idx="23"/>
          </p:nvPr>
        </p:nvSpPr>
        <p:spPr/>
        <p:txBody>
          <a:bodyPr/>
          <a:lstStyle>
            <a:lvl1pPr>
              <a:defRPr/>
            </a:lvl1pPr>
          </a:lstStyle>
          <a:p>
            <a:pPr>
              <a:defRPr/>
            </a:pPr>
            <a:fld id="{CCCE9821-198A-F144-8A9C-4786B427C73E}" type="slidenum">
              <a:rPr lang="en-US"/>
              <a:pPr>
                <a:defRPr/>
              </a:pPr>
              <a:t>‹#›</a:t>
            </a:fld>
            <a:endParaRPr lang="en-US" dirty="0"/>
          </a:p>
        </p:txBody>
      </p:sp>
      <p:sp>
        <p:nvSpPr>
          <p:cNvPr id="2" name="Title 1"/>
          <p:cNvSpPr>
            <a:spLocks noGrp="1"/>
          </p:cNvSpPr>
          <p:nvPr>
            <p:ph type="title"/>
          </p:nvPr>
        </p:nvSpPr>
        <p:spPr>
          <a:xfrm>
            <a:off x="372234" y="133547"/>
            <a:ext cx="8638247" cy="857250"/>
          </a:xfrm>
          <a:prstGeom prst="rect">
            <a:avLst/>
          </a:prstGeom>
        </p:spPr>
        <p:txBody>
          <a:bodyPr/>
          <a:lstStyle>
            <a:lvl1pPr>
              <a:defRPr sz="3200">
                <a:solidFill>
                  <a:srgbClr val="40404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9674480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p:cNvSpPr>
            <a:spLocks noGrp="1"/>
          </p:cNvSpPr>
          <p:nvPr>
            <p:ph type="title"/>
          </p:nvPr>
        </p:nvSpPr>
        <p:spPr>
          <a:xfrm>
            <a:off x="339866" y="133547"/>
            <a:ext cx="8249830" cy="857250"/>
          </a:xfrm>
          <a:prstGeom prst="rect">
            <a:avLst/>
          </a:prstGeom>
        </p:spPr>
        <p:txBody>
          <a:bodyPr/>
          <a:lstStyle>
            <a:lvl1pPr>
              <a:defRPr sz="3200">
                <a:solidFill>
                  <a:srgbClr val="404040"/>
                </a:solidFill>
              </a:defRPr>
            </a:lvl1pPr>
          </a:lstStyle>
          <a:p>
            <a:r>
              <a:rPr lang="en-US" dirty="0" smtClean="0"/>
              <a:t>Click to edit Master title style</a:t>
            </a:r>
            <a:endParaRPr lang="en-US" dirty="0"/>
          </a:p>
        </p:txBody>
      </p:sp>
      <p:sp>
        <p:nvSpPr>
          <p:cNvPr id="3" name="Footer Placeholder 2"/>
          <p:cNvSpPr>
            <a:spLocks noGrp="1"/>
          </p:cNvSpPr>
          <p:nvPr>
            <p:ph type="ftr" sz="quarter" idx="10"/>
          </p:nvPr>
        </p:nvSpPr>
        <p:spPr/>
        <p:txBody>
          <a:bodyPr/>
          <a:lstStyle/>
          <a:p>
            <a:pPr>
              <a:defRPr/>
            </a:pPr>
            <a:endParaRPr lang="en-US" dirty="0"/>
          </a:p>
        </p:txBody>
      </p:sp>
      <p:sp>
        <p:nvSpPr>
          <p:cNvPr id="4" name="Date Placeholder 3"/>
          <p:cNvSpPr>
            <a:spLocks noGrp="1"/>
          </p:cNvSpPr>
          <p:nvPr>
            <p:ph type="dt" sz="half" idx="11"/>
          </p:nvPr>
        </p:nvSpPr>
        <p:spPr/>
        <p:txBody>
          <a:bodyPr/>
          <a:lstStyle/>
          <a:p>
            <a:pPr>
              <a:defRPr/>
            </a:pPr>
            <a:fld id="{FEFD8277-BE28-4D16-B2AA-B896137D37E2}" type="datetime1">
              <a:rPr lang="en-US" smtClean="0"/>
              <a:t>3/13/2015</a:t>
            </a:fld>
            <a:endParaRPr lang="en-US" dirty="0"/>
          </a:p>
        </p:txBody>
      </p:sp>
      <p:sp>
        <p:nvSpPr>
          <p:cNvPr id="5" name="Slide Number Placeholder 4"/>
          <p:cNvSpPr>
            <a:spLocks noGrp="1"/>
          </p:cNvSpPr>
          <p:nvPr>
            <p:ph type="sldNum" sz="quarter" idx="12"/>
          </p:nvPr>
        </p:nvSpPr>
        <p:spPr/>
        <p:txBody>
          <a:bodyPr/>
          <a:lstStyle/>
          <a:p>
            <a:pPr>
              <a:defRPr/>
            </a:pPr>
            <a:fld id="{84DCB2BA-4BCB-CF43-ABD4-1009447527EC}" type="slidenum">
              <a:rPr lang="en-US" smtClean="0"/>
              <a:pPr>
                <a:defRPr/>
              </a:pPr>
              <a:t>‹#›</a:t>
            </a:fld>
            <a:endParaRPr lang="en-US" dirty="0"/>
          </a:p>
        </p:txBody>
      </p:sp>
      <p:sp>
        <p:nvSpPr>
          <p:cNvPr id="7" name="Table Placeholder 6"/>
          <p:cNvSpPr>
            <a:spLocks noGrp="1"/>
          </p:cNvSpPr>
          <p:nvPr>
            <p:ph type="tbl" sz="quarter" idx="13"/>
          </p:nvPr>
        </p:nvSpPr>
        <p:spPr>
          <a:xfrm>
            <a:off x="474664" y="1157288"/>
            <a:ext cx="8272462" cy="3030537"/>
          </a:xfrm>
        </p:spPr>
        <p:txBody>
          <a:bodyPr/>
          <a:lstStyle/>
          <a:p>
            <a:endParaRPr lang="en-US" dirty="0"/>
          </a:p>
        </p:txBody>
      </p:sp>
    </p:spTree>
    <p:extLst>
      <p:ext uri="{BB962C8B-B14F-4D97-AF65-F5344CB8AC3E}">
        <p14:creationId xmlns:p14="http://schemas.microsoft.com/office/powerpoint/2010/main" val="16459287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arge image + box">
    <p:spTree>
      <p:nvGrpSpPr>
        <p:cNvPr id="1" name=""/>
        <p:cNvGrpSpPr/>
        <p:nvPr/>
      </p:nvGrpSpPr>
      <p:grpSpPr>
        <a:xfrm>
          <a:off x="0" y="0"/>
          <a:ext cx="0" cy="0"/>
          <a:chOff x="0" y="0"/>
          <a:chExt cx="0" cy="0"/>
        </a:xfrm>
      </p:grpSpPr>
      <p:pic>
        <p:nvPicPr>
          <p:cNvPr id="4" name="Picture 7" descr="GreenRibbon2.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504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cture Placeholder 9"/>
          <p:cNvSpPr>
            <a:spLocks noGrp="1"/>
          </p:cNvSpPr>
          <p:nvPr>
            <p:ph type="pic" sz="quarter" idx="16"/>
          </p:nvPr>
        </p:nvSpPr>
        <p:spPr>
          <a:xfrm>
            <a:off x="900000" y="379801"/>
            <a:ext cx="7927976" cy="4165192"/>
          </a:xfrm>
          <a:prstGeom prst="rect">
            <a:avLst/>
          </a:prstGeom>
        </p:spPr>
        <p:txBody>
          <a:bodyPr rIns="1836000" anchor="ctr"/>
          <a:lstStyle>
            <a:lvl1pPr marL="0" indent="0" algn="r">
              <a:buNone/>
              <a:defRPr sz="1200">
                <a:solidFill>
                  <a:schemeClr val="tx1">
                    <a:lumMod val="75000"/>
                    <a:lumOff val="25000"/>
                  </a:schemeClr>
                </a:solidFill>
              </a:defRPr>
            </a:lvl1pPr>
          </a:lstStyle>
          <a:p>
            <a:pPr lvl="0"/>
            <a:r>
              <a:rPr lang="en-US" noProof="0" dirty="0" smtClean="0"/>
              <a:t>Click icon to add picture</a:t>
            </a:r>
            <a:endParaRPr lang="en-US" noProof="0" dirty="0"/>
          </a:p>
        </p:txBody>
      </p:sp>
      <p:sp>
        <p:nvSpPr>
          <p:cNvPr id="5" name="Date Placeholder 1"/>
          <p:cNvSpPr>
            <a:spLocks noGrp="1"/>
          </p:cNvSpPr>
          <p:nvPr>
            <p:ph type="dt" sz="half" idx="17"/>
          </p:nvPr>
        </p:nvSpPr>
        <p:spPr/>
        <p:txBody>
          <a:bodyPr/>
          <a:lstStyle>
            <a:lvl1pPr>
              <a:defRPr/>
            </a:lvl1pPr>
          </a:lstStyle>
          <a:p>
            <a:pPr>
              <a:defRPr/>
            </a:pPr>
            <a:fld id="{5B1F3C2A-2B73-4273-A611-E71BCB581507}" type="datetime1">
              <a:rPr lang="en-US" smtClean="0"/>
              <a:t>3/13/2015</a:t>
            </a:fld>
            <a:endParaRPr lang="en-US" dirty="0"/>
          </a:p>
        </p:txBody>
      </p:sp>
      <p:sp>
        <p:nvSpPr>
          <p:cNvPr id="6" name="Footer Placeholder 4"/>
          <p:cNvSpPr>
            <a:spLocks noGrp="1"/>
          </p:cNvSpPr>
          <p:nvPr>
            <p:ph type="ftr" sz="quarter" idx="18"/>
          </p:nvPr>
        </p:nvSpPr>
        <p:spPr/>
        <p:txBody>
          <a:bodyPr/>
          <a:lstStyle>
            <a:lvl1pPr>
              <a:defRPr/>
            </a:lvl1pPr>
          </a:lstStyle>
          <a:p>
            <a:pPr>
              <a:defRPr/>
            </a:pPr>
            <a:endParaRPr lang="en-US" dirty="0"/>
          </a:p>
        </p:txBody>
      </p:sp>
      <p:sp>
        <p:nvSpPr>
          <p:cNvPr id="8" name="Slide Number Placeholder 10"/>
          <p:cNvSpPr>
            <a:spLocks noGrp="1"/>
          </p:cNvSpPr>
          <p:nvPr>
            <p:ph type="sldNum" sz="quarter" idx="19"/>
          </p:nvPr>
        </p:nvSpPr>
        <p:spPr/>
        <p:txBody>
          <a:bodyPr/>
          <a:lstStyle>
            <a:lvl1pPr algn="ctr">
              <a:defRPr sz="800">
                <a:solidFill>
                  <a:srgbClr val="54AF48"/>
                </a:solidFill>
              </a:defRPr>
            </a:lvl1pPr>
          </a:lstStyle>
          <a:p>
            <a:pPr>
              <a:defRPr/>
            </a:pPr>
            <a:fld id="{2882133A-A3AA-0949-9439-833405267B51}" type="slidenum">
              <a:rPr lang="en-US" smtClean="0"/>
              <a:pPr>
                <a:defRPr/>
              </a:pPr>
              <a:t>‹#›</a:t>
            </a:fld>
            <a:endParaRPr lang="en-US" dirty="0"/>
          </a:p>
        </p:txBody>
      </p:sp>
      <p:sp>
        <p:nvSpPr>
          <p:cNvPr id="9" name="Text Placeholder 2"/>
          <p:cNvSpPr>
            <a:spLocks noGrp="1"/>
          </p:cNvSpPr>
          <p:nvPr>
            <p:ph type="body" sz="quarter" idx="12"/>
          </p:nvPr>
        </p:nvSpPr>
        <p:spPr>
          <a:xfrm>
            <a:off x="1095724" y="1198075"/>
            <a:ext cx="2664409" cy="2640000"/>
          </a:xfrm>
          <a:prstGeom prst="rect">
            <a:avLst/>
          </a:prstGeom>
          <a:solidFill>
            <a:srgbClr val="4FAC43"/>
          </a:solidFill>
          <a:ln>
            <a:noFill/>
          </a:ln>
        </p:spPr>
        <p:txBody>
          <a:bodyPr lIns="108000" tIns="108000" rIns="108000"/>
          <a:lstStyle>
            <a:lvl1pPr marL="0" indent="0">
              <a:lnSpc>
                <a:spcPct val="100000"/>
              </a:lnSpc>
              <a:buFontTx/>
              <a:buNone/>
              <a:defRPr sz="1600" spc="-50" baseline="0">
                <a:solidFill>
                  <a:schemeClr val="bg1"/>
                </a:solidFill>
              </a:defRPr>
            </a:lvl1pPr>
            <a:lvl2pPr marL="169863" indent="-169863">
              <a:lnSpc>
                <a:spcPct val="100000"/>
              </a:lnSpc>
              <a:buClr>
                <a:schemeClr val="bg1"/>
              </a:buClr>
              <a:buFont typeface="Wingdings" pitchFamily="2" charset="2"/>
              <a:buChar char="§"/>
              <a:defRPr sz="1400">
                <a:solidFill>
                  <a:schemeClr val="bg1"/>
                </a:solidFill>
              </a:defRPr>
            </a:lvl2pPr>
            <a:lvl3pPr marL="339725" indent="-169863">
              <a:lnSpc>
                <a:spcPct val="100000"/>
              </a:lnSpc>
              <a:buClr>
                <a:schemeClr val="bg1"/>
              </a:buClr>
              <a:buFont typeface="Wingdings" pitchFamily="2" charset="2"/>
              <a:buChar char="§"/>
              <a:defRPr sz="1200">
                <a:solidFill>
                  <a:schemeClr val="bg1"/>
                </a:solidFill>
              </a:defRPr>
            </a:lvl3pPr>
            <a:lvl4pPr marL="517525" indent="-177800">
              <a:lnSpc>
                <a:spcPct val="100000"/>
              </a:lnSpc>
              <a:buClr>
                <a:schemeClr val="bg1"/>
              </a:buClr>
              <a:buFont typeface="Wingdings" pitchFamily="2" charset="2"/>
              <a:buChar char="§"/>
              <a:defRPr sz="1000">
                <a:solidFill>
                  <a:schemeClr val="bg1"/>
                </a:solidFill>
              </a:defRPr>
            </a:lvl4pPr>
            <a:lvl5pPr marL="687388" indent="-169863">
              <a:lnSpc>
                <a:spcPct val="100000"/>
              </a:lnSpc>
              <a:buClr>
                <a:schemeClr val="bg1"/>
              </a:buClr>
              <a:buFont typeface="Wingdings" pitchFamily="2" charset="2"/>
              <a:buChar char="§"/>
              <a:defRPr sz="8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29652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imple txt box: charts etc">
    <p:spTree>
      <p:nvGrpSpPr>
        <p:cNvPr id="1" name=""/>
        <p:cNvGrpSpPr/>
        <p:nvPr/>
      </p:nvGrpSpPr>
      <p:grpSpPr>
        <a:xfrm>
          <a:off x="0" y="0"/>
          <a:ext cx="0" cy="0"/>
          <a:chOff x="0" y="0"/>
          <a:chExt cx="0" cy="0"/>
        </a:xfrm>
      </p:grpSpPr>
      <p:pic>
        <p:nvPicPr>
          <p:cNvPr id="4" name="Picture 7" descr="GreenRibbon2.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504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ate Placeholder 1"/>
          <p:cNvSpPr>
            <a:spLocks noGrp="1"/>
          </p:cNvSpPr>
          <p:nvPr>
            <p:ph type="dt" sz="half" idx="16"/>
          </p:nvPr>
        </p:nvSpPr>
        <p:spPr/>
        <p:txBody>
          <a:bodyPr/>
          <a:lstStyle>
            <a:lvl1pPr>
              <a:defRPr/>
            </a:lvl1pPr>
          </a:lstStyle>
          <a:p>
            <a:pPr>
              <a:defRPr/>
            </a:pPr>
            <a:fld id="{7C81BEED-9654-4374-AA0A-D3EDAF4406DB}" type="datetime1">
              <a:rPr lang="en-US" smtClean="0"/>
              <a:t>3/13/2015</a:t>
            </a:fld>
            <a:endParaRPr lang="en-US" dirty="0"/>
          </a:p>
        </p:txBody>
      </p:sp>
      <p:sp>
        <p:nvSpPr>
          <p:cNvPr id="6" name="Footer Placeholder 4"/>
          <p:cNvSpPr>
            <a:spLocks noGrp="1"/>
          </p:cNvSpPr>
          <p:nvPr>
            <p:ph type="ftr" sz="quarter" idx="17"/>
          </p:nvPr>
        </p:nvSpPr>
        <p:spPr/>
        <p:txBody>
          <a:bodyPr/>
          <a:lstStyle>
            <a:lvl1pPr>
              <a:defRPr/>
            </a:lvl1pPr>
          </a:lstStyle>
          <a:p>
            <a:pPr>
              <a:defRPr/>
            </a:pPr>
            <a:endParaRPr lang="en-US" dirty="0"/>
          </a:p>
        </p:txBody>
      </p:sp>
      <p:sp>
        <p:nvSpPr>
          <p:cNvPr id="7" name="Slide Number Placeholder 10"/>
          <p:cNvSpPr>
            <a:spLocks noGrp="1"/>
          </p:cNvSpPr>
          <p:nvPr>
            <p:ph type="sldNum" sz="quarter" idx="18"/>
          </p:nvPr>
        </p:nvSpPr>
        <p:spPr/>
        <p:txBody>
          <a:bodyPr/>
          <a:lstStyle>
            <a:lvl1pPr algn="ctr">
              <a:defRPr sz="800">
                <a:solidFill>
                  <a:srgbClr val="54AF48"/>
                </a:solidFill>
              </a:defRPr>
            </a:lvl1pPr>
          </a:lstStyle>
          <a:p>
            <a:pPr>
              <a:defRPr/>
            </a:pPr>
            <a:fld id="{7E98BC99-D384-7445-B1D9-E78D9CCA80DA}" type="slidenum">
              <a:rPr lang="en-US" smtClean="0"/>
              <a:pPr>
                <a:defRPr/>
              </a:pPr>
              <a:t>‹#›</a:t>
            </a:fld>
            <a:endParaRPr lang="en-US" dirty="0"/>
          </a:p>
        </p:txBody>
      </p:sp>
      <p:sp>
        <p:nvSpPr>
          <p:cNvPr id="9" name="Text Placeholder 2"/>
          <p:cNvSpPr>
            <a:spLocks noGrp="1"/>
          </p:cNvSpPr>
          <p:nvPr>
            <p:ph type="body" sz="quarter" idx="12"/>
          </p:nvPr>
        </p:nvSpPr>
        <p:spPr>
          <a:xfrm>
            <a:off x="885825" y="1419726"/>
            <a:ext cx="1968015" cy="1949986"/>
          </a:xfrm>
          <a:prstGeom prst="rect">
            <a:avLst/>
          </a:prstGeom>
          <a:solidFill>
            <a:srgbClr val="4FAC43"/>
          </a:solidFill>
          <a:ln>
            <a:noFill/>
          </a:ln>
        </p:spPr>
        <p:txBody>
          <a:bodyPr lIns="108000" tIns="108000" rIns="108000"/>
          <a:lstStyle>
            <a:lvl1pPr marL="0" indent="0">
              <a:lnSpc>
                <a:spcPct val="90000"/>
              </a:lnSpc>
              <a:buNone/>
              <a:defRPr sz="1600" spc="-50" baseline="0">
                <a:solidFill>
                  <a:schemeClr val="bg1"/>
                </a:solidFill>
              </a:defRPr>
            </a:lvl1pPr>
            <a:lvl2pPr marL="169863" indent="-169863">
              <a:lnSpc>
                <a:spcPct val="90000"/>
              </a:lnSpc>
              <a:buClr>
                <a:schemeClr val="bg1"/>
              </a:buClr>
              <a:defRPr sz="1400">
                <a:solidFill>
                  <a:schemeClr val="bg1"/>
                </a:solidFill>
              </a:defRPr>
            </a:lvl2pPr>
            <a:lvl3pPr marL="339725" indent="-169863">
              <a:lnSpc>
                <a:spcPct val="90000"/>
              </a:lnSpc>
              <a:buClr>
                <a:schemeClr val="bg1"/>
              </a:buClr>
              <a:defRPr sz="1200">
                <a:solidFill>
                  <a:schemeClr val="bg1"/>
                </a:solidFill>
              </a:defRPr>
            </a:lvl3pPr>
            <a:lvl4pPr marL="517525" indent="-177800">
              <a:lnSpc>
                <a:spcPct val="90000"/>
              </a:lnSpc>
              <a:buClr>
                <a:schemeClr val="bg1"/>
              </a:buClr>
              <a:defRPr sz="1200">
                <a:solidFill>
                  <a:schemeClr val="bg1"/>
                </a:solidFill>
              </a:defRPr>
            </a:lvl4pPr>
            <a:lvl5pPr marL="687388" indent="-169863">
              <a:lnSpc>
                <a:spcPct val="90000"/>
              </a:lnSpc>
              <a:buClr>
                <a:schemeClr val="bg1"/>
              </a:buClr>
              <a:defRPr sz="12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760651" y="133547"/>
            <a:ext cx="8249831" cy="857250"/>
          </a:xfrm>
          <a:prstGeom prst="rect">
            <a:avLst/>
          </a:prstGeom>
        </p:spPr>
        <p:txBody>
          <a:bodyPr/>
          <a:lstStyle>
            <a:lvl1pPr>
              <a:defRPr sz="3200">
                <a:solidFill>
                  <a:srgbClr val="40404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9225681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harts graphs layout v2">
    <p:spTree>
      <p:nvGrpSpPr>
        <p:cNvPr id="1" name=""/>
        <p:cNvGrpSpPr/>
        <p:nvPr/>
      </p:nvGrpSpPr>
      <p:grpSpPr>
        <a:xfrm>
          <a:off x="0" y="0"/>
          <a:ext cx="0" cy="0"/>
          <a:chOff x="0" y="0"/>
          <a:chExt cx="0" cy="0"/>
        </a:xfrm>
      </p:grpSpPr>
      <p:sp>
        <p:nvSpPr>
          <p:cNvPr id="4" name="Text Placeholder 3"/>
          <p:cNvSpPr>
            <a:spLocks noGrp="1" noChangeAspect="1"/>
          </p:cNvSpPr>
          <p:nvPr>
            <p:ph type="body" sz="quarter" idx="16"/>
          </p:nvPr>
        </p:nvSpPr>
        <p:spPr>
          <a:xfrm>
            <a:off x="474663" y="1152000"/>
            <a:ext cx="1515600" cy="1515600"/>
          </a:xfrm>
          <a:solidFill>
            <a:schemeClr val="tx2"/>
          </a:solidFill>
        </p:spPr>
        <p:txBody>
          <a:bodyPr lIns="72000" tIns="72000" rIns="72000">
            <a:noAutofit/>
          </a:bodyPr>
          <a:lstStyle>
            <a:lvl1pPr marL="0" indent="0">
              <a:lnSpc>
                <a:spcPts val="1250"/>
              </a:lnSpc>
              <a:spcBef>
                <a:spcPts val="0"/>
              </a:spcBef>
              <a:buNone/>
              <a:defRPr sz="1000">
                <a:solidFill>
                  <a:schemeClr val="bg1"/>
                </a:solidFill>
              </a:defRPr>
            </a:lvl1pPr>
            <a:lvl2pPr marL="457200" indent="0">
              <a:buNone/>
              <a:defRPr sz="1050"/>
            </a:lvl2pPr>
            <a:lvl3pPr marL="914400" indent="0">
              <a:buNone/>
              <a:defRPr sz="1050"/>
            </a:lvl3pPr>
          </a:lstStyle>
          <a:p>
            <a:pPr lvl="0"/>
            <a:r>
              <a:rPr lang="en-US" dirty="0" smtClean="0"/>
              <a:t>Click to edit Master text styles</a:t>
            </a:r>
          </a:p>
          <a:p>
            <a:pPr lvl="1"/>
            <a:r>
              <a:rPr lang="en-US" dirty="0" smtClean="0"/>
              <a:t>Second level</a:t>
            </a:r>
          </a:p>
        </p:txBody>
      </p:sp>
      <p:sp>
        <p:nvSpPr>
          <p:cNvPr id="11" name="Text Placeholder 3"/>
          <p:cNvSpPr>
            <a:spLocks noGrp="1" noChangeAspect="1"/>
          </p:cNvSpPr>
          <p:nvPr>
            <p:ph type="body" sz="quarter" idx="17"/>
          </p:nvPr>
        </p:nvSpPr>
        <p:spPr>
          <a:xfrm>
            <a:off x="474663" y="2663493"/>
            <a:ext cx="1515600" cy="1515600"/>
          </a:xfrm>
          <a:solidFill>
            <a:srgbClr val="808080"/>
          </a:solidFill>
        </p:spPr>
        <p:txBody>
          <a:bodyPr lIns="72000" tIns="72000" rIns="72000">
            <a:noAutofit/>
          </a:bodyPr>
          <a:lstStyle>
            <a:lvl1pPr marL="0" indent="0">
              <a:lnSpc>
                <a:spcPts val="1250"/>
              </a:lnSpc>
              <a:spcBef>
                <a:spcPts val="0"/>
              </a:spcBef>
              <a:buNone/>
              <a:defRPr sz="1000">
                <a:solidFill>
                  <a:schemeClr val="bg1"/>
                </a:solidFill>
              </a:defRPr>
            </a:lvl1pPr>
            <a:lvl2pPr marL="457200" indent="0">
              <a:buNone/>
              <a:defRPr sz="1050"/>
            </a:lvl2pPr>
            <a:lvl3pPr marL="914400" indent="0">
              <a:buNone/>
              <a:defRPr sz="1050"/>
            </a:lvl3pPr>
          </a:lstStyle>
          <a:p>
            <a:pPr lvl="0"/>
            <a:r>
              <a:rPr lang="en-US" smtClean="0"/>
              <a:t>Click to edit Master text styles</a:t>
            </a:r>
          </a:p>
          <a:p>
            <a:pPr lvl="1"/>
            <a:r>
              <a:rPr lang="en-US" smtClean="0"/>
              <a:t>Second level</a:t>
            </a:r>
          </a:p>
        </p:txBody>
      </p:sp>
      <p:sp>
        <p:nvSpPr>
          <p:cNvPr id="6" name="Date Placeholder 1"/>
          <p:cNvSpPr>
            <a:spLocks noGrp="1"/>
          </p:cNvSpPr>
          <p:nvPr>
            <p:ph type="dt" sz="half" idx="18"/>
          </p:nvPr>
        </p:nvSpPr>
        <p:spPr/>
        <p:txBody>
          <a:bodyPr/>
          <a:lstStyle>
            <a:lvl1pPr>
              <a:defRPr/>
            </a:lvl1pPr>
          </a:lstStyle>
          <a:p>
            <a:pPr>
              <a:defRPr/>
            </a:pPr>
            <a:fld id="{95B5285C-18BA-48D6-81B1-06D54DB33941}" type="datetime1">
              <a:rPr lang="en-US" smtClean="0"/>
              <a:t>3/13/2015</a:t>
            </a:fld>
            <a:endParaRPr lang="en-US" dirty="0"/>
          </a:p>
        </p:txBody>
      </p:sp>
      <p:sp>
        <p:nvSpPr>
          <p:cNvPr id="7" name="Footer Placeholder 4"/>
          <p:cNvSpPr>
            <a:spLocks noGrp="1"/>
          </p:cNvSpPr>
          <p:nvPr>
            <p:ph type="ftr" sz="quarter" idx="19"/>
          </p:nvPr>
        </p:nvSpPr>
        <p:spPr/>
        <p:txBody>
          <a:bodyPr/>
          <a:lstStyle>
            <a:lvl1pPr>
              <a:defRPr/>
            </a:lvl1pPr>
          </a:lstStyle>
          <a:p>
            <a:pPr>
              <a:defRPr/>
            </a:pPr>
            <a:endParaRPr lang="en-US" dirty="0"/>
          </a:p>
        </p:txBody>
      </p:sp>
      <p:sp>
        <p:nvSpPr>
          <p:cNvPr id="8" name="Slide Number Placeholder 10"/>
          <p:cNvSpPr>
            <a:spLocks noGrp="1"/>
          </p:cNvSpPr>
          <p:nvPr>
            <p:ph type="sldNum" sz="quarter" idx="20"/>
          </p:nvPr>
        </p:nvSpPr>
        <p:spPr/>
        <p:txBody>
          <a:bodyPr/>
          <a:lstStyle>
            <a:lvl1pPr algn="ctr">
              <a:defRPr sz="800">
                <a:solidFill>
                  <a:srgbClr val="54AF48"/>
                </a:solidFill>
              </a:defRPr>
            </a:lvl1pPr>
          </a:lstStyle>
          <a:p>
            <a:pPr>
              <a:defRPr/>
            </a:pPr>
            <a:fld id="{65408706-3AA2-8844-9823-C05E684B068C}" type="slidenum">
              <a:rPr lang="en-US" smtClean="0"/>
              <a:pPr>
                <a:defRPr/>
              </a:pPr>
              <a:t>‹#›</a:t>
            </a:fld>
            <a:endParaRPr lang="en-US" dirty="0"/>
          </a:p>
        </p:txBody>
      </p:sp>
      <p:sp>
        <p:nvSpPr>
          <p:cNvPr id="3" name="Chart Placeholder 2"/>
          <p:cNvSpPr>
            <a:spLocks noGrp="1"/>
          </p:cNvSpPr>
          <p:nvPr>
            <p:ph type="chart" sz="quarter" idx="21"/>
          </p:nvPr>
        </p:nvSpPr>
        <p:spPr>
          <a:xfrm>
            <a:off x="1998733" y="1157288"/>
            <a:ext cx="6821417" cy="3030537"/>
          </a:xfrm>
        </p:spPr>
        <p:txBody>
          <a:bodyPr/>
          <a:lstStyle>
            <a:lvl1pPr marL="0" indent="0">
              <a:buFontTx/>
              <a:buNone/>
              <a:defRPr/>
            </a:lvl1pPr>
          </a:lstStyle>
          <a:p>
            <a:endParaRPr lang="en-US" dirty="0"/>
          </a:p>
        </p:txBody>
      </p:sp>
      <p:sp>
        <p:nvSpPr>
          <p:cNvPr id="2" name="Title 1"/>
          <p:cNvSpPr>
            <a:spLocks noGrp="1"/>
          </p:cNvSpPr>
          <p:nvPr>
            <p:ph type="title"/>
          </p:nvPr>
        </p:nvSpPr>
        <p:spPr>
          <a:xfrm>
            <a:off x="372234" y="133547"/>
            <a:ext cx="8638247" cy="857250"/>
          </a:xfrm>
          <a:prstGeom prst="rect">
            <a:avLst/>
          </a:prstGeom>
        </p:spPr>
        <p:txBody>
          <a:bodyPr/>
          <a:lstStyle>
            <a:lvl1pPr>
              <a:defRPr sz="3200">
                <a:solidFill>
                  <a:srgbClr val="404040"/>
                </a:solidFill>
              </a:defRPr>
            </a:lvl1pPr>
          </a:lstStyle>
          <a:p>
            <a:r>
              <a:rPr lang="en-US" dirty="0" smtClean="0"/>
              <a:t>Click to edit Master title style</a:t>
            </a:r>
            <a:endParaRPr lang="en-US" dirty="0"/>
          </a:p>
        </p:txBody>
      </p:sp>
      <p:pic>
        <p:nvPicPr>
          <p:cNvPr id="10" name="Picture 3" descr="GreenRibbon2.PN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0" y="0"/>
            <a:ext cx="25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473461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x4 editable txt box +pic box">
    <p:spTree>
      <p:nvGrpSpPr>
        <p:cNvPr id="1" name=""/>
        <p:cNvGrpSpPr/>
        <p:nvPr/>
      </p:nvGrpSpPr>
      <p:grpSpPr>
        <a:xfrm>
          <a:off x="0" y="0"/>
          <a:ext cx="0" cy="0"/>
          <a:chOff x="0" y="0"/>
          <a:chExt cx="0" cy="0"/>
        </a:xfrm>
      </p:grpSpPr>
      <p:sp>
        <p:nvSpPr>
          <p:cNvPr id="15" name="Text Placeholder 14"/>
          <p:cNvSpPr>
            <a:spLocks noGrp="1"/>
          </p:cNvSpPr>
          <p:nvPr>
            <p:ph type="body" sz="quarter" idx="14"/>
          </p:nvPr>
        </p:nvSpPr>
        <p:spPr>
          <a:xfrm>
            <a:off x="474663" y="1152000"/>
            <a:ext cx="1692000" cy="1692000"/>
          </a:xfrm>
          <a:solidFill>
            <a:srgbClr val="4FAC43"/>
          </a:solidFill>
        </p:spPr>
        <p:txBody>
          <a:bodyPr lIns="91440" tIns="91440" rIns="91440"/>
          <a:lstStyle>
            <a:lvl1pPr marL="108000" indent="-108000">
              <a:lnSpc>
                <a:spcPts val="1300"/>
              </a:lnSpc>
              <a:spcBef>
                <a:spcPts val="0"/>
              </a:spcBef>
              <a:buClr>
                <a:schemeClr val="bg1"/>
              </a:buClr>
              <a:defRPr sz="1000">
                <a:solidFill>
                  <a:schemeClr val="bg1"/>
                </a:solidFill>
              </a:defRPr>
            </a:lvl1pPr>
            <a:lvl2pPr marL="282575" indent="-169863">
              <a:lnSpc>
                <a:spcPts val="1300"/>
              </a:lnSpc>
              <a:spcBef>
                <a:spcPts val="0"/>
              </a:spcBef>
              <a:buClr>
                <a:schemeClr val="bg1"/>
              </a:buClr>
              <a:defRPr sz="800">
                <a:solidFill>
                  <a:schemeClr val="bg1"/>
                </a:solidFill>
              </a:defRPr>
            </a:lvl2pPr>
          </a:lstStyle>
          <a:p>
            <a:pPr lvl="0"/>
            <a:r>
              <a:rPr lang="en-US" dirty="0" smtClean="0"/>
              <a:t>Click to edit Master text styles</a:t>
            </a:r>
          </a:p>
          <a:p>
            <a:pPr lvl="1"/>
            <a:r>
              <a:rPr lang="en-US" dirty="0" smtClean="0"/>
              <a:t>Second level</a:t>
            </a:r>
          </a:p>
        </p:txBody>
      </p:sp>
      <p:sp>
        <p:nvSpPr>
          <p:cNvPr id="30" name="Picture Placeholder 19"/>
          <p:cNvSpPr>
            <a:spLocks noGrp="1"/>
          </p:cNvSpPr>
          <p:nvPr>
            <p:ph type="pic" sz="quarter" idx="17"/>
          </p:nvPr>
        </p:nvSpPr>
        <p:spPr>
          <a:xfrm>
            <a:off x="2346213" y="1152000"/>
            <a:ext cx="1692000" cy="1692000"/>
          </a:xfrm>
        </p:spPr>
        <p:txBody>
          <a:bodyPr tIns="46800" bIns="46800" anchor="t"/>
          <a:lstStyle>
            <a:lvl1pPr marL="0" indent="0" algn="ctr">
              <a:lnSpc>
                <a:spcPts val="1380"/>
              </a:lnSpc>
              <a:buNone/>
              <a:defRPr sz="1100"/>
            </a:lvl1pPr>
          </a:lstStyle>
          <a:p>
            <a:pPr lvl="0"/>
            <a:r>
              <a:rPr lang="en-US" noProof="0" dirty="0" smtClean="0"/>
              <a:t>Click icon to add picture</a:t>
            </a:r>
            <a:endParaRPr lang="en-US" noProof="0" dirty="0"/>
          </a:p>
        </p:txBody>
      </p:sp>
      <p:sp>
        <p:nvSpPr>
          <p:cNvPr id="34" name="Picture Placeholder 19"/>
          <p:cNvSpPr>
            <a:spLocks noGrp="1"/>
          </p:cNvSpPr>
          <p:nvPr>
            <p:ph type="pic" sz="quarter" idx="21"/>
          </p:nvPr>
        </p:nvSpPr>
        <p:spPr>
          <a:xfrm>
            <a:off x="6070553" y="1152000"/>
            <a:ext cx="1692000" cy="1692000"/>
          </a:xfrm>
        </p:spPr>
        <p:txBody>
          <a:bodyPr tIns="46800" bIns="46800" anchor="t"/>
          <a:lstStyle>
            <a:lvl1pPr marL="0" indent="0" algn="ctr">
              <a:lnSpc>
                <a:spcPts val="1380"/>
              </a:lnSpc>
              <a:buNone/>
              <a:defRPr sz="1100"/>
            </a:lvl1pPr>
          </a:lstStyle>
          <a:p>
            <a:pPr lvl="0"/>
            <a:r>
              <a:rPr lang="en-US" noProof="0" dirty="0" smtClean="0"/>
              <a:t>Click icon to add picture</a:t>
            </a:r>
            <a:endParaRPr lang="en-US" noProof="0" dirty="0"/>
          </a:p>
        </p:txBody>
      </p:sp>
      <p:sp>
        <p:nvSpPr>
          <p:cNvPr id="32" name="Picture Placeholder 19"/>
          <p:cNvSpPr>
            <a:spLocks noGrp="1"/>
          </p:cNvSpPr>
          <p:nvPr>
            <p:ph type="pic" sz="quarter" idx="19"/>
          </p:nvPr>
        </p:nvSpPr>
        <p:spPr>
          <a:xfrm>
            <a:off x="4199003" y="2828786"/>
            <a:ext cx="1692000" cy="1692000"/>
          </a:xfrm>
        </p:spPr>
        <p:txBody>
          <a:bodyPr tIns="46800" bIns="46800" anchor="t"/>
          <a:lstStyle>
            <a:lvl1pPr marL="0" indent="0" algn="ctr">
              <a:lnSpc>
                <a:spcPts val="1380"/>
              </a:lnSpc>
              <a:buNone/>
              <a:defRPr sz="1100"/>
            </a:lvl1pPr>
          </a:lstStyle>
          <a:p>
            <a:pPr lvl="0"/>
            <a:r>
              <a:rPr lang="en-US" noProof="0" dirty="0" smtClean="0"/>
              <a:t>Click icon to add picture</a:t>
            </a:r>
            <a:endParaRPr lang="en-US" noProof="0" dirty="0"/>
          </a:p>
        </p:txBody>
      </p:sp>
      <p:sp>
        <p:nvSpPr>
          <p:cNvPr id="20" name="Picture Placeholder 19"/>
          <p:cNvSpPr>
            <a:spLocks noGrp="1"/>
          </p:cNvSpPr>
          <p:nvPr>
            <p:ph type="pic" sz="quarter" idx="15"/>
          </p:nvPr>
        </p:nvSpPr>
        <p:spPr>
          <a:xfrm>
            <a:off x="474663" y="2828786"/>
            <a:ext cx="1692000" cy="1692000"/>
          </a:xfrm>
        </p:spPr>
        <p:txBody>
          <a:bodyPr tIns="46800" bIns="46800" anchor="t"/>
          <a:lstStyle>
            <a:lvl1pPr marL="0" indent="0" algn="ctr">
              <a:lnSpc>
                <a:spcPts val="1380"/>
              </a:lnSpc>
              <a:buNone/>
              <a:defRPr sz="1100"/>
            </a:lvl1pPr>
          </a:lstStyle>
          <a:p>
            <a:pPr lvl="0"/>
            <a:r>
              <a:rPr lang="en-US" noProof="0" dirty="0" smtClean="0"/>
              <a:t>Click icon to add picture</a:t>
            </a:r>
            <a:endParaRPr lang="en-US" noProof="0" dirty="0"/>
          </a:p>
        </p:txBody>
      </p:sp>
      <p:sp>
        <p:nvSpPr>
          <p:cNvPr id="11" name="Footer Placeholder 1"/>
          <p:cNvSpPr>
            <a:spLocks noGrp="1"/>
          </p:cNvSpPr>
          <p:nvPr>
            <p:ph type="ftr" sz="quarter" idx="22"/>
          </p:nvPr>
        </p:nvSpPr>
        <p:spPr/>
        <p:txBody>
          <a:bodyPr/>
          <a:lstStyle>
            <a:lvl1pPr>
              <a:defRPr/>
            </a:lvl1pPr>
          </a:lstStyle>
          <a:p>
            <a:pPr>
              <a:defRPr/>
            </a:pPr>
            <a:endParaRPr lang="en-US" dirty="0"/>
          </a:p>
        </p:txBody>
      </p:sp>
      <p:sp>
        <p:nvSpPr>
          <p:cNvPr id="12" name="Date Placeholder 2"/>
          <p:cNvSpPr>
            <a:spLocks noGrp="1"/>
          </p:cNvSpPr>
          <p:nvPr>
            <p:ph type="dt" sz="half" idx="23"/>
          </p:nvPr>
        </p:nvSpPr>
        <p:spPr/>
        <p:txBody>
          <a:bodyPr/>
          <a:lstStyle>
            <a:lvl1pPr>
              <a:defRPr/>
            </a:lvl1pPr>
          </a:lstStyle>
          <a:p>
            <a:pPr>
              <a:defRPr/>
            </a:pPr>
            <a:fld id="{7F65C8EE-10F6-479B-BBBC-D832FC3E27AC}" type="datetime1">
              <a:rPr lang="en-US" smtClean="0"/>
              <a:t>3/13/2015</a:t>
            </a:fld>
            <a:endParaRPr lang="en-US" dirty="0"/>
          </a:p>
        </p:txBody>
      </p:sp>
      <p:sp>
        <p:nvSpPr>
          <p:cNvPr id="13" name="Slide Number Placeholder 10"/>
          <p:cNvSpPr>
            <a:spLocks noGrp="1"/>
          </p:cNvSpPr>
          <p:nvPr>
            <p:ph type="sldNum" sz="quarter" idx="24"/>
          </p:nvPr>
        </p:nvSpPr>
        <p:spPr/>
        <p:txBody>
          <a:bodyPr/>
          <a:lstStyle>
            <a:lvl1pPr>
              <a:defRPr/>
            </a:lvl1pPr>
          </a:lstStyle>
          <a:p>
            <a:pPr>
              <a:defRPr/>
            </a:pPr>
            <a:fld id="{F8A06D30-D408-E14C-A8B7-CC2472C798AC}" type="slidenum">
              <a:rPr lang="en-US"/>
              <a:pPr>
                <a:defRPr/>
              </a:pPr>
              <a:t>‹#›</a:t>
            </a:fld>
            <a:endParaRPr lang="en-US" dirty="0"/>
          </a:p>
        </p:txBody>
      </p:sp>
      <p:sp>
        <p:nvSpPr>
          <p:cNvPr id="14" name="Text Placeholder 14"/>
          <p:cNvSpPr>
            <a:spLocks noGrp="1"/>
          </p:cNvSpPr>
          <p:nvPr>
            <p:ph type="body" sz="quarter" idx="25"/>
          </p:nvPr>
        </p:nvSpPr>
        <p:spPr>
          <a:xfrm>
            <a:off x="4197137" y="1152000"/>
            <a:ext cx="1692000" cy="1692000"/>
          </a:xfrm>
          <a:solidFill>
            <a:srgbClr val="4FAC43"/>
          </a:solidFill>
        </p:spPr>
        <p:txBody>
          <a:bodyPr lIns="91440" tIns="91440" rIns="91440"/>
          <a:lstStyle>
            <a:lvl1pPr marL="108000" indent="-108000">
              <a:lnSpc>
                <a:spcPts val="1300"/>
              </a:lnSpc>
              <a:spcBef>
                <a:spcPts val="0"/>
              </a:spcBef>
              <a:buClr>
                <a:schemeClr val="bg1"/>
              </a:buClr>
              <a:defRPr sz="1000">
                <a:solidFill>
                  <a:schemeClr val="bg1"/>
                </a:solidFill>
              </a:defRPr>
            </a:lvl1pPr>
            <a:lvl2pPr marL="282575" indent="-169863">
              <a:lnSpc>
                <a:spcPts val="1300"/>
              </a:lnSpc>
              <a:spcBef>
                <a:spcPts val="0"/>
              </a:spcBef>
              <a:buClr>
                <a:schemeClr val="bg1"/>
              </a:buClr>
              <a:defRPr sz="800">
                <a:solidFill>
                  <a:schemeClr val="bg1"/>
                </a:solidFill>
              </a:defRPr>
            </a:lvl2pPr>
          </a:lstStyle>
          <a:p>
            <a:pPr lvl="0"/>
            <a:r>
              <a:rPr lang="en-US" dirty="0" smtClean="0"/>
              <a:t>Click to edit Master text styles</a:t>
            </a:r>
          </a:p>
          <a:p>
            <a:pPr lvl="1"/>
            <a:r>
              <a:rPr lang="en-US" dirty="0" smtClean="0"/>
              <a:t>Second level</a:t>
            </a:r>
          </a:p>
        </p:txBody>
      </p:sp>
      <p:sp>
        <p:nvSpPr>
          <p:cNvPr id="16" name="Text Placeholder 14"/>
          <p:cNvSpPr>
            <a:spLocks noGrp="1"/>
          </p:cNvSpPr>
          <p:nvPr>
            <p:ph type="body" sz="quarter" idx="26"/>
          </p:nvPr>
        </p:nvSpPr>
        <p:spPr>
          <a:xfrm>
            <a:off x="2343923" y="2852274"/>
            <a:ext cx="1692000" cy="1692000"/>
          </a:xfrm>
          <a:solidFill>
            <a:srgbClr val="4FAC43"/>
          </a:solidFill>
        </p:spPr>
        <p:txBody>
          <a:bodyPr lIns="91440" tIns="91440" rIns="91440"/>
          <a:lstStyle>
            <a:lvl1pPr marL="108000" indent="-108000">
              <a:lnSpc>
                <a:spcPts val="1300"/>
              </a:lnSpc>
              <a:spcBef>
                <a:spcPts val="0"/>
              </a:spcBef>
              <a:buClr>
                <a:schemeClr val="bg1"/>
              </a:buClr>
              <a:defRPr sz="1000">
                <a:solidFill>
                  <a:schemeClr val="bg1"/>
                </a:solidFill>
              </a:defRPr>
            </a:lvl1pPr>
            <a:lvl2pPr marL="282575" indent="-169863">
              <a:lnSpc>
                <a:spcPts val="1300"/>
              </a:lnSpc>
              <a:spcBef>
                <a:spcPts val="0"/>
              </a:spcBef>
              <a:buClr>
                <a:schemeClr val="bg1"/>
              </a:buClr>
              <a:defRPr sz="800">
                <a:solidFill>
                  <a:schemeClr val="bg1"/>
                </a:solidFill>
              </a:defRPr>
            </a:lvl2pPr>
          </a:lstStyle>
          <a:p>
            <a:pPr lvl="0"/>
            <a:r>
              <a:rPr lang="en-US" dirty="0" smtClean="0"/>
              <a:t>Click to edit Master text styles</a:t>
            </a:r>
          </a:p>
          <a:p>
            <a:pPr lvl="1"/>
            <a:r>
              <a:rPr lang="en-US" dirty="0" smtClean="0"/>
              <a:t>Second level</a:t>
            </a:r>
          </a:p>
        </p:txBody>
      </p:sp>
      <p:sp>
        <p:nvSpPr>
          <p:cNvPr id="17" name="Text Placeholder 14"/>
          <p:cNvSpPr>
            <a:spLocks noGrp="1"/>
          </p:cNvSpPr>
          <p:nvPr>
            <p:ph type="body" sz="quarter" idx="27"/>
          </p:nvPr>
        </p:nvSpPr>
        <p:spPr>
          <a:xfrm>
            <a:off x="6066397" y="2852274"/>
            <a:ext cx="1692000" cy="1692000"/>
          </a:xfrm>
          <a:solidFill>
            <a:srgbClr val="4FAC43"/>
          </a:solidFill>
        </p:spPr>
        <p:txBody>
          <a:bodyPr lIns="91440" tIns="91440" rIns="91440"/>
          <a:lstStyle>
            <a:lvl1pPr marL="108000" indent="-108000">
              <a:lnSpc>
                <a:spcPts val="1300"/>
              </a:lnSpc>
              <a:spcBef>
                <a:spcPts val="0"/>
              </a:spcBef>
              <a:buClr>
                <a:schemeClr val="bg1"/>
              </a:buClr>
              <a:defRPr sz="1000">
                <a:solidFill>
                  <a:schemeClr val="bg1"/>
                </a:solidFill>
              </a:defRPr>
            </a:lvl1pPr>
            <a:lvl2pPr marL="282575" indent="-169863">
              <a:lnSpc>
                <a:spcPts val="1300"/>
              </a:lnSpc>
              <a:spcBef>
                <a:spcPts val="0"/>
              </a:spcBef>
              <a:buClr>
                <a:schemeClr val="bg1"/>
              </a:buClr>
              <a:defRPr sz="800">
                <a:solidFill>
                  <a:schemeClr val="bg1"/>
                </a:solidFill>
              </a:defRPr>
            </a:lvl2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a:xfrm>
            <a:off x="352003" y="133547"/>
            <a:ext cx="8229600" cy="857250"/>
          </a:xfrm>
          <a:prstGeom prst="rect">
            <a:avLst/>
          </a:prstGeom>
        </p:spPr>
        <p:txBody>
          <a:bodyPr/>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311552982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x4 editable txt box +pic box">
    <p:spTree>
      <p:nvGrpSpPr>
        <p:cNvPr id="1" name=""/>
        <p:cNvGrpSpPr/>
        <p:nvPr/>
      </p:nvGrpSpPr>
      <p:grpSpPr>
        <a:xfrm>
          <a:off x="0" y="0"/>
          <a:ext cx="0" cy="0"/>
          <a:chOff x="0" y="0"/>
          <a:chExt cx="0" cy="0"/>
        </a:xfrm>
      </p:grpSpPr>
      <p:sp>
        <p:nvSpPr>
          <p:cNvPr id="20" name="Picture Placeholder 19"/>
          <p:cNvSpPr>
            <a:spLocks noGrp="1"/>
          </p:cNvSpPr>
          <p:nvPr>
            <p:ph type="pic" sz="quarter" idx="15"/>
          </p:nvPr>
        </p:nvSpPr>
        <p:spPr>
          <a:xfrm>
            <a:off x="4029834" y="1152000"/>
            <a:ext cx="4590292" cy="3376301"/>
          </a:xfrm>
        </p:spPr>
        <p:txBody>
          <a:bodyPr tIns="46800" bIns="46800" anchor="t"/>
          <a:lstStyle>
            <a:lvl1pPr marL="0" indent="0" algn="ctr">
              <a:lnSpc>
                <a:spcPts val="1380"/>
              </a:lnSpc>
              <a:buNone/>
              <a:defRPr sz="1100"/>
            </a:lvl1pPr>
          </a:lstStyle>
          <a:p>
            <a:pPr lvl="0"/>
            <a:r>
              <a:rPr lang="en-US" noProof="0" dirty="0" smtClean="0"/>
              <a:t>Click icon to add picture</a:t>
            </a:r>
            <a:endParaRPr lang="en-US" noProof="0" dirty="0"/>
          </a:p>
        </p:txBody>
      </p:sp>
      <p:sp>
        <p:nvSpPr>
          <p:cNvPr id="6" name="Text Placeholder 5"/>
          <p:cNvSpPr>
            <a:spLocks noGrp="1"/>
          </p:cNvSpPr>
          <p:nvPr>
            <p:ph type="body" sz="quarter" idx="16"/>
          </p:nvPr>
        </p:nvSpPr>
        <p:spPr>
          <a:xfrm>
            <a:off x="493713" y="1152000"/>
            <a:ext cx="3384550" cy="3384550"/>
          </a:xfrm>
          <a:solidFill>
            <a:srgbClr val="4FAC43"/>
          </a:solidFill>
        </p:spPr>
        <p:txBody>
          <a:bodyPr lIns="108000" tIns="108000" rIns="108000"/>
          <a:lstStyle>
            <a:lvl1pPr marL="144000" indent="-144000">
              <a:lnSpc>
                <a:spcPct val="100000"/>
              </a:lnSpc>
              <a:spcBef>
                <a:spcPts val="400"/>
              </a:spcBef>
              <a:spcAft>
                <a:spcPts val="400"/>
              </a:spcAft>
              <a:buClr>
                <a:schemeClr val="bg1"/>
              </a:buClr>
              <a:defRPr sz="1600">
                <a:solidFill>
                  <a:schemeClr val="bg1"/>
                </a:solidFill>
              </a:defRPr>
            </a:lvl1pPr>
            <a:lvl2pPr marL="282575" indent="-169863">
              <a:lnSpc>
                <a:spcPct val="100000"/>
              </a:lnSpc>
              <a:spcBef>
                <a:spcPts val="400"/>
              </a:spcBef>
              <a:spcAft>
                <a:spcPts val="400"/>
              </a:spcAft>
              <a:buClr>
                <a:schemeClr val="bg1"/>
              </a:buClr>
              <a:defRPr sz="1400">
                <a:solidFill>
                  <a:schemeClr val="bg1"/>
                </a:solidFill>
              </a:defRPr>
            </a:lvl2pPr>
            <a:lvl3pPr marL="461963" indent="-179388">
              <a:lnSpc>
                <a:spcPct val="100000"/>
              </a:lnSpc>
              <a:spcBef>
                <a:spcPts val="400"/>
              </a:spcBef>
              <a:spcAft>
                <a:spcPts val="400"/>
              </a:spcAft>
              <a:buClr>
                <a:schemeClr val="bg1"/>
              </a:buClr>
              <a:defRPr sz="1200">
                <a:solidFill>
                  <a:schemeClr val="bg1"/>
                </a:solidFill>
              </a:defRPr>
            </a:lvl3pPr>
            <a:lvl4pPr marL="628650" indent="-166688">
              <a:lnSpc>
                <a:spcPct val="100000"/>
              </a:lnSpc>
              <a:spcBef>
                <a:spcPts val="400"/>
              </a:spcBef>
              <a:spcAft>
                <a:spcPts val="400"/>
              </a:spcAft>
              <a:buClr>
                <a:schemeClr val="bg1"/>
              </a:buClr>
              <a:defRPr sz="1000">
                <a:solidFill>
                  <a:schemeClr val="bg1"/>
                </a:solidFill>
              </a:defRPr>
            </a:lvl4pPr>
            <a:lvl5pPr marL="801688" indent="-169863">
              <a:lnSpc>
                <a:spcPct val="100000"/>
              </a:lnSpc>
              <a:spcBef>
                <a:spcPts val="400"/>
              </a:spcBef>
              <a:spcAft>
                <a:spcPts val="400"/>
              </a:spcAft>
              <a:buClr>
                <a:schemeClr val="bg1"/>
              </a:buClr>
              <a:defRPr sz="10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1"/>
          <p:cNvSpPr>
            <a:spLocks noGrp="1"/>
          </p:cNvSpPr>
          <p:nvPr>
            <p:ph type="ftr" sz="quarter" idx="17"/>
          </p:nvPr>
        </p:nvSpPr>
        <p:spPr/>
        <p:txBody>
          <a:bodyPr/>
          <a:lstStyle>
            <a:lvl1pPr>
              <a:defRPr/>
            </a:lvl1pPr>
          </a:lstStyle>
          <a:p>
            <a:pPr>
              <a:defRPr/>
            </a:pPr>
            <a:endParaRPr lang="en-US" dirty="0"/>
          </a:p>
        </p:txBody>
      </p:sp>
      <p:sp>
        <p:nvSpPr>
          <p:cNvPr id="7" name="Date Placeholder 2"/>
          <p:cNvSpPr>
            <a:spLocks noGrp="1"/>
          </p:cNvSpPr>
          <p:nvPr>
            <p:ph type="dt" sz="half" idx="18"/>
          </p:nvPr>
        </p:nvSpPr>
        <p:spPr/>
        <p:txBody>
          <a:bodyPr/>
          <a:lstStyle>
            <a:lvl1pPr>
              <a:defRPr/>
            </a:lvl1pPr>
          </a:lstStyle>
          <a:p>
            <a:pPr>
              <a:defRPr/>
            </a:pPr>
            <a:fld id="{2678798F-AFFA-42AC-96B9-B7B23A0ACDF1}" type="datetime1">
              <a:rPr lang="en-US" smtClean="0"/>
              <a:t>3/13/2015</a:t>
            </a:fld>
            <a:endParaRPr lang="en-US" dirty="0"/>
          </a:p>
        </p:txBody>
      </p:sp>
      <p:sp>
        <p:nvSpPr>
          <p:cNvPr id="8" name="Slide Number Placeholder 10"/>
          <p:cNvSpPr>
            <a:spLocks noGrp="1"/>
          </p:cNvSpPr>
          <p:nvPr>
            <p:ph type="sldNum" sz="quarter" idx="19"/>
          </p:nvPr>
        </p:nvSpPr>
        <p:spPr/>
        <p:txBody>
          <a:bodyPr/>
          <a:lstStyle>
            <a:lvl1pPr>
              <a:defRPr/>
            </a:lvl1pPr>
          </a:lstStyle>
          <a:p>
            <a:pPr>
              <a:defRPr/>
            </a:pPr>
            <a:fld id="{27769017-5248-C046-93A6-932BE796BB9D}" type="slidenum">
              <a:rPr lang="en-US"/>
              <a:pPr>
                <a:defRPr/>
              </a:pPr>
              <a:t>‹#›</a:t>
            </a:fld>
            <a:endParaRPr lang="en-US" dirty="0"/>
          </a:p>
        </p:txBody>
      </p:sp>
      <p:sp>
        <p:nvSpPr>
          <p:cNvPr id="2" name="Title 1"/>
          <p:cNvSpPr>
            <a:spLocks noGrp="1"/>
          </p:cNvSpPr>
          <p:nvPr>
            <p:ph type="title"/>
          </p:nvPr>
        </p:nvSpPr>
        <p:spPr>
          <a:xfrm>
            <a:off x="372234" y="133547"/>
            <a:ext cx="8638247" cy="857250"/>
          </a:xfrm>
          <a:prstGeom prst="rect">
            <a:avLst/>
          </a:prstGeom>
        </p:spPr>
        <p:txBody>
          <a:bodyPr/>
          <a:lstStyle>
            <a:lvl1pPr>
              <a:defRPr sz="3200">
                <a:solidFill>
                  <a:srgbClr val="40404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25503496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charts graphs layout v2">
    <p:spTree>
      <p:nvGrpSpPr>
        <p:cNvPr id="1" name=""/>
        <p:cNvGrpSpPr/>
        <p:nvPr/>
      </p:nvGrpSpPr>
      <p:grpSpPr>
        <a:xfrm>
          <a:off x="0" y="0"/>
          <a:ext cx="0" cy="0"/>
          <a:chOff x="0" y="0"/>
          <a:chExt cx="0" cy="0"/>
        </a:xfrm>
      </p:grpSpPr>
      <p:pic>
        <p:nvPicPr>
          <p:cNvPr id="4" name="Picture 7"/>
          <p:cNvPicPr>
            <a:picLocks/>
          </p:cNvPicPr>
          <p:nvPr/>
        </p:nvPicPr>
        <p:blipFill>
          <a:blip r:embed="rId2">
            <a:extLst>
              <a:ext uri="{28A0092B-C50C-407E-A947-70E740481C1C}">
                <a14:useLocalDpi xmlns:a14="http://schemas.microsoft.com/office/drawing/2010/main"/>
              </a:ext>
            </a:extLst>
          </a:blip>
          <a:srcRect/>
          <a:stretch>
            <a:fillRect/>
          </a:stretch>
        </p:blipFill>
        <p:spPr bwMode="auto">
          <a:xfrm>
            <a:off x="896938" y="0"/>
            <a:ext cx="8266112"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GreenRibbon2.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504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p:cNvSpPr>
            <a:spLocks noGrp="1" noChangeAspect="1"/>
          </p:cNvSpPr>
          <p:nvPr>
            <p:ph type="body" sz="quarter" idx="16"/>
          </p:nvPr>
        </p:nvSpPr>
        <p:spPr>
          <a:xfrm>
            <a:off x="1124693" y="1169988"/>
            <a:ext cx="1515600" cy="1515600"/>
          </a:xfrm>
          <a:solidFill>
            <a:schemeClr val="tx2"/>
          </a:solidFill>
        </p:spPr>
        <p:txBody>
          <a:bodyPr lIns="72000" tIns="72000" rIns="72000">
            <a:noAutofit/>
          </a:bodyPr>
          <a:lstStyle>
            <a:lvl1pPr marL="0" indent="0">
              <a:lnSpc>
                <a:spcPts val="1250"/>
              </a:lnSpc>
              <a:spcBef>
                <a:spcPts val="0"/>
              </a:spcBef>
              <a:buFont typeface="Arial"/>
              <a:buNone/>
              <a:defRPr sz="1000" baseline="0">
                <a:solidFill>
                  <a:schemeClr val="bg1"/>
                </a:solidFill>
              </a:defRPr>
            </a:lvl1pPr>
            <a:lvl2pPr marL="457200" indent="0">
              <a:buNone/>
              <a:defRPr sz="1050"/>
            </a:lvl2pPr>
            <a:lvl3pPr marL="914400" indent="0">
              <a:buNone/>
              <a:defRPr sz="1050"/>
            </a:lvl3pPr>
          </a:lstStyle>
          <a:p>
            <a:pPr lvl="0"/>
            <a:r>
              <a:rPr lang="en-US" smtClean="0"/>
              <a:t>Click to edit Master text styles</a:t>
            </a:r>
          </a:p>
        </p:txBody>
      </p:sp>
      <p:sp>
        <p:nvSpPr>
          <p:cNvPr id="6" name="Date Placeholder 1"/>
          <p:cNvSpPr>
            <a:spLocks noGrp="1"/>
          </p:cNvSpPr>
          <p:nvPr>
            <p:ph type="dt" sz="half" idx="17"/>
          </p:nvPr>
        </p:nvSpPr>
        <p:spPr/>
        <p:txBody>
          <a:bodyPr/>
          <a:lstStyle>
            <a:lvl1pPr>
              <a:defRPr/>
            </a:lvl1pPr>
          </a:lstStyle>
          <a:p>
            <a:pPr>
              <a:defRPr/>
            </a:pPr>
            <a:fld id="{E98DF0F2-35F4-4064-A950-8806443E2FBA}" type="datetime1">
              <a:rPr lang="en-US" smtClean="0"/>
              <a:t>3/13/2015</a:t>
            </a:fld>
            <a:endParaRPr lang="en-US" dirty="0"/>
          </a:p>
        </p:txBody>
      </p:sp>
      <p:sp>
        <p:nvSpPr>
          <p:cNvPr id="7" name="Footer Placeholder 4"/>
          <p:cNvSpPr>
            <a:spLocks noGrp="1"/>
          </p:cNvSpPr>
          <p:nvPr>
            <p:ph type="ftr" sz="quarter" idx="18"/>
          </p:nvPr>
        </p:nvSpPr>
        <p:spPr/>
        <p:txBody>
          <a:bodyPr/>
          <a:lstStyle>
            <a:lvl1pPr>
              <a:defRPr/>
            </a:lvl1pPr>
          </a:lstStyle>
          <a:p>
            <a:pPr>
              <a:defRPr/>
            </a:pPr>
            <a:endParaRPr lang="en-US" dirty="0"/>
          </a:p>
        </p:txBody>
      </p:sp>
      <p:sp>
        <p:nvSpPr>
          <p:cNvPr id="8" name="Slide Number Placeholder 10"/>
          <p:cNvSpPr>
            <a:spLocks noGrp="1"/>
          </p:cNvSpPr>
          <p:nvPr>
            <p:ph type="sldNum" sz="quarter" idx="19"/>
          </p:nvPr>
        </p:nvSpPr>
        <p:spPr/>
        <p:txBody>
          <a:bodyPr/>
          <a:lstStyle>
            <a:lvl1pPr algn="ctr">
              <a:defRPr sz="800">
                <a:solidFill>
                  <a:srgbClr val="FFFFFF"/>
                </a:solidFill>
              </a:defRPr>
            </a:lvl1pPr>
          </a:lstStyle>
          <a:p>
            <a:pPr>
              <a:defRPr/>
            </a:pPr>
            <a:fld id="{9BD1EC70-05D6-9C46-B514-0F5209EF41F0}" type="slidenum">
              <a:rPr lang="en-US" smtClean="0"/>
              <a:pPr>
                <a:defRPr/>
              </a:pPr>
              <a:t>‹#›</a:t>
            </a:fld>
            <a:endParaRPr lang="en-US" dirty="0"/>
          </a:p>
        </p:txBody>
      </p:sp>
      <p:sp>
        <p:nvSpPr>
          <p:cNvPr id="2" name="Title 1"/>
          <p:cNvSpPr>
            <a:spLocks noGrp="1"/>
          </p:cNvSpPr>
          <p:nvPr>
            <p:ph type="title"/>
          </p:nvPr>
        </p:nvSpPr>
        <p:spPr>
          <a:xfrm>
            <a:off x="780881" y="133547"/>
            <a:ext cx="8229600" cy="857250"/>
          </a:xfrm>
          <a:prstGeom prst="rect">
            <a:avLst/>
          </a:prstGeom>
        </p:spPr>
        <p:txBody>
          <a:bodyPr/>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19851346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descr="2.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5136302"/>
          </a:xfrm>
          <a:prstGeom prst="rect">
            <a:avLst/>
          </a:prstGeom>
        </p:spPr>
      </p:pic>
      <p:sp>
        <p:nvSpPr>
          <p:cNvPr id="13" name="Text Placeholder 12"/>
          <p:cNvSpPr>
            <a:spLocks noGrp="1"/>
          </p:cNvSpPr>
          <p:nvPr>
            <p:ph type="body" sz="quarter" idx="12"/>
          </p:nvPr>
        </p:nvSpPr>
        <p:spPr>
          <a:xfrm>
            <a:off x="536575" y="704007"/>
            <a:ext cx="6264981" cy="3212538"/>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r>
              <a:rPr lang="en-US" dirty="0" smtClean="0"/>
              <a:t>Click to edit Master text styles</a:t>
            </a:r>
          </a:p>
        </p:txBody>
      </p:sp>
      <p:sp>
        <p:nvSpPr>
          <p:cNvPr id="4" name="Text Placeholder 3"/>
          <p:cNvSpPr>
            <a:spLocks noGrp="1"/>
          </p:cNvSpPr>
          <p:nvPr>
            <p:ph type="body" sz="quarter" idx="13"/>
          </p:nvPr>
        </p:nvSpPr>
        <p:spPr>
          <a:xfrm>
            <a:off x="564336" y="3795713"/>
            <a:ext cx="5882702" cy="763587"/>
          </a:xfrm>
          <a:prstGeom prst="rect">
            <a:avLst/>
          </a:prstGeom>
        </p:spPr>
        <p:txBody>
          <a:bodyPr/>
          <a:lstStyle>
            <a:lvl1pPr marL="0" indent="0">
              <a:lnSpc>
                <a:spcPts val="1550"/>
              </a:lnSpc>
              <a:buNone/>
              <a:defRPr sz="1400" baseline="0">
                <a:solidFill>
                  <a:srgbClr val="FFFFFF"/>
                </a:solidFill>
              </a:defRPr>
            </a:lvl1pPr>
          </a:lstStyle>
          <a:p>
            <a:pPr lvl="0"/>
            <a:r>
              <a:rPr lang="en-US" dirty="0" smtClean="0"/>
              <a:t>Click to edit Master text styles</a:t>
            </a:r>
          </a:p>
        </p:txBody>
      </p:sp>
      <p:sp>
        <p:nvSpPr>
          <p:cNvPr id="6" name="Slide Number Placeholder 4"/>
          <p:cNvSpPr>
            <a:spLocks noGrp="1"/>
          </p:cNvSpPr>
          <p:nvPr>
            <p:ph type="sldNum" sz="quarter" idx="14"/>
          </p:nvPr>
        </p:nvSpPr>
        <p:spPr/>
        <p:txBody>
          <a:bodyPr/>
          <a:lstStyle>
            <a:lvl1pPr>
              <a:defRPr>
                <a:solidFill>
                  <a:srgbClr val="FFFFFF"/>
                </a:solidFill>
              </a:defRPr>
            </a:lvl1pPr>
          </a:lstStyle>
          <a:p>
            <a:pPr>
              <a:defRPr/>
            </a:pPr>
            <a:fld id="{DEA5BAF2-F9B0-4F4D-BFF7-67C5E668B9D7}" type="slidenum">
              <a:rPr lang="en-US"/>
              <a:pPr>
                <a:defRPr/>
              </a:pPr>
              <a:t>‹#›</a:t>
            </a:fld>
            <a:endParaRPr lang="en-US" dirty="0"/>
          </a:p>
        </p:txBody>
      </p:sp>
    </p:spTree>
    <p:extLst>
      <p:ext uri="{BB962C8B-B14F-4D97-AF65-F5344CB8AC3E}">
        <p14:creationId xmlns:p14="http://schemas.microsoft.com/office/powerpoint/2010/main" val="300914285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4_charts graphs layout v2">
    <p:spTree>
      <p:nvGrpSpPr>
        <p:cNvPr id="1" name=""/>
        <p:cNvGrpSpPr/>
        <p:nvPr/>
      </p:nvGrpSpPr>
      <p:grpSpPr>
        <a:xfrm>
          <a:off x="0" y="0"/>
          <a:ext cx="0" cy="0"/>
          <a:chOff x="0" y="0"/>
          <a:chExt cx="0" cy="0"/>
        </a:xfrm>
      </p:grpSpPr>
      <p:pic>
        <p:nvPicPr>
          <p:cNvPr id="3" name="Picture 7"/>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892175" y="895350"/>
            <a:ext cx="7727950"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GreenRibbon2.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50482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Date Placeholder 1"/>
          <p:cNvSpPr>
            <a:spLocks noGrp="1"/>
          </p:cNvSpPr>
          <p:nvPr>
            <p:ph type="dt" sz="half" idx="16"/>
          </p:nvPr>
        </p:nvSpPr>
        <p:spPr/>
        <p:txBody>
          <a:bodyPr/>
          <a:lstStyle>
            <a:lvl1pPr>
              <a:defRPr/>
            </a:lvl1pPr>
          </a:lstStyle>
          <a:p>
            <a:pPr>
              <a:defRPr/>
            </a:pPr>
            <a:fld id="{B5F056DA-C1F4-47A6-9DED-EE87AA01E621}" type="datetime1">
              <a:rPr lang="en-US" smtClean="0"/>
              <a:t>3/13/2015</a:t>
            </a:fld>
            <a:endParaRPr lang="en-US" dirty="0"/>
          </a:p>
        </p:txBody>
      </p:sp>
      <p:sp>
        <p:nvSpPr>
          <p:cNvPr id="6" name="Footer Placeholder 4"/>
          <p:cNvSpPr>
            <a:spLocks noGrp="1"/>
          </p:cNvSpPr>
          <p:nvPr>
            <p:ph type="ftr" sz="quarter" idx="17"/>
          </p:nvPr>
        </p:nvSpPr>
        <p:spPr/>
        <p:txBody>
          <a:bodyPr/>
          <a:lstStyle>
            <a:lvl1pPr>
              <a:defRPr/>
            </a:lvl1pPr>
          </a:lstStyle>
          <a:p>
            <a:pPr>
              <a:defRPr/>
            </a:pPr>
            <a:endParaRPr lang="en-US" dirty="0"/>
          </a:p>
        </p:txBody>
      </p:sp>
      <p:sp>
        <p:nvSpPr>
          <p:cNvPr id="7" name="Slide Number Placeholder 10"/>
          <p:cNvSpPr>
            <a:spLocks noGrp="1"/>
          </p:cNvSpPr>
          <p:nvPr>
            <p:ph type="sldNum" sz="quarter" idx="18"/>
          </p:nvPr>
        </p:nvSpPr>
        <p:spPr/>
        <p:txBody>
          <a:bodyPr/>
          <a:lstStyle>
            <a:lvl1pPr algn="ctr">
              <a:defRPr sz="800">
                <a:solidFill>
                  <a:srgbClr val="54AF48"/>
                </a:solidFill>
              </a:defRPr>
            </a:lvl1pPr>
          </a:lstStyle>
          <a:p>
            <a:pPr>
              <a:defRPr/>
            </a:pPr>
            <a:fld id="{B76034EB-C940-DB4C-B38F-AFF76D059E3F}" type="slidenum">
              <a:rPr lang="en-US" smtClean="0"/>
              <a:pPr>
                <a:defRPr/>
              </a:pPr>
              <a:t>‹#›</a:t>
            </a:fld>
            <a:endParaRPr lang="en-US" dirty="0"/>
          </a:p>
        </p:txBody>
      </p:sp>
      <p:sp>
        <p:nvSpPr>
          <p:cNvPr id="2" name="Title 1"/>
          <p:cNvSpPr>
            <a:spLocks noGrp="1"/>
          </p:cNvSpPr>
          <p:nvPr>
            <p:ph type="title"/>
          </p:nvPr>
        </p:nvSpPr>
        <p:spPr>
          <a:xfrm>
            <a:off x="780882" y="133547"/>
            <a:ext cx="8229600" cy="857250"/>
          </a:xfrm>
          <a:prstGeom prst="rect">
            <a:avLst/>
          </a:prstGeom>
        </p:spPr>
        <p:txBody>
          <a:bodyPr/>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31196989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Basic layout + headin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374378" y="1317485"/>
            <a:ext cx="2477680" cy="2477680"/>
          </a:xfrm>
          <a:prstGeom prst="rect">
            <a:avLst/>
          </a:prstGeom>
        </p:spPr>
      </p:pic>
      <p:sp>
        <p:nvSpPr>
          <p:cNvPr id="3" name="Footer Placeholder 2"/>
          <p:cNvSpPr>
            <a:spLocks noGrp="1"/>
          </p:cNvSpPr>
          <p:nvPr>
            <p:ph type="ftr" sz="quarter" idx="10"/>
          </p:nvPr>
        </p:nvSpPr>
        <p:spPr/>
        <p:txBody>
          <a:bodyPr/>
          <a:lstStyle>
            <a:lvl1pPr>
              <a:defRPr/>
            </a:lvl1pPr>
          </a:lstStyle>
          <a:p>
            <a:pPr>
              <a:defRPr/>
            </a:pPr>
            <a:endParaRPr lang="en-US" dirty="0"/>
          </a:p>
        </p:txBody>
      </p:sp>
      <p:sp>
        <p:nvSpPr>
          <p:cNvPr id="4" name="Date Placeholder 3"/>
          <p:cNvSpPr>
            <a:spLocks noGrp="1"/>
          </p:cNvSpPr>
          <p:nvPr>
            <p:ph type="dt" sz="half" idx="11"/>
          </p:nvPr>
        </p:nvSpPr>
        <p:spPr/>
        <p:txBody>
          <a:bodyPr/>
          <a:lstStyle>
            <a:lvl1pPr>
              <a:defRPr/>
            </a:lvl1pPr>
          </a:lstStyle>
          <a:p>
            <a:pPr>
              <a:defRPr/>
            </a:pPr>
            <a:fld id="{D7A1601B-B0ED-4695-95CA-70AE82F863DE}" type="datetime1">
              <a:rPr lang="en-US" smtClean="0"/>
              <a:t>3/13/2015</a:t>
            </a:fld>
            <a:endParaRPr lang="en-US" dirty="0"/>
          </a:p>
        </p:txBody>
      </p:sp>
      <p:sp>
        <p:nvSpPr>
          <p:cNvPr id="5" name="Slide Number Placeholder 4"/>
          <p:cNvSpPr>
            <a:spLocks noGrp="1"/>
          </p:cNvSpPr>
          <p:nvPr>
            <p:ph type="sldNum" sz="quarter" idx="12"/>
          </p:nvPr>
        </p:nvSpPr>
        <p:spPr/>
        <p:txBody>
          <a:bodyPr/>
          <a:lstStyle>
            <a:lvl1pPr>
              <a:defRPr/>
            </a:lvl1pPr>
          </a:lstStyle>
          <a:p>
            <a:pPr>
              <a:defRPr/>
            </a:pPr>
            <a:fld id="{D8C0CFF5-EAE4-B742-AA52-98C5725F1AF1}" type="slidenum">
              <a:rPr lang="en-US"/>
              <a:pPr>
                <a:defRPr/>
              </a:pPr>
              <a:t>‹#›</a:t>
            </a:fld>
            <a:endParaRPr lang="en-US" dirty="0"/>
          </a:p>
        </p:txBody>
      </p:sp>
    </p:spTree>
    <p:extLst>
      <p:ext uri="{BB962C8B-B14F-4D97-AF65-F5344CB8AC3E}">
        <p14:creationId xmlns:p14="http://schemas.microsoft.com/office/powerpoint/2010/main" val="419458939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333509" y="1219902"/>
            <a:ext cx="7722550" cy="3313998"/>
          </a:xfrm>
          <a:noFill/>
        </p:spPr>
        <p:txBody>
          <a:bodyPr lIns="108000" tIns="108000" rIns="108000"/>
          <a:lstStyle>
            <a:lvl1pPr marL="169863" indent="-169863">
              <a:lnSpc>
                <a:spcPct val="100000"/>
              </a:lnSpc>
              <a:spcBef>
                <a:spcPts val="400"/>
              </a:spcBef>
              <a:spcAft>
                <a:spcPts val="400"/>
              </a:spcAft>
              <a:buFont typeface="Wingdings" pitchFamily="2" charset="2"/>
              <a:buChar char="§"/>
              <a:tabLst/>
              <a:defRPr sz="2000"/>
            </a:lvl1pPr>
            <a:lvl2pPr marL="339725" indent="-169863">
              <a:lnSpc>
                <a:spcPct val="100000"/>
              </a:lnSpc>
              <a:spcBef>
                <a:spcPts val="400"/>
              </a:spcBef>
              <a:spcAft>
                <a:spcPts val="400"/>
              </a:spcAft>
              <a:buFont typeface="Wingdings" pitchFamily="2" charset="2"/>
              <a:buChar char="§"/>
              <a:defRPr sz="1800"/>
            </a:lvl2pPr>
            <a:lvl3pPr marL="517525" indent="-177800">
              <a:lnSpc>
                <a:spcPct val="100000"/>
              </a:lnSpc>
              <a:spcBef>
                <a:spcPts val="400"/>
              </a:spcBef>
              <a:spcAft>
                <a:spcPts val="400"/>
              </a:spcAft>
              <a:buFont typeface="Wingdings" pitchFamily="2" charset="2"/>
              <a:buChar char="§"/>
              <a:defRPr sz="1600"/>
            </a:lvl3pPr>
            <a:lvl4pPr marL="687388" indent="-169863">
              <a:lnSpc>
                <a:spcPct val="100000"/>
              </a:lnSpc>
              <a:spcBef>
                <a:spcPts val="400"/>
              </a:spcBef>
              <a:spcAft>
                <a:spcPts val="400"/>
              </a:spcAft>
              <a:buFont typeface="Wingdings" pitchFamily="2" charset="2"/>
              <a:buChar char="§"/>
              <a:defRPr sz="1400"/>
            </a:lvl4pPr>
            <a:lvl5pPr marL="857250" indent="-169863">
              <a:lnSpc>
                <a:spcPct val="100000"/>
              </a:lnSpc>
              <a:spcBef>
                <a:spcPts val="400"/>
              </a:spcBef>
              <a:spcAft>
                <a:spcPts val="400"/>
              </a:spcAft>
              <a:buFont typeface="Wingdings" pitchFamily="2" charset="2"/>
              <a:buChar cha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ooter Placeholder 1"/>
          <p:cNvSpPr>
            <a:spLocks noGrp="1"/>
          </p:cNvSpPr>
          <p:nvPr>
            <p:ph type="ftr" sz="quarter" idx="21"/>
          </p:nvPr>
        </p:nvSpPr>
        <p:spPr>
          <a:xfrm>
            <a:off x="1189038" y="4760919"/>
            <a:ext cx="2895600" cy="274637"/>
          </a:xfrm>
          <a:prstGeom prst="rect">
            <a:avLst/>
          </a:prstGeom>
        </p:spPr>
        <p:txBody>
          <a:bodyPr lIns="91440" tIns="45720" rIns="91440" bIns="45720"/>
          <a:lstStyle>
            <a:lvl1pPr>
              <a:defRPr/>
            </a:lvl1pPr>
          </a:lstStyle>
          <a:p>
            <a:pPr>
              <a:defRPr/>
            </a:pPr>
            <a:r>
              <a:rPr lang="en-US" dirty="0" smtClean="0"/>
              <a:t>NCR Confidential</a:t>
            </a:r>
            <a:endParaRPr lang="en-US" dirty="0"/>
          </a:p>
        </p:txBody>
      </p:sp>
      <p:sp>
        <p:nvSpPr>
          <p:cNvPr id="12" name="Date Placeholder 2"/>
          <p:cNvSpPr>
            <a:spLocks noGrp="1"/>
          </p:cNvSpPr>
          <p:nvPr>
            <p:ph type="dt" sz="half" idx="22"/>
          </p:nvPr>
        </p:nvSpPr>
        <p:spPr>
          <a:xfrm>
            <a:off x="474663" y="4760919"/>
            <a:ext cx="690562" cy="274637"/>
          </a:xfrm>
          <a:prstGeom prst="rect">
            <a:avLst/>
          </a:prstGeom>
        </p:spPr>
        <p:txBody>
          <a:bodyPr lIns="91440" tIns="45720" rIns="91440" bIns="45720"/>
          <a:lstStyle>
            <a:lvl1pPr>
              <a:defRPr/>
            </a:lvl1pPr>
          </a:lstStyle>
          <a:p>
            <a:pPr>
              <a:defRPr/>
            </a:pPr>
            <a:endParaRPr lang="en-US" dirty="0"/>
          </a:p>
        </p:txBody>
      </p:sp>
      <p:sp>
        <p:nvSpPr>
          <p:cNvPr id="13" name="Slide Number Placeholder 10"/>
          <p:cNvSpPr>
            <a:spLocks noGrp="1"/>
          </p:cNvSpPr>
          <p:nvPr>
            <p:ph type="sldNum" sz="quarter" idx="23"/>
          </p:nvPr>
        </p:nvSpPr>
        <p:spPr>
          <a:xfrm>
            <a:off x="8612194" y="4803775"/>
            <a:ext cx="236537" cy="230188"/>
          </a:xfrm>
          <a:prstGeom prst="rect">
            <a:avLst/>
          </a:prstGeom>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lIns="57150" tIns="28575" rIns="57150" bIns="28575"/>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29429779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843214" y="303610"/>
            <a:ext cx="6072187" cy="540544"/>
          </a:xfrm>
          <a:prstGeom prst="rect">
            <a:avLst/>
          </a:prstGeom>
        </p:spPr>
        <p:txBody>
          <a:bodyPr lIns="57150" tIns="28575" rIns="57150" bIns="28575"/>
          <a:lstStyle/>
          <a:p>
            <a:r>
              <a:rPr lang="en-US" smtClean="0"/>
              <a:t>Click to edit Master title style</a:t>
            </a:r>
            <a:endParaRPr lang="en-US"/>
          </a:p>
        </p:txBody>
      </p:sp>
      <p:sp>
        <p:nvSpPr>
          <p:cNvPr id="3" name="Table Placeholder 2"/>
          <p:cNvSpPr>
            <a:spLocks noGrp="1"/>
          </p:cNvSpPr>
          <p:nvPr>
            <p:ph type="tbl" idx="1"/>
          </p:nvPr>
        </p:nvSpPr>
        <p:spPr>
          <a:xfrm>
            <a:off x="304800" y="1168004"/>
            <a:ext cx="8610600" cy="3632596"/>
          </a:xfrm>
        </p:spPr>
        <p:txBody>
          <a:bodyPr/>
          <a:lstStyle/>
          <a:p>
            <a:endParaRPr lang="en-US" dirty="0"/>
          </a:p>
        </p:txBody>
      </p:sp>
    </p:spTree>
    <p:extLst>
      <p:ext uri="{BB962C8B-B14F-4D97-AF65-F5344CB8AC3E}">
        <p14:creationId xmlns:p14="http://schemas.microsoft.com/office/powerpoint/2010/main" val="40310778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924800" cy="685800"/>
          </a:xfrm>
          <a:prstGeom prst="rect">
            <a:avLst/>
          </a:prstGeom>
        </p:spPr>
        <p:txBody>
          <a:bodyPr lIns="57150" tIns="28575" rIns="57150" bIns="28575"/>
          <a:lstStyle/>
          <a:p>
            <a:r>
              <a:rPr lang="en-US" smtClean="0"/>
              <a:t>Click to edit Master title style</a:t>
            </a:r>
            <a:endParaRPr lang="en-US"/>
          </a:p>
        </p:txBody>
      </p:sp>
      <p:sp>
        <p:nvSpPr>
          <p:cNvPr id="3" name="Chart Placeholder 2"/>
          <p:cNvSpPr>
            <a:spLocks noGrp="1"/>
          </p:cNvSpPr>
          <p:nvPr>
            <p:ph type="chart" idx="1"/>
          </p:nvPr>
        </p:nvSpPr>
        <p:spPr>
          <a:xfrm>
            <a:off x="838200" y="1028700"/>
            <a:ext cx="7759700" cy="3829050"/>
          </a:xfrm>
          <a:prstGeom prst="rect">
            <a:avLst/>
          </a:prstGeom>
        </p:spPr>
        <p:txBody>
          <a:bodyPr/>
          <a:lstStyle/>
          <a:p>
            <a:pPr lvl="0"/>
            <a:endParaRPr lang="en-US" noProof="0" dirty="0" smtClean="0"/>
          </a:p>
        </p:txBody>
      </p:sp>
    </p:spTree>
    <p:extLst>
      <p:ext uri="{BB962C8B-B14F-4D97-AF65-F5344CB8AC3E}">
        <p14:creationId xmlns:p14="http://schemas.microsoft.com/office/powerpoint/2010/main" val="856686376"/>
      </p:ext>
    </p:extLst>
  </p:cSld>
  <p:clrMapOvr>
    <a:masterClrMapping/>
  </p:clrMapOvr>
  <p:transition advClick="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3" name="Title 1"/>
          <p:cNvSpPr>
            <a:spLocks noGrp="1"/>
          </p:cNvSpPr>
          <p:nvPr>
            <p:ph type="title"/>
          </p:nvPr>
        </p:nvSpPr>
        <p:spPr>
          <a:xfrm>
            <a:off x="685800" y="0"/>
            <a:ext cx="8001000" cy="685800"/>
          </a:xfrm>
          <a:prstGeom prst="rect">
            <a:avLst/>
          </a:prstGeom>
        </p:spPr>
        <p:txBody>
          <a:bodyPr lIns="57150" tIns="28575" rIns="57150" bIns="28575"/>
          <a:lstStyle/>
          <a:p>
            <a:r>
              <a:rPr lang="en-US" smtClean="0"/>
              <a:t>Click to edit Master title style</a:t>
            </a:r>
            <a:endParaRPr lang="en-US"/>
          </a:p>
        </p:txBody>
      </p:sp>
    </p:spTree>
    <p:extLst>
      <p:ext uri="{BB962C8B-B14F-4D97-AF65-F5344CB8AC3E}">
        <p14:creationId xmlns:p14="http://schemas.microsoft.com/office/powerpoint/2010/main" val="526171112"/>
      </p:ext>
    </p:extLst>
  </p:cSld>
  <p:clrMapOvr>
    <a:masterClrMapping/>
  </p:clrMapOvr>
  <p:transition advClick="0">
    <p:cover di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and sub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95532" y="219871"/>
            <a:ext cx="8229203" cy="609401"/>
          </a:xfrm>
          <a:prstGeom prst="rect">
            <a:avLst/>
          </a:prstGeom>
        </p:spPr>
        <p:txBody>
          <a:bodyPr lIns="57150" tIns="28575" rIns="57150" bIns="28575" anchor="t" anchorCtr="0"/>
          <a:lstStyle>
            <a:lvl1pPr algn="l">
              <a:defRPr/>
            </a:lvl1pPr>
          </a:lstStyle>
          <a:p>
            <a:r>
              <a:rPr lang="en-US" smtClean="0"/>
              <a:t>Click to edit Master title style</a:t>
            </a:r>
            <a:endParaRPr lang="en-US"/>
          </a:p>
        </p:txBody>
      </p:sp>
      <p:sp>
        <p:nvSpPr>
          <p:cNvPr id="3" name="Content Placeholder 2"/>
          <p:cNvSpPr>
            <a:spLocks noGrp="1"/>
          </p:cNvSpPr>
          <p:nvPr>
            <p:ph idx="1"/>
          </p:nvPr>
        </p:nvSpPr>
        <p:spPr>
          <a:xfrm>
            <a:off x="714582" y="1175742"/>
            <a:ext cx="8229203" cy="33942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10"/>
          </p:nvPr>
        </p:nvSpPr>
        <p:spPr>
          <a:xfrm>
            <a:off x="733028" y="648296"/>
            <a:ext cx="7715250" cy="603250"/>
          </a:xfrm>
        </p:spPr>
        <p:txBody>
          <a:bodyPr>
            <a:normAutofit/>
          </a:bodyPr>
          <a:lstStyle>
            <a:lvl1pPr marL="0" indent="0">
              <a:buFontTx/>
              <a:buNone/>
              <a:defRPr sz="2000"/>
            </a:lvl1pPr>
          </a:lstStyle>
          <a:p>
            <a:pPr lvl="0"/>
            <a:r>
              <a:rPr lang="en-US" dirty="0" smtClean="0"/>
              <a:t>Click to edit Master text styles</a:t>
            </a:r>
            <a:endParaRPr lang="en-US" dirty="0"/>
          </a:p>
        </p:txBody>
      </p:sp>
    </p:spTree>
    <p:extLst>
      <p:ext uri="{BB962C8B-B14F-4D97-AF65-F5344CB8AC3E}">
        <p14:creationId xmlns:p14="http://schemas.microsoft.com/office/powerpoint/2010/main" val="99968248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295275"/>
            <a:ext cx="7924602" cy="428625"/>
          </a:xfrm>
          <a:prstGeom prst="rect">
            <a:avLst/>
          </a:prstGeom>
        </p:spPr>
        <p:txBody>
          <a:bodyPr lIns="57150" tIns="28575" rIns="57150" bIns="28575"/>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399" y="4767461"/>
            <a:ext cx="2895203" cy="273844"/>
          </a:xfrm>
          <a:prstGeom prst="rect">
            <a:avLst/>
          </a:prstGeom>
        </p:spPr>
        <p:txBody>
          <a:bodyPr/>
          <a:lstStyle/>
          <a:p>
            <a:r>
              <a:rPr lang="en-US" dirty="0" smtClean="0"/>
              <a:t>NCR Confidential</a:t>
            </a:r>
          </a:p>
        </p:txBody>
      </p:sp>
      <p:sp>
        <p:nvSpPr>
          <p:cNvPr id="6" name="Slide Number Placeholder 5"/>
          <p:cNvSpPr>
            <a:spLocks noGrp="1"/>
          </p:cNvSpPr>
          <p:nvPr>
            <p:ph type="sldNum" sz="quarter" idx="12"/>
          </p:nvPr>
        </p:nvSpPr>
        <p:spPr/>
        <p:txBody>
          <a:bodyPr/>
          <a:lstStyle/>
          <a:p>
            <a:fld id="{2A35049D-DB52-454A-B8E6-A59A17E9EA13}" type="slidenum">
              <a:rPr lang="en-US" smtClean="0"/>
              <a:t>‹#›</a:t>
            </a:fld>
            <a:endParaRPr lang="en-US" dirty="0"/>
          </a:p>
        </p:txBody>
      </p:sp>
    </p:spTree>
    <p:extLst>
      <p:ext uri="{BB962C8B-B14F-4D97-AF65-F5344CB8AC3E}">
        <p14:creationId xmlns:p14="http://schemas.microsoft.com/office/powerpoint/2010/main" val="7175460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603" y="1597423"/>
            <a:ext cx="7772797" cy="1103313"/>
          </a:xfrm>
          <a:prstGeom prst="rect">
            <a:avLst/>
          </a:prstGeom>
        </p:spPr>
        <p:txBody>
          <a:bodyPr lIns="57150" tIns="28575" rIns="57150" bIns="28575"/>
          <a:lstStyle/>
          <a:p>
            <a:r>
              <a:rPr lang="en-US" smtClean="0"/>
              <a:t>Click to edit Master title style</a:t>
            </a:r>
            <a:endParaRPr lang="en-US"/>
          </a:p>
        </p:txBody>
      </p:sp>
      <p:sp>
        <p:nvSpPr>
          <p:cNvPr id="3" name="Subtitle 2"/>
          <p:cNvSpPr>
            <a:spLocks noGrp="1"/>
          </p:cNvSpPr>
          <p:nvPr>
            <p:ph type="subTitle" idx="1"/>
          </p:nvPr>
        </p:nvSpPr>
        <p:spPr>
          <a:xfrm>
            <a:off x="1371203" y="2915047"/>
            <a:ext cx="6401594" cy="1313656"/>
          </a:xfrm>
        </p:spPr>
        <p:txBody>
          <a:bodyPr/>
          <a:lstStyle>
            <a:lvl1pPr marL="0" indent="0" algn="ctr">
              <a:buNone/>
              <a:defRPr>
                <a:solidFill>
                  <a:schemeClr val="tx1">
                    <a:tint val="75000"/>
                  </a:schemeClr>
                </a:solidFill>
              </a:defRPr>
            </a:lvl1pPr>
            <a:lvl2pPr marL="285750" indent="0" algn="ctr">
              <a:buNone/>
              <a:defRPr>
                <a:solidFill>
                  <a:schemeClr val="tx1">
                    <a:tint val="75000"/>
                  </a:schemeClr>
                </a:solidFill>
              </a:defRPr>
            </a:lvl2pPr>
            <a:lvl3pPr marL="571500" indent="0" algn="ctr">
              <a:buNone/>
              <a:defRPr>
                <a:solidFill>
                  <a:schemeClr val="tx1">
                    <a:tint val="75000"/>
                  </a:schemeClr>
                </a:solidFill>
              </a:defRPr>
            </a:lvl3pPr>
            <a:lvl4pPr marL="857250" indent="0" algn="ctr">
              <a:buNone/>
              <a:defRPr>
                <a:solidFill>
                  <a:schemeClr val="tx1">
                    <a:tint val="75000"/>
                  </a:schemeClr>
                </a:solidFill>
              </a:defRPr>
            </a:lvl4pPr>
            <a:lvl5pPr marL="1143000" indent="0" algn="ctr">
              <a:buNone/>
              <a:defRPr>
                <a:solidFill>
                  <a:schemeClr val="tx1">
                    <a:tint val="75000"/>
                  </a:schemeClr>
                </a:solidFill>
              </a:defRPr>
            </a:lvl5pPr>
            <a:lvl6pPr marL="1428750" indent="0" algn="ctr">
              <a:buNone/>
              <a:defRPr>
                <a:solidFill>
                  <a:schemeClr val="tx1">
                    <a:tint val="75000"/>
                  </a:schemeClr>
                </a:solidFill>
              </a:defRPr>
            </a:lvl6pPr>
            <a:lvl7pPr marL="1714500" indent="0" algn="ctr">
              <a:buNone/>
              <a:defRPr>
                <a:solidFill>
                  <a:schemeClr val="tx1">
                    <a:tint val="75000"/>
                  </a:schemeClr>
                </a:solidFill>
              </a:defRPr>
            </a:lvl7pPr>
            <a:lvl8pPr marL="2000250" indent="0" algn="ctr">
              <a:buNone/>
              <a:defRPr>
                <a:solidFill>
                  <a:schemeClr val="tx1">
                    <a:tint val="75000"/>
                  </a:schemeClr>
                </a:solidFill>
              </a:defRPr>
            </a:lvl8pPr>
            <a:lvl9pPr marL="22860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a:xfrm>
            <a:off x="3124400" y="4767461"/>
            <a:ext cx="2895203" cy="273844"/>
          </a:xfrm>
          <a:prstGeom prst="rect">
            <a:avLst/>
          </a:prstGeom>
        </p:spPr>
        <p:txBody>
          <a:bodyPr/>
          <a:lstStyle/>
          <a:p>
            <a:r>
              <a:rPr lang="en-US" dirty="0" smtClean="0"/>
              <a:t>NCR Confidential</a:t>
            </a:r>
          </a:p>
        </p:txBody>
      </p:sp>
      <p:sp>
        <p:nvSpPr>
          <p:cNvPr id="6" name="Slide Number Placeholder 5"/>
          <p:cNvSpPr>
            <a:spLocks noGrp="1"/>
          </p:cNvSpPr>
          <p:nvPr>
            <p:ph type="sldNum" sz="quarter" idx="12"/>
          </p:nvPr>
        </p:nvSpPr>
        <p:spPr/>
        <p:txBody>
          <a:bodyPr/>
          <a:lstStyle/>
          <a:p>
            <a:fld id="{2A35049D-DB52-454A-B8E6-A59A17E9EA13}" type="slidenum">
              <a:rPr lang="en-US" smtClean="0"/>
              <a:t>‹#›</a:t>
            </a:fld>
            <a:endParaRPr lang="en-US" dirty="0"/>
          </a:p>
        </p:txBody>
      </p:sp>
    </p:spTree>
    <p:extLst>
      <p:ext uri="{BB962C8B-B14F-4D97-AF65-F5344CB8AC3E}">
        <p14:creationId xmlns:p14="http://schemas.microsoft.com/office/powerpoint/2010/main" val="2956021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x4 editable txt box +pic box">
    <p:spTree>
      <p:nvGrpSpPr>
        <p:cNvPr id="1" name=""/>
        <p:cNvGrpSpPr/>
        <p:nvPr/>
      </p:nvGrpSpPr>
      <p:grpSpPr>
        <a:xfrm>
          <a:off x="0" y="0"/>
          <a:ext cx="0" cy="0"/>
          <a:chOff x="0" y="0"/>
          <a:chExt cx="0" cy="0"/>
        </a:xfrm>
      </p:grpSpPr>
      <p:sp>
        <p:nvSpPr>
          <p:cNvPr id="18" name="Text Placeholder 7"/>
          <p:cNvSpPr>
            <a:spLocks noGrp="1"/>
          </p:cNvSpPr>
          <p:nvPr>
            <p:ph type="body" sz="quarter" idx="13"/>
          </p:nvPr>
        </p:nvSpPr>
        <p:spPr>
          <a:xfrm>
            <a:off x="900001" y="200025"/>
            <a:ext cx="7731125" cy="720000"/>
          </a:xfrm>
        </p:spPr>
        <p:txBody>
          <a:bodyPr/>
          <a:lstStyle>
            <a:lvl1pPr marL="0" indent="0">
              <a:lnSpc>
                <a:spcPts val="2600"/>
              </a:lnSpc>
              <a:spcBef>
                <a:spcPts val="0"/>
              </a:spcBef>
              <a:buNone/>
              <a:defRPr spc="-30"/>
            </a:lvl1pPr>
            <a:lvl2pPr marL="457200" indent="0">
              <a:buNone/>
              <a:defRPr/>
            </a:lvl2pPr>
          </a:lstStyle>
          <a:p>
            <a:pPr lvl="0"/>
            <a:r>
              <a:rPr lang="en-US" smtClean="0"/>
              <a:t>Click to edit Master text styles</a:t>
            </a:r>
          </a:p>
        </p:txBody>
      </p:sp>
      <p:sp>
        <p:nvSpPr>
          <p:cNvPr id="20" name="Picture Placeholder 19"/>
          <p:cNvSpPr>
            <a:spLocks noGrp="1"/>
          </p:cNvSpPr>
          <p:nvPr>
            <p:ph type="pic" sz="quarter" idx="15"/>
          </p:nvPr>
        </p:nvSpPr>
        <p:spPr>
          <a:xfrm>
            <a:off x="4440550" y="1152001"/>
            <a:ext cx="4179576" cy="3376301"/>
          </a:xfrm>
        </p:spPr>
        <p:txBody>
          <a:bodyPr tIns="46800" bIns="46800" anchor="t"/>
          <a:lstStyle>
            <a:lvl1pPr marL="0" indent="0" algn="ctr">
              <a:lnSpc>
                <a:spcPts val="1380"/>
              </a:lnSpc>
              <a:buNone/>
              <a:defRPr sz="1100"/>
            </a:lvl1pPr>
          </a:lstStyle>
          <a:p>
            <a:pPr lvl="0"/>
            <a:r>
              <a:rPr lang="en-US" noProof="0" dirty="0" smtClean="0"/>
              <a:t>Click icon to add picture</a:t>
            </a:r>
            <a:endParaRPr lang="en-US" noProof="0" dirty="0"/>
          </a:p>
        </p:txBody>
      </p:sp>
      <p:sp>
        <p:nvSpPr>
          <p:cNvPr id="6" name="Text Placeholder 5"/>
          <p:cNvSpPr>
            <a:spLocks noGrp="1"/>
          </p:cNvSpPr>
          <p:nvPr>
            <p:ph type="body" sz="quarter" idx="16"/>
          </p:nvPr>
        </p:nvSpPr>
        <p:spPr>
          <a:xfrm>
            <a:off x="900000" y="1152000"/>
            <a:ext cx="3384550" cy="3384550"/>
          </a:xfrm>
          <a:solidFill>
            <a:srgbClr val="4FAC43"/>
          </a:solidFill>
        </p:spPr>
        <p:txBody>
          <a:bodyPr lIns="108000" tIns="108000" rIns="108000"/>
          <a:lstStyle>
            <a:lvl1pPr marL="144000" indent="-144000">
              <a:lnSpc>
                <a:spcPts val="1780"/>
              </a:lnSpc>
              <a:spcBef>
                <a:spcPts val="0"/>
              </a:spcBef>
              <a:spcAft>
                <a:spcPts val="100"/>
              </a:spcAft>
              <a:defRPr sz="1600">
                <a:solidFill>
                  <a:schemeClr val="bg1"/>
                </a:solidFill>
              </a:defRPr>
            </a:lvl1pPr>
            <a:lvl2pPr marL="313200" indent="-180000">
              <a:lnSpc>
                <a:spcPts val="1780"/>
              </a:lnSpc>
              <a:spcBef>
                <a:spcPts val="0"/>
              </a:spcBef>
              <a:defRPr sz="1400">
                <a:solidFill>
                  <a:schemeClr val="bg1"/>
                </a:solidFill>
              </a:defRPr>
            </a:lvl2pPr>
            <a:lvl3pPr marL="450000" indent="-144000">
              <a:lnSpc>
                <a:spcPts val="1780"/>
              </a:lnSpc>
              <a:spcBef>
                <a:spcPts val="0"/>
              </a:spcBef>
              <a:defRPr sz="1200">
                <a:solidFill>
                  <a:schemeClr val="bg1"/>
                </a:solidFill>
              </a:defRPr>
            </a:lvl3pPr>
            <a:lvl4pPr marL="630000" indent="-144000">
              <a:lnSpc>
                <a:spcPts val="1780"/>
              </a:lnSpc>
              <a:spcBef>
                <a:spcPts val="0"/>
              </a:spcBef>
              <a:defRPr sz="1000">
                <a:solidFill>
                  <a:schemeClr val="bg1"/>
                </a:solidFill>
              </a:defRPr>
            </a:lvl4pPr>
            <a:lvl5pPr marL="774000" indent="-144000">
              <a:lnSpc>
                <a:spcPts val="1780"/>
              </a:lnSpc>
              <a:spcBef>
                <a:spcPts val="0"/>
              </a:spcBef>
              <a:defRPr sz="1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1"/>
          <p:cNvSpPr>
            <a:spLocks noGrp="1"/>
          </p:cNvSpPr>
          <p:nvPr>
            <p:ph type="ftr" sz="quarter" idx="17"/>
          </p:nvPr>
        </p:nvSpPr>
        <p:spPr/>
        <p:txBody>
          <a:bodyPr/>
          <a:lstStyle>
            <a:lvl1pPr>
              <a:defRPr/>
            </a:lvl1pPr>
          </a:lstStyle>
          <a:p>
            <a:pPr>
              <a:defRPr/>
            </a:pPr>
            <a:r>
              <a:rPr lang="en-US" dirty="0"/>
              <a:t>NCR Confidential</a:t>
            </a:r>
          </a:p>
        </p:txBody>
      </p:sp>
      <p:sp>
        <p:nvSpPr>
          <p:cNvPr id="7" name="Date Placeholder 2"/>
          <p:cNvSpPr>
            <a:spLocks noGrp="1"/>
          </p:cNvSpPr>
          <p:nvPr>
            <p:ph type="dt" sz="half" idx="18"/>
          </p:nvPr>
        </p:nvSpPr>
        <p:spPr>
          <a:xfrm>
            <a:off x="900113" y="4760926"/>
            <a:ext cx="690562" cy="274637"/>
          </a:xfrm>
          <a:prstGeom prst="rect">
            <a:avLst/>
          </a:prstGeom>
        </p:spPr>
        <p:txBody>
          <a:bodyPr lIns="91440" tIns="45720" rIns="91440" bIns="45720"/>
          <a:lstStyle>
            <a:lvl1pPr>
              <a:defRPr/>
            </a:lvl1pPr>
          </a:lstStyle>
          <a:p>
            <a:pPr>
              <a:defRPr/>
            </a:pPr>
            <a:fld id="{38FB5025-D438-49E6-8431-3A235293F32D}" type="datetime1">
              <a:rPr lang="en-GB"/>
              <a:pPr>
                <a:defRPr/>
              </a:pPr>
              <a:t>13/03/2015</a:t>
            </a:fld>
            <a:endParaRPr lang="en-US" dirty="0"/>
          </a:p>
        </p:txBody>
      </p:sp>
      <p:sp>
        <p:nvSpPr>
          <p:cNvPr id="8" name="Slide Number Placeholder 10"/>
          <p:cNvSpPr>
            <a:spLocks noGrp="1"/>
          </p:cNvSpPr>
          <p:nvPr>
            <p:ph type="sldNum" sz="quarter" idx="19"/>
          </p:nvPr>
        </p:nvSpPr>
        <p:spPr/>
        <p:txBody>
          <a:bodyPr/>
          <a:lstStyle>
            <a:lvl1pPr>
              <a:defRPr/>
            </a:lvl1pPr>
          </a:lstStyle>
          <a:p>
            <a:pPr>
              <a:defRPr/>
            </a:pPr>
            <a:fld id="{DB3F01A4-DF08-4407-B14D-21D6205C43A6}" type="slidenum">
              <a:rPr lang="en-US"/>
              <a:pPr>
                <a:defRPr/>
              </a:pPr>
              <a:t>‹#›</a:t>
            </a:fld>
            <a:endParaRPr lang="en-US" dirty="0"/>
          </a:p>
        </p:txBody>
      </p:sp>
    </p:spTree>
    <p:extLst>
      <p:ext uri="{BB962C8B-B14F-4D97-AF65-F5344CB8AC3E}">
        <p14:creationId xmlns:p14="http://schemas.microsoft.com/office/powerpoint/2010/main" val="3488908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9" name="Picture 7" descr="GreenFull.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 Placeholder 7"/>
          <p:cNvSpPr>
            <a:spLocks noGrp="1"/>
          </p:cNvSpPr>
          <p:nvPr>
            <p:ph type="body" sz="quarter" idx="13"/>
          </p:nvPr>
        </p:nvSpPr>
        <p:spPr>
          <a:xfrm>
            <a:off x="889000" y="200025"/>
            <a:ext cx="7731125" cy="720000"/>
          </a:xfrm>
        </p:spPr>
        <p:txBody>
          <a:bodyPr/>
          <a:lstStyle>
            <a:lvl1pPr marL="0" indent="0">
              <a:lnSpc>
                <a:spcPts val="2600"/>
              </a:lnSpc>
              <a:spcBef>
                <a:spcPts val="0"/>
              </a:spcBef>
              <a:buNone/>
              <a:defRPr spc="-30">
                <a:solidFill>
                  <a:schemeClr val="bg1"/>
                </a:solidFill>
              </a:defRPr>
            </a:lvl1pPr>
            <a:lvl2pPr marL="457200" indent="0">
              <a:buNone/>
              <a:defRPr/>
            </a:lvl2pPr>
          </a:lstStyle>
          <a:p>
            <a:pPr lvl="0"/>
            <a:r>
              <a:rPr lang="en-US" dirty="0" smtClean="0"/>
              <a:t>Click to edit Master text styles</a:t>
            </a:r>
          </a:p>
        </p:txBody>
      </p:sp>
      <p:sp>
        <p:nvSpPr>
          <p:cNvPr id="19" name="Text Placeholder 18"/>
          <p:cNvSpPr>
            <a:spLocks noGrp="1"/>
          </p:cNvSpPr>
          <p:nvPr>
            <p:ph type="body" sz="quarter" idx="14"/>
          </p:nvPr>
        </p:nvSpPr>
        <p:spPr>
          <a:xfrm>
            <a:off x="857251" y="1167680"/>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dirty="0" smtClean="0"/>
              <a:t>Click to edit Master text styles</a:t>
            </a:r>
          </a:p>
        </p:txBody>
      </p:sp>
      <p:sp>
        <p:nvSpPr>
          <p:cNvPr id="20" name="Text Placeholder 18"/>
          <p:cNvSpPr>
            <a:spLocks noGrp="1"/>
          </p:cNvSpPr>
          <p:nvPr>
            <p:ph type="body" sz="quarter" idx="15"/>
          </p:nvPr>
        </p:nvSpPr>
        <p:spPr>
          <a:xfrm>
            <a:off x="3644900" y="1167679"/>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smtClean="0"/>
              <a:t>Click to edit Master text styles</a:t>
            </a:r>
          </a:p>
        </p:txBody>
      </p:sp>
      <p:sp>
        <p:nvSpPr>
          <p:cNvPr id="21" name="Text Placeholder 18"/>
          <p:cNvSpPr>
            <a:spLocks noGrp="1"/>
          </p:cNvSpPr>
          <p:nvPr>
            <p:ph type="body" sz="quarter" idx="16"/>
          </p:nvPr>
        </p:nvSpPr>
        <p:spPr>
          <a:xfrm>
            <a:off x="6384925" y="1167679"/>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smtClean="0"/>
              <a:t>Click to edit Master text styles</a:t>
            </a:r>
          </a:p>
        </p:txBody>
      </p:sp>
      <p:sp>
        <p:nvSpPr>
          <p:cNvPr id="24" name="Text Placeholder 18"/>
          <p:cNvSpPr>
            <a:spLocks noGrp="1"/>
          </p:cNvSpPr>
          <p:nvPr>
            <p:ph type="body" sz="quarter" idx="17"/>
          </p:nvPr>
        </p:nvSpPr>
        <p:spPr>
          <a:xfrm>
            <a:off x="857251" y="2809814"/>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smtClean="0"/>
              <a:t>Click to edit Master text styles</a:t>
            </a:r>
          </a:p>
        </p:txBody>
      </p:sp>
      <p:sp>
        <p:nvSpPr>
          <p:cNvPr id="25" name="Text Placeholder 18"/>
          <p:cNvSpPr>
            <a:spLocks noGrp="1"/>
          </p:cNvSpPr>
          <p:nvPr>
            <p:ph type="body" sz="quarter" idx="18"/>
          </p:nvPr>
        </p:nvSpPr>
        <p:spPr>
          <a:xfrm>
            <a:off x="3644900" y="2809813"/>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smtClean="0"/>
              <a:t>Click to edit Master text styles</a:t>
            </a:r>
          </a:p>
        </p:txBody>
      </p:sp>
      <p:sp>
        <p:nvSpPr>
          <p:cNvPr id="26" name="Text Placeholder 18"/>
          <p:cNvSpPr>
            <a:spLocks noGrp="1"/>
          </p:cNvSpPr>
          <p:nvPr>
            <p:ph type="body" sz="quarter" idx="19"/>
          </p:nvPr>
        </p:nvSpPr>
        <p:spPr>
          <a:xfrm>
            <a:off x="6384925" y="2809813"/>
            <a:ext cx="2487612" cy="1238984"/>
          </a:xfrm>
        </p:spPr>
        <p:txBody>
          <a:bodyPr tIns="93600" anchor="t" anchorCtr="0">
            <a:noAutofit/>
          </a:bodyPr>
          <a:lstStyle>
            <a:lvl1pPr marL="0" indent="0" algn="ctr">
              <a:lnSpc>
                <a:spcPct val="100000"/>
              </a:lnSpc>
              <a:spcBef>
                <a:spcPts val="0"/>
              </a:spcBef>
              <a:buNone/>
              <a:defRPr sz="8800" spc="-150">
                <a:solidFill>
                  <a:srgbClr val="FFFFFF"/>
                </a:solidFill>
              </a:defRPr>
            </a:lvl1pPr>
          </a:lstStyle>
          <a:p>
            <a:pPr lvl="0"/>
            <a:r>
              <a:rPr lang="en-US" smtClean="0"/>
              <a:t>Click to edit Master text styles</a:t>
            </a:r>
          </a:p>
        </p:txBody>
      </p:sp>
      <p:sp>
        <p:nvSpPr>
          <p:cNvPr id="10" name="Footer Placeholder 1"/>
          <p:cNvSpPr>
            <a:spLocks noGrp="1"/>
          </p:cNvSpPr>
          <p:nvPr>
            <p:ph type="ftr" sz="quarter" idx="20"/>
          </p:nvPr>
        </p:nvSpPr>
        <p:spPr/>
        <p:txBody>
          <a:bodyPr/>
          <a:lstStyle>
            <a:lvl1pPr algn="l">
              <a:defRPr sz="800">
                <a:solidFill>
                  <a:srgbClr val="FFFFFF"/>
                </a:solidFill>
              </a:defRPr>
            </a:lvl1pPr>
          </a:lstStyle>
          <a:p>
            <a:pPr>
              <a:defRPr/>
            </a:pPr>
            <a:endParaRPr lang="en-US" dirty="0"/>
          </a:p>
        </p:txBody>
      </p:sp>
      <p:sp>
        <p:nvSpPr>
          <p:cNvPr id="11" name="Date Placeholder 2"/>
          <p:cNvSpPr>
            <a:spLocks noGrp="1"/>
          </p:cNvSpPr>
          <p:nvPr>
            <p:ph type="dt" sz="half" idx="21"/>
          </p:nvPr>
        </p:nvSpPr>
        <p:spPr>
          <a:xfrm>
            <a:off x="903288" y="4760913"/>
            <a:ext cx="2133600" cy="274637"/>
          </a:xfrm>
        </p:spPr>
        <p:txBody>
          <a:bodyPr/>
          <a:lstStyle>
            <a:lvl1pPr algn="l">
              <a:defRPr sz="800">
                <a:solidFill>
                  <a:srgbClr val="FFFFFF"/>
                </a:solidFill>
              </a:defRPr>
            </a:lvl1pPr>
          </a:lstStyle>
          <a:p>
            <a:pPr>
              <a:defRPr/>
            </a:pPr>
            <a:fld id="{37F07C88-F55D-4FAF-AE4E-3B7E82539ADC}" type="datetime1">
              <a:rPr lang="en-US" smtClean="0"/>
              <a:t>3/13/2015</a:t>
            </a:fld>
            <a:endParaRPr lang="en-US" dirty="0"/>
          </a:p>
        </p:txBody>
      </p:sp>
      <p:sp>
        <p:nvSpPr>
          <p:cNvPr id="12" name="Slide Number Placeholder 4"/>
          <p:cNvSpPr>
            <a:spLocks noGrp="1"/>
          </p:cNvSpPr>
          <p:nvPr>
            <p:ph type="sldNum" sz="quarter" idx="22"/>
          </p:nvPr>
        </p:nvSpPr>
        <p:spPr/>
        <p:txBody>
          <a:bodyPr/>
          <a:lstStyle>
            <a:lvl1pPr>
              <a:defRPr>
                <a:solidFill>
                  <a:schemeClr val="bg1"/>
                </a:solidFill>
              </a:defRPr>
            </a:lvl1pPr>
          </a:lstStyle>
          <a:p>
            <a:pPr>
              <a:defRPr/>
            </a:pPr>
            <a:fld id="{78C6F78C-7FD6-1344-993E-5156755CCDD8}" type="slidenum">
              <a:rPr lang="en-US"/>
              <a:pPr>
                <a:defRPr/>
              </a:pPr>
              <a:t>‹#›</a:t>
            </a:fld>
            <a:endParaRPr lang="en-US" dirty="0"/>
          </a:p>
        </p:txBody>
      </p:sp>
      <p:grpSp>
        <p:nvGrpSpPr>
          <p:cNvPr id="2" name="Group 1"/>
          <p:cNvGrpSpPr/>
          <p:nvPr userDrawn="1"/>
        </p:nvGrpSpPr>
        <p:grpSpPr>
          <a:xfrm>
            <a:off x="884238" y="1154113"/>
            <a:ext cx="7832725" cy="3317875"/>
            <a:chOff x="884238" y="1154113"/>
            <a:chExt cx="7832725" cy="3317875"/>
          </a:xfrm>
        </p:grpSpPr>
        <p:cxnSp>
          <p:nvCxnSpPr>
            <p:cNvPr id="13" name="Straight Connector 12"/>
            <p:cNvCxnSpPr/>
            <p:nvPr userDrawn="1"/>
          </p:nvCxnSpPr>
          <p:spPr>
            <a:xfrm>
              <a:off x="904875" y="2789238"/>
              <a:ext cx="7812088"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904875" y="2481263"/>
              <a:ext cx="7812088"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904875" y="4471988"/>
              <a:ext cx="7812088"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904875" y="4162425"/>
              <a:ext cx="7812088"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flipV="1">
              <a:off x="3651250" y="1169988"/>
              <a:ext cx="0" cy="330200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userDrawn="1"/>
          </p:nvCxnSpPr>
          <p:spPr>
            <a:xfrm flipV="1">
              <a:off x="6356350" y="1163638"/>
              <a:ext cx="0" cy="3300412"/>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a:off x="884238" y="1154113"/>
              <a:ext cx="7812087" cy="0"/>
            </a:xfrm>
            <a:prstGeom prst="line">
              <a:avLst/>
            </a:prstGeom>
            <a:ln w="9525" cmpd="sng">
              <a:solidFill>
                <a:srgbClr val="FFFFFF"/>
              </a:solidFill>
              <a:prstDash val="dot"/>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88983673"/>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607" y="1597427"/>
            <a:ext cx="7772797" cy="1103313"/>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203" y="2915047"/>
            <a:ext cx="6401594" cy="1313656"/>
          </a:xfrm>
        </p:spPr>
        <p:txBody>
          <a:bodyPr/>
          <a:lstStyle>
            <a:lvl1pPr marL="0" indent="0" algn="ctr">
              <a:buNone/>
              <a:defRPr>
                <a:solidFill>
                  <a:schemeClr val="tx1">
                    <a:tint val="75000"/>
                  </a:schemeClr>
                </a:solidFill>
              </a:defRPr>
            </a:lvl1pPr>
            <a:lvl2pPr marL="285750" indent="0" algn="ctr">
              <a:buNone/>
              <a:defRPr>
                <a:solidFill>
                  <a:schemeClr val="tx1">
                    <a:tint val="75000"/>
                  </a:schemeClr>
                </a:solidFill>
              </a:defRPr>
            </a:lvl2pPr>
            <a:lvl3pPr marL="571500" indent="0" algn="ctr">
              <a:buNone/>
              <a:defRPr>
                <a:solidFill>
                  <a:schemeClr val="tx1">
                    <a:tint val="75000"/>
                  </a:schemeClr>
                </a:solidFill>
              </a:defRPr>
            </a:lvl3pPr>
            <a:lvl4pPr marL="857250" indent="0" algn="ctr">
              <a:buNone/>
              <a:defRPr>
                <a:solidFill>
                  <a:schemeClr val="tx1">
                    <a:tint val="75000"/>
                  </a:schemeClr>
                </a:solidFill>
              </a:defRPr>
            </a:lvl4pPr>
            <a:lvl5pPr marL="1143000" indent="0" algn="ctr">
              <a:buNone/>
              <a:defRPr>
                <a:solidFill>
                  <a:schemeClr val="tx1">
                    <a:tint val="75000"/>
                  </a:schemeClr>
                </a:solidFill>
              </a:defRPr>
            </a:lvl5pPr>
            <a:lvl6pPr marL="1428750" indent="0" algn="ctr">
              <a:buNone/>
              <a:defRPr>
                <a:solidFill>
                  <a:schemeClr val="tx1">
                    <a:tint val="75000"/>
                  </a:schemeClr>
                </a:solidFill>
              </a:defRPr>
            </a:lvl6pPr>
            <a:lvl7pPr marL="1714500" indent="0" algn="ctr">
              <a:buNone/>
              <a:defRPr>
                <a:solidFill>
                  <a:schemeClr val="tx1">
                    <a:tint val="75000"/>
                  </a:schemeClr>
                </a:solidFill>
              </a:defRPr>
            </a:lvl7pPr>
            <a:lvl8pPr marL="2000250" indent="0" algn="ctr">
              <a:buNone/>
              <a:defRPr>
                <a:solidFill>
                  <a:schemeClr val="tx1">
                    <a:tint val="75000"/>
                  </a:schemeClr>
                </a:solidFill>
              </a:defRPr>
            </a:lvl8pPr>
            <a:lvl9pPr marL="22860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a:xfrm>
            <a:off x="3124404" y="4767461"/>
            <a:ext cx="2895203" cy="273844"/>
          </a:xfrm>
          <a:prstGeom prst="rect">
            <a:avLst/>
          </a:prstGeom>
        </p:spPr>
        <p:txBody>
          <a:bodyPr/>
          <a:lstStyle/>
          <a:p>
            <a:r>
              <a:rPr lang="en-US" dirty="0" smtClean="0"/>
              <a:t>NCR Confidential</a:t>
            </a:r>
          </a:p>
        </p:txBody>
      </p:sp>
      <p:sp>
        <p:nvSpPr>
          <p:cNvPr id="6" name="Slide Number Placeholder 5"/>
          <p:cNvSpPr>
            <a:spLocks noGrp="1"/>
          </p:cNvSpPr>
          <p:nvPr>
            <p:ph type="sldNum" sz="quarter" idx="12"/>
          </p:nvPr>
        </p:nvSpPr>
        <p:spPr/>
        <p:txBody>
          <a:bodyPr/>
          <a:lstStyle/>
          <a:p>
            <a:fld id="{2A35049D-DB52-454A-B8E6-A59A17E9EA13}" type="slidenum">
              <a:rPr lang="en-US" smtClean="0"/>
              <a:pPr/>
              <a:t>‹#›</a:t>
            </a:fld>
            <a:endParaRPr lang="en-US" dirty="0"/>
          </a:p>
        </p:txBody>
      </p:sp>
    </p:spTree>
    <p:extLst>
      <p:ext uri="{BB962C8B-B14F-4D97-AF65-F5344CB8AC3E}">
        <p14:creationId xmlns:p14="http://schemas.microsoft.com/office/powerpoint/2010/main" val="6633635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a:xfrm>
            <a:off x="3124404" y="4767461"/>
            <a:ext cx="2895203" cy="273844"/>
          </a:xfrm>
          <a:prstGeom prst="rect">
            <a:avLst/>
          </a:prstGeom>
        </p:spPr>
        <p:txBody>
          <a:bodyPr/>
          <a:lstStyle/>
          <a:p>
            <a:r>
              <a:rPr lang="en-US" dirty="0" smtClean="0"/>
              <a:t>NCR Confidential</a:t>
            </a:r>
          </a:p>
        </p:txBody>
      </p:sp>
      <p:sp>
        <p:nvSpPr>
          <p:cNvPr id="6" name="Slide Number Placeholder 5"/>
          <p:cNvSpPr>
            <a:spLocks noGrp="1"/>
          </p:cNvSpPr>
          <p:nvPr>
            <p:ph type="sldNum" sz="quarter" idx="12"/>
          </p:nvPr>
        </p:nvSpPr>
        <p:spPr/>
        <p:txBody>
          <a:bodyPr/>
          <a:lstStyle/>
          <a:p>
            <a:fld id="{2A35049D-DB52-454A-B8E6-A59A17E9EA13}" type="slidenum">
              <a:rPr lang="en-US" smtClean="0"/>
              <a:pPr/>
              <a:t>‹#›</a:t>
            </a:fld>
            <a:endParaRPr lang="en-US" dirty="0"/>
          </a:p>
        </p:txBody>
      </p:sp>
    </p:spTree>
    <p:extLst>
      <p:ext uri="{BB962C8B-B14F-4D97-AF65-F5344CB8AC3E}">
        <p14:creationId xmlns:p14="http://schemas.microsoft.com/office/powerpoint/2010/main" val="329214205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4" name="Picture 7" descr="1.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 y="0"/>
            <a:ext cx="49688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2"/>
          <p:cNvSpPr>
            <a:spLocks noGrp="1"/>
          </p:cNvSpPr>
          <p:nvPr>
            <p:ph type="body" sz="quarter" idx="10"/>
          </p:nvPr>
        </p:nvSpPr>
        <p:spPr>
          <a:xfrm>
            <a:off x="514186" y="1160771"/>
            <a:ext cx="3908425" cy="2200701"/>
          </a:xfrm>
          <a:prstGeom prst="rect">
            <a:avLst/>
          </a:prstGeom>
        </p:spPr>
        <p:txBody>
          <a:bodyPr/>
          <a:lstStyle>
            <a:lvl1pPr marL="0" indent="0">
              <a:lnSpc>
                <a:spcPts val="3300"/>
              </a:lnSpc>
              <a:buNone/>
              <a:defRPr sz="3200" spc="-100" baseline="0">
                <a:solidFill>
                  <a:schemeClr val="bg1"/>
                </a:solidFill>
                <a:latin typeface="NCR New Marker" pitchFamily="50" charset="0"/>
                <a:cs typeface="NCR New Marker" pitchFamily="50" charset="0"/>
              </a:defRPr>
            </a:lvl1pPr>
          </a:lstStyle>
          <a:p>
            <a:pPr lvl="0"/>
            <a:r>
              <a:rPr lang="en-US" smtClean="0"/>
              <a:t>Click to edit Master text styles</a:t>
            </a:r>
          </a:p>
        </p:txBody>
      </p:sp>
      <p:sp>
        <p:nvSpPr>
          <p:cNvPr id="5" name="Text Placeholder 2"/>
          <p:cNvSpPr>
            <a:spLocks noGrp="1"/>
          </p:cNvSpPr>
          <p:nvPr>
            <p:ph type="body" sz="quarter" idx="11"/>
          </p:nvPr>
        </p:nvSpPr>
        <p:spPr>
          <a:xfrm>
            <a:off x="514186" y="3416222"/>
            <a:ext cx="3908425" cy="711713"/>
          </a:xfrm>
          <a:prstGeom prst="rect">
            <a:avLst/>
          </a:prstGeom>
        </p:spPr>
        <p:txBody>
          <a:bodyPr/>
          <a:lstStyle>
            <a:lvl1pPr marL="0" indent="0">
              <a:lnSpc>
                <a:spcPts val="2000"/>
              </a:lnSpc>
              <a:buNone/>
              <a:defRPr sz="1800" spc="-30" baseline="0">
                <a:solidFill>
                  <a:srgbClr val="FFFFFF"/>
                </a:solidFill>
              </a:defRPr>
            </a:lvl1pPr>
          </a:lstStyle>
          <a:p>
            <a:pPr lvl="0"/>
            <a:r>
              <a:rPr lang="en-US" smtClean="0"/>
              <a:t>Click to edit Master text styles</a:t>
            </a:r>
          </a:p>
        </p:txBody>
      </p:sp>
    </p:spTree>
    <p:extLst>
      <p:ext uri="{BB962C8B-B14F-4D97-AF65-F5344CB8AC3E}">
        <p14:creationId xmlns:p14="http://schemas.microsoft.com/office/powerpoint/2010/main" val="20907854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6_Copy only layout">
    <p:spTree>
      <p:nvGrpSpPr>
        <p:cNvPr id="1" name=""/>
        <p:cNvGrpSpPr/>
        <p:nvPr/>
      </p:nvGrpSpPr>
      <p:grpSpPr>
        <a:xfrm>
          <a:off x="0" y="0"/>
          <a:ext cx="0" cy="0"/>
          <a:chOff x="0" y="0"/>
          <a:chExt cx="0" cy="0"/>
        </a:xfrm>
      </p:grpSpPr>
      <p:sp>
        <p:nvSpPr>
          <p:cNvPr id="7" name="Slide Number Placeholder 4"/>
          <p:cNvSpPr txBox="1">
            <a:spLocks/>
          </p:cNvSpPr>
          <p:nvPr userDrawn="1"/>
        </p:nvSpPr>
        <p:spPr>
          <a:xfrm>
            <a:off x="8612194" y="4803775"/>
            <a:ext cx="236537" cy="230188"/>
          </a:xfrm>
          <a:prstGeom prst="rect">
            <a:avLst/>
          </a:prstGeom>
        </p:spPr>
        <p:txBody>
          <a:bodyPr lIns="0" tIns="18288" rIns="0" bIns="0"/>
          <a:lstStyle>
            <a:defPPr>
              <a:defRPr lang="en-US"/>
            </a:defPPr>
            <a:lvl1pPr algn="ctr"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A159B532-88FC-4AB3-8518-371D57406876}" type="slidenum">
              <a:rPr lang="en-US" smtClean="0">
                <a:solidFill>
                  <a:srgbClr val="54B948"/>
                </a:solidFill>
              </a:rPr>
              <a:pPr>
                <a:defRPr/>
              </a:pPr>
              <a:t>‹#›</a:t>
            </a:fld>
            <a:endParaRPr lang="en-US" dirty="0">
              <a:solidFill>
                <a:srgbClr val="54B948"/>
              </a:solidFill>
            </a:endParaRPr>
          </a:p>
        </p:txBody>
      </p:sp>
      <p:sp>
        <p:nvSpPr>
          <p:cNvPr id="9" name="Date Placeholder 4"/>
          <p:cNvSpPr txBox="1">
            <a:spLocks/>
          </p:cNvSpPr>
          <p:nvPr userDrawn="1"/>
        </p:nvSpPr>
        <p:spPr>
          <a:xfrm>
            <a:off x="7559676" y="4760919"/>
            <a:ext cx="1508125" cy="274637"/>
          </a:xfrm>
          <a:prstGeom prst="rect">
            <a:avLst/>
          </a:prstGeom>
        </p:spPr>
        <p:txBody>
          <a:bodyPr lIns="0" tIns="45720" rIns="91440" bIns="45720" anchor="ctr"/>
          <a:lstStyle>
            <a:defPPr>
              <a:defRPr lang="en-US"/>
            </a:defPPr>
            <a:lvl1pPr algn="l"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sz="1000" b="1" dirty="0" smtClean="0">
                <a:solidFill>
                  <a:srgbClr val="1F497D"/>
                </a:solidFill>
              </a:rPr>
              <a:t>NCR Confidential</a:t>
            </a:r>
            <a:endParaRPr lang="en-US" sz="1000" b="1" dirty="0">
              <a:solidFill>
                <a:srgbClr val="404040"/>
              </a:solidFill>
            </a:endParaRPr>
          </a:p>
        </p:txBody>
      </p:sp>
      <p:sp>
        <p:nvSpPr>
          <p:cNvPr id="8" name="Text Placeholder 11"/>
          <p:cNvSpPr>
            <a:spLocks noGrp="1"/>
          </p:cNvSpPr>
          <p:nvPr>
            <p:ph type="body" sz="quarter" idx="25"/>
          </p:nvPr>
        </p:nvSpPr>
        <p:spPr>
          <a:xfrm>
            <a:off x="1973567" y="4785745"/>
            <a:ext cx="2333625" cy="300037"/>
          </a:xfrm>
          <a:prstGeom prst="rect">
            <a:avLst/>
          </a:prstGeom>
        </p:spPr>
        <p:txBody>
          <a:bodyPr lIns="91440" tIns="45720"/>
          <a:lstStyle>
            <a:lvl1pPr marL="0" indent="0">
              <a:buNone/>
              <a:defRPr sz="800" baseline="0"/>
            </a:lvl1pPr>
          </a:lstStyle>
          <a:p>
            <a:pPr lvl="0"/>
            <a:r>
              <a:rPr lang="en-US" smtClean="0"/>
              <a:t>Click to edit Master text styles</a:t>
            </a:r>
          </a:p>
        </p:txBody>
      </p:sp>
      <p:sp>
        <p:nvSpPr>
          <p:cNvPr id="22" name="Text Placeholder 3"/>
          <p:cNvSpPr>
            <a:spLocks noGrp="1"/>
          </p:cNvSpPr>
          <p:nvPr>
            <p:ph type="body" sz="quarter" idx="26"/>
          </p:nvPr>
        </p:nvSpPr>
        <p:spPr>
          <a:xfrm>
            <a:off x="309133" y="1270435"/>
            <a:ext cx="7715894" cy="326038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309716" y="206376"/>
            <a:ext cx="8229600" cy="480111"/>
          </a:xfrm>
          <a:prstGeom prst="rect">
            <a:avLst/>
          </a:prstGeom>
        </p:spPr>
        <p:txBody>
          <a:bodyPr/>
          <a:lstStyle>
            <a:lvl1pPr>
              <a:defRPr sz="2600"/>
            </a:lvl1pPr>
          </a:lstStyle>
          <a:p>
            <a:r>
              <a:rPr lang="en-US" smtClean="0"/>
              <a:t>Click to edit Master title style</a:t>
            </a:r>
            <a:endParaRPr lang="en-US" dirty="0"/>
          </a:p>
        </p:txBody>
      </p:sp>
      <p:sp>
        <p:nvSpPr>
          <p:cNvPr id="12" name="Text Placeholder 2"/>
          <p:cNvSpPr>
            <a:spLocks noGrp="1"/>
          </p:cNvSpPr>
          <p:nvPr>
            <p:ph type="body" sz="quarter" idx="24"/>
          </p:nvPr>
        </p:nvSpPr>
        <p:spPr>
          <a:xfrm>
            <a:off x="311741" y="672438"/>
            <a:ext cx="7755190" cy="363160"/>
          </a:xfrm>
          <a:prstGeom prst="rect">
            <a:avLst/>
          </a:prstGeom>
        </p:spPr>
        <p:txBody>
          <a:bodyPr/>
          <a:lstStyle>
            <a:lvl1pPr marL="0" indent="0">
              <a:buFontTx/>
              <a:buNone/>
              <a:defRPr sz="16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p14="http://schemas.microsoft.com/office/powerpoint/2010/main" val="35040936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7_Copy only layout">
    <p:spTree>
      <p:nvGrpSpPr>
        <p:cNvPr id="1" name=""/>
        <p:cNvGrpSpPr/>
        <p:nvPr/>
      </p:nvGrpSpPr>
      <p:grpSpPr>
        <a:xfrm>
          <a:off x="0" y="0"/>
          <a:ext cx="0" cy="0"/>
          <a:chOff x="0" y="0"/>
          <a:chExt cx="0" cy="0"/>
        </a:xfrm>
      </p:grpSpPr>
      <p:sp>
        <p:nvSpPr>
          <p:cNvPr id="7" name="Slide Number Placeholder 4"/>
          <p:cNvSpPr txBox="1">
            <a:spLocks/>
          </p:cNvSpPr>
          <p:nvPr userDrawn="1"/>
        </p:nvSpPr>
        <p:spPr>
          <a:xfrm>
            <a:off x="8612194" y="4803775"/>
            <a:ext cx="236537" cy="230188"/>
          </a:xfrm>
          <a:prstGeom prst="rect">
            <a:avLst/>
          </a:prstGeom>
        </p:spPr>
        <p:txBody>
          <a:bodyPr lIns="0" tIns="18288" rIns="0" bIns="0"/>
          <a:lstStyle>
            <a:defPPr>
              <a:defRPr lang="en-US"/>
            </a:defPPr>
            <a:lvl1pPr algn="ctr"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A159B532-88FC-4AB3-8518-371D57406876}" type="slidenum">
              <a:rPr lang="en-US" smtClean="0">
                <a:solidFill>
                  <a:srgbClr val="54B948"/>
                </a:solidFill>
              </a:rPr>
              <a:pPr>
                <a:defRPr/>
              </a:pPr>
              <a:t>‹#›</a:t>
            </a:fld>
            <a:endParaRPr lang="en-US" dirty="0">
              <a:solidFill>
                <a:srgbClr val="54B948"/>
              </a:solidFill>
            </a:endParaRPr>
          </a:p>
        </p:txBody>
      </p:sp>
      <p:sp>
        <p:nvSpPr>
          <p:cNvPr id="9" name="Date Placeholder 4"/>
          <p:cNvSpPr txBox="1">
            <a:spLocks/>
          </p:cNvSpPr>
          <p:nvPr userDrawn="1"/>
        </p:nvSpPr>
        <p:spPr>
          <a:xfrm>
            <a:off x="7559676" y="4760919"/>
            <a:ext cx="1508125" cy="274637"/>
          </a:xfrm>
          <a:prstGeom prst="rect">
            <a:avLst/>
          </a:prstGeom>
        </p:spPr>
        <p:txBody>
          <a:bodyPr lIns="0" tIns="45720" rIns="91440" bIns="45720" anchor="ctr"/>
          <a:lstStyle>
            <a:defPPr>
              <a:defRPr lang="en-US"/>
            </a:defPPr>
            <a:lvl1pPr algn="l"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sz="1000" b="1" dirty="0" smtClean="0">
                <a:solidFill>
                  <a:srgbClr val="1F497D"/>
                </a:solidFill>
              </a:rPr>
              <a:t>NCR Confidential</a:t>
            </a:r>
            <a:endParaRPr lang="en-US" sz="1000" b="1" dirty="0">
              <a:solidFill>
                <a:srgbClr val="404040"/>
              </a:solidFill>
            </a:endParaRPr>
          </a:p>
        </p:txBody>
      </p:sp>
      <p:sp>
        <p:nvSpPr>
          <p:cNvPr id="8" name="Text Placeholder 11"/>
          <p:cNvSpPr>
            <a:spLocks noGrp="1"/>
          </p:cNvSpPr>
          <p:nvPr>
            <p:ph type="body" sz="quarter" idx="25"/>
          </p:nvPr>
        </p:nvSpPr>
        <p:spPr>
          <a:xfrm>
            <a:off x="1973567" y="4785745"/>
            <a:ext cx="2333625" cy="300037"/>
          </a:xfrm>
          <a:prstGeom prst="rect">
            <a:avLst/>
          </a:prstGeom>
        </p:spPr>
        <p:txBody>
          <a:bodyPr lIns="91440" tIns="45720"/>
          <a:lstStyle>
            <a:lvl1pPr marL="0" indent="0">
              <a:buNone/>
              <a:defRPr sz="800" baseline="0"/>
            </a:lvl1pPr>
          </a:lstStyle>
          <a:p>
            <a:pPr lvl="0"/>
            <a:r>
              <a:rPr lang="en-US" smtClean="0"/>
              <a:t>Click to edit Master text styles</a:t>
            </a:r>
          </a:p>
        </p:txBody>
      </p:sp>
      <p:sp>
        <p:nvSpPr>
          <p:cNvPr id="22" name="Text Placeholder 3"/>
          <p:cNvSpPr>
            <a:spLocks noGrp="1"/>
          </p:cNvSpPr>
          <p:nvPr>
            <p:ph type="body" sz="quarter" idx="26"/>
          </p:nvPr>
        </p:nvSpPr>
        <p:spPr>
          <a:xfrm>
            <a:off x="309133" y="1270435"/>
            <a:ext cx="7715894" cy="326038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309716" y="206376"/>
            <a:ext cx="8229600" cy="480111"/>
          </a:xfrm>
          <a:prstGeom prst="rect">
            <a:avLst/>
          </a:prstGeom>
        </p:spPr>
        <p:txBody>
          <a:bodyPr/>
          <a:lstStyle>
            <a:lvl1pPr>
              <a:defRPr sz="2600"/>
            </a:lvl1pPr>
          </a:lstStyle>
          <a:p>
            <a:r>
              <a:rPr lang="en-US" smtClean="0"/>
              <a:t>Click to edit Master title style</a:t>
            </a:r>
            <a:endParaRPr lang="en-US" dirty="0"/>
          </a:p>
        </p:txBody>
      </p:sp>
      <p:sp>
        <p:nvSpPr>
          <p:cNvPr id="12" name="Text Placeholder 2"/>
          <p:cNvSpPr>
            <a:spLocks noGrp="1"/>
          </p:cNvSpPr>
          <p:nvPr>
            <p:ph type="body" sz="quarter" idx="24"/>
          </p:nvPr>
        </p:nvSpPr>
        <p:spPr>
          <a:xfrm>
            <a:off x="311741" y="672438"/>
            <a:ext cx="7755190" cy="363160"/>
          </a:xfrm>
          <a:prstGeom prst="rect">
            <a:avLst/>
          </a:prstGeom>
        </p:spPr>
        <p:txBody>
          <a:bodyPr/>
          <a:lstStyle>
            <a:lvl1pPr marL="0" indent="0">
              <a:buFontTx/>
              <a:buNone/>
              <a:defRPr sz="16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p14="http://schemas.microsoft.com/office/powerpoint/2010/main" val="15376458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5_Copy only layout">
    <p:spTree>
      <p:nvGrpSpPr>
        <p:cNvPr id="1" name=""/>
        <p:cNvGrpSpPr/>
        <p:nvPr/>
      </p:nvGrpSpPr>
      <p:grpSpPr>
        <a:xfrm>
          <a:off x="0" y="0"/>
          <a:ext cx="0" cy="0"/>
          <a:chOff x="0" y="0"/>
          <a:chExt cx="0" cy="0"/>
        </a:xfrm>
      </p:grpSpPr>
      <p:sp>
        <p:nvSpPr>
          <p:cNvPr id="7" name="Slide Number Placeholder 4"/>
          <p:cNvSpPr txBox="1">
            <a:spLocks/>
          </p:cNvSpPr>
          <p:nvPr userDrawn="1"/>
        </p:nvSpPr>
        <p:spPr>
          <a:xfrm>
            <a:off x="8612194" y="4803775"/>
            <a:ext cx="236537" cy="230188"/>
          </a:xfrm>
          <a:prstGeom prst="rect">
            <a:avLst/>
          </a:prstGeom>
        </p:spPr>
        <p:txBody>
          <a:bodyPr lIns="0" tIns="18288" rIns="0" bIns="0"/>
          <a:lstStyle>
            <a:defPPr>
              <a:defRPr lang="en-US"/>
            </a:defPPr>
            <a:lvl1pPr algn="ctr"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A159B532-88FC-4AB3-8518-371D57406876}" type="slidenum">
              <a:rPr lang="en-US" smtClean="0">
                <a:solidFill>
                  <a:srgbClr val="54B948"/>
                </a:solidFill>
              </a:rPr>
              <a:pPr>
                <a:defRPr/>
              </a:pPr>
              <a:t>‹#›</a:t>
            </a:fld>
            <a:endParaRPr lang="en-US" dirty="0">
              <a:solidFill>
                <a:srgbClr val="54B948"/>
              </a:solidFill>
            </a:endParaRPr>
          </a:p>
        </p:txBody>
      </p:sp>
      <p:sp>
        <p:nvSpPr>
          <p:cNvPr id="9" name="Date Placeholder 4"/>
          <p:cNvSpPr txBox="1">
            <a:spLocks/>
          </p:cNvSpPr>
          <p:nvPr userDrawn="1"/>
        </p:nvSpPr>
        <p:spPr>
          <a:xfrm>
            <a:off x="7559676" y="4760919"/>
            <a:ext cx="1508125" cy="274637"/>
          </a:xfrm>
          <a:prstGeom prst="rect">
            <a:avLst/>
          </a:prstGeom>
        </p:spPr>
        <p:txBody>
          <a:bodyPr lIns="0" tIns="45720" rIns="91440" bIns="45720" anchor="ctr"/>
          <a:lstStyle>
            <a:defPPr>
              <a:defRPr lang="en-US"/>
            </a:defPPr>
            <a:lvl1pPr algn="l" defTabSz="457200" rtl="0" fontAlgn="auto">
              <a:spcBef>
                <a:spcPts val="0"/>
              </a:spcBef>
              <a:spcAft>
                <a:spcPts val="0"/>
              </a:spcAft>
              <a:defRPr sz="800" kern="1200">
                <a:solidFill>
                  <a:schemeClr val="tx2"/>
                </a:solidFill>
                <a:latin typeface="+mn-lt"/>
                <a:ea typeface="+mn-ea"/>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r>
              <a:rPr lang="en-US" sz="1000" b="1" dirty="0" smtClean="0">
                <a:solidFill>
                  <a:srgbClr val="1F497D"/>
                </a:solidFill>
              </a:rPr>
              <a:t>NCR Confidential</a:t>
            </a:r>
            <a:endParaRPr lang="en-US" sz="1000" b="1" dirty="0">
              <a:solidFill>
                <a:srgbClr val="404040"/>
              </a:solidFill>
            </a:endParaRPr>
          </a:p>
        </p:txBody>
      </p:sp>
      <p:sp>
        <p:nvSpPr>
          <p:cNvPr id="8" name="Text Placeholder 11"/>
          <p:cNvSpPr>
            <a:spLocks noGrp="1"/>
          </p:cNvSpPr>
          <p:nvPr>
            <p:ph type="body" sz="quarter" idx="25"/>
          </p:nvPr>
        </p:nvSpPr>
        <p:spPr>
          <a:xfrm>
            <a:off x="1973567" y="4785745"/>
            <a:ext cx="2333625" cy="300037"/>
          </a:xfrm>
          <a:prstGeom prst="rect">
            <a:avLst/>
          </a:prstGeom>
        </p:spPr>
        <p:txBody>
          <a:bodyPr lIns="91440" tIns="45720"/>
          <a:lstStyle>
            <a:lvl1pPr marL="0" indent="0">
              <a:buNone/>
              <a:defRPr sz="800" baseline="0"/>
            </a:lvl1pPr>
          </a:lstStyle>
          <a:p>
            <a:pPr lvl="0"/>
            <a:r>
              <a:rPr lang="en-US" smtClean="0"/>
              <a:t>Click to edit Master text styles</a:t>
            </a:r>
          </a:p>
        </p:txBody>
      </p:sp>
      <p:sp>
        <p:nvSpPr>
          <p:cNvPr id="22" name="Text Placeholder 3"/>
          <p:cNvSpPr>
            <a:spLocks noGrp="1"/>
          </p:cNvSpPr>
          <p:nvPr>
            <p:ph type="body" sz="quarter" idx="26"/>
          </p:nvPr>
        </p:nvSpPr>
        <p:spPr>
          <a:xfrm>
            <a:off x="309133" y="1270435"/>
            <a:ext cx="7715894" cy="326038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itle 1"/>
          <p:cNvSpPr>
            <a:spLocks noGrp="1"/>
          </p:cNvSpPr>
          <p:nvPr>
            <p:ph type="title"/>
          </p:nvPr>
        </p:nvSpPr>
        <p:spPr>
          <a:xfrm>
            <a:off x="309716" y="206376"/>
            <a:ext cx="8229600" cy="480111"/>
          </a:xfrm>
          <a:prstGeom prst="rect">
            <a:avLst/>
          </a:prstGeom>
        </p:spPr>
        <p:txBody>
          <a:bodyPr/>
          <a:lstStyle>
            <a:lvl1pPr>
              <a:defRPr sz="2600"/>
            </a:lvl1pPr>
          </a:lstStyle>
          <a:p>
            <a:r>
              <a:rPr lang="en-US" smtClean="0"/>
              <a:t>Click to edit Master title style</a:t>
            </a:r>
            <a:endParaRPr lang="en-US" dirty="0"/>
          </a:p>
        </p:txBody>
      </p:sp>
      <p:sp>
        <p:nvSpPr>
          <p:cNvPr id="12" name="Text Placeholder 2"/>
          <p:cNvSpPr>
            <a:spLocks noGrp="1"/>
          </p:cNvSpPr>
          <p:nvPr>
            <p:ph type="body" sz="quarter" idx="24"/>
          </p:nvPr>
        </p:nvSpPr>
        <p:spPr>
          <a:xfrm>
            <a:off x="311741" y="672438"/>
            <a:ext cx="7755190" cy="363160"/>
          </a:xfrm>
          <a:prstGeom prst="rect">
            <a:avLst/>
          </a:prstGeom>
        </p:spPr>
        <p:txBody>
          <a:bodyPr/>
          <a:lstStyle>
            <a:lvl1pPr marL="0" indent="0">
              <a:buFontTx/>
              <a:buNone/>
              <a:defRPr sz="16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extLst>
      <p:ext uri="{BB962C8B-B14F-4D97-AF65-F5344CB8AC3E}">
        <p14:creationId xmlns:p14="http://schemas.microsoft.com/office/powerpoint/2010/main" val="12350328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333509" y="1219902"/>
            <a:ext cx="7722550" cy="3313998"/>
          </a:xfrm>
          <a:noFill/>
        </p:spPr>
        <p:txBody>
          <a:bodyPr lIns="108000" tIns="108000" rIns="108000"/>
          <a:lstStyle>
            <a:lvl1pPr marL="169863" indent="-169863">
              <a:lnSpc>
                <a:spcPct val="100000"/>
              </a:lnSpc>
              <a:spcBef>
                <a:spcPts val="400"/>
              </a:spcBef>
              <a:spcAft>
                <a:spcPts val="400"/>
              </a:spcAft>
              <a:buFont typeface="Wingdings" pitchFamily="2" charset="2"/>
              <a:buChar char="§"/>
              <a:tabLst/>
              <a:defRPr sz="2000"/>
            </a:lvl1pPr>
            <a:lvl2pPr marL="339725" indent="-169863">
              <a:lnSpc>
                <a:spcPct val="100000"/>
              </a:lnSpc>
              <a:spcBef>
                <a:spcPts val="400"/>
              </a:spcBef>
              <a:spcAft>
                <a:spcPts val="400"/>
              </a:spcAft>
              <a:buFont typeface="Wingdings" pitchFamily="2" charset="2"/>
              <a:buChar char="§"/>
              <a:defRPr sz="1800"/>
            </a:lvl2pPr>
            <a:lvl3pPr marL="517525" indent="-177800">
              <a:lnSpc>
                <a:spcPct val="100000"/>
              </a:lnSpc>
              <a:spcBef>
                <a:spcPts val="400"/>
              </a:spcBef>
              <a:spcAft>
                <a:spcPts val="400"/>
              </a:spcAft>
              <a:buFont typeface="Wingdings" pitchFamily="2" charset="2"/>
              <a:buChar char="§"/>
              <a:defRPr sz="1600"/>
            </a:lvl3pPr>
            <a:lvl4pPr marL="687388" indent="-169863">
              <a:lnSpc>
                <a:spcPct val="100000"/>
              </a:lnSpc>
              <a:spcBef>
                <a:spcPts val="400"/>
              </a:spcBef>
              <a:spcAft>
                <a:spcPts val="400"/>
              </a:spcAft>
              <a:buFont typeface="Wingdings" pitchFamily="2" charset="2"/>
              <a:buChar char="§"/>
              <a:defRPr sz="1400"/>
            </a:lvl4pPr>
            <a:lvl5pPr marL="857250" indent="-169863">
              <a:lnSpc>
                <a:spcPct val="100000"/>
              </a:lnSpc>
              <a:spcBef>
                <a:spcPts val="400"/>
              </a:spcBef>
              <a:spcAft>
                <a:spcPts val="400"/>
              </a:spcAft>
              <a:buFont typeface="Wingdings" pitchFamily="2" charset="2"/>
              <a:buChar cha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ooter Placeholder 1"/>
          <p:cNvSpPr>
            <a:spLocks noGrp="1"/>
          </p:cNvSpPr>
          <p:nvPr>
            <p:ph type="ftr" sz="quarter" idx="21"/>
          </p:nvPr>
        </p:nvSpPr>
        <p:spPr>
          <a:xfrm>
            <a:off x="1189038" y="4760919"/>
            <a:ext cx="2895600" cy="274637"/>
          </a:xfrm>
          <a:prstGeom prst="rect">
            <a:avLst/>
          </a:prstGeom>
        </p:spPr>
        <p:txBody>
          <a:bodyPr lIns="91440" tIns="45720" rIns="91440" bIns="45720"/>
          <a:lstStyle>
            <a:lvl1pPr>
              <a:defRPr/>
            </a:lvl1pPr>
          </a:lstStyle>
          <a:p>
            <a:pPr>
              <a:defRPr/>
            </a:pPr>
            <a:r>
              <a:rPr lang="en-US" dirty="0" smtClean="0"/>
              <a:t>NCR Confidential</a:t>
            </a:r>
            <a:endParaRPr lang="en-US" dirty="0"/>
          </a:p>
        </p:txBody>
      </p:sp>
      <p:sp>
        <p:nvSpPr>
          <p:cNvPr id="12" name="Date Placeholder 2"/>
          <p:cNvSpPr>
            <a:spLocks noGrp="1"/>
          </p:cNvSpPr>
          <p:nvPr>
            <p:ph type="dt" sz="half" idx="22"/>
          </p:nvPr>
        </p:nvSpPr>
        <p:spPr>
          <a:xfrm>
            <a:off x="474663" y="4760919"/>
            <a:ext cx="690562" cy="274637"/>
          </a:xfrm>
          <a:prstGeom prst="rect">
            <a:avLst/>
          </a:prstGeom>
        </p:spPr>
        <p:txBody>
          <a:bodyPr lIns="91440" tIns="45720" rIns="91440" bIns="45720"/>
          <a:lstStyle>
            <a:lvl1pPr>
              <a:defRPr/>
            </a:lvl1pPr>
          </a:lstStyle>
          <a:p>
            <a:pPr defTabSz="816388" fontAlgn="auto">
              <a:spcBef>
                <a:spcPts val="0"/>
              </a:spcBef>
              <a:spcAft>
                <a:spcPts val="0"/>
              </a:spcAft>
              <a:defRPr/>
            </a:pPr>
            <a:endParaRPr lang="en-US" sz="1600" dirty="0">
              <a:solidFill>
                <a:prstClr val="black"/>
              </a:solidFill>
              <a:latin typeface="Arial"/>
            </a:endParaRPr>
          </a:p>
        </p:txBody>
      </p:sp>
      <p:sp>
        <p:nvSpPr>
          <p:cNvPr id="13" name="Slide Number Placeholder 10"/>
          <p:cNvSpPr>
            <a:spLocks noGrp="1"/>
          </p:cNvSpPr>
          <p:nvPr>
            <p:ph type="sldNum" sz="quarter" idx="23"/>
          </p:nvPr>
        </p:nvSpPr>
        <p:spPr>
          <a:xfrm>
            <a:off x="8612194" y="4803775"/>
            <a:ext cx="236537" cy="230188"/>
          </a:xfrm>
          <a:prstGeom prst="rect">
            <a:avLst/>
          </a:prstGeom>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19200629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layout + heading">
    <p:spTree>
      <p:nvGrpSpPr>
        <p:cNvPr id="1" name=""/>
        <p:cNvGrpSpPr/>
        <p:nvPr/>
      </p:nvGrpSpPr>
      <p:grpSpPr>
        <a:xfrm>
          <a:off x="0" y="0"/>
          <a:ext cx="0" cy="0"/>
          <a:chOff x="0" y="0"/>
          <a:chExt cx="0" cy="0"/>
        </a:xfrm>
      </p:grpSpPr>
      <p:sp>
        <p:nvSpPr>
          <p:cNvPr id="3" name="Footer Placeholder 1"/>
          <p:cNvSpPr>
            <a:spLocks noGrp="1"/>
          </p:cNvSpPr>
          <p:nvPr>
            <p:ph type="ftr" sz="quarter" idx="14"/>
          </p:nvPr>
        </p:nvSpPr>
        <p:spPr/>
        <p:txBody>
          <a:bodyPr/>
          <a:lstStyle>
            <a:lvl1pPr>
              <a:defRPr/>
            </a:lvl1pPr>
          </a:lstStyle>
          <a:p>
            <a:pPr>
              <a:defRPr/>
            </a:pPr>
            <a:endParaRPr lang="en-US" dirty="0"/>
          </a:p>
        </p:txBody>
      </p:sp>
      <p:sp>
        <p:nvSpPr>
          <p:cNvPr id="4" name="Date Placeholder 2"/>
          <p:cNvSpPr>
            <a:spLocks noGrp="1"/>
          </p:cNvSpPr>
          <p:nvPr>
            <p:ph type="dt" sz="half" idx="15"/>
          </p:nvPr>
        </p:nvSpPr>
        <p:spPr/>
        <p:txBody>
          <a:bodyPr/>
          <a:lstStyle>
            <a:lvl1pPr>
              <a:defRPr/>
            </a:lvl1pPr>
          </a:lstStyle>
          <a:p>
            <a:pPr>
              <a:defRPr/>
            </a:pPr>
            <a:fld id="{DC7B7134-DEF9-4CC2-BE1E-588647F4FC48}" type="datetime1">
              <a:rPr lang="en-US" smtClean="0"/>
              <a:t>3/13/2015</a:t>
            </a:fld>
            <a:endParaRPr lang="en-US" dirty="0"/>
          </a:p>
        </p:txBody>
      </p:sp>
      <p:sp>
        <p:nvSpPr>
          <p:cNvPr id="5" name="Slide Number Placeholder 10"/>
          <p:cNvSpPr>
            <a:spLocks noGrp="1"/>
          </p:cNvSpPr>
          <p:nvPr>
            <p:ph type="sldNum" sz="quarter" idx="16"/>
          </p:nvPr>
        </p:nvSpPr>
        <p:spPr/>
        <p:txBody>
          <a:bodyPr/>
          <a:lstStyle>
            <a:lvl1pPr>
              <a:defRPr/>
            </a:lvl1pPr>
          </a:lstStyle>
          <a:p>
            <a:pPr>
              <a:defRPr/>
            </a:pPr>
            <a:fld id="{73129CEE-9610-824A-9239-A6D4C0B1B7E9}" type="slidenum">
              <a:rPr lang="en-US"/>
              <a:pPr>
                <a:defRPr/>
              </a:pPr>
              <a:t>‹#›</a:t>
            </a:fld>
            <a:endParaRPr lang="en-US" dirty="0"/>
          </a:p>
        </p:txBody>
      </p:sp>
      <p:sp>
        <p:nvSpPr>
          <p:cNvPr id="2" name="Title 1"/>
          <p:cNvSpPr>
            <a:spLocks noGrp="1"/>
          </p:cNvSpPr>
          <p:nvPr>
            <p:ph type="title"/>
          </p:nvPr>
        </p:nvSpPr>
        <p:spPr>
          <a:xfrm>
            <a:off x="361122" y="135332"/>
            <a:ext cx="8229600" cy="857250"/>
          </a:xfrm>
          <a:prstGeom prst="rect">
            <a:avLst/>
          </a:prstGeom>
        </p:spPr>
        <p:txBody>
          <a:bodyPr/>
          <a:lstStyle>
            <a:lvl1pPr>
              <a:defRPr sz="3200">
                <a:solidFill>
                  <a:srgbClr val="40404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36412350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x2 txt box">
    <p:spTree>
      <p:nvGrpSpPr>
        <p:cNvPr id="1" name=""/>
        <p:cNvGrpSpPr/>
        <p:nvPr/>
      </p:nvGrpSpPr>
      <p:grpSpPr>
        <a:xfrm>
          <a:off x="0" y="0"/>
          <a:ext cx="0" cy="0"/>
          <a:chOff x="0" y="0"/>
          <a:chExt cx="0" cy="0"/>
        </a:xfrm>
      </p:grpSpPr>
      <p:sp>
        <p:nvSpPr>
          <p:cNvPr id="33" name="Text Placeholder 21"/>
          <p:cNvSpPr>
            <a:spLocks noGrp="1"/>
          </p:cNvSpPr>
          <p:nvPr>
            <p:ph type="body" sz="quarter" idx="16"/>
          </p:nvPr>
        </p:nvSpPr>
        <p:spPr>
          <a:xfrm>
            <a:off x="4659936" y="1152525"/>
            <a:ext cx="3958835" cy="498475"/>
          </a:xfrm>
          <a:solidFill>
            <a:srgbClr val="4FAC43"/>
          </a:solidFill>
        </p:spPr>
        <p:txBody>
          <a:bodyPr lIns="108000" tIns="0" anchor="ctr">
            <a:noAutofit/>
          </a:bodyPr>
          <a:lstStyle>
            <a:lvl1pPr marL="0" indent="0">
              <a:lnSpc>
                <a:spcPts val="1780"/>
              </a:lnSpc>
              <a:spcBef>
                <a:spcPts val="0"/>
              </a:spcBef>
              <a:buNone/>
              <a:defRPr sz="1600">
                <a:solidFill>
                  <a:schemeClr val="bg1"/>
                </a:solidFill>
              </a:defRPr>
            </a:lvl1pPr>
            <a:lvl2pPr marL="457200" indent="0">
              <a:buNone/>
              <a:defRPr/>
            </a:lvl2pPr>
          </a:lstStyle>
          <a:p>
            <a:pPr lvl="0"/>
            <a:r>
              <a:rPr lang="en-US" smtClean="0"/>
              <a:t>Click to edit Master text styles</a:t>
            </a:r>
          </a:p>
        </p:txBody>
      </p:sp>
      <p:sp>
        <p:nvSpPr>
          <p:cNvPr id="9" name="Text Placeholder 8"/>
          <p:cNvSpPr>
            <a:spLocks noGrp="1"/>
          </p:cNvSpPr>
          <p:nvPr>
            <p:ph type="body" sz="quarter" idx="18"/>
          </p:nvPr>
        </p:nvSpPr>
        <p:spPr>
          <a:xfrm>
            <a:off x="4659936" y="1652758"/>
            <a:ext cx="3958835" cy="2881141"/>
          </a:xfrm>
          <a:solidFill>
            <a:schemeClr val="bg1">
              <a:lumMod val="75000"/>
            </a:schemeClr>
          </a:solidFill>
        </p:spPr>
        <p:txBody>
          <a:bodyPr lIns="108000" tIns="108000" rIns="108000"/>
          <a:lstStyle>
            <a:lvl1pPr marL="144000" indent="-144000">
              <a:lnSpc>
                <a:spcPts val="1600"/>
              </a:lnSpc>
              <a:spcBef>
                <a:spcPts val="0"/>
              </a:spcBef>
              <a:spcAft>
                <a:spcPts val="100"/>
              </a:spcAft>
              <a:defRPr sz="1400"/>
            </a:lvl1pPr>
            <a:lvl2pPr marL="298800" indent="-144000">
              <a:lnSpc>
                <a:spcPts val="1600"/>
              </a:lnSpc>
              <a:spcBef>
                <a:spcPts val="0"/>
              </a:spcBef>
              <a:defRPr sz="1200"/>
            </a:lvl2pPr>
            <a:lvl3pPr marL="450000" indent="-144000">
              <a:lnSpc>
                <a:spcPts val="1600"/>
              </a:lnSpc>
              <a:spcBef>
                <a:spcPts val="0"/>
              </a:spcBef>
              <a:defRPr sz="1100"/>
            </a:lvl3pPr>
            <a:lvl4pPr marL="619200" indent="-144000">
              <a:lnSpc>
                <a:spcPts val="1600"/>
              </a:lnSpc>
              <a:spcBef>
                <a:spcPts val="0"/>
              </a:spcBef>
              <a:defRPr sz="1100"/>
            </a:lvl4pPr>
            <a:lvl5pPr marL="792000" indent="-144000">
              <a:lnSpc>
                <a:spcPts val="1600"/>
              </a:lnSpc>
              <a:spcBef>
                <a:spcPts val="0"/>
              </a:spcBef>
              <a:defRPr sz="11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7" name="Text Placeholder 21"/>
          <p:cNvSpPr>
            <a:spLocks noGrp="1"/>
          </p:cNvSpPr>
          <p:nvPr>
            <p:ph type="body" sz="quarter" idx="19"/>
          </p:nvPr>
        </p:nvSpPr>
        <p:spPr>
          <a:xfrm>
            <a:off x="474663" y="1152525"/>
            <a:ext cx="3958835" cy="498475"/>
          </a:xfrm>
          <a:solidFill>
            <a:srgbClr val="4FAC43"/>
          </a:solidFill>
        </p:spPr>
        <p:txBody>
          <a:bodyPr lIns="108000" tIns="0" anchor="ctr">
            <a:noAutofit/>
          </a:bodyPr>
          <a:lstStyle>
            <a:lvl1pPr marL="0" indent="0">
              <a:lnSpc>
                <a:spcPts val="1780"/>
              </a:lnSpc>
              <a:spcBef>
                <a:spcPts val="0"/>
              </a:spcBef>
              <a:buNone/>
              <a:defRPr sz="1600">
                <a:solidFill>
                  <a:schemeClr val="bg1"/>
                </a:solidFill>
              </a:defRPr>
            </a:lvl1pPr>
            <a:lvl2pPr marL="457200" indent="0">
              <a:buNone/>
              <a:defRPr/>
            </a:lvl2pPr>
          </a:lstStyle>
          <a:p>
            <a:pPr lvl="0"/>
            <a:r>
              <a:rPr lang="en-US" dirty="0" smtClean="0"/>
              <a:t>Click to edit Master text styles</a:t>
            </a:r>
          </a:p>
        </p:txBody>
      </p:sp>
      <p:sp>
        <p:nvSpPr>
          <p:cNvPr id="38" name="Text Placeholder 8"/>
          <p:cNvSpPr>
            <a:spLocks noGrp="1"/>
          </p:cNvSpPr>
          <p:nvPr>
            <p:ph type="body" sz="quarter" idx="20"/>
          </p:nvPr>
        </p:nvSpPr>
        <p:spPr>
          <a:xfrm>
            <a:off x="474663" y="1652758"/>
            <a:ext cx="3958835" cy="2881141"/>
          </a:xfrm>
          <a:solidFill>
            <a:schemeClr val="bg1">
              <a:lumMod val="75000"/>
            </a:schemeClr>
          </a:solidFill>
        </p:spPr>
        <p:txBody>
          <a:bodyPr lIns="108000" tIns="108000" rIns="108000"/>
          <a:lstStyle>
            <a:lvl1pPr marL="144000" indent="-144000">
              <a:lnSpc>
                <a:spcPts val="1600"/>
              </a:lnSpc>
              <a:spcBef>
                <a:spcPts val="0"/>
              </a:spcBef>
              <a:spcAft>
                <a:spcPts val="100"/>
              </a:spcAft>
              <a:defRPr sz="1400"/>
            </a:lvl1pPr>
            <a:lvl2pPr marL="298800" indent="-144000">
              <a:lnSpc>
                <a:spcPts val="1600"/>
              </a:lnSpc>
              <a:spcBef>
                <a:spcPts val="0"/>
              </a:spcBef>
              <a:defRPr sz="1200"/>
            </a:lvl2pPr>
            <a:lvl3pPr marL="450000" indent="-144000">
              <a:lnSpc>
                <a:spcPts val="1600"/>
              </a:lnSpc>
              <a:spcBef>
                <a:spcPts val="0"/>
              </a:spcBef>
              <a:defRPr sz="1100"/>
            </a:lvl3pPr>
            <a:lvl4pPr marL="619200" indent="-144000">
              <a:lnSpc>
                <a:spcPts val="1600"/>
              </a:lnSpc>
              <a:spcBef>
                <a:spcPts val="0"/>
              </a:spcBef>
              <a:defRPr sz="1100"/>
            </a:lvl4pPr>
            <a:lvl5pPr marL="792000" indent="-144000">
              <a:lnSpc>
                <a:spcPts val="1600"/>
              </a:lnSpc>
              <a:spcBef>
                <a:spcPts val="0"/>
              </a:spcBef>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1"/>
          <p:cNvSpPr>
            <a:spLocks noGrp="1"/>
          </p:cNvSpPr>
          <p:nvPr>
            <p:ph type="ftr" sz="quarter" idx="21"/>
          </p:nvPr>
        </p:nvSpPr>
        <p:spPr/>
        <p:txBody>
          <a:bodyPr/>
          <a:lstStyle>
            <a:lvl1pPr>
              <a:defRPr/>
            </a:lvl1pPr>
          </a:lstStyle>
          <a:p>
            <a:pPr>
              <a:defRPr/>
            </a:pPr>
            <a:endParaRPr lang="en-US" dirty="0"/>
          </a:p>
        </p:txBody>
      </p:sp>
      <p:sp>
        <p:nvSpPr>
          <p:cNvPr id="10" name="Date Placeholder 2"/>
          <p:cNvSpPr>
            <a:spLocks noGrp="1"/>
          </p:cNvSpPr>
          <p:nvPr>
            <p:ph type="dt" sz="half" idx="22"/>
          </p:nvPr>
        </p:nvSpPr>
        <p:spPr/>
        <p:txBody>
          <a:bodyPr/>
          <a:lstStyle>
            <a:lvl1pPr>
              <a:defRPr/>
            </a:lvl1pPr>
          </a:lstStyle>
          <a:p>
            <a:pPr>
              <a:defRPr/>
            </a:pPr>
            <a:fld id="{802E21D8-836A-4E3C-99D6-7803865E2A21}" type="datetime1">
              <a:rPr lang="en-US" smtClean="0"/>
              <a:t>3/13/2015</a:t>
            </a:fld>
            <a:endParaRPr lang="en-US" dirty="0"/>
          </a:p>
        </p:txBody>
      </p:sp>
      <p:sp>
        <p:nvSpPr>
          <p:cNvPr id="11" name="Slide Number Placeholder 10"/>
          <p:cNvSpPr>
            <a:spLocks noGrp="1"/>
          </p:cNvSpPr>
          <p:nvPr>
            <p:ph type="sldNum" sz="quarter" idx="23"/>
          </p:nvPr>
        </p:nvSpPr>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360095" y="133547"/>
            <a:ext cx="8229600" cy="857250"/>
          </a:xfrm>
          <a:prstGeom prst="rect">
            <a:avLst/>
          </a:prstGeom>
        </p:spPr>
        <p:txBody>
          <a:bodyPr/>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282164850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py only layout">
    <p:spTree>
      <p:nvGrpSpPr>
        <p:cNvPr id="1" name=""/>
        <p:cNvGrpSpPr/>
        <p:nvPr/>
      </p:nvGrpSpPr>
      <p:grpSpPr>
        <a:xfrm>
          <a:off x="0" y="0"/>
          <a:ext cx="0" cy="0"/>
          <a:chOff x="0" y="0"/>
          <a:chExt cx="0" cy="0"/>
        </a:xfrm>
      </p:grpSpPr>
      <p:sp>
        <p:nvSpPr>
          <p:cNvPr id="9" name="Text Placeholder 8"/>
          <p:cNvSpPr>
            <a:spLocks noGrp="1"/>
          </p:cNvSpPr>
          <p:nvPr>
            <p:ph type="body" sz="quarter" idx="20"/>
          </p:nvPr>
        </p:nvSpPr>
        <p:spPr>
          <a:xfrm>
            <a:off x="333509" y="1219902"/>
            <a:ext cx="7722550" cy="3313998"/>
          </a:xfrm>
          <a:noFill/>
        </p:spPr>
        <p:txBody>
          <a:bodyPr lIns="108000" tIns="108000" rIns="108000"/>
          <a:lstStyle>
            <a:lvl1pPr marL="169863" indent="-169863">
              <a:lnSpc>
                <a:spcPct val="100000"/>
              </a:lnSpc>
              <a:spcBef>
                <a:spcPts val="400"/>
              </a:spcBef>
              <a:spcAft>
                <a:spcPts val="400"/>
              </a:spcAft>
              <a:buFont typeface="Wingdings" pitchFamily="2" charset="2"/>
              <a:buChar char="§"/>
              <a:tabLst/>
              <a:defRPr sz="2000"/>
            </a:lvl1pPr>
            <a:lvl2pPr marL="339725" indent="-169863">
              <a:lnSpc>
                <a:spcPct val="100000"/>
              </a:lnSpc>
              <a:spcBef>
                <a:spcPts val="400"/>
              </a:spcBef>
              <a:spcAft>
                <a:spcPts val="400"/>
              </a:spcAft>
              <a:buFont typeface="Wingdings" pitchFamily="2" charset="2"/>
              <a:buChar char="§"/>
              <a:defRPr sz="1800"/>
            </a:lvl2pPr>
            <a:lvl3pPr marL="517525" indent="-177800">
              <a:lnSpc>
                <a:spcPct val="100000"/>
              </a:lnSpc>
              <a:spcBef>
                <a:spcPts val="400"/>
              </a:spcBef>
              <a:spcAft>
                <a:spcPts val="400"/>
              </a:spcAft>
              <a:buFont typeface="Wingdings" pitchFamily="2" charset="2"/>
              <a:buChar char="§"/>
              <a:defRPr sz="1600"/>
            </a:lvl3pPr>
            <a:lvl4pPr marL="687388" indent="-169863">
              <a:lnSpc>
                <a:spcPct val="100000"/>
              </a:lnSpc>
              <a:spcBef>
                <a:spcPts val="400"/>
              </a:spcBef>
              <a:spcAft>
                <a:spcPts val="400"/>
              </a:spcAft>
              <a:buFont typeface="Wingdings" pitchFamily="2" charset="2"/>
              <a:buChar char="§"/>
              <a:defRPr sz="1400"/>
            </a:lvl4pPr>
            <a:lvl5pPr marL="857250" indent="-169863">
              <a:lnSpc>
                <a:spcPct val="100000"/>
              </a:lnSpc>
              <a:spcBef>
                <a:spcPts val="400"/>
              </a:spcBef>
              <a:spcAft>
                <a:spcPts val="400"/>
              </a:spcAft>
              <a:buFont typeface="Wingdings" pitchFamily="2" charset="2"/>
              <a:buChar cha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ooter Placeholder 1"/>
          <p:cNvSpPr>
            <a:spLocks noGrp="1"/>
          </p:cNvSpPr>
          <p:nvPr>
            <p:ph type="ftr" sz="quarter" idx="21"/>
          </p:nvPr>
        </p:nvSpPr>
        <p:spPr>
          <a:xfrm>
            <a:off x="1189038" y="4760913"/>
            <a:ext cx="2895600" cy="274637"/>
          </a:xfrm>
        </p:spPr>
        <p:txBody>
          <a:bodyPr/>
          <a:lstStyle>
            <a:lvl1pPr>
              <a:defRPr/>
            </a:lvl1pPr>
          </a:lstStyle>
          <a:p>
            <a:pPr>
              <a:defRPr/>
            </a:pPr>
            <a:endParaRPr lang="en-US" dirty="0"/>
          </a:p>
        </p:txBody>
      </p:sp>
      <p:sp>
        <p:nvSpPr>
          <p:cNvPr id="12" name="Date Placeholder 2"/>
          <p:cNvSpPr>
            <a:spLocks noGrp="1"/>
          </p:cNvSpPr>
          <p:nvPr>
            <p:ph type="dt" sz="half" idx="22"/>
          </p:nvPr>
        </p:nvSpPr>
        <p:spPr>
          <a:xfrm>
            <a:off x="474663" y="4760913"/>
            <a:ext cx="690562" cy="274637"/>
          </a:xfrm>
        </p:spPr>
        <p:txBody>
          <a:bodyPr/>
          <a:lstStyle>
            <a:lvl1pPr>
              <a:defRPr/>
            </a:lvl1pPr>
          </a:lstStyle>
          <a:p>
            <a:pPr>
              <a:defRPr/>
            </a:pPr>
            <a:fld id="{13486D5E-6732-478A-8D72-49A3EB55F9C6}" type="datetime1">
              <a:rPr lang="en-US" smtClean="0"/>
              <a:t>3/13/2015</a:t>
            </a:fld>
            <a:endParaRPr lang="en-US" dirty="0"/>
          </a:p>
        </p:txBody>
      </p:sp>
      <p:sp>
        <p:nvSpPr>
          <p:cNvPr id="13" name="Slide Number Placeholder 10"/>
          <p:cNvSpPr>
            <a:spLocks noGrp="1"/>
          </p:cNvSpPr>
          <p:nvPr>
            <p:ph type="sldNum" sz="quarter" idx="23"/>
          </p:nvPr>
        </p:nvSpPr>
        <p:spPr>
          <a:xfrm>
            <a:off x="8612188" y="4803775"/>
            <a:ext cx="236537" cy="230188"/>
          </a:xfrm>
        </p:spPr>
        <p:txBody>
          <a:bodyPr/>
          <a:lstStyle>
            <a:lvl1pPr>
              <a:defRPr/>
            </a:lvl1pPr>
          </a:lstStyle>
          <a:p>
            <a:pPr>
              <a:defRPr/>
            </a:pPr>
            <a:fld id="{AF65FCDB-D719-CD45-85FF-DF59679126DB}"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179044304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line - subhead - body text">
    <p:spTree>
      <p:nvGrpSpPr>
        <p:cNvPr id="1" name=""/>
        <p:cNvGrpSpPr/>
        <p:nvPr/>
      </p:nvGrpSpPr>
      <p:grpSpPr>
        <a:xfrm>
          <a:off x="0" y="0"/>
          <a:ext cx="0" cy="0"/>
          <a:chOff x="0" y="0"/>
          <a:chExt cx="0" cy="0"/>
        </a:xfrm>
      </p:grpSpPr>
      <p:sp>
        <p:nvSpPr>
          <p:cNvPr id="2" name="Title 1"/>
          <p:cNvSpPr>
            <a:spLocks noGrp="1"/>
          </p:cNvSpPr>
          <p:nvPr>
            <p:ph type="title"/>
          </p:nvPr>
        </p:nvSpPr>
        <p:spPr>
          <a:xfrm>
            <a:off x="360096" y="133547"/>
            <a:ext cx="8229600" cy="651380"/>
          </a:xfrm>
          <a:prstGeom prst="rect">
            <a:avLst/>
          </a:prstGeom>
        </p:spPr>
        <p:txBody>
          <a:bodyPr/>
          <a:lstStyle>
            <a:lvl1pPr>
              <a:defRPr sz="3200">
                <a:solidFill>
                  <a:srgbClr val="404040"/>
                </a:solidFill>
              </a:defRPr>
            </a:lvl1pPr>
          </a:lstStyle>
          <a:p>
            <a:r>
              <a:rPr lang="en-US" smtClean="0"/>
              <a:t>Click to edit Master title style</a:t>
            </a:r>
            <a:endParaRPr lang="en-US"/>
          </a:p>
        </p:txBody>
      </p:sp>
      <p:sp>
        <p:nvSpPr>
          <p:cNvPr id="9" name="Text Placeholder 8"/>
          <p:cNvSpPr>
            <a:spLocks noGrp="1"/>
          </p:cNvSpPr>
          <p:nvPr>
            <p:ph type="body" sz="quarter" idx="20"/>
          </p:nvPr>
        </p:nvSpPr>
        <p:spPr>
          <a:xfrm>
            <a:off x="341600" y="1219902"/>
            <a:ext cx="7722550" cy="3313998"/>
          </a:xfrm>
          <a:noFill/>
        </p:spPr>
        <p:txBody>
          <a:bodyPr lIns="108000" tIns="108000" rIns="108000"/>
          <a:lstStyle>
            <a:lvl1pPr marL="169863" indent="-169863">
              <a:lnSpc>
                <a:spcPct val="100000"/>
              </a:lnSpc>
              <a:spcBef>
                <a:spcPts val="400"/>
              </a:spcBef>
              <a:spcAft>
                <a:spcPts val="400"/>
              </a:spcAft>
              <a:buFont typeface="Wingdings" pitchFamily="2" charset="2"/>
              <a:buChar char="§"/>
              <a:tabLst/>
              <a:defRPr sz="2000"/>
            </a:lvl1pPr>
            <a:lvl2pPr marL="339725" indent="-169863">
              <a:lnSpc>
                <a:spcPct val="100000"/>
              </a:lnSpc>
              <a:spcBef>
                <a:spcPts val="400"/>
              </a:spcBef>
              <a:spcAft>
                <a:spcPts val="400"/>
              </a:spcAft>
              <a:buFont typeface="Wingdings" pitchFamily="2" charset="2"/>
              <a:buChar char="§"/>
              <a:defRPr sz="1800"/>
            </a:lvl2pPr>
            <a:lvl3pPr marL="517525" indent="-177800">
              <a:lnSpc>
                <a:spcPct val="100000"/>
              </a:lnSpc>
              <a:spcBef>
                <a:spcPts val="400"/>
              </a:spcBef>
              <a:spcAft>
                <a:spcPts val="400"/>
              </a:spcAft>
              <a:buFont typeface="Wingdings" pitchFamily="2" charset="2"/>
              <a:buChar char="§"/>
              <a:defRPr sz="1600"/>
            </a:lvl3pPr>
            <a:lvl4pPr marL="687388" indent="-169863">
              <a:lnSpc>
                <a:spcPct val="100000"/>
              </a:lnSpc>
              <a:spcBef>
                <a:spcPts val="400"/>
              </a:spcBef>
              <a:spcAft>
                <a:spcPts val="400"/>
              </a:spcAft>
              <a:buFont typeface="Wingdings" pitchFamily="2" charset="2"/>
              <a:buChar char="§"/>
              <a:defRPr sz="1400"/>
            </a:lvl4pPr>
            <a:lvl5pPr marL="857250" indent="-169863">
              <a:lnSpc>
                <a:spcPct val="100000"/>
              </a:lnSpc>
              <a:spcBef>
                <a:spcPts val="400"/>
              </a:spcBef>
              <a:spcAft>
                <a:spcPts val="400"/>
              </a:spcAft>
              <a:buFont typeface="Wingdings" pitchFamily="2" charset="2"/>
              <a:buChar cha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Footer Placeholder 1"/>
          <p:cNvSpPr>
            <a:spLocks noGrp="1"/>
          </p:cNvSpPr>
          <p:nvPr>
            <p:ph type="ftr" sz="quarter" idx="21"/>
          </p:nvPr>
        </p:nvSpPr>
        <p:spPr>
          <a:xfrm>
            <a:off x="1190176" y="4760913"/>
            <a:ext cx="2895600" cy="274637"/>
          </a:xfrm>
        </p:spPr>
        <p:txBody>
          <a:bodyPr/>
          <a:lstStyle>
            <a:lvl1pPr>
              <a:defRPr/>
            </a:lvl1pPr>
          </a:lstStyle>
          <a:p>
            <a:pPr>
              <a:defRPr/>
            </a:pPr>
            <a:endParaRPr lang="en-US" dirty="0"/>
          </a:p>
        </p:txBody>
      </p:sp>
      <p:sp>
        <p:nvSpPr>
          <p:cNvPr id="12" name="Date Placeholder 2"/>
          <p:cNvSpPr>
            <a:spLocks noGrp="1"/>
          </p:cNvSpPr>
          <p:nvPr>
            <p:ph type="dt" sz="half" idx="22"/>
          </p:nvPr>
        </p:nvSpPr>
        <p:spPr>
          <a:xfrm>
            <a:off x="475801" y="4760913"/>
            <a:ext cx="690562" cy="274637"/>
          </a:xfrm>
        </p:spPr>
        <p:txBody>
          <a:bodyPr/>
          <a:lstStyle>
            <a:lvl1pPr>
              <a:defRPr/>
            </a:lvl1pPr>
          </a:lstStyle>
          <a:p>
            <a:pPr>
              <a:defRPr/>
            </a:pPr>
            <a:fld id="{A9AD72F4-3565-4918-ACC1-AEEA9A8396FB}" type="datetime1">
              <a:rPr lang="en-US" smtClean="0"/>
              <a:t>3/13/2015</a:t>
            </a:fld>
            <a:endParaRPr lang="en-US" dirty="0"/>
          </a:p>
        </p:txBody>
      </p:sp>
      <p:sp>
        <p:nvSpPr>
          <p:cNvPr id="13" name="Slide Number Placeholder 10"/>
          <p:cNvSpPr>
            <a:spLocks noGrp="1"/>
          </p:cNvSpPr>
          <p:nvPr>
            <p:ph type="sldNum" sz="quarter" idx="23"/>
          </p:nvPr>
        </p:nvSpPr>
        <p:spPr>
          <a:xfrm>
            <a:off x="8612188" y="4803775"/>
            <a:ext cx="236537" cy="230188"/>
          </a:xfrm>
        </p:spPr>
        <p:txBody>
          <a:bodyPr/>
          <a:lstStyle>
            <a:lvl1pPr>
              <a:defRPr/>
            </a:lvl1pPr>
          </a:lstStyle>
          <a:p>
            <a:pPr>
              <a:defRPr/>
            </a:pPr>
            <a:fld id="{AF65FCDB-D719-CD45-85FF-DF59679126DB}" type="slidenum">
              <a:rPr lang="en-US"/>
              <a:pPr>
                <a:defRPr/>
              </a:pPr>
              <a:t>‹#›</a:t>
            </a:fld>
            <a:endParaRPr lang="en-US" dirty="0"/>
          </a:p>
        </p:txBody>
      </p:sp>
      <p:sp>
        <p:nvSpPr>
          <p:cNvPr id="3" name="Text Placeholder 2"/>
          <p:cNvSpPr>
            <a:spLocks noGrp="1"/>
          </p:cNvSpPr>
          <p:nvPr>
            <p:ph type="body" sz="quarter" idx="24"/>
          </p:nvPr>
        </p:nvSpPr>
        <p:spPr>
          <a:xfrm>
            <a:off x="482502" y="533907"/>
            <a:ext cx="7755190" cy="566737"/>
          </a:xfrm>
        </p:spPr>
        <p:txBody>
          <a:bodyPr/>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83277300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x3 column txt box">
    <p:spTree>
      <p:nvGrpSpPr>
        <p:cNvPr id="1" name=""/>
        <p:cNvGrpSpPr/>
        <p:nvPr/>
      </p:nvGrpSpPr>
      <p:grpSpPr>
        <a:xfrm>
          <a:off x="0" y="0"/>
          <a:ext cx="0" cy="0"/>
          <a:chOff x="0" y="0"/>
          <a:chExt cx="0" cy="0"/>
        </a:xfrm>
      </p:grpSpPr>
      <p:sp>
        <p:nvSpPr>
          <p:cNvPr id="12" name="Text Placeholder 21"/>
          <p:cNvSpPr>
            <a:spLocks noGrp="1"/>
          </p:cNvSpPr>
          <p:nvPr>
            <p:ph type="body" sz="quarter" idx="18"/>
          </p:nvPr>
        </p:nvSpPr>
        <p:spPr>
          <a:xfrm>
            <a:off x="6018274" y="1152525"/>
            <a:ext cx="2591794" cy="498475"/>
          </a:xfrm>
          <a:solidFill>
            <a:srgbClr val="4FAC43"/>
          </a:solidFill>
        </p:spPr>
        <p:txBody>
          <a:bodyPr lIns="108000" tIns="0" anchor="ctr">
            <a:noAutofit/>
          </a:bodyPr>
          <a:lstStyle>
            <a:lvl1pPr marL="0" indent="0">
              <a:lnSpc>
                <a:spcPct val="80000"/>
              </a:lnSpc>
              <a:spcBef>
                <a:spcPts val="0"/>
              </a:spcBef>
              <a:buNone/>
              <a:defRPr sz="1600">
                <a:solidFill>
                  <a:schemeClr val="bg1"/>
                </a:solidFill>
              </a:defRPr>
            </a:lvl1pPr>
            <a:lvl2pPr marL="457200" indent="0">
              <a:buNone/>
              <a:defRPr/>
            </a:lvl2pPr>
          </a:lstStyle>
          <a:p>
            <a:pPr lvl="0"/>
            <a:r>
              <a:rPr lang="en-US" smtClean="0"/>
              <a:t>Click to edit Master text styles</a:t>
            </a:r>
          </a:p>
        </p:txBody>
      </p:sp>
      <p:sp>
        <p:nvSpPr>
          <p:cNvPr id="13" name="Text Placeholder 21"/>
          <p:cNvSpPr>
            <a:spLocks noGrp="1"/>
          </p:cNvSpPr>
          <p:nvPr>
            <p:ph type="body" sz="quarter" idx="16"/>
          </p:nvPr>
        </p:nvSpPr>
        <p:spPr>
          <a:xfrm>
            <a:off x="3247875" y="1152525"/>
            <a:ext cx="2591794" cy="498475"/>
          </a:xfrm>
          <a:solidFill>
            <a:srgbClr val="4FAC43"/>
          </a:solidFill>
        </p:spPr>
        <p:txBody>
          <a:bodyPr lIns="108000" tIns="0" anchor="ctr">
            <a:noAutofit/>
          </a:bodyPr>
          <a:lstStyle>
            <a:lvl1pPr marL="0" indent="0">
              <a:lnSpc>
                <a:spcPct val="80000"/>
              </a:lnSpc>
              <a:spcBef>
                <a:spcPts val="0"/>
              </a:spcBef>
              <a:buNone/>
              <a:defRPr sz="1600">
                <a:solidFill>
                  <a:schemeClr val="bg1"/>
                </a:solidFill>
              </a:defRPr>
            </a:lvl1pPr>
            <a:lvl2pPr marL="457200" indent="0">
              <a:buNone/>
              <a:defRPr/>
            </a:lvl2pPr>
          </a:lstStyle>
          <a:p>
            <a:pPr lvl="0"/>
            <a:r>
              <a:rPr lang="en-US" dirty="0" smtClean="0"/>
              <a:t>Click to edit Master text styles</a:t>
            </a:r>
          </a:p>
        </p:txBody>
      </p:sp>
      <p:sp>
        <p:nvSpPr>
          <p:cNvPr id="14" name="Text Placeholder 21"/>
          <p:cNvSpPr>
            <a:spLocks noGrp="1"/>
          </p:cNvSpPr>
          <p:nvPr>
            <p:ph type="body" sz="quarter" idx="14"/>
          </p:nvPr>
        </p:nvSpPr>
        <p:spPr>
          <a:xfrm>
            <a:off x="474708" y="1152525"/>
            <a:ext cx="2591794" cy="498475"/>
          </a:xfrm>
          <a:solidFill>
            <a:srgbClr val="4FAC43"/>
          </a:solidFill>
        </p:spPr>
        <p:txBody>
          <a:bodyPr lIns="108000" tIns="0" anchor="ctr">
            <a:noAutofit/>
          </a:bodyPr>
          <a:lstStyle>
            <a:lvl1pPr marL="0" indent="0">
              <a:lnSpc>
                <a:spcPct val="80000"/>
              </a:lnSpc>
              <a:spcBef>
                <a:spcPts val="0"/>
              </a:spcBef>
              <a:buNone/>
              <a:defRPr sz="1600">
                <a:solidFill>
                  <a:schemeClr val="bg1"/>
                </a:solidFill>
              </a:defRPr>
            </a:lvl1pPr>
            <a:lvl2pPr marL="457200" indent="0">
              <a:buNone/>
              <a:defRPr/>
            </a:lvl2pPr>
          </a:lstStyle>
          <a:p>
            <a:pPr lvl="0"/>
            <a:r>
              <a:rPr lang="en-US" dirty="0" smtClean="0"/>
              <a:t>Click to edit Master text styles</a:t>
            </a:r>
          </a:p>
        </p:txBody>
      </p:sp>
      <p:sp>
        <p:nvSpPr>
          <p:cNvPr id="15" name="Text Placeholder 23"/>
          <p:cNvSpPr>
            <a:spLocks noGrp="1"/>
          </p:cNvSpPr>
          <p:nvPr>
            <p:ph type="body" sz="quarter" idx="19"/>
          </p:nvPr>
        </p:nvSpPr>
        <p:spPr>
          <a:xfrm>
            <a:off x="6018350" y="1650396"/>
            <a:ext cx="2590482" cy="2880000"/>
          </a:xfrm>
          <a:solidFill>
            <a:srgbClr val="BFBFBF"/>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ct val="100000"/>
              </a:lnSpc>
              <a:spcBef>
                <a:spcPts val="400"/>
              </a:spcBef>
              <a:spcAft>
                <a:spcPts val="400"/>
              </a:spcAft>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smtClean="0"/>
              <a:t>Click to edit Master text styles</a:t>
            </a:r>
          </a:p>
          <a:p>
            <a:pPr lvl="1"/>
            <a:r>
              <a:rPr lang="en-US" smtClean="0"/>
              <a:t>Second level</a:t>
            </a:r>
          </a:p>
          <a:p>
            <a:pPr lvl="2"/>
            <a:r>
              <a:rPr lang="en-US" smtClean="0"/>
              <a:t>Third level</a:t>
            </a:r>
          </a:p>
        </p:txBody>
      </p:sp>
      <p:sp>
        <p:nvSpPr>
          <p:cNvPr id="16" name="Text Placeholder 23"/>
          <p:cNvSpPr>
            <a:spLocks noGrp="1"/>
          </p:cNvSpPr>
          <p:nvPr>
            <p:ph type="body" sz="quarter" idx="17"/>
          </p:nvPr>
        </p:nvSpPr>
        <p:spPr>
          <a:xfrm>
            <a:off x="3247952" y="1650396"/>
            <a:ext cx="259048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ct val="100000"/>
              </a:lnSpc>
              <a:spcBef>
                <a:spcPts val="400"/>
              </a:spcBef>
              <a:spcAft>
                <a:spcPts val="400"/>
              </a:spcAft>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smtClean="0"/>
              <a:t>Click to edit Master text styles</a:t>
            </a:r>
          </a:p>
          <a:p>
            <a:pPr lvl="1"/>
            <a:r>
              <a:rPr lang="en-US" smtClean="0"/>
              <a:t>Second level</a:t>
            </a:r>
          </a:p>
          <a:p>
            <a:pPr lvl="2"/>
            <a:r>
              <a:rPr lang="en-US" smtClean="0"/>
              <a:t>Third level</a:t>
            </a:r>
          </a:p>
        </p:txBody>
      </p:sp>
      <p:sp>
        <p:nvSpPr>
          <p:cNvPr id="17" name="Text Placeholder 23"/>
          <p:cNvSpPr>
            <a:spLocks noGrp="1"/>
          </p:cNvSpPr>
          <p:nvPr>
            <p:ph type="body" sz="quarter" idx="15"/>
          </p:nvPr>
        </p:nvSpPr>
        <p:spPr>
          <a:xfrm>
            <a:off x="474663" y="1650396"/>
            <a:ext cx="2592620"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450000" indent="0">
              <a:lnSpc>
                <a:spcPct val="100000"/>
              </a:lnSpc>
              <a:spcBef>
                <a:spcPts val="400"/>
              </a:spcBef>
              <a:spcAft>
                <a:spcPts val="400"/>
              </a:spcAft>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9" name="Footer Placeholder 1"/>
          <p:cNvSpPr>
            <a:spLocks noGrp="1"/>
          </p:cNvSpPr>
          <p:nvPr>
            <p:ph type="ftr" sz="quarter" idx="20"/>
          </p:nvPr>
        </p:nvSpPr>
        <p:spPr/>
        <p:txBody>
          <a:bodyPr/>
          <a:lstStyle>
            <a:lvl1pPr>
              <a:defRPr/>
            </a:lvl1pPr>
          </a:lstStyle>
          <a:p>
            <a:pPr>
              <a:defRPr/>
            </a:pPr>
            <a:endParaRPr lang="en-US" dirty="0"/>
          </a:p>
        </p:txBody>
      </p:sp>
      <p:sp>
        <p:nvSpPr>
          <p:cNvPr id="10" name="Date Placeholder 2"/>
          <p:cNvSpPr>
            <a:spLocks noGrp="1"/>
          </p:cNvSpPr>
          <p:nvPr>
            <p:ph type="dt" sz="half" idx="21"/>
          </p:nvPr>
        </p:nvSpPr>
        <p:spPr/>
        <p:txBody>
          <a:bodyPr/>
          <a:lstStyle>
            <a:lvl1pPr>
              <a:defRPr/>
            </a:lvl1pPr>
          </a:lstStyle>
          <a:p>
            <a:pPr>
              <a:defRPr/>
            </a:pPr>
            <a:fld id="{3BB88CE8-C6D1-45B6-B2F4-380DD14F569F}" type="datetime1">
              <a:rPr lang="en-US" smtClean="0"/>
              <a:t>3/13/2015</a:t>
            </a:fld>
            <a:endParaRPr lang="en-US" dirty="0"/>
          </a:p>
        </p:txBody>
      </p:sp>
      <p:sp>
        <p:nvSpPr>
          <p:cNvPr id="11" name="Slide Number Placeholder 10"/>
          <p:cNvSpPr>
            <a:spLocks noGrp="1"/>
          </p:cNvSpPr>
          <p:nvPr>
            <p:ph type="sldNum" sz="quarter" idx="22"/>
          </p:nvPr>
        </p:nvSpPr>
        <p:spPr/>
        <p:txBody>
          <a:bodyPr/>
          <a:lstStyle>
            <a:lvl1pPr>
              <a:defRPr/>
            </a:lvl1pPr>
          </a:lstStyle>
          <a:p>
            <a:pPr>
              <a:defRPr/>
            </a:pPr>
            <a:fld id="{0A306102-EC70-614B-8620-8EF22BAD06F4}" type="slidenum">
              <a:rPr lang="en-US"/>
              <a:pPr>
                <a:defRPr/>
              </a:pPr>
              <a:t>‹#›</a:t>
            </a:fld>
            <a:endParaRPr lang="en-US" dirty="0"/>
          </a:p>
        </p:txBody>
      </p:sp>
      <p:sp>
        <p:nvSpPr>
          <p:cNvPr id="2" name="Title 1"/>
          <p:cNvSpPr>
            <a:spLocks noGrp="1"/>
          </p:cNvSpPr>
          <p:nvPr>
            <p:ph type="title"/>
          </p:nvPr>
        </p:nvSpPr>
        <p:spPr>
          <a:xfrm>
            <a:off x="360095" y="133547"/>
            <a:ext cx="8229600" cy="857250"/>
          </a:xfrm>
          <a:prstGeom prst="rect">
            <a:avLst/>
          </a:prstGeom>
        </p:spPr>
        <p:txBody>
          <a:bodyPr/>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415300634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x4 column txt box">
    <p:spTree>
      <p:nvGrpSpPr>
        <p:cNvPr id="1" name=""/>
        <p:cNvGrpSpPr/>
        <p:nvPr/>
      </p:nvGrpSpPr>
      <p:grpSpPr>
        <a:xfrm>
          <a:off x="0" y="0"/>
          <a:ext cx="0" cy="0"/>
          <a:chOff x="0" y="0"/>
          <a:chExt cx="0" cy="0"/>
        </a:xfrm>
      </p:grpSpPr>
      <p:sp>
        <p:nvSpPr>
          <p:cNvPr id="14" name="Text Placeholder 21"/>
          <p:cNvSpPr>
            <a:spLocks noGrp="1"/>
          </p:cNvSpPr>
          <p:nvPr>
            <p:ph type="body" sz="quarter" idx="14"/>
          </p:nvPr>
        </p:nvSpPr>
        <p:spPr>
          <a:xfrm>
            <a:off x="474663" y="1152000"/>
            <a:ext cx="1937532" cy="498475"/>
          </a:xfrm>
          <a:solidFill>
            <a:srgbClr val="4FAC43"/>
          </a:solidFill>
        </p:spPr>
        <p:txBody>
          <a:bodyPr lIns="108000" tIns="0" anchor="ctr">
            <a:noAutofit/>
          </a:bodyPr>
          <a:lstStyle>
            <a:lvl1pPr marL="0" indent="0">
              <a:lnSpc>
                <a:spcPct val="80000"/>
              </a:lnSpc>
              <a:spcBef>
                <a:spcPts val="0"/>
              </a:spcBef>
              <a:spcAft>
                <a:spcPts val="0"/>
              </a:spcAft>
              <a:buNone/>
              <a:defRPr sz="1600" baseline="0">
                <a:solidFill>
                  <a:schemeClr val="bg1"/>
                </a:solidFill>
              </a:defRPr>
            </a:lvl1pPr>
            <a:lvl2pPr marL="457200" indent="0">
              <a:buNone/>
              <a:defRPr/>
            </a:lvl2pPr>
          </a:lstStyle>
          <a:p>
            <a:pPr lvl="0"/>
            <a:r>
              <a:rPr lang="en-US" dirty="0" smtClean="0"/>
              <a:t>Click to edit Master text styles</a:t>
            </a:r>
          </a:p>
        </p:txBody>
      </p:sp>
      <p:sp>
        <p:nvSpPr>
          <p:cNvPr id="17" name="Text Placeholder 23"/>
          <p:cNvSpPr>
            <a:spLocks noGrp="1"/>
          </p:cNvSpPr>
          <p:nvPr>
            <p:ph type="body" sz="quarter" idx="15"/>
          </p:nvPr>
        </p:nvSpPr>
        <p:spPr>
          <a:xfrm>
            <a:off x="474663" y="1642459"/>
            <a:ext cx="193753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ts val="1600"/>
              </a:lnSpc>
              <a:spcBef>
                <a:spcPts val="0"/>
              </a:spcBef>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smtClean="0"/>
              <a:t>Click to edit Master text styles</a:t>
            </a:r>
          </a:p>
          <a:p>
            <a:pPr lvl="1"/>
            <a:r>
              <a:rPr lang="en-US" dirty="0" smtClean="0"/>
              <a:t>Second level</a:t>
            </a:r>
          </a:p>
        </p:txBody>
      </p:sp>
      <p:sp>
        <p:nvSpPr>
          <p:cNvPr id="18" name="Text Placeholder 21"/>
          <p:cNvSpPr>
            <a:spLocks noGrp="1"/>
          </p:cNvSpPr>
          <p:nvPr>
            <p:ph type="body" sz="quarter" idx="16"/>
          </p:nvPr>
        </p:nvSpPr>
        <p:spPr>
          <a:xfrm>
            <a:off x="2558567" y="1152000"/>
            <a:ext cx="1937532" cy="498475"/>
          </a:xfrm>
          <a:solidFill>
            <a:srgbClr val="4FAC43"/>
          </a:solidFill>
        </p:spPr>
        <p:txBody>
          <a:bodyPr lIns="108000" tIns="0" anchor="ctr">
            <a:noAutofit/>
          </a:bodyPr>
          <a:lstStyle>
            <a:lvl1pPr marL="0" indent="0">
              <a:lnSpc>
                <a:spcPct val="80000"/>
              </a:lnSpc>
              <a:spcBef>
                <a:spcPts val="0"/>
              </a:spcBef>
              <a:buNone/>
              <a:defRPr sz="1600" baseline="0">
                <a:solidFill>
                  <a:schemeClr val="bg1"/>
                </a:solidFill>
              </a:defRPr>
            </a:lvl1pPr>
            <a:lvl2pPr marL="457200" indent="0">
              <a:buNone/>
              <a:defRPr/>
            </a:lvl2pPr>
          </a:lstStyle>
          <a:p>
            <a:pPr lvl="0"/>
            <a:r>
              <a:rPr lang="en-US" dirty="0" smtClean="0"/>
              <a:t>Click to edit Master text styles</a:t>
            </a:r>
          </a:p>
        </p:txBody>
      </p:sp>
      <p:sp>
        <p:nvSpPr>
          <p:cNvPr id="19" name="Text Placeholder 23"/>
          <p:cNvSpPr>
            <a:spLocks noGrp="1"/>
          </p:cNvSpPr>
          <p:nvPr>
            <p:ph type="body" sz="quarter" idx="17"/>
          </p:nvPr>
        </p:nvSpPr>
        <p:spPr>
          <a:xfrm>
            <a:off x="2558567" y="1642459"/>
            <a:ext cx="193753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ts val="1600"/>
              </a:lnSpc>
              <a:spcBef>
                <a:spcPts val="0"/>
              </a:spcBef>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smtClean="0"/>
              <a:t>Click to edit Master text styles</a:t>
            </a:r>
          </a:p>
          <a:p>
            <a:pPr lvl="1"/>
            <a:r>
              <a:rPr lang="en-US" dirty="0" smtClean="0"/>
              <a:t>Second level</a:t>
            </a:r>
          </a:p>
        </p:txBody>
      </p:sp>
      <p:sp>
        <p:nvSpPr>
          <p:cNvPr id="20" name="Text Placeholder 21"/>
          <p:cNvSpPr>
            <a:spLocks noGrp="1"/>
          </p:cNvSpPr>
          <p:nvPr>
            <p:ph type="body" sz="quarter" idx="18"/>
          </p:nvPr>
        </p:nvSpPr>
        <p:spPr>
          <a:xfrm>
            <a:off x="4615429" y="1152000"/>
            <a:ext cx="1937532" cy="498475"/>
          </a:xfrm>
          <a:solidFill>
            <a:srgbClr val="4FAC43"/>
          </a:solidFill>
        </p:spPr>
        <p:txBody>
          <a:bodyPr lIns="108000" tIns="0" anchor="ctr">
            <a:noAutofit/>
          </a:bodyPr>
          <a:lstStyle>
            <a:lvl1pPr marL="0" indent="0">
              <a:lnSpc>
                <a:spcPct val="80000"/>
              </a:lnSpc>
              <a:spcBef>
                <a:spcPts val="0"/>
              </a:spcBef>
              <a:buNone/>
              <a:defRPr sz="1600" baseline="0">
                <a:solidFill>
                  <a:schemeClr val="bg1"/>
                </a:solidFill>
              </a:defRPr>
            </a:lvl1pPr>
            <a:lvl2pPr marL="457200" indent="0">
              <a:buNone/>
              <a:defRPr/>
            </a:lvl2pPr>
          </a:lstStyle>
          <a:p>
            <a:pPr lvl="0"/>
            <a:r>
              <a:rPr lang="en-US" dirty="0" smtClean="0"/>
              <a:t>Click to edit Master text styles</a:t>
            </a:r>
          </a:p>
        </p:txBody>
      </p:sp>
      <p:sp>
        <p:nvSpPr>
          <p:cNvPr id="21" name="Text Placeholder 23"/>
          <p:cNvSpPr>
            <a:spLocks noGrp="1"/>
          </p:cNvSpPr>
          <p:nvPr>
            <p:ph type="body" sz="quarter" idx="19"/>
          </p:nvPr>
        </p:nvSpPr>
        <p:spPr>
          <a:xfrm>
            <a:off x="4615429" y="1642459"/>
            <a:ext cx="193753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ts val="1600"/>
              </a:lnSpc>
              <a:spcBef>
                <a:spcPts val="0"/>
              </a:spcBef>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smtClean="0"/>
              <a:t>Click to edit Master text styles</a:t>
            </a:r>
          </a:p>
          <a:p>
            <a:pPr lvl="1"/>
            <a:r>
              <a:rPr lang="en-US" dirty="0" smtClean="0"/>
              <a:t>Second level</a:t>
            </a:r>
          </a:p>
        </p:txBody>
      </p:sp>
      <p:sp>
        <p:nvSpPr>
          <p:cNvPr id="22" name="Text Placeholder 21"/>
          <p:cNvSpPr>
            <a:spLocks noGrp="1"/>
          </p:cNvSpPr>
          <p:nvPr>
            <p:ph type="body" sz="quarter" idx="20"/>
          </p:nvPr>
        </p:nvSpPr>
        <p:spPr>
          <a:xfrm>
            <a:off x="6672290" y="1152000"/>
            <a:ext cx="1937532" cy="498475"/>
          </a:xfrm>
          <a:solidFill>
            <a:srgbClr val="4FAC43"/>
          </a:solidFill>
        </p:spPr>
        <p:txBody>
          <a:bodyPr lIns="108000" tIns="0" anchor="ctr">
            <a:noAutofit/>
          </a:bodyPr>
          <a:lstStyle>
            <a:lvl1pPr marL="0" indent="0">
              <a:lnSpc>
                <a:spcPct val="80000"/>
              </a:lnSpc>
              <a:spcBef>
                <a:spcPts val="0"/>
              </a:spcBef>
              <a:buNone/>
              <a:defRPr sz="1600" baseline="0">
                <a:solidFill>
                  <a:schemeClr val="bg1"/>
                </a:solidFill>
              </a:defRPr>
            </a:lvl1pPr>
            <a:lvl2pPr marL="457200" indent="0">
              <a:buNone/>
              <a:defRPr/>
            </a:lvl2pPr>
          </a:lstStyle>
          <a:p>
            <a:pPr lvl="0"/>
            <a:r>
              <a:rPr lang="en-US" smtClean="0"/>
              <a:t>Click to edit Master text styles</a:t>
            </a:r>
          </a:p>
        </p:txBody>
      </p:sp>
      <p:sp>
        <p:nvSpPr>
          <p:cNvPr id="23" name="Text Placeholder 23"/>
          <p:cNvSpPr>
            <a:spLocks noGrp="1"/>
          </p:cNvSpPr>
          <p:nvPr>
            <p:ph type="body" sz="quarter" idx="21"/>
          </p:nvPr>
        </p:nvSpPr>
        <p:spPr>
          <a:xfrm>
            <a:off x="6672290" y="1642459"/>
            <a:ext cx="1937532" cy="2880000"/>
          </a:xfrm>
          <a:solidFill>
            <a:schemeClr val="bg1">
              <a:lumMod val="75000"/>
            </a:schemeClr>
          </a:solidFill>
        </p:spPr>
        <p:txBody>
          <a:bodyPr lIns="108000" tIns="108000" rIns="108000"/>
          <a:lstStyle>
            <a:lvl1pPr marL="144000" indent="-144000">
              <a:lnSpc>
                <a:spcPct val="100000"/>
              </a:lnSpc>
              <a:spcBef>
                <a:spcPts val="400"/>
              </a:spcBef>
              <a:spcAft>
                <a:spcPts val="400"/>
              </a:spcAft>
              <a:defRPr sz="1400">
                <a:solidFill>
                  <a:schemeClr val="tx1">
                    <a:lumMod val="75000"/>
                    <a:lumOff val="25000"/>
                  </a:schemeClr>
                </a:solidFill>
              </a:defRPr>
            </a:lvl1pPr>
            <a:lvl2pPr marL="298800" indent="-144000">
              <a:lnSpc>
                <a:spcPct val="100000"/>
              </a:lnSpc>
              <a:spcBef>
                <a:spcPts val="400"/>
              </a:spcBef>
              <a:spcAft>
                <a:spcPts val="400"/>
              </a:spcAft>
              <a:defRPr sz="1200">
                <a:solidFill>
                  <a:schemeClr val="tx1">
                    <a:lumMod val="75000"/>
                    <a:lumOff val="25000"/>
                  </a:schemeClr>
                </a:solidFill>
              </a:defRPr>
            </a:lvl2pPr>
            <a:lvl3pPr marL="324000" indent="0">
              <a:lnSpc>
                <a:spcPts val="1600"/>
              </a:lnSpc>
              <a:spcBef>
                <a:spcPts val="0"/>
              </a:spcBef>
              <a:buNone/>
              <a:defRPr lang="en-GB" sz="1100" kern="1200" spc="-30" dirty="0" smtClean="0">
                <a:solidFill>
                  <a:schemeClr val="tx1">
                    <a:lumMod val="75000"/>
                    <a:lumOff val="25000"/>
                  </a:schemeClr>
                </a:solidFill>
                <a:latin typeface="+mn-lt"/>
                <a:ea typeface="+mn-ea"/>
                <a:cs typeface="+mn-cs"/>
              </a:defRPr>
            </a:lvl3pPr>
            <a:lvl4pPr marL="468000" indent="-144000">
              <a:defRPr lang="en-GB" sz="1100" kern="1200" spc="-30" dirty="0" smtClean="0">
                <a:solidFill>
                  <a:schemeClr val="tx1">
                    <a:lumMod val="75000"/>
                    <a:lumOff val="25000"/>
                  </a:schemeClr>
                </a:solidFill>
                <a:latin typeface="+mn-lt"/>
                <a:ea typeface="+mn-ea"/>
                <a:cs typeface="+mn-cs"/>
              </a:defRPr>
            </a:lvl4pPr>
            <a:lvl5pPr marL="468000" indent="-144000">
              <a:defRPr/>
            </a:lvl5pPr>
          </a:lstStyle>
          <a:p>
            <a:pPr lvl="0"/>
            <a:r>
              <a:rPr lang="en-US" dirty="0" smtClean="0"/>
              <a:t>Click to edit Master text styles</a:t>
            </a:r>
          </a:p>
          <a:p>
            <a:pPr lvl="1"/>
            <a:r>
              <a:rPr lang="en-US" dirty="0" smtClean="0"/>
              <a:t>Second level</a:t>
            </a:r>
          </a:p>
        </p:txBody>
      </p:sp>
      <p:sp>
        <p:nvSpPr>
          <p:cNvPr id="11" name="Footer Placeholder 1"/>
          <p:cNvSpPr>
            <a:spLocks noGrp="1"/>
          </p:cNvSpPr>
          <p:nvPr>
            <p:ph type="ftr" sz="quarter" idx="22"/>
          </p:nvPr>
        </p:nvSpPr>
        <p:spPr/>
        <p:txBody>
          <a:bodyPr/>
          <a:lstStyle>
            <a:lvl1pPr>
              <a:defRPr/>
            </a:lvl1pPr>
          </a:lstStyle>
          <a:p>
            <a:pPr>
              <a:defRPr/>
            </a:pPr>
            <a:endParaRPr lang="en-US" dirty="0"/>
          </a:p>
        </p:txBody>
      </p:sp>
      <p:sp>
        <p:nvSpPr>
          <p:cNvPr id="12" name="Date Placeholder 2"/>
          <p:cNvSpPr>
            <a:spLocks noGrp="1"/>
          </p:cNvSpPr>
          <p:nvPr>
            <p:ph type="dt" sz="half" idx="23"/>
          </p:nvPr>
        </p:nvSpPr>
        <p:spPr/>
        <p:txBody>
          <a:bodyPr/>
          <a:lstStyle>
            <a:lvl1pPr>
              <a:defRPr/>
            </a:lvl1pPr>
          </a:lstStyle>
          <a:p>
            <a:pPr>
              <a:defRPr/>
            </a:pPr>
            <a:fld id="{475E85D6-4ED5-4D50-BFDC-F8D8551F706B}" type="datetime1">
              <a:rPr lang="en-US" smtClean="0"/>
              <a:t>3/13/2015</a:t>
            </a:fld>
            <a:endParaRPr lang="en-US" dirty="0"/>
          </a:p>
        </p:txBody>
      </p:sp>
      <p:sp>
        <p:nvSpPr>
          <p:cNvPr id="13" name="Slide Number Placeholder 10"/>
          <p:cNvSpPr>
            <a:spLocks noGrp="1"/>
          </p:cNvSpPr>
          <p:nvPr>
            <p:ph type="sldNum" sz="quarter" idx="24"/>
          </p:nvPr>
        </p:nvSpPr>
        <p:spPr/>
        <p:txBody>
          <a:bodyPr/>
          <a:lstStyle>
            <a:lvl1pPr>
              <a:defRPr/>
            </a:lvl1pPr>
          </a:lstStyle>
          <a:p>
            <a:pPr>
              <a:defRPr/>
            </a:pPr>
            <a:fld id="{9F3D4E8A-052C-744C-86EF-ABDEDE0B7EB4}" type="slidenum">
              <a:rPr lang="en-US"/>
              <a:pPr>
                <a:defRPr/>
              </a:pPr>
              <a:t>‹#›</a:t>
            </a:fld>
            <a:endParaRPr lang="en-US" dirty="0"/>
          </a:p>
        </p:txBody>
      </p:sp>
      <p:sp>
        <p:nvSpPr>
          <p:cNvPr id="2" name="Title 1"/>
          <p:cNvSpPr>
            <a:spLocks noGrp="1"/>
          </p:cNvSpPr>
          <p:nvPr>
            <p:ph type="title"/>
          </p:nvPr>
        </p:nvSpPr>
        <p:spPr>
          <a:xfrm>
            <a:off x="352004" y="133547"/>
            <a:ext cx="8229600" cy="857250"/>
          </a:xfrm>
          <a:prstGeom prst="rect">
            <a:avLst/>
          </a:prstGeom>
        </p:spPr>
        <p:txBody>
          <a:bodyPr/>
          <a:lstStyle>
            <a:lvl1pPr>
              <a:defRPr sz="3200">
                <a:solidFill>
                  <a:srgbClr val="404040"/>
                </a:solidFill>
              </a:defRPr>
            </a:lvl1pPr>
          </a:lstStyle>
          <a:p>
            <a:r>
              <a:rPr lang="en-US" smtClean="0"/>
              <a:t>Click to edit Master title style</a:t>
            </a:r>
            <a:endParaRPr lang="en-US"/>
          </a:p>
        </p:txBody>
      </p:sp>
    </p:spTree>
    <p:extLst>
      <p:ext uri="{BB962C8B-B14F-4D97-AF65-F5344CB8AC3E}">
        <p14:creationId xmlns:p14="http://schemas.microsoft.com/office/powerpoint/2010/main" val="400256292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9"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1189038" y="4760913"/>
            <a:ext cx="2895600" cy="274637"/>
          </a:xfrm>
          <a:prstGeom prst="rect">
            <a:avLst/>
          </a:prstGeom>
        </p:spPr>
        <p:txBody>
          <a:bodyPr vert="horz" lIns="0" tIns="45720" rIns="91440" bIns="45720" rtlCol="0" anchor="ctr"/>
          <a:lstStyle>
            <a:lvl1pPr algn="l" fontAlgn="auto">
              <a:spcBef>
                <a:spcPts val="0"/>
              </a:spcBef>
              <a:spcAft>
                <a:spcPts val="0"/>
              </a:spcAft>
              <a:defRPr sz="800">
                <a:solidFill>
                  <a:schemeClr val="tx1">
                    <a:tint val="75000"/>
                  </a:schemeClr>
                </a:solidFill>
                <a:latin typeface="+mn-lt"/>
                <a:ea typeface="+mn-ea"/>
                <a:cs typeface="+mn-cs"/>
              </a:defRPr>
            </a:lvl1pPr>
          </a:lstStyle>
          <a:p>
            <a:pPr>
              <a:defRPr/>
            </a:pPr>
            <a:r>
              <a:rPr lang="en-US" dirty="0" smtClean="0"/>
              <a:t>NCR Confidential</a:t>
            </a:r>
            <a:endParaRPr lang="en-US" dirty="0"/>
          </a:p>
        </p:txBody>
      </p:sp>
      <p:sp>
        <p:nvSpPr>
          <p:cNvPr id="3" name="Date Placeholder 2"/>
          <p:cNvSpPr>
            <a:spLocks noGrp="1"/>
          </p:cNvSpPr>
          <p:nvPr>
            <p:ph type="dt" sz="half" idx="2"/>
          </p:nvPr>
        </p:nvSpPr>
        <p:spPr>
          <a:xfrm>
            <a:off x="474663" y="4760913"/>
            <a:ext cx="690562" cy="274637"/>
          </a:xfrm>
          <a:prstGeom prst="rect">
            <a:avLst/>
          </a:prstGeom>
        </p:spPr>
        <p:txBody>
          <a:bodyPr vert="horz" lIns="0" tIns="45720" rIns="91440" bIns="45720" rtlCol="0" anchor="ctr"/>
          <a:lstStyle>
            <a:lvl1pPr algn="l" fontAlgn="auto">
              <a:spcBef>
                <a:spcPts val="0"/>
              </a:spcBef>
              <a:spcAft>
                <a:spcPts val="0"/>
              </a:spcAft>
              <a:defRPr sz="800">
                <a:solidFill>
                  <a:schemeClr val="tx2"/>
                </a:solidFill>
                <a:latin typeface="+mn-lt"/>
                <a:ea typeface="+mn-ea"/>
                <a:cs typeface="+mn-cs"/>
              </a:defRPr>
            </a:lvl1pPr>
          </a:lstStyle>
          <a:p>
            <a:pPr>
              <a:defRPr/>
            </a:pPr>
            <a:fld id="{CBE5761F-B4CA-4BD7-8902-27B61AEAA396}" type="datetime1">
              <a:rPr lang="en-US" smtClean="0"/>
              <a:t>3/13/2015</a:t>
            </a:fld>
            <a:endParaRPr lang="en-US" dirty="0"/>
          </a:p>
        </p:txBody>
      </p:sp>
      <p:sp>
        <p:nvSpPr>
          <p:cNvPr id="1028" name="TextBox 13"/>
          <p:cNvSpPr txBox="1">
            <a:spLocks noChangeArrowheads="1"/>
          </p:cNvSpPr>
          <p:nvPr/>
        </p:nvSpPr>
        <p:spPr bwMode="auto">
          <a:xfrm>
            <a:off x="2139950" y="-1412875"/>
            <a:ext cx="2974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a:defRPr/>
            </a:pPr>
            <a:endParaRPr lang="en-US" dirty="0" smtClean="0"/>
          </a:p>
        </p:txBody>
      </p:sp>
      <p:sp>
        <p:nvSpPr>
          <p:cNvPr id="11" name="Slide Number Placeholder 10"/>
          <p:cNvSpPr>
            <a:spLocks noGrp="1"/>
          </p:cNvSpPr>
          <p:nvPr>
            <p:ph type="sldNum" sz="quarter" idx="4"/>
          </p:nvPr>
        </p:nvSpPr>
        <p:spPr>
          <a:xfrm>
            <a:off x="8612188" y="4803775"/>
            <a:ext cx="236537" cy="230188"/>
          </a:xfrm>
          <a:prstGeom prst="rect">
            <a:avLst/>
          </a:prstGeom>
        </p:spPr>
        <p:txBody>
          <a:bodyPr vert="horz" lIns="0" tIns="61200" rIns="0" bIns="0" rtlCol="0" anchor="t" anchorCtr="0"/>
          <a:lstStyle>
            <a:lvl1pPr algn="ctr" fontAlgn="auto">
              <a:spcBef>
                <a:spcPts val="0"/>
              </a:spcBef>
              <a:spcAft>
                <a:spcPts val="0"/>
              </a:spcAft>
              <a:defRPr sz="800">
                <a:solidFill>
                  <a:schemeClr val="tx2"/>
                </a:solidFill>
                <a:latin typeface="+mn-lt"/>
                <a:ea typeface="+mn-ea"/>
                <a:cs typeface="+mn-cs"/>
              </a:defRPr>
            </a:lvl1pPr>
          </a:lstStyle>
          <a:p>
            <a:pPr>
              <a:defRPr/>
            </a:pPr>
            <a:fld id="{84DCB2BA-4BCB-CF43-ABD4-1009447527EC}" type="slidenum">
              <a:rPr lang="en-US" smtClean="0"/>
              <a:pPr>
                <a:defRPr/>
              </a:pPr>
              <a:t>‹#›</a:t>
            </a:fld>
            <a:endParaRPr lang="en-US" dirty="0"/>
          </a:p>
        </p:txBody>
      </p:sp>
      <p:sp>
        <p:nvSpPr>
          <p:cNvPr id="6" name="Text Placeholder 5"/>
          <p:cNvSpPr>
            <a:spLocks noGrp="1"/>
          </p:cNvSpPr>
          <p:nvPr>
            <p:ph type="body" idx="1"/>
          </p:nvPr>
        </p:nvSpPr>
        <p:spPr>
          <a:xfrm>
            <a:off x="474663" y="106560"/>
            <a:ext cx="8229600" cy="3394075"/>
          </a:xfrm>
          <a:prstGeom prst="rect">
            <a:avLst/>
          </a:prstGeom>
        </p:spPr>
        <p:txBody>
          <a:bodyPr vert="horz" lIns="0" tIns="9144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031" name="Picture 3" descr="GreenRibbon2.PNG"/>
          <p:cNvPicPr>
            <a:picLocks noChangeAspect="1"/>
          </p:cNvPicPr>
          <p:nvPr/>
        </p:nvPicPr>
        <p:blipFill rotWithShape="1">
          <a:blip r:embed="rId31" cstate="screen">
            <a:extLst>
              <a:ext uri="{28A0092B-C50C-407E-A947-70E740481C1C}">
                <a14:useLocalDpi xmlns:a14="http://schemas.microsoft.com/office/drawing/2010/main"/>
              </a:ext>
            </a:extLst>
          </a:blip>
          <a:srcRect/>
          <a:stretch/>
        </p:blipFill>
        <p:spPr bwMode="auto">
          <a:xfrm>
            <a:off x="0" y="0"/>
            <a:ext cx="2524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22" r:id="rId4"/>
    <p:sldLayoutId id="2147483723" r:id="rId5"/>
    <p:sldLayoutId id="2147483740" r:id="rId6"/>
    <p:sldLayoutId id="2147483741" r:id="rId7"/>
    <p:sldLayoutId id="2147483724" r:id="rId8"/>
    <p:sldLayoutId id="2147483725" r:id="rId9"/>
    <p:sldLayoutId id="2147483726" r:id="rId10"/>
    <p:sldLayoutId id="2147483727" r:id="rId11"/>
    <p:sldLayoutId id="2147483728" r:id="rId12"/>
    <p:sldLayoutId id="2147483742" r:id="rId13"/>
    <p:sldLayoutId id="2147483734" r:id="rId14"/>
    <p:sldLayoutId id="2147483735" r:id="rId15"/>
    <p:sldLayoutId id="2147483736" r:id="rId16"/>
    <p:sldLayoutId id="2147483729" r:id="rId17"/>
    <p:sldLayoutId id="2147483730" r:id="rId18"/>
    <p:sldLayoutId id="2147483737" r:id="rId19"/>
    <p:sldLayoutId id="2147483738" r:id="rId20"/>
    <p:sldLayoutId id="2147483739" r:id="rId21"/>
    <p:sldLayoutId id="2147483743" r:id="rId22"/>
    <p:sldLayoutId id="2147483744" r:id="rId23"/>
    <p:sldLayoutId id="2147483745" r:id="rId24"/>
    <p:sldLayoutId id="2147483754" r:id="rId25"/>
    <p:sldLayoutId id="2147483755" r:id="rId26"/>
    <p:sldLayoutId id="2147483756" r:id="rId27"/>
    <p:sldLayoutId id="2147483757" r:id="rId28"/>
    <p:sldLayoutId id="2147483758" r:id="rId29"/>
  </p:sldLayoutIdLst>
  <p:timing>
    <p:tnLst>
      <p:par>
        <p:cTn id="1" dur="indefinite" restart="never" nodeType="tmRoot"/>
      </p:par>
    </p:tnLst>
  </p:timing>
  <p:hf hdr="0"/>
  <p:txStyles>
    <p:titleStyle>
      <a:lvl1pPr algn="l" defTabSz="457200" rtl="0" eaLnBrk="1" fontAlgn="base" hangingPunct="1">
        <a:spcBef>
          <a:spcPct val="0"/>
        </a:spcBef>
        <a:spcAft>
          <a:spcPct val="0"/>
        </a:spcAft>
        <a:defRPr sz="4400" kern="1200">
          <a:solidFill>
            <a:schemeClr val="tx1"/>
          </a:solidFill>
          <a:latin typeface="Arial"/>
          <a:ea typeface="ＭＳ Ｐゴシック" charset="0"/>
          <a:cs typeface="Arial"/>
        </a:defRPr>
      </a:lvl1pPr>
      <a:lvl2pPr algn="l" defTabSz="457200" rtl="0" eaLnBrk="1" fontAlgn="base" hangingPunct="1">
        <a:spcBef>
          <a:spcPct val="0"/>
        </a:spcBef>
        <a:spcAft>
          <a:spcPct val="0"/>
        </a:spcAft>
        <a:defRPr sz="4400">
          <a:solidFill>
            <a:schemeClr val="tx1"/>
          </a:solidFill>
          <a:latin typeface="Arial" charset="0"/>
          <a:ea typeface="ＭＳ Ｐゴシック" charset="0"/>
        </a:defRPr>
      </a:lvl2pPr>
      <a:lvl3pPr algn="l" defTabSz="457200" rtl="0" eaLnBrk="1" fontAlgn="base" hangingPunct="1">
        <a:spcBef>
          <a:spcPct val="0"/>
        </a:spcBef>
        <a:spcAft>
          <a:spcPct val="0"/>
        </a:spcAft>
        <a:defRPr sz="4400">
          <a:solidFill>
            <a:schemeClr val="tx1"/>
          </a:solidFill>
          <a:latin typeface="Arial" charset="0"/>
          <a:ea typeface="ＭＳ Ｐゴシック" charset="0"/>
        </a:defRPr>
      </a:lvl3pPr>
      <a:lvl4pPr algn="l" defTabSz="457200" rtl="0" eaLnBrk="1" fontAlgn="base" hangingPunct="1">
        <a:spcBef>
          <a:spcPct val="0"/>
        </a:spcBef>
        <a:spcAft>
          <a:spcPct val="0"/>
        </a:spcAft>
        <a:defRPr sz="4400">
          <a:solidFill>
            <a:schemeClr val="tx1"/>
          </a:solidFill>
          <a:latin typeface="Arial" charset="0"/>
          <a:ea typeface="ＭＳ Ｐゴシック" charset="0"/>
        </a:defRPr>
      </a:lvl4pPr>
      <a:lvl5pPr algn="l" defTabSz="457200" rtl="0" eaLnBrk="1" fontAlgn="base" hangingPunct="1">
        <a:spcBef>
          <a:spcPct val="0"/>
        </a:spcBef>
        <a:spcAft>
          <a:spcPct val="0"/>
        </a:spcAft>
        <a:defRPr sz="4400">
          <a:solidFill>
            <a:schemeClr val="tx1"/>
          </a:solidFill>
          <a:latin typeface="Arial" charset="0"/>
          <a:ea typeface="ＭＳ Ｐゴシック" charset="0"/>
        </a:defRPr>
      </a:lvl5pPr>
      <a:lvl6pPr marL="457200" algn="l" defTabSz="457200" rtl="0" eaLnBrk="1" fontAlgn="base" hangingPunct="1">
        <a:spcBef>
          <a:spcPct val="0"/>
        </a:spcBef>
        <a:spcAft>
          <a:spcPct val="0"/>
        </a:spcAft>
        <a:defRPr sz="4400">
          <a:solidFill>
            <a:schemeClr val="tx1"/>
          </a:solidFill>
          <a:latin typeface="Arial" charset="0"/>
          <a:ea typeface="ＭＳ Ｐゴシック" charset="0"/>
        </a:defRPr>
      </a:lvl6pPr>
      <a:lvl7pPr marL="914400" algn="l" defTabSz="457200" rtl="0" eaLnBrk="1" fontAlgn="base" hangingPunct="1">
        <a:spcBef>
          <a:spcPct val="0"/>
        </a:spcBef>
        <a:spcAft>
          <a:spcPct val="0"/>
        </a:spcAft>
        <a:defRPr sz="4400">
          <a:solidFill>
            <a:schemeClr val="tx1"/>
          </a:solidFill>
          <a:latin typeface="Arial" charset="0"/>
          <a:ea typeface="ＭＳ Ｐゴシック" charset="0"/>
        </a:defRPr>
      </a:lvl7pPr>
      <a:lvl8pPr marL="1371600" algn="l" defTabSz="457200" rtl="0" eaLnBrk="1" fontAlgn="base" hangingPunct="1">
        <a:spcBef>
          <a:spcPct val="0"/>
        </a:spcBef>
        <a:spcAft>
          <a:spcPct val="0"/>
        </a:spcAft>
        <a:defRPr sz="4400">
          <a:solidFill>
            <a:schemeClr val="tx1"/>
          </a:solidFill>
          <a:latin typeface="Arial" charset="0"/>
          <a:ea typeface="ＭＳ Ｐゴシック" charset="0"/>
        </a:defRPr>
      </a:lvl8pPr>
      <a:lvl9pPr marL="1828800" algn="l" defTabSz="457200" rtl="0" eaLnBrk="1" fontAlgn="base" hangingPunct="1">
        <a:spcBef>
          <a:spcPct val="0"/>
        </a:spcBef>
        <a:spcAft>
          <a:spcPct val="0"/>
        </a:spcAft>
        <a:defRPr sz="4400">
          <a:solidFill>
            <a:schemeClr val="tx1"/>
          </a:solidFill>
          <a:latin typeface="Arial" charset="0"/>
          <a:ea typeface="ＭＳ Ｐゴシック" charset="0"/>
        </a:defRPr>
      </a:lvl9pPr>
    </p:titleStyle>
    <p:bodyStyle>
      <a:lvl1pPr marL="342900" indent="-3429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3200" kern="1200" spc="-30">
          <a:solidFill>
            <a:srgbClr val="404040"/>
          </a:solidFill>
          <a:latin typeface="+mn-lt"/>
          <a:ea typeface="ＭＳ Ｐゴシック" charset="0"/>
          <a:cs typeface="ＭＳ Ｐゴシック" charset="0"/>
        </a:defRPr>
      </a:lvl1pPr>
      <a:lvl2pPr marL="742950" indent="-28575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2000" kern="1200" spc="-30">
          <a:solidFill>
            <a:srgbClr val="404040"/>
          </a:solidFill>
          <a:latin typeface="+mn-lt"/>
          <a:ea typeface="ＭＳ Ｐゴシック" charset="0"/>
          <a:cs typeface="+mn-cs"/>
        </a:defRPr>
      </a:lvl2pPr>
      <a:lvl3pPr marL="11430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295276"/>
            <a:ext cx="7924602" cy="428625"/>
          </a:xfrm>
          <a:prstGeom prst="rect">
            <a:avLst/>
          </a:prstGeom>
        </p:spPr>
        <p:txBody>
          <a:bodyPr vert="horz" lIns="57150" tIns="28575" rIns="57150" bIns="28575"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62000" y="917279"/>
            <a:ext cx="7924602" cy="3308945"/>
          </a:xfrm>
          <a:prstGeom prst="rect">
            <a:avLst/>
          </a:prstGeom>
        </p:spPr>
        <p:txBody>
          <a:bodyPr vert="horz" lIns="57150" tIns="28575" rIns="57150" bIns="28575"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404" y="4767461"/>
            <a:ext cx="2133203" cy="273844"/>
          </a:xfrm>
          <a:prstGeom prst="rect">
            <a:avLst/>
          </a:prstGeom>
        </p:spPr>
        <p:txBody>
          <a:bodyPr vert="horz" lIns="57150" tIns="28575" rIns="57150" bIns="28575" rtlCol="0" anchor="ctr"/>
          <a:lstStyle>
            <a:lvl1pPr algn="r">
              <a:defRPr sz="900" b="1">
                <a:solidFill>
                  <a:srgbClr val="646464"/>
                </a:solidFill>
                <a:latin typeface="Arial" pitchFamily="34" charset="0"/>
                <a:cs typeface="Arial" pitchFamily="34" charset="0"/>
              </a:defRPr>
            </a:lvl1pPr>
          </a:lstStyle>
          <a:p>
            <a:pPr defTabSz="816388" fontAlgn="auto">
              <a:spcBef>
                <a:spcPts val="0"/>
              </a:spcBef>
              <a:spcAft>
                <a:spcPts val="0"/>
              </a:spcAft>
            </a:pPr>
            <a:fld id="{2A35049D-DB52-454A-B8E6-A59A17E9EA13}" type="slidenum">
              <a:rPr lang="en-US" smtClean="0"/>
              <a:pPr defTabSz="816388" fontAlgn="auto">
                <a:spcBef>
                  <a:spcPts val="0"/>
                </a:spcBef>
                <a:spcAft>
                  <a:spcPts val="0"/>
                </a:spcAft>
              </a:pPr>
              <a:t>‹#›</a:t>
            </a:fld>
            <a:endParaRPr lang="en-US" dirty="0"/>
          </a:p>
        </p:txBody>
      </p:sp>
      <p:sp>
        <p:nvSpPr>
          <p:cNvPr id="8" name="Footer Placeholder 4"/>
          <p:cNvSpPr>
            <a:spLocks noGrp="1"/>
          </p:cNvSpPr>
          <p:nvPr>
            <p:ph type="ftr" sz="quarter" idx="3"/>
          </p:nvPr>
        </p:nvSpPr>
        <p:spPr>
          <a:xfrm>
            <a:off x="3124404" y="4767461"/>
            <a:ext cx="2895203" cy="273844"/>
          </a:xfrm>
          <a:prstGeom prst="rect">
            <a:avLst/>
          </a:prstGeom>
        </p:spPr>
        <p:txBody>
          <a:bodyPr lIns="57150" tIns="28575" rIns="57150" bIns="28575" anchor="ctr" anchorCtr="0"/>
          <a:lstStyle>
            <a:lvl1pPr algn="ctr">
              <a:defRPr sz="900" b="1">
                <a:solidFill>
                  <a:srgbClr val="54B948"/>
                </a:solidFill>
                <a:latin typeface="Arial" pitchFamily="34" charset="0"/>
                <a:cs typeface="Arial" pitchFamily="34" charset="0"/>
              </a:defRPr>
            </a:lvl1pPr>
          </a:lstStyle>
          <a:p>
            <a:pPr defTabSz="816388" fontAlgn="auto">
              <a:spcBef>
                <a:spcPts val="0"/>
              </a:spcBef>
              <a:spcAft>
                <a:spcPts val="0"/>
              </a:spcAft>
            </a:pPr>
            <a:r>
              <a:rPr lang="en-US" dirty="0" smtClean="0"/>
              <a:t>NCR Confidential</a:t>
            </a:r>
            <a:endParaRPr lang="en-US" dirty="0"/>
          </a:p>
        </p:txBody>
      </p:sp>
      <p:pic>
        <p:nvPicPr>
          <p:cNvPr id="9" name="Picture 8" descr="GreenRibbon.png"/>
          <p:cNvPicPr>
            <a:picLocks noChangeAspect="1"/>
          </p:cNvPicPr>
          <p:nvPr userDrawn="1"/>
        </p:nvPicPr>
        <p:blipFill rotWithShape="1">
          <a:blip r:embed="rId9" cstate="email">
            <a:extLst>
              <a:ext uri="{28A0092B-C50C-407E-A947-70E740481C1C}">
                <a14:useLocalDpi xmlns:a14="http://schemas.microsoft.com/office/drawing/2010/main"/>
              </a:ext>
            </a:extLst>
          </a:blip>
          <a:srcRect/>
          <a:stretch/>
        </p:blipFill>
        <p:spPr>
          <a:xfrm>
            <a:off x="-47625" y="-9524"/>
            <a:ext cx="608504" cy="5153025"/>
          </a:xfrm>
          <a:prstGeom prst="rect">
            <a:avLst/>
          </a:prstGeom>
        </p:spPr>
      </p:pic>
    </p:spTree>
    <p:extLst>
      <p:ext uri="{BB962C8B-B14F-4D97-AF65-F5344CB8AC3E}">
        <p14:creationId xmlns:p14="http://schemas.microsoft.com/office/powerpoint/2010/main" val="3155138864"/>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Lst>
  <p:timing>
    <p:tnLst>
      <p:par>
        <p:cTn id="1" dur="indefinite" restart="never" nodeType="tmRoot"/>
      </p:par>
    </p:tnLst>
  </p:timing>
  <p:hf hdr="0" dt="0"/>
  <p:txStyles>
    <p:titleStyle>
      <a:lvl1pPr algn="l" defTabSz="571500" rtl="0" eaLnBrk="1" latinLnBrk="0" hangingPunct="1">
        <a:spcBef>
          <a:spcPct val="0"/>
        </a:spcBef>
        <a:buNone/>
        <a:defRPr sz="2800" b="1" kern="1200" cap="none" baseline="0">
          <a:solidFill>
            <a:srgbClr val="646464"/>
          </a:solidFill>
          <a:latin typeface="Arial" pitchFamily="34" charset="0"/>
          <a:ea typeface="+mj-ea"/>
          <a:cs typeface="Arial" pitchFamily="34" charset="0"/>
        </a:defRPr>
      </a:lvl1pPr>
    </p:titleStyle>
    <p:bodyStyle>
      <a:lvl1pPr marL="142875" indent="-142875" algn="l" defTabSz="571500" rtl="0" eaLnBrk="1" latinLnBrk="0" hangingPunct="1">
        <a:spcBef>
          <a:spcPts val="375"/>
        </a:spcBef>
        <a:spcAft>
          <a:spcPts val="375"/>
        </a:spcAft>
        <a:buClr>
          <a:srgbClr val="54B948"/>
        </a:buClr>
        <a:buFont typeface="Arial" pitchFamily="34" charset="0"/>
        <a:buChar char="•"/>
        <a:defRPr sz="1800" kern="1200">
          <a:solidFill>
            <a:srgbClr val="646464"/>
          </a:solidFill>
          <a:latin typeface="Arial" pitchFamily="34" charset="0"/>
          <a:ea typeface="+mn-ea"/>
          <a:cs typeface="Arial" pitchFamily="34" charset="0"/>
        </a:defRPr>
      </a:lvl1pPr>
      <a:lvl2pPr marL="285750" indent="-142875" algn="l" defTabSz="571500" rtl="0" eaLnBrk="1" latinLnBrk="0" hangingPunct="1">
        <a:spcBef>
          <a:spcPts val="375"/>
        </a:spcBef>
        <a:spcAft>
          <a:spcPts val="375"/>
        </a:spcAft>
        <a:buClr>
          <a:srgbClr val="54B948"/>
        </a:buClr>
        <a:buFont typeface="Arial" pitchFamily="34" charset="0"/>
        <a:buChar char="•"/>
        <a:defRPr sz="1500" kern="1200">
          <a:solidFill>
            <a:srgbClr val="646464"/>
          </a:solidFill>
          <a:latin typeface="Arial" pitchFamily="34" charset="0"/>
          <a:ea typeface="+mn-ea"/>
          <a:cs typeface="Arial" pitchFamily="34" charset="0"/>
        </a:defRPr>
      </a:lvl2pPr>
      <a:lvl3pPr marL="390922" indent="-105172" algn="l" defTabSz="571500" rtl="0" eaLnBrk="1" latinLnBrk="0" hangingPunct="1">
        <a:spcBef>
          <a:spcPts val="375"/>
        </a:spcBef>
        <a:spcAft>
          <a:spcPts val="375"/>
        </a:spcAft>
        <a:buClr>
          <a:srgbClr val="54B948"/>
        </a:buClr>
        <a:buFont typeface="Arial" pitchFamily="34" charset="0"/>
        <a:buChar char="•"/>
        <a:defRPr sz="1300" kern="1200">
          <a:solidFill>
            <a:srgbClr val="646464"/>
          </a:solidFill>
          <a:latin typeface="Arial" pitchFamily="34" charset="0"/>
          <a:ea typeface="+mn-ea"/>
          <a:cs typeface="Arial" pitchFamily="34" charset="0"/>
        </a:defRPr>
      </a:lvl3pPr>
      <a:lvl4pPr marL="505024" indent="-114102" algn="l" defTabSz="571500" rtl="0" eaLnBrk="1" latinLnBrk="0" hangingPunct="1">
        <a:spcBef>
          <a:spcPts val="375"/>
        </a:spcBef>
        <a:spcAft>
          <a:spcPts val="375"/>
        </a:spcAft>
        <a:buClr>
          <a:srgbClr val="54B948"/>
        </a:buClr>
        <a:buFont typeface="Arial" pitchFamily="34" charset="0"/>
        <a:buChar char="•"/>
        <a:defRPr sz="1100" kern="1200">
          <a:solidFill>
            <a:srgbClr val="646464"/>
          </a:solidFill>
          <a:latin typeface="Arial" pitchFamily="34" charset="0"/>
          <a:ea typeface="+mn-ea"/>
          <a:cs typeface="Arial" pitchFamily="34" charset="0"/>
        </a:defRPr>
      </a:lvl4pPr>
      <a:lvl5pPr marL="609203" indent="-104180" algn="l" defTabSz="571500" rtl="0" eaLnBrk="1" latinLnBrk="0" hangingPunct="1">
        <a:spcBef>
          <a:spcPts val="375"/>
        </a:spcBef>
        <a:spcAft>
          <a:spcPts val="375"/>
        </a:spcAft>
        <a:buClr>
          <a:srgbClr val="54B948"/>
        </a:buClr>
        <a:buFont typeface="Arial" pitchFamily="34" charset="0"/>
        <a:buChar char="•"/>
        <a:defRPr sz="1000" kern="1200">
          <a:solidFill>
            <a:srgbClr val="646464"/>
          </a:solidFill>
          <a:latin typeface="Arial" pitchFamily="34" charset="0"/>
          <a:ea typeface="+mn-ea"/>
          <a:cs typeface="Arial" pitchFamily="34" charset="0"/>
        </a:defRPr>
      </a:lvl5pPr>
      <a:lvl6pPr marL="1571625" indent="-142875" algn="l" defTabSz="571500" rtl="0" eaLnBrk="1" latinLnBrk="0" hangingPunct="1">
        <a:spcBef>
          <a:spcPct val="20000"/>
        </a:spcBef>
        <a:buFont typeface="Arial" pitchFamily="34" charset="0"/>
        <a:buChar char="•"/>
        <a:defRPr sz="1300" kern="1200">
          <a:solidFill>
            <a:schemeClr val="tx1"/>
          </a:solidFill>
          <a:latin typeface="+mn-lt"/>
          <a:ea typeface="+mn-ea"/>
          <a:cs typeface="+mn-cs"/>
        </a:defRPr>
      </a:lvl6pPr>
      <a:lvl7pPr marL="1857375" indent="-142875" algn="l" defTabSz="571500" rtl="0" eaLnBrk="1" latinLnBrk="0" hangingPunct="1">
        <a:spcBef>
          <a:spcPct val="20000"/>
        </a:spcBef>
        <a:buFont typeface="Arial" pitchFamily="34" charset="0"/>
        <a:buChar char="•"/>
        <a:defRPr sz="1300" kern="1200">
          <a:solidFill>
            <a:schemeClr val="tx1"/>
          </a:solidFill>
          <a:latin typeface="+mn-lt"/>
          <a:ea typeface="+mn-ea"/>
          <a:cs typeface="+mn-cs"/>
        </a:defRPr>
      </a:lvl7pPr>
      <a:lvl8pPr marL="2143125" indent="-142875" algn="l" defTabSz="571500" rtl="0" eaLnBrk="1" latinLnBrk="0" hangingPunct="1">
        <a:spcBef>
          <a:spcPct val="20000"/>
        </a:spcBef>
        <a:buFont typeface="Arial" pitchFamily="34" charset="0"/>
        <a:buChar char="•"/>
        <a:defRPr sz="1300" kern="1200">
          <a:solidFill>
            <a:schemeClr val="tx1"/>
          </a:solidFill>
          <a:latin typeface="+mn-lt"/>
          <a:ea typeface="+mn-ea"/>
          <a:cs typeface="+mn-cs"/>
        </a:defRPr>
      </a:lvl8pPr>
      <a:lvl9pPr marL="2428875" indent="-142875" algn="l" defTabSz="571500" rtl="0" eaLnBrk="1" latinLnBrk="0" hangingPunct="1">
        <a:spcBef>
          <a:spcPct val="20000"/>
        </a:spcBef>
        <a:buFont typeface="Arial" pitchFamily="34" charset="0"/>
        <a:buChar char="•"/>
        <a:defRPr sz="1300" kern="1200">
          <a:solidFill>
            <a:schemeClr val="tx1"/>
          </a:solidFill>
          <a:latin typeface="+mn-lt"/>
          <a:ea typeface="+mn-ea"/>
          <a:cs typeface="+mn-cs"/>
        </a:defRPr>
      </a:lvl9pPr>
    </p:bodyStyle>
    <p:otherStyle>
      <a:defPPr>
        <a:defRPr lang="en-US"/>
      </a:defPPr>
      <a:lvl1pPr marL="0" algn="l" defTabSz="571500" rtl="0" eaLnBrk="1" latinLnBrk="0" hangingPunct="1">
        <a:defRPr sz="1100" kern="1200">
          <a:solidFill>
            <a:schemeClr val="tx1"/>
          </a:solidFill>
          <a:latin typeface="+mn-lt"/>
          <a:ea typeface="+mn-ea"/>
          <a:cs typeface="+mn-cs"/>
        </a:defRPr>
      </a:lvl1pPr>
      <a:lvl2pPr marL="285750" algn="l" defTabSz="571500" rtl="0" eaLnBrk="1" latinLnBrk="0" hangingPunct="1">
        <a:defRPr sz="1100" kern="1200">
          <a:solidFill>
            <a:schemeClr val="tx1"/>
          </a:solidFill>
          <a:latin typeface="+mn-lt"/>
          <a:ea typeface="+mn-ea"/>
          <a:cs typeface="+mn-cs"/>
        </a:defRPr>
      </a:lvl2pPr>
      <a:lvl3pPr marL="571500" algn="l" defTabSz="571500" rtl="0" eaLnBrk="1" latinLnBrk="0" hangingPunct="1">
        <a:defRPr sz="1100" kern="1200">
          <a:solidFill>
            <a:schemeClr val="tx1"/>
          </a:solidFill>
          <a:latin typeface="+mn-lt"/>
          <a:ea typeface="+mn-ea"/>
          <a:cs typeface="+mn-cs"/>
        </a:defRPr>
      </a:lvl3pPr>
      <a:lvl4pPr marL="857250" algn="l" defTabSz="571500" rtl="0" eaLnBrk="1" latinLnBrk="0" hangingPunct="1">
        <a:defRPr sz="1100" kern="1200">
          <a:solidFill>
            <a:schemeClr val="tx1"/>
          </a:solidFill>
          <a:latin typeface="+mn-lt"/>
          <a:ea typeface="+mn-ea"/>
          <a:cs typeface="+mn-cs"/>
        </a:defRPr>
      </a:lvl4pPr>
      <a:lvl5pPr marL="1143000" algn="l" defTabSz="571500" rtl="0" eaLnBrk="1" latinLnBrk="0" hangingPunct="1">
        <a:defRPr sz="1100" kern="1200">
          <a:solidFill>
            <a:schemeClr val="tx1"/>
          </a:solidFill>
          <a:latin typeface="+mn-lt"/>
          <a:ea typeface="+mn-ea"/>
          <a:cs typeface="+mn-cs"/>
        </a:defRPr>
      </a:lvl5pPr>
      <a:lvl6pPr marL="1428750" algn="l" defTabSz="571500" rtl="0" eaLnBrk="1" latinLnBrk="0" hangingPunct="1">
        <a:defRPr sz="1100" kern="1200">
          <a:solidFill>
            <a:schemeClr val="tx1"/>
          </a:solidFill>
          <a:latin typeface="+mn-lt"/>
          <a:ea typeface="+mn-ea"/>
          <a:cs typeface="+mn-cs"/>
        </a:defRPr>
      </a:lvl6pPr>
      <a:lvl7pPr marL="1714500" algn="l" defTabSz="571500" rtl="0" eaLnBrk="1" latinLnBrk="0" hangingPunct="1">
        <a:defRPr sz="1100" kern="1200">
          <a:solidFill>
            <a:schemeClr val="tx1"/>
          </a:solidFill>
          <a:latin typeface="+mn-lt"/>
          <a:ea typeface="+mn-ea"/>
          <a:cs typeface="+mn-cs"/>
        </a:defRPr>
      </a:lvl7pPr>
      <a:lvl8pPr marL="2000250" algn="l" defTabSz="571500" rtl="0" eaLnBrk="1" latinLnBrk="0" hangingPunct="1">
        <a:defRPr sz="1100" kern="1200">
          <a:solidFill>
            <a:schemeClr val="tx1"/>
          </a:solidFill>
          <a:latin typeface="+mn-lt"/>
          <a:ea typeface="+mn-ea"/>
          <a:cs typeface="+mn-cs"/>
        </a:defRPr>
      </a:lvl8pPr>
      <a:lvl9pPr marL="2286000" algn="l" defTabSz="571500" rtl="0" eaLnBrk="1" latinLnBrk="0" hangingPunct="1">
        <a:defRPr sz="1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diagramColors" Target="../diagrams/colors1.xml"/><Relationship Id="rId18" Type="http://schemas.openxmlformats.org/officeDocument/2006/relationships/diagramColors" Target="../diagrams/colors2.xml"/><Relationship Id="rId3" Type="http://schemas.openxmlformats.org/officeDocument/2006/relationships/image" Target="../media/image50.jpeg"/><Relationship Id="rId7" Type="http://schemas.microsoft.com/office/2007/relationships/hdphoto" Target="../media/hdphoto4.wdp"/><Relationship Id="rId12" Type="http://schemas.openxmlformats.org/officeDocument/2006/relationships/diagramQuickStyle" Target="../diagrams/quickStyle1.xml"/><Relationship Id="rId17" Type="http://schemas.openxmlformats.org/officeDocument/2006/relationships/diagramQuickStyle" Target="../diagrams/quickStyle2.xml"/><Relationship Id="rId2" Type="http://schemas.openxmlformats.org/officeDocument/2006/relationships/notesSlide" Target="../notesSlides/notesSlide11.xml"/><Relationship Id="rId16" Type="http://schemas.openxmlformats.org/officeDocument/2006/relationships/diagramLayout" Target="../diagrams/layout2.xml"/><Relationship Id="rId20" Type="http://schemas.openxmlformats.org/officeDocument/2006/relationships/image" Target="../media/image54.jpeg"/><Relationship Id="rId1" Type="http://schemas.openxmlformats.org/officeDocument/2006/relationships/slideLayout" Target="../slideLayouts/slideLayout6.xml"/><Relationship Id="rId6" Type="http://schemas.openxmlformats.org/officeDocument/2006/relationships/image" Target="../media/image52.png"/><Relationship Id="rId11" Type="http://schemas.openxmlformats.org/officeDocument/2006/relationships/diagramLayout" Target="../diagrams/layout1.xml"/><Relationship Id="rId5" Type="http://schemas.microsoft.com/office/2007/relationships/hdphoto" Target="../media/hdphoto3.wdp"/><Relationship Id="rId15" Type="http://schemas.openxmlformats.org/officeDocument/2006/relationships/diagramData" Target="../diagrams/data2.xml"/><Relationship Id="rId10" Type="http://schemas.openxmlformats.org/officeDocument/2006/relationships/diagramData" Target="../diagrams/data1.xml"/><Relationship Id="rId19" Type="http://schemas.microsoft.com/office/2007/relationships/diagramDrawing" Target="../diagrams/drawing2.xml"/><Relationship Id="rId4" Type="http://schemas.openxmlformats.org/officeDocument/2006/relationships/image" Target="../media/image51.png"/><Relationship Id="rId9" Type="http://schemas.microsoft.com/office/2007/relationships/hdphoto" Target="../media/hdphoto5.wdp"/><Relationship Id="rId14" Type="http://schemas.microsoft.com/office/2007/relationships/diagramDrawing" Target="../diagrams/drawing1.xml"/></Relationships>
</file>

<file path=ppt/slides/_rels/slide12.xml.rels><?xml version="1.0" encoding="UTF-8" standalone="yes"?>
<Relationships xmlns="http://schemas.openxmlformats.org/package/2006/relationships"><Relationship Id="rId8" Type="http://schemas.openxmlformats.org/officeDocument/2006/relationships/image" Target="../media/image59.jpeg"/><Relationship Id="rId13" Type="http://schemas.openxmlformats.org/officeDocument/2006/relationships/image" Target="../media/image64.png"/><Relationship Id="rId3" Type="http://schemas.openxmlformats.org/officeDocument/2006/relationships/image" Target="../media/image55.jpeg"/><Relationship Id="rId7" Type="http://schemas.openxmlformats.org/officeDocument/2006/relationships/image" Target="../media/image48.jpeg"/><Relationship Id="rId12" Type="http://schemas.openxmlformats.org/officeDocument/2006/relationships/image" Target="../media/image63.tiff"/><Relationship Id="rId2" Type="http://schemas.openxmlformats.org/officeDocument/2006/relationships/notesSlide" Target="../notesSlides/notesSlide12.xml"/><Relationship Id="rId1" Type="http://schemas.openxmlformats.org/officeDocument/2006/relationships/slideLayout" Target="../slideLayouts/slideLayout25.xml"/><Relationship Id="rId6" Type="http://schemas.openxmlformats.org/officeDocument/2006/relationships/image" Target="../media/image58.jpeg"/><Relationship Id="rId11" Type="http://schemas.openxmlformats.org/officeDocument/2006/relationships/image" Target="../media/image62.jpeg"/><Relationship Id="rId5" Type="http://schemas.openxmlformats.org/officeDocument/2006/relationships/image" Target="../media/image57.jpeg"/><Relationship Id="rId10" Type="http://schemas.openxmlformats.org/officeDocument/2006/relationships/image" Target="../media/image61.jpeg"/><Relationship Id="rId4" Type="http://schemas.openxmlformats.org/officeDocument/2006/relationships/image" Target="../media/image56.jpeg"/><Relationship Id="rId9" Type="http://schemas.openxmlformats.org/officeDocument/2006/relationships/image" Target="../media/image60.jpeg"/></Relationships>
</file>

<file path=ppt/slides/_rels/slide1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3.xml"/><Relationship Id="rId1" Type="http://schemas.openxmlformats.org/officeDocument/2006/relationships/slideLayout" Target="../slideLayouts/slideLayout26.xml"/><Relationship Id="rId5" Type="http://schemas.openxmlformats.org/officeDocument/2006/relationships/image" Target="../media/image14.png"/><Relationship Id="rId4" Type="http://schemas.openxmlformats.org/officeDocument/2006/relationships/image" Target="../media/image66.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jpeg"/></Relationships>
</file>

<file path=ppt/slides/_rels/slide1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1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75.jpeg"/><Relationship Id="rId7" Type="http://schemas.openxmlformats.org/officeDocument/2006/relationships/image" Target="../media/image78.jpe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4.jpeg"/><Relationship Id="rId5" Type="http://schemas.openxmlformats.org/officeDocument/2006/relationships/image" Target="../media/image77.jpeg"/><Relationship Id="rId4" Type="http://schemas.openxmlformats.org/officeDocument/2006/relationships/image" Target="../media/image76.jpeg"/></Relationships>
</file>

<file path=ppt/slides/_rels/slide19.xml.rels><?xml version="1.0" encoding="UTF-8" standalone="yes"?>
<Relationships xmlns="http://schemas.openxmlformats.org/package/2006/relationships"><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82.png"/><Relationship Id="rId5" Type="http://schemas.openxmlformats.org/officeDocument/2006/relationships/image" Target="../media/image81.jpeg"/><Relationship Id="rId4" Type="http://schemas.openxmlformats.org/officeDocument/2006/relationships/image" Target="../media/image80.jpe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87.png"/><Relationship Id="rId5" Type="http://schemas.openxmlformats.org/officeDocument/2006/relationships/image" Target="../media/image86.jpeg"/><Relationship Id="rId4" Type="http://schemas.openxmlformats.org/officeDocument/2006/relationships/image" Target="../media/image85.jpeg"/></Relationships>
</file>

<file path=ppt/slides/_rels/slide21.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84.jpe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90.png"/><Relationship Id="rId5" Type="http://schemas.openxmlformats.org/officeDocument/2006/relationships/image" Target="../media/image89.jpeg"/><Relationship Id="rId4" Type="http://schemas.openxmlformats.org/officeDocument/2006/relationships/image" Target="../media/image88.jpeg"/></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91.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84.jpeg"/><Relationship Id="rId5" Type="http://schemas.openxmlformats.org/officeDocument/2006/relationships/image" Target="../media/image89.jpeg"/><Relationship Id="rId4" Type="http://schemas.openxmlformats.org/officeDocument/2006/relationships/image" Target="../media/image88.jpeg"/></Relationships>
</file>

<file path=ppt/slides/_rels/slide2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23.xml"/><Relationship Id="rId1" Type="http://schemas.openxmlformats.org/officeDocument/2006/relationships/slideLayout" Target="../slideLayouts/slideLayout24.xml"/><Relationship Id="rId5" Type="http://schemas.openxmlformats.org/officeDocument/2006/relationships/image" Target="../media/image94.jpeg"/><Relationship Id="rId4" Type="http://schemas.openxmlformats.org/officeDocument/2006/relationships/image" Target="../media/image93.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8" Type="http://schemas.openxmlformats.org/officeDocument/2006/relationships/image" Target="../media/image100.jpeg"/><Relationship Id="rId3" Type="http://schemas.openxmlformats.org/officeDocument/2006/relationships/image" Target="../media/image95.jpeg"/><Relationship Id="rId7" Type="http://schemas.openxmlformats.org/officeDocument/2006/relationships/image" Target="../media/image99.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98.jpeg"/><Relationship Id="rId11" Type="http://schemas.microsoft.com/office/2007/relationships/hdphoto" Target="../media/hdphoto2.wdp"/><Relationship Id="rId5" Type="http://schemas.openxmlformats.org/officeDocument/2006/relationships/image" Target="../media/image97.jpeg"/><Relationship Id="rId10" Type="http://schemas.openxmlformats.org/officeDocument/2006/relationships/image" Target="../media/image41.png"/><Relationship Id="rId4" Type="http://schemas.openxmlformats.org/officeDocument/2006/relationships/image" Target="../media/image96.jpeg"/><Relationship Id="rId9" Type="http://schemas.openxmlformats.org/officeDocument/2006/relationships/image" Target="../media/image101.jpeg"/></Relationships>
</file>

<file path=ppt/slides/_rels/slide26.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02.png"/><Relationship Id="rId7" Type="http://schemas.openxmlformats.org/officeDocument/2006/relationships/image" Target="../media/image105.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104.png"/><Relationship Id="rId5" Type="http://schemas.openxmlformats.org/officeDocument/2006/relationships/image" Target="../media/image103.jpeg"/><Relationship Id="rId4" Type="http://schemas.openxmlformats.org/officeDocument/2006/relationships/hyperlink" Target="http://www.google.com/url?sa=i&amp;rct=j&amp;q=&amp;esrc=s&amp;frm=1&amp;source=images&amp;cd=&amp;docid=_t6k7F7_fzJ6_M&amp;tbnid=RPivyrzxFXRDtM:&amp;ved=0CAUQjRw&amp;url=http://phandroid.com/2012/12/07/apple-multi-touch-patent/&amp;ei=_DlcUs6TLoWCyQHzg4GwAg&amp;bvm=bv.53899372,d.aWc&amp;psig=AFQjCNFod5M3QLbtoIsEyChDFzQUByCojA&amp;ust=1381862261846805" TargetMode="External"/><Relationship Id="rId9" Type="http://schemas.openxmlformats.org/officeDocument/2006/relationships/image" Target="../media/image106.png"/></Relationships>
</file>

<file path=ppt/slides/_rels/slide27.xml.rels><?xml version="1.0" encoding="UTF-8" standalone="yes"?>
<Relationships xmlns="http://schemas.openxmlformats.org/package/2006/relationships"><Relationship Id="rId3" Type="http://schemas.openxmlformats.org/officeDocument/2006/relationships/image" Target="../media/image107.jpeg"/><Relationship Id="rId7" Type="http://schemas.openxmlformats.org/officeDocument/2006/relationships/image" Target="../media/image111.jpeg"/><Relationship Id="rId2" Type="http://schemas.openxmlformats.org/officeDocument/2006/relationships/notesSlide" Target="../notesSlides/notesSlide27.xml"/><Relationship Id="rId1" Type="http://schemas.openxmlformats.org/officeDocument/2006/relationships/slideLayout" Target="../slideLayouts/slideLayout27.xml"/><Relationship Id="rId6" Type="http://schemas.openxmlformats.org/officeDocument/2006/relationships/image" Target="../media/image110.jpeg"/><Relationship Id="rId5" Type="http://schemas.openxmlformats.org/officeDocument/2006/relationships/image" Target="../media/image109.png"/><Relationship Id="rId4" Type="http://schemas.openxmlformats.org/officeDocument/2006/relationships/image" Target="../media/image108.png"/></Relationships>
</file>

<file path=ppt/slides/_rels/slide28.xml.rels><?xml version="1.0" encoding="UTF-8" standalone="yes"?>
<Relationships xmlns="http://schemas.openxmlformats.org/package/2006/relationships"><Relationship Id="rId3" Type="http://schemas.openxmlformats.org/officeDocument/2006/relationships/image" Target="../media/image112.jpeg"/><Relationship Id="rId7" Type="http://schemas.openxmlformats.org/officeDocument/2006/relationships/image" Target="../media/image115.jpe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82.png"/></Relationships>
</file>

<file path=ppt/slides/_rels/slide29.xml.rels><?xml version="1.0" encoding="UTF-8" standalone="yes"?>
<Relationships xmlns="http://schemas.openxmlformats.org/package/2006/relationships"><Relationship Id="rId8" Type="http://schemas.openxmlformats.org/officeDocument/2006/relationships/image" Target="../media/image120.jpeg"/><Relationship Id="rId3" Type="http://schemas.openxmlformats.org/officeDocument/2006/relationships/image" Target="../media/image116.jpeg"/><Relationship Id="rId7" Type="http://schemas.openxmlformats.org/officeDocument/2006/relationships/image" Target="../media/image119.jpe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118.png"/><Relationship Id="rId5" Type="http://schemas.openxmlformats.org/officeDocument/2006/relationships/hyperlink" Target="http://ark.intel.com/products/53416/ProductCollection.aspx?brand=34524" TargetMode="External"/><Relationship Id="rId4" Type="http://schemas.openxmlformats.org/officeDocument/2006/relationships/image" Target="../media/image117.jpe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117.jpeg"/><Relationship Id="rId7" Type="http://schemas.openxmlformats.org/officeDocument/2006/relationships/image" Target="../media/image91.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s>
</file>

<file path=ppt/slides/_rels/slide31.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31.xml"/><Relationship Id="rId1" Type="http://schemas.openxmlformats.org/officeDocument/2006/relationships/slideLayout" Target="../slideLayouts/slideLayout24.xml"/><Relationship Id="rId6" Type="http://schemas.openxmlformats.org/officeDocument/2006/relationships/image" Target="../media/image125.jpeg"/><Relationship Id="rId5" Type="http://schemas.openxmlformats.org/officeDocument/2006/relationships/image" Target="../media/image124.jpeg"/><Relationship Id="rId4" Type="http://schemas.openxmlformats.org/officeDocument/2006/relationships/image" Target="../media/image123.jpeg"/></Relationships>
</file>

<file path=ppt/slides/_rels/slide32.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128.png"/><Relationship Id="rId4" Type="http://schemas.openxmlformats.org/officeDocument/2006/relationships/image" Target="../media/image127.jpe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130.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31.jpeg"/><Relationship Id="rId7" Type="http://schemas.openxmlformats.org/officeDocument/2006/relationships/image" Target="../media/image134.png"/><Relationship Id="rId2" Type="http://schemas.openxmlformats.org/officeDocument/2006/relationships/notesSlide" Target="../notesSlides/notesSlide38.xml"/><Relationship Id="rId1" Type="http://schemas.openxmlformats.org/officeDocument/2006/relationships/slideLayout" Target="../slideLayouts/slideLayout25.xml"/><Relationship Id="rId6" Type="http://schemas.openxmlformats.org/officeDocument/2006/relationships/image" Target="../media/image133.png"/><Relationship Id="rId5" Type="http://schemas.openxmlformats.org/officeDocument/2006/relationships/image" Target="../media/image132.tiff"/><Relationship Id="rId4" Type="http://schemas.microsoft.com/office/2007/relationships/hdphoto" Target="../media/hdphoto7.wdp"/></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136.tiff"/><Relationship Id="rId4" Type="http://schemas.microsoft.com/office/2007/relationships/hdphoto" Target="../media/hdphoto8.wdp"/></Relationships>
</file>

<file path=ppt/slides/_rels/slide41.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41.xml"/><Relationship Id="rId1" Type="http://schemas.openxmlformats.org/officeDocument/2006/relationships/slideLayout" Target="../slideLayouts/slideLayout27.xml"/><Relationship Id="rId4" Type="http://schemas.microsoft.com/office/2007/relationships/hdphoto" Target="../media/hdphoto9.wdp"/></Relationships>
</file>

<file path=ppt/slides/_rels/slide4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37.jpeg"/><Relationship Id="rId7" Type="http://schemas.openxmlformats.org/officeDocument/2006/relationships/image" Target="../media/image139.png"/><Relationship Id="rId2" Type="http://schemas.openxmlformats.org/officeDocument/2006/relationships/notesSlide" Target="../notesSlides/notesSlide42.xml"/><Relationship Id="rId1" Type="http://schemas.openxmlformats.org/officeDocument/2006/relationships/slideLayout" Target="../slideLayouts/slideLayout27.xml"/><Relationship Id="rId6" Type="http://schemas.microsoft.com/office/2007/relationships/hdphoto" Target="../media/hdphoto10.wdp"/><Relationship Id="rId5" Type="http://schemas.openxmlformats.org/officeDocument/2006/relationships/image" Target="../media/image138.png"/><Relationship Id="rId10" Type="http://schemas.microsoft.com/office/2007/relationships/hdphoto" Target="../media/hdphoto11.wdp"/><Relationship Id="rId4" Type="http://schemas.microsoft.com/office/2007/relationships/hdphoto" Target="../media/hdphoto9.wdp"/><Relationship Id="rId9" Type="http://schemas.openxmlformats.org/officeDocument/2006/relationships/image" Target="../media/image140.jpeg"/></Relationships>
</file>

<file path=ppt/slides/_rels/slide43.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43.xml"/><Relationship Id="rId1" Type="http://schemas.openxmlformats.org/officeDocument/2006/relationships/slideLayout" Target="../slideLayouts/slideLayout22.xml"/><Relationship Id="rId6" Type="http://schemas.microsoft.com/office/2007/relationships/hdphoto" Target="../media/hdphoto9.wdp"/><Relationship Id="rId5" Type="http://schemas.openxmlformats.org/officeDocument/2006/relationships/image" Target="../media/image137.jpeg"/><Relationship Id="rId4" Type="http://schemas.microsoft.com/office/2007/relationships/hdphoto" Target="../media/hdphoto11.wdp"/></Relationships>
</file>

<file path=ppt/slides/_rels/slide44.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44.xml"/><Relationship Id="rId1" Type="http://schemas.openxmlformats.org/officeDocument/2006/relationships/slideLayout" Target="../slideLayouts/slideLayout27.xml"/><Relationship Id="rId4" Type="http://schemas.microsoft.com/office/2007/relationships/hdphoto" Target="../media/hdphoto12.wdp"/></Relationships>
</file>

<file path=ppt/slides/_rels/slide4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45.xml"/><Relationship Id="rId1" Type="http://schemas.openxmlformats.org/officeDocument/2006/relationships/slideLayout" Target="../slideLayouts/slideLayout27.xml"/><Relationship Id="rId4" Type="http://schemas.microsoft.com/office/2007/relationships/hdphoto" Target="../media/hdphoto12.wdp"/></Relationships>
</file>

<file path=ppt/slides/_rels/slide4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image" Target="../media/image144.jpeg"/><Relationship Id="rId4" Type="http://schemas.openxmlformats.org/officeDocument/2006/relationships/image" Target="../media/image143.png"/></Relationships>
</file>

<file path=ppt/slides/_rels/slide4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47.xml"/><Relationship Id="rId1" Type="http://schemas.openxmlformats.org/officeDocument/2006/relationships/slideLayout" Target="../slideLayouts/slideLayout27.xml"/><Relationship Id="rId4" Type="http://schemas.openxmlformats.org/officeDocument/2006/relationships/image" Target="../media/image146.png"/></Relationships>
</file>

<file path=ppt/slides/_rels/slide4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48.xml"/><Relationship Id="rId1" Type="http://schemas.openxmlformats.org/officeDocument/2006/relationships/slideLayout" Target="../slideLayouts/slideLayout27.xml"/><Relationship Id="rId4" Type="http://schemas.openxmlformats.org/officeDocument/2006/relationships/image" Target="../media/image146.png"/></Relationships>
</file>

<file path=ppt/slides/_rels/slide49.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2.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png"/></Relationships>
</file>

<file path=ppt/slides/_rels/slide50.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51.xml"/><Relationship Id="rId1" Type="http://schemas.openxmlformats.org/officeDocument/2006/relationships/slideLayout" Target="../slideLayouts/slideLayout6.xml"/><Relationship Id="rId5" Type="http://schemas.openxmlformats.org/officeDocument/2006/relationships/image" Target="../media/image151.png"/><Relationship Id="rId4" Type="http://schemas.openxmlformats.org/officeDocument/2006/relationships/image" Target="../media/image150.png"/></Relationships>
</file>

<file path=ppt/slides/_rels/slide52.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52.xml"/><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3" Type="http://schemas.openxmlformats.org/officeDocument/2006/relationships/image" Target="../media/image153.png"/><Relationship Id="rId7" Type="http://schemas.openxmlformats.org/officeDocument/2006/relationships/image" Target="../media/image155.jpeg"/><Relationship Id="rId2" Type="http://schemas.openxmlformats.org/officeDocument/2006/relationships/notesSlide" Target="../notesSlides/notesSlide53.xml"/><Relationship Id="rId1" Type="http://schemas.openxmlformats.org/officeDocument/2006/relationships/slideLayout" Target="../slideLayouts/slideLayout27.xml"/><Relationship Id="rId6" Type="http://schemas.microsoft.com/office/2007/relationships/hdphoto" Target="../media/hdphoto14.wdp"/><Relationship Id="rId5" Type="http://schemas.openxmlformats.org/officeDocument/2006/relationships/image" Target="../media/image154.png"/><Relationship Id="rId4" Type="http://schemas.microsoft.com/office/2007/relationships/hdphoto" Target="../media/hdphoto13.wdp"/></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156.jpeg"/><Relationship Id="rId7" Type="http://schemas.microsoft.com/office/2007/relationships/hdphoto" Target="../media/hdphoto15.wdp"/><Relationship Id="rId2" Type="http://schemas.openxmlformats.org/officeDocument/2006/relationships/notesSlide" Target="../notesSlides/notesSlide55.xml"/><Relationship Id="rId1" Type="http://schemas.openxmlformats.org/officeDocument/2006/relationships/slideLayout" Target="../slideLayouts/slideLayout6.xml"/><Relationship Id="rId6" Type="http://schemas.openxmlformats.org/officeDocument/2006/relationships/image" Target="../media/image159.png"/><Relationship Id="rId5" Type="http://schemas.openxmlformats.org/officeDocument/2006/relationships/image" Target="../media/image158.jpeg"/><Relationship Id="rId4" Type="http://schemas.openxmlformats.org/officeDocument/2006/relationships/image" Target="../media/image157.jpeg"/></Relationships>
</file>

<file path=ppt/slides/_rels/slide56.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56.xml"/><Relationship Id="rId1" Type="http://schemas.openxmlformats.org/officeDocument/2006/relationships/slideLayout" Target="../slideLayouts/slideLayout6.xml"/><Relationship Id="rId4" Type="http://schemas.openxmlformats.org/officeDocument/2006/relationships/image" Target="../media/image161.png"/></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7.xml"/><Relationship Id="rId1" Type="http://schemas.openxmlformats.org/officeDocument/2006/relationships/slideLayout" Target="../slideLayouts/slideLayout6.xml"/><Relationship Id="rId5" Type="http://schemas.openxmlformats.org/officeDocument/2006/relationships/image" Target="../media/image163.jpeg"/><Relationship Id="rId4" Type="http://schemas.openxmlformats.org/officeDocument/2006/relationships/image" Target="../media/image162.jpeg"/></Relationships>
</file>

<file path=ppt/slides/_rels/slide58.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58.xml"/><Relationship Id="rId1" Type="http://schemas.openxmlformats.org/officeDocument/2006/relationships/slideLayout" Target="../slideLayouts/slideLayout6.xml"/><Relationship Id="rId5" Type="http://schemas.openxmlformats.org/officeDocument/2006/relationships/image" Target="../media/image166.png"/><Relationship Id="rId4" Type="http://schemas.openxmlformats.org/officeDocument/2006/relationships/image" Target="../media/image16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167.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hyperlink" Target="http://logodatabases.com/intel-celeron-logo.html/intel-celeron-logo" TargetMode="External"/><Relationship Id="rId3" Type="http://schemas.openxmlformats.org/officeDocument/2006/relationships/image" Target="../media/image27.jpeg"/><Relationship Id="rId7" Type="http://schemas.openxmlformats.org/officeDocument/2006/relationships/image" Target="../media/image31.png"/><Relationship Id="rId12"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30.jpeg"/><Relationship Id="rId11" Type="http://schemas.openxmlformats.org/officeDocument/2006/relationships/image" Target="../media/image35.png"/><Relationship Id="rId5" Type="http://schemas.openxmlformats.org/officeDocument/2006/relationships/image" Target="../media/image29.jpeg"/><Relationship Id="rId10" Type="http://schemas.openxmlformats.org/officeDocument/2006/relationships/image" Target="../media/image34.png"/><Relationship Id="rId4" Type="http://schemas.openxmlformats.org/officeDocument/2006/relationships/image" Target="../media/image28.jpeg"/><Relationship Id="rId9" Type="http://schemas.openxmlformats.org/officeDocument/2006/relationships/image" Target="../media/image33.png"/><Relationship Id="rId14" Type="http://schemas.openxmlformats.org/officeDocument/2006/relationships/image" Target="../media/image37.jpeg"/></Relationships>
</file>

<file path=ppt/slides/_rels/slide60.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60.xml"/><Relationship Id="rId1" Type="http://schemas.openxmlformats.org/officeDocument/2006/relationships/slideLayout" Target="../slideLayouts/slideLayout6.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69.jpeg"/></Relationships>
</file>

<file path=ppt/slides/_rels/slide61.xml.rels><?xml version="1.0" encoding="UTF-8" standalone="yes"?>
<Relationships xmlns="http://schemas.openxmlformats.org/package/2006/relationships"><Relationship Id="rId3" Type="http://schemas.openxmlformats.org/officeDocument/2006/relationships/image" Target="../media/image172.jpe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63.xml"/><Relationship Id="rId1" Type="http://schemas.openxmlformats.org/officeDocument/2006/relationships/slideLayout" Target="../slideLayouts/slideLayout6.xml"/><Relationship Id="rId6" Type="http://schemas.openxmlformats.org/officeDocument/2006/relationships/image" Target="../media/image175.jpeg"/><Relationship Id="rId5" Type="http://schemas.microsoft.com/office/2007/relationships/hdphoto" Target="../media/hdphoto16.wdp"/><Relationship Id="rId4" Type="http://schemas.openxmlformats.org/officeDocument/2006/relationships/image" Target="../media/image174.png"/></Relationships>
</file>

<file path=ppt/slides/_rels/slide64.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64.xml"/><Relationship Id="rId1" Type="http://schemas.openxmlformats.org/officeDocument/2006/relationships/slideLayout" Target="../slideLayouts/slideLayout6.xml"/><Relationship Id="rId6" Type="http://schemas.openxmlformats.org/officeDocument/2006/relationships/image" Target="../media/image178.jpeg"/><Relationship Id="rId5" Type="http://schemas.openxmlformats.org/officeDocument/2006/relationships/image" Target="../media/image177.jpeg"/><Relationship Id="rId4" Type="http://schemas.microsoft.com/office/2007/relationships/hdphoto" Target="../media/hdphoto17.wdp"/></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66.xml"/><Relationship Id="rId1" Type="http://schemas.openxmlformats.org/officeDocument/2006/relationships/slideLayout" Target="../slideLayouts/slideLayout6.xml"/><Relationship Id="rId5" Type="http://schemas.openxmlformats.org/officeDocument/2006/relationships/image" Target="../media/image181.png"/><Relationship Id="rId4" Type="http://schemas.openxmlformats.org/officeDocument/2006/relationships/image" Target="../media/image180.jpeg"/></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8" Type="http://schemas.openxmlformats.org/officeDocument/2006/relationships/image" Target="../media/image187.png"/><Relationship Id="rId13" Type="http://schemas.openxmlformats.org/officeDocument/2006/relationships/image" Target="../media/image192.png"/><Relationship Id="rId3" Type="http://schemas.openxmlformats.org/officeDocument/2006/relationships/image" Target="../media/image182.jpeg"/><Relationship Id="rId7" Type="http://schemas.openxmlformats.org/officeDocument/2006/relationships/image" Target="../media/image186.jpeg"/><Relationship Id="rId12" Type="http://schemas.openxmlformats.org/officeDocument/2006/relationships/image" Target="../media/image191.jpeg"/><Relationship Id="rId2" Type="http://schemas.openxmlformats.org/officeDocument/2006/relationships/notesSlide" Target="../notesSlides/notesSlide68.xml"/><Relationship Id="rId16" Type="http://schemas.openxmlformats.org/officeDocument/2006/relationships/image" Target="../media/image195.jpeg"/><Relationship Id="rId1" Type="http://schemas.openxmlformats.org/officeDocument/2006/relationships/slideLayout" Target="../slideLayouts/slideLayout6.xml"/><Relationship Id="rId6" Type="http://schemas.openxmlformats.org/officeDocument/2006/relationships/image" Target="../media/image185.jpeg"/><Relationship Id="rId11" Type="http://schemas.openxmlformats.org/officeDocument/2006/relationships/image" Target="../media/image190.jpeg"/><Relationship Id="rId5" Type="http://schemas.openxmlformats.org/officeDocument/2006/relationships/image" Target="../media/image184.jpeg"/><Relationship Id="rId15" Type="http://schemas.openxmlformats.org/officeDocument/2006/relationships/image" Target="../media/image194.jpeg"/><Relationship Id="rId10" Type="http://schemas.openxmlformats.org/officeDocument/2006/relationships/image" Target="../media/image189.png"/><Relationship Id="rId4" Type="http://schemas.openxmlformats.org/officeDocument/2006/relationships/image" Target="../media/image183.jpeg"/><Relationship Id="rId9" Type="http://schemas.openxmlformats.org/officeDocument/2006/relationships/image" Target="../media/image188.png"/><Relationship Id="rId14" Type="http://schemas.openxmlformats.org/officeDocument/2006/relationships/image" Target="../media/image193.jpeg"/></Relationships>
</file>

<file path=ppt/slides/_rels/slide69.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69.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8.jpeg"/><Relationship Id="rId7"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40.png"/><Relationship Id="rId4" Type="http://schemas.openxmlformats.org/officeDocument/2006/relationships/image" Target="../media/image39.jpeg"/></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197.jpeg"/><Relationship Id="rId7" Type="http://schemas.openxmlformats.org/officeDocument/2006/relationships/image" Target="../media/image201.png"/><Relationship Id="rId2" Type="http://schemas.openxmlformats.org/officeDocument/2006/relationships/notesSlide" Target="../notesSlides/notesSlide73.xml"/><Relationship Id="rId1" Type="http://schemas.openxmlformats.org/officeDocument/2006/relationships/slideLayout" Target="../slideLayouts/slideLayout36.xml"/><Relationship Id="rId6" Type="http://schemas.openxmlformats.org/officeDocument/2006/relationships/image" Target="../media/image200.jpeg"/><Relationship Id="rId5" Type="http://schemas.openxmlformats.org/officeDocument/2006/relationships/image" Target="../media/image199.jpeg"/><Relationship Id="rId4" Type="http://schemas.openxmlformats.org/officeDocument/2006/relationships/image" Target="../media/image198.jpeg"/></Relationships>
</file>

<file path=ppt/slides/_rels/slide74.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74.xml"/><Relationship Id="rId1" Type="http://schemas.openxmlformats.org/officeDocument/2006/relationships/slideLayout" Target="../slideLayouts/slideLayout28.xml"/><Relationship Id="rId5" Type="http://schemas.openxmlformats.org/officeDocument/2006/relationships/image" Target="../media/image38.jpeg"/><Relationship Id="rId4" Type="http://schemas.openxmlformats.org/officeDocument/2006/relationships/hyperlink" Target="http://www.google.com/url?sa=i&amp;rct=j&amp;q=&amp;esrc=s&amp;frm=1&amp;source=images&amp;cd=&amp;docid=_t6k7F7_fzJ6_M&amp;tbnid=RPivyrzxFXRDtM:&amp;ved=0CAUQjRw&amp;url=http://phandroid.com/2012/12/07/apple-multi-touch-patent/&amp;ei=_DlcUs6TLoWCyQHzg4GwAg&amp;bvm=bv.53899372,d.aWc&amp;psig=AFQjCNFod5M3QLbtoIsEyChDFzQUByCojA&amp;ust=1381862261846805"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7.xml"/></Relationships>
</file>

<file path=ppt/slides/_rels/slide76.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76.xml"/><Relationship Id="rId1" Type="http://schemas.openxmlformats.org/officeDocument/2006/relationships/slideLayout" Target="../slideLayouts/slideLayout27.xml"/><Relationship Id="rId4" Type="http://schemas.openxmlformats.org/officeDocument/2006/relationships/image" Target="../media/image38.jpeg"/></Relationships>
</file>

<file path=ppt/slides/_rels/slide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http://blog.vistage.com/wp-content/uploads/2012/07/technology.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556000" y="2"/>
            <a:ext cx="5753100" cy="5143499"/>
          </a:xfrm>
          <a:prstGeom prst="rect">
            <a:avLst/>
          </a:prstGeom>
          <a:noFill/>
          <a:ln w="9525">
            <a:noFill/>
            <a:miter lim="800000"/>
            <a:headEnd/>
            <a:tailEnd/>
          </a:ln>
        </p:spPr>
      </p:pic>
      <p:pic>
        <p:nvPicPr>
          <p:cNvPr id="8" name="Picture 7" descr="1.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4968153" cy="5143500"/>
          </a:xfrm>
          <a:prstGeom prst="rect">
            <a:avLst/>
          </a:prstGeom>
        </p:spPr>
      </p:pic>
      <p:pic>
        <p:nvPicPr>
          <p:cNvPr id="9" name="Picture 4" descr="NCR_logo.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97825" y="4059238"/>
            <a:ext cx="776288"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11"/>
          <p:cNvSpPr>
            <a:spLocks noGrp="1"/>
          </p:cNvSpPr>
          <p:nvPr>
            <p:ph type="body" sz="quarter" idx="11"/>
          </p:nvPr>
        </p:nvSpPr>
        <p:spPr>
          <a:xfrm>
            <a:off x="514185" y="3337474"/>
            <a:ext cx="3914940" cy="491576"/>
          </a:xfrm>
        </p:spPr>
        <p:txBody>
          <a:bodyPr/>
          <a:lstStyle/>
          <a:p>
            <a:pPr fontAlgn="auto">
              <a:spcBef>
                <a:spcPts val="0"/>
              </a:spcBef>
              <a:spcAft>
                <a:spcPts val="0"/>
              </a:spcAft>
              <a:defRPr/>
            </a:pPr>
            <a:r>
              <a:rPr lang="en-US" dirty="0" smtClean="0">
                <a:ea typeface="+mn-ea"/>
                <a:cs typeface="+mn-cs"/>
              </a:rPr>
              <a:t>March,  2015</a:t>
            </a:r>
            <a:endParaRPr lang="en-US" dirty="0">
              <a:ea typeface="+mn-ea"/>
              <a:cs typeface="+mn-cs"/>
            </a:endParaRPr>
          </a:p>
        </p:txBody>
      </p:sp>
      <p:sp>
        <p:nvSpPr>
          <p:cNvPr id="7" name="Text Placeholder 10"/>
          <p:cNvSpPr txBox="1">
            <a:spLocks/>
          </p:cNvSpPr>
          <p:nvPr/>
        </p:nvSpPr>
        <p:spPr>
          <a:xfrm>
            <a:off x="514186" y="1628775"/>
            <a:ext cx="4057814" cy="1171575"/>
          </a:xfrm>
          <a:prstGeom prst="rect">
            <a:avLst/>
          </a:prstGeom>
        </p:spPr>
        <p:txBody>
          <a:bodyPr vert="horz" lIns="0" tIns="91440" rIns="0" bIns="0" rtlCol="0">
            <a:noAutofit/>
          </a:bodyPr>
          <a:lstStyle>
            <a:lvl1pPr marL="0" indent="0" algn="l" defTabSz="457200" rtl="0" eaLnBrk="1" fontAlgn="base" hangingPunct="1">
              <a:lnSpc>
                <a:spcPct val="100000"/>
              </a:lnSpc>
              <a:spcBef>
                <a:spcPts val="400"/>
              </a:spcBef>
              <a:spcAft>
                <a:spcPts val="400"/>
              </a:spcAft>
              <a:buClr>
                <a:srgbClr val="54B948"/>
              </a:buClr>
              <a:buSzPct val="100000"/>
              <a:buFont typeface="Wingdings" pitchFamily="2" charset="2"/>
              <a:buNone/>
              <a:defRPr sz="4800" kern="1200" cap="all" spc="-100" baseline="0">
                <a:solidFill>
                  <a:schemeClr val="bg1"/>
                </a:solidFill>
                <a:latin typeface="+mj-lt"/>
                <a:ea typeface="ＭＳ Ｐゴシック" charset="0"/>
                <a:cs typeface="NCR New Marker" pitchFamily="50" charset="0"/>
              </a:defRPr>
            </a:lvl1pPr>
            <a:lvl2pPr marL="742950" indent="-28575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2000" kern="1200" spc="-30">
                <a:solidFill>
                  <a:srgbClr val="404040"/>
                </a:solidFill>
                <a:latin typeface="+mn-lt"/>
                <a:ea typeface="ＭＳ Ｐゴシック" charset="0"/>
                <a:cs typeface="+mn-cs"/>
              </a:defRPr>
            </a:lvl2pPr>
            <a:lvl3pPr marL="11430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lnSpc>
                <a:spcPts val="4300"/>
              </a:lnSpc>
              <a:spcBef>
                <a:spcPts val="0"/>
              </a:spcBef>
              <a:spcAft>
                <a:spcPts val="0"/>
              </a:spcAft>
              <a:defRPr/>
            </a:pPr>
            <a:r>
              <a:rPr lang="en-US" dirty="0"/>
              <a:t>NCR REALPOS™ OVERVIEW</a:t>
            </a:r>
          </a:p>
        </p:txBody>
      </p:sp>
    </p:spTree>
    <p:extLst>
      <p:ext uri="{BB962C8B-B14F-4D97-AF65-F5344CB8AC3E}">
        <p14:creationId xmlns:p14="http://schemas.microsoft.com/office/powerpoint/2010/main" val="3189468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Line 201"/>
          <p:cNvSpPr>
            <a:spLocks noChangeShapeType="1"/>
          </p:cNvSpPr>
          <p:nvPr/>
        </p:nvSpPr>
        <p:spPr bwMode="auto">
          <a:xfrm>
            <a:off x="6125778" y="2493611"/>
            <a:ext cx="340916" cy="100406"/>
          </a:xfrm>
          <a:prstGeom prst="line">
            <a:avLst/>
          </a:prstGeom>
          <a:ln>
            <a:solidFill>
              <a:srgbClr val="54B948"/>
            </a:solidFill>
            <a:prstDash val="dash"/>
            <a:headEnd/>
            <a:tailEnd/>
          </a:ln>
          <a:extLst/>
        </p:spPr>
        <p:style>
          <a:lnRef idx="3">
            <a:schemeClr val="accent1"/>
          </a:lnRef>
          <a:fillRef idx="0">
            <a:schemeClr val="accent1"/>
          </a:fillRef>
          <a:effectRef idx="2">
            <a:schemeClr val="accent1"/>
          </a:effectRef>
          <a:fontRef idx="minor">
            <a:schemeClr val="tx1"/>
          </a:fontRef>
        </p:style>
        <p:txBody>
          <a:bodyPr lIns="81639" tIns="40819" rIns="81639" bIns="40819"/>
          <a:lstStyle/>
          <a:p>
            <a:endParaRPr lang="en-US" dirty="0"/>
          </a:p>
        </p:txBody>
      </p:sp>
      <p:sp>
        <p:nvSpPr>
          <p:cNvPr id="30" name="Text Box 189"/>
          <p:cNvSpPr txBox="1">
            <a:spLocks noChangeArrowheads="1"/>
          </p:cNvSpPr>
          <p:nvPr/>
        </p:nvSpPr>
        <p:spPr bwMode="auto">
          <a:xfrm>
            <a:off x="2331481" y="863780"/>
            <a:ext cx="448841" cy="225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7150" tIns="28575" rIns="57150" bIns="28575">
            <a:spAutoFit/>
          </a:bodyPr>
          <a:lstStyle/>
          <a:p>
            <a:pPr algn="r"/>
            <a:r>
              <a:rPr lang="en-US" sz="1300" b="1" dirty="0" smtClean="0"/>
              <a:t>NIT*</a:t>
            </a:r>
            <a:endParaRPr lang="en-US" sz="1300" b="1" dirty="0"/>
          </a:p>
          <a:p>
            <a:pPr algn="r"/>
            <a:r>
              <a:rPr lang="it-IT" sz="1300" dirty="0"/>
              <a:t>500</a:t>
            </a:r>
          </a:p>
          <a:p>
            <a:pPr algn="r"/>
            <a:r>
              <a:rPr lang="it-IT" sz="1300" dirty="0"/>
              <a:t>450</a:t>
            </a:r>
            <a:endParaRPr lang="en-US" sz="1300" dirty="0"/>
          </a:p>
          <a:p>
            <a:pPr algn="r"/>
            <a:r>
              <a:rPr lang="en-US" sz="1300" dirty="0"/>
              <a:t>400</a:t>
            </a:r>
          </a:p>
          <a:p>
            <a:pPr algn="r"/>
            <a:r>
              <a:rPr lang="en-US" sz="1300" dirty="0"/>
              <a:t>350</a:t>
            </a:r>
          </a:p>
          <a:p>
            <a:pPr algn="r"/>
            <a:r>
              <a:rPr lang="en-US" sz="1300" dirty="0"/>
              <a:t>300</a:t>
            </a:r>
          </a:p>
          <a:p>
            <a:pPr algn="r"/>
            <a:r>
              <a:rPr lang="en-US" sz="1300" dirty="0"/>
              <a:t>250</a:t>
            </a:r>
          </a:p>
          <a:p>
            <a:pPr algn="r"/>
            <a:r>
              <a:rPr lang="en-US" sz="1300" dirty="0"/>
              <a:t>200</a:t>
            </a:r>
          </a:p>
          <a:p>
            <a:pPr algn="r"/>
            <a:r>
              <a:rPr lang="en-US" sz="1300" dirty="0"/>
              <a:t>150</a:t>
            </a:r>
          </a:p>
          <a:p>
            <a:pPr algn="r"/>
            <a:r>
              <a:rPr lang="en-US" sz="1300" dirty="0"/>
              <a:t>100</a:t>
            </a:r>
          </a:p>
          <a:p>
            <a:pPr algn="r"/>
            <a:r>
              <a:rPr lang="en-US" sz="1300" dirty="0"/>
              <a:t>50</a:t>
            </a:r>
          </a:p>
        </p:txBody>
      </p:sp>
      <p:sp>
        <p:nvSpPr>
          <p:cNvPr id="32" name="Text Box 191"/>
          <p:cNvSpPr txBox="1">
            <a:spLocks noChangeArrowheads="1"/>
          </p:cNvSpPr>
          <p:nvPr/>
        </p:nvSpPr>
        <p:spPr bwMode="auto">
          <a:xfrm>
            <a:off x="3061311" y="3197702"/>
            <a:ext cx="5540469" cy="278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7150" tIns="28575" rIns="57150" bIns="28575">
            <a:spAutoFit/>
          </a:bodyPr>
          <a:lstStyle>
            <a:lvl1pPr marL="457200" indent="-457200" eaLnBrk="0" hangingPunct="0">
              <a:defRPr sz="2400">
                <a:solidFill>
                  <a:schemeClr val="tx1"/>
                </a:solidFill>
                <a:latin typeface="Times New Roman" pitchFamily="18" charset="0"/>
              </a:defRPr>
            </a:lvl1pPr>
            <a:lvl2pPr marL="914400" indent="-457200" eaLnBrk="0" hangingPunct="0">
              <a:defRPr sz="2400">
                <a:solidFill>
                  <a:schemeClr val="tx1"/>
                </a:solidFill>
                <a:latin typeface="Times New Roman" pitchFamily="18" charset="0"/>
              </a:defRPr>
            </a:lvl2pPr>
            <a:lvl3pPr marL="1371600" indent="-457200" eaLnBrk="0" hangingPunct="0">
              <a:defRPr sz="2400">
                <a:solidFill>
                  <a:schemeClr val="tx1"/>
                </a:solidFill>
                <a:latin typeface="Times New Roman" pitchFamily="18" charset="0"/>
              </a:defRPr>
            </a:lvl3pPr>
            <a:lvl4pPr marL="1828800" indent="-457200" eaLnBrk="0" hangingPunct="0">
              <a:defRPr sz="2400">
                <a:solidFill>
                  <a:schemeClr val="tx1"/>
                </a:solidFill>
                <a:latin typeface="Times New Roman" pitchFamily="18" charset="0"/>
              </a:defRPr>
            </a:lvl4pPr>
            <a:lvl5pPr marL="2286000" indent="-457200" eaLnBrk="0" hangingPunct="0">
              <a:defRPr sz="2400">
                <a:solidFill>
                  <a:schemeClr val="tx1"/>
                </a:solidFill>
                <a:latin typeface="Times New Roman" pitchFamily="18" charset="0"/>
              </a:defRPr>
            </a:lvl5pPr>
            <a:lvl6pPr marL="2743200" indent="-457200" eaLnBrk="0" fontAlgn="base" hangingPunct="0">
              <a:spcBef>
                <a:spcPct val="0"/>
              </a:spcBef>
              <a:spcAft>
                <a:spcPct val="0"/>
              </a:spcAft>
              <a:defRPr sz="2400">
                <a:solidFill>
                  <a:schemeClr val="tx1"/>
                </a:solidFill>
                <a:latin typeface="Times New Roman" pitchFamily="18" charset="0"/>
              </a:defRPr>
            </a:lvl6pPr>
            <a:lvl7pPr marL="3200400" indent="-457200" eaLnBrk="0" fontAlgn="base" hangingPunct="0">
              <a:spcBef>
                <a:spcPct val="0"/>
              </a:spcBef>
              <a:spcAft>
                <a:spcPct val="0"/>
              </a:spcAft>
              <a:defRPr sz="2400">
                <a:solidFill>
                  <a:schemeClr val="tx1"/>
                </a:solidFill>
                <a:latin typeface="Times New Roman" pitchFamily="18" charset="0"/>
              </a:defRPr>
            </a:lvl7pPr>
            <a:lvl8pPr marL="3657600" indent="-457200" eaLnBrk="0" fontAlgn="base" hangingPunct="0">
              <a:spcBef>
                <a:spcPct val="0"/>
              </a:spcBef>
              <a:spcAft>
                <a:spcPct val="0"/>
              </a:spcAft>
              <a:defRPr sz="2400">
                <a:solidFill>
                  <a:schemeClr val="tx1"/>
                </a:solidFill>
                <a:latin typeface="Times New Roman" pitchFamily="18" charset="0"/>
              </a:defRPr>
            </a:lvl8pPr>
            <a:lvl9pPr marL="4114800" indent="-457200" eaLnBrk="0" fontAlgn="base" hangingPunct="0">
              <a:spcBef>
                <a:spcPct val="0"/>
              </a:spcBef>
              <a:spcAft>
                <a:spcPct val="0"/>
              </a:spcAft>
              <a:defRPr sz="2400">
                <a:solidFill>
                  <a:schemeClr val="tx1"/>
                </a:solidFill>
                <a:latin typeface="Times New Roman" pitchFamily="18" charset="0"/>
              </a:defRPr>
            </a:lvl9pPr>
          </a:lstStyle>
          <a:p>
            <a:pPr eaLnBrk="1" hangingPunct="1">
              <a:buFontTx/>
              <a:buAutoNum type="arabicPlain"/>
            </a:pPr>
            <a:r>
              <a:rPr lang="en-US" sz="1400" b="1" dirty="0"/>
              <a:t>   2        3        4        5        6        7        8        9        10        </a:t>
            </a:r>
            <a:r>
              <a:rPr lang="en-US" sz="1400" b="1" dirty="0">
                <a:latin typeface="+mn-lt"/>
              </a:rPr>
              <a:t>YEARS</a:t>
            </a:r>
          </a:p>
        </p:txBody>
      </p:sp>
      <p:sp>
        <p:nvSpPr>
          <p:cNvPr id="33" name="Line 192"/>
          <p:cNvSpPr>
            <a:spLocks noChangeShapeType="1"/>
          </p:cNvSpPr>
          <p:nvPr/>
        </p:nvSpPr>
        <p:spPr bwMode="auto">
          <a:xfrm>
            <a:off x="2808897" y="2791938"/>
            <a:ext cx="5778594" cy="0"/>
          </a:xfrm>
          <a:prstGeom prst="line">
            <a:avLst/>
          </a:prstGeom>
          <a:noFill/>
          <a:ln w="1905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34" name="Line 193"/>
          <p:cNvSpPr>
            <a:spLocks noChangeShapeType="1"/>
          </p:cNvSpPr>
          <p:nvPr/>
        </p:nvSpPr>
        <p:spPr bwMode="auto">
          <a:xfrm>
            <a:off x="2808897" y="3000375"/>
            <a:ext cx="5778594" cy="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35" name="Line 194"/>
          <p:cNvSpPr>
            <a:spLocks noChangeShapeType="1"/>
          </p:cNvSpPr>
          <p:nvPr/>
        </p:nvSpPr>
        <p:spPr bwMode="auto">
          <a:xfrm>
            <a:off x="2808897" y="2382138"/>
            <a:ext cx="5778594" cy="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36" name="Line 195"/>
          <p:cNvSpPr>
            <a:spLocks noChangeShapeType="1"/>
          </p:cNvSpPr>
          <p:nvPr/>
        </p:nvSpPr>
        <p:spPr bwMode="auto">
          <a:xfrm>
            <a:off x="2823185" y="1989143"/>
            <a:ext cx="5778594" cy="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37" name="Line 196"/>
          <p:cNvSpPr>
            <a:spLocks noChangeShapeType="1"/>
          </p:cNvSpPr>
          <p:nvPr/>
        </p:nvSpPr>
        <p:spPr bwMode="auto">
          <a:xfrm>
            <a:off x="2823185" y="1791063"/>
            <a:ext cx="5778594" cy="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38" name="Line 197"/>
          <p:cNvSpPr>
            <a:spLocks noChangeShapeType="1"/>
          </p:cNvSpPr>
          <p:nvPr/>
        </p:nvSpPr>
        <p:spPr bwMode="auto">
          <a:xfrm>
            <a:off x="2799372" y="1397237"/>
            <a:ext cx="5778594" cy="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39" name="Line 198"/>
          <p:cNvSpPr>
            <a:spLocks noChangeShapeType="1"/>
          </p:cNvSpPr>
          <p:nvPr/>
        </p:nvSpPr>
        <p:spPr bwMode="auto">
          <a:xfrm>
            <a:off x="2799372" y="1191893"/>
            <a:ext cx="5802408" cy="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40" name="Freeform 199"/>
          <p:cNvSpPr>
            <a:spLocks/>
          </p:cNvSpPr>
          <p:nvPr/>
        </p:nvSpPr>
        <p:spPr bwMode="auto">
          <a:xfrm>
            <a:off x="2808897" y="1104354"/>
            <a:ext cx="5792883" cy="2093349"/>
          </a:xfrm>
          <a:custGeom>
            <a:avLst/>
            <a:gdLst>
              <a:gd name="T0" fmla="*/ 0 w 3504"/>
              <a:gd name="T1" fmla="*/ 0 h 1632"/>
              <a:gd name="T2" fmla="*/ 0 w 3504"/>
              <a:gd name="T3" fmla="*/ 1632 h 1632"/>
              <a:gd name="T4" fmla="*/ 3504 w 3504"/>
              <a:gd name="T5" fmla="*/ 1632 h 1632"/>
            </a:gdLst>
            <a:ahLst/>
            <a:cxnLst>
              <a:cxn ang="0">
                <a:pos x="T0" y="T1"/>
              </a:cxn>
              <a:cxn ang="0">
                <a:pos x="T2" y="T3"/>
              </a:cxn>
              <a:cxn ang="0">
                <a:pos x="T4" y="T5"/>
              </a:cxn>
            </a:cxnLst>
            <a:rect l="0" t="0" r="r" b="b"/>
            <a:pathLst>
              <a:path w="3504" h="1632">
                <a:moveTo>
                  <a:pt x="0" y="0"/>
                </a:moveTo>
                <a:lnTo>
                  <a:pt x="0" y="1632"/>
                </a:lnTo>
                <a:lnTo>
                  <a:pt x="3504" y="1632"/>
                </a:lnTo>
              </a:path>
            </a:pathLst>
          </a:custGeom>
          <a:noFill/>
          <a:ln w="50800"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47" name="Text Box 211"/>
          <p:cNvSpPr txBox="1">
            <a:spLocks noChangeArrowheads="1"/>
          </p:cNvSpPr>
          <p:nvPr/>
        </p:nvSpPr>
        <p:spPr bwMode="auto">
          <a:xfrm>
            <a:off x="790639" y="2579836"/>
            <a:ext cx="1293387" cy="328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spAutoFit/>
          </a:bodyPr>
          <a:lstStyle/>
          <a:p>
            <a:r>
              <a:rPr lang="en-US" sz="800" b="1" dirty="0">
                <a:solidFill>
                  <a:srgbClr val="C00000"/>
                </a:solidFill>
              </a:rPr>
              <a:t>Minimum Acceptable</a:t>
            </a:r>
          </a:p>
          <a:p>
            <a:r>
              <a:rPr lang="en-US" sz="800" b="1" dirty="0">
                <a:solidFill>
                  <a:srgbClr val="C00000"/>
                </a:solidFill>
              </a:rPr>
              <a:t>Brightness 100-150 </a:t>
            </a:r>
            <a:r>
              <a:rPr lang="en-US" sz="800" b="1" dirty="0" smtClean="0">
                <a:solidFill>
                  <a:srgbClr val="C00000"/>
                </a:solidFill>
              </a:rPr>
              <a:t>nit </a:t>
            </a:r>
            <a:endParaRPr lang="en-US" sz="800" b="1" dirty="0">
              <a:solidFill>
                <a:srgbClr val="C00000"/>
              </a:solidFill>
            </a:endParaRPr>
          </a:p>
        </p:txBody>
      </p:sp>
      <p:sp>
        <p:nvSpPr>
          <p:cNvPr id="50" name="Line 195"/>
          <p:cNvSpPr>
            <a:spLocks noChangeShapeType="1"/>
          </p:cNvSpPr>
          <p:nvPr/>
        </p:nvSpPr>
        <p:spPr bwMode="auto">
          <a:xfrm>
            <a:off x="2816319" y="2181469"/>
            <a:ext cx="5778594" cy="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51" name="Text Box 209"/>
          <p:cNvSpPr txBox="1">
            <a:spLocks noChangeArrowheads="1"/>
          </p:cNvSpPr>
          <p:nvPr/>
        </p:nvSpPr>
        <p:spPr bwMode="auto">
          <a:xfrm>
            <a:off x="715751" y="1047750"/>
            <a:ext cx="1488953" cy="328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spAutoFit/>
          </a:bodyPr>
          <a:lstStyle/>
          <a:p>
            <a:r>
              <a:rPr lang="en-US" sz="800" b="1" dirty="0">
                <a:solidFill>
                  <a:schemeClr val="accent1">
                    <a:lumMod val="50000"/>
                  </a:schemeClr>
                </a:solidFill>
              </a:rPr>
              <a:t>NCR XR7 15” / XT15 / XD15</a:t>
            </a:r>
          </a:p>
          <a:p>
            <a:r>
              <a:rPr lang="en-US" sz="800" b="1" dirty="0">
                <a:solidFill>
                  <a:schemeClr val="accent1">
                    <a:lumMod val="50000"/>
                  </a:schemeClr>
                </a:solidFill>
              </a:rPr>
              <a:t>NCR 5967 12</a:t>
            </a:r>
            <a:r>
              <a:rPr lang="en-US" sz="800" b="1" dirty="0" smtClean="0">
                <a:solidFill>
                  <a:schemeClr val="accent1">
                    <a:lumMod val="50000"/>
                  </a:schemeClr>
                </a:solidFill>
              </a:rPr>
              <a:t>” / 5943 </a:t>
            </a:r>
            <a:r>
              <a:rPr lang="en-US" sz="800" b="1" dirty="0">
                <a:solidFill>
                  <a:schemeClr val="accent1">
                    <a:lumMod val="50000"/>
                  </a:schemeClr>
                </a:solidFill>
              </a:rPr>
              <a:t>12”</a:t>
            </a:r>
          </a:p>
        </p:txBody>
      </p:sp>
      <p:sp>
        <p:nvSpPr>
          <p:cNvPr id="61" name="Line 201"/>
          <p:cNvSpPr>
            <a:spLocks noChangeShapeType="1"/>
          </p:cNvSpPr>
          <p:nvPr/>
        </p:nvSpPr>
        <p:spPr bwMode="auto">
          <a:xfrm>
            <a:off x="2823185" y="2181469"/>
            <a:ext cx="3310015" cy="500916"/>
          </a:xfrm>
          <a:prstGeom prst="line">
            <a:avLst/>
          </a:prstGeom>
          <a:ln>
            <a:headEnd/>
            <a:tailEnd/>
          </a:ln>
          <a:extLst/>
        </p:spPr>
        <p:style>
          <a:lnRef idx="3">
            <a:schemeClr val="accent5"/>
          </a:lnRef>
          <a:fillRef idx="0">
            <a:schemeClr val="accent5"/>
          </a:fillRef>
          <a:effectRef idx="2">
            <a:schemeClr val="accent5"/>
          </a:effectRef>
          <a:fontRef idx="minor">
            <a:schemeClr val="tx1"/>
          </a:fontRef>
        </p:style>
        <p:txBody>
          <a:bodyPr lIns="81639" tIns="40819" rIns="81639" bIns="40819"/>
          <a:lstStyle/>
          <a:p>
            <a:endParaRPr lang="en-US" dirty="0"/>
          </a:p>
        </p:txBody>
      </p:sp>
      <p:sp>
        <p:nvSpPr>
          <p:cNvPr id="63" name="Oval 202"/>
          <p:cNvSpPr>
            <a:spLocks noChangeArrowheads="1"/>
          </p:cNvSpPr>
          <p:nvPr/>
        </p:nvSpPr>
        <p:spPr bwMode="auto">
          <a:xfrm>
            <a:off x="5378531" y="2530286"/>
            <a:ext cx="125558" cy="113944"/>
          </a:xfrm>
          <a:prstGeom prst="ellipse">
            <a:avLst/>
          </a:prstGeom>
          <a:solidFill>
            <a:srgbClr val="CC000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nchor="ctr"/>
          <a:lstStyle/>
          <a:p>
            <a:endParaRPr lang="en-US" dirty="0"/>
          </a:p>
        </p:txBody>
      </p:sp>
      <p:sp>
        <p:nvSpPr>
          <p:cNvPr id="62" name="Oval 200"/>
          <p:cNvSpPr>
            <a:spLocks noChangeArrowheads="1"/>
          </p:cNvSpPr>
          <p:nvPr/>
        </p:nvSpPr>
        <p:spPr bwMode="auto">
          <a:xfrm>
            <a:off x="6073895" y="2635301"/>
            <a:ext cx="103766" cy="94168"/>
          </a:xfrm>
          <a:prstGeom prst="ellipse">
            <a:avLst/>
          </a:prstGeom>
          <a:solidFill>
            <a:srgbClr val="E29A20"/>
          </a:solidFill>
          <a:ln>
            <a:noFill/>
          </a:ln>
          <a:effectLst/>
          <a:extLst/>
        </p:spPr>
        <p:txBody>
          <a:bodyPr wrap="none" lIns="81639" tIns="40819" rIns="81639" bIns="40819" anchor="ctr"/>
          <a:lstStyle/>
          <a:p>
            <a:endParaRPr lang="en-US" dirty="0">
              <a:solidFill>
                <a:schemeClr val="tx1"/>
              </a:solidFill>
            </a:endParaRPr>
          </a:p>
        </p:txBody>
      </p:sp>
      <p:sp>
        <p:nvSpPr>
          <p:cNvPr id="65" name="Title 5"/>
          <p:cNvSpPr>
            <a:spLocks noGrp="1"/>
          </p:cNvSpPr>
          <p:nvPr>
            <p:ph type="title"/>
          </p:nvPr>
        </p:nvSpPr>
        <p:spPr>
          <a:xfrm>
            <a:off x="744365" y="95250"/>
            <a:ext cx="8229600" cy="400361"/>
          </a:xfrm>
        </p:spPr>
        <p:txBody>
          <a:bodyPr/>
          <a:lstStyle/>
          <a:p>
            <a:r>
              <a:rPr lang="en-US" sz="3200" dirty="0">
                <a:solidFill>
                  <a:srgbClr val="404040"/>
                </a:solidFill>
              </a:rPr>
              <a:t>NCR RealPOS </a:t>
            </a:r>
          </a:p>
        </p:txBody>
      </p:sp>
      <p:sp>
        <p:nvSpPr>
          <p:cNvPr id="66" name="Text Placeholder 2"/>
          <p:cNvSpPr txBox="1">
            <a:spLocks/>
          </p:cNvSpPr>
          <p:nvPr/>
        </p:nvSpPr>
        <p:spPr>
          <a:xfrm>
            <a:off x="826864" y="483815"/>
            <a:ext cx="8137624" cy="566737"/>
          </a:xfrm>
          <a:prstGeom prst="rect">
            <a:avLst/>
          </a:prstGeom>
        </p:spPr>
        <p:txBody>
          <a:bodyPr vert="horz" lIns="0" tIns="28575" rIns="57150" bIns="28575" rtlCol="0">
            <a:normAutofit/>
          </a:bodyPr>
          <a:lstStyle>
            <a:lvl1pPr marL="0" indent="0" algn="l" defTabSz="914400" rtl="0" eaLnBrk="1" latinLnBrk="0" hangingPunct="1">
              <a:spcBef>
                <a:spcPts val="600"/>
              </a:spcBef>
              <a:spcAft>
                <a:spcPts val="600"/>
              </a:spcAft>
              <a:buClr>
                <a:srgbClr val="54B948"/>
              </a:buClr>
              <a:buFontTx/>
              <a:buNone/>
              <a:defRPr sz="2400" kern="1200">
                <a:solidFill>
                  <a:srgbClr val="54B948"/>
                </a:solidFill>
                <a:latin typeface="Arial" pitchFamily="34" charset="0"/>
                <a:ea typeface="+mn-ea"/>
                <a:cs typeface="Arial" pitchFamily="34" charset="0"/>
              </a:defRPr>
            </a:lvl1pPr>
            <a:lvl2pPr marL="457200" indent="0" algn="l" defTabSz="914400" rtl="0" eaLnBrk="1" latinLnBrk="0" hangingPunct="1">
              <a:spcBef>
                <a:spcPts val="600"/>
              </a:spcBef>
              <a:spcAft>
                <a:spcPts val="600"/>
              </a:spcAft>
              <a:buClr>
                <a:srgbClr val="54B948"/>
              </a:buClr>
              <a:buFontTx/>
              <a:buNone/>
              <a:defRPr sz="2400" kern="1200">
                <a:solidFill>
                  <a:srgbClr val="646464"/>
                </a:solidFill>
                <a:latin typeface="Arial" pitchFamily="34" charset="0"/>
                <a:ea typeface="+mn-ea"/>
                <a:cs typeface="Arial" pitchFamily="34" charset="0"/>
              </a:defRPr>
            </a:lvl2pPr>
            <a:lvl3pPr marL="914400" indent="0" algn="l" defTabSz="914400" rtl="0" eaLnBrk="1" latinLnBrk="0" hangingPunct="1">
              <a:spcBef>
                <a:spcPts val="600"/>
              </a:spcBef>
              <a:spcAft>
                <a:spcPts val="600"/>
              </a:spcAft>
              <a:buClr>
                <a:srgbClr val="54B948"/>
              </a:buClr>
              <a:buFontTx/>
              <a:buNone/>
              <a:defRPr sz="2100" kern="1200">
                <a:solidFill>
                  <a:srgbClr val="646464"/>
                </a:solidFill>
                <a:latin typeface="Arial" pitchFamily="34" charset="0"/>
                <a:ea typeface="+mn-ea"/>
                <a:cs typeface="Arial" pitchFamily="34" charset="0"/>
              </a:defRPr>
            </a:lvl3pPr>
            <a:lvl4pPr marL="1371600" indent="0" algn="l" defTabSz="914400" rtl="0" eaLnBrk="1" latinLnBrk="0" hangingPunct="1">
              <a:spcBef>
                <a:spcPts val="600"/>
              </a:spcBef>
              <a:spcAft>
                <a:spcPts val="600"/>
              </a:spcAft>
              <a:buClr>
                <a:srgbClr val="54B948"/>
              </a:buClr>
              <a:buFontTx/>
              <a:buNone/>
              <a:defRPr sz="1800" kern="1200">
                <a:solidFill>
                  <a:srgbClr val="646464"/>
                </a:solidFill>
                <a:latin typeface="Arial" pitchFamily="34" charset="0"/>
                <a:ea typeface="+mn-ea"/>
                <a:cs typeface="Arial" pitchFamily="34" charset="0"/>
              </a:defRPr>
            </a:lvl4pPr>
            <a:lvl5pPr marL="1828800" indent="0" algn="l" defTabSz="914400" rtl="0" eaLnBrk="1" latinLnBrk="0" hangingPunct="1">
              <a:spcBef>
                <a:spcPts val="600"/>
              </a:spcBef>
              <a:spcAft>
                <a:spcPts val="600"/>
              </a:spcAft>
              <a:buClr>
                <a:srgbClr val="54B948"/>
              </a:buClr>
              <a:buFontTx/>
              <a:buNone/>
              <a:defRPr sz="1600" kern="1200">
                <a:solidFill>
                  <a:srgbClr val="646464"/>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100" kern="1200">
                <a:solidFill>
                  <a:schemeClr val="tx1"/>
                </a:solidFill>
                <a:latin typeface="+mn-lt"/>
                <a:ea typeface="+mn-ea"/>
                <a:cs typeface="+mn-cs"/>
              </a:defRPr>
            </a:lvl9pPr>
          </a:lstStyle>
          <a:p>
            <a:pPr defTabSz="457200">
              <a:spcBef>
                <a:spcPts val="400"/>
              </a:spcBef>
              <a:spcAft>
                <a:spcPts val="400"/>
              </a:spcAft>
              <a:buSzPct val="100000"/>
            </a:pPr>
            <a:r>
              <a:rPr lang="en-US" dirty="0">
                <a:latin typeface="+mn-lt"/>
                <a:ea typeface="ＭＳ Ｐゴシック" charset="0"/>
                <a:cs typeface="ＭＳ Ｐゴシック" charset="0"/>
              </a:rPr>
              <a:t>Purpose built for retail</a:t>
            </a:r>
          </a:p>
        </p:txBody>
      </p:sp>
      <p:sp>
        <p:nvSpPr>
          <p:cNvPr id="67" name="Text Box 209"/>
          <p:cNvSpPr txBox="1">
            <a:spLocks noChangeArrowheads="1"/>
          </p:cNvSpPr>
          <p:nvPr/>
        </p:nvSpPr>
        <p:spPr bwMode="auto">
          <a:xfrm>
            <a:off x="736330" y="1717152"/>
            <a:ext cx="1510254" cy="205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p>
            <a:r>
              <a:rPr lang="en-US" sz="800" b="1" dirty="0">
                <a:solidFill>
                  <a:schemeClr val="accent1">
                    <a:lumMod val="50000"/>
                  </a:schemeClr>
                </a:solidFill>
              </a:rPr>
              <a:t>NCR 72XRT / RP50/25 15”</a:t>
            </a:r>
          </a:p>
        </p:txBody>
      </p:sp>
      <p:sp>
        <p:nvSpPr>
          <p:cNvPr id="14" name="Right Brace 13"/>
          <p:cNvSpPr/>
          <p:nvPr/>
        </p:nvSpPr>
        <p:spPr>
          <a:xfrm>
            <a:off x="2005715" y="1721922"/>
            <a:ext cx="280286" cy="163661"/>
          </a:xfrm>
          <a:prstGeom prst="rightBrac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lIns="57150" tIns="28575" rIns="57150" bIns="28575" rtlCol="0" anchor="ctr"/>
          <a:lstStyle/>
          <a:p>
            <a:pPr algn="ctr"/>
            <a:endParaRPr lang="en-US" dirty="0"/>
          </a:p>
        </p:txBody>
      </p:sp>
      <p:sp>
        <p:nvSpPr>
          <p:cNvPr id="71" name="Text Box 209"/>
          <p:cNvSpPr txBox="1">
            <a:spLocks noChangeArrowheads="1"/>
          </p:cNvSpPr>
          <p:nvPr/>
        </p:nvSpPr>
        <p:spPr bwMode="auto">
          <a:xfrm>
            <a:off x="890026" y="2180229"/>
            <a:ext cx="1194000" cy="205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defPPr>
              <a:defRPr lang="en-US"/>
            </a:defPPr>
            <a:lvl1pPr>
              <a:defRPr sz="800" b="1">
                <a:solidFill>
                  <a:schemeClr val="accent1">
                    <a:lumMod val="50000"/>
                  </a:schemeClr>
                </a:solidFill>
              </a:defRPr>
            </a:lvl1pPr>
          </a:lstStyle>
          <a:p>
            <a:r>
              <a:rPr lang="en-US" dirty="0"/>
              <a:t>Competitor Display 2</a:t>
            </a:r>
          </a:p>
        </p:txBody>
      </p:sp>
      <p:sp>
        <p:nvSpPr>
          <p:cNvPr id="72" name="Right Brace 71"/>
          <p:cNvSpPr/>
          <p:nvPr/>
        </p:nvSpPr>
        <p:spPr>
          <a:xfrm>
            <a:off x="2003808" y="2070141"/>
            <a:ext cx="282192" cy="269356"/>
          </a:xfrm>
          <a:prstGeom prst="rightBrace">
            <a:avLst/>
          </a:prstGeom>
          <a:ln w="19050">
            <a:solidFill>
              <a:srgbClr val="FFC000"/>
            </a:solidFill>
          </a:ln>
        </p:spPr>
        <p:style>
          <a:lnRef idx="1">
            <a:schemeClr val="accent1"/>
          </a:lnRef>
          <a:fillRef idx="0">
            <a:schemeClr val="accent1"/>
          </a:fillRef>
          <a:effectRef idx="0">
            <a:schemeClr val="accent1"/>
          </a:effectRef>
          <a:fontRef idx="minor">
            <a:schemeClr val="tx1"/>
          </a:fontRef>
        </p:style>
        <p:txBody>
          <a:bodyPr lIns="57150" tIns="28575" rIns="57150" bIns="28575" rtlCol="0" anchor="ctr"/>
          <a:lstStyle/>
          <a:p>
            <a:pPr algn="ctr"/>
            <a:endParaRPr lang="en-US" dirty="0"/>
          </a:p>
        </p:txBody>
      </p:sp>
      <p:sp>
        <p:nvSpPr>
          <p:cNvPr id="75" name="Text Box 209"/>
          <p:cNvSpPr txBox="1">
            <a:spLocks noChangeArrowheads="1"/>
          </p:cNvSpPr>
          <p:nvPr/>
        </p:nvSpPr>
        <p:spPr bwMode="auto">
          <a:xfrm>
            <a:off x="878982" y="2026838"/>
            <a:ext cx="1194000" cy="2055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defPPr>
              <a:defRPr lang="en-US"/>
            </a:defPPr>
            <a:lvl1pPr>
              <a:defRPr sz="800" b="1">
                <a:solidFill>
                  <a:schemeClr val="accent1">
                    <a:lumMod val="50000"/>
                  </a:schemeClr>
                </a:solidFill>
              </a:defRPr>
            </a:lvl1pPr>
          </a:lstStyle>
          <a:p>
            <a:r>
              <a:rPr lang="en-US" dirty="0"/>
              <a:t>Competitor Display 1</a:t>
            </a:r>
          </a:p>
        </p:txBody>
      </p:sp>
      <p:sp>
        <p:nvSpPr>
          <p:cNvPr id="77" name="Rectangle 76"/>
          <p:cNvSpPr/>
          <p:nvPr/>
        </p:nvSpPr>
        <p:spPr>
          <a:xfrm>
            <a:off x="4647402" y="591966"/>
            <a:ext cx="3097154" cy="285470"/>
          </a:xfrm>
          <a:prstGeom prst="rect">
            <a:avLst/>
          </a:prstGeom>
          <a:solidFill>
            <a:schemeClr val="bg1">
              <a:lumMod val="50000"/>
              <a:alpha val="85000"/>
            </a:schemeClr>
          </a:solidFill>
        </p:spPr>
        <p:txBody>
          <a:bodyPr lIns="67500" tIns="67500" rIns="67500" bIns="0"/>
          <a:lstStyle/>
          <a:p>
            <a:pPr algn="ctr" defTabSz="285750"/>
            <a:r>
              <a:rPr lang="en-US" sz="1100" b="1" spc="-19" dirty="0" smtClean="0">
                <a:solidFill>
                  <a:schemeClr val="bg1"/>
                </a:solidFill>
                <a:cs typeface="Arial" charset="0"/>
              </a:rPr>
              <a:t>Industrial grade high-bright LCD displays</a:t>
            </a:r>
            <a:endParaRPr lang="en-US" sz="800" spc="-19" dirty="0">
              <a:solidFill>
                <a:schemeClr val="bg1"/>
              </a:solidFill>
            </a:endParaRPr>
          </a:p>
        </p:txBody>
      </p:sp>
      <p:sp>
        <p:nvSpPr>
          <p:cNvPr id="80" name="Right Brace 79"/>
          <p:cNvSpPr/>
          <p:nvPr/>
        </p:nvSpPr>
        <p:spPr>
          <a:xfrm>
            <a:off x="2000250" y="1050552"/>
            <a:ext cx="285750" cy="310467"/>
          </a:xfrm>
          <a:prstGeom prst="rightBrac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lIns="57150" tIns="28575" rIns="57150" bIns="28575" rtlCol="0" anchor="ctr"/>
          <a:lstStyle/>
          <a:p>
            <a:pPr algn="ctr"/>
            <a:endParaRPr lang="en-US" dirty="0">
              <a:solidFill>
                <a:srgbClr val="54B948"/>
              </a:solidFill>
            </a:endParaRPr>
          </a:p>
        </p:txBody>
      </p:sp>
      <p:sp>
        <p:nvSpPr>
          <p:cNvPr id="54" name="Line 197"/>
          <p:cNvSpPr>
            <a:spLocks noChangeShapeType="1"/>
          </p:cNvSpPr>
          <p:nvPr/>
        </p:nvSpPr>
        <p:spPr bwMode="auto">
          <a:xfrm>
            <a:off x="2809875" y="1588971"/>
            <a:ext cx="5778594" cy="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53" name="Line 201"/>
          <p:cNvSpPr>
            <a:spLocks noChangeShapeType="1"/>
          </p:cNvSpPr>
          <p:nvPr/>
        </p:nvSpPr>
        <p:spPr bwMode="auto">
          <a:xfrm>
            <a:off x="2809875" y="1588972"/>
            <a:ext cx="3324303" cy="793167"/>
          </a:xfrm>
          <a:prstGeom prst="line">
            <a:avLst/>
          </a:prstGeom>
          <a:noFill/>
          <a:ln w="38100" cap="flat" cmpd="sng" algn="ctr">
            <a:solidFill>
              <a:srgbClr val="54B948"/>
            </a:solidFill>
            <a:prstDash val="solid"/>
            <a:headEnd/>
            <a:tailEnd/>
          </a:ln>
          <a:effectLst>
            <a:outerShdw blurRad="40000" dist="23000" dir="5400000" rotWithShape="0">
              <a:srgbClr val="000000">
                <a:alpha val="35000"/>
              </a:srgbClr>
            </a:outerShdw>
          </a:effectLst>
          <a:extLst/>
        </p:spPr>
        <p:txBody>
          <a:bodyPr lIns="81639" tIns="40819" rIns="81639" bIns="40819"/>
          <a:lstStyle/>
          <a:p>
            <a:pPr defTabSz="914400" fontAlgn="auto">
              <a:spcBef>
                <a:spcPts val="0"/>
              </a:spcBef>
              <a:spcAft>
                <a:spcPts val="0"/>
              </a:spcAft>
            </a:pPr>
            <a:endParaRPr lang="en-US" kern="0" dirty="0">
              <a:solidFill>
                <a:sysClr val="windowText" lastClr="000000"/>
              </a:solidFill>
              <a:latin typeface="+mj-lt"/>
              <a:ea typeface="ＭＳ Ｐゴシック" charset="0"/>
              <a:cs typeface="ＭＳ Ｐゴシック" charset="0"/>
            </a:endParaRPr>
          </a:p>
        </p:txBody>
      </p:sp>
      <p:sp>
        <p:nvSpPr>
          <p:cNvPr id="28" name="Line 201"/>
          <p:cNvSpPr>
            <a:spLocks noChangeShapeType="1"/>
          </p:cNvSpPr>
          <p:nvPr/>
        </p:nvSpPr>
        <p:spPr bwMode="auto">
          <a:xfrm>
            <a:off x="2808897" y="1191893"/>
            <a:ext cx="3324303" cy="992509"/>
          </a:xfrm>
          <a:prstGeom prst="line">
            <a:avLst/>
          </a:prstGeom>
          <a:noFill/>
          <a:ln w="38100" cap="flat" cmpd="sng" algn="ctr">
            <a:solidFill>
              <a:srgbClr val="54B948"/>
            </a:solidFill>
            <a:prstDash val="solid"/>
            <a:headEnd/>
            <a:tailEnd/>
          </a:ln>
          <a:effectLst>
            <a:outerShdw blurRad="40000" dist="23000" dir="5400000" rotWithShape="0">
              <a:srgbClr val="000000">
                <a:alpha val="35000"/>
              </a:srgbClr>
            </a:outerShdw>
          </a:effectLst>
          <a:extLst/>
        </p:spPr>
        <p:txBody>
          <a:bodyPr lIns="81639" tIns="40819" rIns="81639" bIns="40819"/>
          <a:lstStyle/>
          <a:p>
            <a:pPr defTabSz="914400" fontAlgn="auto">
              <a:spcBef>
                <a:spcPts val="0"/>
              </a:spcBef>
              <a:spcAft>
                <a:spcPts val="0"/>
              </a:spcAft>
            </a:pPr>
            <a:endParaRPr lang="en-US" kern="0" dirty="0">
              <a:solidFill>
                <a:sysClr val="windowText" lastClr="000000"/>
              </a:solidFill>
              <a:latin typeface="+mj-lt"/>
              <a:ea typeface="ＭＳ Ｐゴシック" charset="0"/>
              <a:cs typeface="ＭＳ Ｐゴシック" charset="0"/>
            </a:endParaRPr>
          </a:p>
        </p:txBody>
      </p:sp>
      <p:sp>
        <p:nvSpPr>
          <p:cNvPr id="55" name="Line 201"/>
          <p:cNvSpPr>
            <a:spLocks noChangeShapeType="1"/>
          </p:cNvSpPr>
          <p:nvPr/>
        </p:nvSpPr>
        <p:spPr bwMode="auto">
          <a:xfrm>
            <a:off x="6149641" y="2202070"/>
            <a:ext cx="1232234" cy="374008"/>
          </a:xfrm>
          <a:prstGeom prst="line">
            <a:avLst/>
          </a:prstGeom>
          <a:ln>
            <a:solidFill>
              <a:srgbClr val="54B948"/>
            </a:solidFill>
            <a:prstDash val="dash"/>
            <a:headEnd/>
            <a:tailEnd/>
          </a:ln>
          <a:extLst/>
        </p:spPr>
        <p:style>
          <a:lnRef idx="3">
            <a:schemeClr val="accent1"/>
          </a:lnRef>
          <a:fillRef idx="0">
            <a:schemeClr val="accent1"/>
          </a:fillRef>
          <a:effectRef idx="2">
            <a:schemeClr val="accent1"/>
          </a:effectRef>
          <a:fontRef idx="minor">
            <a:schemeClr val="tx1"/>
          </a:fontRef>
        </p:style>
        <p:txBody>
          <a:bodyPr lIns="81639" tIns="40819" rIns="81639" bIns="40819"/>
          <a:lstStyle/>
          <a:p>
            <a:endParaRPr lang="en-US" dirty="0"/>
          </a:p>
        </p:txBody>
      </p:sp>
      <p:sp>
        <p:nvSpPr>
          <p:cNvPr id="60" name="Line 201"/>
          <p:cNvSpPr>
            <a:spLocks noChangeShapeType="1"/>
          </p:cNvSpPr>
          <p:nvPr/>
        </p:nvSpPr>
        <p:spPr bwMode="auto">
          <a:xfrm>
            <a:off x="6141320" y="2396778"/>
            <a:ext cx="731834" cy="193666"/>
          </a:xfrm>
          <a:prstGeom prst="line">
            <a:avLst/>
          </a:prstGeom>
          <a:ln>
            <a:solidFill>
              <a:srgbClr val="54B948"/>
            </a:solidFill>
            <a:prstDash val="dash"/>
            <a:headEnd/>
            <a:tailEnd/>
          </a:ln>
          <a:extLst/>
        </p:spPr>
        <p:style>
          <a:lnRef idx="3">
            <a:schemeClr val="accent1"/>
          </a:lnRef>
          <a:fillRef idx="0">
            <a:schemeClr val="accent1"/>
          </a:fillRef>
          <a:effectRef idx="2">
            <a:schemeClr val="accent1"/>
          </a:effectRef>
          <a:fontRef idx="minor">
            <a:schemeClr val="tx1"/>
          </a:fontRef>
        </p:style>
        <p:txBody>
          <a:bodyPr lIns="81639" tIns="40819" rIns="81639" bIns="40819"/>
          <a:lstStyle/>
          <a:p>
            <a:endParaRPr lang="en-US" dirty="0"/>
          </a:p>
        </p:txBody>
      </p:sp>
      <p:sp>
        <p:nvSpPr>
          <p:cNvPr id="69" name="Line 201"/>
          <p:cNvSpPr>
            <a:spLocks noChangeShapeType="1"/>
          </p:cNvSpPr>
          <p:nvPr/>
        </p:nvSpPr>
        <p:spPr bwMode="auto">
          <a:xfrm>
            <a:off x="2808897" y="2192551"/>
            <a:ext cx="1953603" cy="489834"/>
          </a:xfrm>
          <a:prstGeom prst="line">
            <a:avLst/>
          </a:prstGeom>
          <a:ln>
            <a:headEnd/>
            <a:tailEnd/>
          </a:ln>
          <a:extLst/>
        </p:spPr>
        <p:style>
          <a:lnRef idx="3">
            <a:schemeClr val="accent5"/>
          </a:lnRef>
          <a:fillRef idx="0">
            <a:schemeClr val="accent5"/>
          </a:fillRef>
          <a:effectRef idx="2">
            <a:schemeClr val="accent5"/>
          </a:effectRef>
          <a:fontRef idx="minor">
            <a:schemeClr val="tx1"/>
          </a:fontRef>
        </p:style>
        <p:txBody>
          <a:bodyPr lIns="81639" tIns="40819" rIns="81639" bIns="40819"/>
          <a:lstStyle/>
          <a:p>
            <a:endParaRPr lang="en-US" dirty="0"/>
          </a:p>
        </p:txBody>
      </p:sp>
      <p:sp>
        <p:nvSpPr>
          <p:cNvPr id="59" name="Oval 200"/>
          <p:cNvSpPr>
            <a:spLocks noChangeArrowheads="1"/>
          </p:cNvSpPr>
          <p:nvPr/>
        </p:nvSpPr>
        <p:spPr bwMode="auto">
          <a:xfrm>
            <a:off x="4705429" y="2641641"/>
            <a:ext cx="114143" cy="98344"/>
          </a:xfrm>
          <a:prstGeom prst="ellipse">
            <a:avLst/>
          </a:prstGeom>
          <a:solidFill>
            <a:srgbClr val="E29A20"/>
          </a:solidFill>
          <a:ln>
            <a:noFill/>
          </a:ln>
          <a:effectLst/>
          <a:extLst/>
        </p:spPr>
        <p:txBody>
          <a:bodyPr wrap="none" lIns="81639" tIns="40819" rIns="81639" bIns="40819" anchor="ctr"/>
          <a:lstStyle/>
          <a:p>
            <a:endParaRPr lang="en-US" dirty="0"/>
          </a:p>
        </p:txBody>
      </p:sp>
      <p:sp>
        <p:nvSpPr>
          <p:cNvPr id="78" name="Oval 202"/>
          <p:cNvSpPr>
            <a:spLocks noChangeArrowheads="1"/>
          </p:cNvSpPr>
          <p:nvPr/>
        </p:nvSpPr>
        <p:spPr bwMode="auto">
          <a:xfrm>
            <a:off x="4323663" y="2533472"/>
            <a:ext cx="125558" cy="113944"/>
          </a:xfrm>
          <a:prstGeom prst="ellipse">
            <a:avLst/>
          </a:prstGeom>
          <a:solidFill>
            <a:srgbClr val="CC000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nchor="ctr"/>
          <a:lstStyle/>
          <a:p>
            <a:endParaRPr lang="en-US" dirty="0"/>
          </a:p>
        </p:txBody>
      </p:sp>
      <p:sp>
        <p:nvSpPr>
          <p:cNvPr id="82" name="Line 201"/>
          <p:cNvSpPr>
            <a:spLocks noChangeShapeType="1"/>
          </p:cNvSpPr>
          <p:nvPr/>
        </p:nvSpPr>
        <p:spPr bwMode="auto">
          <a:xfrm>
            <a:off x="2816041" y="1787931"/>
            <a:ext cx="3333599" cy="707968"/>
          </a:xfrm>
          <a:prstGeom prst="line">
            <a:avLst/>
          </a:prstGeom>
          <a:noFill/>
          <a:ln w="38100" cap="flat" cmpd="sng" algn="ctr">
            <a:solidFill>
              <a:srgbClr val="54B948"/>
            </a:solidFill>
            <a:prstDash val="solid"/>
            <a:headEnd/>
            <a:tailEnd/>
          </a:ln>
          <a:effectLst>
            <a:outerShdw blurRad="40000" dist="23000" dir="5400000" rotWithShape="0">
              <a:srgbClr val="000000">
                <a:alpha val="35000"/>
              </a:srgbClr>
            </a:outerShdw>
          </a:effectLst>
          <a:extLst/>
        </p:spPr>
        <p:txBody>
          <a:bodyPr lIns="81639" tIns="40819" rIns="81639" bIns="40819"/>
          <a:lstStyle/>
          <a:p>
            <a:pPr defTabSz="914400" fontAlgn="auto">
              <a:spcBef>
                <a:spcPts val="0"/>
              </a:spcBef>
              <a:spcAft>
                <a:spcPts val="0"/>
              </a:spcAft>
            </a:pPr>
            <a:endParaRPr lang="en-US" kern="0" dirty="0">
              <a:solidFill>
                <a:sysClr val="windowText" lastClr="000000"/>
              </a:solidFill>
              <a:latin typeface="+mj-lt"/>
              <a:ea typeface="ＭＳ Ｐゴシック" charset="0"/>
              <a:cs typeface="ＭＳ Ｐゴシック" charset="0"/>
            </a:endParaRPr>
          </a:p>
        </p:txBody>
      </p:sp>
      <p:sp>
        <p:nvSpPr>
          <p:cNvPr id="83" name="Line 194"/>
          <p:cNvSpPr>
            <a:spLocks noChangeShapeType="1"/>
          </p:cNvSpPr>
          <p:nvPr/>
        </p:nvSpPr>
        <p:spPr bwMode="auto">
          <a:xfrm>
            <a:off x="2844205" y="2594016"/>
            <a:ext cx="5757575" cy="0"/>
          </a:xfrm>
          <a:prstGeom prst="line">
            <a:avLst/>
          </a:prstGeom>
          <a:noFill/>
          <a:ln w="19050">
            <a:solidFill>
              <a:srgbClr val="C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57150" tIns="28575" rIns="57150" bIns="28575"/>
          <a:lstStyle/>
          <a:p>
            <a:endParaRPr lang="en-US" dirty="0"/>
          </a:p>
        </p:txBody>
      </p:sp>
      <p:sp>
        <p:nvSpPr>
          <p:cNvPr id="52" name="Oval 202"/>
          <p:cNvSpPr>
            <a:spLocks noChangeArrowheads="1"/>
          </p:cNvSpPr>
          <p:nvPr/>
        </p:nvSpPr>
        <p:spPr bwMode="auto">
          <a:xfrm>
            <a:off x="7319096" y="2522864"/>
            <a:ext cx="125558" cy="113944"/>
          </a:xfrm>
          <a:prstGeom prst="ellipse">
            <a:avLst/>
          </a:prstGeom>
          <a:solidFill>
            <a:srgbClr val="CC000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nchor="ctr"/>
          <a:lstStyle/>
          <a:p>
            <a:endParaRPr lang="en-US" dirty="0"/>
          </a:p>
        </p:txBody>
      </p:sp>
      <p:sp>
        <p:nvSpPr>
          <p:cNvPr id="49" name="Oval 202"/>
          <p:cNvSpPr>
            <a:spLocks noChangeArrowheads="1"/>
          </p:cNvSpPr>
          <p:nvPr/>
        </p:nvSpPr>
        <p:spPr bwMode="auto">
          <a:xfrm>
            <a:off x="6747906" y="2529844"/>
            <a:ext cx="125558" cy="113944"/>
          </a:xfrm>
          <a:prstGeom prst="ellipse">
            <a:avLst/>
          </a:prstGeom>
          <a:solidFill>
            <a:srgbClr val="CC000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nchor="ctr"/>
          <a:lstStyle/>
          <a:p>
            <a:endParaRPr lang="en-US" dirty="0"/>
          </a:p>
        </p:txBody>
      </p:sp>
      <p:sp>
        <p:nvSpPr>
          <p:cNvPr id="57" name="Oval 200"/>
          <p:cNvSpPr>
            <a:spLocks noChangeArrowheads="1"/>
          </p:cNvSpPr>
          <p:nvPr/>
        </p:nvSpPr>
        <p:spPr bwMode="auto">
          <a:xfrm>
            <a:off x="6077107" y="2333625"/>
            <a:ext cx="114143" cy="103585"/>
          </a:xfrm>
          <a:prstGeom prst="ellipse">
            <a:avLst/>
          </a:prstGeom>
          <a:solidFill>
            <a:srgbClr val="54B948"/>
          </a:solidFill>
          <a:ln w="9525" algn="ctr">
            <a:noFill/>
            <a:round/>
            <a:headEnd/>
            <a:tailEnd/>
          </a:ln>
          <a:effectLst/>
          <a:extLst/>
        </p:spPr>
        <p:txBody>
          <a:bodyPr wrap="none" lIns="81639" tIns="40819" rIns="81639" bIns="40819" anchor="ctr"/>
          <a:lstStyle/>
          <a:p>
            <a:endParaRPr lang="en-US" dirty="0"/>
          </a:p>
        </p:txBody>
      </p:sp>
      <p:sp>
        <p:nvSpPr>
          <p:cNvPr id="58" name="Oval 200"/>
          <p:cNvSpPr>
            <a:spLocks noChangeArrowheads="1"/>
          </p:cNvSpPr>
          <p:nvPr/>
        </p:nvSpPr>
        <p:spPr bwMode="auto">
          <a:xfrm>
            <a:off x="6070421" y="2127429"/>
            <a:ext cx="125558" cy="113944"/>
          </a:xfrm>
          <a:prstGeom prst="ellipse">
            <a:avLst/>
          </a:prstGeom>
          <a:solidFill>
            <a:srgbClr val="54B948"/>
          </a:solidFill>
          <a:ln w="9525" algn="ctr">
            <a:noFill/>
            <a:round/>
            <a:headEnd/>
            <a:tailEnd/>
          </a:ln>
          <a:effectLst/>
          <a:extLst/>
        </p:spPr>
        <p:txBody>
          <a:bodyPr wrap="none" lIns="81639" tIns="40819" rIns="81639" bIns="40819" anchor="ctr"/>
          <a:lstStyle/>
          <a:p>
            <a:endParaRPr lang="en-US" dirty="0"/>
          </a:p>
        </p:txBody>
      </p:sp>
      <p:sp>
        <p:nvSpPr>
          <p:cNvPr id="86" name="Oval 202"/>
          <p:cNvSpPr>
            <a:spLocks noChangeArrowheads="1"/>
          </p:cNvSpPr>
          <p:nvPr/>
        </p:nvSpPr>
        <p:spPr bwMode="auto">
          <a:xfrm>
            <a:off x="6374328" y="2538969"/>
            <a:ext cx="125558" cy="113944"/>
          </a:xfrm>
          <a:prstGeom prst="ellipse">
            <a:avLst/>
          </a:prstGeom>
          <a:solidFill>
            <a:srgbClr val="CC000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1639" tIns="40819" rIns="81639" bIns="40819" anchor="ctr"/>
          <a:lstStyle/>
          <a:p>
            <a:endParaRPr lang="en-US" dirty="0"/>
          </a:p>
        </p:txBody>
      </p:sp>
      <p:sp>
        <p:nvSpPr>
          <p:cNvPr id="87" name="Right Brace 86"/>
          <p:cNvSpPr/>
          <p:nvPr/>
        </p:nvSpPr>
        <p:spPr>
          <a:xfrm>
            <a:off x="2000250" y="1445022"/>
            <a:ext cx="275956" cy="243126"/>
          </a:xfrm>
          <a:prstGeom prst="rightBrac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lIns="57150" tIns="28575" rIns="57150" bIns="28575" rtlCol="0" anchor="ctr"/>
          <a:lstStyle/>
          <a:p>
            <a:pPr algn="ctr"/>
            <a:endParaRPr lang="en-US" dirty="0"/>
          </a:p>
        </p:txBody>
      </p:sp>
      <p:sp>
        <p:nvSpPr>
          <p:cNvPr id="88" name="Text Box 209"/>
          <p:cNvSpPr txBox="1">
            <a:spLocks noChangeArrowheads="1"/>
          </p:cNvSpPr>
          <p:nvPr/>
        </p:nvSpPr>
        <p:spPr bwMode="auto">
          <a:xfrm>
            <a:off x="729349" y="1415525"/>
            <a:ext cx="1538974" cy="328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p>
            <a:r>
              <a:rPr lang="en-US" sz="800" b="1" dirty="0">
                <a:solidFill>
                  <a:schemeClr val="accent1">
                    <a:lumMod val="50000"/>
                  </a:schemeClr>
                </a:solidFill>
              </a:rPr>
              <a:t>NCR 5967 15” </a:t>
            </a:r>
            <a:r>
              <a:rPr lang="en-US" sz="800" b="1" dirty="0" smtClean="0">
                <a:solidFill>
                  <a:schemeClr val="accent1">
                    <a:lumMod val="50000"/>
                  </a:schemeClr>
                </a:solidFill>
              </a:rPr>
              <a:t>/ 5943 </a:t>
            </a:r>
            <a:r>
              <a:rPr lang="en-US" sz="800" b="1" dirty="0">
                <a:solidFill>
                  <a:schemeClr val="accent1">
                    <a:lumMod val="50000"/>
                  </a:schemeClr>
                </a:solidFill>
              </a:rPr>
              <a:t>15”</a:t>
            </a:r>
          </a:p>
          <a:p>
            <a:r>
              <a:rPr lang="en-US" sz="800" b="1" dirty="0">
                <a:solidFill>
                  <a:schemeClr val="accent1">
                    <a:lumMod val="50000"/>
                  </a:schemeClr>
                </a:solidFill>
              </a:rPr>
              <a:t>NCR XT10 </a:t>
            </a:r>
            <a:r>
              <a:rPr lang="en-US" sz="800" b="1" dirty="0" smtClean="0">
                <a:solidFill>
                  <a:schemeClr val="accent1">
                    <a:lumMod val="50000"/>
                  </a:schemeClr>
                </a:solidFill>
              </a:rPr>
              <a:t>/ XD10 </a:t>
            </a:r>
            <a:r>
              <a:rPr lang="en-US" sz="800" b="1" dirty="0">
                <a:solidFill>
                  <a:schemeClr val="accent1">
                    <a:lumMod val="50000"/>
                  </a:schemeClr>
                </a:solidFill>
              </a:rPr>
              <a:t>10” </a:t>
            </a:r>
          </a:p>
        </p:txBody>
      </p:sp>
      <p:sp>
        <p:nvSpPr>
          <p:cNvPr id="89" name="Text Box 209"/>
          <p:cNvSpPr txBox="1">
            <a:spLocks noChangeArrowheads="1"/>
          </p:cNvSpPr>
          <p:nvPr/>
        </p:nvSpPr>
        <p:spPr bwMode="auto">
          <a:xfrm>
            <a:off x="5504088" y="1212078"/>
            <a:ext cx="3073878" cy="573495"/>
          </a:xfrm>
          <a:prstGeom prst="rect">
            <a:avLst/>
          </a:prstGeom>
          <a:solidFill>
            <a:srgbClr val="54B948"/>
          </a:solidFill>
          <a:ln>
            <a:noFill/>
          </a:ln>
          <a:effectLst/>
          <a:ex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defPPr>
              <a:defRPr lang="en-US"/>
            </a:defPPr>
            <a:lvl1pPr marL="140891" indent="-140891" eaLnBrk="0" hangingPunct="0">
              <a:lnSpc>
                <a:spcPct val="110000"/>
              </a:lnSpc>
              <a:buFont typeface="Arial" panose="020B0604020202020204" pitchFamily="34" charset="0"/>
              <a:buChar char="•"/>
              <a:tabLst>
                <a:tab pos="1216422" algn="l"/>
              </a:tabLst>
              <a:defRPr sz="1300">
                <a:solidFill>
                  <a:schemeClr val="lt1"/>
                </a:solidFill>
                <a:latin typeface="Verdana" pitchFamily="34" charset="0"/>
                <a:ea typeface="+mn-ea"/>
                <a:cs typeface="+mn-cs"/>
              </a:defRPr>
            </a:lvl1pPr>
            <a:lvl2pPr marL="430609" lvl="1" indent="-215305" eaLnBrk="0" hangingPunct="0">
              <a:lnSpc>
                <a:spcPct val="110000"/>
              </a:lnSpc>
              <a:buFont typeface="Verdana" panose="020B0604030504040204" pitchFamily="34" charset="0"/>
              <a:buChar char="‒"/>
              <a:tabLst>
                <a:tab pos="1216422" algn="l"/>
              </a:tabLst>
              <a:defRPr sz="1100">
                <a:solidFill>
                  <a:schemeClr val="lt1"/>
                </a:solidFill>
                <a:latin typeface="Verdana" pitchFamily="34" charset="0"/>
                <a:ea typeface="+mn-ea"/>
                <a:cs typeface="+mn-cs"/>
              </a:defRPr>
            </a:lvl2pPr>
            <a:lvl3pPr marL="430609" lvl="2" indent="-215305" eaLnBrk="0" hangingPunct="0">
              <a:lnSpc>
                <a:spcPct val="110000"/>
              </a:lnSpc>
              <a:buFontTx/>
              <a:buChar char="–"/>
              <a:tabLst>
                <a:tab pos="1216422" algn="l"/>
              </a:tabLst>
              <a:defRPr sz="1100">
                <a:solidFill>
                  <a:schemeClr val="lt1"/>
                </a:solidFill>
                <a:latin typeface="Verdana" pitchFamily="34" charset="0"/>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marL="0" indent="0">
              <a:buNone/>
            </a:pPr>
            <a:r>
              <a:rPr lang="en-US" sz="900" dirty="0"/>
              <a:t>RealPOS </a:t>
            </a:r>
            <a:r>
              <a:rPr lang="en-US" sz="900" dirty="0" smtClean="0"/>
              <a:t>high-bright LED-backlit LCD displays are designed to provide an improved user experience over a longer lifespan</a:t>
            </a:r>
            <a:endParaRPr lang="en-US" sz="900" dirty="0"/>
          </a:p>
        </p:txBody>
      </p:sp>
      <p:sp>
        <p:nvSpPr>
          <p:cNvPr id="90" name="Text Box 209"/>
          <p:cNvSpPr txBox="1">
            <a:spLocks noChangeArrowheads="1"/>
          </p:cNvSpPr>
          <p:nvPr/>
        </p:nvSpPr>
        <p:spPr bwMode="auto">
          <a:xfrm rot="1076323">
            <a:off x="3495265" y="1406071"/>
            <a:ext cx="1353288" cy="220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p>
            <a:r>
              <a:rPr lang="en-US" sz="900" b="1" dirty="0">
                <a:solidFill>
                  <a:schemeClr val="accent1">
                    <a:lumMod val="50000"/>
                  </a:schemeClr>
                </a:solidFill>
              </a:rPr>
              <a:t>(500 nit / 50K hours)</a:t>
            </a:r>
          </a:p>
        </p:txBody>
      </p:sp>
      <p:sp>
        <p:nvSpPr>
          <p:cNvPr id="91" name="Text Box 209"/>
          <p:cNvSpPr txBox="1">
            <a:spLocks noChangeArrowheads="1"/>
          </p:cNvSpPr>
          <p:nvPr/>
        </p:nvSpPr>
        <p:spPr bwMode="auto">
          <a:xfrm rot="883700">
            <a:off x="3378654" y="1675072"/>
            <a:ext cx="1348721" cy="220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p>
            <a:r>
              <a:rPr lang="en-US" sz="900" b="1" dirty="0">
                <a:solidFill>
                  <a:schemeClr val="accent1">
                    <a:lumMod val="50000"/>
                  </a:schemeClr>
                </a:solidFill>
              </a:rPr>
              <a:t>(400 nit / 50K hours)</a:t>
            </a:r>
          </a:p>
        </p:txBody>
      </p:sp>
      <p:sp>
        <p:nvSpPr>
          <p:cNvPr id="92" name="Text Box 209"/>
          <p:cNvSpPr txBox="1">
            <a:spLocks noChangeArrowheads="1"/>
          </p:cNvSpPr>
          <p:nvPr/>
        </p:nvSpPr>
        <p:spPr bwMode="auto">
          <a:xfrm rot="716321">
            <a:off x="3313091" y="1866327"/>
            <a:ext cx="1348721" cy="220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p>
            <a:r>
              <a:rPr lang="en-US" sz="900" b="1" dirty="0">
                <a:solidFill>
                  <a:schemeClr val="accent1">
                    <a:lumMod val="50000"/>
                  </a:schemeClr>
                </a:solidFill>
              </a:rPr>
              <a:t>(350 nit / 50K hours)</a:t>
            </a:r>
          </a:p>
        </p:txBody>
      </p:sp>
      <p:sp>
        <p:nvSpPr>
          <p:cNvPr id="93" name="Text Box 209"/>
          <p:cNvSpPr txBox="1">
            <a:spLocks noChangeArrowheads="1"/>
          </p:cNvSpPr>
          <p:nvPr/>
        </p:nvSpPr>
        <p:spPr bwMode="auto">
          <a:xfrm rot="487825">
            <a:off x="2915801" y="2105334"/>
            <a:ext cx="1348721" cy="220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defPPr>
              <a:defRPr lang="en-US"/>
            </a:defPPr>
            <a:lvl1pPr>
              <a:defRPr sz="900" b="1">
                <a:solidFill>
                  <a:schemeClr val="accent1">
                    <a:lumMod val="50000"/>
                  </a:schemeClr>
                </a:solidFill>
              </a:defRPr>
            </a:lvl1pPr>
          </a:lstStyle>
          <a:p>
            <a:r>
              <a:rPr lang="en-US" dirty="0"/>
              <a:t>(250 nit / 50K hours)</a:t>
            </a:r>
          </a:p>
        </p:txBody>
      </p:sp>
      <p:sp>
        <p:nvSpPr>
          <p:cNvPr id="94" name="Text Box 209"/>
          <p:cNvSpPr txBox="1">
            <a:spLocks noChangeArrowheads="1"/>
          </p:cNvSpPr>
          <p:nvPr/>
        </p:nvSpPr>
        <p:spPr bwMode="auto">
          <a:xfrm rot="828452">
            <a:off x="2858841" y="2357512"/>
            <a:ext cx="1348721" cy="220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39" tIns="40819" rIns="81639" bIns="40819">
            <a:spAutoFit/>
          </a:bodyPr>
          <a:lstStyle>
            <a:defPPr>
              <a:defRPr lang="en-US"/>
            </a:defPPr>
            <a:lvl1pPr>
              <a:defRPr sz="900" b="1">
                <a:solidFill>
                  <a:schemeClr val="accent1">
                    <a:lumMod val="50000"/>
                  </a:schemeClr>
                </a:solidFill>
              </a:defRPr>
            </a:lvl1pPr>
          </a:lstStyle>
          <a:p>
            <a:r>
              <a:rPr lang="en-US" dirty="0"/>
              <a:t>(250 nit / 30K </a:t>
            </a:r>
            <a:r>
              <a:rPr lang="en-US" dirty="0" smtClean="0"/>
              <a:t>hours</a:t>
            </a:r>
            <a:r>
              <a:rPr lang="en-US" dirty="0"/>
              <a:t>)</a:t>
            </a:r>
          </a:p>
        </p:txBody>
      </p:sp>
      <p:sp>
        <p:nvSpPr>
          <p:cNvPr id="95" name="Right Brace 94"/>
          <p:cNvSpPr/>
          <p:nvPr/>
        </p:nvSpPr>
        <p:spPr>
          <a:xfrm rot="10800000">
            <a:off x="1965243" y="2565241"/>
            <a:ext cx="282192" cy="260896"/>
          </a:xfrm>
          <a:prstGeom prst="righ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lIns="57150" tIns="28575" rIns="57150" bIns="28575" rtlCol="0" anchor="ctr"/>
          <a:lstStyle/>
          <a:p>
            <a:pPr algn="ctr"/>
            <a:endParaRPr lang="en-US" dirty="0"/>
          </a:p>
        </p:txBody>
      </p:sp>
      <p:sp>
        <p:nvSpPr>
          <p:cNvPr id="64" name="Oval 200"/>
          <p:cNvSpPr>
            <a:spLocks noChangeArrowheads="1"/>
          </p:cNvSpPr>
          <p:nvPr/>
        </p:nvSpPr>
        <p:spPr bwMode="auto">
          <a:xfrm>
            <a:off x="6082927" y="2451125"/>
            <a:ext cx="114143" cy="103585"/>
          </a:xfrm>
          <a:prstGeom prst="ellipse">
            <a:avLst/>
          </a:prstGeom>
          <a:solidFill>
            <a:srgbClr val="54B948"/>
          </a:solidFill>
          <a:ln w="9525" algn="ctr">
            <a:noFill/>
            <a:round/>
            <a:headEnd/>
            <a:tailEnd/>
          </a:ln>
          <a:effectLst/>
          <a:extLst/>
        </p:spPr>
        <p:txBody>
          <a:bodyPr wrap="none" lIns="81639" tIns="40819" rIns="81639" bIns="40819" anchor="ctr"/>
          <a:lstStyle/>
          <a:p>
            <a:endParaRPr lang="en-US" dirty="0"/>
          </a:p>
        </p:txBody>
      </p:sp>
      <p:sp>
        <p:nvSpPr>
          <p:cNvPr id="3" name="Down Arrow 2"/>
          <p:cNvSpPr/>
          <p:nvPr/>
        </p:nvSpPr>
        <p:spPr>
          <a:xfrm rot="3352645">
            <a:off x="5249849" y="1476076"/>
            <a:ext cx="102435" cy="470381"/>
          </a:xfrm>
          <a:prstGeom prst="downArrow">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8" name="Rectangle 67"/>
          <p:cNvSpPr/>
          <p:nvPr/>
        </p:nvSpPr>
        <p:spPr>
          <a:xfrm>
            <a:off x="509551" y="3452501"/>
            <a:ext cx="8110576" cy="136013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numCol="2" rtlCol="0" anchor="t" anchorCtr="0"/>
          <a:lstStyle/>
          <a:p>
            <a:pPr lvl="0" defTabSz="914400" fontAlgn="auto">
              <a:spcBef>
                <a:spcPts val="0"/>
              </a:spcBef>
              <a:spcAft>
                <a:spcPts val="0"/>
              </a:spcAft>
            </a:pPr>
            <a:r>
              <a:rPr lang="en-US" sz="900" b="1" dirty="0">
                <a:solidFill>
                  <a:prstClr val="white"/>
                </a:solidFill>
                <a:latin typeface="+mj-lt"/>
              </a:rPr>
              <a:t>Example Assumptions: </a:t>
            </a: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r>
              <a:rPr lang="en-US" sz="900" spc="-20" dirty="0">
                <a:solidFill>
                  <a:prstClr val="white"/>
                </a:solidFill>
                <a:latin typeface="+mj-lt"/>
              </a:rPr>
              <a:t>Display on 18 hours per day x 365 days per year = 6,570 hours per year</a:t>
            </a: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r>
              <a:rPr lang="en-US" sz="900" spc="-20" dirty="0">
                <a:solidFill>
                  <a:prstClr val="white"/>
                </a:solidFill>
                <a:latin typeface="+mj-lt"/>
              </a:rPr>
              <a:t>LCD hours to ½ brightness = 50,000 hours / 6,570 hours per year = 7.6 years</a:t>
            </a: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r>
              <a:rPr lang="en-US" sz="900" spc="-20" dirty="0">
                <a:solidFill>
                  <a:prstClr val="white"/>
                </a:solidFill>
                <a:latin typeface="+mj-lt"/>
              </a:rPr>
              <a:t>LCD hours to ½ brightness = 30,000 hours / 6,570 hours per year = 4.6 </a:t>
            </a:r>
            <a:r>
              <a:rPr lang="en-US" sz="900" spc="-20" dirty="0" smtClean="0">
                <a:solidFill>
                  <a:prstClr val="white"/>
                </a:solidFill>
                <a:latin typeface="+mj-lt"/>
              </a:rPr>
              <a:t>years</a:t>
            </a: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endParaRPr lang="en-US" sz="900" spc="-20" dirty="0" smtClean="0">
              <a:solidFill>
                <a:prstClr val="white"/>
              </a:solidFill>
              <a:latin typeface="+mj-lt"/>
            </a:endParaRP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r>
              <a:rPr lang="en-US" sz="900" spc="-20" dirty="0" smtClean="0">
                <a:solidFill>
                  <a:prstClr val="white"/>
                </a:solidFill>
                <a:latin typeface="+mj-lt"/>
              </a:rPr>
              <a:t>The </a:t>
            </a:r>
            <a:r>
              <a:rPr lang="en-US" sz="900" spc="-20" dirty="0">
                <a:solidFill>
                  <a:prstClr val="white"/>
                </a:solidFill>
                <a:latin typeface="+mj-lt"/>
              </a:rPr>
              <a:t>specifications listed in this comparison represent the typical brightness of the LCD panel without a touch screen.  The actual display brightness will be lower with the addition of a touch sensor.   </a:t>
            </a: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endParaRPr lang="en-US" sz="900" spc="-20" dirty="0" smtClean="0">
              <a:solidFill>
                <a:prstClr val="white"/>
              </a:solidFill>
              <a:latin typeface="+mj-lt"/>
            </a:endParaRP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endParaRPr lang="en-US" sz="900" dirty="0">
              <a:solidFill>
                <a:prstClr val="white"/>
              </a:solidFill>
              <a:latin typeface="+mj-lt"/>
            </a:endParaRPr>
          </a:p>
          <a:p>
            <a:pPr marL="0" lvl="1" defTabSz="816388" eaLnBrk="0" fontAlgn="auto" hangingPunct="0">
              <a:lnSpc>
                <a:spcPct val="110000"/>
              </a:lnSpc>
              <a:spcBef>
                <a:spcPts val="0"/>
              </a:spcBef>
              <a:spcAft>
                <a:spcPts val="0"/>
              </a:spcAft>
              <a:tabLst>
                <a:tab pos="394891" algn="l"/>
                <a:tab pos="1216422" algn="l"/>
              </a:tabLst>
            </a:pPr>
            <a:r>
              <a:rPr lang="en-US" sz="900" b="1" spc="-20" dirty="0" smtClean="0">
                <a:solidFill>
                  <a:prstClr val="white"/>
                </a:solidFill>
                <a:latin typeface="+mj-lt"/>
              </a:rPr>
              <a:t>Summary</a:t>
            </a: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r>
              <a:rPr lang="en-US" sz="900" spc="-20" dirty="0" smtClean="0">
                <a:solidFill>
                  <a:prstClr val="white"/>
                </a:solidFill>
                <a:latin typeface="+mj-lt"/>
              </a:rPr>
              <a:t>NCR Display </a:t>
            </a:r>
            <a:r>
              <a:rPr lang="en-US" sz="900" spc="-20" dirty="0">
                <a:solidFill>
                  <a:prstClr val="white"/>
                </a:solidFill>
                <a:latin typeface="+mj-lt"/>
              </a:rPr>
              <a:t>1 (500 nit / 50K hours) = ~</a:t>
            </a:r>
            <a:r>
              <a:rPr lang="en-US" sz="900" b="1" spc="-20" dirty="0">
                <a:solidFill>
                  <a:prstClr val="white"/>
                </a:solidFill>
                <a:latin typeface="+mj-lt"/>
              </a:rPr>
              <a:t>7.6 years </a:t>
            </a:r>
            <a:r>
              <a:rPr lang="en-US" sz="900" spc="-20" dirty="0">
                <a:solidFill>
                  <a:prstClr val="white"/>
                </a:solidFill>
                <a:latin typeface="+mj-lt"/>
              </a:rPr>
              <a:t>to ½ brightness (250 </a:t>
            </a:r>
            <a:r>
              <a:rPr lang="en-US" sz="900" spc="-20" dirty="0" smtClean="0">
                <a:solidFill>
                  <a:prstClr val="white"/>
                </a:solidFill>
                <a:latin typeface="+mj-lt"/>
              </a:rPr>
              <a:t>nit)</a:t>
            </a:r>
            <a:endParaRPr lang="en-US" sz="900" spc="-20" dirty="0">
              <a:solidFill>
                <a:prstClr val="white"/>
              </a:solidFill>
              <a:latin typeface="+mj-lt"/>
            </a:endParaRP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r>
              <a:rPr lang="en-US" sz="900" spc="-20" dirty="0">
                <a:solidFill>
                  <a:prstClr val="white"/>
                </a:solidFill>
                <a:latin typeface="+mj-lt"/>
              </a:rPr>
              <a:t>NCR Display 2 (400 nit / 50K hours) = ~</a:t>
            </a:r>
            <a:r>
              <a:rPr lang="en-US" sz="900" b="1" spc="-20" dirty="0">
                <a:solidFill>
                  <a:prstClr val="white"/>
                </a:solidFill>
                <a:latin typeface="+mj-lt"/>
              </a:rPr>
              <a:t>7.6 years </a:t>
            </a:r>
            <a:r>
              <a:rPr lang="en-US" sz="900" spc="-20" dirty="0">
                <a:solidFill>
                  <a:prstClr val="white"/>
                </a:solidFill>
                <a:latin typeface="+mj-lt"/>
              </a:rPr>
              <a:t>to ½ brightness (200 </a:t>
            </a:r>
            <a:r>
              <a:rPr lang="en-US" sz="900" spc="-20" dirty="0" smtClean="0">
                <a:solidFill>
                  <a:prstClr val="white"/>
                </a:solidFill>
                <a:latin typeface="+mj-lt"/>
              </a:rPr>
              <a:t>nit)</a:t>
            </a:r>
            <a:endParaRPr lang="en-US" sz="900" spc="-20" dirty="0">
              <a:solidFill>
                <a:prstClr val="white"/>
              </a:solidFill>
              <a:latin typeface="+mj-lt"/>
            </a:endParaRP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r>
              <a:rPr lang="en-US" sz="900" spc="-20" dirty="0">
                <a:solidFill>
                  <a:prstClr val="white"/>
                </a:solidFill>
                <a:latin typeface="+mj-lt"/>
              </a:rPr>
              <a:t>NCR Display 3 (350 nit / 50K hours) = ~</a:t>
            </a:r>
            <a:r>
              <a:rPr lang="en-US" sz="900" b="1" spc="-20" dirty="0">
                <a:solidFill>
                  <a:prstClr val="white"/>
                </a:solidFill>
                <a:latin typeface="+mj-lt"/>
              </a:rPr>
              <a:t>7.6 years </a:t>
            </a:r>
            <a:r>
              <a:rPr lang="en-US" sz="900" spc="-20" dirty="0">
                <a:solidFill>
                  <a:prstClr val="white"/>
                </a:solidFill>
                <a:latin typeface="+mj-lt"/>
              </a:rPr>
              <a:t>to ½ brightness (175 </a:t>
            </a:r>
            <a:r>
              <a:rPr lang="en-US" sz="900" spc="-20" dirty="0" smtClean="0">
                <a:solidFill>
                  <a:prstClr val="white"/>
                </a:solidFill>
                <a:latin typeface="+mj-lt"/>
              </a:rPr>
              <a:t>nit)</a:t>
            </a:r>
            <a:endParaRPr lang="en-US" sz="900" spc="-20" dirty="0">
              <a:solidFill>
                <a:prstClr val="white"/>
              </a:solidFill>
              <a:latin typeface="+mj-lt"/>
            </a:endParaRP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r>
              <a:rPr lang="en-US" sz="900" spc="-20" dirty="0" smtClean="0">
                <a:solidFill>
                  <a:prstClr val="white"/>
                </a:solidFill>
                <a:latin typeface="+mj-lt"/>
              </a:rPr>
              <a:t>Competitor Display 1 </a:t>
            </a:r>
            <a:r>
              <a:rPr lang="en-US" sz="900" spc="-20" dirty="0">
                <a:solidFill>
                  <a:prstClr val="white"/>
                </a:solidFill>
                <a:latin typeface="+mj-lt"/>
              </a:rPr>
              <a:t>(250 </a:t>
            </a:r>
            <a:r>
              <a:rPr lang="en-US" sz="900" spc="-20" dirty="0" smtClean="0">
                <a:solidFill>
                  <a:prstClr val="white"/>
                </a:solidFill>
                <a:latin typeface="+mj-lt"/>
              </a:rPr>
              <a:t>nit </a:t>
            </a:r>
            <a:r>
              <a:rPr lang="en-US" sz="900" spc="-20" dirty="0">
                <a:solidFill>
                  <a:prstClr val="white"/>
                </a:solidFill>
                <a:latin typeface="+mj-lt"/>
              </a:rPr>
              <a:t>/ 50K </a:t>
            </a:r>
            <a:r>
              <a:rPr lang="en-US" sz="900" spc="-20" dirty="0" smtClean="0">
                <a:solidFill>
                  <a:prstClr val="white"/>
                </a:solidFill>
                <a:latin typeface="+mj-lt"/>
              </a:rPr>
              <a:t>hours</a:t>
            </a:r>
            <a:r>
              <a:rPr lang="en-US" sz="900" spc="-20" dirty="0">
                <a:solidFill>
                  <a:prstClr val="white"/>
                </a:solidFill>
                <a:latin typeface="+mj-lt"/>
              </a:rPr>
              <a:t>) = ~6.1 years to </a:t>
            </a:r>
            <a:r>
              <a:rPr lang="en-US" sz="900" spc="-20" dirty="0" smtClean="0">
                <a:solidFill>
                  <a:prstClr val="white"/>
                </a:solidFill>
                <a:latin typeface="+mj-lt"/>
              </a:rPr>
              <a:t>minimum acceptable </a:t>
            </a:r>
            <a:r>
              <a:rPr lang="en-US" sz="900" spc="-20" dirty="0">
                <a:solidFill>
                  <a:prstClr val="white"/>
                </a:solidFill>
                <a:latin typeface="+mj-lt"/>
              </a:rPr>
              <a:t>brightness (150 </a:t>
            </a:r>
            <a:r>
              <a:rPr lang="en-US" sz="900" spc="-20" dirty="0" smtClean="0">
                <a:solidFill>
                  <a:prstClr val="white"/>
                </a:solidFill>
                <a:latin typeface="+mj-lt"/>
              </a:rPr>
              <a:t>nit)</a:t>
            </a:r>
            <a:endParaRPr lang="en-US" sz="900" spc="-20" dirty="0">
              <a:solidFill>
                <a:prstClr val="white"/>
              </a:solidFill>
              <a:latin typeface="+mj-lt"/>
            </a:endParaRPr>
          </a:p>
          <a:p>
            <a:pPr marL="111125" lvl="1" indent="-11112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r>
              <a:rPr lang="en-US" sz="900" spc="-20" dirty="0">
                <a:solidFill>
                  <a:prstClr val="white"/>
                </a:solidFill>
                <a:latin typeface="+mj-lt"/>
              </a:rPr>
              <a:t>Competitor Display 2 (250 </a:t>
            </a:r>
            <a:r>
              <a:rPr lang="en-US" sz="900" spc="-20" dirty="0" smtClean="0">
                <a:solidFill>
                  <a:prstClr val="white"/>
                </a:solidFill>
                <a:latin typeface="+mj-lt"/>
              </a:rPr>
              <a:t>nit </a:t>
            </a:r>
            <a:r>
              <a:rPr lang="en-US" sz="900" spc="-20" dirty="0">
                <a:solidFill>
                  <a:prstClr val="white"/>
                </a:solidFill>
                <a:latin typeface="+mj-lt"/>
              </a:rPr>
              <a:t>/ 30K hours) = ~3.7 years to minimum acceptable brightness (150 </a:t>
            </a:r>
            <a:r>
              <a:rPr lang="en-US" sz="900" spc="-20" dirty="0" smtClean="0">
                <a:solidFill>
                  <a:prstClr val="white"/>
                </a:solidFill>
                <a:latin typeface="+mj-lt"/>
              </a:rPr>
              <a:t>nit)</a:t>
            </a:r>
            <a:endParaRPr lang="en-US" sz="900" spc="-20" dirty="0">
              <a:solidFill>
                <a:prstClr val="white"/>
              </a:solidFill>
              <a:latin typeface="+mj-lt"/>
            </a:endParaRPr>
          </a:p>
          <a:p>
            <a:pPr marL="142875" lvl="1" indent="-142875" defTabSz="816388" eaLnBrk="0" fontAlgn="auto" hangingPunct="0">
              <a:lnSpc>
                <a:spcPct val="110000"/>
              </a:lnSpc>
              <a:spcBef>
                <a:spcPts val="0"/>
              </a:spcBef>
              <a:spcAft>
                <a:spcPts val="0"/>
              </a:spcAft>
              <a:buFont typeface="Arial" panose="020B0604020202020204" pitchFamily="34" charset="0"/>
              <a:buChar char="•"/>
              <a:tabLst>
                <a:tab pos="394891" algn="l"/>
                <a:tab pos="1216422" algn="l"/>
              </a:tabLst>
            </a:pPr>
            <a:endParaRPr lang="en-US" sz="900" spc="-20" dirty="0">
              <a:solidFill>
                <a:prstClr val="white"/>
              </a:solidFill>
              <a:latin typeface="+mj-lt"/>
            </a:endParaRPr>
          </a:p>
        </p:txBody>
      </p:sp>
      <p:sp>
        <p:nvSpPr>
          <p:cNvPr id="70" name="TextBox 69"/>
          <p:cNvSpPr txBox="1"/>
          <p:nvPr/>
        </p:nvSpPr>
        <p:spPr>
          <a:xfrm>
            <a:off x="4582738" y="4812633"/>
            <a:ext cx="4037389" cy="273152"/>
          </a:xfrm>
          <a:prstGeom prst="rect">
            <a:avLst/>
          </a:prstGeom>
          <a:noFill/>
          <a:ln w="3175">
            <a:solidFill>
              <a:schemeClr val="tx1"/>
            </a:solidFill>
          </a:ln>
        </p:spPr>
        <p:txBody>
          <a:bodyPr wrap="square" lIns="57150" tIns="28575" rIns="57150" bIns="28575" rtlCol="0">
            <a:spAutoFit/>
          </a:bodyPr>
          <a:lstStyle/>
          <a:p>
            <a:r>
              <a:rPr lang="en-US" sz="700" dirty="0" smtClean="0"/>
              <a:t>*A </a:t>
            </a:r>
            <a:r>
              <a:rPr lang="en-US" sz="700" dirty="0"/>
              <a:t>nit is a unit of visible-light intensity, </a:t>
            </a:r>
            <a:r>
              <a:rPr lang="en-US" sz="700" dirty="0" smtClean="0"/>
              <a:t>commonly </a:t>
            </a:r>
            <a:r>
              <a:rPr lang="en-US" sz="700" dirty="0"/>
              <a:t>used to specify the brightness of an LCD display.  One nit is equivalent to one candela per square meter (cd/m</a:t>
            </a:r>
            <a:r>
              <a:rPr lang="en-US" sz="700" b="1" baseline="30000" dirty="0"/>
              <a:t>2</a:t>
            </a:r>
            <a:r>
              <a:rPr lang="en-US" sz="700" b="1" dirty="0"/>
              <a:t> </a:t>
            </a:r>
            <a:r>
              <a:rPr lang="en-US" sz="700" dirty="0"/>
              <a:t>).  </a:t>
            </a:r>
          </a:p>
        </p:txBody>
      </p:sp>
      <p:sp>
        <p:nvSpPr>
          <p:cNvPr id="76" name="Footer Placeholder 2"/>
          <p:cNvSpPr txBox="1">
            <a:spLocks/>
          </p:cNvSpPr>
          <p:nvPr/>
        </p:nvSpPr>
        <p:spPr>
          <a:xfrm>
            <a:off x="1143893" y="4818127"/>
            <a:ext cx="2432747"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79" name="Date Placeholder 3"/>
          <p:cNvSpPr txBox="1">
            <a:spLocks/>
          </p:cNvSpPr>
          <p:nvPr/>
        </p:nvSpPr>
        <p:spPr>
          <a:xfrm>
            <a:off x="359818" y="4823733"/>
            <a:ext cx="714375"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fontAlgn="auto">
              <a:spcBef>
                <a:spcPts val="0"/>
              </a:spcBef>
              <a:spcAft>
                <a:spcPts val="0"/>
              </a:spcAft>
              <a:defRPr/>
            </a:pPr>
            <a:fld id="{13486D5E-6732-478A-8D72-49A3EB55F9C6}" type="datetime1">
              <a:rPr lang="en-US" sz="800">
                <a:solidFill>
                  <a:schemeClr val="tx2"/>
                </a:solidFill>
                <a:latin typeface="+mn-lt"/>
                <a:ea typeface="+mn-ea"/>
                <a:cs typeface="+mn-cs"/>
              </a:rPr>
              <a:pPr fontAlgn="auto">
                <a:spcBef>
                  <a:spcPts val="0"/>
                </a:spcBef>
                <a:spcAft>
                  <a:spcPts val="0"/>
                </a:spcAft>
                <a:defRPr/>
              </a:pPr>
              <a:t>3/13/2015</a:t>
            </a:fld>
            <a:endParaRPr lang="en-US" sz="800" dirty="0">
              <a:solidFill>
                <a:schemeClr val="tx2"/>
              </a:solidFill>
              <a:latin typeface="+mn-lt"/>
              <a:ea typeface="+mn-ea"/>
              <a:cs typeface="+mn-cs"/>
            </a:endParaRPr>
          </a:p>
        </p:txBody>
      </p:sp>
    </p:spTree>
    <p:extLst>
      <p:ext uri="{BB962C8B-B14F-4D97-AF65-F5344CB8AC3E}">
        <p14:creationId xmlns:p14="http://schemas.microsoft.com/office/powerpoint/2010/main" val="2099555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11</a:t>
            </a:fld>
            <a:endParaRPr lang="en-US" dirty="0"/>
          </a:p>
        </p:txBody>
      </p:sp>
      <p:sp>
        <p:nvSpPr>
          <p:cNvPr id="6" name="Title 5"/>
          <p:cNvSpPr>
            <a:spLocks noGrp="1"/>
          </p:cNvSpPr>
          <p:nvPr>
            <p:ph type="title"/>
          </p:nvPr>
        </p:nvSpPr>
        <p:spPr>
          <a:xfrm>
            <a:off x="414759" y="133547"/>
            <a:ext cx="8229600" cy="857250"/>
          </a:xfrm>
        </p:spPr>
        <p:txBody>
          <a:bodyPr/>
          <a:lstStyle/>
          <a:p>
            <a:r>
              <a:rPr lang="en-US" dirty="0"/>
              <a:t>NCR RealPOS </a:t>
            </a:r>
          </a:p>
        </p:txBody>
      </p:sp>
      <p:sp>
        <p:nvSpPr>
          <p:cNvPr id="9" name="Text Placeholder 2"/>
          <p:cNvSpPr>
            <a:spLocks noGrp="1"/>
          </p:cNvSpPr>
          <p:nvPr>
            <p:ph type="body" sz="quarter" idx="4294967295"/>
          </p:nvPr>
        </p:nvSpPr>
        <p:spPr>
          <a:xfrm>
            <a:off x="545256"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Progressive Styling</a:t>
            </a:r>
          </a:p>
        </p:txBody>
      </p:sp>
      <p:sp>
        <p:nvSpPr>
          <p:cNvPr id="64" name="Rectangle 63"/>
          <p:cNvSpPr/>
          <p:nvPr/>
        </p:nvSpPr>
        <p:spPr>
          <a:xfrm>
            <a:off x="3316059" y="1985217"/>
            <a:ext cx="2650249" cy="1663837"/>
          </a:xfrm>
          <a:prstGeom prst="rect">
            <a:avLst/>
          </a:prstGeom>
          <a:noFill/>
          <a:ln w="9525" cap="flat" cmpd="sng" algn="ctr">
            <a:solidFill>
              <a:sysClr val="window" lastClr="FFFFFF">
                <a:lumMod val="75000"/>
              </a:sysClr>
            </a:solidFill>
            <a:prstDash val="solid"/>
          </a:ln>
          <a:effectLst/>
        </p:spPr>
        <p:txBody>
          <a:bodyPr lIns="91440" tIns="45720" rIns="91440" bIns="4572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ndParaRPr>
          </a:p>
        </p:txBody>
      </p:sp>
      <p:sp>
        <p:nvSpPr>
          <p:cNvPr id="65" name="Rectangle 64"/>
          <p:cNvSpPr/>
          <p:nvPr/>
        </p:nvSpPr>
        <p:spPr>
          <a:xfrm>
            <a:off x="3316060" y="3649054"/>
            <a:ext cx="2660454" cy="419556"/>
          </a:xfrm>
          <a:prstGeom prst="rect">
            <a:avLst/>
          </a:prstGeom>
          <a:solidFill>
            <a:srgbClr val="54B948"/>
          </a:solidFill>
          <a:ln w="9525" cap="flat" cmpd="sng" algn="ctr">
            <a:noFill/>
            <a:prstDash val="solid"/>
          </a:ln>
          <a:effectLst/>
        </p:spPr>
        <p:txBody>
          <a:bodyPr lIns="91440" tIns="45720" rIns="91440" bIns="45720" anchor="ct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sz="1200" b="1" i="0" u="none" strike="noStrike" kern="0" cap="all" spc="0" normalizeH="0" baseline="0" noProof="0" dirty="0">
                <a:ln>
                  <a:noFill/>
                </a:ln>
                <a:solidFill>
                  <a:prstClr val="white"/>
                </a:solidFill>
                <a:effectLst/>
                <a:uLnTx/>
                <a:uFillTx/>
                <a:latin typeface="Arial"/>
              </a:rPr>
              <a:t>NCR RealPOS X-Series </a:t>
            </a:r>
          </a:p>
        </p:txBody>
      </p:sp>
      <p:grpSp>
        <p:nvGrpSpPr>
          <p:cNvPr id="66" name="Group 65"/>
          <p:cNvGrpSpPr/>
          <p:nvPr/>
        </p:nvGrpSpPr>
        <p:grpSpPr>
          <a:xfrm>
            <a:off x="848264" y="1259024"/>
            <a:ext cx="1765080" cy="1315564"/>
            <a:chOff x="1254490" y="2238498"/>
            <a:chExt cx="2582726" cy="1924978"/>
          </a:xfrm>
        </p:grpSpPr>
        <p:sp>
          <p:nvSpPr>
            <p:cNvPr id="67" name="Rectangle 66"/>
            <p:cNvSpPr/>
            <p:nvPr/>
          </p:nvSpPr>
          <p:spPr>
            <a:xfrm>
              <a:off x="1254490" y="2238498"/>
              <a:ext cx="2582726" cy="1924978"/>
            </a:xfrm>
            <a:prstGeom prst="rect">
              <a:avLst/>
            </a:prstGeom>
            <a:noFill/>
            <a:ln w="9525" cap="flat" cmpd="sng" algn="ctr">
              <a:solidFill>
                <a:sysClr val="window" lastClr="FFFFFF">
                  <a:lumMod val="75000"/>
                </a:sysClr>
              </a:solidFill>
              <a:prstDash val="solid"/>
            </a:ln>
            <a:effectLst/>
          </p:spPr>
          <p:txBody>
            <a:bodyPr lIns="146304" tIns="73152" rIns="146304" bIns="7315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ndParaRPr>
            </a:p>
          </p:txBody>
        </p:sp>
        <p:pic>
          <p:nvPicPr>
            <p:cNvPr id="68" name="Picture 4" descr="http://cdn3.pcadvisor.co.uk/cmsdata/features/3416876/Best_tablets.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69152" y="2418935"/>
              <a:ext cx="1953401" cy="1564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9" name="Rectangle 68"/>
          <p:cNvSpPr/>
          <p:nvPr/>
        </p:nvSpPr>
        <p:spPr>
          <a:xfrm>
            <a:off x="6669024" y="1259024"/>
            <a:ext cx="1765080" cy="1315564"/>
          </a:xfrm>
          <a:prstGeom prst="rect">
            <a:avLst/>
          </a:prstGeom>
          <a:noFill/>
          <a:ln w="9525" cap="flat" cmpd="sng" algn="ctr">
            <a:solidFill>
              <a:sysClr val="window" lastClr="FFFFFF">
                <a:lumMod val="75000"/>
              </a:sysClr>
            </a:solidFill>
            <a:prstDash val="solid"/>
          </a:ln>
          <a:effectLst/>
        </p:spPr>
        <p:txBody>
          <a:bodyPr lIns="91440" tIns="45720" rIns="91440" bIns="4572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ndParaRPr>
          </a:p>
        </p:txBody>
      </p:sp>
      <p:grpSp>
        <p:nvGrpSpPr>
          <p:cNvPr id="70" name="Group 69"/>
          <p:cNvGrpSpPr/>
          <p:nvPr/>
        </p:nvGrpSpPr>
        <p:grpSpPr>
          <a:xfrm>
            <a:off x="6763271" y="1353017"/>
            <a:ext cx="1617411" cy="1392026"/>
            <a:chOff x="773705" y="821516"/>
            <a:chExt cx="2128218" cy="1929616"/>
          </a:xfrm>
        </p:grpSpPr>
        <p:pic>
          <p:nvPicPr>
            <p:cNvPr id="71" name="Picture 3"/>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3704" r="100000"/>
                      </a14:imgEffect>
                    </a14:imgLayer>
                  </a14:imgProps>
                </a:ext>
                <a:ext uri="{28A0092B-C50C-407E-A947-70E740481C1C}">
                  <a14:useLocalDpi xmlns:a14="http://schemas.microsoft.com/office/drawing/2010/main"/>
                </a:ext>
              </a:extLst>
            </a:blip>
            <a:srcRect/>
            <a:stretch>
              <a:fillRect/>
            </a:stretch>
          </p:blipFill>
          <p:spPr bwMode="auto">
            <a:xfrm>
              <a:off x="1654393" y="928429"/>
              <a:ext cx="1247530" cy="674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7" descr="C:\Users\mh185066\AppData\Local\Microsoft\Windows\Temporary Internet Files\Content.IE5\810V3HHY\CD361_24a_RET_RealPOS-82XRT-Integrated-Front[1].jpg"/>
            <p:cNvPicPr>
              <a:picLocks noChangeAspect="1" noChangeArrowheads="1"/>
            </p:cNvPicPr>
            <p:nvPr/>
          </p:nvPicPr>
          <p:blipFill>
            <a:blip r:embed="rId6" cstate="screen">
              <a:extLst>
                <a:ext uri="{BEBA8EAE-BF5A-486C-A8C5-ECC9F3942E4B}">
                  <a14:imgProps xmlns:a14="http://schemas.microsoft.com/office/drawing/2010/main">
                    <a14:imgLayer r:embed="rId7">
                      <a14:imgEffect>
                        <a14:backgroundRemoval t="2804" b="97819" l="5972" r="95694"/>
                      </a14:imgEffect>
                    </a14:imgLayer>
                  </a14:imgProps>
                </a:ext>
                <a:ext uri="{28A0092B-C50C-407E-A947-70E740481C1C}">
                  <a14:useLocalDpi xmlns:a14="http://schemas.microsoft.com/office/drawing/2010/main"/>
                </a:ext>
              </a:extLst>
            </a:blip>
            <a:srcRect/>
            <a:stretch>
              <a:fillRect/>
            </a:stretch>
          </p:blipFill>
          <p:spPr bwMode="auto">
            <a:xfrm>
              <a:off x="773705" y="821516"/>
              <a:ext cx="1098069" cy="979111"/>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6" descr="C:\Users\mh185066\AppData\Local\Microsoft\Windows\Temporary Internet Files\Content.IE5\F1A1XB6Y\CD303_21a_RP70xrt_15in[1].jpg"/>
            <p:cNvPicPr>
              <a:picLocks noChangeAspect="1" noChangeArrowheads="1"/>
            </p:cNvPicPr>
            <p:nvPr/>
          </p:nvPicPr>
          <p:blipFill>
            <a:blip r:embed="rId8" cstate="screen">
              <a:extLst>
                <a:ext uri="{BEBA8EAE-BF5A-486C-A8C5-ECC9F3942E4B}">
                  <a14:imgProps xmlns:a14="http://schemas.microsoft.com/office/drawing/2010/main">
                    <a14:imgLayer r:embed="rId9">
                      <a14:imgEffect>
                        <a14:backgroundRemoval t="18403" b="81944" l="23056" r="78056"/>
                      </a14:imgEffect>
                    </a14:imgLayer>
                  </a14:imgProps>
                </a:ext>
                <a:ext uri="{28A0092B-C50C-407E-A947-70E740481C1C}">
                  <a14:useLocalDpi xmlns:a14="http://schemas.microsoft.com/office/drawing/2010/main"/>
                </a:ext>
              </a:extLst>
            </a:blip>
            <a:srcRect/>
            <a:stretch>
              <a:fillRect/>
            </a:stretch>
          </p:blipFill>
          <p:spPr bwMode="auto">
            <a:xfrm>
              <a:off x="935360" y="1177881"/>
              <a:ext cx="1966563" cy="1573251"/>
            </a:xfrm>
            <a:prstGeom prst="rect">
              <a:avLst/>
            </a:prstGeom>
            <a:noFill/>
            <a:extLst>
              <a:ext uri="{909E8E84-426E-40DD-AFC4-6F175D3DCCD1}">
                <a14:hiddenFill xmlns:a14="http://schemas.microsoft.com/office/drawing/2010/main">
                  <a:solidFill>
                    <a:srgbClr val="FFFFFF"/>
                  </a:solidFill>
                </a14:hiddenFill>
              </a:ext>
            </a:extLst>
          </p:spPr>
        </p:pic>
      </p:grpSp>
      <p:sp>
        <p:nvSpPr>
          <p:cNvPr id="74" name="Rectangle 73"/>
          <p:cNvSpPr/>
          <p:nvPr/>
        </p:nvSpPr>
        <p:spPr>
          <a:xfrm>
            <a:off x="848264" y="2574589"/>
            <a:ext cx="1775286" cy="357191"/>
          </a:xfrm>
          <a:prstGeom prst="rect">
            <a:avLst/>
          </a:prstGeom>
          <a:solidFill>
            <a:srgbClr val="54B948"/>
          </a:solidFill>
          <a:ln w="9525" cap="flat" cmpd="sng" algn="ctr">
            <a:noFill/>
            <a:prstDash val="solid"/>
          </a:ln>
          <a:effectLst/>
        </p:spPr>
        <p:txBody>
          <a:bodyPr lIns="91440" tIns="45720" rIns="91440" bIns="45720" anchor="ct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sz="1200" b="1" i="0" u="none" strike="noStrike" kern="0" cap="all" spc="0" normalizeH="0" baseline="0" noProof="0" dirty="0">
                <a:ln>
                  <a:noFill/>
                </a:ln>
                <a:solidFill>
                  <a:prstClr val="white"/>
                </a:solidFill>
                <a:effectLst/>
                <a:uLnTx/>
                <a:uFillTx/>
                <a:latin typeface="Arial"/>
              </a:rPr>
              <a:t>Consumer grade</a:t>
            </a:r>
          </a:p>
        </p:txBody>
      </p:sp>
      <p:sp>
        <p:nvSpPr>
          <p:cNvPr id="75" name="Rectangle 74"/>
          <p:cNvSpPr/>
          <p:nvPr/>
        </p:nvSpPr>
        <p:spPr>
          <a:xfrm>
            <a:off x="6669024" y="2574589"/>
            <a:ext cx="1775286" cy="357191"/>
          </a:xfrm>
          <a:prstGeom prst="rect">
            <a:avLst/>
          </a:prstGeom>
          <a:solidFill>
            <a:srgbClr val="54B948"/>
          </a:solidFill>
          <a:ln w="9525" cap="flat" cmpd="sng" algn="ctr">
            <a:noFill/>
            <a:prstDash val="solid"/>
          </a:ln>
          <a:effectLst/>
        </p:spPr>
        <p:txBody>
          <a:bodyPr lIns="91440" tIns="45720" rIns="91440" bIns="45720" anchor="ct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sz="1200" b="1" i="0" u="none" strike="noStrike" kern="0" cap="all" spc="0" normalizeH="0" baseline="0" noProof="0" dirty="0">
                <a:ln>
                  <a:noFill/>
                </a:ln>
                <a:solidFill>
                  <a:prstClr val="white"/>
                </a:solidFill>
                <a:effectLst/>
                <a:uLnTx/>
                <a:uFillTx/>
                <a:latin typeface="Arial"/>
              </a:rPr>
              <a:t>Retail-hardened</a:t>
            </a:r>
          </a:p>
        </p:txBody>
      </p:sp>
      <p:sp>
        <p:nvSpPr>
          <p:cNvPr id="76" name="Rectangle 75"/>
          <p:cNvSpPr/>
          <p:nvPr/>
        </p:nvSpPr>
        <p:spPr>
          <a:xfrm>
            <a:off x="3548110" y="1394545"/>
            <a:ext cx="2067288" cy="557845"/>
          </a:xfrm>
          <a:prstGeom prst="rect">
            <a:avLst/>
          </a:prstGeom>
        </p:spPr>
        <p:txBody>
          <a:bodyPr wrap="square" lIns="57150" tIns="28575" rIns="57150" bIns="28575">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en-US" sz="1600" b="1" i="0" u="none" strike="noStrike" kern="0" cap="all" spc="0" normalizeH="0" baseline="0" noProof="0" dirty="0">
                <a:ln>
                  <a:noFill/>
                </a:ln>
                <a:solidFill>
                  <a:prstClr val="black">
                    <a:lumMod val="85000"/>
                    <a:lumOff val="15000"/>
                  </a:prstClr>
                </a:solidFill>
                <a:effectLst/>
                <a:uLnTx/>
                <a:uFillTx/>
              </a:rPr>
              <a:t>The best </a:t>
            </a:r>
            <a:r>
              <a:rPr kumimoji="0" lang="en-US" sz="1600" b="1" i="0" u="none" strike="noStrike" kern="0" cap="all" spc="0" normalizeH="0" baseline="0" noProof="0" dirty="0" smtClean="0">
                <a:ln>
                  <a:noFill/>
                </a:ln>
                <a:solidFill>
                  <a:prstClr val="black">
                    <a:lumMod val="85000"/>
                    <a:lumOff val="15000"/>
                  </a:prstClr>
                </a:solidFill>
                <a:effectLst/>
                <a:uLnTx/>
                <a:uFillTx/>
              </a:rPr>
              <a:t>of </a:t>
            </a:r>
            <a:r>
              <a:rPr kumimoji="0" lang="en-US" sz="1600" b="1" i="0" u="none" strike="noStrike" kern="0" cap="all" spc="0" normalizeH="0" baseline="0" noProof="0" dirty="0">
                <a:ln>
                  <a:noFill/>
                </a:ln>
                <a:solidFill>
                  <a:prstClr val="black">
                    <a:lumMod val="85000"/>
                    <a:lumOff val="15000"/>
                  </a:prstClr>
                </a:solidFill>
                <a:effectLst/>
                <a:uLnTx/>
                <a:uFillTx/>
              </a:rPr>
              <a:t>both worlds</a:t>
            </a:r>
          </a:p>
        </p:txBody>
      </p:sp>
      <p:sp>
        <p:nvSpPr>
          <p:cNvPr id="77" name="Isosceles Triangle 76"/>
          <p:cNvSpPr/>
          <p:nvPr/>
        </p:nvSpPr>
        <p:spPr>
          <a:xfrm rot="10800000">
            <a:off x="4581755" y="4068610"/>
            <a:ext cx="129062" cy="125222"/>
          </a:xfrm>
          <a:prstGeom prst="triangle">
            <a:avLst/>
          </a:prstGeom>
          <a:solidFill>
            <a:srgbClr val="54B948"/>
          </a:solidFill>
          <a:ln w="25400" cap="flat" cmpd="sng" algn="ctr">
            <a:noFill/>
            <a:prstDash val="solid"/>
          </a:ln>
          <a:effectLst/>
        </p:spPr>
        <p:txBody>
          <a:bodyPr lIns="57150" tIns="28575" rIns="57150" bIns="285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Arial"/>
            </a:endParaRPr>
          </a:p>
        </p:txBody>
      </p:sp>
      <p:graphicFrame>
        <p:nvGraphicFramePr>
          <p:cNvPr id="78" name="Diagram 77"/>
          <p:cNvGraphicFramePr/>
          <p:nvPr>
            <p:extLst>
              <p:ext uri="{D42A27DB-BD31-4B8C-83A1-F6EECF244321}">
                <p14:modId xmlns:p14="http://schemas.microsoft.com/office/powerpoint/2010/main" val="942251887"/>
              </p:ext>
            </p:extLst>
          </p:nvPr>
        </p:nvGraphicFramePr>
        <p:xfrm>
          <a:off x="621028" y="1045224"/>
          <a:ext cx="2986851" cy="140605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79" name="Diagram 78"/>
          <p:cNvGraphicFramePr/>
          <p:nvPr>
            <p:extLst>
              <p:ext uri="{D42A27DB-BD31-4B8C-83A1-F6EECF244321}">
                <p14:modId xmlns:p14="http://schemas.microsoft.com/office/powerpoint/2010/main" val="1621679637"/>
              </p:ext>
            </p:extLst>
          </p:nvPr>
        </p:nvGraphicFramePr>
        <p:xfrm>
          <a:off x="4076334" y="1038452"/>
          <a:ext cx="2986851" cy="140605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pic>
        <p:nvPicPr>
          <p:cNvPr id="80" name="Picture 2"/>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3847655" y="2177571"/>
            <a:ext cx="1597264" cy="1347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 name="Text Placeholder 2"/>
          <p:cNvSpPr txBox="1">
            <a:spLocks/>
          </p:cNvSpPr>
          <p:nvPr/>
        </p:nvSpPr>
        <p:spPr>
          <a:xfrm>
            <a:off x="1288724" y="4270288"/>
            <a:ext cx="6715125" cy="372180"/>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US" sz="1400" dirty="0">
                <a:cs typeface="Arial" charset="0"/>
              </a:rPr>
              <a:t>Sophisticated elegance without compromising our retail-hardened heritage</a:t>
            </a:r>
          </a:p>
        </p:txBody>
      </p:sp>
    </p:spTree>
    <p:extLst>
      <p:ext uri="{BB962C8B-B14F-4D97-AF65-F5344CB8AC3E}">
        <p14:creationId xmlns:p14="http://schemas.microsoft.com/office/powerpoint/2010/main" val="306088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92007" y="3003192"/>
            <a:ext cx="1584806" cy="1259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334398" y="1605213"/>
            <a:ext cx="1571028" cy="1069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412930" y="1402871"/>
            <a:ext cx="3164088" cy="296091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24" name="Rectangle 23"/>
          <p:cNvSpPr/>
          <p:nvPr/>
        </p:nvSpPr>
        <p:spPr>
          <a:xfrm>
            <a:off x="3672161" y="1402871"/>
            <a:ext cx="3324474" cy="296091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25" name="Rectangle 24"/>
          <p:cNvSpPr/>
          <p:nvPr/>
        </p:nvSpPr>
        <p:spPr>
          <a:xfrm>
            <a:off x="7073153" y="1402871"/>
            <a:ext cx="1849833" cy="2960910"/>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23" name="Rectangle 22"/>
          <p:cNvSpPr/>
          <p:nvPr/>
        </p:nvSpPr>
        <p:spPr>
          <a:xfrm>
            <a:off x="3672161" y="762000"/>
            <a:ext cx="3324474" cy="64087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dirty="0" smtClean="0">
                <a:latin typeface="Arial" pitchFamily="34" charset="0"/>
                <a:cs typeface="Arial" pitchFamily="34" charset="0"/>
              </a:rPr>
              <a:t>RealPOS XR7 </a:t>
            </a:r>
            <a:endParaRPr lang="en-US" sz="1400" b="1" dirty="0">
              <a:latin typeface="Arial" pitchFamily="34" charset="0"/>
              <a:cs typeface="Arial" pitchFamily="34" charset="0"/>
            </a:endParaRPr>
          </a:p>
          <a:p>
            <a:pPr algn="ctr"/>
            <a:r>
              <a:rPr lang="en-US" sz="1300" dirty="0">
                <a:latin typeface="Arial" pitchFamily="34" charset="0"/>
                <a:cs typeface="Arial" pitchFamily="34" charset="0"/>
              </a:rPr>
              <a:t>All-in-one POS </a:t>
            </a:r>
          </a:p>
          <a:p>
            <a:pPr algn="ctr"/>
            <a:r>
              <a:rPr lang="en-US" sz="1300" dirty="0">
                <a:latin typeface="Arial" pitchFamily="34" charset="0"/>
                <a:cs typeface="Arial" pitchFamily="34" charset="0"/>
              </a:rPr>
              <a:t>15” and 18.5”</a:t>
            </a:r>
          </a:p>
        </p:txBody>
      </p:sp>
      <p:sp>
        <p:nvSpPr>
          <p:cNvPr id="26" name="Rectangle 25"/>
          <p:cNvSpPr/>
          <p:nvPr/>
        </p:nvSpPr>
        <p:spPr>
          <a:xfrm>
            <a:off x="7073153" y="762000"/>
            <a:ext cx="1849833" cy="64087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dirty="0" smtClean="0">
                <a:latin typeface="Arial" pitchFamily="34" charset="0"/>
                <a:cs typeface="Arial" pitchFamily="34" charset="0"/>
              </a:rPr>
              <a:t>SelfServ</a:t>
            </a:r>
            <a:r>
              <a:rPr lang="en-US" sz="1100" b="1" dirty="0" smtClean="0">
                <a:latin typeface="Arial" pitchFamily="34" charset="0"/>
                <a:cs typeface="Arial" pitchFamily="34" charset="0"/>
              </a:rPr>
              <a:t>™</a:t>
            </a:r>
            <a:r>
              <a:rPr lang="en-US" sz="1400" b="1" dirty="0" smtClean="0">
                <a:latin typeface="Arial" pitchFamily="34" charset="0"/>
                <a:cs typeface="Arial" pitchFamily="34" charset="0"/>
              </a:rPr>
              <a:t> XK7</a:t>
            </a:r>
            <a:endParaRPr lang="en-US" sz="1400" b="1" dirty="0">
              <a:latin typeface="Arial" pitchFamily="34" charset="0"/>
              <a:cs typeface="Arial" pitchFamily="34" charset="0"/>
            </a:endParaRPr>
          </a:p>
          <a:p>
            <a:pPr algn="ctr"/>
            <a:r>
              <a:rPr lang="en-US" sz="1300" dirty="0" smtClean="0">
                <a:latin typeface="Arial" pitchFamily="34" charset="0"/>
                <a:cs typeface="Arial" pitchFamily="34" charset="0"/>
              </a:rPr>
              <a:t>Kiosk</a:t>
            </a:r>
            <a:endParaRPr lang="en-US" sz="1300" dirty="0">
              <a:latin typeface="Arial" pitchFamily="34" charset="0"/>
              <a:cs typeface="Arial" pitchFamily="34" charset="0"/>
            </a:endParaRPr>
          </a:p>
          <a:p>
            <a:pPr algn="ctr"/>
            <a:r>
              <a:rPr lang="en-US" sz="1300" dirty="0" smtClean="0">
                <a:latin typeface="Arial" pitchFamily="34" charset="0"/>
                <a:cs typeface="Arial" pitchFamily="34" charset="0"/>
              </a:rPr>
              <a:t>15”, 18.5”, and 22</a:t>
            </a:r>
            <a:r>
              <a:rPr lang="en-US" sz="1300" dirty="0">
                <a:latin typeface="Arial" pitchFamily="34" charset="0"/>
                <a:cs typeface="Arial" pitchFamily="34" charset="0"/>
              </a:rPr>
              <a:t>”</a:t>
            </a:r>
          </a:p>
        </p:txBody>
      </p:sp>
      <p:sp>
        <p:nvSpPr>
          <p:cNvPr id="42" name="Title 1"/>
          <p:cNvSpPr>
            <a:spLocks noGrp="1"/>
          </p:cNvSpPr>
          <p:nvPr>
            <p:ph type="title"/>
          </p:nvPr>
        </p:nvSpPr>
        <p:spPr>
          <a:xfrm>
            <a:off x="624725" y="76200"/>
            <a:ext cx="8001000" cy="542925"/>
          </a:xfrm>
        </p:spPr>
        <p:txBody>
          <a:bodyPr>
            <a:noAutofit/>
          </a:bodyPr>
          <a:lstStyle/>
          <a:p>
            <a:r>
              <a:rPr lang="en-US" sz="3200" dirty="0">
                <a:solidFill>
                  <a:srgbClr val="404040"/>
                </a:solidFill>
              </a:rPr>
              <a:t>NCR </a:t>
            </a:r>
            <a:r>
              <a:rPr lang="en-US" sz="3200" dirty="0" smtClean="0">
                <a:solidFill>
                  <a:srgbClr val="404040"/>
                </a:solidFill>
              </a:rPr>
              <a:t>X-Series </a:t>
            </a:r>
            <a:r>
              <a:rPr lang="en-US" sz="3200" dirty="0">
                <a:solidFill>
                  <a:srgbClr val="404040"/>
                </a:solidFill>
              </a:rPr>
              <a:t>portfolio</a:t>
            </a:r>
          </a:p>
        </p:txBody>
      </p:sp>
      <p:sp>
        <p:nvSpPr>
          <p:cNvPr id="28" name="Rectangle 27"/>
          <p:cNvSpPr/>
          <p:nvPr/>
        </p:nvSpPr>
        <p:spPr>
          <a:xfrm>
            <a:off x="428393" y="762000"/>
            <a:ext cx="3148625" cy="64087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400" b="1" dirty="0" smtClean="0">
                <a:latin typeface="Arial" pitchFamily="34" charset="0"/>
                <a:cs typeface="Arial" pitchFamily="34" charset="0"/>
              </a:rPr>
              <a:t>X-Series </a:t>
            </a:r>
            <a:r>
              <a:rPr lang="en-US" sz="1400" b="1" dirty="0">
                <a:latin typeface="Arial" pitchFamily="34" charset="0"/>
                <a:cs typeface="Arial" pitchFamily="34" charset="0"/>
              </a:rPr>
              <a:t>Displays</a:t>
            </a:r>
          </a:p>
          <a:p>
            <a:pPr algn="ctr"/>
            <a:r>
              <a:rPr lang="en-US" sz="1300" dirty="0">
                <a:latin typeface="Arial" pitchFamily="34" charset="0"/>
                <a:cs typeface="Arial" pitchFamily="34" charset="0"/>
              </a:rPr>
              <a:t>XT10 </a:t>
            </a:r>
            <a:r>
              <a:rPr lang="en-US" sz="1300" dirty="0" smtClean="0">
                <a:latin typeface="Arial" pitchFamily="34" charset="0"/>
                <a:cs typeface="Arial" pitchFamily="34" charset="0"/>
              </a:rPr>
              <a:t>/ </a:t>
            </a:r>
            <a:r>
              <a:rPr lang="en-US" sz="1300" dirty="0">
                <a:latin typeface="Arial" pitchFamily="34" charset="0"/>
                <a:cs typeface="Arial" pitchFamily="34" charset="0"/>
              </a:rPr>
              <a:t>XT15 Touch</a:t>
            </a:r>
          </a:p>
          <a:p>
            <a:pPr algn="ctr"/>
            <a:r>
              <a:rPr lang="en-US" sz="1300" dirty="0">
                <a:latin typeface="Arial" pitchFamily="34" charset="0"/>
                <a:cs typeface="Arial" pitchFamily="34" charset="0"/>
              </a:rPr>
              <a:t>XD10 </a:t>
            </a:r>
            <a:r>
              <a:rPr lang="en-US" sz="1300" dirty="0" smtClean="0">
                <a:latin typeface="Arial" pitchFamily="34" charset="0"/>
                <a:cs typeface="Arial" pitchFamily="34" charset="0"/>
              </a:rPr>
              <a:t>/ </a:t>
            </a:r>
            <a:r>
              <a:rPr lang="en-US" sz="1300" dirty="0">
                <a:latin typeface="Arial" pitchFamily="34" charset="0"/>
                <a:cs typeface="Arial" pitchFamily="34" charset="0"/>
              </a:rPr>
              <a:t>XD15 Displays </a:t>
            </a: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11260" y="3093001"/>
            <a:ext cx="1223406" cy="1167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823683" y="1633900"/>
            <a:ext cx="1163552" cy="1060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155568" y="1676268"/>
            <a:ext cx="1080502" cy="916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descr="C:\Users\gd100002\AppData\Local\Microsoft\Windows\Temporary Internet Files\Content.Outlook\CEQ6SLMU\5968 Rear  on correct base.jp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422097" y="2980415"/>
            <a:ext cx="1145753" cy="82940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723108" y="1846438"/>
            <a:ext cx="991197" cy="952371"/>
            <a:chOff x="1709531" y="3604854"/>
            <a:chExt cx="1338469" cy="1449934"/>
          </a:xfrm>
        </p:grpSpPr>
        <p:pic>
          <p:nvPicPr>
            <p:cNvPr id="1037" name="Picture 13"/>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709531" y="4495800"/>
              <a:ext cx="1338469" cy="55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1752600" y="3604854"/>
              <a:ext cx="1214674" cy="967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8" name="Slide Number Placeholder 7"/>
          <p:cNvSpPr txBox="1">
            <a:spLocks/>
          </p:cNvSpPr>
          <p:nvPr/>
        </p:nvSpPr>
        <p:spPr>
          <a:xfrm>
            <a:off x="8324949" y="4869656"/>
            <a:ext cx="780852" cy="273844"/>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defTabSz="457200" fontAlgn="auto">
              <a:spcBef>
                <a:spcPts val="0"/>
              </a:spcBef>
              <a:spcAft>
                <a:spcPts val="0"/>
              </a:spcAft>
            </a:pPr>
            <a:fld id="{2A35049D-DB52-454A-B8E6-A59A17E9EA13}" type="slidenum">
              <a:rPr lang="en-US" sz="800">
                <a:solidFill>
                  <a:schemeClr val="tx2"/>
                </a:solidFill>
              </a:rPr>
              <a:pPr algn="ctr" defTabSz="457200" fontAlgn="auto">
                <a:spcBef>
                  <a:spcPts val="0"/>
                </a:spcBef>
                <a:spcAft>
                  <a:spcPts val="0"/>
                </a:spcAft>
              </a:pPr>
              <a:t>12</a:t>
            </a:fld>
            <a:endParaRPr lang="en-US" sz="800" dirty="0">
              <a:solidFill>
                <a:schemeClr val="tx2"/>
              </a:solidFill>
            </a:endParaRPr>
          </a:p>
        </p:txBody>
      </p:sp>
      <p:pic>
        <p:nvPicPr>
          <p:cNvPr id="31" name="Picture 2"/>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2365555" y="3252952"/>
            <a:ext cx="1055525" cy="978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6" descr="C:\Users\gd100002\Documents\770X Next gen\SM\renderings\12 18 13 renderings\NEXTGEN POS 15IN &amp; 10IN, MSR CUST DISP, EXTENDED RR1.tif"/>
          <p:cNvPicPr>
            <a:picLocks noChangeAspect="1" noChangeArrowheads="1"/>
          </p:cNvPicPr>
          <p:nvPr/>
        </p:nvPicPr>
        <p:blipFill rotWithShape="1">
          <a:blip r:embed="rId12" cstate="screen">
            <a:extLst>
              <a:ext uri="{28A0092B-C50C-407E-A947-70E740481C1C}">
                <a14:useLocalDpi xmlns:a14="http://schemas.microsoft.com/office/drawing/2010/main"/>
              </a:ext>
            </a:extLst>
          </a:blip>
          <a:srcRect/>
          <a:stretch/>
        </p:blipFill>
        <p:spPr bwMode="auto">
          <a:xfrm>
            <a:off x="490290" y="3449872"/>
            <a:ext cx="1140639" cy="781713"/>
          </a:xfrm>
          <a:prstGeom prst="rect">
            <a:avLst/>
          </a:prstGeom>
          <a:noFill/>
          <a:extLst>
            <a:ext uri="{909E8E84-426E-40DD-AFC4-6F175D3DCCD1}">
              <a14:hiddenFill xmlns:a14="http://schemas.microsoft.com/office/drawing/2010/main">
                <a:solidFill>
                  <a:srgbClr val="FFFFFF"/>
                </a:solidFill>
              </a14:hiddenFill>
            </a:ext>
          </a:extLst>
        </p:spPr>
      </p:pic>
      <p:sp>
        <p:nvSpPr>
          <p:cNvPr id="34" name="Text Placeholder 2"/>
          <p:cNvSpPr txBox="1">
            <a:spLocks/>
          </p:cNvSpPr>
          <p:nvPr/>
        </p:nvSpPr>
        <p:spPr>
          <a:xfrm>
            <a:off x="412930" y="4427844"/>
            <a:ext cx="8487836" cy="375959"/>
          </a:xfrm>
          <a:prstGeom prst="rect">
            <a:avLst/>
          </a:prstGeom>
          <a:solidFill>
            <a:schemeClr val="bg1">
              <a:lumMod val="50000"/>
              <a:alpha val="85000"/>
            </a:schemeClr>
          </a:solidFill>
        </p:spPr>
        <p:txBody>
          <a:bodyPr lIns="91440" tIns="91440" rIns="91440" bIns="91440" anchor="ctr" anchorCtr="0"/>
          <a:lstStyle>
            <a:defPPr>
              <a:defRPr lang="en-US"/>
            </a:defPPr>
            <a:lvl1pPr marL="0" indent="0" algn="ctr" eaLnBrk="1" hangingPunct="1">
              <a:lnSpc>
                <a:spcPct val="100000"/>
              </a:lnSpc>
              <a:spcBef>
                <a:spcPts val="0"/>
              </a:spcBef>
              <a:spcAft>
                <a:spcPts val="0"/>
              </a:spcAft>
              <a:buFont typeface="Arial" charset="0"/>
              <a:buNone/>
              <a:defRPr sz="1400" spc="-30">
                <a:solidFill>
                  <a:schemeClr val="bg1"/>
                </a:solidFill>
                <a:latin typeface="+mn-lt"/>
                <a:cs typeface="Arial" charset="0"/>
              </a:defRPr>
            </a:lvl1pPr>
            <a:lvl2pPr marL="313200" indent="-180000" eaLnBrk="1" hangingPunct="1">
              <a:lnSpc>
                <a:spcPts val="1780"/>
              </a:lnSpc>
              <a:spcBef>
                <a:spcPts val="0"/>
              </a:spcBef>
              <a:buFont typeface="Arial" charset="0"/>
              <a:buChar char="–"/>
              <a:defRPr sz="1400" spc="-30">
                <a:solidFill>
                  <a:schemeClr val="bg1"/>
                </a:solidFill>
                <a:latin typeface="+mn-lt"/>
                <a:cs typeface="+mn-cs"/>
              </a:defRPr>
            </a:lvl2pPr>
            <a:lvl3pPr marL="450000" indent="-144000" eaLnBrk="1" hangingPunct="1">
              <a:lnSpc>
                <a:spcPts val="1780"/>
              </a:lnSpc>
              <a:spcBef>
                <a:spcPts val="0"/>
              </a:spcBef>
              <a:buFont typeface="Arial" charset="0"/>
              <a:buChar char="•"/>
              <a:defRPr sz="1200" spc="-30">
                <a:solidFill>
                  <a:schemeClr val="bg1"/>
                </a:solidFill>
                <a:latin typeface="+mn-lt"/>
                <a:cs typeface="+mn-cs"/>
              </a:defRPr>
            </a:lvl3pPr>
            <a:lvl4pPr marL="630000" indent="-144000" eaLnBrk="1" hangingPunct="1">
              <a:lnSpc>
                <a:spcPts val="1780"/>
              </a:lnSpc>
              <a:spcBef>
                <a:spcPts val="0"/>
              </a:spcBef>
              <a:buFont typeface="Arial" charset="0"/>
              <a:buChar char="–"/>
              <a:defRPr sz="1000" spc="-30">
                <a:solidFill>
                  <a:schemeClr val="bg1"/>
                </a:solidFill>
                <a:latin typeface="+mn-lt"/>
                <a:cs typeface="+mn-cs"/>
              </a:defRPr>
            </a:lvl4pPr>
            <a:lvl5pPr marL="774000" indent="-144000" eaLnBrk="1" hangingPunct="1">
              <a:lnSpc>
                <a:spcPts val="1780"/>
              </a:lnSpc>
              <a:spcBef>
                <a:spcPts val="0"/>
              </a:spcBef>
              <a:buFont typeface="Arial" charset="0"/>
              <a:buChar char="»"/>
              <a:defRPr sz="1000" spc="-30">
                <a:solidFill>
                  <a:schemeClr val="bg1"/>
                </a:solidFill>
                <a:latin typeface="+mn-lt"/>
                <a:cs typeface="+mn-cs"/>
              </a:defRPr>
            </a:lvl5pPr>
            <a:lvl6pPr marL="2514600" indent="-228600">
              <a:spcBef>
                <a:spcPct val="20000"/>
              </a:spcBef>
              <a:buFont typeface="Arial"/>
              <a:buChar char="•"/>
              <a:defRPr sz="2000">
                <a:latin typeface="+mn-lt"/>
                <a:ea typeface="+mn-ea"/>
                <a:cs typeface="+mn-cs"/>
              </a:defRPr>
            </a:lvl6pPr>
            <a:lvl7pPr marL="2971800" indent="-228600">
              <a:spcBef>
                <a:spcPct val="20000"/>
              </a:spcBef>
              <a:buFont typeface="Arial"/>
              <a:buChar char="•"/>
              <a:defRPr sz="2000">
                <a:latin typeface="+mn-lt"/>
                <a:ea typeface="+mn-ea"/>
                <a:cs typeface="+mn-cs"/>
              </a:defRPr>
            </a:lvl7pPr>
            <a:lvl8pPr marL="3429000" indent="-228600">
              <a:spcBef>
                <a:spcPct val="20000"/>
              </a:spcBef>
              <a:buFont typeface="Arial"/>
              <a:buChar char="•"/>
              <a:defRPr sz="2000">
                <a:latin typeface="+mn-lt"/>
                <a:ea typeface="+mn-ea"/>
                <a:cs typeface="+mn-cs"/>
              </a:defRPr>
            </a:lvl8pPr>
            <a:lvl9pPr marL="3886200" indent="-228600">
              <a:spcBef>
                <a:spcPct val="20000"/>
              </a:spcBef>
              <a:buFont typeface="Arial"/>
              <a:buChar char="•"/>
              <a:defRPr sz="2000">
                <a:latin typeface="+mn-lt"/>
                <a:ea typeface="+mn-ea"/>
                <a:cs typeface="+mn-cs"/>
              </a:defRPr>
            </a:lvl9pPr>
          </a:lstStyle>
          <a:p>
            <a:r>
              <a:rPr lang="en-US" dirty="0"/>
              <a:t>Next generation performance and design for an exceptional in-store experience</a:t>
            </a:r>
          </a:p>
        </p:txBody>
      </p:sp>
      <p:pic>
        <p:nvPicPr>
          <p:cNvPr id="47" name="Picture 5"/>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7361789" y="1517285"/>
            <a:ext cx="1272560" cy="284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Footer Placeholder 2"/>
          <p:cNvSpPr txBox="1">
            <a:spLocks/>
          </p:cNvSpPr>
          <p:nvPr/>
        </p:nvSpPr>
        <p:spPr>
          <a:xfrm>
            <a:off x="1189038" y="4805737"/>
            <a:ext cx="2895600"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29" name="Date Placeholder 3"/>
          <p:cNvSpPr txBox="1">
            <a:spLocks/>
          </p:cNvSpPr>
          <p:nvPr/>
        </p:nvSpPr>
        <p:spPr>
          <a:xfrm>
            <a:off x="474663" y="4805738"/>
            <a:ext cx="690562"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13486D5E-6732-478A-8D72-49A3EB55F9C6}" type="datetime1">
              <a:rPr lang="en-US" sz="800">
                <a:solidFill>
                  <a:schemeClr val="tx2"/>
                </a:solidFill>
                <a:latin typeface="+mn-lt"/>
                <a:ea typeface="+mn-ea"/>
                <a:cs typeface="+mn-cs"/>
              </a:rPr>
              <a:pPr>
                <a:defRPr/>
              </a:pPr>
              <a:t>3/13/2015</a:t>
            </a:fld>
            <a:endParaRPr lang="en-US" sz="800" dirty="0">
              <a:solidFill>
                <a:schemeClr val="tx2"/>
              </a:solidFill>
              <a:latin typeface="+mn-lt"/>
              <a:ea typeface="+mn-ea"/>
              <a:cs typeface="+mn-cs"/>
            </a:endParaRPr>
          </a:p>
        </p:txBody>
      </p:sp>
    </p:spTree>
    <p:extLst>
      <p:ext uri="{BB962C8B-B14F-4D97-AF65-F5344CB8AC3E}">
        <p14:creationId xmlns:p14="http://schemas.microsoft.com/office/powerpoint/2010/main" val="2054919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lvl="0"/>
            <a:r>
              <a:rPr lang="en-US" sz="2400" spc="0" dirty="0">
                <a:solidFill>
                  <a:srgbClr val="54B948"/>
                </a:solidFill>
              </a:rPr>
              <a:t>Progressive Styling</a:t>
            </a:r>
          </a:p>
          <a:p>
            <a:endParaRPr lang="en-US" dirty="0"/>
          </a:p>
        </p:txBody>
      </p:sp>
      <p:sp>
        <p:nvSpPr>
          <p:cNvPr id="5" name="Title 3"/>
          <p:cNvSpPr>
            <a:spLocks noGrp="1"/>
          </p:cNvSpPr>
          <p:nvPr>
            <p:ph type="title"/>
          </p:nvPr>
        </p:nvSpPr>
        <p:spPr/>
        <p:txBody>
          <a:bodyPr/>
          <a:lstStyle/>
          <a:p>
            <a:r>
              <a:rPr lang="en-US" sz="2900" dirty="0">
                <a:solidFill>
                  <a:srgbClr val="404040"/>
                </a:solidFill>
              </a:rPr>
              <a:t>NCR RealPOS</a:t>
            </a:r>
          </a:p>
        </p:txBody>
      </p:sp>
      <p:pic>
        <p:nvPicPr>
          <p:cNvPr id="9218" name="Picture 2" descr="C:\Users\RD110425\AppData\Local\Temp\wz5218\LowRes\CD394_04_RET_RS-79-RP-XR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9125" y="1264581"/>
            <a:ext cx="2206323" cy="3307831"/>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RD110425\AppData\Local\Temp\wz0aad\LowRes\CD394_05_RET_RS-79-RP-XR7.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90580" y="1264581"/>
            <a:ext cx="3617406" cy="24128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762750" y="1264581"/>
            <a:ext cx="2238228" cy="33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2"/>
          <p:cNvSpPr txBox="1">
            <a:spLocks/>
          </p:cNvSpPr>
          <p:nvPr/>
        </p:nvSpPr>
        <p:spPr>
          <a:xfrm>
            <a:off x="2959399" y="3810413"/>
            <a:ext cx="3660476" cy="762000"/>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PH" sz="1500" dirty="0">
                <a:cs typeface="Arial" charset="0"/>
              </a:rPr>
              <a:t>Stylish and versatile design that complements the brand experience</a:t>
            </a:r>
          </a:p>
        </p:txBody>
      </p:sp>
      <p:sp>
        <p:nvSpPr>
          <p:cNvPr id="9" name="Slide Number Placeholder 7"/>
          <p:cNvSpPr txBox="1">
            <a:spLocks/>
          </p:cNvSpPr>
          <p:nvPr/>
        </p:nvSpPr>
        <p:spPr>
          <a:xfrm>
            <a:off x="8324949" y="4869656"/>
            <a:ext cx="780852" cy="273844"/>
          </a:xfrm>
          <a:prstGeom prst="rect">
            <a:avLst/>
          </a:prstGeom>
        </p:spPr>
        <p:txBody>
          <a:bodyPr lIns="57150" tIns="28575" rIns="57150" bIns="28575"/>
          <a:ls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pPr algn="ctr" defTabSz="457200" fontAlgn="auto">
              <a:spcBef>
                <a:spcPts val="0"/>
              </a:spcBef>
              <a:spcAft>
                <a:spcPts val="0"/>
              </a:spcAft>
            </a:pPr>
            <a:fld id="{2A35049D-DB52-454A-B8E6-A59A17E9EA13}" type="slidenum">
              <a:rPr lang="en-US" sz="800">
                <a:solidFill>
                  <a:schemeClr val="tx2"/>
                </a:solidFill>
              </a:rPr>
              <a:pPr algn="ctr" defTabSz="457200" fontAlgn="auto">
                <a:spcBef>
                  <a:spcPts val="0"/>
                </a:spcBef>
                <a:spcAft>
                  <a:spcPts val="0"/>
                </a:spcAft>
              </a:pPr>
              <a:t>13</a:t>
            </a:fld>
            <a:endParaRPr lang="en-US" sz="800" dirty="0">
              <a:solidFill>
                <a:schemeClr val="tx2"/>
              </a:solidFill>
            </a:endParaRPr>
          </a:p>
        </p:txBody>
      </p:sp>
      <p:sp>
        <p:nvSpPr>
          <p:cNvPr id="10" name="Footer Placeholder 2"/>
          <p:cNvSpPr txBox="1">
            <a:spLocks/>
          </p:cNvSpPr>
          <p:nvPr/>
        </p:nvSpPr>
        <p:spPr>
          <a:xfrm>
            <a:off x="1189038" y="4760913"/>
            <a:ext cx="2895600"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11" name="Date Placeholder 3"/>
          <p:cNvSpPr txBox="1">
            <a:spLocks/>
          </p:cNvSpPr>
          <p:nvPr/>
        </p:nvSpPr>
        <p:spPr>
          <a:xfrm>
            <a:off x="474663" y="4760913"/>
            <a:ext cx="690562"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13486D5E-6732-478A-8D72-49A3EB55F9C6}" type="datetime1">
              <a:rPr lang="en-US" sz="800">
                <a:solidFill>
                  <a:schemeClr val="tx2"/>
                </a:solidFill>
                <a:latin typeface="+mn-lt"/>
                <a:ea typeface="+mn-ea"/>
                <a:cs typeface="+mn-cs"/>
              </a:rPr>
              <a:pPr>
                <a:defRPr/>
              </a:pPr>
              <a:t>3/13/2015</a:t>
            </a:fld>
            <a:endParaRPr lang="en-US" sz="800" dirty="0">
              <a:solidFill>
                <a:schemeClr val="tx2"/>
              </a:solidFill>
              <a:latin typeface="+mn-lt"/>
              <a:ea typeface="+mn-ea"/>
              <a:cs typeface="+mn-cs"/>
            </a:endParaRPr>
          </a:p>
        </p:txBody>
      </p:sp>
    </p:spTree>
    <p:extLst>
      <p:ext uri="{BB962C8B-B14F-4D97-AF65-F5344CB8AC3E}">
        <p14:creationId xmlns:p14="http://schemas.microsoft.com/office/powerpoint/2010/main" val="2905659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14</a:t>
            </a:fld>
            <a:endParaRPr lang="en-US" dirty="0"/>
          </a:p>
        </p:txBody>
      </p:sp>
      <p:sp>
        <p:nvSpPr>
          <p:cNvPr id="6" name="Title 5"/>
          <p:cNvSpPr>
            <a:spLocks noGrp="1"/>
          </p:cNvSpPr>
          <p:nvPr>
            <p:ph type="title"/>
          </p:nvPr>
        </p:nvSpPr>
        <p:spPr/>
        <p:txBody>
          <a:bodyPr/>
          <a:lstStyle/>
          <a:p>
            <a:r>
              <a:rPr lang="en-US" dirty="0"/>
              <a:t>NCR RealPOS </a:t>
            </a:r>
          </a:p>
        </p:txBody>
      </p:sp>
      <p:sp>
        <p:nvSpPr>
          <p:cNvPr id="9"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Environmentally Friendly</a:t>
            </a:r>
            <a:endParaRPr lang="en-US" spc="0" dirty="0"/>
          </a:p>
        </p:txBody>
      </p:sp>
      <p:sp>
        <p:nvSpPr>
          <p:cNvPr id="29" name="Rectangle 28"/>
          <p:cNvSpPr/>
          <p:nvPr/>
        </p:nvSpPr>
        <p:spPr>
          <a:xfrm>
            <a:off x="493711" y="2636425"/>
            <a:ext cx="1844596" cy="189187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a:spcBef>
                <a:spcPts val="0"/>
              </a:spcBef>
              <a:spcAft>
                <a:spcPts val="400"/>
              </a:spcAft>
            </a:pPr>
            <a:r>
              <a:rPr lang="en-US" sz="1400" dirty="0"/>
              <a:t>Energy </a:t>
            </a:r>
            <a:r>
              <a:rPr lang="en-US" sz="1400" dirty="0" smtClean="0"/>
              <a:t>efficient</a:t>
            </a:r>
          </a:p>
          <a:p>
            <a:pPr marL="108000" lvl="0" indent="-108000" defTabSz="571500" fontAlgn="auto">
              <a:spcBef>
                <a:spcPts val="0"/>
              </a:spcBef>
              <a:spcAft>
                <a:spcPts val="200"/>
              </a:spcAft>
              <a:buClr>
                <a:prstClr val="white"/>
              </a:buClr>
              <a:buFont typeface="Arial" pitchFamily="34" charset="0"/>
              <a:buChar char="•"/>
              <a:defRPr/>
            </a:pPr>
            <a:r>
              <a:rPr lang="en-GB" sz="1000" dirty="0">
                <a:solidFill>
                  <a:prstClr val="white"/>
                </a:solidFill>
                <a:latin typeface="Arial" pitchFamily="34" charset="0"/>
                <a:cs typeface="Arial" pitchFamily="34" charset="0"/>
              </a:rPr>
              <a:t>High efficiency power supplies</a:t>
            </a:r>
          </a:p>
          <a:p>
            <a:pPr marL="176609" lvl="1" indent="-101203" defTabSz="571500" fontAlgn="auto">
              <a:spcBef>
                <a:spcPts val="0"/>
              </a:spcBef>
              <a:spcAft>
                <a:spcPts val="0"/>
              </a:spcAft>
              <a:buClr>
                <a:prstClr val="white"/>
              </a:buClr>
              <a:buFontTx/>
              <a:buChar char="-"/>
              <a:defRPr/>
            </a:pPr>
            <a:r>
              <a:rPr lang="en-GB" sz="800" dirty="0">
                <a:solidFill>
                  <a:prstClr val="white"/>
                </a:solidFill>
                <a:latin typeface="Arial" pitchFamily="34" charset="0"/>
                <a:cs typeface="Arial" pitchFamily="34" charset="0"/>
              </a:rPr>
              <a:t>80 Plus Gold (internal) = 87%</a:t>
            </a:r>
          </a:p>
          <a:p>
            <a:pPr marL="176609" lvl="1" indent="-101203" defTabSz="571500" fontAlgn="auto">
              <a:spcBef>
                <a:spcPts val="0"/>
              </a:spcBef>
              <a:spcAft>
                <a:spcPts val="0"/>
              </a:spcAft>
              <a:buClr>
                <a:prstClr val="white"/>
              </a:buClr>
              <a:buFontTx/>
              <a:buChar char="-"/>
              <a:defRPr/>
            </a:pPr>
            <a:r>
              <a:rPr lang="en-GB" sz="800" dirty="0">
                <a:solidFill>
                  <a:prstClr val="white"/>
                </a:solidFill>
                <a:latin typeface="Arial" pitchFamily="34" charset="0"/>
                <a:cs typeface="Arial" pitchFamily="34" charset="0"/>
              </a:rPr>
              <a:t>80 Plus (internal) = 80%</a:t>
            </a:r>
          </a:p>
          <a:p>
            <a:pPr marL="176609" lvl="1" indent="-101203" defTabSz="571500" fontAlgn="auto">
              <a:spcBef>
                <a:spcPts val="0"/>
              </a:spcBef>
              <a:spcAft>
                <a:spcPts val="200"/>
              </a:spcAft>
              <a:buClr>
                <a:prstClr val="white"/>
              </a:buClr>
              <a:buFontTx/>
              <a:buChar char="-"/>
              <a:defRPr/>
            </a:pPr>
            <a:r>
              <a:rPr lang="en-GB" sz="800" dirty="0">
                <a:solidFill>
                  <a:prstClr val="white"/>
                </a:solidFill>
                <a:latin typeface="Arial" pitchFamily="34" charset="0"/>
                <a:cs typeface="Arial" pitchFamily="34" charset="0"/>
              </a:rPr>
              <a:t>MEPS Level V (external)= 87%</a:t>
            </a:r>
          </a:p>
          <a:p>
            <a:pPr marL="109141" lvl="0" indent="-103188" defTabSz="571500" fontAlgn="auto">
              <a:spcBef>
                <a:spcPts val="0"/>
              </a:spcBef>
              <a:spcAft>
                <a:spcPts val="200"/>
              </a:spcAft>
              <a:buClr>
                <a:prstClr val="white"/>
              </a:buClr>
              <a:buFont typeface="Arial" pitchFamily="34" charset="0"/>
              <a:buChar char="•"/>
              <a:defRPr/>
            </a:pPr>
            <a:r>
              <a:rPr lang="en-GB" sz="1000" dirty="0" smtClean="0">
                <a:solidFill>
                  <a:prstClr val="white"/>
                </a:solidFill>
                <a:latin typeface="Arial" pitchFamily="34" charset="0"/>
                <a:cs typeface="Arial" pitchFamily="34" charset="0"/>
              </a:rPr>
              <a:t>Energy efficient processors</a:t>
            </a:r>
          </a:p>
          <a:p>
            <a:pPr marL="109141" lvl="0" indent="-103188" defTabSz="571500" fontAlgn="auto">
              <a:spcBef>
                <a:spcPts val="0"/>
              </a:spcBef>
              <a:spcAft>
                <a:spcPts val="200"/>
              </a:spcAft>
              <a:buClr>
                <a:prstClr val="white"/>
              </a:buClr>
              <a:buFont typeface="Arial" pitchFamily="34" charset="0"/>
              <a:buChar char="•"/>
              <a:defRPr/>
            </a:pPr>
            <a:r>
              <a:rPr lang="en-GB" sz="1000" dirty="0" smtClean="0">
                <a:solidFill>
                  <a:prstClr val="white"/>
                </a:solidFill>
                <a:latin typeface="Arial" pitchFamily="34" charset="0"/>
                <a:cs typeface="Arial" pitchFamily="34" charset="0"/>
              </a:rPr>
              <a:t>LED-backlit </a:t>
            </a:r>
            <a:r>
              <a:rPr lang="en-GB" sz="1000" dirty="0">
                <a:solidFill>
                  <a:prstClr val="white"/>
                </a:solidFill>
                <a:latin typeface="Arial" pitchFamily="34" charset="0"/>
                <a:cs typeface="Arial" pitchFamily="34" charset="0"/>
              </a:rPr>
              <a:t>LCD displays</a:t>
            </a:r>
          </a:p>
          <a:p>
            <a:pPr marL="109141" lvl="0" indent="-103188" defTabSz="571500" fontAlgn="auto">
              <a:spcBef>
                <a:spcPts val="0"/>
              </a:spcBef>
              <a:spcAft>
                <a:spcPts val="200"/>
              </a:spcAft>
              <a:buClr>
                <a:prstClr val="white"/>
              </a:buClr>
              <a:buFont typeface="Arial" pitchFamily="34" charset="0"/>
              <a:buChar char="•"/>
              <a:defRPr/>
            </a:pPr>
            <a:r>
              <a:rPr lang="en-GB" sz="1000" dirty="0">
                <a:solidFill>
                  <a:prstClr val="white"/>
                </a:solidFill>
                <a:latin typeface="Arial" pitchFamily="34" charset="0"/>
                <a:cs typeface="Arial" pitchFamily="34" charset="0"/>
              </a:rPr>
              <a:t>Solid state </a:t>
            </a:r>
            <a:r>
              <a:rPr lang="en-GB" sz="1000" dirty="0" smtClean="0">
                <a:solidFill>
                  <a:prstClr val="white"/>
                </a:solidFill>
                <a:latin typeface="Arial" pitchFamily="34" charset="0"/>
                <a:cs typeface="Arial" pitchFamily="34" charset="0"/>
              </a:rPr>
              <a:t>drive options</a:t>
            </a:r>
            <a:endParaRPr lang="en-GB" sz="1000" dirty="0">
              <a:solidFill>
                <a:prstClr val="white"/>
              </a:solidFill>
              <a:latin typeface="Arial" pitchFamily="34" charset="0"/>
              <a:cs typeface="Arial" pitchFamily="34" charset="0"/>
            </a:endParaRPr>
          </a:p>
          <a:p>
            <a:pPr marL="109141" lvl="0" indent="-103188" defTabSz="571500" fontAlgn="auto">
              <a:spcBef>
                <a:spcPts val="0"/>
              </a:spcBef>
              <a:spcAft>
                <a:spcPts val="0"/>
              </a:spcAft>
              <a:buClr>
                <a:prstClr val="white"/>
              </a:buClr>
              <a:buFont typeface="Arial" pitchFamily="34" charset="0"/>
              <a:buChar char="•"/>
              <a:defRPr/>
            </a:pPr>
            <a:r>
              <a:rPr lang="en-GB" sz="1000" dirty="0" smtClean="0">
                <a:solidFill>
                  <a:prstClr val="white"/>
                </a:solidFill>
                <a:latin typeface="Arial" pitchFamily="34" charset="0"/>
                <a:cs typeface="Arial" pitchFamily="34" charset="0"/>
              </a:rPr>
              <a:t>Low power states via ACPI </a:t>
            </a:r>
          </a:p>
          <a:p>
            <a:pPr>
              <a:spcBef>
                <a:spcPts val="0"/>
              </a:spcBef>
              <a:spcAft>
                <a:spcPts val="0"/>
              </a:spcAft>
            </a:pPr>
            <a:endParaRPr lang="en-US" sz="1400" dirty="0"/>
          </a:p>
        </p:txBody>
      </p:sp>
      <p:pic>
        <p:nvPicPr>
          <p:cNvPr id="33" name="Picture 1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645347" y="1152620"/>
            <a:ext cx="1844596" cy="263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a:xfrm>
            <a:off x="2544255" y="2636424"/>
            <a:ext cx="1844596" cy="189187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400"/>
              </a:spcAft>
            </a:pPr>
            <a:r>
              <a:rPr lang="en-US" sz="1200" dirty="0">
                <a:solidFill>
                  <a:prstClr val="white"/>
                </a:solidFill>
              </a:rPr>
              <a:t>Reduce paper and power consumption with RealPOS Printers</a:t>
            </a:r>
          </a:p>
          <a:p>
            <a:pPr marL="108000" lvl="0" indent="-108000" defTabSz="571500" fontAlgn="auto">
              <a:spcBef>
                <a:spcPts val="0"/>
              </a:spcBef>
              <a:spcAft>
                <a:spcPts val="200"/>
              </a:spcAft>
              <a:buClr>
                <a:prstClr val="white"/>
              </a:buClr>
              <a:buFont typeface="Arial" pitchFamily="34" charset="0"/>
              <a:buChar char="•"/>
              <a:defRPr/>
            </a:pPr>
            <a:r>
              <a:rPr lang="en-US" sz="1000" dirty="0">
                <a:solidFill>
                  <a:prstClr val="white"/>
                </a:solidFill>
                <a:latin typeface="Arial" pitchFamily="34" charset="0"/>
                <a:cs typeface="Arial" pitchFamily="34" charset="0"/>
              </a:rPr>
              <a:t>Patented Two-Sided Thermal (2ST) Technology</a:t>
            </a:r>
          </a:p>
          <a:p>
            <a:pPr marL="108000" lvl="0" indent="-108000" defTabSz="571500" fontAlgn="auto">
              <a:spcBef>
                <a:spcPts val="0"/>
              </a:spcBef>
              <a:spcAft>
                <a:spcPts val="200"/>
              </a:spcAft>
              <a:buClr>
                <a:prstClr val="white"/>
              </a:buClr>
              <a:buFont typeface="Arial" pitchFamily="34" charset="0"/>
              <a:buChar char="•"/>
              <a:defRPr/>
            </a:pPr>
            <a:r>
              <a:rPr lang="en-US" sz="1000" dirty="0">
                <a:solidFill>
                  <a:prstClr val="white"/>
                </a:solidFill>
                <a:latin typeface="Arial" pitchFamily="34" charset="0"/>
                <a:cs typeface="Arial" pitchFamily="34" charset="0"/>
              </a:rPr>
              <a:t>Lean Receipt Utility – simple utility helps manage receipt lengths (Series II printers)</a:t>
            </a:r>
          </a:p>
          <a:p>
            <a:pPr marL="108000" lvl="0" indent="-108000" defTabSz="571500" fontAlgn="auto">
              <a:spcBef>
                <a:spcPts val="0"/>
              </a:spcBef>
              <a:spcAft>
                <a:spcPts val="200"/>
              </a:spcAft>
              <a:buClr>
                <a:prstClr val="white"/>
              </a:buClr>
              <a:buFont typeface="Arial" pitchFamily="34" charset="0"/>
              <a:buChar char="•"/>
              <a:defRPr/>
            </a:pPr>
            <a:r>
              <a:rPr lang="en-US" sz="1000" dirty="0">
                <a:solidFill>
                  <a:prstClr val="white"/>
                </a:solidFill>
                <a:latin typeface="Arial" pitchFamily="34" charset="0"/>
                <a:cs typeface="Arial" pitchFamily="34" charset="0"/>
              </a:rPr>
              <a:t>Power savings modes </a:t>
            </a:r>
          </a:p>
        </p:txBody>
      </p:sp>
      <p:sp>
        <p:nvSpPr>
          <p:cNvPr id="40" name="Rectangle 39"/>
          <p:cNvSpPr/>
          <p:nvPr/>
        </p:nvSpPr>
        <p:spPr>
          <a:xfrm>
            <a:off x="6645347" y="1152621"/>
            <a:ext cx="1844596" cy="3375682"/>
          </a:xfrm>
          <a:prstGeom prst="rect">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a:spcAft>
                <a:spcPts val="600"/>
              </a:spcAft>
            </a:pPr>
            <a:r>
              <a:rPr lang="en-US" dirty="0"/>
              <a:t>Designed to help the environment and your </a:t>
            </a:r>
            <a:r>
              <a:rPr lang="en-US" dirty="0" smtClean="0"/>
              <a:t/>
            </a:r>
            <a:br>
              <a:rPr lang="en-US" dirty="0" smtClean="0"/>
            </a:br>
            <a:r>
              <a:rPr lang="en-US" dirty="0" smtClean="0"/>
              <a:t>bottom </a:t>
            </a:r>
            <a:r>
              <a:rPr lang="en-US" dirty="0"/>
              <a:t>line</a:t>
            </a:r>
          </a:p>
        </p:txBody>
      </p:sp>
      <p:sp>
        <p:nvSpPr>
          <p:cNvPr id="41" name="Rectangle 40"/>
          <p:cNvSpPr/>
          <p:nvPr/>
        </p:nvSpPr>
        <p:spPr>
          <a:xfrm>
            <a:off x="493711" y="1152002"/>
            <a:ext cx="1836050" cy="1484423"/>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2" name="Rectangle 41"/>
          <p:cNvSpPr/>
          <p:nvPr/>
        </p:nvSpPr>
        <p:spPr>
          <a:xfrm>
            <a:off x="2547722" y="1152621"/>
            <a:ext cx="1836050" cy="1484423"/>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Rectangle 43"/>
          <p:cNvSpPr/>
          <p:nvPr/>
        </p:nvSpPr>
        <p:spPr>
          <a:xfrm>
            <a:off x="4594799" y="2636424"/>
            <a:ext cx="1844596" cy="189187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400"/>
              </a:spcAft>
            </a:pPr>
            <a:r>
              <a:rPr lang="en-US" sz="1200" dirty="0">
                <a:solidFill>
                  <a:prstClr val="white"/>
                </a:solidFill>
              </a:rPr>
              <a:t>Environmental standards</a:t>
            </a:r>
          </a:p>
          <a:p>
            <a:pPr marL="108000" lvl="0" indent="-108000" defTabSz="571500" fontAlgn="auto">
              <a:spcBef>
                <a:spcPts val="0"/>
              </a:spcBef>
              <a:spcAft>
                <a:spcPts val="200"/>
              </a:spcAft>
              <a:buClr>
                <a:prstClr val="white"/>
              </a:buClr>
              <a:buFont typeface="Arial" pitchFamily="34" charset="0"/>
              <a:buChar char="•"/>
              <a:defRPr/>
            </a:pPr>
            <a:r>
              <a:rPr lang="en-US" sz="1000" dirty="0">
                <a:solidFill>
                  <a:prstClr val="white"/>
                </a:solidFill>
                <a:latin typeface="Arial" pitchFamily="34" charset="0"/>
                <a:cs typeface="Arial" pitchFamily="34" charset="0"/>
              </a:rPr>
              <a:t>RoHS (EU)-Restricts usage of hazardous materials including lead, mercury, cadmium   </a:t>
            </a:r>
          </a:p>
          <a:p>
            <a:pPr marL="108000" lvl="0" indent="-108000" defTabSz="571500" fontAlgn="auto">
              <a:spcBef>
                <a:spcPts val="0"/>
              </a:spcBef>
              <a:spcAft>
                <a:spcPts val="200"/>
              </a:spcAft>
              <a:buClr>
                <a:prstClr val="white"/>
              </a:buClr>
              <a:buFont typeface="Arial" pitchFamily="34" charset="0"/>
              <a:buChar char="•"/>
              <a:defRPr/>
            </a:pPr>
            <a:r>
              <a:rPr lang="en-US" sz="1000" dirty="0">
                <a:solidFill>
                  <a:prstClr val="white"/>
                </a:solidFill>
                <a:latin typeface="Arial" pitchFamily="34" charset="0"/>
                <a:cs typeface="Arial" pitchFamily="34" charset="0"/>
              </a:rPr>
              <a:t>WEEE – sets collection, recycling and recovery targets for electrical equipment</a:t>
            </a:r>
          </a:p>
        </p:txBody>
      </p:sp>
      <p:sp>
        <p:nvSpPr>
          <p:cNvPr id="45" name="Rectangle 44"/>
          <p:cNvSpPr/>
          <p:nvPr/>
        </p:nvSpPr>
        <p:spPr>
          <a:xfrm>
            <a:off x="4594799" y="1152621"/>
            <a:ext cx="1836050" cy="1484423"/>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6"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6346" y="1235623"/>
            <a:ext cx="1559326" cy="1318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75" descr="receipt 0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08304" y="1301656"/>
            <a:ext cx="1143970" cy="1186352"/>
          </a:xfrm>
          <a:prstGeom prst="rect">
            <a:avLst/>
          </a:prstGeom>
          <a:noFill/>
          <a:ln w="9525">
            <a:noFill/>
            <a:miter lim="800000"/>
            <a:headEnd/>
            <a:tailEnd/>
          </a:ln>
        </p:spPr>
      </p:pic>
      <p:sp>
        <p:nvSpPr>
          <p:cNvPr id="48" name="AutoShape 31"/>
          <p:cNvSpPr>
            <a:spLocks noChangeArrowheads="1"/>
          </p:cNvSpPr>
          <p:nvPr/>
        </p:nvSpPr>
        <p:spPr bwMode="auto">
          <a:xfrm>
            <a:off x="3281362" y="2082053"/>
            <a:ext cx="991312" cy="452439"/>
          </a:xfrm>
          <a:prstGeom prst="roundRect">
            <a:avLst>
              <a:gd name="adj" fmla="val 0"/>
            </a:avLst>
          </a:prstGeom>
          <a:solidFill>
            <a:schemeClr val="tx1">
              <a:lumMod val="65000"/>
              <a:lumOff val="35000"/>
            </a:schemeClr>
          </a:solidFill>
          <a:ln>
            <a:noFill/>
          </a:ln>
        </p:spPr>
        <p:txBody>
          <a:bodyPr lIns="57150" tIns="28575" rIns="57150" bIns="28575" anchor="ctr"/>
          <a:lstStyle/>
          <a:p>
            <a:pPr algn="ctr">
              <a:spcBef>
                <a:spcPct val="50000"/>
              </a:spcBef>
              <a:defRPr/>
            </a:pPr>
            <a:r>
              <a:rPr lang="en-US" sz="800" b="1" dirty="0">
                <a:solidFill>
                  <a:schemeClr val="bg1"/>
                </a:solidFill>
                <a:ea typeface="ＭＳ Ｐゴシック" charset="0"/>
                <a:cs typeface="ＭＳ Ｐゴシック" charset="0"/>
              </a:rPr>
              <a:t>Up to 45% receipt length reduction with 2ST</a:t>
            </a:r>
          </a:p>
        </p:txBody>
      </p:sp>
      <p:pic>
        <p:nvPicPr>
          <p:cNvPr id="49"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35902" y="1206064"/>
            <a:ext cx="1162390" cy="1376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2598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15</a:t>
            </a:fld>
            <a:endParaRPr lang="en-US" dirty="0"/>
          </a:p>
        </p:txBody>
      </p:sp>
      <p:sp>
        <p:nvSpPr>
          <p:cNvPr id="6" name="Title 5"/>
          <p:cNvSpPr>
            <a:spLocks noGrp="1"/>
          </p:cNvSpPr>
          <p:nvPr>
            <p:ph type="title"/>
          </p:nvPr>
        </p:nvSpPr>
        <p:spPr/>
        <p:txBody>
          <a:bodyPr/>
          <a:lstStyle/>
          <a:p>
            <a:r>
              <a:rPr lang="en-US" dirty="0"/>
              <a:t>NCR RealPOS </a:t>
            </a:r>
          </a:p>
        </p:txBody>
      </p:sp>
      <p:sp>
        <p:nvSpPr>
          <p:cNvPr id="9"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Enhanced serviceability and manageability</a:t>
            </a:r>
          </a:p>
        </p:txBody>
      </p:sp>
      <p:sp>
        <p:nvSpPr>
          <p:cNvPr id="11" name="Rectangle 10"/>
          <p:cNvSpPr/>
          <p:nvPr/>
        </p:nvSpPr>
        <p:spPr>
          <a:xfrm>
            <a:off x="5218113" y="1152001"/>
            <a:ext cx="3402013" cy="337630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marL="171450" lvl="0" indent="-171450" defTabSz="914400">
              <a:spcBef>
                <a:spcPts val="0"/>
              </a:spcBef>
              <a:spcAft>
                <a:spcPts val="0"/>
              </a:spcAft>
              <a:buFont typeface="Arial" pitchFamily="34" charset="0"/>
              <a:buChar char="•"/>
            </a:pPr>
            <a:r>
              <a:rPr lang="en-US" sz="1400" dirty="0">
                <a:solidFill>
                  <a:srgbClr val="FFFFFF"/>
                </a:solidFill>
              </a:rPr>
              <a:t>Innovative designs to simplify service</a:t>
            </a:r>
          </a:p>
          <a:p>
            <a:pPr marL="342900" lvl="0" indent="-171450" defTabSz="914400">
              <a:spcBef>
                <a:spcPts val="0"/>
              </a:spcBef>
              <a:spcAft>
                <a:spcPts val="0"/>
              </a:spcAft>
              <a:buFont typeface="Arial" pitchFamily="34" charset="0"/>
              <a:buChar char="-"/>
            </a:pPr>
            <a:r>
              <a:rPr lang="en-US" sz="1000" dirty="0">
                <a:solidFill>
                  <a:srgbClr val="FFFFFF"/>
                </a:solidFill>
              </a:rPr>
              <a:t>EZ-Glide </a:t>
            </a:r>
            <a:r>
              <a:rPr lang="en-US" sz="1000" dirty="0" smtClean="0">
                <a:solidFill>
                  <a:srgbClr val="FFFFFF"/>
                </a:solidFill>
              </a:rPr>
              <a:t>design </a:t>
            </a:r>
            <a:r>
              <a:rPr lang="en-US" sz="1000" dirty="0">
                <a:solidFill>
                  <a:srgbClr val="FFFFFF"/>
                </a:solidFill>
              </a:rPr>
              <a:t>(72XRT / 82XRT)</a:t>
            </a:r>
          </a:p>
          <a:p>
            <a:pPr marL="342900" lvl="0" indent="-171450" defTabSz="914400">
              <a:spcBef>
                <a:spcPts val="0"/>
              </a:spcBef>
              <a:spcAft>
                <a:spcPts val="0"/>
              </a:spcAft>
              <a:buFont typeface="Arial" pitchFamily="34" charset="0"/>
              <a:buChar char="-"/>
            </a:pPr>
            <a:r>
              <a:rPr lang="en-US" sz="1000" dirty="0">
                <a:solidFill>
                  <a:srgbClr val="FFFFFF"/>
                </a:solidFill>
              </a:rPr>
              <a:t>EZ-Open </a:t>
            </a:r>
            <a:r>
              <a:rPr lang="en-US" sz="1000" dirty="0" smtClean="0">
                <a:solidFill>
                  <a:srgbClr val="FFFFFF"/>
                </a:solidFill>
              </a:rPr>
              <a:t>hinged enclosure </a:t>
            </a:r>
            <a:r>
              <a:rPr lang="en-US" sz="1000" dirty="0">
                <a:solidFill>
                  <a:srgbClr val="FFFFFF"/>
                </a:solidFill>
              </a:rPr>
              <a:t>(RP60/40)</a:t>
            </a:r>
          </a:p>
          <a:p>
            <a:pPr marL="342900" lvl="0" indent="-171450" defTabSz="914400">
              <a:spcBef>
                <a:spcPts val="0"/>
              </a:spcBef>
              <a:spcAft>
                <a:spcPts val="600"/>
              </a:spcAft>
              <a:buFont typeface="Arial" pitchFamily="34" charset="0"/>
              <a:buChar char="-"/>
            </a:pPr>
            <a:r>
              <a:rPr lang="en-US" sz="1000" dirty="0">
                <a:solidFill>
                  <a:srgbClr val="FFFFFF"/>
                </a:solidFill>
              </a:rPr>
              <a:t>Tool-free access to internal components</a:t>
            </a:r>
          </a:p>
          <a:p>
            <a:pPr marL="171450" lvl="0" indent="-171450" defTabSz="914400">
              <a:spcBef>
                <a:spcPts val="0"/>
              </a:spcBef>
              <a:spcAft>
                <a:spcPts val="0"/>
              </a:spcAft>
              <a:buFont typeface="Arial" pitchFamily="34" charset="0"/>
              <a:buChar char="•"/>
            </a:pPr>
            <a:r>
              <a:rPr lang="en-US" sz="1400" dirty="0">
                <a:solidFill>
                  <a:srgbClr val="FFFFFF"/>
                </a:solidFill>
              </a:rPr>
              <a:t>Simple front access to peripheral connections</a:t>
            </a:r>
          </a:p>
          <a:p>
            <a:pPr marL="342900" lvl="0" indent="-171450" defTabSz="914400">
              <a:spcBef>
                <a:spcPts val="0"/>
              </a:spcBef>
              <a:spcAft>
                <a:spcPts val="0"/>
              </a:spcAft>
              <a:buFont typeface="Arial" pitchFamily="34" charset="0"/>
              <a:buChar char="-"/>
            </a:pPr>
            <a:r>
              <a:rPr lang="en-US" sz="1000" dirty="0">
                <a:solidFill>
                  <a:srgbClr val="FFFFFF"/>
                </a:solidFill>
              </a:rPr>
              <a:t>Integrated POS (XR7, 72XRT, RP 50/25)</a:t>
            </a:r>
          </a:p>
          <a:p>
            <a:pPr marL="342900" lvl="0" indent="-171450" defTabSz="914400">
              <a:spcBef>
                <a:spcPts val="0"/>
              </a:spcBef>
              <a:spcAft>
                <a:spcPts val="0"/>
              </a:spcAft>
              <a:buFont typeface="Arial" pitchFamily="34" charset="0"/>
              <a:buChar char="-"/>
            </a:pPr>
            <a:r>
              <a:rPr lang="en-US" sz="1000" dirty="0">
                <a:solidFill>
                  <a:srgbClr val="FFFFFF"/>
                </a:solidFill>
              </a:rPr>
              <a:t>Touch screen rotates full 90 degrees</a:t>
            </a:r>
          </a:p>
          <a:p>
            <a:pPr marL="342900" lvl="0" indent="-171450" defTabSz="914400">
              <a:spcBef>
                <a:spcPts val="0"/>
              </a:spcBef>
              <a:spcAft>
                <a:spcPts val="0"/>
              </a:spcAft>
              <a:buFont typeface="Arial" pitchFamily="34" charset="0"/>
              <a:buChar char="-"/>
            </a:pPr>
            <a:r>
              <a:rPr lang="en-US" sz="1000" dirty="0">
                <a:solidFill>
                  <a:srgbClr val="FFFFFF"/>
                </a:solidFill>
              </a:rPr>
              <a:t>Secure and intuitive cable management</a:t>
            </a:r>
          </a:p>
          <a:p>
            <a:pPr marL="342900" lvl="0" indent="-171450" defTabSz="914400">
              <a:spcBef>
                <a:spcPts val="0"/>
              </a:spcBef>
              <a:spcAft>
                <a:spcPts val="600"/>
              </a:spcAft>
              <a:buFont typeface="Arial" pitchFamily="34" charset="0"/>
              <a:buChar char="-"/>
            </a:pPr>
            <a:r>
              <a:rPr lang="en-US" sz="1000" dirty="0">
                <a:solidFill>
                  <a:srgbClr val="FFFFFF"/>
                </a:solidFill>
              </a:rPr>
              <a:t>Speeds installation and service</a:t>
            </a:r>
          </a:p>
          <a:p>
            <a:pPr marL="171450" lvl="0" indent="-171450" defTabSz="914400">
              <a:spcBef>
                <a:spcPts val="0"/>
              </a:spcBef>
              <a:spcAft>
                <a:spcPts val="0"/>
              </a:spcAft>
              <a:buFont typeface="Arial" pitchFamily="34" charset="0"/>
              <a:buChar char="•"/>
            </a:pPr>
            <a:r>
              <a:rPr lang="en-US" sz="1400" dirty="0">
                <a:solidFill>
                  <a:srgbClr val="FFFFFF"/>
                </a:solidFill>
              </a:rPr>
              <a:t>LED diagnostic indicators</a:t>
            </a:r>
          </a:p>
          <a:p>
            <a:pPr marL="342900" lvl="0" indent="-171450" defTabSz="914400">
              <a:spcBef>
                <a:spcPts val="0"/>
              </a:spcBef>
              <a:spcAft>
                <a:spcPts val="600"/>
              </a:spcAft>
              <a:buFont typeface="Arial" pitchFamily="34" charset="0"/>
              <a:buChar char="-"/>
            </a:pPr>
            <a:r>
              <a:rPr lang="en-US" sz="1000" dirty="0">
                <a:solidFill>
                  <a:srgbClr val="FFFFFF"/>
                </a:solidFill>
              </a:rPr>
              <a:t>Provide visibility to system </a:t>
            </a:r>
            <a:r>
              <a:rPr lang="en-US" sz="1000" dirty="0" smtClean="0">
                <a:solidFill>
                  <a:srgbClr val="FFFFFF"/>
                </a:solidFill>
              </a:rPr>
              <a:t>health</a:t>
            </a:r>
          </a:p>
          <a:p>
            <a:pPr marL="171450" lvl="0" indent="-171450" defTabSz="914400">
              <a:spcBef>
                <a:spcPts val="0"/>
              </a:spcBef>
              <a:spcAft>
                <a:spcPts val="0"/>
              </a:spcAft>
              <a:buFont typeface="Arial" pitchFamily="34" charset="0"/>
              <a:buChar char="•"/>
            </a:pPr>
            <a:r>
              <a:rPr lang="en-US" sz="1400" dirty="0">
                <a:solidFill>
                  <a:srgbClr val="FFFFFF"/>
                </a:solidFill>
              </a:rPr>
              <a:t>Advanced systems </a:t>
            </a:r>
            <a:r>
              <a:rPr lang="en-US" sz="1400" dirty="0" smtClean="0">
                <a:solidFill>
                  <a:srgbClr val="FFFFFF"/>
                </a:solidFill>
              </a:rPr>
              <a:t/>
            </a:r>
            <a:br>
              <a:rPr lang="en-US" sz="1400" dirty="0" smtClean="0">
                <a:solidFill>
                  <a:srgbClr val="FFFFFF"/>
                </a:solidFill>
              </a:rPr>
            </a:br>
            <a:r>
              <a:rPr lang="en-US" sz="1400" dirty="0" smtClean="0">
                <a:solidFill>
                  <a:srgbClr val="FFFFFF"/>
                </a:solidFill>
              </a:rPr>
              <a:t>management </a:t>
            </a:r>
            <a:r>
              <a:rPr lang="en-US" sz="1400" dirty="0">
                <a:solidFill>
                  <a:srgbClr val="FFFFFF"/>
                </a:solidFill>
              </a:rPr>
              <a:t>capabilities</a:t>
            </a:r>
          </a:p>
          <a:p>
            <a:pPr marL="342900" lvl="0" indent="-171450" defTabSz="914400">
              <a:spcBef>
                <a:spcPts val="0"/>
              </a:spcBef>
              <a:spcAft>
                <a:spcPts val="0"/>
              </a:spcAft>
              <a:buFont typeface="Arial" pitchFamily="34" charset="0"/>
              <a:buChar char="-"/>
            </a:pPr>
            <a:r>
              <a:rPr lang="en-US" sz="1000" dirty="0">
                <a:solidFill>
                  <a:srgbClr val="FFFFFF"/>
                </a:solidFill>
              </a:rPr>
              <a:t>Intel AMT remote management (select models)</a:t>
            </a:r>
          </a:p>
          <a:p>
            <a:pPr marL="342900" lvl="0" indent="-171450" defTabSz="914400">
              <a:spcBef>
                <a:spcPts val="0"/>
              </a:spcBef>
              <a:spcAft>
                <a:spcPts val="0"/>
              </a:spcAft>
              <a:buFont typeface="Arial" pitchFamily="34" charset="0"/>
              <a:buChar char="-"/>
            </a:pPr>
            <a:r>
              <a:rPr lang="en-US" sz="1000" dirty="0">
                <a:solidFill>
                  <a:srgbClr val="FFFFFF"/>
                </a:solidFill>
              </a:rPr>
              <a:t>Intel Keyboard/Video/Mouse (KVM) Redirection  available with Intel Core i5 vPro processors </a:t>
            </a:r>
          </a:p>
        </p:txBody>
      </p:sp>
      <p:sp>
        <p:nvSpPr>
          <p:cNvPr id="10" name="Text Placeholder 2"/>
          <p:cNvSpPr txBox="1">
            <a:spLocks/>
          </p:cNvSpPr>
          <p:nvPr/>
        </p:nvSpPr>
        <p:spPr>
          <a:xfrm>
            <a:off x="493710" y="3905428"/>
            <a:ext cx="4573953" cy="62287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a:cs typeface="Arial" charset="0"/>
              </a:rPr>
              <a:t>Industry-leading serviceability and manageability to increase availability and reduce support costs</a:t>
            </a:r>
          </a:p>
        </p:txBody>
      </p:sp>
      <p:sp>
        <p:nvSpPr>
          <p:cNvPr id="22" name="Rectangle 21"/>
          <p:cNvSpPr/>
          <p:nvPr/>
        </p:nvSpPr>
        <p:spPr>
          <a:xfrm>
            <a:off x="493710" y="1152001"/>
            <a:ext cx="4573953" cy="275342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6" name="Picture 5" descr="CD352_10_RP25_connectivity_row"/>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75991" y="2713723"/>
            <a:ext cx="1467065" cy="1000038"/>
          </a:xfrm>
          <a:prstGeom prst="rect">
            <a:avLst/>
          </a:prstGeom>
          <a:noFill/>
          <a:ln w="9525">
            <a:noFill/>
            <a:miter lim="800000"/>
            <a:headEnd/>
            <a:tailEnd/>
          </a:ln>
        </p:spPr>
      </p:pic>
      <p:pic>
        <p:nvPicPr>
          <p:cNvPr id="28" name="Picture 3" descr="C:\Users\jp160023\Documents\Feb 2013 Photo Shoot\82XRT Int EZ Glide.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975991" y="1323229"/>
            <a:ext cx="1362360" cy="1205486"/>
          </a:xfrm>
          <a:prstGeom prst="rect">
            <a:avLst/>
          </a:prstGeom>
          <a:solidFill>
            <a:schemeClr val="bg1">
              <a:lumMod val="85000"/>
            </a:schemeClr>
          </a:solidFill>
        </p:spPr>
      </p:pic>
      <p:sp>
        <p:nvSpPr>
          <p:cNvPr id="29" name="Rectangle 28"/>
          <p:cNvSpPr/>
          <p:nvPr/>
        </p:nvSpPr>
        <p:spPr>
          <a:xfrm>
            <a:off x="2897953" y="1304088"/>
            <a:ext cx="1806088" cy="114989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Rectangle 29"/>
          <p:cNvSpPr/>
          <p:nvPr/>
        </p:nvSpPr>
        <p:spPr>
          <a:xfrm>
            <a:off x="2897953" y="2605085"/>
            <a:ext cx="1806088" cy="114989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1" name="Picture 32" descr="CD305_03a_RP70xrt_bladesystem[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50353" y="1401118"/>
            <a:ext cx="1347142" cy="955836"/>
          </a:xfrm>
          <a:prstGeom prst="rect">
            <a:avLst/>
          </a:prstGeom>
          <a:noFill/>
          <a:ln w="9525">
            <a:noFill/>
            <a:miter lim="800000"/>
            <a:headEnd/>
            <a:tailEnd/>
          </a:ln>
        </p:spPr>
      </p:pic>
      <p:pic>
        <p:nvPicPr>
          <p:cNvPr id="32" name="Picture 2" descr="C:\Users\jp160023\Documents\Feb 2013 Photo Shoot\RP40 - Open.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405968" y="2646306"/>
            <a:ext cx="790057" cy="1067454"/>
          </a:xfrm>
          <a:prstGeom prst="rect">
            <a:avLst/>
          </a:prstGeom>
          <a:noFill/>
          <a:ln w="9525">
            <a:noFill/>
            <a:miter lim="800000"/>
            <a:headEnd/>
            <a:tailEnd/>
          </a:ln>
        </p:spPr>
      </p:pic>
      <p:sp>
        <p:nvSpPr>
          <p:cNvPr id="16" name="Rectangle 15"/>
          <p:cNvSpPr/>
          <p:nvPr/>
        </p:nvSpPr>
        <p:spPr>
          <a:xfrm>
            <a:off x="774824" y="1304086"/>
            <a:ext cx="1806088" cy="114989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tangle 16"/>
          <p:cNvSpPr/>
          <p:nvPr/>
        </p:nvSpPr>
        <p:spPr>
          <a:xfrm>
            <a:off x="774824" y="2646306"/>
            <a:ext cx="1806088" cy="114989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1317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16</a:t>
            </a:fld>
            <a:endParaRPr lang="en-US" dirty="0"/>
          </a:p>
        </p:txBody>
      </p:sp>
      <p:sp>
        <p:nvSpPr>
          <p:cNvPr id="6" name="Title 5"/>
          <p:cNvSpPr>
            <a:spLocks noGrp="1"/>
          </p:cNvSpPr>
          <p:nvPr>
            <p:ph type="title"/>
          </p:nvPr>
        </p:nvSpPr>
        <p:spPr>
          <a:xfrm>
            <a:off x="352003" y="133547"/>
            <a:ext cx="8563397" cy="857250"/>
          </a:xfrm>
        </p:spPr>
        <p:txBody>
          <a:bodyPr/>
          <a:lstStyle/>
          <a:p>
            <a:r>
              <a:rPr lang="en-US" dirty="0"/>
              <a:t>NCR RealPOS </a:t>
            </a:r>
          </a:p>
        </p:txBody>
      </p:sp>
      <p:sp>
        <p:nvSpPr>
          <p:cNvPr id="12" name="Rectangle 11"/>
          <p:cNvSpPr/>
          <p:nvPr/>
        </p:nvSpPr>
        <p:spPr>
          <a:xfrm>
            <a:off x="493713" y="1152000"/>
            <a:ext cx="3402013" cy="337630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marL="171450" lvl="0" indent="-171450" defTabSz="914400">
              <a:spcBef>
                <a:spcPts val="0"/>
              </a:spcBef>
              <a:spcAft>
                <a:spcPts val="600"/>
              </a:spcAft>
              <a:buFont typeface="Arial" pitchFamily="34" charset="0"/>
              <a:buChar char="•"/>
            </a:pPr>
            <a:r>
              <a:rPr lang="en-US" sz="1200" dirty="0" smtClean="0">
                <a:solidFill>
                  <a:srgbClr val="FFFFFF"/>
                </a:solidFill>
              </a:rPr>
              <a:t>4-5 </a:t>
            </a:r>
            <a:r>
              <a:rPr lang="en-US" sz="1200" dirty="0">
                <a:solidFill>
                  <a:srgbClr val="FFFFFF"/>
                </a:solidFill>
              </a:rPr>
              <a:t>year production life (typical)</a:t>
            </a:r>
          </a:p>
          <a:p>
            <a:pPr marL="171450" indent="-171450" defTabSz="914400">
              <a:spcBef>
                <a:spcPts val="0"/>
              </a:spcBef>
              <a:spcAft>
                <a:spcPts val="600"/>
              </a:spcAft>
              <a:buFont typeface="Arial" pitchFamily="34" charset="0"/>
              <a:buChar char="•"/>
            </a:pPr>
            <a:r>
              <a:rPr lang="en-US" sz="1200" dirty="0">
                <a:solidFill>
                  <a:srgbClr val="FFFFFF"/>
                </a:solidFill>
              </a:rPr>
              <a:t>5-7 year hardware support (post production)</a:t>
            </a:r>
          </a:p>
          <a:p>
            <a:pPr marL="171450" indent="-171450" defTabSz="914400">
              <a:spcBef>
                <a:spcPts val="0"/>
              </a:spcBef>
              <a:spcAft>
                <a:spcPts val="600"/>
              </a:spcAft>
              <a:buFont typeface="Arial" pitchFamily="34" charset="0"/>
              <a:buChar char="•"/>
            </a:pPr>
            <a:r>
              <a:rPr lang="en-US" sz="1200" dirty="0">
                <a:solidFill>
                  <a:srgbClr val="FFFFFF"/>
                </a:solidFill>
              </a:rPr>
              <a:t>Select components with extended availability  </a:t>
            </a:r>
          </a:p>
          <a:p>
            <a:pPr marL="171450" lvl="0" indent="-171450" defTabSz="914400">
              <a:spcBef>
                <a:spcPts val="0"/>
              </a:spcBef>
              <a:spcAft>
                <a:spcPts val="600"/>
              </a:spcAft>
              <a:buFont typeface="Arial" pitchFamily="34" charset="0"/>
              <a:buChar char="•"/>
            </a:pPr>
            <a:r>
              <a:rPr lang="en-US" sz="1200" dirty="0">
                <a:solidFill>
                  <a:srgbClr val="FFFFFF"/>
                </a:solidFill>
              </a:rPr>
              <a:t>Chipsets / processors selected from Intel’s Embedded Roadmap – </a:t>
            </a:r>
            <a:r>
              <a:rPr lang="en-US" sz="1200" dirty="0" smtClean="0">
                <a:solidFill>
                  <a:srgbClr val="FFFFFF"/>
                </a:solidFill>
              </a:rPr>
              <a:t>typically 7 </a:t>
            </a:r>
            <a:r>
              <a:rPr lang="en-US" sz="1200" dirty="0">
                <a:solidFill>
                  <a:srgbClr val="FFFFFF"/>
                </a:solidFill>
              </a:rPr>
              <a:t>year life </a:t>
            </a:r>
            <a:r>
              <a:rPr lang="en-US" sz="1200" dirty="0" smtClean="0">
                <a:solidFill>
                  <a:srgbClr val="FFFFFF"/>
                </a:solidFill>
              </a:rPr>
              <a:t>versus </a:t>
            </a:r>
            <a:r>
              <a:rPr lang="en-US" sz="1200" dirty="0">
                <a:solidFill>
                  <a:srgbClr val="FFFFFF"/>
                </a:solidFill>
              </a:rPr>
              <a:t>12-18 months </a:t>
            </a:r>
          </a:p>
          <a:p>
            <a:pPr marL="171450" lvl="0" indent="-171450" defTabSz="914400">
              <a:spcBef>
                <a:spcPts val="0"/>
              </a:spcBef>
              <a:spcAft>
                <a:spcPts val="600"/>
              </a:spcAft>
              <a:buFont typeface="Arial" pitchFamily="34" charset="0"/>
              <a:buChar char="•"/>
            </a:pPr>
            <a:r>
              <a:rPr lang="en-US" sz="1200" dirty="0">
                <a:solidFill>
                  <a:srgbClr val="FFFFFF"/>
                </a:solidFill>
              </a:rPr>
              <a:t>Stable technology platform with timed release of product changes </a:t>
            </a:r>
          </a:p>
          <a:p>
            <a:pPr marL="171450" lvl="0" indent="-171450" defTabSz="914400">
              <a:spcBef>
                <a:spcPts val="0"/>
              </a:spcBef>
              <a:spcAft>
                <a:spcPts val="600"/>
              </a:spcAft>
              <a:buFont typeface="Arial" pitchFamily="34" charset="0"/>
              <a:buChar char="•"/>
            </a:pPr>
            <a:r>
              <a:rPr lang="en-US" sz="1200" dirty="0">
                <a:solidFill>
                  <a:srgbClr val="FFFFFF"/>
                </a:solidFill>
              </a:rPr>
              <a:t>Enables a consistent operating system image over long deployment timeframes to reduce  support costs</a:t>
            </a:r>
          </a:p>
          <a:p>
            <a:pPr marL="171450" lvl="0" indent="-171450" defTabSz="914400">
              <a:spcBef>
                <a:spcPts val="0"/>
              </a:spcBef>
              <a:spcAft>
                <a:spcPts val="600"/>
              </a:spcAft>
              <a:buFont typeface="Arial" pitchFamily="34" charset="0"/>
              <a:buChar char="•"/>
            </a:pPr>
            <a:endParaRPr lang="en-US" sz="1200" dirty="0">
              <a:solidFill>
                <a:srgbClr val="FFFFFF"/>
              </a:solidFill>
            </a:endParaRPr>
          </a:p>
        </p:txBody>
      </p:sp>
      <p:sp>
        <p:nvSpPr>
          <p:cNvPr id="9"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Extended product and support lifecycle</a:t>
            </a:r>
          </a:p>
        </p:txBody>
      </p:sp>
      <p:pic>
        <p:nvPicPr>
          <p:cNvPr id="13" name="Picture 6" descr="j038778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35062" y="1151999"/>
            <a:ext cx="4573953" cy="337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2"/>
          <p:cNvSpPr txBox="1">
            <a:spLocks/>
          </p:cNvSpPr>
          <p:nvPr/>
        </p:nvSpPr>
        <p:spPr>
          <a:xfrm>
            <a:off x="4035062" y="3743324"/>
            <a:ext cx="4573953" cy="784977"/>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a:cs typeface="Arial" charset="0"/>
              </a:rPr>
              <a:t>Extended product and support lifecycle designed to maximize your POS investment and lower your total cost of ownership</a:t>
            </a:r>
          </a:p>
        </p:txBody>
      </p:sp>
    </p:spTree>
    <p:extLst>
      <p:ext uri="{BB962C8B-B14F-4D97-AF65-F5344CB8AC3E}">
        <p14:creationId xmlns:p14="http://schemas.microsoft.com/office/powerpoint/2010/main" val="424894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17</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smtClean="0"/>
              <a:t>RealPOS </a:t>
            </a:r>
            <a:br>
              <a:rPr lang="en-US" spc="0" dirty="0" smtClean="0"/>
            </a:br>
            <a:r>
              <a:rPr lang="en-US" spc="0" dirty="0" smtClean="0"/>
              <a:t>Modular  </a:t>
            </a:r>
          </a:p>
          <a:p>
            <a:pPr lvl="0">
              <a:lnSpc>
                <a:spcPts val="5000"/>
              </a:lnSpc>
              <a:spcAft>
                <a:spcPts val="0"/>
              </a:spcAft>
            </a:pPr>
            <a:r>
              <a:rPr lang="en-US" spc="0" dirty="0" smtClean="0"/>
              <a:t>(Fully Configurable) POS</a:t>
            </a:r>
            <a:endParaRPr lang="en-US" spc="0" dirty="0"/>
          </a:p>
        </p:txBody>
      </p:sp>
    </p:spTree>
    <p:extLst>
      <p:ext uri="{BB962C8B-B14F-4D97-AF65-F5344CB8AC3E}">
        <p14:creationId xmlns:p14="http://schemas.microsoft.com/office/powerpoint/2010/main" val="1132841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18</a:t>
            </a:fld>
            <a:endParaRPr lang="en-US" dirty="0"/>
          </a:p>
        </p:txBody>
      </p:sp>
      <p:sp>
        <p:nvSpPr>
          <p:cNvPr id="6" name="Title 5"/>
          <p:cNvSpPr>
            <a:spLocks noGrp="1"/>
          </p:cNvSpPr>
          <p:nvPr>
            <p:ph type="title"/>
          </p:nvPr>
        </p:nvSpPr>
        <p:spPr/>
        <p:txBody>
          <a:bodyPr/>
          <a:lstStyle/>
          <a:p>
            <a:r>
              <a:rPr lang="en-US" dirty="0"/>
              <a:t>NCR RealPOS Terminal Family</a:t>
            </a:r>
          </a:p>
        </p:txBody>
      </p:sp>
      <p:sp>
        <p:nvSpPr>
          <p:cNvPr id="9" name="Text Placeholder 2"/>
          <p:cNvSpPr>
            <a:spLocks noGrp="1"/>
          </p:cNvSpPr>
          <p:nvPr>
            <p:ph type="body" sz="quarter" idx="4294967295"/>
          </p:nvPr>
        </p:nvSpPr>
        <p:spPr>
          <a:xfrm>
            <a:off x="482501" y="533907"/>
            <a:ext cx="812651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Modular (Fully Configurable) POS</a:t>
            </a:r>
            <a:endParaRPr lang="en-US" spc="0" dirty="0"/>
          </a:p>
        </p:txBody>
      </p:sp>
      <p:sp>
        <p:nvSpPr>
          <p:cNvPr id="47" name="Rectangle 46"/>
          <p:cNvSpPr/>
          <p:nvPr/>
        </p:nvSpPr>
        <p:spPr>
          <a:xfrm>
            <a:off x="917570" y="1518981"/>
            <a:ext cx="1091611" cy="1052970"/>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50" name="Rectangle 49"/>
          <p:cNvSpPr/>
          <p:nvPr/>
        </p:nvSpPr>
        <p:spPr>
          <a:xfrm>
            <a:off x="2009180" y="1518981"/>
            <a:ext cx="2783867" cy="105297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a:t>
            </a:r>
            <a:r>
              <a:rPr lang="en-PH" sz="1500" b="1" dirty="0" smtClean="0"/>
              <a:t>XR6</a:t>
            </a:r>
          </a:p>
          <a:p>
            <a:pPr marL="171450" indent="-171450">
              <a:buFont typeface="Arial" panose="020B0604020202020204" pitchFamily="34" charset="0"/>
              <a:buChar char="•"/>
              <a:defRPr/>
            </a:pPr>
            <a:r>
              <a:rPr lang="en-PH" sz="1100" dirty="0" smtClean="0"/>
              <a:t>4</a:t>
            </a:r>
            <a:r>
              <a:rPr lang="en-PH" sz="1100" baseline="30000" dirty="0" smtClean="0"/>
              <a:t>th</a:t>
            </a:r>
            <a:r>
              <a:rPr lang="en-PH" sz="1100" dirty="0" smtClean="0"/>
              <a:t> Generation Intel® Core™ Processor Family up to Core i5 vPro, </a:t>
            </a:r>
          </a:p>
          <a:p>
            <a:pPr marL="171450" indent="-171450">
              <a:buFont typeface="Arial" panose="020B0604020202020204" pitchFamily="34" charset="0"/>
              <a:buChar char="•"/>
              <a:defRPr/>
            </a:pPr>
            <a:r>
              <a:rPr lang="en-PH" sz="1100" dirty="0" smtClean="0"/>
              <a:t>Latest video interfaces </a:t>
            </a:r>
          </a:p>
          <a:p>
            <a:pPr marL="171450" indent="-171450">
              <a:buFont typeface="Arial" panose="020B0604020202020204" pitchFamily="34" charset="0"/>
              <a:buChar char="•"/>
              <a:defRPr/>
            </a:pPr>
            <a:r>
              <a:rPr lang="en-PH" sz="1100" dirty="0" smtClean="0"/>
              <a:t>Enhanced manageability</a:t>
            </a:r>
          </a:p>
        </p:txBody>
      </p:sp>
      <p:sp>
        <p:nvSpPr>
          <p:cNvPr id="56" name="Rectangle 55"/>
          <p:cNvSpPr/>
          <p:nvPr/>
        </p:nvSpPr>
        <p:spPr>
          <a:xfrm>
            <a:off x="917565" y="1152000"/>
            <a:ext cx="3875482" cy="275235"/>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200" b="1" dirty="0" smtClean="0"/>
              <a:t>COMPACT MODULAR </a:t>
            </a:r>
            <a:r>
              <a:rPr lang="en-PH" sz="1200" b="1" dirty="0"/>
              <a:t>POS</a:t>
            </a:r>
          </a:p>
        </p:txBody>
      </p:sp>
      <p:sp>
        <p:nvSpPr>
          <p:cNvPr id="57" name="Rectangle 56"/>
          <p:cNvSpPr/>
          <p:nvPr/>
        </p:nvSpPr>
        <p:spPr>
          <a:xfrm>
            <a:off x="4907348" y="1152000"/>
            <a:ext cx="4005507" cy="275235"/>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200" b="1" dirty="0" smtClean="0"/>
              <a:t>FULL-SIZE MODULAR POS</a:t>
            </a:r>
            <a:endParaRPr lang="en-PH" sz="1200" b="1" dirty="0"/>
          </a:p>
        </p:txBody>
      </p:sp>
      <p:sp>
        <p:nvSpPr>
          <p:cNvPr id="32" name="Rectangle 31"/>
          <p:cNvSpPr/>
          <p:nvPr/>
        </p:nvSpPr>
        <p:spPr>
          <a:xfrm>
            <a:off x="4240025" y="1517846"/>
            <a:ext cx="548214" cy="210075"/>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000" b="1" dirty="0" smtClean="0"/>
              <a:t>NEW!</a:t>
            </a:r>
            <a:endParaRPr lang="en-PH" sz="1000" b="1" dirty="0"/>
          </a:p>
        </p:txBody>
      </p:sp>
      <p:sp>
        <p:nvSpPr>
          <p:cNvPr id="33" name="Rectangle 32"/>
          <p:cNvSpPr/>
          <p:nvPr/>
        </p:nvSpPr>
        <p:spPr>
          <a:xfrm>
            <a:off x="4967105" y="1785308"/>
            <a:ext cx="1091611" cy="1677032"/>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34" name="Rectangle 33"/>
          <p:cNvSpPr/>
          <p:nvPr/>
        </p:nvSpPr>
        <p:spPr>
          <a:xfrm>
            <a:off x="6058716" y="1771534"/>
            <a:ext cx="2854139" cy="169080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a:t>
            </a:r>
            <a:r>
              <a:rPr lang="en-PH" sz="1500" b="1" dirty="0" smtClean="0"/>
              <a:t>82XRT</a:t>
            </a:r>
            <a:endParaRPr lang="en-PH" sz="1500" b="1" dirty="0"/>
          </a:p>
          <a:p>
            <a:pPr marL="171450" indent="-171450">
              <a:buFont typeface="Arial" panose="020B0604020202020204" pitchFamily="34" charset="0"/>
              <a:buChar char="•"/>
              <a:defRPr/>
            </a:pPr>
            <a:r>
              <a:rPr lang="en-PH" sz="1100" dirty="0" smtClean="0"/>
              <a:t>POS Workstation or Server </a:t>
            </a:r>
          </a:p>
          <a:p>
            <a:pPr marL="171450" indent="-171450">
              <a:buFont typeface="Arial" panose="020B0604020202020204" pitchFamily="34" charset="0"/>
              <a:buChar char="•"/>
              <a:defRPr/>
            </a:pPr>
            <a:r>
              <a:rPr lang="en-PH" sz="1100" dirty="0" smtClean="0"/>
              <a:t>Intel Core i5, Core i3, Pentium, Celeron </a:t>
            </a:r>
          </a:p>
          <a:p>
            <a:pPr marL="171450" indent="-171450">
              <a:buFont typeface="Arial" panose="020B0604020202020204" pitchFamily="34" charset="0"/>
              <a:buChar char="•"/>
              <a:defRPr/>
            </a:pPr>
            <a:r>
              <a:rPr lang="en-PH" sz="1100" dirty="0" smtClean="0"/>
              <a:t>Maximum expansion and connectivity</a:t>
            </a:r>
          </a:p>
          <a:p>
            <a:pPr marL="171450" indent="-171450">
              <a:buFont typeface="Arial" panose="020B0604020202020204" pitchFamily="34" charset="0"/>
              <a:buChar char="•"/>
              <a:defRPr/>
            </a:pPr>
            <a:r>
              <a:rPr lang="en-PH" sz="1100" dirty="0" smtClean="0"/>
              <a:t>Peripheral integration tray option  </a:t>
            </a:r>
          </a:p>
          <a:p>
            <a:pPr marL="171450" indent="-171450">
              <a:buFont typeface="Arial" panose="020B0604020202020204" pitchFamily="34" charset="0"/>
              <a:buChar char="•"/>
              <a:defRPr/>
            </a:pPr>
            <a:r>
              <a:rPr lang="en-PH" sz="1100" dirty="0" smtClean="0"/>
              <a:t>Charcoal Gray, Beige or Black </a:t>
            </a:r>
          </a:p>
          <a:p>
            <a:pPr marL="171450" indent="-171450">
              <a:buFont typeface="Arial" panose="020B0604020202020204" pitchFamily="34" charset="0"/>
              <a:buChar char="•"/>
              <a:defRPr/>
            </a:pPr>
            <a:endParaRPr lang="en-PH" sz="1100" dirty="0"/>
          </a:p>
          <a:p>
            <a:pPr>
              <a:defRPr/>
            </a:pPr>
            <a:endParaRPr lang="en-PH" sz="1100" dirty="0"/>
          </a:p>
        </p:txBody>
      </p:sp>
      <p:pic>
        <p:nvPicPr>
          <p:cNvPr id="35" name="Picture 26" descr="CD361_32_RET_RealPOS-82XRT-Modular-Angle"/>
          <p:cNvPicPr>
            <a:picLocks noChangeAspect="1" noChangeArrowheads="1"/>
          </p:cNvPicPr>
          <p:nvPr/>
        </p:nvPicPr>
        <p:blipFill>
          <a:blip r:embed="rId3" cstate="screen">
            <a:clrChange>
              <a:clrFrom>
                <a:srgbClr val="F8F8FA"/>
              </a:clrFrom>
              <a:clrTo>
                <a:srgbClr val="F8F8FA">
                  <a:alpha val="0"/>
                </a:srgbClr>
              </a:clrTo>
            </a:clrChange>
            <a:extLst>
              <a:ext uri="{28A0092B-C50C-407E-A947-70E740481C1C}">
                <a14:useLocalDpi xmlns:a14="http://schemas.microsoft.com/office/drawing/2010/main"/>
              </a:ext>
            </a:extLst>
          </a:blip>
          <a:srcRect/>
          <a:stretch>
            <a:fillRect/>
          </a:stretch>
        </p:blipFill>
        <p:spPr bwMode="auto">
          <a:xfrm>
            <a:off x="5054795" y="1871037"/>
            <a:ext cx="1035830" cy="55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Right Arrow 63"/>
          <p:cNvSpPr/>
          <p:nvPr/>
        </p:nvSpPr>
        <p:spPr>
          <a:xfrm rot="16200000">
            <a:off x="-1062769" y="2902879"/>
            <a:ext cx="3254593" cy="484526"/>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57150" tIns="28575" rIns="57150" bIns="28575" anchor="ctr"/>
          <a:lstStyle/>
          <a:p>
            <a:pPr algn="ctr">
              <a:defRPr/>
            </a:pPr>
            <a:r>
              <a:rPr lang="en-PH" sz="1500" dirty="0">
                <a:latin typeface="+mj-lt"/>
              </a:rPr>
              <a:t>Performance</a:t>
            </a:r>
          </a:p>
        </p:txBody>
      </p:sp>
      <p:pic>
        <p:nvPicPr>
          <p:cNvPr id="66" name="Picture 2" descr="C:\Users\jp160023\Documents\Feb 2013 Photo Shoot\82XRT Int Front View.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967105" y="2492153"/>
            <a:ext cx="1091611" cy="916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Rectangle 66"/>
          <p:cNvSpPr/>
          <p:nvPr/>
        </p:nvSpPr>
        <p:spPr>
          <a:xfrm>
            <a:off x="917570" y="3746553"/>
            <a:ext cx="1091611" cy="101445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68" name="Rectangle 67"/>
          <p:cNvSpPr/>
          <p:nvPr/>
        </p:nvSpPr>
        <p:spPr>
          <a:xfrm>
            <a:off x="2018706" y="3757983"/>
            <a:ext cx="2783867" cy="101445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a:t>
            </a:r>
            <a:r>
              <a:rPr lang="en-PH" sz="1500" b="1" dirty="0" smtClean="0"/>
              <a:t>40</a:t>
            </a:r>
          </a:p>
          <a:p>
            <a:pPr marL="171450" indent="-171450">
              <a:buFont typeface="Arial" panose="020B0604020202020204" pitchFamily="34" charset="0"/>
              <a:buChar char="•"/>
              <a:defRPr/>
            </a:pPr>
            <a:r>
              <a:rPr lang="en-PH" sz="1100" dirty="0" smtClean="0"/>
              <a:t>Energy-efficient performance with Intel Atom Dual Core processor   </a:t>
            </a:r>
          </a:p>
          <a:p>
            <a:pPr marL="171450" indent="-171450">
              <a:buFont typeface="Arial" panose="020B0604020202020204" pitchFamily="34" charset="0"/>
              <a:buChar char="•"/>
              <a:defRPr/>
            </a:pPr>
            <a:r>
              <a:rPr lang="en-PH" sz="1100" dirty="0" smtClean="0"/>
              <a:t>Fanless design</a:t>
            </a:r>
          </a:p>
        </p:txBody>
      </p:sp>
      <p:sp>
        <p:nvSpPr>
          <p:cNvPr id="69" name="Rectangle 68"/>
          <p:cNvSpPr/>
          <p:nvPr/>
        </p:nvSpPr>
        <p:spPr>
          <a:xfrm>
            <a:off x="917565" y="2650062"/>
            <a:ext cx="1091611" cy="1039341"/>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70" name="Rectangle 69"/>
          <p:cNvSpPr/>
          <p:nvPr/>
        </p:nvSpPr>
        <p:spPr>
          <a:xfrm>
            <a:off x="2009181" y="2636433"/>
            <a:ext cx="2783867" cy="105297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a:t>
            </a:r>
            <a:r>
              <a:rPr lang="en-PH" sz="1500" b="1" dirty="0" smtClean="0"/>
              <a:t>60</a:t>
            </a:r>
          </a:p>
          <a:p>
            <a:pPr marL="171450" indent="-171450">
              <a:buFont typeface="Arial" panose="020B0604020202020204" pitchFamily="34" charset="0"/>
              <a:buChar char="•"/>
              <a:defRPr/>
            </a:pPr>
            <a:r>
              <a:rPr lang="en-PH" sz="1100" dirty="0" smtClean="0"/>
              <a:t>Intel Core i3 or Celeron processor</a:t>
            </a:r>
          </a:p>
          <a:p>
            <a:pPr marL="171450" indent="-171450">
              <a:buFont typeface="Arial" panose="020B0604020202020204" pitchFamily="34" charset="0"/>
              <a:buChar char="•"/>
              <a:defRPr/>
            </a:pPr>
            <a:r>
              <a:rPr lang="en-PH" sz="1100" dirty="0" smtClean="0"/>
              <a:t>Full POS connectivity </a:t>
            </a:r>
          </a:p>
          <a:p>
            <a:pPr>
              <a:defRPr/>
            </a:pPr>
            <a:endParaRPr lang="en-PH" sz="1100" dirty="0"/>
          </a:p>
        </p:txBody>
      </p:sp>
      <p:pic>
        <p:nvPicPr>
          <p:cNvPr id="61" name="Picture 8" descr="CD348_07_RTL_RP40_Vertical-mount"/>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67674" y="3842292"/>
            <a:ext cx="539885" cy="822976"/>
          </a:xfrm>
          <a:prstGeom prst="rect">
            <a:avLst/>
          </a:prstGeom>
          <a:noFill/>
          <a:ln w="9525">
            <a:noFill/>
            <a:miter lim="800000"/>
            <a:headEnd/>
            <a:tailEnd/>
          </a:ln>
        </p:spPr>
      </p:pic>
      <p:pic>
        <p:nvPicPr>
          <p:cNvPr id="55" name="Picture 44" descr="CD348_01_RTL_RP40_Front"/>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95861" y="2840979"/>
            <a:ext cx="1083512" cy="65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3" descr="C:\Users\RD110425\AppData\Local\Microsoft\Windows\Temporary Internet Files\Content.Outlook\EGNV68IJ\untitled 1009.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924436" y="1627443"/>
            <a:ext cx="1079099" cy="923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162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19</a:t>
            </a:fld>
            <a:endParaRPr lang="en-US" dirty="0"/>
          </a:p>
        </p:txBody>
      </p:sp>
      <p:sp>
        <p:nvSpPr>
          <p:cNvPr id="6" name="Title 5"/>
          <p:cNvSpPr>
            <a:spLocks noGrp="1"/>
          </p:cNvSpPr>
          <p:nvPr>
            <p:ph type="title"/>
          </p:nvPr>
        </p:nvSpPr>
        <p:spPr/>
        <p:txBody>
          <a:bodyPr/>
          <a:lstStyle/>
          <a:p>
            <a:r>
              <a:rPr lang="en-US" dirty="0"/>
              <a:t>NCR RealPOS 82XRT</a:t>
            </a:r>
          </a:p>
        </p:txBody>
      </p:sp>
      <p:sp>
        <p:nvSpPr>
          <p:cNvPr id="9" name="Text Placeholder 2"/>
          <p:cNvSpPr>
            <a:spLocks noGrp="1"/>
          </p:cNvSpPr>
          <p:nvPr>
            <p:ph type="body" sz="quarter" idx="4294967295"/>
          </p:nvPr>
        </p:nvSpPr>
        <p:spPr>
          <a:xfrm>
            <a:off x="482501" y="533907"/>
            <a:ext cx="812651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Full-Size POS Workstation / Server </a:t>
            </a:r>
            <a:endParaRPr lang="en-US" spc="0" dirty="0"/>
          </a:p>
        </p:txBody>
      </p:sp>
      <p:sp>
        <p:nvSpPr>
          <p:cNvPr id="55" name="Rectangle 54"/>
          <p:cNvSpPr/>
          <p:nvPr/>
        </p:nvSpPr>
        <p:spPr>
          <a:xfrm>
            <a:off x="4973653" y="2014684"/>
            <a:ext cx="2710241"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Intel Q67 Express Chipset</a:t>
            </a:r>
          </a:p>
          <a:p>
            <a:pPr marL="57150" indent="-57150">
              <a:buFontTx/>
              <a:buChar char="•"/>
            </a:pPr>
            <a:r>
              <a:rPr lang="en-US" sz="1000" dirty="0" smtClean="0">
                <a:solidFill>
                  <a:schemeClr val="bg1"/>
                </a:solidFill>
                <a:latin typeface="+mj-lt"/>
              </a:rPr>
              <a:t> Intel </a:t>
            </a:r>
            <a:r>
              <a:rPr lang="en-US" sz="1000" dirty="0">
                <a:solidFill>
                  <a:schemeClr val="bg1"/>
                </a:solidFill>
                <a:latin typeface="+mj-lt"/>
              </a:rPr>
              <a:t>Core i5 </a:t>
            </a:r>
            <a:r>
              <a:rPr lang="en-US" sz="1000" dirty="0" smtClean="0">
                <a:solidFill>
                  <a:schemeClr val="bg1"/>
                </a:solidFill>
                <a:latin typeface="+mj-lt"/>
              </a:rPr>
              <a:t>vPro Core i3 processors </a:t>
            </a:r>
            <a:endParaRPr lang="en-US" sz="1000" dirty="0">
              <a:solidFill>
                <a:schemeClr val="bg1"/>
              </a:solidFill>
              <a:latin typeface="+mj-lt"/>
            </a:endParaRPr>
          </a:p>
          <a:p>
            <a:pPr marL="57150" indent="-57150">
              <a:buFontTx/>
              <a:buChar char="•"/>
            </a:pPr>
            <a:r>
              <a:rPr lang="en-US" sz="1000" dirty="0">
                <a:solidFill>
                  <a:schemeClr val="bg1"/>
                </a:solidFill>
                <a:latin typeface="+mj-lt"/>
              </a:rPr>
              <a:t> Intel </a:t>
            </a:r>
            <a:r>
              <a:rPr lang="en-US" sz="1000" dirty="0" smtClean="0">
                <a:solidFill>
                  <a:schemeClr val="bg1"/>
                </a:solidFill>
                <a:latin typeface="+mj-lt"/>
              </a:rPr>
              <a:t>Pentium</a:t>
            </a:r>
            <a:r>
              <a:rPr lang="en-US" sz="1000" dirty="0">
                <a:solidFill>
                  <a:schemeClr val="bg1"/>
                </a:solidFill>
                <a:latin typeface="+mj-lt"/>
              </a:rPr>
              <a:t>, Celeron processors</a:t>
            </a:r>
          </a:p>
          <a:p>
            <a:pPr marL="57150" indent="-57150">
              <a:buFontTx/>
              <a:buChar char="•"/>
            </a:pPr>
            <a:r>
              <a:rPr lang="en-US" sz="1000" dirty="0" smtClean="0">
                <a:solidFill>
                  <a:schemeClr val="bg1"/>
                </a:solidFill>
                <a:latin typeface="+mj-lt"/>
              </a:rPr>
              <a:t> Up </a:t>
            </a:r>
            <a:r>
              <a:rPr lang="en-US" sz="1000" dirty="0">
                <a:solidFill>
                  <a:schemeClr val="bg1"/>
                </a:solidFill>
                <a:latin typeface="+mj-lt"/>
              </a:rPr>
              <a:t>to </a:t>
            </a:r>
            <a:r>
              <a:rPr lang="en-US" sz="1000" dirty="0" smtClean="0">
                <a:solidFill>
                  <a:schemeClr val="bg1"/>
                </a:solidFill>
                <a:latin typeface="+mj-lt"/>
              </a:rPr>
              <a:t>32GB </a:t>
            </a:r>
            <a:r>
              <a:rPr lang="en-US" sz="1000" dirty="0">
                <a:solidFill>
                  <a:schemeClr val="bg1"/>
                </a:solidFill>
                <a:latin typeface="+mj-lt"/>
              </a:rPr>
              <a:t>DDR3 Memory (4 slots</a:t>
            </a:r>
            <a:r>
              <a:rPr lang="en-US" sz="1000" dirty="0" smtClean="0">
                <a:solidFill>
                  <a:schemeClr val="bg1"/>
                </a:solidFill>
                <a:latin typeface="+mj-lt"/>
              </a:rPr>
              <a:t>)</a:t>
            </a:r>
            <a:endParaRPr lang="en-US" sz="1000" dirty="0">
              <a:solidFill>
                <a:schemeClr val="bg1"/>
              </a:solidFill>
              <a:latin typeface="+mj-lt"/>
            </a:endParaRPr>
          </a:p>
        </p:txBody>
      </p:sp>
      <p:sp>
        <p:nvSpPr>
          <p:cNvPr id="56" name="Rectangle 55"/>
          <p:cNvSpPr/>
          <p:nvPr/>
        </p:nvSpPr>
        <p:spPr>
          <a:xfrm>
            <a:off x="4973653" y="2875807"/>
            <a:ext cx="2710241"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Single or dual disk drives (RAID) </a:t>
            </a:r>
          </a:p>
          <a:p>
            <a:pPr marL="57150" indent="-57150">
              <a:buFontTx/>
              <a:buChar char="•"/>
            </a:pPr>
            <a:r>
              <a:rPr lang="en-US" sz="1000" dirty="0">
                <a:solidFill>
                  <a:schemeClr val="bg1"/>
                </a:solidFill>
                <a:latin typeface="+mj-lt"/>
              </a:rPr>
              <a:t> 250GB / 500GB HDD or 80GB SSD </a:t>
            </a:r>
          </a:p>
          <a:p>
            <a:pPr marL="57150" indent="-57150">
              <a:buFontTx/>
              <a:buChar char="•"/>
            </a:pPr>
            <a:r>
              <a:rPr lang="en-US" sz="1000" dirty="0">
                <a:solidFill>
                  <a:schemeClr val="bg1"/>
                </a:solidFill>
                <a:latin typeface="+mj-lt"/>
              </a:rPr>
              <a:t> Maximum I/O-up to 14 USB / 8 Serial </a:t>
            </a:r>
          </a:p>
          <a:p>
            <a:pPr marL="57150" indent="-57150">
              <a:buFontTx/>
              <a:buChar char="•"/>
            </a:pPr>
            <a:r>
              <a:rPr lang="en-US" sz="1000" dirty="0">
                <a:solidFill>
                  <a:schemeClr val="bg1"/>
                </a:solidFill>
                <a:latin typeface="+mj-lt"/>
              </a:rPr>
              <a:t> 260W 80Plus Gold Power Supply </a:t>
            </a:r>
          </a:p>
        </p:txBody>
      </p:sp>
      <p:sp>
        <p:nvSpPr>
          <p:cNvPr id="57" name="Rectangle 56"/>
          <p:cNvSpPr/>
          <p:nvPr/>
        </p:nvSpPr>
        <p:spPr>
          <a:xfrm>
            <a:off x="4973653" y="3730690"/>
            <a:ext cx="2710241"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Industry-leading serviceability</a:t>
            </a:r>
          </a:p>
          <a:p>
            <a:pPr marL="57150" indent="-57150">
              <a:buFontTx/>
              <a:buChar char="•"/>
            </a:pPr>
            <a:r>
              <a:rPr lang="en-US" sz="1000" dirty="0">
                <a:solidFill>
                  <a:schemeClr val="bg1"/>
                </a:solidFill>
                <a:latin typeface="+mj-lt"/>
              </a:rPr>
              <a:t> Secure, tool-free component access</a:t>
            </a:r>
          </a:p>
          <a:p>
            <a:pPr marL="57150" indent="-57150">
              <a:buFontTx/>
              <a:buChar char="•"/>
            </a:pPr>
            <a:r>
              <a:rPr lang="en-US" sz="1000" dirty="0">
                <a:solidFill>
                  <a:schemeClr val="bg1"/>
                </a:solidFill>
                <a:latin typeface="+mj-lt"/>
              </a:rPr>
              <a:t> Intel AMT </a:t>
            </a:r>
            <a:r>
              <a:rPr lang="en-US" sz="1000" dirty="0" smtClean="0">
                <a:solidFill>
                  <a:schemeClr val="bg1"/>
                </a:solidFill>
                <a:latin typeface="+mj-lt"/>
              </a:rPr>
              <a:t>7.X Remote Management  </a:t>
            </a:r>
            <a:endParaRPr lang="en-US" sz="1000" dirty="0">
              <a:solidFill>
                <a:schemeClr val="bg1"/>
              </a:solidFill>
              <a:latin typeface="+mj-lt"/>
            </a:endParaRPr>
          </a:p>
          <a:p>
            <a:pPr marL="57150" indent="-57150">
              <a:buFontTx/>
              <a:buChar char="•"/>
            </a:pPr>
            <a:r>
              <a:rPr lang="en-US" sz="1000" dirty="0">
                <a:solidFill>
                  <a:schemeClr val="bg1"/>
                </a:solidFill>
                <a:latin typeface="+mj-lt"/>
              </a:rPr>
              <a:t> Remote KVM (with Core i5 vPro CPU) </a:t>
            </a:r>
          </a:p>
        </p:txBody>
      </p:sp>
      <p:sp>
        <p:nvSpPr>
          <p:cNvPr id="58" name="Rectangle 57"/>
          <p:cNvSpPr/>
          <p:nvPr/>
        </p:nvSpPr>
        <p:spPr>
          <a:xfrm>
            <a:off x="3642749" y="2014684"/>
            <a:ext cx="1279627" cy="806523"/>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Powerful</a:t>
            </a:r>
          </a:p>
        </p:txBody>
      </p:sp>
      <p:sp>
        <p:nvSpPr>
          <p:cNvPr id="59" name="Rectangle 58"/>
          <p:cNvSpPr/>
          <p:nvPr/>
        </p:nvSpPr>
        <p:spPr>
          <a:xfrm>
            <a:off x="3642749" y="2875807"/>
            <a:ext cx="1279627" cy="806523"/>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Expandable</a:t>
            </a:r>
          </a:p>
        </p:txBody>
      </p:sp>
      <p:sp>
        <p:nvSpPr>
          <p:cNvPr id="60" name="Rectangle 59"/>
          <p:cNvSpPr/>
          <p:nvPr/>
        </p:nvSpPr>
        <p:spPr>
          <a:xfrm>
            <a:off x="3642749" y="3730690"/>
            <a:ext cx="1279627" cy="806523"/>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Serviceable</a:t>
            </a:r>
          </a:p>
        </p:txBody>
      </p:sp>
      <p:sp>
        <p:nvSpPr>
          <p:cNvPr id="61" name="Rectangle 60"/>
          <p:cNvSpPr/>
          <p:nvPr/>
        </p:nvSpPr>
        <p:spPr>
          <a:xfrm>
            <a:off x="4973653" y="1152003"/>
            <a:ext cx="2710241" cy="80652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POS workstation or back office server </a:t>
            </a:r>
          </a:p>
          <a:p>
            <a:pPr marL="57150" indent="-57150">
              <a:buFontTx/>
              <a:buChar char="•"/>
            </a:pPr>
            <a:r>
              <a:rPr lang="en-US" sz="1000" dirty="0">
                <a:solidFill>
                  <a:schemeClr val="bg1"/>
                </a:solidFill>
                <a:latin typeface="+mj-lt"/>
              </a:rPr>
              <a:t> Modular or integrated configurations</a:t>
            </a:r>
          </a:p>
          <a:p>
            <a:pPr marL="57150" indent="-57150">
              <a:buFontTx/>
              <a:buChar char="•"/>
            </a:pPr>
            <a:r>
              <a:rPr lang="en-US" sz="1000" dirty="0">
                <a:solidFill>
                  <a:schemeClr val="bg1"/>
                </a:solidFill>
                <a:latin typeface="+mj-lt"/>
              </a:rPr>
              <a:t> User </a:t>
            </a:r>
            <a:r>
              <a:rPr lang="en-US" sz="1000" dirty="0" smtClean="0">
                <a:solidFill>
                  <a:schemeClr val="bg1"/>
                </a:solidFill>
                <a:latin typeface="+mj-lt"/>
              </a:rPr>
              <a:t>interface: Touch</a:t>
            </a:r>
            <a:r>
              <a:rPr lang="en-US" sz="1000" dirty="0">
                <a:solidFill>
                  <a:schemeClr val="bg1"/>
                </a:solidFill>
                <a:latin typeface="+mj-lt"/>
              </a:rPr>
              <a:t>, DynaKey, </a:t>
            </a:r>
            <a:r>
              <a:rPr lang="en-US" sz="1000" dirty="0" smtClean="0">
                <a:solidFill>
                  <a:schemeClr val="bg1"/>
                </a:solidFill>
                <a:latin typeface="+mj-lt"/>
              </a:rPr>
              <a:t>LCD/KB</a:t>
            </a:r>
          </a:p>
          <a:p>
            <a:pPr marL="57150" indent="-57150">
              <a:buFontTx/>
              <a:buChar char="•"/>
            </a:pPr>
            <a:r>
              <a:rPr lang="en-US" sz="1000" dirty="0" smtClean="0">
                <a:solidFill>
                  <a:schemeClr val="bg1"/>
                </a:solidFill>
                <a:latin typeface="+mj-lt"/>
              </a:rPr>
              <a:t> </a:t>
            </a:r>
            <a:r>
              <a:rPr lang="en-US" sz="1000" dirty="0">
                <a:solidFill>
                  <a:schemeClr val="bg1"/>
                </a:solidFill>
                <a:latin typeface="+mj-lt"/>
              </a:rPr>
              <a:t>Colors: beige, charcoal gray, black </a:t>
            </a:r>
            <a:r>
              <a:rPr lang="en-US" sz="1000" dirty="0" smtClean="0">
                <a:solidFill>
                  <a:schemeClr val="bg1"/>
                </a:solidFill>
                <a:latin typeface="+mj-lt"/>
              </a:rPr>
              <a:t> </a:t>
            </a:r>
            <a:endParaRPr lang="en-PH" sz="1000" dirty="0">
              <a:solidFill>
                <a:schemeClr val="bg1"/>
              </a:solidFill>
              <a:latin typeface="+mj-lt"/>
            </a:endParaRPr>
          </a:p>
        </p:txBody>
      </p:sp>
      <p:sp>
        <p:nvSpPr>
          <p:cNvPr id="62" name="Rectangle 61"/>
          <p:cNvSpPr/>
          <p:nvPr/>
        </p:nvSpPr>
        <p:spPr>
          <a:xfrm>
            <a:off x="3642749" y="1152003"/>
            <a:ext cx="1279627" cy="806522"/>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Flexible</a:t>
            </a:r>
          </a:p>
        </p:txBody>
      </p:sp>
      <p:sp>
        <p:nvSpPr>
          <p:cNvPr id="63" name="Rectangle 62"/>
          <p:cNvSpPr/>
          <p:nvPr/>
        </p:nvSpPr>
        <p:spPr>
          <a:xfrm>
            <a:off x="493711" y="1152003"/>
            <a:ext cx="3080671"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65" name="Picture 26" descr="CD361_32_RET_RealPOS-82XRT-Modular-Angle"/>
          <p:cNvPicPr>
            <a:picLocks noChangeAspect="1" noChangeArrowheads="1"/>
          </p:cNvPicPr>
          <p:nvPr/>
        </p:nvPicPr>
        <p:blipFill>
          <a:blip r:embed="rId3" cstate="screen">
            <a:clrChange>
              <a:clrFrom>
                <a:srgbClr val="F8F8FA"/>
              </a:clrFrom>
              <a:clrTo>
                <a:srgbClr val="F8F8FA">
                  <a:alpha val="0"/>
                </a:srgbClr>
              </a:clrTo>
            </a:clrChange>
            <a:extLst>
              <a:ext uri="{28A0092B-C50C-407E-A947-70E740481C1C}">
                <a14:useLocalDpi xmlns:a14="http://schemas.microsoft.com/office/drawing/2010/main"/>
              </a:ext>
            </a:extLst>
          </a:blip>
          <a:srcRect/>
          <a:stretch>
            <a:fillRect/>
          </a:stretch>
        </p:blipFill>
        <p:spPr bwMode="auto">
          <a:xfrm>
            <a:off x="7768274" y="1336615"/>
            <a:ext cx="980963" cy="595230"/>
          </a:xfrm>
          <a:prstGeom prst="rect">
            <a:avLst/>
          </a:prstGeom>
          <a:noFill/>
          <a:ln w="9525">
            <a:noFill/>
            <a:miter lim="800000"/>
            <a:headEnd/>
            <a:tailEnd/>
          </a:ln>
        </p:spPr>
      </p:pic>
      <p:pic>
        <p:nvPicPr>
          <p:cNvPr id="66" name="Picture 5"/>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757464" y="3027376"/>
            <a:ext cx="991773" cy="494837"/>
          </a:xfrm>
          <a:prstGeom prst="rect">
            <a:avLst/>
          </a:prstGeom>
          <a:noFill/>
          <a:ln w="9525">
            <a:noFill/>
            <a:miter lim="800000"/>
            <a:headEnd/>
            <a:tailEnd/>
          </a:ln>
        </p:spPr>
      </p:pic>
      <p:sp>
        <p:nvSpPr>
          <p:cNvPr id="67" name="Text Placeholder 2"/>
          <p:cNvSpPr txBox="1">
            <a:spLocks/>
          </p:cNvSpPr>
          <p:nvPr/>
        </p:nvSpPr>
        <p:spPr>
          <a:xfrm>
            <a:off x="493711" y="3732626"/>
            <a:ext cx="3080672" cy="80155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PH" sz="1200" dirty="0">
                <a:latin typeface="+mj-lt"/>
                <a:cs typeface="Arial" charset="0"/>
              </a:rPr>
              <a:t>Powerful and flexible solution delivers exceptional performance, expandability and reliability for superior investment protection </a:t>
            </a:r>
          </a:p>
        </p:txBody>
      </p:sp>
      <p:pic>
        <p:nvPicPr>
          <p:cNvPr id="68" name="Picture 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857510" y="3793087"/>
            <a:ext cx="802492" cy="68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 descr="http://www.intel.com/content/dam/image/Badges/badge-core-vpro-i5.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28935" y="2098894"/>
            <a:ext cx="857847" cy="652615"/>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p:cNvSpPr/>
          <p:nvPr/>
        </p:nvSpPr>
        <p:spPr>
          <a:xfrm>
            <a:off x="7731519" y="1152003"/>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72" name="Rectangle 71"/>
          <p:cNvSpPr/>
          <p:nvPr/>
        </p:nvSpPr>
        <p:spPr>
          <a:xfrm>
            <a:off x="7731519" y="2014683"/>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73" name="Rectangle 72"/>
          <p:cNvSpPr/>
          <p:nvPr/>
        </p:nvSpPr>
        <p:spPr>
          <a:xfrm>
            <a:off x="7731519" y="2875807"/>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74" name="Rectangle 73"/>
          <p:cNvSpPr/>
          <p:nvPr/>
        </p:nvSpPr>
        <p:spPr>
          <a:xfrm>
            <a:off x="7731519" y="3730690"/>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26" name="Picture 2" descr="C:\Users\RD110425\AppData\Local\Microsoft\Windows\Temporary Internet Files\Content.IE5\X4E0P4NH\CD394_22d_RET_RP-82XRT-Main-Menu-Item-2.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797156" y="1336615"/>
            <a:ext cx="2473781" cy="2229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4817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2</a:t>
            </a:fld>
            <a:endParaRPr lang="en-US" dirty="0"/>
          </a:p>
        </p:txBody>
      </p:sp>
      <p:sp>
        <p:nvSpPr>
          <p:cNvPr id="6" name="Title 5"/>
          <p:cNvSpPr>
            <a:spLocks noGrp="1"/>
          </p:cNvSpPr>
          <p:nvPr>
            <p:ph type="title"/>
          </p:nvPr>
        </p:nvSpPr>
        <p:spPr>
          <a:xfrm>
            <a:off x="493713" y="133547"/>
            <a:ext cx="8450474" cy="857250"/>
          </a:xfrm>
        </p:spPr>
        <p:txBody>
          <a:bodyPr/>
          <a:lstStyle/>
          <a:p>
            <a:r>
              <a:rPr lang="en-US" dirty="0" smtClean="0"/>
              <a:t>Agenda</a:t>
            </a:r>
            <a:endParaRPr lang="en-US" dirty="0"/>
          </a:p>
        </p:txBody>
      </p:sp>
      <p:sp>
        <p:nvSpPr>
          <p:cNvPr id="12" name="Rectangle 11"/>
          <p:cNvSpPr/>
          <p:nvPr/>
        </p:nvSpPr>
        <p:spPr>
          <a:xfrm>
            <a:off x="493713" y="1152000"/>
            <a:ext cx="4499628" cy="337630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marL="171450" indent="-171450">
              <a:lnSpc>
                <a:spcPct val="150000"/>
              </a:lnSpc>
              <a:buFont typeface="Arial" panose="020B0604020202020204" pitchFamily="34" charset="0"/>
              <a:buChar char="•"/>
            </a:pPr>
            <a:r>
              <a:rPr lang="en-US" sz="1600" dirty="0" smtClean="0"/>
              <a:t>RealPOS </a:t>
            </a:r>
            <a:r>
              <a:rPr lang="en-US" sz="1600" dirty="0"/>
              <a:t>Product Strategy</a:t>
            </a:r>
          </a:p>
          <a:p>
            <a:pPr marL="171450" indent="-171450">
              <a:lnSpc>
                <a:spcPct val="150000"/>
              </a:lnSpc>
              <a:buFont typeface="Arial" panose="020B0604020202020204" pitchFamily="34" charset="0"/>
              <a:buChar char="•"/>
            </a:pPr>
            <a:r>
              <a:rPr lang="en-US" sz="1600" dirty="0" smtClean="0"/>
              <a:t>Modular (Fully Configurable)  </a:t>
            </a:r>
            <a:r>
              <a:rPr lang="en-US" sz="1600" dirty="0"/>
              <a:t>POS Terminals</a:t>
            </a:r>
          </a:p>
          <a:p>
            <a:pPr marL="171450" indent="-171450">
              <a:lnSpc>
                <a:spcPct val="150000"/>
              </a:lnSpc>
              <a:buFont typeface="Arial" panose="020B0604020202020204" pitchFamily="34" charset="0"/>
              <a:buChar char="•"/>
            </a:pPr>
            <a:r>
              <a:rPr lang="en-US" sz="1600" dirty="0" smtClean="0"/>
              <a:t>Integrated </a:t>
            </a:r>
            <a:r>
              <a:rPr lang="en-US" sz="1600" dirty="0"/>
              <a:t>Touch POS Terminals</a:t>
            </a:r>
          </a:p>
          <a:p>
            <a:pPr marL="171450" indent="-171450">
              <a:lnSpc>
                <a:spcPct val="150000"/>
              </a:lnSpc>
              <a:buFont typeface="Arial" panose="020B0604020202020204" pitchFamily="34" charset="0"/>
              <a:buChar char="•"/>
            </a:pPr>
            <a:r>
              <a:rPr lang="en-US" sz="1600" dirty="0"/>
              <a:t>Operating Systems</a:t>
            </a:r>
          </a:p>
          <a:p>
            <a:pPr marL="171450" indent="-171450">
              <a:lnSpc>
                <a:spcPct val="150000"/>
              </a:lnSpc>
              <a:buFont typeface="Arial" panose="020B0604020202020204" pitchFamily="34" charset="0"/>
              <a:buChar char="•"/>
            </a:pPr>
            <a:r>
              <a:rPr lang="en-US" sz="1600" dirty="0" smtClean="0"/>
              <a:t>RealPOS Peripherals</a:t>
            </a:r>
          </a:p>
          <a:p>
            <a:pPr lvl="1" indent="-223838">
              <a:buFont typeface="Arial" panose="020B0604020202020204" pitchFamily="34" charset="0"/>
              <a:buChar char="•"/>
            </a:pPr>
            <a:r>
              <a:rPr lang="en-US" sz="1400" dirty="0" smtClean="0"/>
              <a:t>Displays</a:t>
            </a:r>
          </a:p>
          <a:p>
            <a:pPr lvl="1" indent="-223838">
              <a:buFont typeface="Arial" panose="020B0604020202020204" pitchFamily="34" charset="0"/>
              <a:buChar char="•"/>
            </a:pPr>
            <a:r>
              <a:rPr lang="en-US" sz="1400" dirty="0" smtClean="0"/>
              <a:t>Printers</a:t>
            </a:r>
          </a:p>
          <a:p>
            <a:pPr lvl="1" indent="-223838">
              <a:buFont typeface="Arial" panose="020B0604020202020204" pitchFamily="34" charset="0"/>
              <a:buChar char="•"/>
            </a:pPr>
            <a:r>
              <a:rPr lang="en-US" sz="1400" dirty="0" smtClean="0"/>
              <a:t>Keyboards</a:t>
            </a:r>
          </a:p>
          <a:p>
            <a:pPr lvl="1" indent="-223838">
              <a:buFont typeface="Arial" panose="020B0604020202020204" pitchFamily="34" charset="0"/>
              <a:buChar char="•"/>
            </a:pPr>
            <a:r>
              <a:rPr lang="en-US" sz="1400" dirty="0" smtClean="0"/>
              <a:t>Cash Drawers</a:t>
            </a:r>
          </a:p>
          <a:p>
            <a:pPr marL="171450" indent="-171450">
              <a:lnSpc>
                <a:spcPct val="150000"/>
              </a:lnSpc>
              <a:buFont typeface="Arial" panose="020B0604020202020204" pitchFamily="34" charset="0"/>
              <a:buChar char="•"/>
            </a:pPr>
            <a:r>
              <a:rPr lang="en-US" sz="1600" dirty="0" smtClean="0"/>
              <a:t>RealScan</a:t>
            </a:r>
          </a:p>
          <a:p>
            <a:pPr marL="628650" lvl="1" indent="-171450">
              <a:lnSpc>
                <a:spcPct val="150000"/>
              </a:lnSpc>
              <a:buFont typeface="Arial" panose="020B0604020202020204" pitchFamily="34" charset="0"/>
              <a:buChar char="•"/>
            </a:pPr>
            <a:endParaRPr lang="en-US" sz="1600" dirty="0"/>
          </a:p>
          <a:p>
            <a:pPr marL="171450" lvl="0" indent="-171450" defTabSz="914400">
              <a:spcBef>
                <a:spcPts val="0"/>
              </a:spcBef>
              <a:spcAft>
                <a:spcPts val="600"/>
              </a:spcAft>
              <a:buFont typeface="Arial" pitchFamily="34" charset="0"/>
              <a:buChar char="•"/>
            </a:pPr>
            <a:endParaRPr lang="en-US" sz="1600" dirty="0">
              <a:solidFill>
                <a:srgbClr val="FFFFFF"/>
              </a:solidFill>
            </a:endParaRPr>
          </a:p>
        </p:txBody>
      </p:sp>
      <p:sp>
        <p:nvSpPr>
          <p:cNvPr id="9"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 </a:t>
            </a:r>
            <a:endParaRPr lang="en-US" spc="0" dirty="0"/>
          </a:p>
        </p:txBody>
      </p:sp>
      <p:sp>
        <p:nvSpPr>
          <p:cNvPr id="10" name="Rectangle 9"/>
          <p:cNvSpPr/>
          <p:nvPr/>
        </p:nvSpPr>
        <p:spPr>
          <a:xfrm>
            <a:off x="5163672" y="1152001"/>
            <a:ext cx="3456454" cy="3376301"/>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2" descr="http://masspeaceaction.org/home/wp-content/uploads/2013/11/agenda1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92018" y="1365056"/>
            <a:ext cx="2599761" cy="2793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3660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20</a:t>
            </a:fld>
            <a:endParaRPr lang="en-US" dirty="0"/>
          </a:p>
        </p:txBody>
      </p:sp>
      <p:sp>
        <p:nvSpPr>
          <p:cNvPr id="6" name="Title 5"/>
          <p:cNvSpPr>
            <a:spLocks noGrp="1"/>
          </p:cNvSpPr>
          <p:nvPr>
            <p:ph type="title"/>
          </p:nvPr>
        </p:nvSpPr>
        <p:spPr/>
        <p:txBody>
          <a:bodyPr/>
          <a:lstStyle/>
          <a:p>
            <a:r>
              <a:rPr lang="en-US" dirty="0"/>
              <a:t>NCR RealPOS </a:t>
            </a:r>
            <a:r>
              <a:rPr lang="en-US" dirty="0" smtClean="0"/>
              <a:t>XR6</a:t>
            </a:r>
            <a:endParaRPr lang="en-US" dirty="0"/>
          </a:p>
        </p:txBody>
      </p:sp>
      <p:sp>
        <p:nvSpPr>
          <p:cNvPr id="9" name="Text Placeholder 2"/>
          <p:cNvSpPr>
            <a:spLocks noGrp="1"/>
          </p:cNvSpPr>
          <p:nvPr>
            <p:ph type="body" sz="quarter" idx="4294967295"/>
          </p:nvPr>
        </p:nvSpPr>
        <p:spPr>
          <a:xfrm>
            <a:off x="482501" y="533907"/>
            <a:ext cx="812651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Next Generation Compact POS</a:t>
            </a:r>
            <a:endParaRPr lang="en-US" spc="0" dirty="0"/>
          </a:p>
        </p:txBody>
      </p:sp>
      <p:sp>
        <p:nvSpPr>
          <p:cNvPr id="55" name="Rectangle 54"/>
          <p:cNvSpPr/>
          <p:nvPr/>
        </p:nvSpPr>
        <p:spPr>
          <a:xfrm>
            <a:off x="4772026" y="1155358"/>
            <a:ext cx="2911868" cy="81395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smtClean="0">
                <a:solidFill>
                  <a:schemeClr val="bg1"/>
                </a:solidFill>
              </a:rPr>
              <a:t> 4</a:t>
            </a:r>
            <a:r>
              <a:rPr lang="en-US" sz="1000" baseline="30000" dirty="0" smtClean="0">
                <a:solidFill>
                  <a:schemeClr val="bg1"/>
                </a:solidFill>
              </a:rPr>
              <a:t>th</a:t>
            </a:r>
            <a:r>
              <a:rPr lang="en-US" sz="1000" dirty="0" smtClean="0">
                <a:solidFill>
                  <a:schemeClr val="bg1"/>
                </a:solidFill>
              </a:rPr>
              <a:t> Generation Intel® Core™ Processor Family</a:t>
            </a:r>
          </a:p>
          <a:p>
            <a:pPr marL="57150" indent="-57150">
              <a:buFontTx/>
              <a:buChar char="•"/>
            </a:pPr>
            <a:r>
              <a:rPr lang="en-US" sz="1000" dirty="0">
                <a:solidFill>
                  <a:schemeClr val="bg1"/>
                </a:solidFill>
              </a:rPr>
              <a:t> Intel Core i5 vPro, Core i3, </a:t>
            </a:r>
            <a:r>
              <a:rPr lang="en-US" sz="1000" dirty="0" smtClean="0">
                <a:solidFill>
                  <a:schemeClr val="bg1"/>
                </a:solidFill>
              </a:rPr>
              <a:t>or Celeron </a:t>
            </a:r>
          </a:p>
          <a:p>
            <a:pPr marL="57150" indent="-57150">
              <a:buFontTx/>
              <a:buChar char="•"/>
            </a:pPr>
            <a:r>
              <a:rPr lang="en-US" sz="1000" dirty="0">
                <a:solidFill>
                  <a:schemeClr val="bg1"/>
                </a:solidFill>
              </a:rPr>
              <a:t> </a:t>
            </a:r>
            <a:r>
              <a:rPr lang="en-US" sz="1000" dirty="0" smtClean="0">
                <a:solidFill>
                  <a:schemeClr val="bg1"/>
                </a:solidFill>
              </a:rPr>
              <a:t>Intel Q87 Express Chipset</a:t>
            </a:r>
          </a:p>
          <a:p>
            <a:pPr marL="117475" indent="-117475">
              <a:buFontTx/>
              <a:buChar char="•"/>
            </a:pPr>
            <a:r>
              <a:rPr lang="en-US" sz="1000" dirty="0" smtClean="0">
                <a:solidFill>
                  <a:schemeClr val="bg1"/>
                </a:solidFill>
              </a:rPr>
              <a:t>4GB to 8GB DDR3 (2 slots)</a:t>
            </a:r>
          </a:p>
          <a:p>
            <a:pPr marL="57150" indent="-57150">
              <a:buFontTx/>
              <a:buChar char="•"/>
            </a:pPr>
            <a:r>
              <a:rPr lang="en-US" sz="1000" dirty="0" smtClean="0">
                <a:solidFill>
                  <a:schemeClr val="bg1"/>
                </a:solidFill>
              </a:rPr>
              <a:t> 500GB HDD or 120GB SSD (RAID option)  </a:t>
            </a:r>
            <a:endParaRPr lang="en-US" sz="1000" spc="-30" dirty="0">
              <a:solidFill>
                <a:schemeClr val="bg1"/>
              </a:solidFill>
            </a:endParaRPr>
          </a:p>
        </p:txBody>
      </p:sp>
      <p:sp>
        <p:nvSpPr>
          <p:cNvPr id="56" name="Rectangle 55"/>
          <p:cNvSpPr/>
          <p:nvPr/>
        </p:nvSpPr>
        <p:spPr>
          <a:xfrm>
            <a:off x="4772026" y="2875807"/>
            <a:ext cx="2911868" cy="81395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a:t>
            </a:r>
            <a:r>
              <a:rPr lang="en-US" sz="1000" dirty="0" smtClean="0">
                <a:solidFill>
                  <a:schemeClr val="bg1"/>
                </a:solidFill>
                <a:latin typeface="+mj-lt"/>
              </a:rPr>
              <a:t>Flexible peripheral I/O (8 USB / 4 serial)</a:t>
            </a:r>
          </a:p>
          <a:p>
            <a:pPr marL="57150" indent="-57150">
              <a:buFontTx/>
              <a:buChar char="•"/>
            </a:pPr>
            <a:r>
              <a:rPr lang="en-US" sz="1000" dirty="0" smtClean="0">
                <a:solidFill>
                  <a:schemeClr val="bg1"/>
                </a:solidFill>
                <a:latin typeface="+mj-lt"/>
              </a:rPr>
              <a:t> Rugged </a:t>
            </a:r>
            <a:r>
              <a:rPr lang="en-US" sz="1000" dirty="0">
                <a:solidFill>
                  <a:schemeClr val="bg1"/>
                </a:solidFill>
                <a:latin typeface="+mj-lt"/>
              </a:rPr>
              <a:t>die-cast aluminum cabinet</a:t>
            </a:r>
          </a:p>
          <a:p>
            <a:pPr marL="57150" indent="-57150">
              <a:buFontTx/>
              <a:buChar char="•"/>
            </a:pPr>
            <a:r>
              <a:rPr lang="en-US" sz="1000" dirty="0" smtClean="0">
                <a:solidFill>
                  <a:schemeClr val="bg1"/>
                </a:solidFill>
                <a:latin typeface="+mj-lt"/>
              </a:rPr>
              <a:t> Innovative cooling solution </a:t>
            </a:r>
          </a:p>
          <a:p>
            <a:pPr marL="57150" indent="-57150">
              <a:buFontTx/>
              <a:buChar char="•"/>
            </a:pPr>
            <a:r>
              <a:rPr lang="en-US" sz="1000" dirty="0" smtClean="0">
                <a:solidFill>
                  <a:schemeClr val="bg1"/>
                </a:solidFill>
                <a:latin typeface="+mj-lt"/>
              </a:rPr>
              <a:t> Energy-efficient </a:t>
            </a:r>
            <a:endParaRPr lang="en-US" sz="1000" dirty="0">
              <a:solidFill>
                <a:schemeClr val="bg1"/>
              </a:solidFill>
              <a:latin typeface="+mj-lt"/>
            </a:endParaRPr>
          </a:p>
        </p:txBody>
      </p:sp>
      <p:sp>
        <p:nvSpPr>
          <p:cNvPr id="57" name="Rectangle 56"/>
          <p:cNvSpPr/>
          <p:nvPr/>
        </p:nvSpPr>
        <p:spPr>
          <a:xfrm>
            <a:off x="4772026" y="3730690"/>
            <a:ext cx="2911868" cy="81395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EZ-Open hinged design </a:t>
            </a:r>
          </a:p>
          <a:p>
            <a:pPr marL="57150" indent="-57150">
              <a:buFontTx/>
              <a:buChar char="•"/>
            </a:pPr>
            <a:r>
              <a:rPr lang="en-US" sz="1000" dirty="0">
                <a:solidFill>
                  <a:schemeClr val="bg1"/>
                </a:solidFill>
                <a:latin typeface="+mj-lt"/>
              </a:rPr>
              <a:t> Tool free access to internal </a:t>
            </a:r>
            <a:r>
              <a:rPr lang="en-US" sz="1000" dirty="0" smtClean="0">
                <a:solidFill>
                  <a:schemeClr val="bg1"/>
                </a:solidFill>
                <a:latin typeface="+mj-lt"/>
              </a:rPr>
              <a:t>components</a:t>
            </a:r>
          </a:p>
          <a:p>
            <a:pPr marL="57150" indent="-57150">
              <a:buFontTx/>
              <a:buChar char="•"/>
            </a:pPr>
            <a:r>
              <a:rPr lang="en-US" sz="1000" dirty="0" smtClean="0">
                <a:solidFill>
                  <a:schemeClr val="bg1"/>
                </a:solidFill>
                <a:latin typeface="+mj-lt"/>
              </a:rPr>
              <a:t> </a:t>
            </a:r>
            <a:r>
              <a:rPr lang="en-US" sz="1000" spc="-30" dirty="0">
                <a:solidFill>
                  <a:schemeClr val="bg1"/>
                </a:solidFill>
              </a:rPr>
              <a:t>Intel AMT 9.X Remote Management (Core i5 / i3)  </a:t>
            </a:r>
            <a:endParaRPr lang="en-US" sz="1000" spc="-30" dirty="0" smtClean="0">
              <a:solidFill>
                <a:schemeClr val="bg1"/>
              </a:solidFill>
            </a:endParaRPr>
          </a:p>
          <a:p>
            <a:pPr marL="57150" indent="-57150">
              <a:buFontTx/>
              <a:buChar char="•"/>
            </a:pPr>
            <a:r>
              <a:rPr lang="en-US" sz="1000" dirty="0" smtClean="0">
                <a:solidFill>
                  <a:schemeClr val="bg1"/>
                </a:solidFill>
                <a:latin typeface="+mj-lt"/>
              </a:rPr>
              <a:t> NCR Image Recovery  </a:t>
            </a:r>
            <a:endParaRPr lang="en-US" sz="1000" spc="-30" dirty="0">
              <a:solidFill>
                <a:schemeClr val="bg1"/>
              </a:solidFill>
            </a:endParaRPr>
          </a:p>
        </p:txBody>
      </p:sp>
      <p:sp>
        <p:nvSpPr>
          <p:cNvPr id="58" name="Rectangle 57"/>
          <p:cNvSpPr/>
          <p:nvPr/>
        </p:nvSpPr>
        <p:spPr>
          <a:xfrm>
            <a:off x="3505200" y="1162787"/>
            <a:ext cx="1198100" cy="806523"/>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smtClean="0">
                <a:latin typeface="+mj-lt"/>
              </a:rPr>
              <a:t>Powerful</a:t>
            </a:r>
            <a:endParaRPr lang="en-PH" sz="1400" b="1" dirty="0">
              <a:latin typeface="+mj-lt"/>
            </a:endParaRPr>
          </a:p>
        </p:txBody>
      </p:sp>
      <p:sp>
        <p:nvSpPr>
          <p:cNvPr id="59" name="Rectangle 58"/>
          <p:cNvSpPr/>
          <p:nvPr/>
        </p:nvSpPr>
        <p:spPr>
          <a:xfrm>
            <a:off x="3505200" y="2883236"/>
            <a:ext cx="1198100" cy="806523"/>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Retail Hardened</a:t>
            </a:r>
          </a:p>
        </p:txBody>
      </p:sp>
      <p:sp>
        <p:nvSpPr>
          <p:cNvPr id="60" name="Rectangle 59"/>
          <p:cNvSpPr/>
          <p:nvPr/>
        </p:nvSpPr>
        <p:spPr>
          <a:xfrm>
            <a:off x="3505200" y="3738119"/>
            <a:ext cx="1198100" cy="806523"/>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Serviceable</a:t>
            </a:r>
          </a:p>
        </p:txBody>
      </p:sp>
      <p:sp>
        <p:nvSpPr>
          <p:cNvPr id="61" name="Rectangle 60"/>
          <p:cNvSpPr/>
          <p:nvPr/>
        </p:nvSpPr>
        <p:spPr>
          <a:xfrm>
            <a:off x="4772026" y="2011328"/>
            <a:ext cx="2911868" cy="81395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smtClean="0">
                <a:solidFill>
                  <a:schemeClr val="bg1"/>
                </a:solidFill>
                <a:latin typeface="+mj-lt"/>
              </a:rPr>
              <a:t> Innovative compact design </a:t>
            </a:r>
          </a:p>
          <a:p>
            <a:pPr marL="57150" indent="-57150">
              <a:buFontTx/>
              <a:buChar char="•"/>
            </a:pPr>
            <a:r>
              <a:rPr lang="en-US" sz="1000" dirty="0" smtClean="0">
                <a:solidFill>
                  <a:schemeClr val="bg1"/>
                </a:solidFill>
                <a:latin typeface="+mj-lt"/>
              </a:rPr>
              <a:t> </a:t>
            </a:r>
            <a:r>
              <a:rPr lang="en-US" sz="1000" dirty="0">
                <a:solidFill>
                  <a:schemeClr val="bg1"/>
                </a:solidFill>
                <a:latin typeface="+mj-lt"/>
              </a:rPr>
              <a:t>Smallest form factor in its class</a:t>
            </a:r>
          </a:p>
          <a:p>
            <a:pPr marL="57150" indent="-57150">
              <a:buFontTx/>
              <a:buChar char="•"/>
            </a:pPr>
            <a:r>
              <a:rPr lang="en-US" sz="1000" dirty="0">
                <a:solidFill>
                  <a:schemeClr val="bg1"/>
                </a:solidFill>
                <a:latin typeface="+mj-lt"/>
              </a:rPr>
              <a:t> Conserves valuable checkout space</a:t>
            </a:r>
          </a:p>
          <a:p>
            <a:pPr marL="57150" indent="-57150">
              <a:buFontTx/>
              <a:buChar char="•"/>
            </a:pPr>
            <a:r>
              <a:rPr lang="en-US" sz="1000" dirty="0">
                <a:solidFill>
                  <a:schemeClr val="bg1"/>
                </a:solidFill>
                <a:latin typeface="+mj-lt"/>
              </a:rPr>
              <a:t> Versatile mount </a:t>
            </a:r>
            <a:r>
              <a:rPr lang="en-US" sz="1000" dirty="0" smtClean="0">
                <a:solidFill>
                  <a:schemeClr val="bg1"/>
                </a:solidFill>
                <a:latin typeface="+mj-lt"/>
              </a:rPr>
              <a:t>options </a:t>
            </a:r>
            <a:endParaRPr lang="en-US" sz="1000" dirty="0">
              <a:solidFill>
                <a:schemeClr val="bg1"/>
              </a:solidFill>
              <a:latin typeface="+mj-lt"/>
            </a:endParaRPr>
          </a:p>
        </p:txBody>
      </p:sp>
      <p:sp>
        <p:nvSpPr>
          <p:cNvPr id="62" name="Rectangle 61"/>
          <p:cNvSpPr/>
          <p:nvPr/>
        </p:nvSpPr>
        <p:spPr>
          <a:xfrm>
            <a:off x="3505200" y="2018758"/>
            <a:ext cx="1198100" cy="806522"/>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Compact</a:t>
            </a:r>
          </a:p>
        </p:txBody>
      </p:sp>
      <p:sp>
        <p:nvSpPr>
          <p:cNvPr id="63" name="Rectangle 62"/>
          <p:cNvSpPr/>
          <p:nvPr/>
        </p:nvSpPr>
        <p:spPr>
          <a:xfrm>
            <a:off x="493712" y="1152003"/>
            <a:ext cx="2935288"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67" name="Text Placeholder 2"/>
          <p:cNvSpPr txBox="1">
            <a:spLocks/>
          </p:cNvSpPr>
          <p:nvPr/>
        </p:nvSpPr>
        <p:spPr>
          <a:xfrm>
            <a:off x="493711" y="3732626"/>
            <a:ext cx="2935289" cy="80155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200" spc="0" dirty="0">
                <a:cs typeface="Arial" charset="0"/>
              </a:rPr>
              <a:t>Compact solution with outstanding performance and reliability to improve productivity and customer service</a:t>
            </a:r>
          </a:p>
        </p:txBody>
      </p:sp>
      <p:sp>
        <p:nvSpPr>
          <p:cNvPr id="33" name="Rectangle 32"/>
          <p:cNvSpPr/>
          <p:nvPr/>
        </p:nvSpPr>
        <p:spPr>
          <a:xfrm>
            <a:off x="7750569" y="2011329"/>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34" name="Rectangle 33"/>
          <p:cNvSpPr/>
          <p:nvPr/>
        </p:nvSpPr>
        <p:spPr>
          <a:xfrm>
            <a:off x="7750569" y="1155357"/>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35" name="Rectangle 34"/>
          <p:cNvSpPr/>
          <p:nvPr/>
        </p:nvSpPr>
        <p:spPr>
          <a:xfrm>
            <a:off x="7750569" y="2875807"/>
            <a:ext cx="1053389" cy="166140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24" name="Picture 2" descr="C:\Users\jp160023\Documents\Feb 2013 Photo Shoot\RP40 - Open.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07588" y="3101155"/>
            <a:ext cx="942873" cy="1273927"/>
          </a:xfrm>
          <a:prstGeom prst="rect">
            <a:avLst/>
          </a:prstGeom>
          <a:noFill/>
          <a:ln w="9525">
            <a:noFill/>
            <a:miter lim="800000"/>
            <a:headEnd/>
            <a:tailEnd/>
          </a:ln>
        </p:spPr>
      </p:pic>
      <p:pic>
        <p:nvPicPr>
          <p:cNvPr id="27" name="Picture 2" descr="C:\Users\RD110425\AppData\Local\Microsoft\Windows\Temporary Internet Files\Content.Outlook\EGNV68IJ\untitled 1009.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26342" y="1566048"/>
            <a:ext cx="2870026" cy="160463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RD110425\AppData\Local\Microsoft\Windows\Temporary Internet Files\Content.Outlook\EGNV68IJ\untitled 1008.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7807588" y="2043295"/>
            <a:ext cx="991204" cy="760348"/>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8286750" y="0"/>
            <a:ext cx="857250" cy="576963"/>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400" b="1" dirty="0"/>
              <a:t>New</a:t>
            </a:r>
          </a:p>
          <a:p>
            <a:pPr algn="ctr">
              <a:defRPr/>
            </a:pPr>
            <a:r>
              <a:rPr lang="en-PH" sz="1400" b="1" dirty="0" smtClean="0"/>
              <a:t>In 2015</a:t>
            </a:r>
            <a:endParaRPr lang="en-PH" sz="1400" b="1" dirty="0"/>
          </a:p>
        </p:txBody>
      </p:sp>
      <p:pic>
        <p:nvPicPr>
          <p:cNvPr id="26" name="Picture 2"/>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750570" y="1162786"/>
            <a:ext cx="1037770" cy="78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5882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21</a:t>
            </a:fld>
            <a:endParaRPr lang="en-US" dirty="0"/>
          </a:p>
        </p:txBody>
      </p:sp>
      <p:sp>
        <p:nvSpPr>
          <p:cNvPr id="6" name="Title 5"/>
          <p:cNvSpPr>
            <a:spLocks noGrp="1"/>
          </p:cNvSpPr>
          <p:nvPr>
            <p:ph type="title"/>
          </p:nvPr>
        </p:nvSpPr>
        <p:spPr/>
        <p:txBody>
          <a:bodyPr/>
          <a:lstStyle/>
          <a:p>
            <a:r>
              <a:rPr lang="en-US" dirty="0"/>
              <a:t>NCR RealPOS 60</a:t>
            </a:r>
          </a:p>
        </p:txBody>
      </p:sp>
      <p:sp>
        <p:nvSpPr>
          <p:cNvPr id="9" name="Text Placeholder 2"/>
          <p:cNvSpPr>
            <a:spLocks noGrp="1"/>
          </p:cNvSpPr>
          <p:nvPr>
            <p:ph type="body" sz="quarter" idx="4294967295"/>
          </p:nvPr>
        </p:nvSpPr>
        <p:spPr>
          <a:xfrm>
            <a:off x="482501" y="533907"/>
            <a:ext cx="812651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Compact POS</a:t>
            </a:r>
            <a:endParaRPr lang="en-US" spc="0" dirty="0"/>
          </a:p>
        </p:txBody>
      </p:sp>
      <p:sp>
        <p:nvSpPr>
          <p:cNvPr id="55" name="Rectangle 54"/>
          <p:cNvSpPr/>
          <p:nvPr/>
        </p:nvSpPr>
        <p:spPr>
          <a:xfrm>
            <a:off x="4916501" y="1154333"/>
            <a:ext cx="2919793"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a:t>
            </a:r>
            <a:r>
              <a:rPr lang="en-US" sz="1000" dirty="0" smtClean="0">
                <a:solidFill>
                  <a:schemeClr val="bg1"/>
                </a:solidFill>
                <a:latin typeface="+mj-lt"/>
              </a:rPr>
              <a:t>Intel Q67 Express Chipset</a:t>
            </a:r>
          </a:p>
          <a:p>
            <a:pPr marL="57150" indent="-57150">
              <a:buFontTx/>
              <a:buChar char="•"/>
            </a:pPr>
            <a:r>
              <a:rPr lang="en-US" sz="1000" dirty="0" smtClean="0">
                <a:solidFill>
                  <a:schemeClr val="bg1"/>
                </a:solidFill>
                <a:latin typeface="+mj-lt"/>
              </a:rPr>
              <a:t> </a:t>
            </a:r>
            <a:r>
              <a:rPr lang="en-US" sz="1000" dirty="0">
                <a:solidFill>
                  <a:schemeClr val="bg1"/>
                </a:solidFill>
                <a:latin typeface="+mj-lt"/>
              </a:rPr>
              <a:t>Intel Core i3 or Celeron Dual Core </a:t>
            </a:r>
            <a:r>
              <a:rPr lang="en-US" sz="1000" dirty="0" smtClean="0">
                <a:solidFill>
                  <a:schemeClr val="bg1"/>
                </a:solidFill>
                <a:latin typeface="+mj-lt"/>
              </a:rPr>
              <a:t>(3</a:t>
            </a:r>
            <a:r>
              <a:rPr lang="en-US" sz="1000" baseline="30000" dirty="0" smtClean="0">
                <a:solidFill>
                  <a:schemeClr val="bg1"/>
                </a:solidFill>
                <a:latin typeface="+mj-lt"/>
              </a:rPr>
              <a:t>rd</a:t>
            </a:r>
            <a:r>
              <a:rPr lang="en-US" sz="1000" dirty="0" smtClean="0">
                <a:solidFill>
                  <a:schemeClr val="bg1"/>
                </a:solidFill>
                <a:latin typeface="+mj-lt"/>
              </a:rPr>
              <a:t> gen)</a:t>
            </a:r>
          </a:p>
          <a:p>
            <a:pPr marL="57150" indent="-57150">
              <a:buFontTx/>
              <a:buChar char="•"/>
            </a:pPr>
            <a:r>
              <a:rPr lang="en-US" sz="1000" dirty="0" smtClean="0">
                <a:solidFill>
                  <a:schemeClr val="bg1"/>
                </a:solidFill>
                <a:latin typeface="+mj-lt"/>
              </a:rPr>
              <a:t> 4GB to 8GB DDR3 Memory (2 slots)</a:t>
            </a:r>
          </a:p>
          <a:p>
            <a:pPr marL="57150" indent="-57150">
              <a:buFontTx/>
              <a:buChar char="•"/>
            </a:pPr>
            <a:r>
              <a:rPr lang="en-US" sz="1000" dirty="0">
                <a:solidFill>
                  <a:schemeClr val="bg1"/>
                </a:solidFill>
                <a:latin typeface="+mj-lt"/>
              </a:rPr>
              <a:t> </a:t>
            </a:r>
            <a:r>
              <a:rPr lang="en-US" sz="1000" dirty="0" smtClean="0">
                <a:solidFill>
                  <a:schemeClr val="bg1"/>
                </a:solidFill>
                <a:latin typeface="+mj-lt"/>
              </a:rPr>
              <a:t>250GB </a:t>
            </a:r>
            <a:r>
              <a:rPr lang="en-US" sz="1000" dirty="0">
                <a:solidFill>
                  <a:schemeClr val="bg1"/>
                </a:solidFill>
                <a:latin typeface="+mj-lt"/>
              </a:rPr>
              <a:t>HDD or 80GB SSD </a:t>
            </a:r>
          </a:p>
        </p:txBody>
      </p:sp>
      <p:sp>
        <p:nvSpPr>
          <p:cNvPr id="56" name="Rectangle 55"/>
          <p:cNvSpPr/>
          <p:nvPr/>
        </p:nvSpPr>
        <p:spPr>
          <a:xfrm>
            <a:off x="4926026" y="2875807"/>
            <a:ext cx="2910268"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a:t>
            </a:r>
            <a:r>
              <a:rPr lang="en-US" sz="1000" dirty="0">
                <a:solidFill>
                  <a:schemeClr val="bg1"/>
                </a:solidFill>
              </a:rPr>
              <a:t>Flexible peripheral I/O (up to 8 USB / 4 serial</a:t>
            </a:r>
            <a:r>
              <a:rPr lang="en-US" sz="1000" dirty="0" smtClean="0">
                <a:solidFill>
                  <a:schemeClr val="bg1"/>
                </a:solidFill>
              </a:rPr>
              <a:t>)</a:t>
            </a:r>
            <a:endParaRPr lang="en-US" sz="1000" dirty="0" smtClean="0">
              <a:solidFill>
                <a:schemeClr val="bg1"/>
              </a:solidFill>
              <a:latin typeface="+mj-lt"/>
            </a:endParaRPr>
          </a:p>
          <a:p>
            <a:pPr marL="57150" indent="-57150">
              <a:buFontTx/>
              <a:buChar char="•"/>
            </a:pPr>
            <a:r>
              <a:rPr lang="en-US" sz="1000" dirty="0">
                <a:solidFill>
                  <a:schemeClr val="bg1"/>
                </a:solidFill>
                <a:latin typeface="+mj-lt"/>
              </a:rPr>
              <a:t> </a:t>
            </a:r>
            <a:r>
              <a:rPr lang="en-US" sz="1000" dirty="0" smtClean="0">
                <a:solidFill>
                  <a:schemeClr val="bg1"/>
                </a:solidFill>
                <a:latin typeface="+mj-lt"/>
              </a:rPr>
              <a:t>Rugged </a:t>
            </a:r>
            <a:r>
              <a:rPr lang="en-US" sz="1000" dirty="0">
                <a:solidFill>
                  <a:schemeClr val="bg1"/>
                </a:solidFill>
                <a:latin typeface="+mj-lt"/>
              </a:rPr>
              <a:t>die-cast aluminum cabinet</a:t>
            </a:r>
          </a:p>
          <a:p>
            <a:pPr marL="57150" indent="-57150">
              <a:buFontTx/>
              <a:buChar char="•"/>
            </a:pPr>
            <a:r>
              <a:rPr lang="en-US" sz="1000" dirty="0">
                <a:solidFill>
                  <a:schemeClr val="bg1"/>
                </a:solidFill>
                <a:latin typeface="+mj-lt"/>
              </a:rPr>
              <a:t> Innovative cooling solution </a:t>
            </a:r>
          </a:p>
          <a:p>
            <a:pPr marL="57150" indent="-57150">
              <a:buFontTx/>
              <a:buChar char="•"/>
            </a:pPr>
            <a:r>
              <a:rPr lang="en-US" sz="1000" dirty="0" smtClean="0">
                <a:solidFill>
                  <a:schemeClr val="bg1"/>
                </a:solidFill>
                <a:latin typeface="+mj-lt"/>
              </a:rPr>
              <a:t> Energy-efficient   </a:t>
            </a:r>
            <a:endParaRPr lang="en-US" sz="1000" dirty="0">
              <a:solidFill>
                <a:schemeClr val="bg1"/>
              </a:solidFill>
              <a:latin typeface="+mj-lt"/>
            </a:endParaRPr>
          </a:p>
        </p:txBody>
      </p:sp>
      <p:sp>
        <p:nvSpPr>
          <p:cNvPr id="57" name="Rectangle 56"/>
          <p:cNvSpPr/>
          <p:nvPr/>
        </p:nvSpPr>
        <p:spPr>
          <a:xfrm>
            <a:off x="4926026" y="3730690"/>
            <a:ext cx="2910268"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EZ-Open hinged design </a:t>
            </a:r>
          </a:p>
          <a:p>
            <a:pPr marL="57150" indent="-57150">
              <a:buFontTx/>
              <a:buChar char="•"/>
            </a:pPr>
            <a:r>
              <a:rPr lang="en-US" sz="1000" dirty="0">
                <a:solidFill>
                  <a:schemeClr val="bg1"/>
                </a:solidFill>
                <a:latin typeface="+mj-lt"/>
              </a:rPr>
              <a:t> Tool free access to internal components</a:t>
            </a:r>
          </a:p>
          <a:p>
            <a:pPr marL="57150" indent="-57150">
              <a:buFontTx/>
              <a:buChar char="•"/>
            </a:pPr>
            <a:r>
              <a:rPr lang="en-US" sz="1000" dirty="0">
                <a:solidFill>
                  <a:schemeClr val="bg1"/>
                </a:solidFill>
                <a:latin typeface="+mj-lt"/>
              </a:rPr>
              <a:t> Intel AMT </a:t>
            </a:r>
            <a:r>
              <a:rPr lang="en-US" sz="1000" dirty="0" smtClean="0">
                <a:solidFill>
                  <a:schemeClr val="bg1"/>
                </a:solidFill>
                <a:latin typeface="+mj-lt"/>
              </a:rPr>
              <a:t>8.X Remote Management </a:t>
            </a:r>
            <a:endParaRPr lang="en-US" sz="1000" dirty="0">
              <a:solidFill>
                <a:schemeClr val="bg1"/>
              </a:solidFill>
              <a:latin typeface="+mj-lt"/>
            </a:endParaRPr>
          </a:p>
        </p:txBody>
      </p:sp>
      <p:sp>
        <p:nvSpPr>
          <p:cNvPr id="58" name="Rectangle 57"/>
          <p:cNvSpPr/>
          <p:nvPr/>
        </p:nvSpPr>
        <p:spPr>
          <a:xfrm>
            <a:off x="3585599" y="1154333"/>
            <a:ext cx="1279626" cy="806523"/>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smtClean="0">
                <a:latin typeface="+mj-lt"/>
              </a:rPr>
              <a:t>High  </a:t>
            </a:r>
            <a:r>
              <a:rPr lang="en-PH" sz="1400" b="1" dirty="0">
                <a:latin typeface="+mj-lt"/>
              </a:rPr>
              <a:t>Performance </a:t>
            </a:r>
          </a:p>
        </p:txBody>
      </p:sp>
      <p:sp>
        <p:nvSpPr>
          <p:cNvPr id="59" name="Rectangle 58"/>
          <p:cNvSpPr/>
          <p:nvPr/>
        </p:nvSpPr>
        <p:spPr>
          <a:xfrm>
            <a:off x="3595124" y="2875807"/>
            <a:ext cx="1279626" cy="806523"/>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Retail Hardened</a:t>
            </a:r>
          </a:p>
        </p:txBody>
      </p:sp>
      <p:sp>
        <p:nvSpPr>
          <p:cNvPr id="60" name="Rectangle 59"/>
          <p:cNvSpPr/>
          <p:nvPr/>
        </p:nvSpPr>
        <p:spPr>
          <a:xfrm>
            <a:off x="3595124" y="3730690"/>
            <a:ext cx="1279626" cy="806523"/>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Serviceable</a:t>
            </a:r>
          </a:p>
        </p:txBody>
      </p:sp>
      <p:sp>
        <p:nvSpPr>
          <p:cNvPr id="61" name="Rectangle 60"/>
          <p:cNvSpPr/>
          <p:nvPr/>
        </p:nvSpPr>
        <p:spPr>
          <a:xfrm>
            <a:off x="4926026" y="2018778"/>
            <a:ext cx="2910268" cy="80652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Innovative and compact design</a:t>
            </a:r>
          </a:p>
          <a:p>
            <a:pPr marL="57150" indent="-57150">
              <a:buFontTx/>
              <a:buChar char="•"/>
            </a:pPr>
            <a:r>
              <a:rPr lang="en-US" sz="1000" dirty="0">
                <a:solidFill>
                  <a:schemeClr val="bg1"/>
                </a:solidFill>
                <a:latin typeface="+mj-lt"/>
              </a:rPr>
              <a:t> Smallest form factor in its class</a:t>
            </a:r>
          </a:p>
          <a:p>
            <a:pPr marL="57150" indent="-57150">
              <a:buFontTx/>
              <a:buChar char="•"/>
            </a:pPr>
            <a:r>
              <a:rPr lang="en-US" sz="1000" dirty="0">
                <a:solidFill>
                  <a:schemeClr val="bg1"/>
                </a:solidFill>
                <a:latin typeface="+mj-lt"/>
              </a:rPr>
              <a:t> Conserves valuable checkout space</a:t>
            </a:r>
          </a:p>
          <a:p>
            <a:pPr marL="57150" indent="-57150">
              <a:buFontTx/>
              <a:buChar char="•"/>
            </a:pPr>
            <a:r>
              <a:rPr lang="en-US" sz="1000" dirty="0">
                <a:solidFill>
                  <a:schemeClr val="bg1"/>
                </a:solidFill>
                <a:latin typeface="+mj-lt"/>
              </a:rPr>
              <a:t> Versatile mount options – vertical, wall</a:t>
            </a:r>
          </a:p>
        </p:txBody>
      </p:sp>
      <p:sp>
        <p:nvSpPr>
          <p:cNvPr id="62" name="Rectangle 61"/>
          <p:cNvSpPr/>
          <p:nvPr/>
        </p:nvSpPr>
        <p:spPr>
          <a:xfrm>
            <a:off x="3595124" y="2018778"/>
            <a:ext cx="1279626" cy="806522"/>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Compact</a:t>
            </a:r>
          </a:p>
        </p:txBody>
      </p:sp>
      <p:sp>
        <p:nvSpPr>
          <p:cNvPr id="63" name="Rectangle 62"/>
          <p:cNvSpPr/>
          <p:nvPr/>
        </p:nvSpPr>
        <p:spPr>
          <a:xfrm>
            <a:off x="446086" y="1152003"/>
            <a:ext cx="3080671"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67" name="Text Placeholder 2"/>
          <p:cNvSpPr txBox="1">
            <a:spLocks/>
          </p:cNvSpPr>
          <p:nvPr/>
        </p:nvSpPr>
        <p:spPr>
          <a:xfrm>
            <a:off x="446086" y="3732626"/>
            <a:ext cx="3080672" cy="80155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200" spc="0" dirty="0">
                <a:cs typeface="Arial" charset="0"/>
              </a:rPr>
              <a:t>Compact solution with outstanding performance and reliability to improve productivity and customer service</a:t>
            </a:r>
          </a:p>
        </p:txBody>
      </p:sp>
      <p:pic>
        <p:nvPicPr>
          <p:cNvPr id="27" name="Picture 3" descr="CD348_01_RTL_RP40_Front"/>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07064" y="1135329"/>
            <a:ext cx="2809875" cy="1658349"/>
          </a:xfrm>
          <a:prstGeom prst="rect">
            <a:avLst/>
          </a:prstGeom>
          <a:noFill/>
          <a:ln w="9525">
            <a:noFill/>
            <a:miter lim="800000"/>
            <a:headEnd/>
            <a:tailEnd/>
          </a:ln>
        </p:spPr>
      </p:pic>
      <p:pic>
        <p:nvPicPr>
          <p:cNvPr id="28" name="Picture 4" descr="CD348_02_RTL_RP40_Connectivity"/>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7570" y="2289724"/>
            <a:ext cx="2768864" cy="1307518"/>
          </a:xfrm>
          <a:prstGeom prst="rect">
            <a:avLst/>
          </a:prstGeom>
          <a:noFill/>
          <a:ln w="9525">
            <a:noFill/>
            <a:miter lim="800000"/>
            <a:headEnd/>
            <a:tailEnd/>
          </a:ln>
        </p:spPr>
      </p:pic>
      <p:sp>
        <p:nvSpPr>
          <p:cNvPr id="33" name="Rectangle 32"/>
          <p:cNvSpPr/>
          <p:nvPr/>
        </p:nvSpPr>
        <p:spPr>
          <a:xfrm>
            <a:off x="7874394" y="2018778"/>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34" name="Rectangle 33"/>
          <p:cNvSpPr/>
          <p:nvPr/>
        </p:nvSpPr>
        <p:spPr>
          <a:xfrm>
            <a:off x="7864869" y="1154332"/>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35" name="Rectangle 34"/>
          <p:cNvSpPr/>
          <p:nvPr/>
        </p:nvSpPr>
        <p:spPr>
          <a:xfrm>
            <a:off x="7874394" y="2875807"/>
            <a:ext cx="1053389" cy="166140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37" name="Picture 8" descr="CD348_07_RTL_RP40_Vertical-mount"/>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160349" y="2068578"/>
            <a:ext cx="481478" cy="706922"/>
          </a:xfrm>
          <a:prstGeom prst="rect">
            <a:avLst/>
          </a:prstGeom>
          <a:noFill/>
          <a:ln w="9525">
            <a:noFill/>
            <a:miter lim="800000"/>
            <a:headEnd/>
            <a:tailEnd/>
          </a:ln>
        </p:spPr>
      </p:pic>
      <p:pic>
        <p:nvPicPr>
          <p:cNvPr id="39" name="Picture 6" descr="http://g-ecx.images-amazon.com/images/G/02/uk-electronics/product_content/HP/Q1/ci3_d_rgb_3000._V134473322_.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966506" y="1226982"/>
            <a:ext cx="869161" cy="66122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Users\jp160023\Documents\Feb 2013 Photo Shoot\RP40 - Open.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929651" y="3069546"/>
            <a:ext cx="942873" cy="1273927"/>
          </a:xfrm>
          <a:prstGeom prst="rect">
            <a:avLst/>
          </a:prstGeom>
          <a:noFill/>
          <a:ln w="9525">
            <a:noFill/>
            <a:miter lim="800000"/>
            <a:headEnd/>
            <a:tailEnd/>
          </a:ln>
        </p:spPr>
      </p:pic>
    </p:spTree>
    <p:extLst>
      <p:ext uri="{BB962C8B-B14F-4D97-AF65-F5344CB8AC3E}">
        <p14:creationId xmlns:p14="http://schemas.microsoft.com/office/powerpoint/2010/main" val="3597357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22</a:t>
            </a:fld>
            <a:endParaRPr lang="en-US" dirty="0"/>
          </a:p>
        </p:txBody>
      </p:sp>
      <p:sp>
        <p:nvSpPr>
          <p:cNvPr id="6" name="Title 5"/>
          <p:cNvSpPr>
            <a:spLocks noGrp="1"/>
          </p:cNvSpPr>
          <p:nvPr>
            <p:ph type="title"/>
          </p:nvPr>
        </p:nvSpPr>
        <p:spPr/>
        <p:txBody>
          <a:bodyPr/>
          <a:lstStyle/>
          <a:p>
            <a:r>
              <a:rPr lang="en-US" dirty="0"/>
              <a:t>NCR RealPOS 40</a:t>
            </a:r>
          </a:p>
        </p:txBody>
      </p:sp>
      <p:sp>
        <p:nvSpPr>
          <p:cNvPr id="9" name="Text Placeholder 2"/>
          <p:cNvSpPr>
            <a:spLocks noGrp="1"/>
          </p:cNvSpPr>
          <p:nvPr>
            <p:ph type="body" sz="quarter" idx="4294967295"/>
          </p:nvPr>
        </p:nvSpPr>
        <p:spPr>
          <a:xfrm>
            <a:off x="482501" y="533907"/>
            <a:ext cx="812651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Value Compact POS</a:t>
            </a:r>
            <a:endParaRPr lang="en-US" spc="0" dirty="0"/>
          </a:p>
        </p:txBody>
      </p:sp>
      <p:sp>
        <p:nvSpPr>
          <p:cNvPr id="55" name="Rectangle 54"/>
          <p:cNvSpPr/>
          <p:nvPr/>
        </p:nvSpPr>
        <p:spPr>
          <a:xfrm>
            <a:off x="4878401" y="1157980"/>
            <a:ext cx="2905887"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Intel NM10 Express Chipset</a:t>
            </a:r>
          </a:p>
          <a:p>
            <a:pPr marL="57150" indent="-57150">
              <a:buFontTx/>
              <a:buChar char="•"/>
            </a:pPr>
            <a:r>
              <a:rPr lang="en-US" sz="1000" dirty="0">
                <a:solidFill>
                  <a:schemeClr val="bg1"/>
                </a:solidFill>
                <a:latin typeface="+mj-lt"/>
              </a:rPr>
              <a:t> Energy-efficient Atom Dual Core (10W) </a:t>
            </a:r>
          </a:p>
          <a:p>
            <a:pPr marL="57150" indent="-57150">
              <a:buFontTx/>
              <a:buChar char="•"/>
            </a:pPr>
            <a:r>
              <a:rPr lang="en-US" sz="1000" dirty="0">
                <a:solidFill>
                  <a:schemeClr val="bg1"/>
                </a:solidFill>
                <a:latin typeface="+mj-lt"/>
              </a:rPr>
              <a:t> 2GB to 4GB DDR3 Memory (2 slots)</a:t>
            </a:r>
          </a:p>
          <a:p>
            <a:pPr marL="57150" indent="-57150">
              <a:buFontTx/>
              <a:buChar char="•"/>
            </a:pPr>
            <a:r>
              <a:rPr lang="en-US" sz="1000" dirty="0">
                <a:solidFill>
                  <a:schemeClr val="bg1"/>
                </a:solidFill>
                <a:latin typeface="+mj-lt"/>
              </a:rPr>
              <a:t> 250GB HDD or 80GB SSD </a:t>
            </a:r>
          </a:p>
        </p:txBody>
      </p:sp>
      <p:sp>
        <p:nvSpPr>
          <p:cNvPr id="56" name="Rectangle 55"/>
          <p:cNvSpPr/>
          <p:nvPr/>
        </p:nvSpPr>
        <p:spPr>
          <a:xfrm>
            <a:off x="4878402" y="2875807"/>
            <a:ext cx="2905886"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a:t>
            </a:r>
            <a:r>
              <a:rPr lang="en-US" sz="1000" dirty="0">
                <a:solidFill>
                  <a:schemeClr val="bg1"/>
                </a:solidFill>
              </a:rPr>
              <a:t>Flexible peripheral I/O (up to 8 USB / 4 serial</a:t>
            </a:r>
            <a:r>
              <a:rPr lang="en-US" sz="1000" dirty="0" smtClean="0">
                <a:solidFill>
                  <a:schemeClr val="bg1"/>
                </a:solidFill>
              </a:rPr>
              <a:t>)</a:t>
            </a:r>
          </a:p>
          <a:p>
            <a:pPr marL="57150" indent="-57150">
              <a:buFontTx/>
              <a:buChar char="•"/>
            </a:pPr>
            <a:r>
              <a:rPr lang="en-US" sz="1000" dirty="0" smtClean="0">
                <a:solidFill>
                  <a:schemeClr val="bg1"/>
                </a:solidFill>
                <a:latin typeface="+mj-lt"/>
              </a:rPr>
              <a:t> Rugged </a:t>
            </a:r>
            <a:r>
              <a:rPr lang="en-US" sz="1000" dirty="0">
                <a:solidFill>
                  <a:schemeClr val="bg1"/>
                </a:solidFill>
                <a:latin typeface="+mj-lt"/>
              </a:rPr>
              <a:t>die-cast aluminum cabinet </a:t>
            </a:r>
          </a:p>
          <a:p>
            <a:pPr marL="57150" indent="-57150">
              <a:buFontTx/>
              <a:buChar char="•"/>
            </a:pPr>
            <a:r>
              <a:rPr lang="en-US" sz="1000" dirty="0" smtClean="0">
                <a:solidFill>
                  <a:schemeClr val="bg1"/>
                </a:solidFill>
                <a:latin typeface="+mj-lt"/>
              </a:rPr>
              <a:t> Fanless design (no </a:t>
            </a:r>
            <a:r>
              <a:rPr lang="en-US" sz="1000" dirty="0">
                <a:solidFill>
                  <a:schemeClr val="bg1"/>
                </a:solidFill>
                <a:latin typeface="+mj-lt"/>
              </a:rPr>
              <a:t>moving parts with </a:t>
            </a:r>
            <a:r>
              <a:rPr lang="en-US" sz="1000" dirty="0" smtClean="0">
                <a:solidFill>
                  <a:schemeClr val="bg1"/>
                </a:solidFill>
                <a:latin typeface="+mj-lt"/>
              </a:rPr>
              <a:t>SSD)</a:t>
            </a:r>
          </a:p>
          <a:p>
            <a:pPr marL="57150" indent="-57150">
              <a:buFontTx/>
              <a:buChar char="•"/>
            </a:pPr>
            <a:r>
              <a:rPr lang="en-US" sz="1000" dirty="0">
                <a:solidFill>
                  <a:schemeClr val="bg1"/>
                </a:solidFill>
                <a:latin typeface="+mj-lt"/>
              </a:rPr>
              <a:t> </a:t>
            </a:r>
            <a:r>
              <a:rPr lang="en-US" sz="1000" dirty="0" smtClean="0">
                <a:solidFill>
                  <a:schemeClr val="bg1"/>
                </a:solidFill>
                <a:latin typeface="+mj-lt"/>
              </a:rPr>
              <a:t>Energy-efficient</a:t>
            </a:r>
            <a:endParaRPr lang="en-US" sz="1000" dirty="0">
              <a:solidFill>
                <a:schemeClr val="bg1"/>
              </a:solidFill>
              <a:latin typeface="+mj-lt"/>
            </a:endParaRPr>
          </a:p>
        </p:txBody>
      </p:sp>
      <p:sp>
        <p:nvSpPr>
          <p:cNvPr id="57" name="Rectangle 56"/>
          <p:cNvSpPr/>
          <p:nvPr/>
        </p:nvSpPr>
        <p:spPr>
          <a:xfrm>
            <a:off x="4878401" y="3730690"/>
            <a:ext cx="2905887"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EZ-Open hinged design </a:t>
            </a:r>
          </a:p>
          <a:p>
            <a:pPr marL="57150" indent="-57150">
              <a:buFontTx/>
              <a:buChar char="•"/>
            </a:pPr>
            <a:r>
              <a:rPr lang="en-US" sz="1000" dirty="0">
                <a:solidFill>
                  <a:schemeClr val="bg1"/>
                </a:solidFill>
                <a:latin typeface="+mj-lt"/>
              </a:rPr>
              <a:t> Tool free access to internal components</a:t>
            </a:r>
          </a:p>
          <a:p>
            <a:pPr marL="57150" indent="-57150">
              <a:buFontTx/>
              <a:buChar char="•"/>
            </a:pPr>
            <a:r>
              <a:rPr lang="en-US" sz="1000" dirty="0">
                <a:solidFill>
                  <a:schemeClr val="bg1"/>
                </a:solidFill>
                <a:latin typeface="+mj-lt"/>
              </a:rPr>
              <a:t> External 150W MEPS V Power Supply</a:t>
            </a:r>
          </a:p>
        </p:txBody>
      </p:sp>
      <p:sp>
        <p:nvSpPr>
          <p:cNvPr id="58" name="Rectangle 57"/>
          <p:cNvSpPr/>
          <p:nvPr/>
        </p:nvSpPr>
        <p:spPr>
          <a:xfrm>
            <a:off x="3547499" y="1157980"/>
            <a:ext cx="1279626" cy="806523"/>
          </a:xfrm>
          <a:prstGeom prst="rect">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Efficient  Performance </a:t>
            </a:r>
          </a:p>
        </p:txBody>
      </p:sp>
      <p:sp>
        <p:nvSpPr>
          <p:cNvPr id="59" name="Rectangle 58"/>
          <p:cNvSpPr/>
          <p:nvPr/>
        </p:nvSpPr>
        <p:spPr>
          <a:xfrm>
            <a:off x="3547499" y="2875807"/>
            <a:ext cx="1279626" cy="806523"/>
          </a:xfrm>
          <a:prstGeom prst="rect">
            <a:avLst/>
          </a:prstGeom>
          <a:solidFill>
            <a:schemeClr val="tx1">
              <a:lumMod val="65000"/>
              <a:lumOff val="35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Retail Hardened</a:t>
            </a:r>
          </a:p>
        </p:txBody>
      </p:sp>
      <p:sp>
        <p:nvSpPr>
          <p:cNvPr id="60" name="Rectangle 59"/>
          <p:cNvSpPr/>
          <p:nvPr/>
        </p:nvSpPr>
        <p:spPr>
          <a:xfrm>
            <a:off x="3547499" y="3730690"/>
            <a:ext cx="1279626" cy="806523"/>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Serviceable</a:t>
            </a:r>
          </a:p>
        </p:txBody>
      </p:sp>
      <p:sp>
        <p:nvSpPr>
          <p:cNvPr id="61" name="Rectangle 60"/>
          <p:cNvSpPr/>
          <p:nvPr/>
        </p:nvSpPr>
        <p:spPr>
          <a:xfrm>
            <a:off x="4878401" y="2013085"/>
            <a:ext cx="2905887" cy="80652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Innovative, space saving design </a:t>
            </a:r>
          </a:p>
          <a:p>
            <a:pPr marL="57150" indent="-57150">
              <a:buFontTx/>
              <a:buChar char="•"/>
            </a:pPr>
            <a:r>
              <a:rPr lang="en-US" sz="1000" dirty="0">
                <a:solidFill>
                  <a:schemeClr val="bg1"/>
                </a:solidFill>
                <a:latin typeface="+mj-lt"/>
              </a:rPr>
              <a:t> Same compact cabinet as RP60</a:t>
            </a:r>
          </a:p>
          <a:p>
            <a:pPr marL="57150" indent="-57150">
              <a:buFontTx/>
              <a:buChar char="•"/>
            </a:pPr>
            <a:r>
              <a:rPr lang="en-US" sz="1000" dirty="0">
                <a:solidFill>
                  <a:schemeClr val="bg1"/>
                </a:solidFill>
                <a:latin typeface="+mj-lt"/>
              </a:rPr>
              <a:t> Conserves valuable checkout space</a:t>
            </a:r>
          </a:p>
          <a:p>
            <a:pPr marL="57150" indent="-57150">
              <a:buFontTx/>
              <a:buChar char="•"/>
            </a:pPr>
            <a:r>
              <a:rPr lang="en-US" sz="1000" dirty="0">
                <a:solidFill>
                  <a:schemeClr val="bg1"/>
                </a:solidFill>
                <a:latin typeface="+mj-lt"/>
              </a:rPr>
              <a:t> Versatile mount options – vertical, </a:t>
            </a:r>
            <a:r>
              <a:rPr lang="en-US" sz="1000" dirty="0" smtClean="0">
                <a:solidFill>
                  <a:schemeClr val="bg1"/>
                </a:solidFill>
                <a:latin typeface="+mj-lt"/>
              </a:rPr>
              <a:t>wall</a:t>
            </a:r>
            <a:endParaRPr lang="en-US" sz="1000" dirty="0">
              <a:solidFill>
                <a:schemeClr val="bg1"/>
              </a:solidFill>
              <a:latin typeface="+mj-lt"/>
            </a:endParaRPr>
          </a:p>
        </p:txBody>
      </p:sp>
      <p:sp>
        <p:nvSpPr>
          <p:cNvPr id="62" name="Rectangle 61"/>
          <p:cNvSpPr/>
          <p:nvPr/>
        </p:nvSpPr>
        <p:spPr>
          <a:xfrm>
            <a:off x="3547499" y="2013085"/>
            <a:ext cx="1279626" cy="806522"/>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Compact</a:t>
            </a:r>
          </a:p>
        </p:txBody>
      </p:sp>
      <p:sp>
        <p:nvSpPr>
          <p:cNvPr id="63" name="Rectangle 62"/>
          <p:cNvSpPr/>
          <p:nvPr/>
        </p:nvSpPr>
        <p:spPr>
          <a:xfrm>
            <a:off x="398461" y="1152003"/>
            <a:ext cx="3080671"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67" name="Text Placeholder 2"/>
          <p:cNvSpPr txBox="1">
            <a:spLocks/>
          </p:cNvSpPr>
          <p:nvPr/>
        </p:nvSpPr>
        <p:spPr>
          <a:xfrm>
            <a:off x="398461" y="3732626"/>
            <a:ext cx="3080672" cy="80155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200" spc="0" dirty="0">
                <a:cs typeface="Arial" charset="0"/>
              </a:rPr>
              <a:t>Compact solution delivers exceptional value with energy-efficient performance, high reliability and a low cost-of-ownership </a:t>
            </a:r>
          </a:p>
        </p:txBody>
      </p:sp>
      <p:pic>
        <p:nvPicPr>
          <p:cNvPr id="27" name="Picture 3" descr="CD348_01_RTL_RP40_Front"/>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59439" y="1135329"/>
            <a:ext cx="2809875" cy="1658349"/>
          </a:xfrm>
          <a:prstGeom prst="rect">
            <a:avLst/>
          </a:prstGeom>
          <a:noFill/>
          <a:ln w="9525">
            <a:noFill/>
            <a:miter lim="800000"/>
            <a:headEnd/>
            <a:tailEnd/>
          </a:ln>
        </p:spPr>
      </p:pic>
      <p:pic>
        <p:nvPicPr>
          <p:cNvPr id="28" name="Picture 4" descr="CD348_02_RTL_RP40_Connectivity"/>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9945" y="2289724"/>
            <a:ext cx="2768864" cy="1307518"/>
          </a:xfrm>
          <a:prstGeom prst="rect">
            <a:avLst/>
          </a:prstGeom>
          <a:noFill/>
          <a:ln w="9525">
            <a:noFill/>
            <a:miter lim="800000"/>
            <a:headEnd/>
            <a:tailEnd/>
          </a:ln>
        </p:spPr>
      </p:pic>
      <p:sp>
        <p:nvSpPr>
          <p:cNvPr id="33" name="Rectangle 32"/>
          <p:cNvSpPr/>
          <p:nvPr/>
        </p:nvSpPr>
        <p:spPr>
          <a:xfrm>
            <a:off x="7826769" y="2013085"/>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34" name="Rectangle 33"/>
          <p:cNvSpPr/>
          <p:nvPr/>
        </p:nvSpPr>
        <p:spPr>
          <a:xfrm>
            <a:off x="7826769" y="1157979"/>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35" name="Rectangle 34"/>
          <p:cNvSpPr/>
          <p:nvPr/>
        </p:nvSpPr>
        <p:spPr>
          <a:xfrm>
            <a:off x="7826769" y="2875807"/>
            <a:ext cx="1053389" cy="166140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37" name="Picture 8" descr="CD348_07_RTL_RP40_Vertical-mount"/>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112724" y="2062885"/>
            <a:ext cx="481478" cy="706922"/>
          </a:xfrm>
          <a:prstGeom prst="rect">
            <a:avLst/>
          </a:prstGeom>
          <a:noFill/>
          <a:ln w="9525">
            <a:noFill/>
            <a:miter lim="800000"/>
            <a:headEnd/>
            <a:tailEnd/>
          </a:ln>
        </p:spPr>
      </p:pic>
      <p:pic>
        <p:nvPicPr>
          <p:cNvPr id="40" name="Picture 2" descr="C:\Users\jp160023\Documents\Feb 2013 Photo Shoot\RP40 - Open.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882026" y="3069546"/>
            <a:ext cx="942873" cy="1273927"/>
          </a:xfrm>
          <a:prstGeom prst="rect">
            <a:avLst/>
          </a:prstGeom>
          <a:noFill/>
          <a:ln w="9525">
            <a:noFill/>
            <a:miter lim="800000"/>
            <a:headEnd/>
            <a:tailEnd/>
          </a:ln>
        </p:spPr>
      </p:pic>
      <p:pic>
        <p:nvPicPr>
          <p:cNvPr id="26" name="Picture 29" descr="atom_a_rgb_3000"/>
          <p:cNvPicPr>
            <a:picLocks noChangeAspect="1" noChangeArrowheads="1"/>
          </p:cNvPicPr>
          <p:nvPr/>
        </p:nvPicPr>
        <p:blipFill>
          <a:blip r:embed="rId7" cstate="email"/>
          <a:srcRect/>
          <a:stretch>
            <a:fillRect/>
          </a:stretch>
        </p:blipFill>
        <p:spPr bwMode="auto">
          <a:xfrm>
            <a:off x="7923645" y="1234253"/>
            <a:ext cx="859636" cy="653976"/>
          </a:xfrm>
          <a:prstGeom prst="rect">
            <a:avLst/>
          </a:prstGeom>
          <a:noFill/>
          <a:ln w="9525">
            <a:noFill/>
            <a:miter lim="800000"/>
            <a:headEnd/>
            <a:tailEnd/>
          </a:ln>
        </p:spPr>
      </p:pic>
    </p:spTree>
    <p:extLst>
      <p:ext uri="{BB962C8B-B14F-4D97-AF65-F5344CB8AC3E}">
        <p14:creationId xmlns:p14="http://schemas.microsoft.com/office/powerpoint/2010/main" val="207580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C:\Users\RD110425\AppData\Local\Microsoft\Windows\Temporary Internet Files\Content.Outlook\EGNV68IJ\untitled 1009.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549250" y="676690"/>
            <a:ext cx="813450" cy="69613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5" name="Table 14"/>
          <p:cNvGraphicFramePr>
            <a:graphicFrameLocks noGrp="1"/>
          </p:cNvGraphicFramePr>
          <p:nvPr>
            <p:extLst>
              <p:ext uri="{D42A27DB-BD31-4B8C-83A1-F6EECF244321}">
                <p14:modId xmlns:p14="http://schemas.microsoft.com/office/powerpoint/2010/main" val="2650245270"/>
              </p:ext>
            </p:extLst>
          </p:nvPr>
        </p:nvGraphicFramePr>
        <p:xfrm>
          <a:off x="520746" y="1183306"/>
          <a:ext cx="8315325" cy="3684082"/>
        </p:xfrm>
        <a:graphic>
          <a:graphicData uri="http://schemas.openxmlformats.org/drawingml/2006/table">
            <a:tbl>
              <a:tblPr firstRow="1" bandRow="1">
                <a:tableStyleId>{073A0DAA-6AF3-43AB-8588-CEC1D06C72B9}</a:tableStyleId>
              </a:tblPr>
              <a:tblGrid>
                <a:gridCol w="1600200"/>
                <a:gridCol w="1524000"/>
                <a:gridCol w="1504950"/>
                <a:gridCol w="1638890"/>
                <a:gridCol w="208280"/>
                <a:gridCol w="1839005"/>
              </a:tblGrid>
              <a:tr h="2844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latin typeface="+mn-lt"/>
                          <a:ea typeface="+mn-ea"/>
                          <a:cs typeface="+mn-cs"/>
                        </a:rPr>
                        <a:t>Terminal</a:t>
                      </a: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1000" b="1" dirty="0" smtClean="0">
                          <a:solidFill>
                            <a:schemeClr val="tx1"/>
                          </a:solidFill>
                        </a:rPr>
                        <a:t>NCR RealPOS</a:t>
                      </a:r>
                      <a:r>
                        <a:rPr lang="en-US" sz="1000" b="1" baseline="0" dirty="0" smtClean="0">
                          <a:solidFill>
                            <a:schemeClr val="tx1"/>
                          </a:solidFill>
                        </a:rPr>
                        <a:t> 40</a:t>
                      </a:r>
                      <a:endParaRPr lang="en-US" sz="10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1000" b="1" dirty="0" smtClean="0">
                          <a:solidFill>
                            <a:schemeClr val="tx1"/>
                          </a:solidFill>
                        </a:rPr>
                        <a:t>NCR RealPOS</a:t>
                      </a:r>
                      <a:r>
                        <a:rPr lang="en-US" sz="1000" b="1" baseline="0" dirty="0" smtClean="0">
                          <a:solidFill>
                            <a:schemeClr val="tx1"/>
                          </a:solidFill>
                        </a:rPr>
                        <a:t> 60</a:t>
                      </a:r>
                      <a:endParaRPr lang="en-US" sz="10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1000" b="1" dirty="0" smtClean="0">
                          <a:solidFill>
                            <a:schemeClr val="tx1"/>
                          </a:solidFill>
                        </a:rPr>
                        <a:t>NCR RealPOS</a:t>
                      </a:r>
                      <a:r>
                        <a:rPr lang="en-US" sz="1000" b="1" baseline="0" dirty="0" smtClean="0">
                          <a:solidFill>
                            <a:schemeClr val="tx1"/>
                          </a:solidFill>
                        </a:rPr>
                        <a:t> XR6</a:t>
                      </a:r>
                      <a:endParaRPr lang="en-US" sz="10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lang="en-US" sz="1000" b="1" dirty="0">
                        <a:solidFill>
                          <a:schemeClr val="tx1"/>
                        </a:solidFill>
                      </a:endParaRPr>
                    </a:p>
                  </a:txBody>
                  <a:tcPr marT="34299" marB="34299" anchor="ctr">
                    <a:solidFill>
                      <a:srgbClr val="808080"/>
                    </a:solidFill>
                  </a:tcPr>
                </a:tc>
                <a:tc>
                  <a:txBody>
                    <a:bodyPr/>
                    <a:lstStyle/>
                    <a:p>
                      <a:pPr algn="ctr"/>
                      <a:r>
                        <a:rPr lang="en-US" sz="1000" b="1" dirty="0" smtClean="0">
                          <a:solidFill>
                            <a:schemeClr val="tx1"/>
                          </a:solidFill>
                        </a:rPr>
                        <a:t>NCR RealPOS 82XRT</a:t>
                      </a:r>
                      <a:endParaRPr lang="en-US" sz="10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45728">
                <a:tc>
                  <a:txBody>
                    <a:bodyPr/>
                    <a:lstStyle/>
                    <a:p>
                      <a:r>
                        <a:rPr lang="en-US" sz="800" b="1" dirty="0" smtClean="0">
                          <a:solidFill>
                            <a:schemeClr val="tx1"/>
                          </a:solidFill>
                        </a:rPr>
                        <a:t>Form Factor</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Compact</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Compact</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Compact</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lang="en-US" sz="800" b="0" dirty="0">
                        <a:solidFill>
                          <a:schemeClr val="tx1"/>
                        </a:solidFill>
                      </a:endParaRPr>
                    </a:p>
                  </a:txBody>
                  <a:tcPr marT="34299" marB="34299" anchor="ctr">
                    <a:solidFill>
                      <a:srgbClr val="808080"/>
                    </a:solidFill>
                  </a:tcPr>
                </a:tc>
                <a:tc>
                  <a:txBody>
                    <a:bodyPr/>
                    <a:lstStyle/>
                    <a:p>
                      <a:pPr algn="ctr"/>
                      <a:r>
                        <a:rPr lang="en-US" sz="800" b="0" dirty="0" smtClean="0">
                          <a:solidFill>
                            <a:schemeClr val="tx1"/>
                          </a:solidFill>
                        </a:rPr>
                        <a:t>Full Size</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457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1" dirty="0" smtClean="0">
                          <a:solidFill>
                            <a:schemeClr val="tx1"/>
                          </a:solidFill>
                        </a:rPr>
                        <a:t>Intel Chipset</a:t>
                      </a: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NM10 Express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Q67 Express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Q87 Express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lang="en-US" sz="800" b="0" dirty="0">
                        <a:solidFill>
                          <a:schemeClr val="tx1"/>
                        </a:solidFill>
                      </a:endParaRPr>
                    </a:p>
                  </a:txBody>
                  <a:tcPr marT="34299" marB="34299" anchor="ctr">
                    <a:solidFill>
                      <a:srgbClr val="808080"/>
                    </a:solidFill>
                  </a:tcPr>
                </a:tc>
                <a:tc>
                  <a:txBody>
                    <a:bodyPr/>
                    <a:lstStyle/>
                    <a:p>
                      <a:pPr algn="ctr"/>
                      <a:r>
                        <a:rPr lang="en-US" sz="800" b="0" dirty="0" smtClean="0">
                          <a:solidFill>
                            <a:schemeClr val="tx1"/>
                          </a:solidFill>
                        </a:rPr>
                        <a:t>Q67 Express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24006">
                <a:tc>
                  <a:txBody>
                    <a:bodyPr/>
                    <a:lstStyle/>
                    <a:p>
                      <a:r>
                        <a:rPr lang="en-US" sz="800" b="1" dirty="0" smtClean="0">
                          <a:solidFill>
                            <a:schemeClr val="tx1"/>
                          </a:solidFill>
                        </a:rPr>
                        <a:t>Intel Processor(s)</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Atom D2550 </a:t>
                      </a: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Core i3,</a:t>
                      </a:r>
                    </a:p>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Celeron </a:t>
                      </a: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Core i5,  Core i3,</a:t>
                      </a:r>
                    </a:p>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Celeron </a:t>
                      </a:r>
                    </a:p>
                  </a:txBody>
                  <a:tcPr marT="34299" marB="34299" anchor="ctr">
                    <a:gradFill>
                      <a:gsLst>
                        <a:gs pos="0">
                          <a:srgbClr val="FFEFD1"/>
                        </a:gs>
                        <a:gs pos="64999">
                          <a:srgbClr val="F0EBD5"/>
                        </a:gs>
                        <a:gs pos="100000">
                          <a:srgbClr val="D1C39F"/>
                        </a:gs>
                      </a:gsLst>
                      <a:lin ang="5400000" scaled="0"/>
                    </a:gra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smtClean="0">
                        <a:ln>
                          <a:noFill/>
                        </a:ln>
                        <a:solidFill>
                          <a:prstClr val="black"/>
                        </a:solidFill>
                        <a:effectLst/>
                        <a:uLnTx/>
                        <a:uFillTx/>
                        <a:latin typeface="+mn-lt"/>
                      </a:endParaRPr>
                    </a:p>
                  </a:txBody>
                  <a:tcPr marT="34299" marB="34299" anchor="ctr">
                    <a:solidFill>
                      <a:srgbClr val="80808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black"/>
                          </a:solidFill>
                          <a:effectLst/>
                          <a:uLnTx/>
                          <a:uFillTx/>
                          <a:latin typeface="+mn-lt"/>
                        </a:rPr>
                        <a:t>Core i5, Core i3,</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black"/>
                          </a:solidFill>
                          <a:effectLst/>
                          <a:uLnTx/>
                          <a:uFillTx/>
                          <a:latin typeface="+mn-lt"/>
                        </a:rPr>
                        <a:t> Pentium, Celeron  </a:t>
                      </a:r>
                    </a:p>
                  </a:txBody>
                  <a:tcPr marT="34299" marB="34299" anchor="ctr">
                    <a:gradFill>
                      <a:gsLst>
                        <a:gs pos="0">
                          <a:srgbClr val="FFEFD1"/>
                        </a:gs>
                        <a:gs pos="64999">
                          <a:srgbClr val="F0EBD5"/>
                        </a:gs>
                        <a:gs pos="100000">
                          <a:srgbClr val="D1C39F"/>
                        </a:gs>
                      </a:gsLst>
                      <a:lin ang="5400000" scaled="0"/>
                    </a:gradFill>
                  </a:tcPr>
                </a:tc>
              </a:tr>
              <a:tr h="224006">
                <a:tc>
                  <a:txBody>
                    <a:bodyPr/>
                    <a:lstStyle/>
                    <a:p>
                      <a:r>
                        <a:rPr lang="en-US" sz="800" b="1" dirty="0" smtClean="0">
                          <a:solidFill>
                            <a:schemeClr val="tx1"/>
                          </a:solidFill>
                        </a:rPr>
                        <a:t>Intel</a:t>
                      </a:r>
                      <a:r>
                        <a:rPr lang="en-US" sz="800" b="1" baseline="0" dirty="0" smtClean="0">
                          <a:solidFill>
                            <a:schemeClr val="tx1"/>
                          </a:solidFill>
                        </a:rPr>
                        <a:t> Processor Family</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Cedarview</a:t>
                      </a: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Ivy</a:t>
                      </a:r>
                      <a:r>
                        <a:rPr lang="en-US" sz="800" b="0" baseline="0" dirty="0" smtClean="0">
                          <a:solidFill>
                            <a:schemeClr val="tx1"/>
                          </a:solidFill>
                        </a:rPr>
                        <a:t> Bridge (3</a:t>
                      </a:r>
                      <a:r>
                        <a:rPr lang="en-US" sz="800" b="0" baseline="30000" dirty="0" smtClean="0">
                          <a:solidFill>
                            <a:schemeClr val="tx1"/>
                          </a:solidFill>
                        </a:rPr>
                        <a:t>rd</a:t>
                      </a:r>
                      <a:r>
                        <a:rPr lang="en-US" sz="800" b="0" baseline="0" dirty="0" smtClean="0">
                          <a:solidFill>
                            <a:schemeClr val="tx1"/>
                          </a:solidFill>
                        </a:rPr>
                        <a:t> Generation)</a:t>
                      </a:r>
                      <a:endParaRPr lang="en-US" sz="800" b="0" dirty="0" smtClean="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Haswell (4</a:t>
                      </a:r>
                      <a:r>
                        <a:rPr lang="en-US" sz="800" b="0" baseline="30000" dirty="0" smtClean="0">
                          <a:solidFill>
                            <a:schemeClr val="tx1"/>
                          </a:solidFill>
                        </a:rPr>
                        <a:t>th</a:t>
                      </a:r>
                      <a:r>
                        <a:rPr lang="en-US" sz="800" b="0" dirty="0" smtClean="0">
                          <a:solidFill>
                            <a:schemeClr val="tx1"/>
                          </a:solidFill>
                        </a:rPr>
                        <a:t> Generation)</a:t>
                      </a:r>
                    </a:p>
                  </a:txBody>
                  <a:tcPr marT="34299" marB="34299" anchor="ctr">
                    <a:gradFill>
                      <a:gsLst>
                        <a:gs pos="0">
                          <a:srgbClr val="FFEFD1"/>
                        </a:gs>
                        <a:gs pos="64999">
                          <a:srgbClr val="F0EBD5"/>
                        </a:gs>
                        <a:gs pos="100000">
                          <a:srgbClr val="D1C39F"/>
                        </a:gs>
                      </a:gsLst>
                      <a:lin ang="5400000" scaled="0"/>
                    </a:gra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smtClean="0">
                        <a:ln>
                          <a:noFill/>
                        </a:ln>
                        <a:solidFill>
                          <a:prstClr val="black"/>
                        </a:solidFill>
                        <a:effectLst/>
                        <a:uLnTx/>
                        <a:uFillTx/>
                        <a:latin typeface="+mn-lt"/>
                      </a:endParaRPr>
                    </a:p>
                  </a:txBody>
                  <a:tcPr marT="34299" marB="34299" anchor="ctr">
                    <a:solidFill>
                      <a:srgbClr val="808080"/>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black"/>
                          </a:solidFill>
                          <a:effectLst/>
                          <a:uLnTx/>
                          <a:uFillTx/>
                          <a:latin typeface="+mn-lt"/>
                        </a:rPr>
                        <a:t>Sandy Bridge (2</a:t>
                      </a:r>
                      <a:r>
                        <a:rPr kumimoji="0" lang="en-US" sz="800" b="0" i="0" u="none" strike="noStrike" kern="1200" cap="none" spc="0" normalizeH="0" baseline="30000" noProof="0" dirty="0" smtClean="0">
                          <a:ln>
                            <a:noFill/>
                          </a:ln>
                          <a:solidFill>
                            <a:prstClr val="black"/>
                          </a:solidFill>
                          <a:effectLst/>
                          <a:uLnTx/>
                          <a:uFillTx/>
                          <a:latin typeface="+mn-lt"/>
                        </a:rPr>
                        <a:t>nd</a:t>
                      </a:r>
                      <a:r>
                        <a:rPr kumimoji="0" lang="en-US" sz="800" b="0" i="0" u="none" strike="noStrike" kern="1200" cap="none" spc="0" normalizeH="0" baseline="0" noProof="0" dirty="0" smtClean="0">
                          <a:ln>
                            <a:noFill/>
                          </a:ln>
                          <a:solidFill>
                            <a:prstClr val="black"/>
                          </a:solidFill>
                          <a:effectLst/>
                          <a:uLnTx/>
                          <a:uFillTx/>
                          <a:latin typeface="+mn-lt"/>
                        </a:rPr>
                        <a:t> Generation)</a:t>
                      </a:r>
                    </a:p>
                  </a:txBody>
                  <a:tcPr marT="34299" marB="34299" anchor="ctr">
                    <a:gradFill>
                      <a:gsLst>
                        <a:gs pos="0">
                          <a:srgbClr val="FFEFD1"/>
                        </a:gs>
                        <a:gs pos="64999">
                          <a:srgbClr val="F0EBD5"/>
                        </a:gs>
                        <a:gs pos="100000">
                          <a:srgbClr val="D1C39F"/>
                        </a:gs>
                      </a:gsLst>
                      <a:lin ang="5400000" scaled="0"/>
                    </a:gradFill>
                  </a:tcPr>
                </a:tc>
              </a:tr>
              <a:tr h="229400">
                <a:tc>
                  <a:txBody>
                    <a:bodyPr/>
                    <a:lstStyle/>
                    <a:p>
                      <a:r>
                        <a:rPr lang="en-US" sz="800" b="1" dirty="0" smtClean="0">
                          <a:solidFill>
                            <a:schemeClr val="tx1"/>
                          </a:solidFill>
                        </a:rPr>
                        <a:t>Memory </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2GB</a:t>
                      </a:r>
                      <a:r>
                        <a:rPr lang="en-US" sz="800" b="0" baseline="0" dirty="0" smtClean="0">
                          <a:solidFill>
                            <a:schemeClr val="tx1"/>
                          </a:solidFill>
                        </a:rPr>
                        <a:t> u</a:t>
                      </a:r>
                      <a:r>
                        <a:rPr lang="en-US" sz="800" b="0" dirty="0" smtClean="0">
                          <a:solidFill>
                            <a:schemeClr val="tx1"/>
                          </a:solidFill>
                        </a:rPr>
                        <a:t>p to 4GB DDR3</a:t>
                      </a: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4GB</a:t>
                      </a:r>
                      <a:r>
                        <a:rPr lang="en-US" sz="800" b="0" baseline="0" dirty="0" smtClean="0">
                          <a:solidFill>
                            <a:schemeClr val="tx1"/>
                          </a:solidFill>
                        </a:rPr>
                        <a:t> u</a:t>
                      </a:r>
                      <a:r>
                        <a:rPr lang="en-US" sz="800" b="0" dirty="0" smtClean="0">
                          <a:solidFill>
                            <a:schemeClr val="tx1"/>
                          </a:solidFill>
                        </a:rPr>
                        <a:t>p to 8GB DDR3</a:t>
                      </a: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4GB up to 8GB DDR3 </a:t>
                      </a: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lang="en-US" sz="800" b="0" dirty="0">
                        <a:solidFill>
                          <a:schemeClr val="tx1"/>
                        </a:solidFill>
                      </a:endParaRPr>
                    </a:p>
                  </a:txBody>
                  <a:tcPr marT="34299" marB="34299" anchor="ctr">
                    <a:solidFill>
                      <a:srgbClr val="808080"/>
                    </a:solidFill>
                  </a:tcPr>
                </a:tc>
                <a:tc>
                  <a:txBody>
                    <a:bodyPr/>
                    <a:lstStyle/>
                    <a:p>
                      <a:pPr algn="ctr"/>
                      <a:r>
                        <a:rPr lang="en-US" sz="800" b="0" dirty="0" smtClean="0">
                          <a:solidFill>
                            <a:schemeClr val="tx1"/>
                          </a:solidFill>
                        </a:rPr>
                        <a:t>4GB up to 32GB DDR3 (4 slots)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30981">
                <a:tc>
                  <a:txBody>
                    <a:bodyPr/>
                    <a:lstStyle/>
                    <a:p>
                      <a:r>
                        <a:rPr lang="en-US" sz="800" b="1" dirty="0" smtClean="0">
                          <a:solidFill>
                            <a:schemeClr val="tx1"/>
                          </a:solidFill>
                        </a:rPr>
                        <a:t>Storage</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250GB HDD or 80GB SSD</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250GB HDD or 80GB</a:t>
                      </a:r>
                      <a:r>
                        <a:rPr lang="en-US" sz="800" b="0" baseline="0" dirty="0" smtClean="0">
                          <a:solidFill>
                            <a:schemeClr val="tx1"/>
                          </a:solidFill>
                        </a:rPr>
                        <a:t> </a:t>
                      </a:r>
                      <a:r>
                        <a:rPr lang="en-US" sz="800" b="0" dirty="0" smtClean="0">
                          <a:solidFill>
                            <a:schemeClr val="tx1"/>
                          </a:solidFill>
                        </a:rPr>
                        <a:t>SSD</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500GB HDD or 120GB SSD</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lang="en-US" sz="800" b="0" dirty="0">
                        <a:solidFill>
                          <a:schemeClr val="tx1"/>
                        </a:solidFill>
                      </a:endParaRPr>
                    </a:p>
                  </a:txBody>
                  <a:tcPr marT="34299" marB="34299" anchor="ctr">
                    <a:solidFill>
                      <a:srgbClr val="808080"/>
                    </a:solidFill>
                  </a:tcPr>
                </a:tc>
                <a:tc>
                  <a:txBody>
                    <a:bodyPr/>
                    <a:lstStyle/>
                    <a:p>
                      <a:pPr algn="ctr"/>
                      <a:r>
                        <a:rPr lang="en-US" sz="800" b="0" dirty="0" smtClean="0">
                          <a:solidFill>
                            <a:schemeClr val="tx1"/>
                          </a:solidFill>
                        </a:rPr>
                        <a:t>250GB / 500GB HDD or  80GB SSD</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30981">
                <a:tc>
                  <a:txBody>
                    <a:bodyPr/>
                    <a:lstStyle/>
                    <a:p>
                      <a:r>
                        <a:rPr lang="en-US" sz="800" b="1" dirty="0" smtClean="0">
                          <a:solidFill>
                            <a:schemeClr val="tx1"/>
                          </a:solidFill>
                        </a:rPr>
                        <a:t>Dual Drive Option (RAID) </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No</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No</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Yes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lang="en-US" sz="800" b="0" dirty="0">
                        <a:solidFill>
                          <a:schemeClr val="tx1"/>
                        </a:solidFill>
                      </a:endParaRPr>
                    </a:p>
                  </a:txBody>
                  <a:tcPr marT="34299" marB="34299" anchor="ctr">
                    <a:solidFill>
                      <a:srgbClr val="808080"/>
                    </a:solidFill>
                  </a:tcPr>
                </a:tc>
                <a:tc>
                  <a:txBody>
                    <a:bodyPr/>
                    <a:lstStyle/>
                    <a:p>
                      <a:pPr algn="ctr"/>
                      <a:r>
                        <a:rPr lang="en-US" sz="800" b="0" dirty="0" smtClean="0">
                          <a:solidFill>
                            <a:schemeClr val="tx1"/>
                          </a:solidFill>
                        </a:rPr>
                        <a:t>Yes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30981">
                <a:tc>
                  <a:txBody>
                    <a:bodyPr/>
                    <a:lstStyle/>
                    <a:p>
                      <a:r>
                        <a:rPr lang="en-US" sz="800" b="1" dirty="0" smtClean="0">
                          <a:solidFill>
                            <a:schemeClr val="tx1"/>
                          </a:solidFill>
                        </a:rPr>
                        <a:t>USB (24V / 12V Powered)</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5-8 (1x 24V / 1-4x 12V</a:t>
                      </a:r>
                      <a:r>
                        <a:rPr lang="en-US" sz="800" b="0" baseline="0" dirty="0" smtClean="0">
                          <a:solidFill>
                            <a:schemeClr val="tx1"/>
                          </a:solidFill>
                        </a:rPr>
                        <a:t>)</a:t>
                      </a:r>
                      <a:endParaRPr lang="en-US" sz="800" b="0" dirty="0" smtClean="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5-8 (1x 24V / 1-4x 12V</a:t>
                      </a:r>
                      <a:r>
                        <a:rPr lang="en-US" sz="800" b="0" baseline="0" dirty="0" smtClean="0">
                          <a:solidFill>
                            <a:schemeClr val="tx1"/>
                          </a:solidFill>
                        </a:rPr>
                        <a:t>)</a:t>
                      </a:r>
                      <a:endParaRPr lang="en-US" sz="800" b="0" dirty="0" smtClean="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8 (</a:t>
                      </a:r>
                      <a:r>
                        <a:rPr lang="en-US" sz="800" b="0" baseline="0" dirty="0" smtClean="0">
                          <a:solidFill>
                            <a:schemeClr val="tx1"/>
                          </a:solidFill>
                        </a:rPr>
                        <a:t>1x 24V / 4x 12V)</a:t>
                      </a:r>
                      <a:endParaRPr lang="en-US" sz="800" b="0" dirty="0" smtClean="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lang="en-US" sz="800" b="0" kern="1200" dirty="0">
                        <a:solidFill>
                          <a:schemeClr val="tx1"/>
                        </a:solidFill>
                        <a:latin typeface="+mn-lt"/>
                        <a:ea typeface="+mn-ea"/>
                        <a:cs typeface="+mn-cs"/>
                      </a:endParaRPr>
                    </a:p>
                  </a:txBody>
                  <a:tcPr marT="34299" marB="34299" anchor="ctr">
                    <a:solidFill>
                      <a:srgbClr val="808080"/>
                    </a:solidFill>
                  </a:tcPr>
                </a:tc>
                <a:tc>
                  <a:txBody>
                    <a:bodyPr/>
                    <a:lstStyle/>
                    <a:p>
                      <a:pPr algn="ctr"/>
                      <a:r>
                        <a:rPr lang="en-US" sz="800" b="0" kern="1200" dirty="0" smtClean="0">
                          <a:solidFill>
                            <a:schemeClr val="tx1"/>
                          </a:solidFill>
                          <a:latin typeface="+mn-lt"/>
                          <a:ea typeface="+mn-ea"/>
                          <a:cs typeface="+mn-cs"/>
                        </a:rPr>
                        <a:t>12-14 (1x 24V / 5-7x12V)</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230981">
                <a:tc>
                  <a:txBody>
                    <a:bodyPr/>
                    <a:lstStyle/>
                    <a:p>
                      <a:r>
                        <a:rPr lang="en-US" sz="800" b="1" baseline="0" dirty="0" smtClean="0">
                          <a:solidFill>
                            <a:schemeClr val="tx1"/>
                          </a:solidFill>
                        </a:rPr>
                        <a:t>Serial (Powered)</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4 (4) </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4 (4) </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4 (4) </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lang="en-US" sz="800" b="0" dirty="0">
                        <a:solidFill>
                          <a:schemeClr val="tx1"/>
                        </a:solidFill>
                      </a:endParaRPr>
                    </a:p>
                  </a:txBody>
                  <a:tcPr marT="34299" marB="34299" anchor="ctr">
                    <a:solidFill>
                      <a:srgbClr val="808080"/>
                    </a:solidFill>
                  </a:tcPr>
                </a:tc>
                <a:tc>
                  <a:txBody>
                    <a:bodyPr/>
                    <a:lstStyle/>
                    <a:p>
                      <a:pPr algn="ctr"/>
                      <a:r>
                        <a:rPr lang="en-US" sz="800" b="0" dirty="0" smtClean="0">
                          <a:solidFill>
                            <a:schemeClr val="tx1"/>
                          </a:solidFill>
                        </a:rPr>
                        <a:t>2-8 (2-4)</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26560">
                <a:tc>
                  <a:txBody>
                    <a:bodyPr/>
                    <a:lstStyle/>
                    <a:p>
                      <a:r>
                        <a:rPr lang="en-US" sz="800" b="1" dirty="0" smtClean="0">
                          <a:solidFill>
                            <a:schemeClr val="tx1"/>
                          </a:solidFill>
                        </a:rPr>
                        <a:t>Video Interfaces</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VGA</a:t>
                      </a:r>
                      <a:r>
                        <a:rPr lang="en-US" sz="800" b="0" baseline="0" dirty="0" smtClean="0">
                          <a:solidFill>
                            <a:schemeClr val="tx1"/>
                          </a:solidFill>
                        </a:rPr>
                        <a:t> / DVI</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VGA</a:t>
                      </a:r>
                      <a:r>
                        <a:rPr lang="en-US" sz="800" b="0" baseline="0" dirty="0" smtClean="0">
                          <a:solidFill>
                            <a:schemeClr val="tx1"/>
                          </a:solidFill>
                        </a:rPr>
                        <a:t> / DVI</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VGA / HDMI (DVI) </a:t>
                      </a:r>
                      <a:r>
                        <a:rPr lang="en-US" sz="800" b="0" baseline="0" dirty="0" smtClean="0">
                          <a:solidFill>
                            <a:schemeClr val="tx1"/>
                          </a:solidFill>
                        </a:rPr>
                        <a:t>/ Display port</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lang="en-US" sz="800" b="0" dirty="0">
                        <a:solidFill>
                          <a:schemeClr val="tx1"/>
                        </a:solidFill>
                      </a:endParaRPr>
                    </a:p>
                  </a:txBody>
                  <a:tcPr marT="34299" marB="34299" anchor="ctr">
                    <a:solidFill>
                      <a:srgbClr val="808080"/>
                    </a:solidFill>
                  </a:tcPr>
                </a:tc>
                <a:tc>
                  <a:txBody>
                    <a:bodyPr/>
                    <a:lstStyle/>
                    <a:p>
                      <a:pPr algn="ctr"/>
                      <a:r>
                        <a:rPr lang="en-US" sz="800" b="0" dirty="0" smtClean="0">
                          <a:solidFill>
                            <a:schemeClr val="tx1"/>
                          </a:solidFill>
                        </a:rPr>
                        <a:t>VGA / DVI</a:t>
                      </a:r>
                      <a:r>
                        <a:rPr lang="en-US" sz="800" b="0" baseline="0" dirty="0" smtClean="0">
                          <a:solidFill>
                            <a:schemeClr val="tx1"/>
                          </a:solidFill>
                        </a:rPr>
                        <a:t> / Display port</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185522">
                <a:tc>
                  <a:txBody>
                    <a:bodyPr/>
                    <a:lstStyle/>
                    <a:p>
                      <a:r>
                        <a:rPr lang="en-US" sz="800" b="1" dirty="0" smtClean="0">
                          <a:solidFill>
                            <a:schemeClr val="tx1"/>
                          </a:solidFill>
                        </a:rPr>
                        <a:t>PCI / PCIe Expansion Slots</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No</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No</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No</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endParaRPr lang="en-US" sz="800" b="0" kern="1200" dirty="0">
                        <a:solidFill>
                          <a:schemeClr val="tx1"/>
                        </a:solidFill>
                        <a:latin typeface="+mn-lt"/>
                        <a:ea typeface="+mn-ea"/>
                        <a:cs typeface="+mn-cs"/>
                      </a:endParaRPr>
                    </a:p>
                  </a:txBody>
                  <a:tcPr marT="34299" marB="34299" anchor="ctr">
                    <a:solidFill>
                      <a:srgbClr val="808080"/>
                    </a:solidFill>
                  </a:tcPr>
                </a:tc>
                <a:tc>
                  <a:txBody>
                    <a:bodyPr/>
                    <a:lstStyle/>
                    <a:p>
                      <a:pPr marL="0" algn="ctr" defTabSz="914400" rtl="0" eaLnBrk="1" latinLnBrk="0" hangingPunct="1"/>
                      <a:r>
                        <a:rPr lang="en-US" sz="800" b="0" kern="1200" dirty="0" smtClean="0">
                          <a:solidFill>
                            <a:schemeClr val="tx1"/>
                          </a:solidFill>
                          <a:latin typeface="+mn-lt"/>
                          <a:ea typeface="+mn-ea"/>
                          <a:cs typeface="+mn-cs"/>
                        </a:rPr>
                        <a:t> 2 (1 PCI /1 PCIe) option</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162241">
                <a:tc>
                  <a:txBody>
                    <a:bodyPr/>
                    <a:lstStyle/>
                    <a:p>
                      <a:r>
                        <a:rPr lang="en-US" sz="800" b="1" dirty="0" smtClean="0">
                          <a:solidFill>
                            <a:schemeClr val="tx1"/>
                          </a:solidFill>
                        </a:rPr>
                        <a:t>Peripheral</a:t>
                      </a:r>
                      <a:r>
                        <a:rPr lang="en-US" sz="800" b="1" baseline="0" dirty="0" smtClean="0">
                          <a:solidFill>
                            <a:schemeClr val="tx1"/>
                          </a:solidFill>
                        </a:rPr>
                        <a:t> </a:t>
                      </a:r>
                      <a:r>
                        <a:rPr lang="en-US" sz="800" b="1" dirty="0" smtClean="0">
                          <a:solidFill>
                            <a:schemeClr val="tx1"/>
                          </a:solidFill>
                        </a:rPr>
                        <a:t>Integration</a:t>
                      </a:r>
                      <a:r>
                        <a:rPr lang="en-US" sz="800" b="1" baseline="0" dirty="0" smtClean="0">
                          <a:solidFill>
                            <a:schemeClr val="tx1"/>
                          </a:solidFill>
                        </a:rPr>
                        <a:t> Tray</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No</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No</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No</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endParaRPr lang="en-US" sz="800" b="0" kern="1200" dirty="0">
                        <a:solidFill>
                          <a:schemeClr val="tx1"/>
                        </a:solidFill>
                        <a:latin typeface="+mn-lt"/>
                        <a:ea typeface="+mn-ea"/>
                        <a:cs typeface="+mn-cs"/>
                      </a:endParaRPr>
                    </a:p>
                  </a:txBody>
                  <a:tcPr marT="34299" marB="34299" anchor="ctr">
                    <a:solidFill>
                      <a:srgbClr val="808080"/>
                    </a:solidFill>
                  </a:tcPr>
                </a:tc>
                <a:tc>
                  <a:txBody>
                    <a:bodyPr/>
                    <a:lstStyle/>
                    <a:p>
                      <a:pPr marL="0" algn="ctr" defTabSz="914400" rtl="0" eaLnBrk="1" latinLnBrk="0" hangingPunct="1"/>
                      <a:r>
                        <a:rPr lang="en-US" sz="800" b="0" kern="1200" dirty="0" smtClean="0">
                          <a:solidFill>
                            <a:schemeClr val="tx1"/>
                          </a:solidFill>
                          <a:latin typeface="+mn-lt"/>
                          <a:ea typeface="+mn-ea"/>
                          <a:cs typeface="+mn-cs"/>
                        </a:rPr>
                        <a:t>Yes</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220504">
                <a:tc>
                  <a:txBody>
                    <a:bodyPr/>
                    <a:lstStyle/>
                    <a:p>
                      <a:r>
                        <a:rPr lang="en-US" sz="800" b="1" dirty="0" smtClean="0">
                          <a:solidFill>
                            <a:schemeClr val="tx1"/>
                          </a:solidFill>
                        </a:rPr>
                        <a:t>Power Supply</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150W MEPS V  (external)</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150W MEPS V (external)</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150W MEPS V (external)</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endParaRPr kumimoji="0" lang="en-US" sz="800" b="0" i="0" u="none" strike="noStrike" kern="1200" cap="none" spc="0" normalizeH="0" baseline="0" dirty="0">
                        <a:ln>
                          <a:noFill/>
                        </a:ln>
                        <a:solidFill>
                          <a:prstClr val="black"/>
                        </a:solidFill>
                        <a:effectLst/>
                        <a:uLnTx/>
                        <a:uFillTx/>
                        <a:latin typeface="+mn-lt"/>
                        <a:ea typeface="+mn-ea"/>
                        <a:cs typeface="+mn-cs"/>
                      </a:endParaRPr>
                    </a:p>
                  </a:txBody>
                  <a:tcPr marT="34299" marB="34299" anchor="ctr">
                    <a:solidFill>
                      <a:srgbClr val="808080"/>
                    </a:solidFill>
                  </a:tcPr>
                </a:tc>
                <a:tc>
                  <a:txBody>
                    <a:bodyPr/>
                    <a:lstStyle/>
                    <a:p>
                      <a:pPr algn="ctr"/>
                      <a:r>
                        <a:rPr kumimoji="0" lang="en-US" sz="800" b="0" i="0" u="none" strike="noStrike" kern="1200" cap="none" spc="0" normalizeH="0" baseline="0" dirty="0" smtClean="0">
                          <a:ln>
                            <a:noFill/>
                          </a:ln>
                          <a:solidFill>
                            <a:prstClr val="black"/>
                          </a:solidFill>
                          <a:effectLst/>
                          <a:uLnTx/>
                          <a:uFillTx/>
                          <a:latin typeface="+mn-lt"/>
                          <a:ea typeface="+mn-ea"/>
                          <a:cs typeface="+mn-cs"/>
                        </a:rPr>
                        <a:t>260W 80Plus Gold (internal)</a:t>
                      </a:r>
                      <a:endParaRPr kumimoji="0" lang="en-US" sz="800" b="0" i="0" u="none" strike="noStrike" kern="1200" cap="none" spc="0" normalizeH="0" baseline="0" dirty="0">
                        <a:ln>
                          <a:noFill/>
                        </a:ln>
                        <a:solidFill>
                          <a:prstClr val="black"/>
                        </a:solidFill>
                        <a:effectLst/>
                        <a:uLnTx/>
                        <a:uFillTx/>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199840">
                <a:tc>
                  <a:txBody>
                    <a:bodyPr/>
                    <a:lstStyle/>
                    <a:p>
                      <a:r>
                        <a:rPr lang="en-US" sz="800" b="1" dirty="0" smtClean="0">
                          <a:solidFill>
                            <a:schemeClr val="tx1"/>
                          </a:solidFill>
                        </a:rPr>
                        <a:t>Intel</a:t>
                      </a:r>
                      <a:r>
                        <a:rPr lang="en-US" sz="800" b="1" baseline="0" dirty="0" smtClean="0">
                          <a:solidFill>
                            <a:schemeClr val="tx1"/>
                          </a:solidFill>
                        </a:rPr>
                        <a:t> AMT </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No</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AMT 8.X (all models)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AMT 9.X (Core</a:t>
                      </a:r>
                      <a:r>
                        <a:rPr lang="en-US" sz="800" b="0" kern="1200" baseline="0" dirty="0" smtClean="0">
                          <a:solidFill>
                            <a:schemeClr val="tx1"/>
                          </a:solidFill>
                          <a:latin typeface="+mn-lt"/>
                          <a:ea typeface="+mn-ea"/>
                          <a:cs typeface="+mn-cs"/>
                        </a:rPr>
                        <a:t> i5 / i3 models)</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endParaRPr lang="en-US" sz="800" b="0" kern="1200" dirty="0">
                        <a:solidFill>
                          <a:schemeClr val="tx1"/>
                        </a:solidFill>
                        <a:latin typeface="+mn-lt"/>
                        <a:ea typeface="+mn-ea"/>
                        <a:cs typeface="+mn-cs"/>
                      </a:endParaRPr>
                    </a:p>
                  </a:txBody>
                  <a:tcPr marT="34299" marB="34299" anchor="ctr">
                    <a:solidFill>
                      <a:srgbClr val="808080"/>
                    </a:solidFill>
                  </a:tcPr>
                </a:tc>
                <a:tc>
                  <a:txBody>
                    <a:bodyPr/>
                    <a:lstStyle/>
                    <a:p>
                      <a:pPr marL="0" algn="ctr" defTabSz="914400" rtl="0" eaLnBrk="1" latinLnBrk="0" hangingPunct="1"/>
                      <a:r>
                        <a:rPr lang="en-US" sz="800" b="0" kern="1200" dirty="0" smtClean="0">
                          <a:solidFill>
                            <a:schemeClr val="tx1"/>
                          </a:solidFill>
                          <a:latin typeface="+mn-lt"/>
                          <a:ea typeface="+mn-ea"/>
                          <a:cs typeface="+mn-cs"/>
                        </a:rPr>
                        <a:t>AMT 7.X (all models)</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182341">
                <a:tc>
                  <a:txBody>
                    <a:bodyPr/>
                    <a:lstStyle/>
                    <a:p>
                      <a:r>
                        <a:rPr lang="en-US" sz="800" b="1" dirty="0" smtClean="0">
                          <a:solidFill>
                            <a:schemeClr val="tx1"/>
                          </a:solidFill>
                        </a:rPr>
                        <a:t>Cabinet Color</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Charcoal Gray</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Charcoal Gray</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Black</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endParaRPr lang="en-US" sz="800" b="0" kern="1200" dirty="0">
                        <a:solidFill>
                          <a:schemeClr val="tx1"/>
                        </a:solidFill>
                        <a:latin typeface="+mn-lt"/>
                        <a:ea typeface="+mn-ea"/>
                        <a:cs typeface="+mn-cs"/>
                      </a:endParaRPr>
                    </a:p>
                  </a:txBody>
                  <a:tcPr marT="34299" marB="34299" anchor="ctr">
                    <a:solidFill>
                      <a:srgbClr val="808080"/>
                    </a:solidFill>
                  </a:tcPr>
                </a:tc>
                <a:tc>
                  <a:txBody>
                    <a:bodyPr/>
                    <a:lstStyle/>
                    <a:p>
                      <a:pPr marL="0" algn="ctr" defTabSz="914400" rtl="0" eaLnBrk="1" latinLnBrk="0" hangingPunct="1"/>
                      <a:r>
                        <a:rPr lang="en-US" sz="800" b="0" kern="1200" dirty="0" smtClean="0">
                          <a:solidFill>
                            <a:schemeClr val="tx1"/>
                          </a:solidFill>
                          <a:latin typeface="+mn-lt"/>
                          <a:ea typeface="+mn-ea"/>
                          <a:cs typeface="+mn-cs"/>
                        </a:rPr>
                        <a:t>Charcoal Gray, Black, Beige</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bl>
          </a:graphicData>
        </a:graphic>
      </p:graphicFrame>
      <p:pic>
        <p:nvPicPr>
          <p:cNvPr id="9" name="Picture 26" descr="CD361_32_RET_RealPOS-82XRT-Modular-Angle"/>
          <p:cNvPicPr>
            <a:picLocks noChangeAspect="1" noChangeArrowheads="1"/>
          </p:cNvPicPr>
          <p:nvPr/>
        </p:nvPicPr>
        <p:blipFill>
          <a:blip r:embed="rId4" cstate="screen">
            <a:clrChange>
              <a:clrFrom>
                <a:srgbClr val="F8F8FA"/>
              </a:clrFrom>
              <a:clrTo>
                <a:srgbClr val="F8F8FA">
                  <a:alpha val="0"/>
                </a:srgbClr>
              </a:clrTo>
            </a:clrChange>
            <a:extLst>
              <a:ext uri="{28A0092B-C50C-407E-A947-70E740481C1C}">
                <a14:useLocalDpi xmlns:a14="http://schemas.microsoft.com/office/drawing/2010/main"/>
              </a:ext>
            </a:extLst>
          </a:blip>
          <a:srcRect/>
          <a:stretch>
            <a:fillRect/>
          </a:stretch>
        </p:blipFill>
        <p:spPr bwMode="auto">
          <a:xfrm>
            <a:off x="7450382" y="748287"/>
            <a:ext cx="871587" cy="521383"/>
          </a:xfrm>
          <a:prstGeom prst="rect">
            <a:avLst/>
          </a:prstGeom>
          <a:noFill/>
          <a:ln w="9525">
            <a:noFill/>
            <a:miter lim="800000"/>
            <a:headEnd/>
            <a:tailEnd/>
          </a:ln>
        </p:spPr>
      </p:pic>
      <p:sp>
        <p:nvSpPr>
          <p:cNvPr id="10"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sz="1100" dirty="0" smtClean="0">
                <a:solidFill>
                  <a:schemeClr val="bg1">
                    <a:lumMod val="50000"/>
                  </a:schemeClr>
                </a:solidFill>
              </a:rPr>
              <a:t>NCR Confidential </a:t>
            </a:r>
          </a:p>
        </p:txBody>
      </p:sp>
      <p:sp>
        <p:nvSpPr>
          <p:cNvPr id="12" name="Footer Placeholder 4"/>
          <p:cNvSpPr>
            <a:spLocks noGrp="1"/>
          </p:cNvSpPr>
          <p:nvPr/>
        </p:nvSpPr>
        <p:spPr>
          <a:xfrm>
            <a:off x="6452662" y="4891087"/>
            <a:ext cx="2867025"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sz="800" dirty="0" smtClean="0">
                <a:solidFill>
                  <a:schemeClr val="bg1">
                    <a:lumMod val="50000"/>
                  </a:schemeClr>
                </a:solidFill>
              </a:rPr>
              <a:t>Specifications are subject to change </a:t>
            </a:r>
          </a:p>
        </p:txBody>
      </p:sp>
      <p:pic>
        <p:nvPicPr>
          <p:cNvPr id="17" name="Picture 3" descr="CD348_01_RTL_RP40_Front"/>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975098" y="768866"/>
            <a:ext cx="806452" cy="475957"/>
          </a:xfrm>
          <a:prstGeom prst="rect">
            <a:avLst/>
          </a:prstGeom>
          <a:noFill/>
          <a:ln w="9525">
            <a:noFill/>
            <a:miter lim="800000"/>
            <a:headEnd/>
            <a:tailEnd/>
          </a:ln>
        </p:spPr>
      </p:pic>
      <p:pic>
        <p:nvPicPr>
          <p:cNvPr id="11" name="Picture 3" descr="CD348_01_RTL_RP40_Front"/>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5086" y="748287"/>
            <a:ext cx="806452" cy="475957"/>
          </a:xfrm>
          <a:prstGeom prst="rect">
            <a:avLst/>
          </a:prstGeom>
          <a:noFill/>
          <a:ln w="9525">
            <a:noFill/>
            <a:miter lim="800000"/>
            <a:headEnd/>
            <a:tailEnd/>
          </a:ln>
        </p:spPr>
      </p:pic>
      <p:sp>
        <p:nvSpPr>
          <p:cNvPr id="13" name="Title 5"/>
          <p:cNvSpPr>
            <a:spLocks noGrp="1"/>
          </p:cNvSpPr>
          <p:nvPr>
            <p:ph type="title"/>
          </p:nvPr>
        </p:nvSpPr>
        <p:spPr>
          <a:xfrm>
            <a:off x="390104" y="63262"/>
            <a:ext cx="8229600" cy="857250"/>
          </a:xfrm>
        </p:spPr>
        <p:txBody>
          <a:bodyPr/>
          <a:lstStyle/>
          <a:p>
            <a:r>
              <a:rPr lang="en-US" sz="3200" dirty="0"/>
              <a:t>NCR RealPOS </a:t>
            </a:r>
            <a:r>
              <a:rPr lang="en-US" sz="3200" dirty="0" smtClean="0"/>
              <a:t>Modular POS </a:t>
            </a:r>
            <a:br>
              <a:rPr lang="en-US" sz="3200" dirty="0" smtClean="0"/>
            </a:br>
            <a:r>
              <a:rPr lang="en-US" sz="2400" dirty="0">
                <a:solidFill>
                  <a:srgbClr val="54B948"/>
                </a:solidFill>
                <a:latin typeface="+mn-lt"/>
                <a:cs typeface="ＭＳ Ｐゴシック" charset="0"/>
              </a:rPr>
              <a:t>Comparison</a:t>
            </a:r>
          </a:p>
        </p:txBody>
      </p:sp>
    </p:spTree>
    <p:extLst>
      <p:ext uri="{BB962C8B-B14F-4D97-AF65-F5344CB8AC3E}">
        <p14:creationId xmlns:p14="http://schemas.microsoft.com/office/powerpoint/2010/main" val="3938204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24</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a:t>RealPOS </a:t>
            </a:r>
          </a:p>
          <a:p>
            <a:pPr lvl="0">
              <a:lnSpc>
                <a:spcPts val="5000"/>
              </a:lnSpc>
              <a:spcAft>
                <a:spcPts val="0"/>
              </a:spcAft>
            </a:pPr>
            <a:r>
              <a:rPr lang="en-US" spc="0" dirty="0"/>
              <a:t>Integrated </a:t>
            </a:r>
            <a:r>
              <a:rPr lang="en-US" spc="0" dirty="0" smtClean="0"/>
              <a:t>Touch POS</a:t>
            </a:r>
            <a:endParaRPr lang="en-US" spc="0" dirty="0"/>
          </a:p>
        </p:txBody>
      </p:sp>
    </p:spTree>
    <p:extLst>
      <p:ext uri="{BB962C8B-B14F-4D97-AF65-F5344CB8AC3E}">
        <p14:creationId xmlns:p14="http://schemas.microsoft.com/office/powerpoint/2010/main" val="2454096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25</a:t>
            </a:fld>
            <a:endParaRPr lang="en-US" dirty="0"/>
          </a:p>
        </p:txBody>
      </p:sp>
      <p:sp>
        <p:nvSpPr>
          <p:cNvPr id="6" name="Title 5"/>
          <p:cNvSpPr>
            <a:spLocks noGrp="1"/>
          </p:cNvSpPr>
          <p:nvPr>
            <p:ph type="title"/>
          </p:nvPr>
        </p:nvSpPr>
        <p:spPr>
          <a:xfrm>
            <a:off x="352004" y="85922"/>
            <a:ext cx="8229600" cy="857250"/>
          </a:xfrm>
        </p:spPr>
        <p:txBody>
          <a:bodyPr/>
          <a:lstStyle/>
          <a:p>
            <a:r>
              <a:rPr lang="en-US" dirty="0"/>
              <a:t>NCR RealPOS Terminal Family</a:t>
            </a:r>
          </a:p>
        </p:txBody>
      </p:sp>
      <p:sp>
        <p:nvSpPr>
          <p:cNvPr id="9" name="Text Placeholder 2"/>
          <p:cNvSpPr>
            <a:spLocks noGrp="1"/>
          </p:cNvSpPr>
          <p:nvPr>
            <p:ph type="body" sz="quarter" idx="4294967295"/>
          </p:nvPr>
        </p:nvSpPr>
        <p:spPr>
          <a:xfrm>
            <a:off x="482501" y="467232"/>
            <a:ext cx="812651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Integrated Touch POS </a:t>
            </a:r>
          </a:p>
        </p:txBody>
      </p:sp>
      <p:grpSp>
        <p:nvGrpSpPr>
          <p:cNvPr id="86" name="Group 85"/>
          <p:cNvGrpSpPr/>
          <p:nvPr/>
        </p:nvGrpSpPr>
        <p:grpSpPr>
          <a:xfrm>
            <a:off x="493714" y="1112638"/>
            <a:ext cx="8109630" cy="3630345"/>
            <a:chOff x="523876" y="878963"/>
            <a:chExt cx="8429625" cy="3921170"/>
          </a:xfrm>
        </p:grpSpPr>
        <p:sp>
          <p:nvSpPr>
            <p:cNvPr id="87" name="Rectangle 86"/>
            <p:cNvSpPr/>
            <p:nvPr/>
          </p:nvSpPr>
          <p:spPr>
            <a:xfrm>
              <a:off x="7902375" y="3885414"/>
              <a:ext cx="1051126" cy="889487"/>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latin typeface="+mj-lt"/>
              </a:endParaRPr>
            </a:p>
          </p:txBody>
        </p:sp>
        <p:sp>
          <p:nvSpPr>
            <p:cNvPr id="88" name="Rectangle 87"/>
            <p:cNvSpPr/>
            <p:nvPr/>
          </p:nvSpPr>
          <p:spPr>
            <a:xfrm>
              <a:off x="1085228" y="1885106"/>
              <a:ext cx="1060321" cy="901631"/>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r>
                <a:rPr lang="en-PH" sz="1400" b="1" dirty="0">
                  <a:latin typeface="+mj-lt"/>
                </a:rPr>
                <a:t>RealPOS 72XRT</a:t>
              </a:r>
            </a:p>
          </p:txBody>
        </p:sp>
        <p:sp>
          <p:nvSpPr>
            <p:cNvPr id="89" name="Rectangle 88"/>
            <p:cNvSpPr/>
            <p:nvPr/>
          </p:nvSpPr>
          <p:spPr>
            <a:xfrm>
              <a:off x="1085228" y="2873104"/>
              <a:ext cx="1046196" cy="911228"/>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r>
                <a:rPr lang="en-PH" sz="1400" b="1" dirty="0">
                  <a:latin typeface="+mj-lt"/>
                </a:rPr>
                <a:t>RealPOS 50</a:t>
              </a:r>
            </a:p>
          </p:txBody>
        </p:sp>
        <p:sp>
          <p:nvSpPr>
            <p:cNvPr id="90" name="Rectangle 89"/>
            <p:cNvSpPr/>
            <p:nvPr/>
          </p:nvSpPr>
          <p:spPr>
            <a:xfrm>
              <a:off x="1085229" y="3900104"/>
              <a:ext cx="1046195" cy="900029"/>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400" b="1" dirty="0">
                  <a:latin typeface="+mj-lt"/>
                </a:rPr>
                <a:t>RealPOS 25</a:t>
              </a:r>
            </a:p>
          </p:txBody>
        </p:sp>
        <p:sp>
          <p:nvSpPr>
            <p:cNvPr id="91" name="Rectangle 90"/>
            <p:cNvSpPr/>
            <p:nvPr/>
          </p:nvSpPr>
          <p:spPr>
            <a:xfrm>
              <a:off x="2118068" y="1885106"/>
              <a:ext cx="1088817" cy="901631"/>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latin typeface="+mj-lt"/>
              </a:endParaRPr>
            </a:p>
          </p:txBody>
        </p:sp>
        <p:sp>
          <p:nvSpPr>
            <p:cNvPr id="92" name="Rectangle 91"/>
            <p:cNvSpPr/>
            <p:nvPr/>
          </p:nvSpPr>
          <p:spPr>
            <a:xfrm>
              <a:off x="2118060" y="2873111"/>
              <a:ext cx="1088818" cy="911227"/>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latin typeface="+mj-lt"/>
              </a:endParaRPr>
            </a:p>
          </p:txBody>
        </p:sp>
        <p:sp>
          <p:nvSpPr>
            <p:cNvPr id="93" name="Rectangle 92"/>
            <p:cNvSpPr/>
            <p:nvPr/>
          </p:nvSpPr>
          <p:spPr>
            <a:xfrm>
              <a:off x="2131424" y="3900104"/>
              <a:ext cx="1075454" cy="900029"/>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latin typeface="+mj-lt"/>
              </a:endParaRPr>
            </a:p>
          </p:txBody>
        </p:sp>
        <p:pic>
          <p:nvPicPr>
            <p:cNvPr id="94" name="Picture 23" descr="CD303_21a_RP70xrt_15in"/>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51667" y="1905000"/>
              <a:ext cx="1039209" cy="92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Picture 50" descr="Bio-MSR No Shadow"/>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38375" y="2987786"/>
              <a:ext cx="897426" cy="726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51" descr="Bio-MSR No Shadow"/>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38375" y="4000507"/>
              <a:ext cx="903856" cy="732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Right Arrow 96"/>
            <p:cNvSpPr/>
            <p:nvPr/>
          </p:nvSpPr>
          <p:spPr>
            <a:xfrm>
              <a:off x="3273219" y="2106451"/>
              <a:ext cx="429163" cy="377906"/>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57150" tIns="28575" rIns="57150" bIns="28575" anchor="ctr"/>
            <a:lstStyle/>
            <a:p>
              <a:pPr algn="ctr">
                <a:defRPr/>
              </a:pPr>
              <a:endParaRPr lang="en-PH" dirty="0">
                <a:latin typeface="+mj-lt"/>
              </a:endParaRPr>
            </a:p>
          </p:txBody>
        </p:sp>
        <p:sp>
          <p:nvSpPr>
            <p:cNvPr id="98" name="Rectangle 97"/>
            <p:cNvSpPr/>
            <p:nvPr/>
          </p:nvSpPr>
          <p:spPr>
            <a:xfrm>
              <a:off x="3724869" y="1885105"/>
              <a:ext cx="4156641" cy="90163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lstStyle/>
            <a:p>
              <a:r>
                <a:rPr lang="en-US" sz="1100" b="1" dirty="0" smtClean="0">
                  <a:solidFill>
                    <a:schemeClr val="bg1"/>
                  </a:solidFill>
                  <a:latin typeface="+mj-lt"/>
                </a:rPr>
                <a:t>Integrated Touch POS</a:t>
              </a:r>
            </a:p>
            <a:p>
              <a:pPr indent="-178594">
                <a:buFontTx/>
                <a:buChar char="•"/>
              </a:pPr>
              <a:r>
                <a:rPr lang="en-US" sz="1000" dirty="0" smtClean="0">
                  <a:solidFill>
                    <a:schemeClr val="bg1"/>
                  </a:solidFill>
                  <a:latin typeface="+mj-lt"/>
                </a:rPr>
                <a:t>15</a:t>
              </a:r>
              <a:r>
                <a:rPr lang="en-US" sz="1000" dirty="0">
                  <a:solidFill>
                    <a:schemeClr val="bg1"/>
                  </a:solidFill>
                  <a:latin typeface="+mj-lt"/>
                </a:rPr>
                <a:t>” or 17” Surface Capacitive Touchscreen </a:t>
              </a:r>
            </a:p>
            <a:p>
              <a:pPr indent="-178594">
                <a:buFontTx/>
                <a:buChar char="•"/>
              </a:pPr>
              <a:r>
                <a:rPr lang="en-US" sz="1000" dirty="0">
                  <a:solidFill>
                    <a:schemeClr val="bg1"/>
                  </a:solidFill>
                  <a:latin typeface="+mj-lt"/>
                </a:rPr>
                <a:t>Scalable performance – Intel Core </a:t>
              </a:r>
              <a:r>
                <a:rPr lang="en-US" sz="1000" dirty="0" smtClean="0">
                  <a:solidFill>
                    <a:schemeClr val="bg1"/>
                  </a:solidFill>
                  <a:latin typeface="+mj-lt"/>
                </a:rPr>
                <a:t>i5 vPro, </a:t>
              </a:r>
              <a:r>
                <a:rPr lang="en-US" sz="1000" dirty="0">
                  <a:solidFill>
                    <a:schemeClr val="bg1"/>
                  </a:solidFill>
                  <a:latin typeface="+mj-lt"/>
                </a:rPr>
                <a:t>Core i3, Celeron </a:t>
              </a:r>
              <a:endParaRPr lang="en-US" sz="1000" dirty="0" smtClean="0">
                <a:solidFill>
                  <a:schemeClr val="bg1"/>
                </a:solidFill>
                <a:latin typeface="+mj-lt"/>
              </a:endParaRPr>
            </a:p>
            <a:p>
              <a:pPr indent="-178594">
                <a:buFontTx/>
                <a:buChar char="•"/>
              </a:pPr>
              <a:r>
                <a:rPr lang="en-US" sz="1000" dirty="0" smtClean="0">
                  <a:solidFill>
                    <a:schemeClr val="bg1"/>
                  </a:solidFill>
                  <a:latin typeface="+mj-lt"/>
                </a:rPr>
                <a:t>Industry-leading serviceability with EZ-Glide </a:t>
              </a:r>
              <a:r>
                <a:rPr lang="en-US" sz="1000" dirty="0">
                  <a:solidFill>
                    <a:schemeClr val="bg1"/>
                  </a:solidFill>
                  <a:latin typeface="+mj-lt"/>
                </a:rPr>
                <a:t>Blade </a:t>
              </a:r>
              <a:r>
                <a:rPr lang="en-US" sz="1000" dirty="0" smtClean="0">
                  <a:solidFill>
                    <a:schemeClr val="bg1"/>
                  </a:solidFill>
                  <a:latin typeface="+mj-lt"/>
                </a:rPr>
                <a:t>System</a:t>
              </a:r>
              <a:endParaRPr lang="en-US" sz="1000" dirty="0">
                <a:solidFill>
                  <a:schemeClr val="bg1"/>
                </a:solidFill>
                <a:latin typeface="+mj-lt"/>
              </a:endParaRPr>
            </a:p>
          </p:txBody>
        </p:sp>
        <p:sp>
          <p:nvSpPr>
            <p:cNvPr id="99" name="Rectangle 98"/>
            <p:cNvSpPr/>
            <p:nvPr/>
          </p:nvSpPr>
          <p:spPr>
            <a:xfrm>
              <a:off x="3729622" y="2873111"/>
              <a:ext cx="4151889" cy="91122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lstStyle/>
            <a:p>
              <a:r>
                <a:rPr lang="en-US" sz="1100" b="1" dirty="0" smtClean="0">
                  <a:solidFill>
                    <a:schemeClr val="bg1"/>
                  </a:solidFill>
                  <a:latin typeface="+mj-lt"/>
                </a:rPr>
                <a:t>All-In-One </a:t>
              </a:r>
              <a:r>
                <a:rPr lang="en-US" sz="1100" b="1" dirty="0">
                  <a:solidFill>
                    <a:schemeClr val="bg1"/>
                  </a:solidFill>
                  <a:latin typeface="+mj-lt"/>
                </a:rPr>
                <a:t>POS</a:t>
              </a:r>
              <a:endParaRPr lang="en-US" sz="1100" dirty="0">
                <a:solidFill>
                  <a:schemeClr val="bg1"/>
                </a:solidFill>
                <a:latin typeface="+mj-lt"/>
              </a:endParaRPr>
            </a:p>
            <a:p>
              <a:pPr indent="-178594">
                <a:buFontTx/>
                <a:buChar char="•"/>
              </a:pPr>
              <a:r>
                <a:rPr lang="en-US" sz="1000" dirty="0">
                  <a:solidFill>
                    <a:schemeClr val="bg1"/>
                  </a:solidFill>
                  <a:latin typeface="+mj-lt"/>
                </a:rPr>
                <a:t>15” Surface Capacitive or 15” Resistive Touchscreen </a:t>
              </a:r>
            </a:p>
            <a:p>
              <a:pPr indent="-178594">
                <a:buFontTx/>
                <a:buChar char="•"/>
              </a:pPr>
              <a:r>
                <a:rPr lang="en-US" sz="1000" dirty="0">
                  <a:solidFill>
                    <a:schemeClr val="bg1"/>
                  </a:solidFill>
                  <a:latin typeface="+mj-lt"/>
                </a:rPr>
                <a:t>Robust performance - Intel Celeron T3100 </a:t>
              </a:r>
              <a:r>
                <a:rPr lang="en-US" sz="1000" dirty="0" smtClean="0">
                  <a:solidFill>
                    <a:schemeClr val="bg1"/>
                  </a:solidFill>
                  <a:latin typeface="+mj-lt"/>
                </a:rPr>
                <a:t>processor </a:t>
              </a:r>
              <a:endParaRPr lang="en-US" sz="1000" dirty="0">
                <a:solidFill>
                  <a:schemeClr val="bg1"/>
                </a:solidFill>
                <a:latin typeface="+mj-lt"/>
              </a:endParaRPr>
            </a:p>
            <a:p>
              <a:pPr indent="-178594">
                <a:buFontTx/>
                <a:buChar char="•"/>
              </a:pPr>
              <a:r>
                <a:rPr lang="en-US" sz="1000" dirty="0">
                  <a:solidFill>
                    <a:schemeClr val="bg1"/>
                  </a:solidFill>
                  <a:latin typeface="+mj-lt"/>
                </a:rPr>
                <a:t>Retail hardened design; front access to I/O and storage</a:t>
              </a:r>
            </a:p>
            <a:p>
              <a:endParaRPr lang="en-US" sz="1100" b="1" dirty="0">
                <a:solidFill>
                  <a:schemeClr val="bg1"/>
                </a:solidFill>
                <a:latin typeface="+mj-lt"/>
              </a:endParaRPr>
            </a:p>
          </p:txBody>
        </p:sp>
        <p:sp>
          <p:nvSpPr>
            <p:cNvPr id="100" name="Right Arrow 99"/>
            <p:cNvSpPr/>
            <p:nvPr/>
          </p:nvSpPr>
          <p:spPr>
            <a:xfrm rot="16200000">
              <a:off x="-1161611" y="2603269"/>
              <a:ext cx="3874619" cy="503645"/>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57150" tIns="28575" rIns="57150" bIns="28575" anchor="ctr"/>
            <a:lstStyle/>
            <a:p>
              <a:pPr algn="ctr">
                <a:defRPr/>
              </a:pPr>
              <a:r>
                <a:rPr lang="en-PH" sz="1500" dirty="0">
                  <a:latin typeface="+mj-lt"/>
                </a:rPr>
                <a:t>Performance</a:t>
              </a:r>
            </a:p>
          </p:txBody>
        </p:sp>
        <p:sp>
          <p:nvSpPr>
            <p:cNvPr id="101" name="Rectangle 100"/>
            <p:cNvSpPr/>
            <p:nvPr/>
          </p:nvSpPr>
          <p:spPr>
            <a:xfrm>
              <a:off x="7888933" y="1884083"/>
              <a:ext cx="1051126" cy="895231"/>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latin typeface="+mj-lt"/>
              </a:endParaRPr>
            </a:p>
          </p:txBody>
        </p:sp>
        <p:pic>
          <p:nvPicPr>
            <p:cNvPr id="102" name="Picture 32" descr="CD305_03a_RP70xrt_bladesystem[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957388" y="2013049"/>
              <a:ext cx="868791" cy="634486"/>
            </a:xfrm>
            <a:prstGeom prst="rect">
              <a:avLst/>
            </a:prstGeom>
            <a:noFill/>
            <a:ln w="9525">
              <a:noFill/>
              <a:miter lim="800000"/>
              <a:headEnd/>
              <a:tailEnd/>
            </a:ln>
          </p:spPr>
        </p:pic>
        <p:sp>
          <p:nvSpPr>
            <p:cNvPr id="103" name="Rectangle 102"/>
            <p:cNvSpPr/>
            <p:nvPr/>
          </p:nvSpPr>
          <p:spPr>
            <a:xfrm>
              <a:off x="7888932" y="2884480"/>
              <a:ext cx="1051126" cy="889487"/>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latin typeface="+mj-lt"/>
              </a:endParaRPr>
            </a:p>
          </p:txBody>
        </p:sp>
        <p:pic>
          <p:nvPicPr>
            <p:cNvPr id="104" name="Picture 5" descr="CD352_10_RP25_connectivity_row"/>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997934" y="2962852"/>
              <a:ext cx="887618" cy="697694"/>
            </a:xfrm>
            <a:prstGeom prst="rect">
              <a:avLst/>
            </a:prstGeom>
            <a:noFill/>
            <a:ln w="9525">
              <a:noFill/>
              <a:miter lim="800000"/>
              <a:headEnd/>
              <a:tailEnd/>
            </a:ln>
          </p:spPr>
        </p:pic>
        <p:sp>
          <p:nvSpPr>
            <p:cNvPr id="105" name="Right Arrow 104"/>
            <p:cNvSpPr/>
            <p:nvPr/>
          </p:nvSpPr>
          <p:spPr>
            <a:xfrm>
              <a:off x="3271985" y="2991847"/>
              <a:ext cx="429163" cy="377906"/>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57150" tIns="28575" rIns="57150" bIns="28575" anchor="ctr"/>
            <a:lstStyle/>
            <a:p>
              <a:pPr algn="ctr">
                <a:defRPr/>
              </a:pPr>
              <a:endParaRPr lang="en-PH" dirty="0">
                <a:latin typeface="+mj-lt"/>
              </a:endParaRPr>
            </a:p>
          </p:txBody>
        </p:sp>
        <p:sp>
          <p:nvSpPr>
            <p:cNvPr id="106" name="Rectangle 105"/>
            <p:cNvSpPr/>
            <p:nvPr/>
          </p:nvSpPr>
          <p:spPr>
            <a:xfrm>
              <a:off x="3743232" y="3877257"/>
              <a:ext cx="4151889" cy="91122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lstStyle/>
            <a:p>
              <a:r>
                <a:rPr lang="en-US" sz="1100" b="1" dirty="0">
                  <a:solidFill>
                    <a:schemeClr val="bg1"/>
                  </a:solidFill>
                  <a:latin typeface="+mj-lt"/>
                </a:rPr>
                <a:t>Value All-In-One POS</a:t>
              </a:r>
              <a:endParaRPr lang="en-US" sz="1100" dirty="0">
                <a:solidFill>
                  <a:schemeClr val="bg1"/>
                </a:solidFill>
                <a:latin typeface="+mj-lt"/>
              </a:endParaRPr>
            </a:p>
            <a:p>
              <a:pPr indent="-178594">
                <a:buFontTx/>
                <a:buChar char="•"/>
              </a:pPr>
              <a:r>
                <a:rPr lang="en-US" sz="1000" dirty="0">
                  <a:solidFill>
                    <a:schemeClr val="bg1"/>
                  </a:solidFill>
                  <a:latin typeface="+mj-lt"/>
                </a:rPr>
                <a:t>15” Resistive Touchscreen </a:t>
              </a:r>
            </a:p>
            <a:p>
              <a:pPr indent="-178594">
                <a:buFontTx/>
                <a:buChar char="•"/>
              </a:pPr>
              <a:r>
                <a:rPr lang="en-US" sz="1000" dirty="0">
                  <a:solidFill>
                    <a:schemeClr val="bg1"/>
                  </a:solidFill>
                  <a:latin typeface="+mj-lt"/>
                </a:rPr>
                <a:t>Energy-efficient performance - Intel Atom </a:t>
              </a:r>
              <a:r>
                <a:rPr lang="en-US" sz="1000" dirty="0" smtClean="0">
                  <a:solidFill>
                    <a:schemeClr val="bg1"/>
                  </a:solidFill>
                  <a:latin typeface="+mj-lt"/>
                </a:rPr>
                <a:t>Dual Core </a:t>
              </a:r>
              <a:r>
                <a:rPr lang="en-US" sz="1000" dirty="0">
                  <a:solidFill>
                    <a:schemeClr val="bg1"/>
                  </a:solidFill>
                  <a:latin typeface="+mj-lt"/>
                </a:rPr>
                <a:t>(</a:t>
              </a:r>
              <a:r>
                <a:rPr lang="en-US" sz="1000" b="1" dirty="0">
                  <a:solidFill>
                    <a:schemeClr val="bg1"/>
                  </a:solidFill>
                  <a:latin typeface="+mj-lt"/>
                </a:rPr>
                <a:t>fanless</a:t>
              </a:r>
              <a:r>
                <a:rPr lang="en-US" sz="1000" dirty="0">
                  <a:solidFill>
                    <a:schemeClr val="bg1"/>
                  </a:solidFill>
                  <a:latin typeface="+mj-lt"/>
                </a:rPr>
                <a:t>) </a:t>
              </a:r>
            </a:p>
            <a:p>
              <a:pPr indent="-178594">
                <a:buFontTx/>
                <a:buChar char="•"/>
              </a:pPr>
              <a:r>
                <a:rPr lang="en-US" sz="1000" dirty="0">
                  <a:solidFill>
                    <a:schemeClr val="bg1"/>
                  </a:solidFill>
                  <a:latin typeface="+mj-lt"/>
                </a:rPr>
                <a:t>Reliable and efficient design with a low cost-of-ownership </a:t>
              </a:r>
              <a:endParaRPr lang="en-US" sz="1100" b="1" dirty="0">
                <a:solidFill>
                  <a:schemeClr val="bg1"/>
                </a:solidFill>
                <a:latin typeface="+mj-lt"/>
              </a:endParaRPr>
            </a:p>
          </p:txBody>
        </p:sp>
        <p:sp>
          <p:nvSpPr>
            <p:cNvPr id="107" name="Right Arrow 106"/>
            <p:cNvSpPr/>
            <p:nvPr/>
          </p:nvSpPr>
          <p:spPr>
            <a:xfrm>
              <a:off x="3285594" y="4033103"/>
              <a:ext cx="429163" cy="377906"/>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57150" tIns="28575" rIns="57150" bIns="28575" anchor="ctr"/>
            <a:lstStyle/>
            <a:p>
              <a:pPr algn="ctr">
                <a:defRPr/>
              </a:pPr>
              <a:endParaRPr lang="en-PH" dirty="0">
                <a:latin typeface="+mj-lt"/>
              </a:endParaRPr>
            </a:p>
          </p:txBody>
        </p:sp>
        <p:pic>
          <p:nvPicPr>
            <p:cNvPr id="108" name="Picture 29" descr="CD352_03a_RP25_integrated_2x20_cust_dis"/>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972244" y="3889041"/>
              <a:ext cx="887594" cy="848696"/>
            </a:xfrm>
            <a:prstGeom prst="rect">
              <a:avLst/>
            </a:prstGeom>
            <a:noFill/>
            <a:ln w="9525">
              <a:noFill/>
              <a:miter lim="800000"/>
              <a:headEnd/>
              <a:tailEnd/>
            </a:ln>
          </p:spPr>
        </p:pic>
        <p:sp>
          <p:nvSpPr>
            <p:cNvPr id="109" name="Rectangle 108"/>
            <p:cNvSpPr/>
            <p:nvPr/>
          </p:nvSpPr>
          <p:spPr>
            <a:xfrm>
              <a:off x="1095178" y="879986"/>
              <a:ext cx="1060321" cy="901631"/>
            </a:xfrm>
            <a:prstGeom prst="rect">
              <a:avLst/>
            </a:prstGeom>
            <a:solidFill>
              <a:schemeClr val="tx1">
                <a:lumMod val="50000"/>
                <a:lumOff val="50000"/>
              </a:schemeClr>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r>
                <a:rPr lang="en-PH" sz="1400" b="1" dirty="0">
                  <a:latin typeface="+mj-lt"/>
                </a:rPr>
                <a:t>RealPOS XR7</a:t>
              </a:r>
            </a:p>
          </p:txBody>
        </p:sp>
        <p:sp>
          <p:nvSpPr>
            <p:cNvPr id="110" name="Right Arrow 109"/>
            <p:cNvSpPr/>
            <p:nvPr/>
          </p:nvSpPr>
          <p:spPr>
            <a:xfrm>
              <a:off x="3283169" y="1101331"/>
              <a:ext cx="429163" cy="377906"/>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57150" tIns="28575" rIns="57150" bIns="28575" anchor="ctr"/>
            <a:lstStyle/>
            <a:p>
              <a:pPr algn="ctr">
                <a:defRPr/>
              </a:pPr>
              <a:endParaRPr lang="en-PH" dirty="0">
                <a:latin typeface="+mj-lt"/>
              </a:endParaRPr>
            </a:p>
          </p:txBody>
        </p:sp>
        <p:sp>
          <p:nvSpPr>
            <p:cNvPr id="111" name="Rectangle 110"/>
            <p:cNvSpPr/>
            <p:nvPr/>
          </p:nvSpPr>
          <p:spPr>
            <a:xfrm>
              <a:off x="3734819" y="879986"/>
              <a:ext cx="4146692" cy="90163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lstStyle/>
            <a:p>
              <a:r>
                <a:rPr lang="en-US" sz="1100" b="1" dirty="0" smtClean="0">
                  <a:solidFill>
                    <a:schemeClr val="bg1"/>
                  </a:solidFill>
                  <a:latin typeface="+mj-lt"/>
                </a:rPr>
                <a:t>All-In-One Multi-touch POS</a:t>
              </a:r>
              <a:endParaRPr lang="en-US" sz="1100" b="1" dirty="0">
                <a:solidFill>
                  <a:schemeClr val="bg1"/>
                </a:solidFill>
                <a:latin typeface="+mj-lt"/>
              </a:endParaRPr>
            </a:p>
            <a:p>
              <a:pPr indent="-178594">
                <a:buFontTx/>
                <a:buChar char="•"/>
              </a:pPr>
              <a:r>
                <a:rPr lang="en-US" sz="1000" dirty="0" smtClean="0">
                  <a:solidFill>
                    <a:schemeClr val="bg1"/>
                  </a:solidFill>
                  <a:latin typeface="+mj-lt"/>
                </a:rPr>
                <a:t>15” or 18.5” Projected Capacitive (multi-touch) </a:t>
              </a:r>
            </a:p>
            <a:p>
              <a:pPr indent="-178594">
                <a:buFontTx/>
                <a:buChar char="•"/>
              </a:pPr>
              <a:r>
                <a:rPr lang="en-US" sz="1000" dirty="0" smtClean="0">
                  <a:solidFill>
                    <a:schemeClr val="bg1"/>
                  </a:solidFill>
                  <a:latin typeface="+mj-lt"/>
                </a:rPr>
                <a:t>15” Resistive Touch option (single touch)</a:t>
              </a:r>
            </a:p>
            <a:p>
              <a:pPr indent="-178594">
                <a:buFontTx/>
                <a:buChar char="•"/>
              </a:pPr>
              <a:r>
                <a:rPr lang="en-US" sz="1000" dirty="0">
                  <a:solidFill>
                    <a:schemeClr val="bg1"/>
                  </a:solidFill>
                  <a:latin typeface="+mj-lt"/>
                </a:rPr>
                <a:t>Stylish zero-bezel flat screen design</a:t>
              </a:r>
            </a:p>
            <a:p>
              <a:pPr indent="-178594">
                <a:buFontTx/>
                <a:buChar char="•"/>
              </a:pPr>
              <a:r>
                <a:rPr lang="en-US" sz="1000" dirty="0" smtClean="0">
                  <a:solidFill>
                    <a:schemeClr val="bg1"/>
                  </a:solidFill>
                  <a:latin typeface="+mj-lt"/>
                </a:rPr>
                <a:t>Extreme performance with 4th Generation Intel </a:t>
              </a:r>
              <a:r>
                <a:rPr lang="en-US" sz="1000" dirty="0">
                  <a:solidFill>
                    <a:schemeClr val="bg1"/>
                  </a:solidFill>
                  <a:latin typeface="+mj-lt"/>
                </a:rPr>
                <a:t>Core </a:t>
              </a:r>
              <a:r>
                <a:rPr lang="en-US" sz="1000" dirty="0" smtClean="0">
                  <a:solidFill>
                    <a:schemeClr val="bg1"/>
                  </a:solidFill>
                  <a:latin typeface="+mj-lt"/>
                </a:rPr>
                <a:t>Processors</a:t>
              </a:r>
            </a:p>
            <a:p>
              <a:endParaRPr lang="en-US" sz="1100" b="1" dirty="0">
                <a:solidFill>
                  <a:schemeClr val="bg1"/>
                </a:solidFill>
                <a:latin typeface="+mj-lt"/>
              </a:endParaRPr>
            </a:p>
          </p:txBody>
        </p:sp>
        <p:sp>
          <p:nvSpPr>
            <p:cNvPr id="112" name="Rectangle 111"/>
            <p:cNvSpPr/>
            <p:nvPr/>
          </p:nvSpPr>
          <p:spPr>
            <a:xfrm>
              <a:off x="7898883" y="878963"/>
              <a:ext cx="1051126" cy="895231"/>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endParaRPr lang="en-PH" dirty="0">
                <a:latin typeface="+mj-lt"/>
              </a:endParaRPr>
            </a:p>
          </p:txBody>
        </p:sp>
        <p:pic>
          <p:nvPicPr>
            <p:cNvPr id="113" name="Picture 42" descr="ScreenShot95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131424" y="878963"/>
              <a:ext cx="1075454" cy="902653"/>
            </a:xfrm>
            <a:prstGeom prst="rect">
              <a:avLst/>
            </a:prstGeom>
            <a:solidFill>
              <a:schemeClr val="bg1"/>
            </a:solidFill>
            <a:ln>
              <a:noFill/>
            </a:ln>
            <a:effectLst>
              <a:outerShdw blurRad="63500" sx="102000" sy="102000" algn="ctr" rotWithShape="0">
                <a:prstClr val="black">
                  <a:alpha val="40000"/>
                </a:prstClr>
              </a:outerShdw>
            </a:effectLst>
            <a:extLst/>
          </p:spPr>
        </p:pic>
        <p:pic>
          <p:nvPicPr>
            <p:cNvPr id="114" name="Picture 9"/>
            <p:cNvPicPr>
              <a:picLocks noChangeAspect="1" noChangeArrowheads="1"/>
            </p:cNvPicPr>
            <p:nvPr/>
          </p:nvPicPr>
          <p:blipFill>
            <a:blip r:embed="rId10" cstate="screen">
              <a:extLst>
                <a:ext uri="{BEBA8EAE-BF5A-486C-A8C5-ECC9F3942E4B}">
                  <a14:imgProps xmlns:a14="http://schemas.microsoft.com/office/drawing/2010/main">
                    <a14:imgLayer r:embed="rId11">
                      <a14:imgEffect>
                        <a14:backgroundRemoval t="0" b="100000" l="0" r="100000">
                          <a14:foregroundMark x1="45161" y1="17808" x2="51210" y2="15068"/>
                          <a14:foregroundMark x1="64315" y1="93973" x2="64315" y2="93973"/>
                          <a14:foregroundMark x1="70565" y1="93699" x2="70565" y2="93699"/>
                          <a14:foregroundMark x1="74798" y1="92603" x2="74798" y2="92603"/>
                          <a14:foregroundMark x1="76411" y1="89315" x2="76411" y2="89315"/>
                        </a14:backgroundRemoval>
                      </a14:imgEffect>
                    </a14:imgLayer>
                  </a14:imgProps>
                </a:ext>
                <a:ext uri="{28A0092B-C50C-407E-A947-70E740481C1C}">
                  <a14:useLocalDpi xmlns:a14="http://schemas.microsoft.com/office/drawing/2010/main"/>
                </a:ext>
              </a:extLst>
            </a:blip>
            <a:srcRect/>
            <a:stretch>
              <a:fillRect/>
            </a:stretch>
          </p:blipFill>
          <p:spPr bwMode="auto">
            <a:xfrm>
              <a:off x="7972244" y="1022148"/>
              <a:ext cx="963498" cy="709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16" name="Rectangle 115"/>
          <p:cNvSpPr/>
          <p:nvPr/>
        </p:nvSpPr>
        <p:spPr>
          <a:xfrm>
            <a:off x="7023833" y="1117963"/>
            <a:ext cx="548214" cy="210075"/>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000" b="1" dirty="0" smtClean="0"/>
              <a:t>NEW!</a:t>
            </a:r>
            <a:endParaRPr lang="en-PH" sz="1000" b="1" dirty="0"/>
          </a:p>
        </p:txBody>
      </p:sp>
    </p:spTree>
    <p:extLst>
      <p:ext uri="{BB962C8B-B14F-4D97-AF65-F5344CB8AC3E}">
        <p14:creationId xmlns:p14="http://schemas.microsoft.com/office/powerpoint/2010/main" val="3523033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26</a:t>
            </a:fld>
            <a:endParaRPr lang="en-US" dirty="0"/>
          </a:p>
        </p:txBody>
      </p:sp>
      <p:sp>
        <p:nvSpPr>
          <p:cNvPr id="6" name="Title 5"/>
          <p:cNvSpPr>
            <a:spLocks noGrp="1"/>
          </p:cNvSpPr>
          <p:nvPr>
            <p:ph type="title"/>
          </p:nvPr>
        </p:nvSpPr>
        <p:spPr/>
        <p:txBody>
          <a:bodyPr/>
          <a:lstStyle/>
          <a:p>
            <a:r>
              <a:rPr lang="en-US" dirty="0"/>
              <a:t>NCR RealPOS XR7</a:t>
            </a:r>
          </a:p>
        </p:txBody>
      </p:sp>
      <p:sp>
        <p:nvSpPr>
          <p:cNvPr id="9" name="Text Placeholder 2"/>
          <p:cNvSpPr>
            <a:spLocks noGrp="1"/>
          </p:cNvSpPr>
          <p:nvPr>
            <p:ph type="body" sz="quarter" idx="4294967295"/>
          </p:nvPr>
        </p:nvSpPr>
        <p:spPr>
          <a:xfrm>
            <a:off x="482501" y="533907"/>
            <a:ext cx="832812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The look you want with the performance &amp;</a:t>
            </a:r>
            <a:r>
              <a:rPr lang="en-US" spc="0" dirty="0" smtClean="0"/>
              <a:t> </a:t>
            </a:r>
            <a:r>
              <a:rPr lang="en-US" spc="0" dirty="0"/>
              <a:t>reliability you need</a:t>
            </a:r>
          </a:p>
        </p:txBody>
      </p:sp>
      <p:sp>
        <p:nvSpPr>
          <p:cNvPr id="55" name="Rectangle 54"/>
          <p:cNvSpPr/>
          <p:nvPr/>
        </p:nvSpPr>
        <p:spPr>
          <a:xfrm>
            <a:off x="4973653" y="2014684"/>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a:t>
            </a:r>
            <a:r>
              <a:rPr lang="en-US" sz="1000" dirty="0" smtClean="0">
                <a:solidFill>
                  <a:schemeClr val="bg1"/>
                </a:solidFill>
                <a:latin typeface="+mj-lt"/>
              </a:rPr>
              <a:t>4th generation </a:t>
            </a:r>
            <a:r>
              <a:rPr lang="en-US" sz="1000" dirty="0">
                <a:solidFill>
                  <a:schemeClr val="bg1"/>
                </a:solidFill>
                <a:latin typeface="+mj-lt"/>
              </a:rPr>
              <a:t>Intel Core processors</a:t>
            </a:r>
          </a:p>
          <a:p>
            <a:pPr marL="57150" indent="-57150">
              <a:buFontTx/>
              <a:buChar char="•"/>
            </a:pPr>
            <a:r>
              <a:rPr lang="en-US" sz="1000" dirty="0">
                <a:solidFill>
                  <a:schemeClr val="bg1"/>
                </a:solidFill>
                <a:latin typeface="+mj-lt"/>
              </a:rPr>
              <a:t> Intel Core i5 vPro, Core i3, Celeron </a:t>
            </a:r>
          </a:p>
          <a:p>
            <a:pPr marL="57150" indent="-57150">
              <a:buFontTx/>
              <a:buChar char="•"/>
            </a:pPr>
            <a:r>
              <a:rPr lang="en-US" sz="1000" dirty="0">
                <a:solidFill>
                  <a:schemeClr val="bg1"/>
                </a:solidFill>
                <a:latin typeface="+mj-lt"/>
              </a:rPr>
              <a:t> </a:t>
            </a:r>
            <a:r>
              <a:rPr lang="en-US" sz="1000" dirty="0" smtClean="0">
                <a:solidFill>
                  <a:schemeClr val="bg1"/>
                </a:solidFill>
                <a:latin typeface="+mj-lt"/>
              </a:rPr>
              <a:t>4GB DDR3 to 8GB DDR3 (2 slots)</a:t>
            </a:r>
          </a:p>
          <a:p>
            <a:pPr marL="57150" indent="-57150">
              <a:buFontTx/>
              <a:buChar char="•"/>
            </a:pPr>
            <a:r>
              <a:rPr lang="en-US" sz="1000" dirty="0" smtClean="0">
                <a:solidFill>
                  <a:schemeClr val="bg1"/>
                </a:solidFill>
                <a:latin typeface="+mj-lt"/>
              </a:rPr>
              <a:t> 80GB </a:t>
            </a:r>
            <a:r>
              <a:rPr lang="en-US" sz="1000" dirty="0">
                <a:solidFill>
                  <a:schemeClr val="bg1"/>
                </a:solidFill>
                <a:latin typeface="+mj-lt"/>
              </a:rPr>
              <a:t>SSD or 500GB HDD; RAID Option </a:t>
            </a:r>
            <a:r>
              <a:rPr lang="en-US" sz="1000" dirty="0" smtClean="0">
                <a:solidFill>
                  <a:schemeClr val="bg1"/>
                </a:solidFill>
                <a:latin typeface="+mj-lt"/>
              </a:rPr>
              <a:t> </a:t>
            </a:r>
            <a:endParaRPr lang="en-US" sz="1000" spc="-30" dirty="0">
              <a:solidFill>
                <a:schemeClr val="bg1"/>
              </a:solidFill>
              <a:latin typeface="+mj-lt"/>
            </a:endParaRPr>
          </a:p>
        </p:txBody>
      </p:sp>
      <p:sp>
        <p:nvSpPr>
          <p:cNvPr id="56" name="Rectangle 55"/>
          <p:cNvSpPr/>
          <p:nvPr/>
        </p:nvSpPr>
        <p:spPr>
          <a:xfrm>
            <a:off x="4973653" y="2875807"/>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POS workstation or self-service kiosk</a:t>
            </a:r>
          </a:p>
          <a:p>
            <a:pPr marL="57150" indent="-57150">
              <a:buFontTx/>
              <a:buChar char="•"/>
            </a:pPr>
            <a:r>
              <a:rPr lang="en-US" sz="1000" dirty="0">
                <a:solidFill>
                  <a:schemeClr val="bg1"/>
                </a:solidFill>
                <a:latin typeface="+mj-lt"/>
              </a:rPr>
              <a:t> Table-top mount, pole, wall, or pedestal </a:t>
            </a:r>
          </a:p>
          <a:p>
            <a:pPr marL="57150" indent="-57150">
              <a:buFontTx/>
              <a:buChar char="•"/>
            </a:pPr>
            <a:r>
              <a:rPr lang="en-US" sz="1000" dirty="0">
                <a:solidFill>
                  <a:schemeClr val="bg1"/>
                </a:solidFill>
                <a:latin typeface="+mj-lt"/>
              </a:rPr>
              <a:t> Integrated options – consumer displays,</a:t>
            </a:r>
          </a:p>
          <a:p>
            <a:pPr marL="57150" indent="-57150">
              <a:buFontTx/>
              <a:buChar char="•"/>
            </a:pPr>
            <a:r>
              <a:rPr lang="en-US" sz="1000" dirty="0" smtClean="0">
                <a:solidFill>
                  <a:schemeClr val="bg1"/>
                </a:solidFill>
                <a:latin typeface="+mj-lt"/>
              </a:rPr>
              <a:t> </a:t>
            </a:r>
            <a:r>
              <a:rPr lang="en-US" sz="1000" spc="-30" dirty="0" smtClean="0">
                <a:solidFill>
                  <a:schemeClr val="bg1"/>
                </a:solidFill>
                <a:latin typeface="+mj-lt"/>
              </a:rPr>
              <a:t>MSR</a:t>
            </a:r>
            <a:r>
              <a:rPr lang="en-US" sz="1000" spc="-30" dirty="0">
                <a:solidFill>
                  <a:schemeClr val="bg1"/>
                </a:solidFill>
                <a:latin typeface="+mj-lt"/>
              </a:rPr>
              <a:t>, fingerprint reader, </a:t>
            </a:r>
            <a:r>
              <a:rPr lang="en-US" sz="1000" spc="-30" dirty="0" smtClean="0">
                <a:solidFill>
                  <a:schemeClr val="bg1"/>
                </a:solidFill>
                <a:latin typeface="+mj-lt"/>
              </a:rPr>
              <a:t>camera, wireless</a:t>
            </a:r>
            <a:endParaRPr lang="en-US" sz="1000" spc="-30" dirty="0">
              <a:solidFill>
                <a:schemeClr val="bg1"/>
              </a:solidFill>
              <a:latin typeface="+mj-lt"/>
            </a:endParaRPr>
          </a:p>
        </p:txBody>
      </p:sp>
      <p:sp>
        <p:nvSpPr>
          <p:cNvPr id="57" name="Rectangle 56"/>
          <p:cNvSpPr/>
          <p:nvPr/>
        </p:nvSpPr>
        <p:spPr>
          <a:xfrm>
            <a:off x="4973653" y="3730690"/>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Engineered for harsh retail environments</a:t>
            </a:r>
          </a:p>
          <a:p>
            <a:pPr marL="57150" indent="-57150">
              <a:buFontTx/>
              <a:buChar char="•"/>
            </a:pPr>
            <a:r>
              <a:rPr lang="en-US" sz="1000" dirty="0">
                <a:solidFill>
                  <a:schemeClr val="bg1"/>
                </a:solidFill>
                <a:latin typeface="+mj-lt"/>
              </a:rPr>
              <a:t> Powered USB and serial connectivity</a:t>
            </a:r>
          </a:p>
          <a:p>
            <a:pPr marL="57150" indent="-57150">
              <a:buFontTx/>
              <a:buChar char="•"/>
            </a:pPr>
            <a:r>
              <a:rPr lang="en-US" sz="1000" dirty="0">
                <a:solidFill>
                  <a:schemeClr val="bg1"/>
                </a:solidFill>
                <a:latin typeface="+mj-lt"/>
              </a:rPr>
              <a:t> Enhanced security - encrypted MSR   </a:t>
            </a:r>
          </a:p>
          <a:p>
            <a:pPr marL="57150" indent="-57150">
              <a:buFontTx/>
              <a:buChar char="•"/>
            </a:pPr>
            <a:r>
              <a:rPr lang="en-US" sz="1000" spc="-30" dirty="0" smtClean="0">
                <a:solidFill>
                  <a:schemeClr val="bg1"/>
                </a:solidFill>
              </a:rPr>
              <a:t> Intel AMT 9.X (Core i5 /i3),  KVM  (Core i5)</a:t>
            </a:r>
            <a:endParaRPr lang="en-US" sz="1000" dirty="0">
              <a:solidFill>
                <a:schemeClr val="bg1"/>
              </a:solidFill>
              <a:latin typeface="+mj-lt"/>
            </a:endParaRPr>
          </a:p>
        </p:txBody>
      </p:sp>
      <p:sp>
        <p:nvSpPr>
          <p:cNvPr id="58" name="Rectangle 57"/>
          <p:cNvSpPr/>
          <p:nvPr/>
        </p:nvSpPr>
        <p:spPr>
          <a:xfrm>
            <a:off x="3642749" y="2014684"/>
            <a:ext cx="1279627" cy="806523"/>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Best-in Class  Performance</a:t>
            </a:r>
          </a:p>
        </p:txBody>
      </p:sp>
      <p:sp>
        <p:nvSpPr>
          <p:cNvPr id="59" name="Rectangle 58"/>
          <p:cNvSpPr/>
          <p:nvPr/>
        </p:nvSpPr>
        <p:spPr>
          <a:xfrm>
            <a:off x="3642749" y="2875807"/>
            <a:ext cx="1279627" cy="806523"/>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Versatile</a:t>
            </a:r>
          </a:p>
        </p:txBody>
      </p:sp>
      <p:sp>
        <p:nvSpPr>
          <p:cNvPr id="60" name="Rectangle 59"/>
          <p:cNvSpPr/>
          <p:nvPr/>
        </p:nvSpPr>
        <p:spPr>
          <a:xfrm>
            <a:off x="3642749" y="3730690"/>
            <a:ext cx="1279627" cy="806523"/>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Retail Hardened</a:t>
            </a:r>
          </a:p>
        </p:txBody>
      </p:sp>
      <p:sp>
        <p:nvSpPr>
          <p:cNvPr id="61" name="Rectangle 60"/>
          <p:cNvSpPr/>
          <p:nvPr/>
        </p:nvSpPr>
        <p:spPr>
          <a:xfrm>
            <a:off x="4973653" y="1152003"/>
            <a:ext cx="2571295" cy="80652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Stylish and compact all-in-one solution</a:t>
            </a:r>
          </a:p>
          <a:p>
            <a:pPr marL="57150" indent="-57150">
              <a:buFontTx/>
              <a:buChar char="•"/>
            </a:pPr>
            <a:r>
              <a:rPr lang="en-US" sz="1000" dirty="0">
                <a:solidFill>
                  <a:schemeClr val="bg1"/>
                </a:solidFill>
                <a:latin typeface="+mj-lt"/>
              </a:rPr>
              <a:t> 18.5” </a:t>
            </a:r>
            <a:r>
              <a:rPr lang="en-US" sz="1000" dirty="0" smtClean="0">
                <a:solidFill>
                  <a:schemeClr val="bg1"/>
                </a:solidFill>
                <a:latin typeface="+mj-lt"/>
              </a:rPr>
              <a:t>Projected Capacitive (multi-touch</a:t>
            </a:r>
            <a:r>
              <a:rPr lang="en-US" sz="1000" dirty="0">
                <a:solidFill>
                  <a:schemeClr val="bg1"/>
                </a:solidFill>
                <a:latin typeface="+mj-lt"/>
              </a:rPr>
              <a:t>) </a:t>
            </a:r>
          </a:p>
          <a:p>
            <a:pPr marL="57150" indent="-57150">
              <a:buFontTx/>
              <a:buChar char="•"/>
            </a:pPr>
            <a:r>
              <a:rPr lang="en-US" sz="1000" dirty="0">
                <a:solidFill>
                  <a:schemeClr val="bg1"/>
                </a:solidFill>
                <a:latin typeface="+mj-lt"/>
              </a:rPr>
              <a:t> 15” </a:t>
            </a:r>
            <a:r>
              <a:rPr lang="en-US" sz="1000" dirty="0" smtClean="0">
                <a:solidFill>
                  <a:schemeClr val="bg1"/>
                </a:solidFill>
                <a:latin typeface="+mj-lt"/>
              </a:rPr>
              <a:t>Projected Capacitive </a:t>
            </a:r>
            <a:r>
              <a:rPr lang="en-US" sz="1000" dirty="0">
                <a:solidFill>
                  <a:schemeClr val="bg1"/>
                </a:solidFill>
                <a:latin typeface="+mj-lt"/>
              </a:rPr>
              <a:t>(multi-touch) </a:t>
            </a:r>
          </a:p>
          <a:p>
            <a:pPr marL="57150" indent="-57150">
              <a:buFontTx/>
              <a:buChar char="•"/>
            </a:pPr>
            <a:r>
              <a:rPr lang="en-US" sz="1000" dirty="0">
                <a:solidFill>
                  <a:schemeClr val="bg1"/>
                </a:solidFill>
                <a:latin typeface="+mj-lt"/>
              </a:rPr>
              <a:t> 15” Resistive Touch </a:t>
            </a:r>
            <a:r>
              <a:rPr lang="en-US" sz="1000" dirty="0" smtClean="0">
                <a:solidFill>
                  <a:schemeClr val="bg1"/>
                </a:solidFill>
                <a:latin typeface="+mj-lt"/>
              </a:rPr>
              <a:t>(single touch)</a:t>
            </a:r>
            <a:endParaRPr lang="en-US" sz="1000" dirty="0">
              <a:solidFill>
                <a:schemeClr val="bg1"/>
              </a:solidFill>
              <a:latin typeface="+mj-lt"/>
            </a:endParaRPr>
          </a:p>
        </p:txBody>
      </p:sp>
      <p:sp>
        <p:nvSpPr>
          <p:cNvPr id="62" name="Rectangle 61"/>
          <p:cNvSpPr/>
          <p:nvPr/>
        </p:nvSpPr>
        <p:spPr>
          <a:xfrm>
            <a:off x="3642749" y="1152003"/>
            <a:ext cx="1279627" cy="806522"/>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Multi-touch</a:t>
            </a:r>
          </a:p>
        </p:txBody>
      </p:sp>
      <p:sp>
        <p:nvSpPr>
          <p:cNvPr id="63" name="Rectangle 62"/>
          <p:cNvSpPr/>
          <p:nvPr/>
        </p:nvSpPr>
        <p:spPr>
          <a:xfrm>
            <a:off x="493711" y="1152003"/>
            <a:ext cx="3080671"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67" name="Text Placeholder 2"/>
          <p:cNvSpPr txBox="1">
            <a:spLocks/>
          </p:cNvSpPr>
          <p:nvPr/>
        </p:nvSpPr>
        <p:spPr>
          <a:xfrm>
            <a:off x="493711" y="3732626"/>
            <a:ext cx="3080672" cy="80155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200" dirty="0">
                <a:latin typeface="+mj-lt"/>
                <a:cs typeface="Arial" charset="0"/>
              </a:rPr>
              <a:t>Next generation performance and design for an exceptional in-store experience </a:t>
            </a:r>
            <a:endParaRPr lang="en-PH" sz="1200" dirty="0">
              <a:latin typeface="+mj-lt"/>
              <a:cs typeface="Arial" charset="0"/>
            </a:endParaRPr>
          </a:p>
        </p:txBody>
      </p:sp>
      <p:sp>
        <p:nvSpPr>
          <p:cNvPr id="73" name="Rectangle 72"/>
          <p:cNvSpPr/>
          <p:nvPr/>
        </p:nvSpPr>
        <p:spPr>
          <a:xfrm>
            <a:off x="7588644" y="2875807"/>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74" name="Rectangle 73"/>
          <p:cNvSpPr/>
          <p:nvPr/>
        </p:nvSpPr>
        <p:spPr>
          <a:xfrm>
            <a:off x="7588644" y="3730690"/>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0963" y="1369150"/>
            <a:ext cx="2486165" cy="2097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5" descr="http://phandroid.s3.amazonaws.com/wp-content/uploads/2011/09/multitouch-gesture.jpg">
            <a:hlinkClick r:id="rId4"/>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588644" y="1153952"/>
            <a:ext cx="1053389" cy="79602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588645" y="2014684"/>
            <a:ext cx="1053388" cy="797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10"/>
          <p:cNvPicPr>
            <a:picLocks noChangeAspect="1" noChangeArrowheads="1"/>
          </p:cNvPicPr>
          <p:nvPr/>
        </p:nvPicPr>
        <p:blipFill>
          <a:blip r:embed="rId7" cstate="screen">
            <a:extLst>
              <a:ext uri="{BEBA8EAE-BF5A-486C-A8C5-ECC9F3942E4B}">
                <a14:imgProps xmlns:a14="http://schemas.microsoft.com/office/drawing/2010/main">
                  <a14:imgLayer r:embed="rId8">
                    <a14:imgEffect>
                      <a14:backgroundRemoval t="1975" b="100000" l="0" r="100000">
                        <a14:foregroundMark x1="13170" y1="33827" x2="17857" y2="25185"/>
                        <a14:foregroundMark x1="86161" y1="57284" x2="90848" y2="35556"/>
                        <a14:foregroundMark x1="67857" y1="89383" x2="24330" y2="70617"/>
                        <a14:foregroundMark x1="76339" y1="82469" x2="80580" y2="71111"/>
                        <a14:foregroundMark x1="66518" y1="93580" x2="24330" y2="73333"/>
                        <a14:foregroundMark x1="66518" y1="93333" x2="72545" y2="90370"/>
                        <a14:foregroundMark x1="72098" y1="88889" x2="75893" y2="81975"/>
                        <a14:foregroundMark x1="66071" y1="83210" x2="26116" y2="65926"/>
                        <a14:foregroundMark x1="37054" y1="67160" x2="27232" y2="61975"/>
                        <a14:foregroundMark x1="77679" y1="72346" x2="94196" y2="14815"/>
                      </a14:backgroundRemoval>
                    </a14:imgEffect>
                  </a14:imgLayer>
                </a14:imgProps>
              </a:ext>
              <a:ext uri="{28A0092B-C50C-407E-A947-70E740481C1C}">
                <a14:useLocalDpi xmlns:a14="http://schemas.microsoft.com/office/drawing/2010/main"/>
              </a:ext>
            </a:extLst>
          </a:blip>
          <a:srcRect/>
          <a:stretch>
            <a:fillRect/>
          </a:stretch>
        </p:blipFill>
        <p:spPr bwMode="auto">
          <a:xfrm>
            <a:off x="7742379" y="2937776"/>
            <a:ext cx="745918" cy="674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7"/>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717156" y="3783686"/>
            <a:ext cx="796364" cy="700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1351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97801" y="52266"/>
            <a:ext cx="7990201" cy="535531"/>
          </a:xfrm>
          <a:prstGeom prst="rect">
            <a:avLst/>
          </a:prstGeom>
          <a:noFill/>
        </p:spPr>
        <p:txBody>
          <a:bodyPr wrap="square" lIns="91440" tIns="45720" rIns="91440" bIns="45720">
            <a:spAutoFit/>
          </a:bodyPr>
          <a:lstStyle/>
          <a:p>
            <a:pPr>
              <a:lnSpc>
                <a:spcPct val="90000"/>
              </a:lnSpc>
            </a:pPr>
            <a:r>
              <a:rPr lang="en-US" sz="3200" dirty="0">
                <a:solidFill>
                  <a:srgbClr val="404040"/>
                </a:solidFill>
                <a:latin typeface="Arial"/>
                <a:cs typeface="Arial"/>
              </a:rPr>
              <a:t>RealPOS XR7 configuration versatility</a:t>
            </a:r>
          </a:p>
        </p:txBody>
      </p:sp>
      <p:pic>
        <p:nvPicPr>
          <p:cNvPr id="11"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52986" y="1258127"/>
            <a:ext cx="1837241" cy="1969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380167" y="1081630"/>
            <a:ext cx="1346619" cy="2383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173081" y="1019850"/>
            <a:ext cx="1215021" cy="244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442077" y="447817"/>
            <a:ext cx="7855035" cy="461665"/>
          </a:xfrm>
          <a:prstGeom prst="rect">
            <a:avLst/>
          </a:prstGeom>
        </p:spPr>
        <p:txBody>
          <a:bodyPr wrap="none" lIns="91440" tIns="45720" rIns="91440" bIns="45720">
            <a:spAutoFit/>
          </a:bodyPr>
          <a:lstStyle/>
          <a:p>
            <a:r>
              <a:rPr lang="en-US" sz="2400" dirty="0">
                <a:solidFill>
                  <a:srgbClr val="54B948"/>
                </a:solidFill>
                <a:latin typeface="+mn-lt"/>
              </a:rPr>
              <a:t>All-in-one design supports a variety of mounting options </a:t>
            </a:r>
          </a:p>
        </p:txBody>
      </p:sp>
      <p:sp>
        <p:nvSpPr>
          <p:cNvPr id="12" name="Rectangle 11"/>
          <p:cNvSpPr/>
          <p:nvPr/>
        </p:nvSpPr>
        <p:spPr>
          <a:xfrm>
            <a:off x="495054" y="1014644"/>
            <a:ext cx="2149775" cy="246777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solidFill>
                <a:prstClr val="white"/>
              </a:solidFill>
            </a:endParaRPr>
          </a:p>
        </p:txBody>
      </p:sp>
      <p:sp>
        <p:nvSpPr>
          <p:cNvPr id="15" name="Rectangle 14"/>
          <p:cNvSpPr/>
          <p:nvPr/>
        </p:nvSpPr>
        <p:spPr>
          <a:xfrm>
            <a:off x="495052" y="3482422"/>
            <a:ext cx="2153108" cy="131593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marL="114300" indent="-114300" eaLnBrk="0" hangingPunct="0"/>
            <a:r>
              <a:rPr lang="en-US" sz="1300" b="1" dirty="0">
                <a:solidFill>
                  <a:prstClr val="white"/>
                </a:solidFill>
                <a:latin typeface="R Frutiger Roman"/>
                <a:ea typeface="MS PGothic" pitchFamily="34" charset="-128"/>
              </a:rPr>
              <a:t>Table-top POS stand</a:t>
            </a:r>
            <a:endParaRPr lang="en-US" sz="1300" b="1" dirty="0">
              <a:solidFill>
                <a:prstClr val="white"/>
              </a:solidFill>
              <a:latin typeface="Frutiger 57Cn"/>
              <a:ea typeface="MS PGothic" pitchFamily="34" charset="-128"/>
            </a:endParaRPr>
          </a:p>
          <a:p>
            <a:pPr marL="114300" indent="-114300" eaLnBrk="0" hangingPunct="0">
              <a:buFontTx/>
              <a:buChar char="•"/>
            </a:pPr>
            <a:r>
              <a:rPr lang="en-US" sz="1200" dirty="0">
                <a:solidFill>
                  <a:prstClr val="white"/>
                </a:solidFill>
                <a:latin typeface="R Frutiger Roman"/>
                <a:ea typeface="MS PGothic" pitchFamily="34" charset="-128"/>
              </a:rPr>
              <a:t>Compact design conserves counter space </a:t>
            </a:r>
          </a:p>
          <a:p>
            <a:pPr marL="114300" indent="-114300" eaLnBrk="0" hangingPunct="0">
              <a:buFontTx/>
              <a:buChar char="•"/>
            </a:pPr>
            <a:r>
              <a:rPr lang="en-US" sz="1200" dirty="0">
                <a:solidFill>
                  <a:prstClr val="white"/>
                </a:solidFill>
                <a:latin typeface="R Frutiger Roman"/>
                <a:ea typeface="MS PGothic" pitchFamily="34" charset="-128"/>
              </a:rPr>
              <a:t>Wide tilt range (0 to 110 degrees) for improved usability and access to I/O</a:t>
            </a:r>
          </a:p>
          <a:p>
            <a:pPr marL="114300" indent="-114300" eaLnBrk="0" hangingPunct="0">
              <a:buFontTx/>
              <a:buChar char="•"/>
            </a:pPr>
            <a:endParaRPr lang="en-US" sz="1300" dirty="0">
              <a:solidFill>
                <a:prstClr val="white"/>
              </a:solidFill>
              <a:latin typeface="R Frutiger Roman"/>
              <a:ea typeface="MS PGothic" pitchFamily="34" charset="-128"/>
            </a:endParaRPr>
          </a:p>
        </p:txBody>
      </p:sp>
      <p:sp>
        <p:nvSpPr>
          <p:cNvPr id="18" name="Rectangle 17"/>
          <p:cNvSpPr/>
          <p:nvPr/>
        </p:nvSpPr>
        <p:spPr>
          <a:xfrm>
            <a:off x="2709116" y="1014642"/>
            <a:ext cx="3261024" cy="246777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solidFill>
                <a:prstClr val="white"/>
              </a:solidFill>
            </a:endParaRPr>
          </a:p>
        </p:txBody>
      </p:sp>
      <p:sp>
        <p:nvSpPr>
          <p:cNvPr id="20" name="Rectangle 19"/>
          <p:cNvSpPr/>
          <p:nvPr/>
        </p:nvSpPr>
        <p:spPr>
          <a:xfrm>
            <a:off x="2709116" y="3482422"/>
            <a:ext cx="3261024" cy="131593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marL="114300" indent="-114300" eaLnBrk="0" hangingPunct="0"/>
            <a:r>
              <a:rPr lang="en-US" sz="1300" b="1" dirty="0">
                <a:solidFill>
                  <a:prstClr val="white"/>
                </a:solidFill>
                <a:latin typeface="R Frutiger Roman"/>
                <a:ea typeface="MS PGothic" pitchFamily="34" charset="-128"/>
              </a:rPr>
              <a:t> Pole or wall mount   </a:t>
            </a:r>
          </a:p>
          <a:p>
            <a:pPr marL="163306" indent="-114300" eaLnBrk="0" hangingPunct="0">
              <a:buFontTx/>
              <a:buChar char="•"/>
            </a:pPr>
            <a:r>
              <a:rPr lang="en-US" sz="1200" dirty="0">
                <a:solidFill>
                  <a:prstClr val="white"/>
                </a:solidFill>
                <a:latin typeface="R Frutiger Roman"/>
                <a:ea typeface="MS PGothic" pitchFamily="34" charset="-128"/>
              </a:rPr>
              <a:t>Secures POS/kiosk  to wall or pole system</a:t>
            </a:r>
          </a:p>
          <a:p>
            <a:pPr marL="163306" indent="-114300" eaLnBrk="0" hangingPunct="0">
              <a:buFontTx/>
              <a:buChar char="•"/>
            </a:pPr>
            <a:r>
              <a:rPr lang="en-US" sz="1200" dirty="0">
                <a:solidFill>
                  <a:prstClr val="white"/>
                </a:solidFill>
                <a:latin typeface="R Frutiger Roman"/>
                <a:ea typeface="MS PGothic" pitchFamily="34" charset="-128"/>
              </a:rPr>
              <a:t>Standard VESA mount </a:t>
            </a:r>
          </a:p>
          <a:p>
            <a:pPr marL="163306" indent="-114300" eaLnBrk="0" hangingPunct="0">
              <a:buFontTx/>
              <a:buChar char="•"/>
            </a:pPr>
            <a:r>
              <a:rPr lang="en-US" sz="1200" dirty="0">
                <a:solidFill>
                  <a:prstClr val="white"/>
                </a:solidFill>
                <a:latin typeface="R Frutiger Roman"/>
                <a:ea typeface="MS PGothic" pitchFamily="34" charset="-128"/>
              </a:rPr>
              <a:t>Slim 2” thin profile for tight spaces</a:t>
            </a:r>
          </a:p>
          <a:p>
            <a:pPr marL="163306" indent="-114300" eaLnBrk="0" hangingPunct="0">
              <a:buFontTx/>
              <a:buChar char="•"/>
            </a:pPr>
            <a:r>
              <a:rPr lang="en-US" sz="1200" dirty="0">
                <a:solidFill>
                  <a:prstClr val="white"/>
                </a:solidFill>
                <a:latin typeface="R Frutiger Roman"/>
                <a:ea typeface="MS PGothic" pitchFamily="34" charset="-128"/>
              </a:rPr>
              <a:t>Maximizes counter space for customer service</a:t>
            </a:r>
          </a:p>
        </p:txBody>
      </p:sp>
      <p:sp>
        <p:nvSpPr>
          <p:cNvPr id="21" name="Rectangle 20"/>
          <p:cNvSpPr/>
          <p:nvPr/>
        </p:nvSpPr>
        <p:spPr>
          <a:xfrm>
            <a:off x="6032638" y="3482422"/>
            <a:ext cx="2710930" cy="131593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57150" tIns="57150" rIns="57150" bIns="28575" rtlCol="0" anchor="t" anchorCtr="0"/>
          <a:lstStyle/>
          <a:p>
            <a:pPr marL="114300" indent="-114300" eaLnBrk="0" hangingPunct="0"/>
            <a:r>
              <a:rPr lang="en-US" sz="1300" b="1" dirty="0">
                <a:solidFill>
                  <a:prstClr val="white"/>
                </a:solidFill>
                <a:latin typeface="R Frutiger Roman"/>
                <a:ea typeface="MS PGothic" pitchFamily="34" charset="-128"/>
              </a:rPr>
              <a:t>Kiosk pedestal mount</a:t>
            </a:r>
            <a:endParaRPr lang="en-US" sz="1300" dirty="0">
              <a:solidFill>
                <a:prstClr val="white"/>
              </a:solidFill>
              <a:latin typeface="R Frutiger Roman"/>
              <a:ea typeface="MS PGothic" pitchFamily="34" charset="-128"/>
            </a:endParaRPr>
          </a:p>
          <a:p>
            <a:pPr marL="114300" indent="-114300" eaLnBrk="0" hangingPunct="0">
              <a:buFontTx/>
              <a:buChar char="•"/>
            </a:pPr>
            <a:r>
              <a:rPr lang="en-US" sz="1200" dirty="0">
                <a:solidFill>
                  <a:prstClr val="white"/>
                </a:solidFill>
                <a:latin typeface="R Frutiger Roman"/>
                <a:ea typeface="MS PGothic" pitchFamily="34" charset="-128"/>
              </a:rPr>
              <a:t>Leverage platform as a kiosk</a:t>
            </a:r>
          </a:p>
          <a:p>
            <a:pPr marL="114300" indent="-114300" eaLnBrk="0" hangingPunct="0">
              <a:buFontTx/>
              <a:buChar char="•"/>
            </a:pPr>
            <a:r>
              <a:rPr lang="en-US" sz="1200" dirty="0">
                <a:solidFill>
                  <a:prstClr val="white"/>
                </a:solidFill>
                <a:latin typeface="R Frutiger Roman"/>
                <a:ea typeface="MS PGothic" pitchFamily="34" charset="-128"/>
              </a:rPr>
              <a:t>Common core across enterprise </a:t>
            </a:r>
          </a:p>
          <a:p>
            <a:pPr marL="114300" indent="-114300" eaLnBrk="0" hangingPunct="0">
              <a:buFontTx/>
              <a:buChar char="•"/>
            </a:pPr>
            <a:r>
              <a:rPr lang="en-US" sz="1200" dirty="0">
                <a:solidFill>
                  <a:prstClr val="white"/>
                </a:solidFill>
                <a:latin typeface="R Frutiger Roman"/>
                <a:ea typeface="MS PGothic" pitchFamily="34" charset="-128"/>
              </a:rPr>
              <a:t>Integrate kiosk  peripherals</a:t>
            </a:r>
          </a:p>
          <a:p>
            <a:pPr marL="114300" indent="-114300" eaLnBrk="0" hangingPunct="0">
              <a:buFontTx/>
              <a:buChar char="•"/>
            </a:pPr>
            <a:r>
              <a:rPr lang="en-US" sz="1200" dirty="0">
                <a:solidFill>
                  <a:prstClr val="white"/>
                </a:solidFill>
                <a:latin typeface="R Frutiger Roman"/>
                <a:ea typeface="MS PGothic" pitchFamily="34" charset="-128"/>
              </a:rPr>
              <a:t>Landscape or portrait mode </a:t>
            </a:r>
          </a:p>
        </p:txBody>
      </p:sp>
      <p:sp>
        <p:nvSpPr>
          <p:cNvPr id="22" name="Rectangle 21"/>
          <p:cNvSpPr/>
          <p:nvPr/>
        </p:nvSpPr>
        <p:spPr>
          <a:xfrm>
            <a:off x="6032638" y="1014644"/>
            <a:ext cx="2710930" cy="2467778"/>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solidFill>
                <a:prstClr val="white"/>
              </a:solidFill>
            </a:endParaRPr>
          </a:p>
        </p:txBody>
      </p:sp>
      <p:sp>
        <p:nvSpPr>
          <p:cNvPr id="17" name="Slide Number Placeholder 7"/>
          <p:cNvSpPr>
            <a:spLocks noGrp="1"/>
          </p:cNvSpPr>
          <p:nvPr>
            <p:ph type="sldNum" sz="quarter" idx="12"/>
          </p:nvPr>
        </p:nvSpPr>
        <p:spPr>
          <a:xfrm>
            <a:off x="8324950" y="4869656"/>
            <a:ext cx="780852" cy="273844"/>
          </a:xfrm>
        </p:spPr>
        <p:txBody>
          <a:bodyPr/>
          <a:lstStyle/>
          <a:p>
            <a:pPr algn="ctr"/>
            <a:fld id="{2A35049D-DB52-454A-B8E6-A59A17E9EA13}" type="slidenum">
              <a:rPr lang="en-US"/>
              <a:pPr algn="ctr"/>
              <a:t>27</a:t>
            </a:fld>
            <a:endParaRPr lang="en-US" dirty="0"/>
          </a:p>
        </p:txBody>
      </p:sp>
      <p:pic>
        <p:nvPicPr>
          <p:cNvPr id="23" name="Picture 4"/>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742901" y="1081630"/>
            <a:ext cx="1221103" cy="2156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776403" y="1159722"/>
            <a:ext cx="2047756" cy="1989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Footer Placeholder 2"/>
          <p:cNvSpPr>
            <a:spLocks noGrp="1"/>
          </p:cNvSpPr>
          <p:nvPr>
            <p:ph type="ftr" sz="quarter" idx="4294967295"/>
          </p:nvPr>
        </p:nvSpPr>
        <p:spPr>
          <a:xfrm>
            <a:off x="1200360" y="4843186"/>
            <a:ext cx="2895600" cy="274637"/>
          </a:xfrm>
          <a:prstGeom prst="rect">
            <a:avLst/>
          </a:prstGeom>
        </p:spPr>
        <p:txBody>
          <a:body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26" name="Date Placeholder 3"/>
          <p:cNvSpPr txBox="1">
            <a:spLocks/>
          </p:cNvSpPr>
          <p:nvPr/>
        </p:nvSpPr>
        <p:spPr>
          <a:xfrm>
            <a:off x="466722" y="4868862"/>
            <a:ext cx="690562"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13486D5E-6732-478A-8D72-49A3EB55F9C6}" type="datetime1">
              <a:rPr lang="en-US" sz="800">
                <a:solidFill>
                  <a:schemeClr val="tx2"/>
                </a:solidFill>
                <a:latin typeface="+mn-lt"/>
                <a:ea typeface="+mn-ea"/>
                <a:cs typeface="+mn-cs"/>
              </a:rPr>
              <a:pPr>
                <a:defRPr/>
              </a:pPr>
              <a:t>3/13/2015</a:t>
            </a:fld>
            <a:endParaRPr lang="en-US" sz="800" dirty="0">
              <a:solidFill>
                <a:schemeClr val="tx2"/>
              </a:solidFill>
              <a:latin typeface="+mn-lt"/>
              <a:ea typeface="+mn-ea"/>
              <a:cs typeface="+mn-cs"/>
            </a:endParaRPr>
          </a:p>
        </p:txBody>
      </p:sp>
    </p:spTree>
    <p:extLst>
      <p:ext uri="{BB962C8B-B14F-4D97-AF65-F5344CB8AC3E}">
        <p14:creationId xmlns:p14="http://schemas.microsoft.com/office/powerpoint/2010/main" val="76450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28</a:t>
            </a:fld>
            <a:endParaRPr lang="en-US" dirty="0"/>
          </a:p>
        </p:txBody>
      </p:sp>
      <p:sp>
        <p:nvSpPr>
          <p:cNvPr id="6" name="Title 5"/>
          <p:cNvSpPr>
            <a:spLocks noGrp="1"/>
          </p:cNvSpPr>
          <p:nvPr>
            <p:ph type="title"/>
          </p:nvPr>
        </p:nvSpPr>
        <p:spPr/>
        <p:txBody>
          <a:bodyPr/>
          <a:lstStyle/>
          <a:p>
            <a:r>
              <a:rPr lang="en-US" dirty="0"/>
              <a:t>NCR RealPOS 72XRT</a:t>
            </a:r>
          </a:p>
        </p:txBody>
      </p:sp>
      <p:sp>
        <p:nvSpPr>
          <p:cNvPr id="9" name="Text Placeholder 2"/>
          <p:cNvSpPr>
            <a:spLocks noGrp="1"/>
          </p:cNvSpPr>
          <p:nvPr>
            <p:ph type="body" sz="quarter" idx="4294967295"/>
          </p:nvPr>
        </p:nvSpPr>
        <p:spPr>
          <a:xfrm>
            <a:off x="482501" y="533907"/>
            <a:ext cx="832812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Integrated Touch POS</a:t>
            </a:r>
            <a:endParaRPr lang="en-US" spc="0" dirty="0"/>
          </a:p>
        </p:txBody>
      </p:sp>
      <p:sp>
        <p:nvSpPr>
          <p:cNvPr id="55" name="Rectangle 54"/>
          <p:cNvSpPr/>
          <p:nvPr/>
        </p:nvSpPr>
        <p:spPr>
          <a:xfrm>
            <a:off x="4973653" y="2014684"/>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Intel Q67 Express Chipset</a:t>
            </a:r>
          </a:p>
          <a:p>
            <a:pPr marL="57150" indent="-57150">
              <a:buFontTx/>
              <a:buChar char="•"/>
            </a:pPr>
            <a:r>
              <a:rPr lang="en-US" sz="1000" dirty="0">
                <a:solidFill>
                  <a:schemeClr val="bg1"/>
                </a:solidFill>
                <a:latin typeface="+mj-lt"/>
              </a:rPr>
              <a:t> Intel Core i5 vPro processor </a:t>
            </a:r>
          </a:p>
          <a:p>
            <a:pPr marL="57150" indent="-57150">
              <a:buFontTx/>
              <a:buChar char="•"/>
            </a:pPr>
            <a:r>
              <a:rPr lang="en-US" sz="1000" dirty="0">
                <a:solidFill>
                  <a:schemeClr val="bg1"/>
                </a:solidFill>
                <a:latin typeface="+mj-lt"/>
              </a:rPr>
              <a:t> Intel Core i3 or Celeron </a:t>
            </a:r>
          </a:p>
          <a:p>
            <a:pPr marL="57150" indent="-57150">
              <a:buFontTx/>
              <a:buChar char="•"/>
            </a:pPr>
            <a:r>
              <a:rPr lang="en-US" sz="1000" dirty="0">
                <a:solidFill>
                  <a:schemeClr val="bg1"/>
                </a:solidFill>
                <a:latin typeface="+mj-lt"/>
              </a:rPr>
              <a:t> 4GB - 8GB DDR3 Memory </a:t>
            </a:r>
            <a:endParaRPr lang="en-US" sz="1000" spc="-30" dirty="0">
              <a:solidFill>
                <a:schemeClr val="bg1"/>
              </a:solidFill>
              <a:latin typeface="+mj-lt"/>
            </a:endParaRPr>
          </a:p>
        </p:txBody>
      </p:sp>
      <p:sp>
        <p:nvSpPr>
          <p:cNvPr id="56" name="Rectangle 55"/>
          <p:cNvSpPr/>
          <p:nvPr/>
        </p:nvSpPr>
        <p:spPr>
          <a:xfrm>
            <a:off x="4973653" y="2875807"/>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Single or dual disk drives (RAID) </a:t>
            </a:r>
          </a:p>
          <a:p>
            <a:pPr marL="57150" indent="-57150">
              <a:buFontTx/>
              <a:buChar char="•"/>
            </a:pPr>
            <a:r>
              <a:rPr lang="en-US" sz="1000" dirty="0">
                <a:solidFill>
                  <a:schemeClr val="bg1"/>
                </a:solidFill>
                <a:latin typeface="+mj-lt"/>
              </a:rPr>
              <a:t> 250GB  HDD or 80GB SSD </a:t>
            </a:r>
          </a:p>
          <a:p>
            <a:pPr marL="57150" indent="-57150">
              <a:buFontTx/>
              <a:buChar char="•"/>
            </a:pPr>
            <a:r>
              <a:rPr lang="en-US" sz="1000" dirty="0">
                <a:solidFill>
                  <a:schemeClr val="bg1"/>
                </a:solidFill>
                <a:latin typeface="+mj-lt"/>
              </a:rPr>
              <a:t> Flexible I/O - up to 12 USB / 5 Serial </a:t>
            </a:r>
          </a:p>
          <a:p>
            <a:pPr marL="57150" indent="-57150">
              <a:buFontTx/>
              <a:buChar char="•"/>
            </a:pPr>
            <a:r>
              <a:rPr lang="en-US" sz="1000" dirty="0">
                <a:solidFill>
                  <a:schemeClr val="bg1"/>
                </a:solidFill>
                <a:latin typeface="+mj-lt"/>
              </a:rPr>
              <a:t> 230W 80Plus Power Supply </a:t>
            </a:r>
          </a:p>
        </p:txBody>
      </p:sp>
      <p:sp>
        <p:nvSpPr>
          <p:cNvPr id="57" name="Rectangle 56"/>
          <p:cNvSpPr/>
          <p:nvPr/>
        </p:nvSpPr>
        <p:spPr>
          <a:xfrm>
            <a:off x="4973653" y="3730690"/>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Industry-leading serviceability</a:t>
            </a:r>
          </a:p>
          <a:p>
            <a:pPr marL="57150" indent="-57150">
              <a:buFontTx/>
              <a:buChar char="•"/>
            </a:pPr>
            <a:r>
              <a:rPr lang="en-US" sz="1000" dirty="0">
                <a:solidFill>
                  <a:schemeClr val="bg1"/>
                </a:solidFill>
                <a:latin typeface="+mj-lt"/>
              </a:rPr>
              <a:t> EZ-Glide Blade System</a:t>
            </a:r>
          </a:p>
          <a:p>
            <a:pPr marL="57150" indent="-57150">
              <a:buFontTx/>
              <a:buChar char="•"/>
            </a:pPr>
            <a:r>
              <a:rPr lang="en-US" sz="1000" dirty="0">
                <a:solidFill>
                  <a:schemeClr val="bg1"/>
                </a:solidFill>
                <a:latin typeface="+mj-lt"/>
              </a:rPr>
              <a:t> Secure, tool-free component access</a:t>
            </a:r>
          </a:p>
          <a:p>
            <a:pPr marL="57150" indent="-57150">
              <a:buFontTx/>
              <a:buChar char="•"/>
            </a:pPr>
            <a:r>
              <a:rPr lang="en-US" sz="1000" dirty="0">
                <a:solidFill>
                  <a:schemeClr val="bg1"/>
                </a:solidFill>
                <a:latin typeface="+mj-lt"/>
              </a:rPr>
              <a:t> Intel AMT </a:t>
            </a:r>
            <a:r>
              <a:rPr lang="en-US" sz="1000" dirty="0" smtClean="0">
                <a:solidFill>
                  <a:schemeClr val="bg1"/>
                </a:solidFill>
                <a:latin typeface="+mj-lt"/>
              </a:rPr>
              <a:t>8.X and </a:t>
            </a:r>
            <a:r>
              <a:rPr lang="en-US" sz="1000" dirty="0">
                <a:solidFill>
                  <a:schemeClr val="bg1"/>
                </a:solidFill>
                <a:latin typeface="+mj-lt"/>
              </a:rPr>
              <a:t>KVM remote mgmt. </a:t>
            </a:r>
          </a:p>
        </p:txBody>
      </p:sp>
      <p:sp>
        <p:nvSpPr>
          <p:cNvPr id="58" name="Rectangle 57"/>
          <p:cNvSpPr/>
          <p:nvPr/>
        </p:nvSpPr>
        <p:spPr>
          <a:xfrm>
            <a:off x="3642749" y="2014684"/>
            <a:ext cx="1279627" cy="806523"/>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smtClean="0">
                <a:latin typeface="+mj-lt"/>
              </a:rPr>
              <a:t>Scalable</a:t>
            </a:r>
          </a:p>
          <a:p>
            <a:pPr algn="ctr">
              <a:defRPr/>
            </a:pPr>
            <a:r>
              <a:rPr lang="en-PH" sz="1400" b="1" dirty="0" smtClean="0">
                <a:latin typeface="+mj-lt"/>
              </a:rPr>
              <a:t>Performance </a:t>
            </a:r>
            <a:endParaRPr lang="en-PH" sz="1400" b="1" dirty="0">
              <a:latin typeface="+mj-lt"/>
            </a:endParaRPr>
          </a:p>
        </p:txBody>
      </p:sp>
      <p:sp>
        <p:nvSpPr>
          <p:cNvPr id="59" name="Rectangle 58"/>
          <p:cNvSpPr/>
          <p:nvPr/>
        </p:nvSpPr>
        <p:spPr>
          <a:xfrm>
            <a:off x="3642749" y="2875807"/>
            <a:ext cx="1279627" cy="806523"/>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Expandable</a:t>
            </a:r>
          </a:p>
        </p:txBody>
      </p:sp>
      <p:sp>
        <p:nvSpPr>
          <p:cNvPr id="60" name="Rectangle 59"/>
          <p:cNvSpPr/>
          <p:nvPr/>
        </p:nvSpPr>
        <p:spPr>
          <a:xfrm>
            <a:off x="3642749" y="3730690"/>
            <a:ext cx="1279627" cy="806523"/>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Serviceable</a:t>
            </a:r>
          </a:p>
        </p:txBody>
      </p:sp>
      <p:sp>
        <p:nvSpPr>
          <p:cNvPr id="61" name="Rectangle 60"/>
          <p:cNvSpPr/>
          <p:nvPr/>
        </p:nvSpPr>
        <p:spPr>
          <a:xfrm>
            <a:off x="4973653" y="1152003"/>
            <a:ext cx="2571295" cy="80652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15” or 17” Surface Capacitive Touch  </a:t>
            </a:r>
          </a:p>
          <a:p>
            <a:pPr marL="85725" indent="-85725">
              <a:buFontTx/>
              <a:buChar char="•"/>
            </a:pPr>
            <a:r>
              <a:rPr lang="en-US" sz="1000" dirty="0" smtClean="0">
                <a:solidFill>
                  <a:schemeClr val="bg1"/>
                </a:solidFill>
                <a:latin typeface="+mj-lt"/>
              </a:rPr>
              <a:t>Integrated </a:t>
            </a:r>
            <a:r>
              <a:rPr lang="en-US" sz="1000" dirty="0">
                <a:solidFill>
                  <a:schemeClr val="bg1"/>
                </a:solidFill>
                <a:latin typeface="+mj-lt"/>
              </a:rPr>
              <a:t>options </a:t>
            </a:r>
            <a:r>
              <a:rPr lang="en-US" sz="1000" dirty="0" smtClean="0">
                <a:solidFill>
                  <a:schemeClr val="bg1"/>
                </a:solidFill>
                <a:latin typeface="+mj-lt"/>
              </a:rPr>
              <a:t>– consumer displays</a:t>
            </a:r>
            <a:r>
              <a:rPr lang="en-US" sz="1000" dirty="0">
                <a:solidFill>
                  <a:schemeClr val="bg1"/>
                </a:solidFill>
                <a:latin typeface="+mj-lt"/>
              </a:rPr>
              <a:t>, MSR, fingerprint reader </a:t>
            </a:r>
          </a:p>
          <a:p>
            <a:pPr marL="57150" indent="-57150">
              <a:buFontTx/>
              <a:buChar char="•"/>
            </a:pPr>
            <a:r>
              <a:rPr lang="en-US" sz="1000" dirty="0">
                <a:solidFill>
                  <a:schemeClr val="bg1"/>
                </a:solidFill>
                <a:latin typeface="+mj-lt"/>
              </a:rPr>
              <a:t> Versatile mount </a:t>
            </a:r>
            <a:r>
              <a:rPr lang="en-US" sz="1000" dirty="0" smtClean="0">
                <a:solidFill>
                  <a:schemeClr val="bg1"/>
                </a:solidFill>
                <a:latin typeface="+mj-lt"/>
              </a:rPr>
              <a:t>options</a:t>
            </a:r>
            <a:endParaRPr lang="en-US" sz="1000" dirty="0">
              <a:solidFill>
                <a:schemeClr val="bg1"/>
              </a:solidFill>
              <a:latin typeface="+mj-lt"/>
            </a:endParaRPr>
          </a:p>
        </p:txBody>
      </p:sp>
      <p:sp>
        <p:nvSpPr>
          <p:cNvPr id="62" name="Rectangle 61"/>
          <p:cNvSpPr/>
          <p:nvPr/>
        </p:nvSpPr>
        <p:spPr>
          <a:xfrm>
            <a:off x="3642749" y="1152003"/>
            <a:ext cx="1279627" cy="806522"/>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Flexible</a:t>
            </a:r>
          </a:p>
        </p:txBody>
      </p:sp>
      <p:sp>
        <p:nvSpPr>
          <p:cNvPr id="63" name="Rectangle 62"/>
          <p:cNvSpPr/>
          <p:nvPr/>
        </p:nvSpPr>
        <p:spPr>
          <a:xfrm>
            <a:off x="493711" y="1152003"/>
            <a:ext cx="3080671"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67" name="Text Placeholder 2"/>
          <p:cNvSpPr txBox="1">
            <a:spLocks/>
          </p:cNvSpPr>
          <p:nvPr/>
        </p:nvSpPr>
        <p:spPr>
          <a:xfrm>
            <a:off x="493711" y="3732626"/>
            <a:ext cx="3080672" cy="80155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200" dirty="0">
                <a:latin typeface="+mj-lt"/>
                <a:cs typeface="Arial" charset="0"/>
              </a:rPr>
              <a:t>Powerful and compact touch solution </a:t>
            </a:r>
          </a:p>
          <a:p>
            <a:pPr marL="0" indent="0">
              <a:lnSpc>
                <a:spcPct val="100000"/>
              </a:lnSpc>
              <a:spcAft>
                <a:spcPts val="0"/>
              </a:spcAft>
              <a:buNone/>
              <a:defRPr/>
            </a:pPr>
            <a:r>
              <a:rPr lang="en-US" sz="1200" dirty="0">
                <a:latin typeface="+mj-lt"/>
                <a:cs typeface="Arial" charset="0"/>
              </a:rPr>
              <a:t>with industry leading serviceability</a:t>
            </a:r>
          </a:p>
        </p:txBody>
      </p:sp>
      <p:sp>
        <p:nvSpPr>
          <p:cNvPr id="73" name="Rectangle 72"/>
          <p:cNvSpPr/>
          <p:nvPr/>
        </p:nvSpPr>
        <p:spPr>
          <a:xfrm>
            <a:off x="7588644" y="2875807"/>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74" name="Rectangle 73"/>
          <p:cNvSpPr/>
          <p:nvPr/>
        </p:nvSpPr>
        <p:spPr>
          <a:xfrm>
            <a:off x="7588644" y="3730690"/>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24" name="Rectangle 23"/>
          <p:cNvSpPr/>
          <p:nvPr/>
        </p:nvSpPr>
        <p:spPr>
          <a:xfrm>
            <a:off x="7588644" y="1152003"/>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25" name="Rectangle 24"/>
          <p:cNvSpPr/>
          <p:nvPr/>
        </p:nvSpPr>
        <p:spPr>
          <a:xfrm>
            <a:off x="7588644" y="2006886"/>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27" name="Picture 6" descr="C:\Users\RD110425\AppData\Local\Microsoft\Windows\Temporary Internet Files\Low\Content.IE5\OGEPDK6Q\CD372_84_RET_RP72xrt-Customer-Display[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691889" y="1217579"/>
            <a:ext cx="846897" cy="67536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http://www.intel.com/content/dam/image/Badges/badge-core-vpro-i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727138" y="2117931"/>
            <a:ext cx="777486" cy="59148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5" descr="C:\Users\RD110425\AppData\Local\Microsoft\Windows\Temporary Internet Files\Low\Content.IE5\045J6FAP\cd326_12a_rp70xrt-cableretentionsystem[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682381" y="2990068"/>
            <a:ext cx="867000" cy="578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2" descr="CD305_03a_RP70xrt_bladesystem[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682381" y="3832593"/>
            <a:ext cx="855306" cy="602716"/>
          </a:xfrm>
          <a:prstGeom prst="rect">
            <a:avLst/>
          </a:prstGeom>
          <a:noFill/>
          <a:ln w="9525">
            <a:noFill/>
            <a:miter lim="800000"/>
            <a:headEnd/>
            <a:tailEnd/>
          </a:ln>
        </p:spPr>
      </p:pic>
      <p:pic>
        <p:nvPicPr>
          <p:cNvPr id="35" name="Picture 2" descr="C:\Users\RD110425\AppData\Local\Microsoft\Windows\Temporary Internet Files\Low\Content.IE5\Y3HWBZYD\CD303_21a_RP70xrt_15in[1].jp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25002" y="1301286"/>
            <a:ext cx="2418088" cy="2233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9613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29</a:t>
            </a:fld>
            <a:endParaRPr lang="en-US" dirty="0"/>
          </a:p>
        </p:txBody>
      </p:sp>
      <p:sp>
        <p:nvSpPr>
          <p:cNvPr id="6" name="Title 5"/>
          <p:cNvSpPr>
            <a:spLocks noGrp="1"/>
          </p:cNvSpPr>
          <p:nvPr>
            <p:ph type="title"/>
          </p:nvPr>
        </p:nvSpPr>
        <p:spPr/>
        <p:txBody>
          <a:bodyPr/>
          <a:lstStyle/>
          <a:p>
            <a:r>
              <a:rPr lang="en-US" dirty="0"/>
              <a:t>NCR RealPOS </a:t>
            </a:r>
            <a:r>
              <a:rPr lang="en-US" dirty="0" smtClean="0"/>
              <a:t>50</a:t>
            </a:r>
            <a:endParaRPr lang="en-US" dirty="0"/>
          </a:p>
        </p:txBody>
      </p:sp>
      <p:sp>
        <p:nvSpPr>
          <p:cNvPr id="9" name="Text Placeholder 2"/>
          <p:cNvSpPr>
            <a:spLocks noGrp="1"/>
          </p:cNvSpPr>
          <p:nvPr>
            <p:ph type="body" sz="quarter" idx="4294967295"/>
          </p:nvPr>
        </p:nvSpPr>
        <p:spPr>
          <a:xfrm>
            <a:off x="482501" y="533907"/>
            <a:ext cx="832812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All-In-One Touch POS</a:t>
            </a:r>
            <a:endParaRPr lang="en-US" spc="0" dirty="0"/>
          </a:p>
        </p:txBody>
      </p:sp>
      <p:sp>
        <p:nvSpPr>
          <p:cNvPr id="55" name="Rectangle 54"/>
          <p:cNvSpPr/>
          <p:nvPr/>
        </p:nvSpPr>
        <p:spPr>
          <a:xfrm>
            <a:off x="4973653" y="2014684"/>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Mobile Intel GL40 Express Chipset</a:t>
            </a:r>
          </a:p>
          <a:p>
            <a:pPr marL="57150" indent="-57150">
              <a:buFontTx/>
              <a:buChar char="•"/>
            </a:pPr>
            <a:r>
              <a:rPr lang="en-US" sz="1000" dirty="0">
                <a:solidFill>
                  <a:schemeClr val="bg1"/>
                </a:solidFill>
                <a:latin typeface="+mj-lt"/>
              </a:rPr>
              <a:t> Intel Celeron </a:t>
            </a:r>
            <a:r>
              <a:rPr lang="en-US" sz="1000" dirty="0" smtClean="0">
                <a:solidFill>
                  <a:schemeClr val="bg1"/>
                </a:solidFill>
                <a:latin typeface="+mj-lt"/>
              </a:rPr>
              <a:t>T3100 Dual Core CPU </a:t>
            </a:r>
            <a:endParaRPr lang="en-US" sz="1000" dirty="0">
              <a:solidFill>
                <a:schemeClr val="bg1"/>
              </a:solidFill>
              <a:latin typeface="+mj-lt"/>
            </a:endParaRPr>
          </a:p>
          <a:p>
            <a:pPr marL="57150" indent="-57150">
              <a:buFontTx/>
              <a:buChar char="•"/>
            </a:pPr>
            <a:r>
              <a:rPr lang="en-US" sz="1000" dirty="0">
                <a:solidFill>
                  <a:schemeClr val="bg1"/>
                </a:solidFill>
                <a:latin typeface="+mj-lt"/>
              </a:rPr>
              <a:t> Up to 4GB DDR3 Memory (2 slots)</a:t>
            </a:r>
          </a:p>
          <a:p>
            <a:pPr marL="57150" indent="-57150">
              <a:buFontTx/>
              <a:buChar char="•"/>
            </a:pPr>
            <a:r>
              <a:rPr lang="en-US" sz="1000" dirty="0">
                <a:solidFill>
                  <a:schemeClr val="bg1"/>
                </a:solidFill>
                <a:latin typeface="+mj-lt"/>
              </a:rPr>
              <a:t> 250GB HDD or 80GB SSD </a:t>
            </a:r>
            <a:endParaRPr lang="en-US" sz="1000" spc="-30" dirty="0">
              <a:solidFill>
                <a:schemeClr val="bg1"/>
              </a:solidFill>
              <a:latin typeface="+mj-lt"/>
            </a:endParaRPr>
          </a:p>
        </p:txBody>
      </p:sp>
      <p:sp>
        <p:nvSpPr>
          <p:cNvPr id="56" name="Rectangle 55"/>
          <p:cNvSpPr/>
          <p:nvPr/>
        </p:nvSpPr>
        <p:spPr>
          <a:xfrm>
            <a:off x="4973653" y="2875807"/>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Powered USB and serial connectivity</a:t>
            </a:r>
          </a:p>
          <a:p>
            <a:pPr marL="57150" indent="-57150">
              <a:buFontTx/>
              <a:buChar char="•"/>
            </a:pPr>
            <a:r>
              <a:rPr lang="en-US" sz="1000" dirty="0">
                <a:solidFill>
                  <a:schemeClr val="bg1"/>
                </a:solidFill>
                <a:latin typeface="+mj-lt"/>
              </a:rPr>
              <a:t> Rugged die-cast aluminum cabinet</a:t>
            </a:r>
          </a:p>
          <a:p>
            <a:pPr marL="57150" indent="-57150">
              <a:buFontTx/>
              <a:buChar char="•"/>
            </a:pPr>
            <a:r>
              <a:rPr lang="en-US" sz="1000" dirty="0">
                <a:solidFill>
                  <a:schemeClr val="bg1"/>
                </a:solidFill>
                <a:latin typeface="+mj-lt"/>
              </a:rPr>
              <a:t> Long life LED-backlit display </a:t>
            </a:r>
          </a:p>
          <a:p>
            <a:pPr marL="57150" indent="-57150">
              <a:buFontTx/>
              <a:buChar char="•"/>
            </a:pPr>
            <a:r>
              <a:rPr lang="en-US" sz="1000" dirty="0">
                <a:solidFill>
                  <a:schemeClr val="bg1"/>
                </a:solidFill>
                <a:latin typeface="+mj-lt"/>
              </a:rPr>
              <a:t> Energy-efficient 150W power supply </a:t>
            </a:r>
          </a:p>
        </p:txBody>
      </p:sp>
      <p:sp>
        <p:nvSpPr>
          <p:cNvPr id="57" name="Rectangle 56"/>
          <p:cNvSpPr/>
          <p:nvPr/>
        </p:nvSpPr>
        <p:spPr>
          <a:xfrm>
            <a:off x="4973653" y="3730690"/>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Simple front access to I/O &amp; disk drive  </a:t>
            </a:r>
          </a:p>
          <a:p>
            <a:pPr marL="57150" indent="-57150">
              <a:buFontTx/>
              <a:buChar char="•"/>
            </a:pPr>
            <a:r>
              <a:rPr lang="en-US" sz="1000" dirty="0">
                <a:solidFill>
                  <a:schemeClr val="bg1"/>
                </a:solidFill>
                <a:latin typeface="+mj-lt"/>
              </a:rPr>
              <a:t> Efficient cable management </a:t>
            </a:r>
          </a:p>
          <a:p>
            <a:pPr marL="57150" indent="-57150">
              <a:buFontTx/>
              <a:buChar char="•"/>
            </a:pPr>
            <a:r>
              <a:rPr lang="en-US" sz="1000" dirty="0">
                <a:solidFill>
                  <a:schemeClr val="bg1"/>
                </a:solidFill>
                <a:latin typeface="+mj-lt"/>
              </a:rPr>
              <a:t> External power supply - easy to swap</a:t>
            </a:r>
          </a:p>
          <a:p>
            <a:pPr marL="57150" indent="-57150">
              <a:buFontTx/>
              <a:buChar char="•"/>
            </a:pPr>
            <a:r>
              <a:rPr lang="en-US" sz="1000" dirty="0">
                <a:solidFill>
                  <a:schemeClr val="bg1"/>
                </a:solidFill>
                <a:latin typeface="+mj-lt"/>
              </a:rPr>
              <a:t> Dual color LED diagnostic indicators </a:t>
            </a:r>
          </a:p>
        </p:txBody>
      </p:sp>
      <p:sp>
        <p:nvSpPr>
          <p:cNvPr id="58" name="Rectangle 57"/>
          <p:cNvSpPr/>
          <p:nvPr/>
        </p:nvSpPr>
        <p:spPr>
          <a:xfrm>
            <a:off x="3642749" y="2014684"/>
            <a:ext cx="1279627" cy="806523"/>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Robust</a:t>
            </a:r>
          </a:p>
          <a:p>
            <a:pPr algn="ctr">
              <a:defRPr/>
            </a:pPr>
            <a:r>
              <a:rPr lang="en-PH" sz="1400" b="1" dirty="0">
                <a:latin typeface="+mj-lt"/>
              </a:rPr>
              <a:t>Performance </a:t>
            </a:r>
          </a:p>
        </p:txBody>
      </p:sp>
      <p:sp>
        <p:nvSpPr>
          <p:cNvPr id="59" name="Rectangle 58"/>
          <p:cNvSpPr/>
          <p:nvPr/>
        </p:nvSpPr>
        <p:spPr>
          <a:xfrm>
            <a:off x="3642749" y="2875807"/>
            <a:ext cx="1279627" cy="806523"/>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Retail Hardened</a:t>
            </a:r>
          </a:p>
        </p:txBody>
      </p:sp>
      <p:sp>
        <p:nvSpPr>
          <p:cNvPr id="60" name="Rectangle 59"/>
          <p:cNvSpPr/>
          <p:nvPr/>
        </p:nvSpPr>
        <p:spPr>
          <a:xfrm>
            <a:off x="3642749" y="3730690"/>
            <a:ext cx="1279627" cy="806523"/>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Serviceable</a:t>
            </a:r>
          </a:p>
        </p:txBody>
      </p:sp>
      <p:sp>
        <p:nvSpPr>
          <p:cNvPr id="61" name="Rectangle 60"/>
          <p:cNvSpPr/>
          <p:nvPr/>
        </p:nvSpPr>
        <p:spPr>
          <a:xfrm>
            <a:off x="4973653" y="1152003"/>
            <a:ext cx="2571295" cy="80652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15” Capacitive or Resistive Touch </a:t>
            </a:r>
          </a:p>
          <a:p>
            <a:pPr marL="57150" indent="-57150">
              <a:buFontTx/>
              <a:buChar char="•"/>
            </a:pPr>
            <a:r>
              <a:rPr lang="en-US" sz="1000" dirty="0">
                <a:solidFill>
                  <a:schemeClr val="bg1"/>
                </a:solidFill>
                <a:latin typeface="+mj-lt"/>
              </a:rPr>
              <a:t> Multiple consumer display options</a:t>
            </a:r>
          </a:p>
          <a:p>
            <a:pPr marL="57150" indent="-57150">
              <a:buFontTx/>
              <a:buChar char="•"/>
            </a:pPr>
            <a:r>
              <a:rPr lang="en-US" sz="1000" dirty="0">
                <a:solidFill>
                  <a:schemeClr val="bg1"/>
                </a:solidFill>
                <a:latin typeface="+mj-lt"/>
              </a:rPr>
              <a:t> Integrated MSR, fingerprint reader</a:t>
            </a:r>
          </a:p>
          <a:p>
            <a:pPr marL="57150" indent="-57150">
              <a:buFontTx/>
              <a:buChar char="•"/>
            </a:pPr>
            <a:r>
              <a:rPr lang="en-US" sz="1000" dirty="0">
                <a:solidFill>
                  <a:schemeClr val="bg1"/>
                </a:solidFill>
                <a:latin typeface="+mj-lt"/>
              </a:rPr>
              <a:t> Table-top mount, pole, wall, or pedestal </a:t>
            </a:r>
          </a:p>
        </p:txBody>
      </p:sp>
      <p:sp>
        <p:nvSpPr>
          <p:cNvPr id="62" name="Rectangle 61"/>
          <p:cNvSpPr/>
          <p:nvPr/>
        </p:nvSpPr>
        <p:spPr>
          <a:xfrm>
            <a:off x="3642749" y="1152003"/>
            <a:ext cx="1279627" cy="806522"/>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Versatile</a:t>
            </a:r>
          </a:p>
        </p:txBody>
      </p:sp>
      <p:sp>
        <p:nvSpPr>
          <p:cNvPr id="63" name="Rectangle 62"/>
          <p:cNvSpPr/>
          <p:nvPr/>
        </p:nvSpPr>
        <p:spPr>
          <a:xfrm>
            <a:off x="493711" y="1152003"/>
            <a:ext cx="3080671"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67" name="Text Placeholder 2"/>
          <p:cNvSpPr txBox="1">
            <a:spLocks/>
          </p:cNvSpPr>
          <p:nvPr/>
        </p:nvSpPr>
        <p:spPr>
          <a:xfrm>
            <a:off x="493711" y="3732626"/>
            <a:ext cx="3080672" cy="80155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200" dirty="0">
                <a:latin typeface="+mj-lt"/>
                <a:cs typeface="Arial" charset="0"/>
              </a:rPr>
              <a:t>Features an excellent combination of performance, versatility and reliability to maximize your POS </a:t>
            </a:r>
            <a:r>
              <a:rPr lang="en-US" sz="1200" dirty="0" smtClean="0">
                <a:latin typeface="+mj-lt"/>
                <a:cs typeface="Arial" charset="0"/>
              </a:rPr>
              <a:t>investment</a:t>
            </a:r>
            <a:endParaRPr lang="en-US" sz="1200" dirty="0">
              <a:latin typeface="+mj-lt"/>
              <a:cs typeface="Arial" charset="0"/>
            </a:endParaRPr>
          </a:p>
        </p:txBody>
      </p:sp>
      <p:sp>
        <p:nvSpPr>
          <p:cNvPr id="73" name="Rectangle 72"/>
          <p:cNvSpPr/>
          <p:nvPr/>
        </p:nvSpPr>
        <p:spPr>
          <a:xfrm>
            <a:off x="7588644" y="2875807"/>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74" name="Rectangle 73"/>
          <p:cNvSpPr/>
          <p:nvPr/>
        </p:nvSpPr>
        <p:spPr>
          <a:xfrm>
            <a:off x="7588644" y="3730690"/>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24" name="Rectangle 23"/>
          <p:cNvSpPr/>
          <p:nvPr/>
        </p:nvSpPr>
        <p:spPr>
          <a:xfrm>
            <a:off x="7588644" y="1152003"/>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25" name="Rectangle 24"/>
          <p:cNvSpPr/>
          <p:nvPr/>
        </p:nvSpPr>
        <p:spPr>
          <a:xfrm>
            <a:off x="7588644" y="2006886"/>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26" name="Picture 15" descr="MSR No Shadow"/>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67049" y="1342779"/>
            <a:ext cx="2333996" cy="2126189"/>
          </a:xfrm>
          <a:prstGeom prst="rect">
            <a:avLst/>
          </a:prstGeom>
          <a:noFill/>
          <a:ln w="9525">
            <a:noFill/>
            <a:miter lim="800000"/>
            <a:headEnd/>
            <a:tailEnd/>
          </a:ln>
        </p:spPr>
      </p:pic>
      <p:pic>
        <p:nvPicPr>
          <p:cNvPr id="28" name="Picture 34" descr="CD352_06a_RP25_1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801652" y="1259649"/>
            <a:ext cx="616764" cy="591229"/>
          </a:xfrm>
          <a:prstGeom prst="rect">
            <a:avLst/>
          </a:prstGeom>
          <a:noFill/>
          <a:ln w="9525">
            <a:noFill/>
            <a:miter lim="800000"/>
            <a:headEnd/>
            <a:tailEnd/>
          </a:ln>
        </p:spPr>
      </p:pic>
      <p:pic>
        <p:nvPicPr>
          <p:cNvPr id="31" name="Picture 19" descr="Intel® Celeron® Brand Logo">
            <a:hlinkClick r:id="rId5"/>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727138" y="2117932"/>
            <a:ext cx="810549" cy="591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29" descr="CD352_03a_RP25_integrated_2x20_cust_dis"/>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7735307" y="2979214"/>
            <a:ext cx="760062" cy="599707"/>
          </a:xfrm>
          <a:prstGeom prst="rect">
            <a:avLst/>
          </a:prstGeom>
          <a:noFill/>
          <a:ln w="9525">
            <a:noFill/>
            <a:miter lim="800000"/>
            <a:headEnd/>
            <a:tailEnd/>
          </a:ln>
        </p:spPr>
      </p:pic>
      <p:pic>
        <p:nvPicPr>
          <p:cNvPr id="36" name="Picture 5" descr="CD352_10_RP25_connectivity_row"/>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696546" y="3852649"/>
            <a:ext cx="826976" cy="562604"/>
          </a:xfrm>
          <a:prstGeom prst="rect">
            <a:avLst/>
          </a:prstGeom>
          <a:noFill/>
          <a:ln w="9525">
            <a:noFill/>
            <a:miter lim="800000"/>
            <a:headEnd/>
            <a:tailEnd/>
          </a:ln>
        </p:spPr>
      </p:pic>
    </p:spTree>
    <p:extLst>
      <p:ext uri="{BB962C8B-B14F-4D97-AF65-F5344CB8AC3E}">
        <p14:creationId xmlns:p14="http://schemas.microsoft.com/office/powerpoint/2010/main" val="3182945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3</a:t>
            </a:fld>
            <a:endParaRPr lang="en-US" dirty="0"/>
          </a:p>
        </p:txBody>
      </p:sp>
      <p:sp>
        <p:nvSpPr>
          <p:cNvPr id="6" name="Title 5"/>
          <p:cNvSpPr>
            <a:spLocks noGrp="1"/>
          </p:cNvSpPr>
          <p:nvPr>
            <p:ph type="title"/>
          </p:nvPr>
        </p:nvSpPr>
        <p:spPr/>
        <p:txBody>
          <a:bodyPr/>
          <a:lstStyle/>
          <a:p>
            <a:r>
              <a:rPr lang="en-US" dirty="0"/>
              <a:t>NCR RealPOS</a:t>
            </a:r>
          </a:p>
        </p:txBody>
      </p:sp>
      <p:sp>
        <p:nvSpPr>
          <p:cNvPr id="29" name="Text Placeholder 12"/>
          <p:cNvSpPr txBox="1">
            <a:spLocks/>
          </p:cNvSpPr>
          <p:nvPr/>
        </p:nvSpPr>
        <p:spPr>
          <a:xfrm>
            <a:off x="609602" y="4229100"/>
            <a:ext cx="7996232" cy="438150"/>
          </a:xfrm>
          <a:prstGeom prst="rect">
            <a:avLst/>
          </a:prstGeom>
          <a:solidFill>
            <a:schemeClr val="bg1">
              <a:lumMod val="50000"/>
            </a:schemeClr>
          </a:solidFill>
        </p:spPr>
        <p:txBody>
          <a:bodyPr lIns="91440" tIns="91440" rIns="91440" bIns="91440" anchor="ctr" anchorCtr="0">
            <a:normAutofit/>
          </a:bodyPr>
          <a:lstStyle>
            <a:lvl1pPr marL="108000" indent="-108000" algn="l" defTabSz="457200" rtl="0" eaLnBrk="1" fontAlgn="base" hangingPunct="1">
              <a:lnSpc>
                <a:spcPts val="1300"/>
              </a:lnSpc>
              <a:spcBef>
                <a:spcPts val="0"/>
              </a:spcBef>
              <a:spcAft>
                <a:spcPct val="0"/>
              </a:spcAft>
              <a:buFont typeface="Arial" charset="0"/>
              <a:buChar char="•"/>
              <a:defRPr sz="1100" kern="1200" spc="-30">
                <a:solidFill>
                  <a:schemeClr val="bg1"/>
                </a:solidFill>
                <a:latin typeface="+mn-lt"/>
                <a:ea typeface="ＭＳ Ｐゴシック" charset="0"/>
                <a:cs typeface="ＭＳ Ｐゴシック" charset="0"/>
              </a:defRPr>
            </a:lvl1pPr>
            <a:lvl2pPr marL="216000" indent="-108000" algn="l" defTabSz="457200" rtl="0" eaLnBrk="1" fontAlgn="base" hangingPunct="1">
              <a:lnSpc>
                <a:spcPts val="1300"/>
              </a:lnSpc>
              <a:spcBef>
                <a:spcPts val="0"/>
              </a:spcBef>
              <a:spcAft>
                <a:spcPct val="0"/>
              </a:spcAft>
              <a:buFont typeface="Arial" charset="0"/>
              <a:buChar char="–"/>
              <a:defRPr sz="900" kern="1200" spc="-30">
                <a:solidFill>
                  <a:schemeClr val="bg1"/>
                </a:solidFill>
                <a:latin typeface="+mn-lt"/>
                <a:ea typeface="ＭＳ Ｐゴシック" charset="0"/>
                <a:cs typeface="+mn-cs"/>
              </a:defRPr>
            </a:lvl2pPr>
            <a:lvl3pPr marL="1143000" indent="-228600" algn="l" defTabSz="457200" rtl="0" eaLnBrk="1" fontAlgn="base" hangingPunct="1">
              <a:lnSpc>
                <a:spcPts val="2475"/>
              </a:lnSpc>
              <a:spcBef>
                <a:spcPct val="20000"/>
              </a:spcBef>
              <a:spcAft>
                <a:spcPct val="0"/>
              </a:spcAft>
              <a:buFont typeface="Arial" charset="0"/>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ts val="2475"/>
              </a:lnSpc>
              <a:spcBef>
                <a:spcPct val="20000"/>
              </a:spcBef>
              <a:spcAft>
                <a:spcPct val="0"/>
              </a:spcAft>
              <a:buFont typeface="Arial" charset="0"/>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ts val="2475"/>
              </a:lnSpc>
              <a:spcBef>
                <a:spcPct val="20000"/>
              </a:spcBef>
              <a:spcAft>
                <a:spcPct val="0"/>
              </a:spcAft>
              <a:buFont typeface="Arial" charset="0"/>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Aft>
                <a:spcPts val="0"/>
              </a:spcAft>
              <a:buNone/>
              <a:defRPr/>
            </a:pPr>
            <a:r>
              <a:rPr lang="en-US" sz="1600" spc="0" dirty="0">
                <a:ea typeface="+mn-ea"/>
                <a:cs typeface="+mn-cs"/>
              </a:rPr>
              <a:t>Broad family of POS terminals and peripherals for diverse retail markets</a:t>
            </a:r>
          </a:p>
        </p:txBody>
      </p:sp>
      <p:sp>
        <p:nvSpPr>
          <p:cNvPr id="33" name="Rectangle 32"/>
          <p:cNvSpPr/>
          <p:nvPr/>
        </p:nvSpPr>
        <p:spPr>
          <a:xfrm>
            <a:off x="609601" y="3489958"/>
            <a:ext cx="1844596" cy="57271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ctr" anchorCtr="0"/>
          <a:lstStyle/>
          <a:p>
            <a:pPr>
              <a:spcAft>
                <a:spcPts val="600"/>
              </a:spcAft>
            </a:pPr>
            <a:r>
              <a:rPr lang="en-US" sz="1400" dirty="0"/>
              <a:t>Food, Drug, and Mass Merchandise</a:t>
            </a:r>
          </a:p>
        </p:txBody>
      </p:sp>
      <p:pic>
        <p:nvPicPr>
          <p:cNvPr id="34" name="Picture 10" descr="CD361_21a_RET_RealPOS-82XRT-Modular-Dynakey-7878-Scanner-ACS-screen"/>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9600" y="869154"/>
            <a:ext cx="1844597" cy="2620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60147" y="869154"/>
            <a:ext cx="1854121" cy="2630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Rectangle 35"/>
          <p:cNvSpPr/>
          <p:nvPr/>
        </p:nvSpPr>
        <p:spPr>
          <a:xfrm>
            <a:off x="2660147" y="3489958"/>
            <a:ext cx="1844596" cy="57271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ctr" anchorCtr="0"/>
          <a:lstStyle/>
          <a:p>
            <a:pPr>
              <a:spcAft>
                <a:spcPts val="600"/>
              </a:spcAft>
            </a:pPr>
            <a:r>
              <a:rPr lang="en-US" sz="1400" dirty="0"/>
              <a:t>Department and Specialty Stores</a:t>
            </a:r>
          </a:p>
        </p:txBody>
      </p:sp>
      <p:sp>
        <p:nvSpPr>
          <p:cNvPr id="40" name="Rectangle 39"/>
          <p:cNvSpPr/>
          <p:nvPr/>
        </p:nvSpPr>
        <p:spPr>
          <a:xfrm>
            <a:off x="4710692" y="3489958"/>
            <a:ext cx="1844596" cy="57271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ctr" anchorCtr="0"/>
          <a:lstStyle/>
          <a:p>
            <a:pPr>
              <a:spcAft>
                <a:spcPts val="600"/>
              </a:spcAft>
            </a:pPr>
            <a:r>
              <a:rPr lang="en-US" sz="1400" dirty="0"/>
              <a:t>Petroleum and Convenience Stores</a:t>
            </a:r>
          </a:p>
        </p:txBody>
      </p:sp>
      <p:pic>
        <p:nvPicPr>
          <p:cNvPr id="41" name="Picture 2" descr="C:\Users\mh185066\AppData\Local\Microsoft\Windows\Temporary Internet Files\Content.Outlook\GZ8OBNHF\CD303_09_RP70xrt (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710691" y="869154"/>
            <a:ext cx="1844597" cy="2620804"/>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p:cNvSpPr/>
          <p:nvPr/>
        </p:nvSpPr>
        <p:spPr>
          <a:xfrm>
            <a:off x="6761239" y="3489958"/>
            <a:ext cx="1844596" cy="57271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ctr" anchorCtr="0"/>
          <a:lstStyle/>
          <a:p>
            <a:pPr>
              <a:spcAft>
                <a:spcPts val="600"/>
              </a:spcAft>
            </a:pPr>
            <a:r>
              <a:rPr lang="en-US" sz="1400" dirty="0" smtClean="0"/>
              <a:t>Hospitality</a:t>
            </a:r>
            <a:endParaRPr lang="en-US" sz="1400" dirty="0"/>
          </a:p>
        </p:txBody>
      </p:sp>
      <p:pic>
        <p:nvPicPr>
          <p:cNvPr id="47" name="Picture 1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761238" y="869154"/>
            <a:ext cx="1844596" cy="263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322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30</a:t>
            </a:fld>
            <a:endParaRPr lang="en-US" dirty="0"/>
          </a:p>
        </p:txBody>
      </p:sp>
      <p:sp>
        <p:nvSpPr>
          <p:cNvPr id="6" name="Title 5"/>
          <p:cNvSpPr>
            <a:spLocks noGrp="1"/>
          </p:cNvSpPr>
          <p:nvPr>
            <p:ph type="title"/>
          </p:nvPr>
        </p:nvSpPr>
        <p:spPr/>
        <p:txBody>
          <a:bodyPr/>
          <a:lstStyle/>
          <a:p>
            <a:r>
              <a:rPr lang="en-US" dirty="0"/>
              <a:t>NCR RealPOS </a:t>
            </a:r>
            <a:r>
              <a:rPr lang="en-US" dirty="0" smtClean="0"/>
              <a:t>25</a:t>
            </a:r>
            <a:endParaRPr lang="en-US" dirty="0"/>
          </a:p>
        </p:txBody>
      </p:sp>
      <p:sp>
        <p:nvSpPr>
          <p:cNvPr id="9" name="Text Placeholder 2"/>
          <p:cNvSpPr>
            <a:spLocks noGrp="1"/>
          </p:cNvSpPr>
          <p:nvPr>
            <p:ph type="body" sz="quarter" idx="4294967295"/>
          </p:nvPr>
        </p:nvSpPr>
        <p:spPr>
          <a:xfrm>
            <a:off x="482501" y="533907"/>
            <a:ext cx="832812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Value All-In-One Touch POS</a:t>
            </a:r>
            <a:endParaRPr lang="en-US" spc="0" dirty="0"/>
          </a:p>
        </p:txBody>
      </p:sp>
      <p:sp>
        <p:nvSpPr>
          <p:cNvPr id="55" name="Rectangle 54"/>
          <p:cNvSpPr/>
          <p:nvPr/>
        </p:nvSpPr>
        <p:spPr>
          <a:xfrm>
            <a:off x="4973653" y="2014684"/>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Intel NM10 Express Chipset</a:t>
            </a:r>
          </a:p>
          <a:p>
            <a:pPr marL="57150" indent="-57150">
              <a:buFontTx/>
              <a:buChar char="•"/>
            </a:pPr>
            <a:r>
              <a:rPr lang="en-US" sz="1000" dirty="0">
                <a:solidFill>
                  <a:schemeClr val="bg1"/>
                </a:solidFill>
                <a:latin typeface="+mj-lt"/>
              </a:rPr>
              <a:t> Energy-efficient Atom Dual Core (10W) </a:t>
            </a:r>
          </a:p>
          <a:p>
            <a:pPr marL="57150" indent="-57150">
              <a:buFontTx/>
              <a:buChar char="•"/>
            </a:pPr>
            <a:r>
              <a:rPr lang="en-US" sz="1000" dirty="0">
                <a:solidFill>
                  <a:schemeClr val="bg1"/>
                </a:solidFill>
                <a:latin typeface="+mj-lt"/>
              </a:rPr>
              <a:t> 2GB to 4GB DDR3 Memory (2 slots)</a:t>
            </a:r>
          </a:p>
          <a:p>
            <a:pPr marL="57150" indent="-57150">
              <a:buFontTx/>
              <a:buChar char="•"/>
            </a:pPr>
            <a:r>
              <a:rPr lang="en-US" sz="1000" dirty="0">
                <a:solidFill>
                  <a:schemeClr val="bg1"/>
                </a:solidFill>
                <a:latin typeface="+mj-lt"/>
              </a:rPr>
              <a:t> 250GB HDD or 80GB SSD </a:t>
            </a:r>
          </a:p>
        </p:txBody>
      </p:sp>
      <p:sp>
        <p:nvSpPr>
          <p:cNvPr id="56" name="Rectangle 55"/>
          <p:cNvSpPr/>
          <p:nvPr/>
        </p:nvSpPr>
        <p:spPr>
          <a:xfrm>
            <a:off x="4973653" y="2875807"/>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Powered USB and serial connectivity</a:t>
            </a:r>
          </a:p>
          <a:p>
            <a:pPr marL="57150" indent="-57150">
              <a:buFontTx/>
              <a:buChar char="•"/>
            </a:pPr>
            <a:r>
              <a:rPr lang="en-US" sz="1000" dirty="0">
                <a:solidFill>
                  <a:schemeClr val="bg1"/>
                </a:solidFill>
                <a:latin typeface="+mj-lt"/>
              </a:rPr>
              <a:t> </a:t>
            </a:r>
            <a:r>
              <a:rPr lang="en-US" sz="1000" b="1" u="sng" dirty="0">
                <a:solidFill>
                  <a:schemeClr val="bg1"/>
                </a:solidFill>
                <a:latin typeface="+mj-lt"/>
              </a:rPr>
              <a:t>Fanless</a:t>
            </a:r>
            <a:r>
              <a:rPr lang="en-US" sz="1000" dirty="0">
                <a:solidFill>
                  <a:schemeClr val="bg1"/>
                </a:solidFill>
                <a:latin typeface="+mj-lt"/>
              </a:rPr>
              <a:t> design  </a:t>
            </a:r>
          </a:p>
          <a:p>
            <a:pPr marL="57150" indent="-57150">
              <a:buFontTx/>
              <a:buChar char="•"/>
            </a:pPr>
            <a:r>
              <a:rPr lang="en-US" sz="1000" dirty="0">
                <a:solidFill>
                  <a:schemeClr val="bg1"/>
                </a:solidFill>
                <a:latin typeface="+mj-lt"/>
              </a:rPr>
              <a:t> Rugged enclosure </a:t>
            </a:r>
          </a:p>
          <a:p>
            <a:pPr marL="57150" indent="-57150">
              <a:buFontTx/>
              <a:buChar char="•"/>
            </a:pPr>
            <a:r>
              <a:rPr lang="en-US" sz="1000" dirty="0">
                <a:solidFill>
                  <a:schemeClr val="bg1"/>
                </a:solidFill>
                <a:latin typeface="+mj-lt"/>
              </a:rPr>
              <a:t> Long-life LED display </a:t>
            </a:r>
          </a:p>
        </p:txBody>
      </p:sp>
      <p:sp>
        <p:nvSpPr>
          <p:cNvPr id="57" name="Rectangle 56"/>
          <p:cNvSpPr/>
          <p:nvPr/>
        </p:nvSpPr>
        <p:spPr>
          <a:xfrm>
            <a:off x="4973653" y="3730690"/>
            <a:ext cx="2571295" cy="8065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Simple front access to I/O &amp; disk drive  </a:t>
            </a:r>
          </a:p>
          <a:p>
            <a:pPr marL="57150" indent="-57150">
              <a:buFontTx/>
              <a:buChar char="•"/>
            </a:pPr>
            <a:r>
              <a:rPr lang="en-US" sz="1000" dirty="0">
                <a:solidFill>
                  <a:schemeClr val="bg1"/>
                </a:solidFill>
                <a:latin typeface="+mj-lt"/>
              </a:rPr>
              <a:t> Intuitive cable management </a:t>
            </a:r>
          </a:p>
          <a:p>
            <a:pPr marL="57150" indent="-57150">
              <a:buFontTx/>
              <a:buChar char="•"/>
            </a:pPr>
            <a:r>
              <a:rPr lang="en-US" sz="1000" dirty="0">
                <a:solidFill>
                  <a:schemeClr val="bg1"/>
                </a:solidFill>
                <a:latin typeface="+mj-lt"/>
              </a:rPr>
              <a:t> External power supply - easy to swap</a:t>
            </a:r>
          </a:p>
          <a:p>
            <a:pPr marL="57150" indent="-57150">
              <a:buFontTx/>
              <a:buChar char="•"/>
            </a:pPr>
            <a:r>
              <a:rPr lang="en-US" sz="1000" dirty="0">
                <a:solidFill>
                  <a:schemeClr val="bg1"/>
                </a:solidFill>
                <a:latin typeface="+mj-lt"/>
              </a:rPr>
              <a:t> Dual color LED diagnostic indicators </a:t>
            </a:r>
          </a:p>
        </p:txBody>
      </p:sp>
      <p:sp>
        <p:nvSpPr>
          <p:cNvPr id="58" name="Rectangle 57"/>
          <p:cNvSpPr/>
          <p:nvPr/>
        </p:nvSpPr>
        <p:spPr>
          <a:xfrm>
            <a:off x="3642749" y="2014684"/>
            <a:ext cx="1279627" cy="806523"/>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Efficient</a:t>
            </a:r>
          </a:p>
          <a:p>
            <a:pPr algn="ctr">
              <a:defRPr/>
            </a:pPr>
            <a:r>
              <a:rPr lang="en-PH" sz="1400" b="1" dirty="0">
                <a:latin typeface="+mj-lt"/>
              </a:rPr>
              <a:t>Performance </a:t>
            </a:r>
          </a:p>
        </p:txBody>
      </p:sp>
      <p:sp>
        <p:nvSpPr>
          <p:cNvPr id="59" name="Rectangle 58"/>
          <p:cNvSpPr/>
          <p:nvPr/>
        </p:nvSpPr>
        <p:spPr>
          <a:xfrm>
            <a:off x="3642749" y="2875807"/>
            <a:ext cx="1279627" cy="806523"/>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Retail Hardened</a:t>
            </a:r>
          </a:p>
        </p:txBody>
      </p:sp>
      <p:sp>
        <p:nvSpPr>
          <p:cNvPr id="60" name="Rectangle 59"/>
          <p:cNvSpPr/>
          <p:nvPr/>
        </p:nvSpPr>
        <p:spPr>
          <a:xfrm>
            <a:off x="3642749" y="3730690"/>
            <a:ext cx="1279627" cy="806523"/>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Serviceable</a:t>
            </a:r>
          </a:p>
        </p:txBody>
      </p:sp>
      <p:sp>
        <p:nvSpPr>
          <p:cNvPr id="61" name="Rectangle 60"/>
          <p:cNvSpPr/>
          <p:nvPr/>
        </p:nvSpPr>
        <p:spPr>
          <a:xfrm>
            <a:off x="4973653" y="1152003"/>
            <a:ext cx="2571295" cy="80652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57150" indent="-57150">
              <a:buFontTx/>
              <a:buChar char="•"/>
            </a:pPr>
            <a:r>
              <a:rPr lang="en-US" sz="1000" dirty="0">
                <a:solidFill>
                  <a:schemeClr val="bg1"/>
                </a:solidFill>
                <a:latin typeface="+mj-lt"/>
              </a:rPr>
              <a:t> 15” Resistive Touch w/ high-bright LCD</a:t>
            </a:r>
          </a:p>
          <a:p>
            <a:pPr marL="57150" indent="-57150">
              <a:buFontTx/>
              <a:buChar char="•"/>
            </a:pPr>
            <a:r>
              <a:rPr lang="en-US" sz="1000" dirty="0">
                <a:solidFill>
                  <a:schemeClr val="bg1"/>
                </a:solidFill>
                <a:latin typeface="+mj-lt"/>
              </a:rPr>
              <a:t> Multiple consumer display options</a:t>
            </a:r>
          </a:p>
          <a:p>
            <a:pPr marL="57150" indent="-57150">
              <a:buFontTx/>
              <a:buChar char="•"/>
            </a:pPr>
            <a:r>
              <a:rPr lang="en-US" sz="1000" dirty="0">
                <a:solidFill>
                  <a:schemeClr val="bg1"/>
                </a:solidFill>
                <a:latin typeface="+mj-lt"/>
              </a:rPr>
              <a:t> Integrated MSR, fingerprint reader</a:t>
            </a:r>
          </a:p>
          <a:p>
            <a:pPr marL="57150" indent="-57150">
              <a:buFontTx/>
              <a:buChar char="•"/>
            </a:pPr>
            <a:r>
              <a:rPr lang="en-US" sz="1000" dirty="0">
                <a:solidFill>
                  <a:schemeClr val="bg1"/>
                </a:solidFill>
                <a:latin typeface="+mj-lt"/>
              </a:rPr>
              <a:t> Table-top mount, pole, wall, or pedestal</a:t>
            </a:r>
          </a:p>
        </p:txBody>
      </p:sp>
      <p:sp>
        <p:nvSpPr>
          <p:cNvPr id="62" name="Rectangle 61"/>
          <p:cNvSpPr/>
          <p:nvPr/>
        </p:nvSpPr>
        <p:spPr>
          <a:xfrm>
            <a:off x="3642749" y="1152003"/>
            <a:ext cx="1279627" cy="806522"/>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Versatile</a:t>
            </a:r>
          </a:p>
        </p:txBody>
      </p:sp>
      <p:sp>
        <p:nvSpPr>
          <p:cNvPr id="63" name="Rectangle 62"/>
          <p:cNvSpPr/>
          <p:nvPr/>
        </p:nvSpPr>
        <p:spPr>
          <a:xfrm>
            <a:off x="493711" y="1152003"/>
            <a:ext cx="3080671" cy="2586116"/>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67" name="Text Placeholder 2"/>
          <p:cNvSpPr txBox="1">
            <a:spLocks/>
          </p:cNvSpPr>
          <p:nvPr/>
        </p:nvSpPr>
        <p:spPr>
          <a:xfrm>
            <a:off x="493711" y="3732626"/>
            <a:ext cx="3080672" cy="80155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200" dirty="0">
                <a:latin typeface="+mj-lt"/>
                <a:cs typeface="Arial" charset="0"/>
              </a:rPr>
              <a:t>The NCR RealPOS 25 delivers superior value with its versatile design, efficient performance and high </a:t>
            </a:r>
            <a:r>
              <a:rPr lang="en-US" sz="1200" dirty="0" smtClean="0">
                <a:latin typeface="+mj-lt"/>
                <a:cs typeface="Arial" charset="0"/>
              </a:rPr>
              <a:t>reliability</a:t>
            </a:r>
            <a:endParaRPr lang="en-US" sz="1200" dirty="0">
              <a:latin typeface="+mj-lt"/>
              <a:cs typeface="Arial" charset="0"/>
            </a:endParaRPr>
          </a:p>
        </p:txBody>
      </p:sp>
      <p:sp>
        <p:nvSpPr>
          <p:cNvPr id="73" name="Rectangle 72"/>
          <p:cNvSpPr/>
          <p:nvPr/>
        </p:nvSpPr>
        <p:spPr>
          <a:xfrm>
            <a:off x="7588644" y="2875807"/>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74" name="Rectangle 73"/>
          <p:cNvSpPr/>
          <p:nvPr/>
        </p:nvSpPr>
        <p:spPr>
          <a:xfrm>
            <a:off x="7588644" y="3730690"/>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24" name="Rectangle 23"/>
          <p:cNvSpPr/>
          <p:nvPr/>
        </p:nvSpPr>
        <p:spPr>
          <a:xfrm>
            <a:off x="7588644" y="1152003"/>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sp>
        <p:nvSpPr>
          <p:cNvPr id="25" name="Rectangle 24"/>
          <p:cNvSpPr/>
          <p:nvPr/>
        </p:nvSpPr>
        <p:spPr>
          <a:xfrm>
            <a:off x="7588644" y="2006886"/>
            <a:ext cx="1053389" cy="797976"/>
          </a:xfrm>
          <a:prstGeom prst="rect">
            <a:avLst/>
          </a:prstGeom>
          <a:no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endParaRPr lang="en-PH" dirty="0">
              <a:latin typeface="+mj-lt"/>
            </a:endParaRPr>
          </a:p>
        </p:txBody>
      </p:sp>
      <p:pic>
        <p:nvPicPr>
          <p:cNvPr id="28" name="Picture 34" descr="CD352_06a_RP25_1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801652" y="1259649"/>
            <a:ext cx="616764" cy="591229"/>
          </a:xfrm>
          <a:prstGeom prst="rect">
            <a:avLst/>
          </a:prstGeom>
          <a:noFill/>
          <a:ln w="9525">
            <a:noFill/>
            <a:miter lim="800000"/>
            <a:headEnd/>
            <a:tailEnd/>
          </a:ln>
        </p:spPr>
      </p:pic>
      <p:pic>
        <p:nvPicPr>
          <p:cNvPr id="32" name="Picture 29" descr="CD352_03a_RP25_integrated_2x20_cust_dis"/>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735307" y="2979214"/>
            <a:ext cx="760062" cy="599707"/>
          </a:xfrm>
          <a:prstGeom prst="rect">
            <a:avLst/>
          </a:prstGeom>
          <a:noFill/>
          <a:ln w="9525">
            <a:noFill/>
            <a:miter lim="800000"/>
            <a:headEnd/>
            <a:tailEnd/>
          </a:ln>
        </p:spPr>
      </p:pic>
      <p:pic>
        <p:nvPicPr>
          <p:cNvPr id="36" name="Picture 5" descr="CD352_10_RP25_connectivity_row"/>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696546" y="3852649"/>
            <a:ext cx="826976" cy="562604"/>
          </a:xfrm>
          <a:prstGeom prst="rect">
            <a:avLst/>
          </a:prstGeom>
          <a:noFill/>
          <a:ln w="9525">
            <a:noFill/>
            <a:miter lim="800000"/>
            <a:headEnd/>
            <a:tailEnd/>
          </a:ln>
        </p:spPr>
      </p:pic>
      <p:pic>
        <p:nvPicPr>
          <p:cNvPr id="29" name="Picture 6" descr="Bio-MSR No Shadow"/>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43690" y="1398427"/>
            <a:ext cx="2380714" cy="2039036"/>
          </a:xfrm>
          <a:prstGeom prst="rect">
            <a:avLst/>
          </a:prstGeom>
          <a:noFill/>
          <a:ln w="9525">
            <a:noFill/>
            <a:miter lim="800000"/>
            <a:headEnd/>
            <a:tailEnd/>
          </a:ln>
        </p:spPr>
      </p:pic>
      <p:pic>
        <p:nvPicPr>
          <p:cNvPr id="33" name="Picture 32" descr="atom_a_rgb_3000"/>
          <p:cNvPicPr>
            <a:picLocks noChangeAspect="1" noChangeArrowheads="1"/>
          </p:cNvPicPr>
          <p:nvPr/>
        </p:nvPicPr>
        <p:blipFill>
          <a:blip r:embed="rId7" cstate="email"/>
          <a:srcRect/>
          <a:stretch>
            <a:fillRect/>
          </a:stretch>
        </p:blipFill>
        <p:spPr bwMode="auto">
          <a:xfrm>
            <a:off x="7736520" y="2117933"/>
            <a:ext cx="788639" cy="591480"/>
          </a:xfrm>
          <a:prstGeom prst="rect">
            <a:avLst/>
          </a:prstGeom>
          <a:noFill/>
          <a:ln w="9525">
            <a:noFill/>
            <a:miter lim="800000"/>
            <a:headEnd/>
            <a:tailEnd/>
          </a:ln>
        </p:spPr>
      </p:pic>
    </p:spTree>
    <p:extLst>
      <p:ext uri="{BB962C8B-B14F-4D97-AF65-F5344CB8AC3E}">
        <p14:creationId xmlns:p14="http://schemas.microsoft.com/office/powerpoint/2010/main" val="383138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extLst>
              <p:ext uri="{D42A27DB-BD31-4B8C-83A1-F6EECF244321}">
                <p14:modId xmlns:p14="http://schemas.microsoft.com/office/powerpoint/2010/main" val="150492076"/>
              </p:ext>
            </p:extLst>
          </p:nvPr>
        </p:nvGraphicFramePr>
        <p:xfrm>
          <a:off x="358351" y="1314614"/>
          <a:ext cx="8606355" cy="3479173"/>
        </p:xfrm>
        <a:graphic>
          <a:graphicData uri="http://schemas.openxmlformats.org/drawingml/2006/table">
            <a:tbl>
              <a:tblPr firstRow="1" bandRow="1">
                <a:tableStyleId>{073A0DAA-6AF3-43AB-8588-CEC1D06C72B9}</a:tableStyleId>
              </a:tblPr>
              <a:tblGrid>
                <a:gridCol w="1667673"/>
                <a:gridCol w="1479176"/>
                <a:gridCol w="1479176"/>
                <a:gridCol w="1667436"/>
                <a:gridCol w="2312894"/>
              </a:tblGrid>
              <a:tr h="28440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tx1"/>
                          </a:solidFill>
                          <a:latin typeface="+mn-lt"/>
                          <a:ea typeface="+mn-ea"/>
                          <a:cs typeface="+mn-cs"/>
                        </a:rPr>
                        <a:t>Terminal</a:t>
                      </a: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1000" b="1" dirty="0" smtClean="0">
                          <a:solidFill>
                            <a:schemeClr val="tx1"/>
                          </a:solidFill>
                        </a:rPr>
                        <a:t>NCR RealPOS</a:t>
                      </a:r>
                      <a:r>
                        <a:rPr lang="en-US" sz="1000" b="1" baseline="0" dirty="0" smtClean="0">
                          <a:solidFill>
                            <a:schemeClr val="tx1"/>
                          </a:solidFill>
                        </a:rPr>
                        <a:t> 25</a:t>
                      </a:r>
                      <a:endParaRPr lang="en-US" sz="10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1000" b="1" dirty="0" smtClean="0">
                          <a:solidFill>
                            <a:schemeClr val="tx1"/>
                          </a:solidFill>
                        </a:rPr>
                        <a:t>NCR RealPOS</a:t>
                      </a:r>
                      <a:r>
                        <a:rPr lang="en-US" sz="1000" b="1" baseline="0" dirty="0" smtClean="0">
                          <a:solidFill>
                            <a:schemeClr val="tx1"/>
                          </a:solidFill>
                        </a:rPr>
                        <a:t> 50</a:t>
                      </a:r>
                      <a:endParaRPr lang="en-US" sz="10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1000" b="1" dirty="0" smtClean="0">
                          <a:solidFill>
                            <a:schemeClr val="tx1"/>
                          </a:solidFill>
                        </a:rPr>
                        <a:t>NCR RealPOS 72XRT</a:t>
                      </a:r>
                      <a:endParaRPr lang="en-US" sz="10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1000" b="1" dirty="0" smtClean="0">
                          <a:solidFill>
                            <a:schemeClr val="tx1"/>
                          </a:solidFill>
                        </a:rPr>
                        <a:t>NCR RealPOS</a:t>
                      </a:r>
                      <a:r>
                        <a:rPr lang="en-US" sz="1000" b="1" baseline="0" dirty="0" smtClean="0">
                          <a:solidFill>
                            <a:schemeClr val="tx1"/>
                          </a:solidFill>
                        </a:rPr>
                        <a:t> XR7</a:t>
                      </a:r>
                      <a:endParaRPr lang="en-US" sz="10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02448">
                <a:tc>
                  <a:txBody>
                    <a:bodyPr/>
                    <a:lstStyle/>
                    <a:p>
                      <a:r>
                        <a:rPr lang="en-US" sz="800" b="1" dirty="0" smtClean="0">
                          <a:solidFill>
                            <a:schemeClr val="tx1"/>
                          </a:solidFill>
                        </a:rPr>
                        <a:t>Form Factor </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All-in-One</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800" b="0" kern="1200" dirty="0" smtClean="0">
                          <a:solidFill>
                            <a:schemeClr val="tx1"/>
                          </a:solidFill>
                          <a:latin typeface="+mn-lt"/>
                          <a:ea typeface="+mn-ea"/>
                          <a:cs typeface="+mn-cs"/>
                        </a:rPr>
                        <a:t>All-in-One</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Integrated </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All-in-One / Zero-Bezel</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245728">
                <a:tc>
                  <a:txBody>
                    <a:bodyPr/>
                    <a:lstStyle/>
                    <a:p>
                      <a:r>
                        <a:rPr lang="en-US" sz="800" b="1" dirty="0" smtClean="0">
                          <a:solidFill>
                            <a:schemeClr val="tx1"/>
                          </a:solidFill>
                        </a:rPr>
                        <a:t>Touchscreen</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15” Resistive</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800" b="0" kern="1200" dirty="0" smtClean="0">
                          <a:solidFill>
                            <a:schemeClr val="tx1"/>
                          </a:solidFill>
                          <a:latin typeface="+mn-lt"/>
                          <a:ea typeface="+mn-ea"/>
                          <a:cs typeface="+mn-cs"/>
                        </a:rPr>
                        <a:t>15” Surface</a:t>
                      </a:r>
                      <a:r>
                        <a:rPr lang="en-US" sz="800" b="0" kern="1200" baseline="0" dirty="0" smtClean="0">
                          <a:solidFill>
                            <a:schemeClr val="tx1"/>
                          </a:solidFill>
                          <a:latin typeface="+mn-lt"/>
                          <a:ea typeface="+mn-ea"/>
                          <a:cs typeface="+mn-cs"/>
                        </a:rPr>
                        <a:t> Capacitive</a:t>
                      </a:r>
                    </a:p>
                    <a:p>
                      <a:pPr marL="0" marR="0" indent="0" algn="ctr" defTabSz="914400" rtl="0" eaLnBrk="1" fontAlgn="auto" latinLnBrk="0" hangingPunct="1">
                        <a:lnSpc>
                          <a:spcPct val="100000"/>
                        </a:lnSpc>
                        <a:spcBef>
                          <a:spcPts val="0"/>
                        </a:spcBef>
                        <a:spcAft>
                          <a:spcPts val="0"/>
                        </a:spcAft>
                        <a:buClrTx/>
                        <a:buSzTx/>
                        <a:buFontTx/>
                        <a:buNone/>
                        <a:tabLst/>
                        <a:defRPr/>
                      </a:pPr>
                      <a:r>
                        <a:rPr lang="en-US" sz="800" b="0" kern="1200" baseline="0" dirty="0" smtClean="0">
                          <a:solidFill>
                            <a:schemeClr val="tx1"/>
                          </a:solidFill>
                          <a:latin typeface="+mn-lt"/>
                          <a:ea typeface="+mn-ea"/>
                          <a:cs typeface="+mn-cs"/>
                        </a:rPr>
                        <a:t>15” Resistive Touch</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800" b="0" kern="1200" dirty="0" smtClean="0">
                          <a:solidFill>
                            <a:schemeClr val="tx1"/>
                          </a:solidFill>
                          <a:latin typeface="+mn-lt"/>
                          <a:ea typeface="+mn-ea"/>
                          <a:cs typeface="+mn-cs"/>
                        </a:rPr>
                        <a:t>17” Surface</a:t>
                      </a:r>
                      <a:r>
                        <a:rPr lang="en-US" sz="800" b="0" kern="1200" baseline="0" dirty="0" smtClean="0">
                          <a:solidFill>
                            <a:schemeClr val="tx1"/>
                          </a:solidFill>
                          <a:latin typeface="+mn-lt"/>
                          <a:ea typeface="+mn-ea"/>
                          <a:cs typeface="+mn-cs"/>
                        </a:rPr>
                        <a:t> Capacitive</a:t>
                      </a:r>
                    </a:p>
                    <a:p>
                      <a:pPr marL="0" marR="0" indent="0" algn="ctr" defTabSz="914400" rtl="0" eaLnBrk="1" fontAlgn="auto" latinLnBrk="0" hangingPunct="1">
                        <a:lnSpc>
                          <a:spcPct val="100000"/>
                        </a:lnSpc>
                        <a:spcBef>
                          <a:spcPts val="0"/>
                        </a:spcBef>
                        <a:spcAft>
                          <a:spcPts val="0"/>
                        </a:spcAft>
                        <a:buClrTx/>
                        <a:buSzTx/>
                        <a:buFontTx/>
                        <a:buNone/>
                        <a:tabLst/>
                        <a:defRPr/>
                      </a:pPr>
                      <a:r>
                        <a:rPr lang="en-US" sz="800" b="0" kern="1200" baseline="0" dirty="0" smtClean="0">
                          <a:solidFill>
                            <a:schemeClr val="tx1"/>
                          </a:solidFill>
                          <a:latin typeface="+mn-lt"/>
                          <a:ea typeface="+mn-ea"/>
                          <a:cs typeface="+mn-cs"/>
                        </a:rPr>
                        <a:t>15” </a:t>
                      </a:r>
                      <a:r>
                        <a:rPr lang="en-US" sz="800" b="0" kern="1200" dirty="0" smtClean="0">
                          <a:solidFill>
                            <a:schemeClr val="tx1"/>
                          </a:solidFill>
                          <a:latin typeface="+mn-lt"/>
                          <a:ea typeface="+mn-ea"/>
                          <a:cs typeface="+mn-cs"/>
                        </a:rPr>
                        <a:t>Surface</a:t>
                      </a:r>
                      <a:r>
                        <a:rPr lang="en-US" sz="800" b="0" kern="1200" baseline="0" dirty="0" smtClean="0">
                          <a:solidFill>
                            <a:schemeClr val="tx1"/>
                          </a:solidFill>
                          <a:latin typeface="+mn-lt"/>
                          <a:ea typeface="+mn-ea"/>
                          <a:cs typeface="+mn-cs"/>
                        </a:rPr>
                        <a:t> Capacitive</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800" b="0" kern="1200" dirty="0" smtClean="0">
                          <a:solidFill>
                            <a:schemeClr val="tx1"/>
                          </a:solidFill>
                          <a:latin typeface="+mn-lt"/>
                          <a:ea typeface="+mn-ea"/>
                          <a:cs typeface="+mn-cs"/>
                        </a:rPr>
                        <a:t>18.5” Projected </a:t>
                      </a:r>
                      <a:r>
                        <a:rPr lang="en-US" sz="800" b="0" kern="1200" baseline="0" dirty="0" smtClean="0">
                          <a:solidFill>
                            <a:schemeClr val="tx1"/>
                          </a:solidFill>
                          <a:latin typeface="+mn-lt"/>
                          <a:ea typeface="+mn-ea"/>
                          <a:cs typeface="+mn-cs"/>
                        </a:rPr>
                        <a:t>Capacitive  (16:9 widescreen)</a:t>
                      </a:r>
                    </a:p>
                    <a:p>
                      <a:pPr marL="0" marR="0" indent="0" algn="ctr" defTabSz="914400" rtl="0" eaLnBrk="1" fontAlgn="auto" latinLnBrk="0" hangingPunct="1">
                        <a:lnSpc>
                          <a:spcPct val="100000"/>
                        </a:lnSpc>
                        <a:spcBef>
                          <a:spcPts val="0"/>
                        </a:spcBef>
                        <a:spcAft>
                          <a:spcPts val="0"/>
                        </a:spcAft>
                        <a:buClrTx/>
                        <a:buSzTx/>
                        <a:buFontTx/>
                        <a:buNone/>
                        <a:tabLst/>
                        <a:defRPr/>
                      </a:pPr>
                      <a:r>
                        <a:rPr lang="en-US" sz="800" b="0" kern="1200" baseline="0" dirty="0" smtClean="0">
                          <a:solidFill>
                            <a:schemeClr val="tx1"/>
                          </a:solidFill>
                          <a:latin typeface="+mn-lt"/>
                          <a:ea typeface="+mn-ea"/>
                          <a:cs typeface="+mn-cs"/>
                        </a:rPr>
                        <a:t>15” Projected Capacitive  (4:3 aspect ratio)   </a:t>
                      </a:r>
                    </a:p>
                    <a:p>
                      <a:pPr marL="0" marR="0" indent="0" algn="ctr" defTabSz="914400" rtl="0" eaLnBrk="1" fontAlgn="auto" latinLnBrk="0" hangingPunct="1">
                        <a:lnSpc>
                          <a:spcPct val="100000"/>
                        </a:lnSpc>
                        <a:spcBef>
                          <a:spcPts val="0"/>
                        </a:spcBef>
                        <a:spcAft>
                          <a:spcPts val="0"/>
                        </a:spcAft>
                        <a:buClrTx/>
                        <a:buSzTx/>
                        <a:buFontTx/>
                        <a:buNone/>
                        <a:tabLst/>
                        <a:defRPr/>
                      </a:pPr>
                      <a:r>
                        <a:rPr lang="en-US" sz="800" b="0" kern="1200" baseline="0" dirty="0" smtClean="0">
                          <a:solidFill>
                            <a:schemeClr val="tx1"/>
                          </a:solidFill>
                          <a:latin typeface="+mn-lt"/>
                          <a:ea typeface="+mn-ea"/>
                          <a:cs typeface="+mn-cs"/>
                        </a:rPr>
                        <a:t>15” Resistive Touch (4:3 aspect ratio) </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212715">
                <a:tc>
                  <a:txBody>
                    <a:bodyPr/>
                    <a:lstStyle/>
                    <a:p>
                      <a:r>
                        <a:rPr lang="en-US" sz="800" b="1" kern="1200" dirty="0" smtClean="0">
                          <a:solidFill>
                            <a:schemeClr val="tx1"/>
                          </a:solidFill>
                          <a:latin typeface="+mn-lt"/>
                          <a:ea typeface="+mn-ea"/>
                          <a:cs typeface="+mn-cs"/>
                        </a:rPr>
                        <a:t>Multi-touch</a:t>
                      </a:r>
                      <a:endParaRPr lang="en-US" sz="800" b="1"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800" b="0" kern="1200" dirty="0" smtClean="0">
                          <a:solidFill>
                            <a:schemeClr val="tx1">
                              <a:lumMod val="90000"/>
                              <a:lumOff val="10000"/>
                            </a:schemeClr>
                          </a:solidFill>
                          <a:latin typeface="+mn-lt"/>
                          <a:ea typeface="+mn-ea"/>
                          <a:cs typeface="+mn-cs"/>
                        </a:rPr>
                        <a:t>No</a:t>
                      </a:r>
                      <a:endParaRPr lang="en-US" sz="800" b="0" kern="1200" dirty="0">
                        <a:solidFill>
                          <a:schemeClr val="tx1">
                            <a:lumMod val="90000"/>
                            <a:lumOff val="10000"/>
                          </a:schemeClr>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800" b="0" kern="1200" dirty="0" smtClean="0">
                          <a:solidFill>
                            <a:schemeClr val="tx1">
                              <a:lumMod val="90000"/>
                              <a:lumOff val="10000"/>
                            </a:schemeClr>
                          </a:solidFill>
                          <a:latin typeface="+mn-lt"/>
                          <a:ea typeface="+mn-ea"/>
                          <a:cs typeface="+mn-cs"/>
                        </a:rPr>
                        <a:t>No</a:t>
                      </a:r>
                      <a:endParaRPr lang="en-US" sz="800" b="0" kern="1200" dirty="0">
                        <a:solidFill>
                          <a:schemeClr val="tx1">
                            <a:lumMod val="90000"/>
                            <a:lumOff val="10000"/>
                          </a:schemeClr>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800" b="0" kern="1200" dirty="0" smtClean="0">
                          <a:solidFill>
                            <a:schemeClr val="tx1"/>
                          </a:solidFill>
                          <a:latin typeface="+mn-lt"/>
                          <a:ea typeface="+mn-ea"/>
                          <a:cs typeface="+mn-cs"/>
                        </a:rPr>
                        <a:t>No</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800" b="0" kern="1200" dirty="0" smtClean="0">
                          <a:solidFill>
                            <a:schemeClr val="tx1"/>
                          </a:solidFill>
                          <a:latin typeface="+mn-lt"/>
                          <a:ea typeface="+mn-ea"/>
                          <a:cs typeface="+mn-cs"/>
                        </a:rPr>
                        <a:t>Yes (18.5” and 15” P-Cap models)</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208461">
                <a:tc>
                  <a:txBody>
                    <a:bodyPr/>
                    <a:lstStyle/>
                    <a:p>
                      <a:pPr marL="0" marR="0" lvl="2" indent="0" algn="l" defTabSz="457200" rtl="0" eaLnBrk="1" fontAlgn="auto" latinLnBrk="0" hangingPunct="1">
                        <a:lnSpc>
                          <a:spcPct val="100000"/>
                        </a:lnSpc>
                        <a:spcBef>
                          <a:spcPts val="0"/>
                        </a:spcBef>
                        <a:spcAft>
                          <a:spcPts val="0"/>
                        </a:spcAft>
                        <a:buClrTx/>
                        <a:buSzTx/>
                        <a:buFontTx/>
                        <a:buNone/>
                        <a:tabLst/>
                        <a:defRPr/>
                      </a:pPr>
                      <a:r>
                        <a:rPr lang="en-US" sz="800" b="1" kern="1200" dirty="0" smtClean="0">
                          <a:solidFill>
                            <a:schemeClr val="tx1"/>
                          </a:solidFill>
                          <a:latin typeface="+mn-lt"/>
                          <a:ea typeface="+mn-ea"/>
                          <a:cs typeface="+mn-cs"/>
                        </a:rPr>
                        <a:t>LCD Brightness (typical)</a:t>
                      </a:r>
                      <a:endParaRPr lang="en-US" sz="800" b="1"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800" b="0" kern="1200" baseline="0" dirty="0" smtClean="0">
                          <a:solidFill>
                            <a:schemeClr val="tx1"/>
                          </a:solidFill>
                          <a:latin typeface="+mn-lt"/>
                          <a:ea typeface="+mn-ea"/>
                          <a:cs typeface="+mn-cs"/>
                        </a:rPr>
                        <a:t>350 </a:t>
                      </a:r>
                      <a:r>
                        <a:rPr lang="en-US" sz="800" b="0" kern="1200" dirty="0" smtClean="0">
                          <a:solidFill>
                            <a:schemeClr val="tx1"/>
                          </a:solidFill>
                          <a:latin typeface="+mn-lt"/>
                          <a:ea typeface="+mn-ea"/>
                          <a:cs typeface="+mn-cs"/>
                        </a:rPr>
                        <a:t>cd/m</a:t>
                      </a:r>
                      <a:r>
                        <a:rPr lang="en-US" sz="900" b="0" baseline="30000" dirty="0" smtClean="0">
                          <a:solidFill>
                            <a:schemeClr val="tx1">
                              <a:lumMod val="90000"/>
                              <a:lumOff val="10000"/>
                            </a:schemeClr>
                          </a:solidFill>
                        </a:rPr>
                        <a:t>2</a:t>
                      </a:r>
                      <a:endParaRPr lang="en-US" sz="800" b="0" kern="1200" dirty="0">
                        <a:solidFill>
                          <a:schemeClr val="tx1">
                            <a:lumMod val="90000"/>
                            <a:lumOff val="10000"/>
                          </a:schemeClr>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800" b="0" kern="1200" baseline="0" dirty="0" smtClean="0">
                          <a:solidFill>
                            <a:schemeClr val="tx1"/>
                          </a:solidFill>
                          <a:latin typeface="+mn-lt"/>
                          <a:ea typeface="+mn-ea"/>
                          <a:cs typeface="+mn-cs"/>
                        </a:rPr>
                        <a:t>350 </a:t>
                      </a:r>
                      <a:r>
                        <a:rPr lang="en-US" sz="800" b="0" kern="1200" dirty="0" smtClean="0">
                          <a:solidFill>
                            <a:schemeClr val="tx1"/>
                          </a:solidFill>
                          <a:latin typeface="+mn-lt"/>
                          <a:ea typeface="+mn-ea"/>
                          <a:cs typeface="+mn-cs"/>
                        </a:rPr>
                        <a:t>cd/m</a:t>
                      </a:r>
                      <a:r>
                        <a:rPr lang="en-US" sz="900" b="0" baseline="30000" dirty="0" smtClean="0">
                          <a:solidFill>
                            <a:schemeClr val="tx1">
                              <a:lumMod val="90000"/>
                              <a:lumOff val="10000"/>
                            </a:schemeClr>
                          </a:solidFill>
                        </a:rPr>
                        <a:t>2</a:t>
                      </a:r>
                      <a:endParaRPr lang="en-US" sz="800" b="0" kern="1200" dirty="0">
                        <a:solidFill>
                          <a:schemeClr val="tx1">
                            <a:lumMod val="90000"/>
                            <a:lumOff val="10000"/>
                          </a:schemeClr>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800" b="0" kern="1200" baseline="0" dirty="0" smtClean="0">
                          <a:solidFill>
                            <a:schemeClr val="tx1"/>
                          </a:solidFill>
                          <a:latin typeface="+mn-lt"/>
                          <a:ea typeface="+mn-ea"/>
                          <a:cs typeface="+mn-cs"/>
                        </a:rPr>
                        <a:t>400 </a:t>
                      </a:r>
                      <a:r>
                        <a:rPr lang="en-US" sz="800" b="0" kern="1200" dirty="0" smtClean="0">
                          <a:solidFill>
                            <a:schemeClr val="tx1"/>
                          </a:solidFill>
                          <a:latin typeface="+mn-lt"/>
                          <a:ea typeface="+mn-ea"/>
                          <a:cs typeface="+mn-cs"/>
                        </a:rPr>
                        <a:t>cd/m</a:t>
                      </a:r>
                      <a:r>
                        <a:rPr lang="en-US" sz="900" b="0" baseline="30000" dirty="0" smtClean="0">
                          <a:solidFill>
                            <a:schemeClr val="tx1">
                              <a:lumMod val="90000"/>
                              <a:lumOff val="10000"/>
                            </a:schemeClr>
                          </a:solidFill>
                        </a:rPr>
                        <a:t>2 </a:t>
                      </a:r>
                      <a:r>
                        <a:rPr lang="en-US" sz="800" b="0" kern="1200" baseline="0" dirty="0" smtClean="0">
                          <a:solidFill>
                            <a:schemeClr val="tx1"/>
                          </a:solidFill>
                          <a:latin typeface="+mn-lt"/>
                          <a:ea typeface="+mn-ea"/>
                          <a:cs typeface="+mn-cs"/>
                        </a:rPr>
                        <a:t> (15” R1.2) / 350 (17”)</a:t>
                      </a:r>
                      <a:endParaRPr lang="en-US" sz="800" b="0" kern="1200" baseline="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lvl="2" indent="0" algn="ctr" defTabSz="914400" rtl="0" eaLnBrk="1" fontAlgn="auto" latinLnBrk="0" hangingPunct="1">
                        <a:lnSpc>
                          <a:spcPct val="100000"/>
                        </a:lnSpc>
                        <a:spcBef>
                          <a:spcPts val="0"/>
                        </a:spcBef>
                        <a:spcAft>
                          <a:spcPts val="0"/>
                        </a:spcAft>
                        <a:buClrTx/>
                        <a:buSzTx/>
                        <a:buFontTx/>
                        <a:buNone/>
                        <a:tabLst/>
                        <a:defRPr/>
                      </a:pPr>
                      <a:r>
                        <a:rPr lang="en-US" sz="800" b="0" kern="1200" baseline="0" dirty="0" smtClean="0">
                          <a:solidFill>
                            <a:schemeClr val="tx1"/>
                          </a:solidFill>
                          <a:latin typeface="+mn-lt"/>
                          <a:ea typeface="+mn-ea"/>
                          <a:cs typeface="+mn-cs"/>
                        </a:rPr>
                        <a:t>500 </a:t>
                      </a:r>
                      <a:r>
                        <a:rPr lang="en-US" sz="800" b="0" kern="1200" dirty="0" smtClean="0">
                          <a:solidFill>
                            <a:schemeClr val="tx1"/>
                          </a:solidFill>
                          <a:latin typeface="+mn-lt"/>
                          <a:ea typeface="+mn-ea"/>
                          <a:cs typeface="+mn-cs"/>
                        </a:rPr>
                        <a:t>cd/m</a:t>
                      </a:r>
                      <a:r>
                        <a:rPr lang="en-US" sz="900" b="0" baseline="30000" dirty="0" smtClean="0">
                          <a:solidFill>
                            <a:schemeClr val="tx1">
                              <a:lumMod val="90000"/>
                              <a:lumOff val="10000"/>
                            </a:schemeClr>
                          </a:solidFill>
                        </a:rPr>
                        <a:t>2</a:t>
                      </a:r>
                      <a:r>
                        <a:rPr lang="en-US" sz="800" b="0" kern="1200" baseline="0" dirty="0" smtClean="0">
                          <a:solidFill>
                            <a:schemeClr val="tx1"/>
                          </a:solidFill>
                          <a:latin typeface="+mn-lt"/>
                          <a:ea typeface="+mn-ea"/>
                          <a:cs typeface="+mn-cs"/>
                        </a:rPr>
                        <a:t>  (15”) / 300 </a:t>
                      </a:r>
                      <a:r>
                        <a:rPr lang="en-US" sz="800" b="0" kern="1200" dirty="0" smtClean="0">
                          <a:solidFill>
                            <a:schemeClr val="tx1"/>
                          </a:solidFill>
                          <a:latin typeface="+mn-lt"/>
                          <a:ea typeface="+mn-ea"/>
                          <a:cs typeface="+mn-cs"/>
                        </a:rPr>
                        <a:t>cd/m</a:t>
                      </a:r>
                      <a:r>
                        <a:rPr lang="en-US" sz="900" b="0" baseline="30000" dirty="0" smtClean="0">
                          <a:solidFill>
                            <a:schemeClr val="tx1">
                              <a:lumMod val="90000"/>
                              <a:lumOff val="10000"/>
                            </a:schemeClr>
                          </a:solidFill>
                        </a:rPr>
                        <a:t>2</a:t>
                      </a:r>
                      <a:r>
                        <a:rPr lang="en-US" sz="800" b="0" kern="1200" baseline="0" dirty="0" smtClean="0">
                          <a:solidFill>
                            <a:schemeClr val="tx1"/>
                          </a:solidFill>
                          <a:latin typeface="+mn-lt"/>
                          <a:ea typeface="+mn-ea"/>
                          <a:cs typeface="+mn-cs"/>
                        </a:rPr>
                        <a:t> (18.5”)</a:t>
                      </a:r>
                      <a:endParaRPr lang="en-US" sz="800" b="0" kern="1200" baseline="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231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b="1" dirty="0" smtClean="0">
                          <a:solidFill>
                            <a:schemeClr val="tx1"/>
                          </a:solidFill>
                        </a:rPr>
                        <a:t>Intel Chipset</a:t>
                      </a: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NM10 Express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Mobile GL40 Express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Q67 Express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Q87 Express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24006">
                <a:tc>
                  <a:txBody>
                    <a:bodyPr/>
                    <a:lstStyle/>
                    <a:p>
                      <a:r>
                        <a:rPr lang="en-US" sz="800" b="1" dirty="0" smtClean="0">
                          <a:solidFill>
                            <a:schemeClr val="tx1"/>
                          </a:solidFill>
                        </a:rPr>
                        <a:t>Intel Processor(s)</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Atom D2550</a:t>
                      </a: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Celeron </a:t>
                      </a:r>
                    </a:p>
                  </a:txBody>
                  <a:tcPr marT="34299" marB="34299" anchor="ctr">
                    <a:gradFill>
                      <a:gsLst>
                        <a:gs pos="0">
                          <a:srgbClr val="FFEFD1"/>
                        </a:gs>
                        <a:gs pos="64999">
                          <a:srgbClr val="F0EBD5"/>
                        </a:gs>
                        <a:gs pos="100000">
                          <a:srgbClr val="D1C39F"/>
                        </a:gs>
                      </a:gsLst>
                      <a:lin ang="5400000" scaled="0"/>
                    </a:gra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smtClean="0">
                          <a:ln>
                            <a:noFill/>
                          </a:ln>
                          <a:solidFill>
                            <a:prstClr val="black"/>
                          </a:solidFill>
                          <a:effectLst/>
                          <a:uLnTx/>
                          <a:uFillTx/>
                          <a:latin typeface="+mn-lt"/>
                        </a:rPr>
                        <a:t>Core i5 vPro,  Core i3,  Celeron  </a:t>
                      </a: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Core i5 vPro,  Core i3,  Celeron </a:t>
                      </a:r>
                    </a:p>
                  </a:txBody>
                  <a:tcPr marT="34299" marB="34299" anchor="ctr">
                    <a:gradFill>
                      <a:gsLst>
                        <a:gs pos="0">
                          <a:srgbClr val="FFEFD1"/>
                        </a:gs>
                        <a:gs pos="64999">
                          <a:srgbClr val="F0EBD5"/>
                        </a:gs>
                        <a:gs pos="100000">
                          <a:srgbClr val="D1C39F"/>
                        </a:gs>
                      </a:gsLst>
                      <a:lin ang="5400000" scaled="0"/>
                    </a:gradFill>
                  </a:tcPr>
                </a:tc>
              </a:tr>
              <a:tr h="224006">
                <a:tc>
                  <a:txBody>
                    <a:bodyPr/>
                    <a:lstStyle/>
                    <a:p>
                      <a:r>
                        <a:rPr lang="en-US" sz="800" b="1" dirty="0" smtClean="0">
                          <a:solidFill>
                            <a:schemeClr val="tx1"/>
                          </a:solidFill>
                        </a:rPr>
                        <a:t>Intel</a:t>
                      </a:r>
                      <a:r>
                        <a:rPr lang="en-US" sz="800" b="1" baseline="0" dirty="0" smtClean="0">
                          <a:solidFill>
                            <a:schemeClr val="tx1"/>
                          </a:solidFill>
                        </a:rPr>
                        <a:t> Processor Family</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Cedarview</a:t>
                      </a: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Penryn </a:t>
                      </a:r>
                    </a:p>
                  </a:txBody>
                  <a:tcPr marT="34299" marB="34299" anchor="ctr">
                    <a:gradFill>
                      <a:gsLst>
                        <a:gs pos="0">
                          <a:srgbClr val="FFEFD1"/>
                        </a:gs>
                        <a:gs pos="64999">
                          <a:srgbClr val="F0EBD5"/>
                        </a:gs>
                        <a:gs pos="100000">
                          <a:srgbClr val="D1C39F"/>
                        </a:gs>
                      </a:gsLst>
                      <a:lin ang="5400000" scaled="0"/>
                    </a:gra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Ivy</a:t>
                      </a:r>
                      <a:r>
                        <a:rPr lang="en-US" sz="800" b="0" baseline="0" dirty="0" smtClean="0">
                          <a:solidFill>
                            <a:schemeClr val="tx1"/>
                          </a:solidFill>
                        </a:rPr>
                        <a:t> Bridge (3</a:t>
                      </a:r>
                      <a:r>
                        <a:rPr lang="en-US" sz="800" b="0" baseline="30000" dirty="0" smtClean="0">
                          <a:solidFill>
                            <a:schemeClr val="tx1"/>
                          </a:solidFill>
                        </a:rPr>
                        <a:t>rd</a:t>
                      </a:r>
                      <a:r>
                        <a:rPr lang="en-US" sz="800" b="0" baseline="0" dirty="0" smtClean="0">
                          <a:solidFill>
                            <a:schemeClr val="tx1"/>
                          </a:solidFill>
                        </a:rPr>
                        <a:t> Generation) R1.2</a:t>
                      </a:r>
                      <a:endParaRPr kumimoji="0" lang="en-US" sz="800" b="0" i="0" u="none" strike="noStrike" kern="1200" cap="none" spc="0" normalizeH="0" baseline="0" noProof="0" dirty="0" smtClean="0">
                        <a:ln>
                          <a:noFill/>
                        </a:ln>
                        <a:solidFill>
                          <a:prstClr val="black"/>
                        </a:solidFill>
                        <a:effectLst/>
                        <a:uLnTx/>
                        <a:uFillTx/>
                        <a:latin typeface="+mn-lt"/>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Haswell (4</a:t>
                      </a:r>
                      <a:r>
                        <a:rPr lang="en-US" sz="800" b="0" baseline="30000" dirty="0" smtClean="0">
                          <a:solidFill>
                            <a:schemeClr val="tx1"/>
                          </a:solidFill>
                        </a:rPr>
                        <a:t>th</a:t>
                      </a:r>
                      <a:r>
                        <a:rPr lang="en-US" sz="800" b="0" dirty="0" smtClean="0">
                          <a:solidFill>
                            <a:schemeClr val="tx1"/>
                          </a:solidFill>
                        </a:rPr>
                        <a:t> Generation)</a:t>
                      </a:r>
                    </a:p>
                  </a:txBody>
                  <a:tcPr marT="34299" marB="34299" anchor="ctr">
                    <a:gradFill>
                      <a:gsLst>
                        <a:gs pos="0">
                          <a:srgbClr val="FFEFD1"/>
                        </a:gs>
                        <a:gs pos="64999">
                          <a:srgbClr val="F0EBD5"/>
                        </a:gs>
                        <a:gs pos="100000">
                          <a:srgbClr val="D1C39F"/>
                        </a:gs>
                      </a:gsLst>
                      <a:lin ang="5400000" scaled="0"/>
                    </a:gradFill>
                  </a:tcPr>
                </a:tc>
              </a:tr>
              <a:tr h="188482">
                <a:tc>
                  <a:txBody>
                    <a:bodyPr/>
                    <a:lstStyle/>
                    <a:p>
                      <a:r>
                        <a:rPr lang="en-US" sz="800" b="1" dirty="0" smtClean="0">
                          <a:solidFill>
                            <a:schemeClr val="tx1"/>
                          </a:solidFill>
                        </a:rPr>
                        <a:t>Memory </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2GB</a:t>
                      </a:r>
                      <a:r>
                        <a:rPr lang="en-US" sz="800" b="0" baseline="0" dirty="0" smtClean="0">
                          <a:solidFill>
                            <a:schemeClr val="tx1"/>
                          </a:solidFill>
                        </a:rPr>
                        <a:t> u</a:t>
                      </a:r>
                      <a:r>
                        <a:rPr lang="en-US" sz="800" b="0" dirty="0" smtClean="0">
                          <a:solidFill>
                            <a:schemeClr val="tx1"/>
                          </a:solidFill>
                        </a:rPr>
                        <a:t>p to 4GB DDR3</a:t>
                      </a: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baseline="0" dirty="0" smtClean="0">
                          <a:solidFill>
                            <a:schemeClr val="tx1"/>
                          </a:solidFill>
                        </a:rPr>
                        <a:t>up to </a:t>
                      </a:r>
                      <a:r>
                        <a:rPr lang="en-US" sz="800" b="0" dirty="0" smtClean="0">
                          <a:solidFill>
                            <a:schemeClr val="tx1"/>
                          </a:solidFill>
                        </a:rPr>
                        <a:t>4GB DDR3</a:t>
                      </a: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4GB</a:t>
                      </a:r>
                      <a:r>
                        <a:rPr lang="en-US" sz="800" b="0" baseline="0" dirty="0" smtClean="0">
                          <a:solidFill>
                            <a:schemeClr val="tx1"/>
                          </a:solidFill>
                        </a:rPr>
                        <a:t> u</a:t>
                      </a:r>
                      <a:r>
                        <a:rPr lang="en-US" sz="800" b="0" dirty="0" smtClean="0">
                          <a:solidFill>
                            <a:schemeClr val="tx1"/>
                          </a:solidFill>
                        </a:rPr>
                        <a:t>p to 16GB DDR3  </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4GB up to 16GB DDR3 </a:t>
                      </a:r>
                    </a:p>
                  </a:txBody>
                  <a:tcPr marT="34299" marB="34299" anchor="ctr">
                    <a:gradFill>
                      <a:gsLst>
                        <a:gs pos="0">
                          <a:srgbClr val="FFEFD1"/>
                        </a:gs>
                        <a:gs pos="64999">
                          <a:srgbClr val="F0EBD5"/>
                        </a:gs>
                        <a:gs pos="100000">
                          <a:srgbClr val="D1C39F"/>
                        </a:gs>
                      </a:gsLst>
                      <a:lin ang="5400000" scaled="0"/>
                    </a:gradFill>
                  </a:tcPr>
                </a:tc>
              </a:tr>
              <a:tr h="192076">
                <a:tc>
                  <a:txBody>
                    <a:bodyPr/>
                    <a:lstStyle/>
                    <a:p>
                      <a:r>
                        <a:rPr lang="en-US" sz="800" b="1" dirty="0" smtClean="0">
                          <a:solidFill>
                            <a:schemeClr val="tx1"/>
                          </a:solidFill>
                        </a:rPr>
                        <a:t>Storage</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250GB HDD or 80GB SSD</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250GB HDD or 80GB</a:t>
                      </a:r>
                      <a:r>
                        <a:rPr lang="en-US" sz="800" b="0" baseline="0" dirty="0" smtClean="0">
                          <a:solidFill>
                            <a:schemeClr val="tx1"/>
                          </a:solidFill>
                        </a:rPr>
                        <a:t> </a:t>
                      </a:r>
                      <a:r>
                        <a:rPr lang="en-US" sz="800" b="0" dirty="0" smtClean="0">
                          <a:solidFill>
                            <a:schemeClr val="tx1"/>
                          </a:solidFill>
                        </a:rPr>
                        <a:t>SSD</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250GB HDD or  80GB SSD</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500GB HDD or 80GB / 120GB SSD (R1</a:t>
                      </a:r>
                      <a:r>
                        <a:rPr lang="en-US" sz="800" b="0" baseline="0" dirty="0" smtClean="0">
                          <a:solidFill>
                            <a:schemeClr val="tx1"/>
                          </a:solidFill>
                        </a:rPr>
                        <a:t>.2)</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156647">
                <a:tc>
                  <a:txBody>
                    <a:bodyPr/>
                    <a:lstStyle/>
                    <a:p>
                      <a:r>
                        <a:rPr lang="en-US" sz="800" b="1" dirty="0" smtClean="0">
                          <a:solidFill>
                            <a:schemeClr val="tx1"/>
                          </a:solidFill>
                        </a:rPr>
                        <a:t>Dual Drive Option (RAID)</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No</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No</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Yes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Yes</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166042">
                <a:tc>
                  <a:txBody>
                    <a:bodyPr/>
                    <a:lstStyle/>
                    <a:p>
                      <a:r>
                        <a:rPr lang="en-US" sz="800" b="1" dirty="0" smtClean="0">
                          <a:solidFill>
                            <a:schemeClr val="tx1"/>
                          </a:solidFill>
                        </a:rPr>
                        <a:t>USB (24V / 12V Powered)</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4 (1 / 1</a:t>
                      </a:r>
                      <a:r>
                        <a:rPr lang="en-US" sz="800" b="0" baseline="0" dirty="0" smtClean="0">
                          <a:solidFill>
                            <a:schemeClr val="tx1"/>
                          </a:solidFill>
                        </a:rPr>
                        <a:t>)</a:t>
                      </a:r>
                      <a:endParaRPr lang="en-US" sz="800" b="0" dirty="0" smtClean="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4 (1 / 1</a:t>
                      </a:r>
                      <a:r>
                        <a:rPr lang="en-US" sz="800" b="0" baseline="0" dirty="0" smtClean="0">
                          <a:solidFill>
                            <a:schemeClr val="tx1"/>
                          </a:solidFill>
                        </a:rPr>
                        <a:t>)</a:t>
                      </a:r>
                      <a:endParaRPr lang="en-US" sz="800" b="0" dirty="0" smtClean="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kern="1200" dirty="0" smtClean="0">
                          <a:solidFill>
                            <a:schemeClr val="tx1"/>
                          </a:solidFill>
                          <a:latin typeface="+mn-lt"/>
                          <a:ea typeface="+mn-ea"/>
                          <a:cs typeface="+mn-cs"/>
                        </a:rPr>
                        <a:t>7 (1 / 2) +</a:t>
                      </a:r>
                      <a:r>
                        <a:rPr lang="en-US" sz="800" b="0" kern="1200" baseline="0" dirty="0" smtClean="0">
                          <a:solidFill>
                            <a:schemeClr val="tx1"/>
                          </a:solidFill>
                          <a:latin typeface="+mn-lt"/>
                          <a:ea typeface="+mn-ea"/>
                          <a:cs typeface="+mn-cs"/>
                        </a:rPr>
                        <a:t> 5 reserved</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800" b="0" dirty="0" smtClean="0">
                          <a:solidFill>
                            <a:schemeClr val="tx1"/>
                          </a:solidFill>
                        </a:rPr>
                        <a:t>6 (1 / 3)</a:t>
                      </a:r>
                      <a:r>
                        <a:rPr lang="en-US" sz="800" b="0" baseline="0" dirty="0" smtClean="0">
                          <a:solidFill>
                            <a:schemeClr val="tx1"/>
                          </a:solidFill>
                        </a:rPr>
                        <a:t> + 6 reserved</a:t>
                      </a:r>
                      <a:endParaRPr lang="en-US" sz="800" b="0" dirty="0" smtClean="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274049">
                <a:tc>
                  <a:txBody>
                    <a:bodyPr/>
                    <a:lstStyle/>
                    <a:p>
                      <a:r>
                        <a:rPr lang="en-US" sz="800" b="1" baseline="0" dirty="0" smtClean="0">
                          <a:solidFill>
                            <a:schemeClr val="tx1"/>
                          </a:solidFill>
                        </a:rPr>
                        <a:t>Serial  (Powered)  </a:t>
                      </a:r>
                    </a:p>
                    <a:p>
                      <a:r>
                        <a:rPr lang="en-US" sz="800" b="1" baseline="0" dirty="0" smtClean="0">
                          <a:solidFill>
                            <a:schemeClr val="tx1"/>
                          </a:solidFill>
                        </a:rPr>
                        <a:t> </a:t>
                      </a:r>
                      <a:r>
                        <a:rPr lang="en-US" sz="800" b="0" i="0" baseline="0" dirty="0" smtClean="0">
                          <a:solidFill>
                            <a:schemeClr val="tx1"/>
                          </a:solidFill>
                        </a:rPr>
                        <a:t>(Selectable power: 0/5/12V)</a:t>
                      </a:r>
                      <a:endParaRPr lang="en-US" sz="800" b="0" i="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Standard:</a:t>
                      </a:r>
                      <a:r>
                        <a:rPr lang="en-US" sz="800" b="0" baseline="0" dirty="0" smtClean="0">
                          <a:solidFill>
                            <a:schemeClr val="tx1"/>
                          </a:solidFill>
                        </a:rPr>
                        <a:t> </a:t>
                      </a:r>
                      <a:r>
                        <a:rPr lang="en-US" sz="800" b="0" dirty="0" smtClean="0">
                          <a:solidFill>
                            <a:schemeClr val="tx1"/>
                          </a:solidFill>
                        </a:rPr>
                        <a:t>3 DB9 (3)</a:t>
                      </a:r>
                    </a:p>
                    <a:p>
                      <a:pPr algn="ctr"/>
                      <a:r>
                        <a:rPr lang="en-US" sz="800" b="0" dirty="0" smtClean="0">
                          <a:solidFill>
                            <a:schemeClr val="tx1"/>
                          </a:solidFill>
                        </a:rPr>
                        <a:t>Option: +1 DB9 (+1)  </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Standard:</a:t>
                      </a:r>
                      <a:r>
                        <a:rPr lang="en-US" sz="800" b="0" baseline="0" dirty="0" smtClean="0">
                          <a:solidFill>
                            <a:schemeClr val="tx1"/>
                          </a:solidFill>
                        </a:rPr>
                        <a:t> </a:t>
                      </a:r>
                      <a:r>
                        <a:rPr lang="en-US" sz="800" b="0" dirty="0" smtClean="0">
                          <a:solidFill>
                            <a:schemeClr val="tx1"/>
                          </a:solidFill>
                        </a:rPr>
                        <a:t>3 DB9 (3)</a:t>
                      </a:r>
                    </a:p>
                    <a:p>
                      <a:pPr algn="ctr"/>
                      <a:r>
                        <a:rPr lang="en-US" sz="800" b="0" dirty="0" smtClean="0">
                          <a:solidFill>
                            <a:schemeClr val="tx1"/>
                          </a:solidFill>
                        </a:rPr>
                        <a:t>Option: +1 DB9 (+1)  </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5 DB9 (5)</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l"/>
                      <a:r>
                        <a:rPr lang="en-US" sz="800" b="0" dirty="0" smtClean="0">
                          <a:solidFill>
                            <a:schemeClr val="tx1"/>
                          </a:solidFill>
                        </a:rPr>
                        <a:t>Standard:</a:t>
                      </a:r>
                      <a:r>
                        <a:rPr lang="en-US" sz="800" b="0" baseline="0" dirty="0" smtClean="0">
                          <a:solidFill>
                            <a:schemeClr val="tx1"/>
                          </a:solidFill>
                        </a:rPr>
                        <a:t> </a:t>
                      </a:r>
                      <a:r>
                        <a:rPr lang="en-US" sz="800" b="0" dirty="0" smtClean="0">
                          <a:solidFill>
                            <a:schemeClr val="tx1"/>
                          </a:solidFill>
                        </a:rPr>
                        <a:t>1 RJ50 (1)</a:t>
                      </a:r>
                      <a:r>
                        <a:rPr lang="en-US" sz="800" b="0" baseline="0" dirty="0" smtClean="0">
                          <a:solidFill>
                            <a:schemeClr val="tx1"/>
                          </a:solidFill>
                        </a:rPr>
                        <a:t>   </a:t>
                      </a:r>
                    </a:p>
                    <a:p>
                      <a:pPr algn="l"/>
                      <a:r>
                        <a:rPr lang="en-US" sz="800" b="0" baseline="0" dirty="0" smtClean="0">
                          <a:solidFill>
                            <a:schemeClr val="tx1"/>
                          </a:solidFill>
                        </a:rPr>
                        <a:t>Optional +2 RJ50 (2) +1 DB9 (1)  Rel.1.2</a:t>
                      </a:r>
                      <a:r>
                        <a:rPr lang="en-US" sz="800" b="0" dirty="0" smtClean="0">
                          <a:solidFill>
                            <a:schemeClr val="tx1"/>
                          </a:solidFill>
                        </a:rPr>
                        <a:t>  </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r>
              <a:tr h="159265">
                <a:tc>
                  <a:txBody>
                    <a:bodyPr/>
                    <a:lstStyle/>
                    <a:p>
                      <a:r>
                        <a:rPr lang="en-US" sz="800" b="1" dirty="0" smtClean="0">
                          <a:solidFill>
                            <a:schemeClr val="tx1"/>
                          </a:solidFill>
                        </a:rPr>
                        <a:t>Intel AMT</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No</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No</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AMT 8.X (all models)</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800" b="0" kern="1200" dirty="0" smtClean="0">
                          <a:solidFill>
                            <a:schemeClr val="tx1"/>
                          </a:solidFill>
                          <a:latin typeface="+mn-lt"/>
                          <a:ea typeface="+mn-ea"/>
                          <a:cs typeface="+mn-cs"/>
                        </a:rPr>
                        <a:t>AMT 9.X (Core</a:t>
                      </a:r>
                      <a:r>
                        <a:rPr lang="en-US" sz="800" b="0" kern="1200" baseline="0" dirty="0" smtClean="0">
                          <a:solidFill>
                            <a:schemeClr val="tx1"/>
                          </a:solidFill>
                          <a:latin typeface="+mn-lt"/>
                          <a:ea typeface="+mn-ea"/>
                          <a:cs typeface="+mn-cs"/>
                        </a:rPr>
                        <a:t> i5 / i3 models)</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r h="132801">
                <a:tc>
                  <a:txBody>
                    <a:bodyPr/>
                    <a:lstStyle/>
                    <a:p>
                      <a:r>
                        <a:rPr lang="en-US" sz="800" b="1" dirty="0" smtClean="0">
                          <a:solidFill>
                            <a:schemeClr val="tx1"/>
                          </a:solidFill>
                        </a:rPr>
                        <a:t>Cabinet Color</a:t>
                      </a:r>
                      <a:endParaRPr lang="en-US" sz="800" b="1"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Charcoal Gray</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algn="ctr"/>
                      <a:r>
                        <a:rPr lang="en-US" sz="800" b="0" dirty="0" smtClean="0">
                          <a:solidFill>
                            <a:schemeClr val="tx1"/>
                          </a:solidFill>
                        </a:rPr>
                        <a:t>Charcoal Gray</a:t>
                      </a:r>
                      <a:endParaRPr lang="en-US" sz="800" b="0" dirty="0">
                        <a:solidFill>
                          <a:schemeClr val="tx1"/>
                        </a:solidFill>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Charcoal Gray</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c>
                  <a:txBody>
                    <a:bodyPr/>
                    <a:lstStyle/>
                    <a:p>
                      <a:pPr marL="0" algn="ctr" defTabSz="914400" rtl="0" eaLnBrk="1" latinLnBrk="0" hangingPunct="1"/>
                      <a:r>
                        <a:rPr lang="en-US" sz="800" b="0" kern="1200" dirty="0" smtClean="0">
                          <a:solidFill>
                            <a:schemeClr val="tx1"/>
                          </a:solidFill>
                          <a:latin typeface="+mn-lt"/>
                          <a:ea typeface="+mn-ea"/>
                          <a:cs typeface="+mn-cs"/>
                        </a:rPr>
                        <a:t>Black</a:t>
                      </a:r>
                      <a:endParaRPr lang="en-US" sz="800" b="0" kern="1200" dirty="0">
                        <a:solidFill>
                          <a:schemeClr val="tx1"/>
                        </a:solidFill>
                        <a:latin typeface="+mn-lt"/>
                        <a:ea typeface="+mn-ea"/>
                        <a:cs typeface="+mn-cs"/>
                      </a:endParaRPr>
                    </a:p>
                  </a:txBody>
                  <a:tcPr marT="34299" marB="34299" anchor="ctr">
                    <a:gradFill>
                      <a:gsLst>
                        <a:gs pos="0">
                          <a:srgbClr val="FFEFD1"/>
                        </a:gs>
                        <a:gs pos="64999">
                          <a:srgbClr val="F0EBD5"/>
                        </a:gs>
                        <a:gs pos="100000">
                          <a:srgbClr val="D1C39F"/>
                        </a:gs>
                      </a:gsLst>
                      <a:lin ang="5400000" scaled="0"/>
                    </a:gradFill>
                  </a:tcPr>
                </a:tc>
              </a:tr>
            </a:tbl>
          </a:graphicData>
        </a:graphic>
      </p:graphicFrame>
      <p:sp>
        <p:nvSpPr>
          <p:cNvPr id="10" name="Footer Placeholder 4"/>
          <p:cNvSpPr>
            <a:spLocks noGrp="1"/>
          </p:cNvSpPr>
          <p:nvPr/>
        </p:nvSpPr>
        <p:spPr>
          <a:xfrm>
            <a:off x="3230808" y="4869656"/>
            <a:ext cx="2895203"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sz="1100" dirty="0" smtClean="0">
                <a:solidFill>
                  <a:schemeClr val="bg1">
                    <a:lumMod val="50000"/>
                  </a:schemeClr>
                </a:solidFill>
              </a:rPr>
              <a:t>NCR Confidential </a:t>
            </a:r>
          </a:p>
        </p:txBody>
      </p:sp>
      <p:sp>
        <p:nvSpPr>
          <p:cNvPr id="12" name="Footer Placeholder 4"/>
          <p:cNvSpPr>
            <a:spLocks noGrp="1"/>
          </p:cNvSpPr>
          <p:nvPr/>
        </p:nvSpPr>
        <p:spPr>
          <a:xfrm>
            <a:off x="6452662" y="4891087"/>
            <a:ext cx="2867025" cy="273844"/>
          </a:xfrm>
          <a:prstGeom prst="rect">
            <a:avLst/>
          </a:prstGeom>
        </p:spPr>
        <p:txBody>
          <a:bodyPr lIns="57150" tIns="28575" rIns="57150" bIns="28575" anchor="ctr" anchorCtr="0"/>
          <a:lstStyle>
            <a:defPPr>
              <a:defRPr lang="en-US"/>
            </a:defPPr>
            <a:lvl1pPr marL="0" algn="ctr" defTabSz="1306220" rtl="0" eaLnBrk="1" latinLnBrk="0" hangingPunct="1">
              <a:defRPr sz="1400" b="1" kern="1200">
                <a:solidFill>
                  <a:srgbClr val="54B948"/>
                </a:solidFill>
                <a:latin typeface="Arial" pitchFamily="34" charset="0"/>
                <a:ea typeface="+mn-ea"/>
                <a:cs typeface="Arial" pitchFamily="34" charset="0"/>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a:lstStyle>
          <a:p>
            <a:r>
              <a:rPr lang="en-US" sz="800" dirty="0" smtClean="0">
                <a:solidFill>
                  <a:schemeClr val="bg1">
                    <a:lumMod val="50000"/>
                  </a:schemeClr>
                </a:solidFill>
              </a:rPr>
              <a:t>Specifications are subject to change </a:t>
            </a:r>
          </a:p>
        </p:txBody>
      </p:sp>
      <p:sp>
        <p:nvSpPr>
          <p:cNvPr id="13" name="Title 5"/>
          <p:cNvSpPr>
            <a:spLocks noGrp="1"/>
          </p:cNvSpPr>
          <p:nvPr>
            <p:ph type="title"/>
          </p:nvPr>
        </p:nvSpPr>
        <p:spPr>
          <a:xfrm>
            <a:off x="435663" y="33682"/>
            <a:ext cx="8229600" cy="857250"/>
          </a:xfrm>
        </p:spPr>
        <p:txBody>
          <a:bodyPr/>
          <a:lstStyle/>
          <a:p>
            <a:r>
              <a:rPr lang="en-US" sz="3200" dirty="0"/>
              <a:t>NCR RealPOS </a:t>
            </a:r>
            <a:r>
              <a:rPr lang="en-US" sz="3200" dirty="0" smtClean="0"/>
              <a:t>Integrated POS </a:t>
            </a:r>
            <a:br>
              <a:rPr lang="en-US" sz="3200" dirty="0" smtClean="0"/>
            </a:br>
            <a:r>
              <a:rPr lang="en-US" sz="2400" dirty="0">
                <a:solidFill>
                  <a:srgbClr val="54B948"/>
                </a:solidFill>
                <a:latin typeface="+mn-lt"/>
                <a:cs typeface="ＭＳ Ｐゴシック" charset="0"/>
              </a:rPr>
              <a:t>Comparison</a:t>
            </a:r>
          </a:p>
        </p:txBody>
      </p:sp>
      <p:pic>
        <p:nvPicPr>
          <p:cNvPr id="16" name="Picture 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17985" y="653359"/>
            <a:ext cx="686274" cy="625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3" descr="CD303_21a_RP70xrt_15in"/>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77796" y="714387"/>
            <a:ext cx="748215" cy="639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0" descr="Bio-MSR No Shadow"/>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997937" y="789992"/>
            <a:ext cx="626965" cy="48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50" descr="Bio-MSR No Shadow"/>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75326" y="789992"/>
            <a:ext cx="626965" cy="48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685152" y="632590"/>
            <a:ext cx="980111" cy="666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234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32</a:t>
            </a:fld>
            <a:endParaRPr lang="en-US" dirty="0"/>
          </a:p>
        </p:txBody>
      </p:sp>
      <p:sp>
        <p:nvSpPr>
          <p:cNvPr id="6" name="Title 5"/>
          <p:cNvSpPr>
            <a:spLocks noGrp="1"/>
          </p:cNvSpPr>
          <p:nvPr>
            <p:ph type="title"/>
          </p:nvPr>
        </p:nvSpPr>
        <p:spPr/>
        <p:txBody>
          <a:bodyPr/>
          <a:lstStyle/>
          <a:p>
            <a:r>
              <a:rPr lang="en-US" dirty="0"/>
              <a:t>NCR RealPOS Positioning</a:t>
            </a:r>
          </a:p>
        </p:txBody>
      </p:sp>
      <p:sp>
        <p:nvSpPr>
          <p:cNvPr id="9" name="Text Placeholder 2"/>
          <p:cNvSpPr>
            <a:spLocks noGrp="1"/>
          </p:cNvSpPr>
          <p:nvPr>
            <p:ph type="body" sz="quarter" idx="4294967295"/>
          </p:nvPr>
        </p:nvSpPr>
        <p:spPr>
          <a:xfrm>
            <a:off x="434876" y="533907"/>
            <a:ext cx="812651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Integrated POS</a:t>
            </a:r>
          </a:p>
        </p:txBody>
      </p:sp>
      <p:cxnSp>
        <p:nvCxnSpPr>
          <p:cNvPr id="20" name="Straight Arrow Connector 19"/>
          <p:cNvCxnSpPr/>
          <p:nvPr/>
        </p:nvCxnSpPr>
        <p:spPr>
          <a:xfrm>
            <a:off x="735757" y="4410935"/>
            <a:ext cx="7810769" cy="0"/>
          </a:xfrm>
          <a:prstGeom prst="straightConnector1">
            <a:avLst/>
          </a:prstGeom>
          <a:ln w="19050">
            <a:solidFill>
              <a:srgbClr val="54B948"/>
            </a:solidFill>
            <a:tailEnd type="triangle" w="med" len="lg"/>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V="1">
            <a:off x="745279" y="1171576"/>
            <a:ext cx="0" cy="3239359"/>
          </a:xfrm>
          <a:prstGeom prst="straightConnector1">
            <a:avLst/>
          </a:prstGeom>
          <a:ln w="19050">
            <a:solidFill>
              <a:srgbClr val="54B948"/>
            </a:solidFill>
            <a:tailEnd type="triangle" w="med" len="lg"/>
          </a:ln>
          <a:effectLst/>
        </p:spPr>
        <p:style>
          <a:lnRef idx="2">
            <a:schemeClr val="accent1"/>
          </a:lnRef>
          <a:fillRef idx="0">
            <a:schemeClr val="accent1"/>
          </a:fillRef>
          <a:effectRef idx="1">
            <a:schemeClr val="accent1"/>
          </a:effectRef>
          <a:fontRef idx="minor">
            <a:schemeClr val="tx1"/>
          </a:fontRef>
        </p:style>
      </p:cxnSp>
      <p:sp>
        <p:nvSpPr>
          <p:cNvPr id="32" name="Rectangle 31"/>
          <p:cNvSpPr/>
          <p:nvPr/>
        </p:nvSpPr>
        <p:spPr>
          <a:xfrm>
            <a:off x="3030219" y="4476822"/>
            <a:ext cx="2865756" cy="32126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US" sz="1400" b="1" dirty="0">
                <a:latin typeface="+mj-lt"/>
              </a:rPr>
              <a:t>Performance</a:t>
            </a:r>
          </a:p>
        </p:txBody>
      </p:sp>
      <p:sp>
        <p:nvSpPr>
          <p:cNvPr id="34" name="Rectangle 33"/>
          <p:cNvSpPr/>
          <p:nvPr/>
        </p:nvSpPr>
        <p:spPr>
          <a:xfrm rot="16200000">
            <a:off x="-914905" y="2722157"/>
            <a:ext cx="2865756" cy="32126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US" sz="1400" b="1" dirty="0" smtClean="0">
                <a:latin typeface="+mj-lt"/>
              </a:rPr>
              <a:t>Price</a:t>
            </a:r>
            <a:endParaRPr lang="en-US" sz="1400" b="1" dirty="0">
              <a:latin typeface="+mj-lt"/>
            </a:endParaRPr>
          </a:p>
        </p:txBody>
      </p:sp>
      <p:pic>
        <p:nvPicPr>
          <p:cNvPr id="17" name="Picture 23" descr="CD303_21a_RP70xrt_15in"/>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17662" y="1924052"/>
            <a:ext cx="11430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50" descr="Bio-MSR No Shadow"/>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27648" y="2815071"/>
            <a:ext cx="9144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50" descr="Bio-MSR No Shadow"/>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04664" y="3601007"/>
            <a:ext cx="914400"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15"/>
          <p:cNvSpPr>
            <a:spLocks noChangeArrowheads="1"/>
          </p:cNvSpPr>
          <p:nvPr/>
        </p:nvSpPr>
        <p:spPr bwMode="auto">
          <a:xfrm>
            <a:off x="4291085" y="1954971"/>
            <a:ext cx="1513156" cy="954095"/>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4" rIns="91426" bIns="45714" anchor="ctr">
            <a:spAutoFit/>
          </a:bodyPr>
          <a:lstStyle/>
          <a:p>
            <a:pPr defTabSz="457200" eaLnBrk="0" hangingPunct="0"/>
            <a:r>
              <a:rPr lang="en-US" sz="1100" b="1" dirty="0">
                <a:solidFill>
                  <a:srgbClr val="646464"/>
                </a:solidFill>
                <a:latin typeface="Frutiger 57Cn"/>
                <a:cs typeface="Arial" pitchFamily="34" charset="0"/>
              </a:rPr>
              <a:t>RealPOS 72</a:t>
            </a:r>
            <a:r>
              <a:rPr lang="en-US" sz="1100" b="1" i="1" dirty="0">
                <a:solidFill>
                  <a:srgbClr val="646464"/>
                </a:solidFill>
                <a:latin typeface="Frutiger 57Cn"/>
                <a:cs typeface="Arial" pitchFamily="34" charset="0"/>
              </a:rPr>
              <a:t>XRT</a:t>
            </a:r>
            <a:endParaRPr lang="en-US" sz="900" b="1" i="1" dirty="0">
              <a:solidFill>
                <a:srgbClr val="646464"/>
              </a:solidFill>
              <a:latin typeface="Frutiger 57Cn"/>
              <a:cs typeface="Arial" pitchFamily="34" charset="0"/>
            </a:endParaRPr>
          </a:p>
          <a:p>
            <a:pPr marL="57150" indent="-57150" defTabSz="457200" eaLnBrk="0" hangingPunct="0">
              <a:buFont typeface="Arial" panose="020B0604020202020204" pitchFamily="34" charset="0"/>
              <a:buChar char="•"/>
            </a:pPr>
            <a:r>
              <a:rPr lang="en-US" sz="900" dirty="0">
                <a:solidFill>
                  <a:srgbClr val="646464"/>
                </a:solidFill>
                <a:latin typeface="Frutiger 57Cn"/>
                <a:cs typeface="Arial" pitchFamily="34" charset="0"/>
              </a:rPr>
              <a:t>17” Surface Capacitive </a:t>
            </a:r>
          </a:p>
          <a:p>
            <a:pPr defTabSz="457200" eaLnBrk="0" hangingPunct="0">
              <a:buFontTx/>
              <a:buChar char="•"/>
            </a:pPr>
            <a:r>
              <a:rPr lang="en-US" sz="900" dirty="0">
                <a:solidFill>
                  <a:srgbClr val="646464"/>
                </a:solidFill>
                <a:latin typeface="Frutiger 57Cn"/>
                <a:cs typeface="Arial" pitchFamily="34" charset="0"/>
              </a:rPr>
              <a:t> 15” Surface Capacitive</a:t>
            </a:r>
          </a:p>
          <a:p>
            <a:pPr defTabSz="457200" eaLnBrk="0" hangingPunct="0">
              <a:buFontTx/>
              <a:buChar char="•"/>
            </a:pPr>
            <a:r>
              <a:rPr lang="en-US" sz="900" dirty="0">
                <a:solidFill>
                  <a:srgbClr val="646464"/>
                </a:solidFill>
                <a:latin typeface="Frutiger 57Cn"/>
                <a:cs typeface="Arial" pitchFamily="34" charset="0"/>
              </a:rPr>
              <a:t> Core i5 vPro</a:t>
            </a:r>
          </a:p>
          <a:p>
            <a:pPr defTabSz="457200" eaLnBrk="0" hangingPunct="0">
              <a:buFontTx/>
              <a:buChar char="•"/>
            </a:pPr>
            <a:r>
              <a:rPr lang="en-US" sz="900" dirty="0">
                <a:solidFill>
                  <a:srgbClr val="646464"/>
                </a:solidFill>
                <a:latin typeface="Frutiger 57Cn"/>
                <a:cs typeface="Arial" pitchFamily="34" charset="0"/>
              </a:rPr>
              <a:t> Core i3 </a:t>
            </a:r>
          </a:p>
          <a:p>
            <a:pPr defTabSz="457200" eaLnBrk="0" hangingPunct="0">
              <a:buFontTx/>
              <a:buChar char="•"/>
            </a:pPr>
            <a:r>
              <a:rPr lang="en-US" sz="900" dirty="0">
                <a:solidFill>
                  <a:srgbClr val="646464"/>
                </a:solidFill>
                <a:latin typeface="Frutiger 57Cn"/>
                <a:cs typeface="Arial" pitchFamily="34" charset="0"/>
              </a:rPr>
              <a:t> Celeron Dual Core</a:t>
            </a:r>
          </a:p>
        </p:txBody>
      </p:sp>
      <p:sp>
        <p:nvSpPr>
          <p:cNvPr id="25" name="Rectangle 26"/>
          <p:cNvSpPr>
            <a:spLocks noChangeArrowheads="1"/>
          </p:cNvSpPr>
          <p:nvPr/>
        </p:nvSpPr>
        <p:spPr bwMode="auto">
          <a:xfrm>
            <a:off x="3213862" y="2880509"/>
            <a:ext cx="1590472" cy="677096"/>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4" rIns="91426" bIns="45714" anchor="ctr">
            <a:spAutoFit/>
          </a:bodyPr>
          <a:lstStyle/>
          <a:p>
            <a:pPr defTabSz="457200" eaLnBrk="0" hangingPunct="0"/>
            <a:r>
              <a:rPr lang="en-US" sz="1100" b="1" dirty="0">
                <a:solidFill>
                  <a:srgbClr val="646464"/>
                </a:solidFill>
                <a:latin typeface="Frutiger 57Cn"/>
                <a:cs typeface="Arial" pitchFamily="34" charset="0"/>
              </a:rPr>
              <a:t>RealPOS 50</a:t>
            </a:r>
            <a:endParaRPr lang="en-US" sz="900" dirty="0">
              <a:solidFill>
                <a:srgbClr val="646464"/>
              </a:solidFill>
              <a:latin typeface="Frutiger 57Cn"/>
              <a:cs typeface="Arial" pitchFamily="34" charset="0"/>
            </a:endParaRPr>
          </a:p>
          <a:p>
            <a:pPr defTabSz="457200" eaLnBrk="0" hangingPunct="0">
              <a:buFontTx/>
              <a:buChar char="•"/>
            </a:pPr>
            <a:r>
              <a:rPr lang="en-US" sz="900" i="1" dirty="0">
                <a:solidFill>
                  <a:srgbClr val="646464"/>
                </a:solidFill>
                <a:latin typeface="Frutiger 57Cn"/>
                <a:cs typeface="Arial" pitchFamily="34" charset="0"/>
              </a:rPr>
              <a:t> </a:t>
            </a:r>
            <a:r>
              <a:rPr lang="en-US" sz="900" dirty="0">
                <a:solidFill>
                  <a:srgbClr val="646464"/>
                </a:solidFill>
                <a:latin typeface="Frutiger 57Cn"/>
                <a:cs typeface="Arial" pitchFamily="34" charset="0"/>
              </a:rPr>
              <a:t>15”</a:t>
            </a:r>
            <a:r>
              <a:rPr lang="en-US" sz="900" i="1" dirty="0">
                <a:solidFill>
                  <a:srgbClr val="646464"/>
                </a:solidFill>
                <a:latin typeface="Frutiger 57Cn"/>
                <a:cs typeface="Arial" pitchFamily="34" charset="0"/>
              </a:rPr>
              <a:t> </a:t>
            </a:r>
            <a:r>
              <a:rPr lang="en-US" sz="900" dirty="0">
                <a:solidFill>
                  <a:srgbClr val="646464"/>
                </a:solidFill>
                <a:latin typeface="Frutiger 57Cn"/>
                <a:cs typeface="Arial" pitchFamily="34" charset="0"/>
              </a:rPr>
              <a:t>Surface</a:t>
            </a:r>
            <a:r>
              <a:rPr lang="en-US" sz="900" i="1" dirty="0">
                <a:solidFill>
                  <a:srgbClr val="646464"/>
                </a:solidFill>
                <a:latin typeface="Frutiger 57Cn"/>
                <a:cs typeface="Arial" pitchFamily="34" charset="0"/>
              </a:rPr>
              <a:t> </a:t>
            </a:r>
            <a:r>
              <a:rPr lang="en-US" sz="900" dirty="0">
                <a:solidFill>
                  <a:srgbClr val="646464"/>
                </a:solidFill>
                <a:latin typeface="Frutiger 57Cn"/>
                <a:cs typeface="Arial" pitchFamily="34" charset="0"/>
              </a:rPr>
              <a:t>Capacitive or </a:t>
            </a:r>
          </a:p>
          <a:p>
            <a:pPr defTabSz="457200" eaLnBrk="0" hangingPunct="0">
              <a:buFontTx/>
              <a:buChar char="•"/>
            </a:pPr>
            <a:r>
              <a:rPr lang="en-US" sz="900" dirty="0">
                <a:solidFill>
                  <a:srgbClr val="646464"/>
                </a:solidFill>
                <a:latin typeface="Frutiger 57Cn"/>
                <a:cs typeface="Arial" pitchFamily="34" charset="0"/>
              </a:rPr>
              <a:t> 15” Resistive Touch </a:t>
            </a:r>
            <a:r>
              <a:rPr lang="en-US" sz="900" dirty="0">
                <a:solidFill>
                  <a:srgbClr val="646464"/>
                </a:solidFill>
                <a:latin typeface="Frutiger 57Cn"/>
                <a:ea typeface="ＭＳ Ｐゴシック"/>
                <a:cs typeface="Arial" pitchFamily="34" charset="0"/>
              </a:rPr>
              <a:t> </a:t>
            </a:r>
          </a:p>
          <a:p>
            <a:pPr defTabSz="457200" eaLnBrk="0" hangingPunct="0">
              <a:buFontTx/>
              <a:buChar char="•"/>
            </a:pPr>
            <a:r>
              <a:rPr lang="en-US" sz="900" dirty="0">
                <a:solidFill>
                  <a:srgbClr val="646464"/>
                </a:solidFill>
                <a:latin typeface="Frutiger 57Cn"/>
                <a:ea typeface="ＭＳ Ｐゴシック"/>
                <a:cs typeface="Arial" pitchFamily="34" charset="0"/>
              </a:rPr>
              <a:t> Celeron Dual Core</a:t>
            </a:r>
          </a:p>
        </p:txBody>
      </p:sp>
      <p:sp>
        <p:nvSpPr>
          <p:cNvPr id="30" name="Rectangle 26"/>
          <p:cNvSpPr>
            <a:spLocks noChangeArrowheads="1"/>
          </p:cNvSpPr>
          <p:nvPr/>
        </p:nvSpPr>
        <p:spPr bwMode="auto">
          <a:xfrm>
            <a:off x="1919065" y="3708232"/>
            <a:ext cx="1261856" cy="661707"/>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4" rIns="91426" bIns="45714" anchor="ctr">
            <a:spAutoFit/>
          </a:bodyPr>
          <a:lstStyle/>
          <a:p>
            <a:pPr defTabSz="457200" eaLnBrk="0" hangingPunct="0"/>
            <a:r>
              <a:rPr lang="en-US" sz="1100" b="1" dirty="0">
                <a:solidFill>
                  <a:srgbClr val="646464"/>
                </a:solidFill>
                <a:latin typeface="Frutiger 57Cn"/>
                <a:cs typeface="Arial" pitchFamily="34" charset="0"/>
              </a:rPr>
              <a:t>RealPOS 25</a:t>
            </a:r>
            <a:endParaRPr lang="en-US" sz="900" dirty="0">
              <a:solidFill>
                <a:srgbClr val="646464"/>
              </a:solidFill>
              <a:latin typeface="Frutiger 57Cn"/>
              <a:cs typeface="Arial" pitchFamily="34" charset="0"/>
            </a:endParaRPr>
          </a:p>
          <a:p>
            <a:pPr marL="57150" indent="-57150" defTabSz="457200" eaLnBrk="0" hangingPunct="0">
              <a:buFont typeface="Arial" panose="020B0604020202020204" pitchFamily="34" charset="0"/>
              <a:buChar char="•"/>
            </a:pPr>
            <a:r>
              <a:rPr lang="en-US" sz="900" dirty="0">
                <a:solidFill>
                  <a:srgbClr val="646464"/>
                </a:solidFill>
                <a:latin typeface="Frutiger 57Cn"/>
                <a:cs typeface="Arial" pitchFamily="34" charset="0"/>
              </a:rPr>
              <a:t>15” Resistive Touch</a:t>
            </a:r>
          </a:p>
          <a:p>
            <a:pPr defTabSz="457200" eaLnBrk="0" hangingPunct="0">
              <a:buFontTx/>
              <a:buChar char="•"/>
            </a:pPr>
            <a:r>
              <a:rPr lang="en-US" sz="900" dirty="0">
                <a:solidFill>
                  <a:srgbClr val="646464"/>
                </a:solidFill>
                <a:latin typeface="Frutiger 57Cn"/>
                <a:cs typeface="Arial" pitchFamily="34" charset="0"/>
              </a:rPr>
              <a:t> Atom Dual Core  </a:t>
            </a:r>
          </a:p>
          <a:p>
            <a:pPr defTabSz="457200" eaLnBrk="0" hangingPunct="0"/>
            <a:endParaRPr lang="en-US" sz="800" b="1" dirty="0">
              <a:solidFill>
                <a:srgbClr val="646464"/>
              </a:solidFill>
              <a:latin typeface="Frutiger 57Cn"/>
              <a:cs typeface="Arial" pitchFamily="34" charset="0"/>
            </a:endParaRPr>
          </a:p>
        </p:txBody>
      </p:sp>
      <p:sp>
        <p:nvSpPr>
          <p:cNvPr id="31" name="Rectangle 15"/>
          <p:cNvSpPr>
            <a:spLocks noChangeArrowheads="1"/>
          </p:cNvSpPr>
          <p:nvPr/>
        </p:nvSpPr>
        <p:spPr bwMode="auto">
          <a:xfrm>
            <a:off x="6887289" y="904502"/>
            <a:ext cx="2256711" cy="1092595"/>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6" tIns="45714" rIns="91426" bIns="45714" anchor="ctr">
            <a:spAutoFit/>
          </a:bodyPr>
          <a:lstStyle/>
          <a:p>
            <a:pPr defTabSz="457200" eaLnBrk="0" hangingPunct="0"/>
            <a:r>
              <a:rPr lang="en-US" sz="1100" b="1" dirty="0">
                <a:solidFill>
                  <a:srgbClr val="646464"/>
                </a:solidFill>
                <a:latin typeface="Frutiger 57Cn"/>
                <a:cs typeface="Arial" pitchFamily="34" charset="0"/>
              </a:rPr>
              <a:t>RealPOS XR7 </a:t>
            </a:r>
            <a:r>
              <a:rPr lang="en-US" sz="1100" b="1" dirty="0" smtClean="0">
                <a:solidFill>
                  <a:srgbClr val="646464"/>
                </a:solidFill>
                <a:latin typeface="Frutiger 57Cn"/>
                <a:cs typeface="Arial" pitchFamily="34" charset="0"/>
              </a:rPr>
              <a:t>P-Cap</a:t>
            </a:r>
            <a:endParaRPr lang="en-US" sz="1100" b="1" i="1" dirty="0">
              <a:solidFill>
                <a:srgbClr val="646464"/>
              </a:solidFill>
              <a:latin typeface="Frutiger 57Cn"/>
              <a:cs typeface="Arial" pitchFamily="34" charset="0"/>
            </a:endParaRPr>
          </a:p>
          <a:p>
            <a:pPr marL="74414" indent="-74414" eaLnBrk="0" hangingPunct="0">
              <a:buFontTx/>
              <a:buChar char="•"/>
            </a:pPr>
            <a:r>
              <a:rPr lang="en-US" sz="900" dirty="0">
                <a:solidFill>
                  <a:srgbClr val="646464"/>
                </a:solidFill>
                <a:latin typeface="Frutiger 57Cn"/>
                <a:cs typeface="Arial" pitchFamily="34" charset="0"/>
              </a:rPr>
              <a:t>18.5 Projected Capacitive (multi-touch)</a:t>
            </a:r>
          </a:p>
          <a:p>
            <a:pPr marL="74414" indent="-74414" defTabSz="457200" eaLnBrk="0" hangingPunct="0">
              <a:buFontTx/>
              <a:buChar char="•"/>
            </a:pPr>
            <a:r>
              <a:rPr lang="en-US" sz="900" dirty="0">
                <a:solidFill>
                  <a:srgbClr val="646464"/>
                </a:solidFill>
                <a:latin typeface="Frutiger 57Cn"/>
                <a:cs typeface="Arial" pitchFamily="34" charset="0"/>
              </a:rPr>
              <a:t>15” Projected Capacitive (multi-touch)</a:t>
            </a:r>
          </a:p>
          <a:p>
            <a:pPr marL="74414" indent="-74414" defTabSz="457200" eaLnBrk="0" hangingPunct="0">
              <a:buFontTx/>
              <a:buChar char="•"/>
            </a:pPr>
            <a:r>
              <a:rPr lang="en-US" sz="900" dirty="0">
                <a:solidFill>
                  <a:srgbClr val="646464"/>
                </a:solidFill>
                <a:latin typeface="Frutiger 57Cn"/>
                <a:cs typeface="Arial" pitchFamily="34" charset="0"/>
              </a:rPr>
              <a:t>4</a:t>
            </a:r>
            <a:r>
              <a:rPr lang="en-US" sz="900" baseline="30000" dirty="0">
                <a:solidFill>
                  <a:srgbClr val="646464"/>
                </a:solidFill>
                <a:latin typeface="Frutiger 57Cn"/>
                <a:cs typeface="Arial" pitchFamily="34" charset="0"/>
              </a:rPr>
              <a:t>th</a:t>
            </a:r>
            <a:r>
              <a:rPr lang="en-US" sz="900" dirty="0">
                <a:solidFill>
                  <a:srgbClr val="646464"/>
                </a:solidFill>
                <a:latin typeface="Frutiger 57Cn"/>
                <a:cs typeface="Arial" pitchFamily="34" charset="0"/>
              </a:rPr>
              <a:t> Generation Intel Processors</a:t>
            </a:r>
          </a:p>
          <a:p>
            <a:pPr marL="74414" lvl="1" indent="-74414" defTabSz="457200" eaLnBrk="0" hangingPunct="0">
              <a:buFontTx/>
              <a:buChar char="•"/>
            </a:pPr>
            <a:r>
              <a:rPr lang="en-US" sz="900" dirty="0">
                <a:solidFill>
                  <a:srgbClr val="646464"/>
                </a:solidFill>
                <a:latin typeface="Frutiger 57Cn"/>
                <a:cs typeface="Arial" pitchFamily="34" charset="0"/>
              </a:rPr>
              <a:t> Core i5 vPro</a:t>
            </a:r>
          </a:p>
          <a:p>
            <a:pPr marL="74414" lvl="1" indent="-74414" defTabSz="457200" eaLnBrk="0" hangingPunct="0">
              <a:buFontTx/>
              <a:buChar char="•"/>
            </a:pPr>
            <a:r>
              <a:rPr lang="en-US" sz="900" dirty="0">
                <a:solidFill>
                  <a:srgbClr val="646464"/>
                </a:solidFill>
                <a:latin typeface="Frutiger 57Cn"/>
                <a:cs typeface="Arial" pitchFamily="34" charset="0"/>
              </a:rPr>
              <a:t> Core i3 </a:t>
            </a:r>
          </a:p>
          <a:p>
            <a:pPr marL="74414" lvl="1" indent="-74414" defTabSz="457200" eaLnBrk="0" hangingPunct="0">
              <a:buFontTx/>
              <a:buChar char="•"/>
            </a:pPr>
            <a:r>
              <a:rPr lang="en-US" sz="900" dirty="0">
                <a:solidFill>
                  <a:srgbClr val="646464"/>
                </a:solidFill>
                <a:latin typeface="Frutiger 57Cn"/>
                <a:cs typeface="Arial" pitchFamily="34" charset="0"/>
              </a:rPr>
              <a:t> Celeron Dual Core</a:t>
            </a:r>
          </a:p>
        </p:txBody>
      </p:sp>
      <p:pic>
        <p:nvPicPr>
          <p:cNvPr id="33" name="Picture 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42885" y="1017128"/>
            <a:ext cx="867907" cy="741363"/>
          </a:xfrm>
          <a:prstGeom prst="rect">
            <a:avLst/>
          </a:prstGeom>
          <a:noFill/>
          <a:ln w="9525">
            <a:noFill/>
            <a:miter lim="800000"/>
            <a:headEnd/>
            <a:tailEnd/>
          </a:ln>
        </p:spPr>
      </p:pic>
      <p:sp>
        <p:nvSpPr>
          <p:cNvPr id="35" name="Rectangle 34"/>
          <p:cNvSpPr>
            <a:spLocks noChangeArrowheads="1"/>
          </p:cNvSpPr>
          <p:nvPr/>
        </p:nvSpPr>
        <p:spPr bwMode="auto">
          <a:xfrm>
            <a:off x="6552324" y="2001233"/>
            <a:ext cx="2042839" cy="815596"/>
          </a:xfrm>
          <a:prstGeom prst="rect">
            <a:avLst/>
          </a:prstGeom>
          <a:noFill/>
          <a:ln>
            <a:noFill/>
          </a:ln>
          <a:effectLst>
            <a:prstShdw prst="shdw17" dist="17961" dir="2700000">
              <a:srgbClr val="858585"/>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6" tIns="45714" rIns="91426" bIns="45714" anchor="ctr">
            <a:spAutoFit/>
          </a:bodyPr>
          <a:lstStyle/>
          <a:p>
            <a:pPr defTabSz="457200" eaLnBrk="0" hangingPunct="0"/>
            <a:r>
              <a:rPr lang="en-US" sz="1100" b="1" dirty="0">
                <a:solidFill>
                  <a:srgbClr val="646464"/>
                </a:solidFill>
                <a:latin typeface="Frutiger 57Cn"/>
                <a:cs typeface="Arial" pitchFamily="34" charset="0"/>
              </a:rPr>
              <a:t>RealPOS XR7 </a:t>
            </a:r>
            <a:r>
              <a:rPr lang="en-US" sz="1100" b="1" dirty="0" smtClean="0">
                <a:solidFill>
                  <a:srgbClr val="646464"/>
                </a:solidFill>
                <a:latin typeface="Frutiger 57Cn"/>
                <a:cs typeface="Arial" pitchFamily="34" charset="0"/>
              </a:rPr>
              <a:t> </a:t>
            </a:r>
            <a:r>
              <a:rPr lang="en-US" sz="1100" b="1" dirty="0">
                <a:solidFill>
                  <a:srgbClr val="646464"/>
                </a:solidFill>
                <a:latin typeface="Frutiger 57Cn"/>
                <a:cs typeface="Arial" pitchFamily="34" charset="0"/>
              </a:rPr>
              <a:t>Resistive</a:t>
            </a:r>
            <a:endParaRPr lang="en-US" sz="1100" b="1" i="1" dirty="0">
              <a:solidFill>
                <a:srgbClr val="646464"/>
              </a:solidFill>
              <a:latin typeface="Frutiger 57Cn"/>
              <a:cs typeface="Arial" pitchFamily="34" charset="0"/>
            </a:endParaRPr>
          </a:p>
          <a:p>
            <a:pPr indent="112713" defTabSz="457200" eaLnBrk="0" hangingPunct="0">
              <a:buFontTx/>
              <a:buChar char="•"/>
            </a:pPr>
            <a:r>
              <a:rPr lang="en-US" sz="900" dirty="0">
                <a:solidFill>
                  <a:srgbClr val="646464"/>
                </a:solidFill>
                <a:latin typeface="Frutiger 57Cn"/>
                <a:cs typeface="Arial" pitchFamily="34" charset="0"/>
              </a:rPr>
              <a:t>15” Resistive Touch (single touch)</a:t>
            </a:r>
          </a:p>
          <a:p>
            <a:pPr indent="112713" defTabSz="457200" eaLnBrk="0" hangingPunct="0">
              <a:buFontTx/>
              <a:buChar char="•"/>
            </a:pPr>
            <a:r>
              <a:rPr lang="en-US" sz="900" dirty="0">
                <a:solidFill>
                  <a:srgbClr val="646464"/>
                </a:solidFill>
                <a:latin typeface="Frutiger 57Cn"/>
                <a:cs typeface="Arial" pitchFamily="34" charset="0"/>
              </a:rPr>
              <a:t>4</a:t>
            </a:r>
            <a:r>
              <a:rPr lang="en-US" sz="900" baseline="30000" dirty="0">
                <a:solidFill>
                  <a:srgbClr val="646464"/>
                </a:solidFill>
                <a:latin typeface="Frutiger 57Cn"/>
                <a:cs typeface="Arial" pitchFamily="34" charset="0"/>
              </a:rPr>
              <a:t>th</a:t>
            </a:r>
            <a:r>
              <a:rPr lang="en-US" sz="900" dirty="0">
                <a:solidFill>
                  <a:srgbClr val="646464"/>
                </a:solidFill>
                <a:latin typeface="Frutiger 57Cn"/>
                <a:cs typeface="Arial" pitchFamily="34" charset="0"/>
              </a:rPr>
              <a:t> Generation Intel Processors</a:t>
            </a:r>
          </a:p>
          <a:p>
            <a:pPr marL="111125" lvl="1" defTabSz="457200" eaLnBrk="0" hangingPunct="0">
              <a:buFontTx/>
              <a:buChar char="•"/>
            </a:pPr>
            <a:r>
              <a:rPr lang="en-US" sz="900" dirty="0">
                <a:solidFill>
                  <a:srgbClr val="646464"/>
                </a:solidFill>
                <a:latin typeface="Frutiger 57Cn"/>
                <a:cs typeface="Arial" pitchFamily="34" charset="0"/>
              </a:rPr>
              <a:t> Core i3 </a:t>
            </a:r>
          </a:p>
          <a:p>
            <a:pPr marL="111125" lvl="1" defTabSz="457200" eaLnBrk="0" hangingPunct="0">
              <a:buFontTx/>
              <a:buChar char="•"/>
            </a:pPr>
            <a:r>
              <a:rPr lang="en-US" sz="900" dirty="0">
                <a:solidFill>
                  <a:srgbClr val="646464"/>
                </a:solidFill>
                <a:latin typeface="Frutiger 57Cn"/>
                <a:cs typeface="Arial" pitchFamily="34" charset="0"/>
              </a:rPr>
              <a:t> Celeron Dual Core</a:t>
            </a:r>
          </a:p>
        </p:txBody>
      </p:sp>
      <p:pic>
        <p:nvPicPr>
          <p:cNvPr id="36" name="Picture 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65955" y="2012922"/>
            <a:ext cx="867907" cy="741363"/>
          </a:xfrm>
          <a:prstGeom prst="rect">
            <a:avLst/>
          </a:prstGeom>
          <a:noFill/>
          <a:ln w="9525">
            <a:noFill/>
            <a:miter lim="800000"/>
            <a:headEnd/>
            <a:tailEnd/>
          </a:ln>
        </p:spPr>
      </p:pic>
    </p:spTree>
    <p:extLst>
      <p:ext uri="{BB962C8B-B14F-4D97-AF65-F5344CB8AC3E}">
        <p14:creationId xmlns:p14="http://schemas.microsoft.com/office/powerpoint/2010/main" val="2365058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33</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a:t>Operating Systems</a:t>
            </a:r>
          </a:p>
        </p:txBody>
      </p:sp>
    </p:spTree>
    <p:extLst>
      <p:ext uri="{BB962C8B-B14F-4D97-AF65-F5344CB8AC3E}">
        <p14:creationId xmlns:p14="http://schemas.microsoft.com/office/powerpoint/2010/main" val="235179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34</a:t>
            </a:fld>
            <a:endParaRPr lang="en-US" dirty="0"/>
          </a:p>
        </p:txBody>
      </p:sp>
      <p:sp>
        <p:nvSpPr>
          <p:cNvPr id="6" name="Title 5"/>
          <p:cNvSpPr>
            <a:spLocks noGrp="1"/>
          </p:cNvSpPr>
          <p:nvPr>
            <p:ph type="title"/>
          </p:nvPr>
        </p:nvSpPr>
        <p:spPr/>
        <p:txBody>
          <a:bodyPr/>
          <a:lstStyle/>
          <a:p>
            <a:r>
              <a:rPr lang="en-US" dirty="0"/>
              <a:t>NCR RealPOS Operating Systems</a:t>
            </a:r>
          </a:p>
        </p:txBody>
      </p:sp>
      <p:sp>
        <p:nvSpPr>
          <p:cNvPr id="11" name="Rectangle 10"/>
          <p:cNvSpPr/>
          <p:nvPr/>
        </p:nvSpPr>
        <p:spPr>
          <a:xfrm>
            <a:off x="5218113" y="1144746"/>
            <a:ext cx="3402013" cy="344964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lvl="0" defTabSz="914400">
              <a:spcBef>
                <a:spcPts val="0"/>
              </a:spcBef>
              <a:spcAft>
                <a:spcPts val="600"/>
              </a:spcAft>
            </a:pPr>
            <a:r>
              <a:rPr lang="en-US" dirty="0" smtClean="0">
                <a:solidFill>
                  <a:srgbClr val="FFFFFF"/>
                </a:solidFill>
              </a:rPr>
              <a:t>Choice of Operating Systems</a:t>
            </a:r>
            <a:endParaRPr lang="en-US" sz="1600" spc="-50" dirty="0" smtClean="0">
              <a:solidFill>
                <a:srgbClr val="FFFFFF"/>
              </a:solidFill>
            </a:endParaRPr>
          </a:p>
          <a:p>
            <a:pPr marL="171450" lvl="0" indent="-171450" defTabSz="914400">
              <a:spcBef>
                <a:spcPts val="0"/>
              </a:spcBef>
              <a:spcAft>
                <a:spcPts val="600"/>
              </a:spcAft>
              <a:buFont typeface="Arial" pitchFamily="34" charset="0"/>
              <a:buChar char="•"/>
            </a:pPr>
            <a:r>
              <a:rPr lang="en-US" sz="1400" spc="-50" dirty="0">
                <a:solidFill>
                  <a:srgbClr val="FFFFFF"/>
                </a:solidFill>
              </a:rPr>
              <a:t>Microsoft </a:t>
            </a:r>
            <a:r>
              <a:rPr lang="en-US" sz="1400" spc="-50" dirty="0" smtClean="0">
                <a:solidFill>
                  <a:srgbClr val="FFFFFF"/>
                </a:solidFill>
              </a:rPr>
              <a:t>Windows </a:t>
            </a:r>
            <a:br>
              <a:rPr lang="en-US" sz="1400" spc="-50" dirty="0" smtClean="0">
                <a:solidFill>
                  <a:srgbClr val="FFFFFF"/>
                </a:solidFill>
              </a:rPr>
            </a:br>
            <a:r>
              <a:rPr lang="en-US" sz="1400" spc="-50" dirty="0" smtClean="0">
                <a:solidFill>
                  <a:srgbClr val="FFFFFF"/>
                </a:solidFill>
              </a:rPr>
              <a:t>(32 </a:t>
            </a:r>
            <a:r>
              <a:rPr lang="en-US" sz="1400" spc="-50" dirty="0">
                <a:solidFill>
                  <a:srgbClr val="FFFFFF"/>
                </a:solidFill>
              </a:rPr>
              <a:t>and 64-bit Versions)</a:t>
            </a:r>
          </a:p>
          <a:p>
            <a:pPr marL="171450" lvl="0" indent="-171450" defTabSz="914400">
              <a:spcBef>
                <a:spcPts val="0"/>
              </a:spcBef>
              <a:spcAft>
                <a:spcPts val="600"/>
              </a:spcAft>
              <a:buFont typeface="Arial" pitchFamily="34" charset="0"/>
              <a:buChar char="•"/>
            </a:pPr>
            <a:r>
              <a:rPr lang="en-US" sz="1400" spc="-50" dirty="0">
                <a:solidFill>
                  <a:srgbClr val="FFFFFF"/>
                </a:solidFill>
              </a:rPr>
              <a:t>Linux (SLEPOS 11 SP3)   </a:t>
            </a:r>
          </a:p>
          <a:p>
            <a:pPr marL="171450" lvl="0" indent="-171450" defTabSz="914400">
              <a:spcBef>
                <a:spcPts val="0"/>
              </a:spcBef>
              <a:spcAft>
                <a:spcPts val="600"/>
              </a:spcAft>
              <a:buFont typeface="Arial" pitchFamily="34" charset="0"/>
              <a:buChar char="•"/>
            </a:pPr>
            <a:r>
              <a:rPr lang="en-US" sz="1400" spc="-50" dirty="0">
                <a:solidFill>
                  <a:srgbClr val="FFFFFF"/>
                </a:solidFill>
              </a:rPr>
              <a:t>OS Pre-load options</a:t>
            </a:r>
          </a:p>
          <a:p>
            <a:pPr marL="171450" lvl="0" indent="-171450" defTabSz="914400">
              <a:spcBef>
                <a:spcPts val="0"/>
              </a:spcBef>
              <a:spcAft>
                <a:spcPts val="600"/>
              </a:spcAft>
              <a:buFont typeface="Arial" pitchFamily="34" charset="0"/>
              <a:buChar char="•"/>
            </a:pPr>
            <a:r>
              <a:rPr lang="en-US" sz="1400" spc="-50" dirty="0">
                <a:solidFill>
                  <a:srgbClr val="FFFFFF"/>
                </a:solidFill>
              </a:rPr>
              <a:t>NCR OPOS and JavaPOS</a:t>
            </a:r>
          </a:p>
        </p:txBody>
      </p:sp>
      <p:sp>
        <p:nvSpPr>
          <p:cNvPr id="10" name="Text Placeholder 2"/>
          <p:cNvSpPr txBox="1">
            <a:spLocks/>
          </p:cNvSpPr>
          <p:nvPr/>
        </p:nvSpPr>
        <p:spPr>
          <a:xfrm>
            <a:off x="493710" y="3971523"/>
            <a:ext cx="4573953" cy="62287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200" dirty="0">
                <a:cs typeface="Arial" charset="0"/>
              </a:rPr>
              <a:t>Open platform support software solutions for Windows and Linux with a robust platform software suite for ease of integration</a:t>
            </a:r>
          </a:p>
        </p:txBody>
      </p:sp>
      <p:sp>
        <p:nvSpPr>
          <p:cNvPr id="22" name="Rectangle 21"/>
          <p:cNvSpPr/>
          <p:nvPr/>
        </p:nvSpPr>
        <p:spPr>
          <a:xfrm>
            <a:off x="514662" y="1144747"/>
            <a:ext cx="4553001" cy="2830652"/>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aphicFrame>
        <p:nvGraphicFramePr>
          <p:cNvPr id="32" name="Group 2"/>
          <p:cNvGraphicFramePr>
            <a:graphicFrameLocks noGrp="1"/>
          </p:cNvGraphicFramePr>
          <p:nvPr>
            <p:extLst>
              <p:ext uri="{D42A27DB-BD31-4B8C-83A1-F6EECF244321}">
                <p14:modId xmlns:p14="http://schemas.microsoft.com/office/powerpoint/2010/main" val="796953705"/>
              </p:ext>
            </p:extLst>
          </p:nvPr>
        </p:nvGraphicFramePr>
        <p:xfrm>
          <a:off x="505136" y="1150654"/>
          <a:ext cx="4562527" cy="2824745"/>
        </p:xfrm>
        <a:graphic>
          <a:graphicData uri="http://schemas.openxmlformats.org/drawingml/2006/table">
            <a:tbl>
              <a:tblPr/>
              <a:tblGrid>
                <a:gridCol w="3215286"/>
                <a:gridCol w="1347241"/>
              </a:tblGrid>
              <a:tr h="266258">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1" i="0" u="none" strike="noStrike" cap="none" normalizeH="0" baseline="0" dirty="0" smtClean="0">
                          <a:ln>
                            <a:noFill/>
                          </a:ln>
                          <a:solidFill>
                            <a:schemeClr val="bg1"/>
                          </a:solidFill>
                          <a:effectLst/>
                          <a:latin typeface="+mj-lt"/>
                        </a:rPr>
                        <a:t>Microsoft</a:t>
                      </a:r>
                    </a:p>
                  </a:txBody>
                  <a:tcPr marT="34285" marB="34285"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ts val="600"/>
                        </a:spcBef>
                        <a:spcAft>
                          <a:spcPts val="600"/>
                        </a:spcAft>
                        <a:buClrTx/>
                        <a:buSzTx/>
                        <a:buFont typeface="Arial" charset="0"/>
                        <a:buNone/>
                        <a:tabLst/>
                      </a:pPr>
                      <a:r>
                        <a:rPr kumimoji="0" lang="en-US" sz="1400" b="1" i="0" u="none" strike="noStrike" cap="none" normalizeH="0" baseline="0" dirty="0" smtClean="0">
                          <a:ln>
                            <a:noFill/>
                          </a:ln>
                          <a:solidFill>
                            <a:schemeClr val="bg1"/>
                          </a:solidFill>
                          <a:effectLst/>
                          <a:latin typeface="+mj-lt"/>
                        </a:rPr>
                        <a:t>Linux</a:t>
                      </a:r>
                    </a:p>
                  </a:txBody>
                  <a:tcPr marT="34285" marB="34285"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54B948"/>
                    </a:solidFill>
                  </a:tcPr>
                </a:tc>
              </a:tr>
              <a:tr h="2542815">
                <a:tc>
                  <a:txBody>
                    <a:bodyPr/>
                    <a:lstStyle/>
                    <a:p>
                      <a:pPr marL="0" marR="0" lvl="0" indent="0" algn="l" defTabSz="914400" rtl="0" eaLnBrk="1" fontAlgn="base" latinLnBrk="0" hangingPunct="1">
                        <a:lnSpc>
                          <a:spcPct val="100000"/>
                        </a:lnSpc>
                        <a:spcBef>
                          <a:spcPts val="0"/>
                        </a:spcBef>
                        <a:spcAft>
                          <a:spcPts val="0"/>
                        </a:spcAft>
                        <a:buClrTx/>
                        <a:buSzTx/>
                        <a:buFont typeface="Arial" charset="0"/>
                        <a:buNone/>
                        <a:tabLst/>
                      </a:pPr>
                      <a:r>
                        <a:rPr kumimoji="0" lang="en-US" sz="1100" b="1" i="0" u="none" strike="noStrike" cap="none" normalizeH="0" baseline="0" dirty="0" smtClean="0">
                          <a:ln>
                            <a:noFill/>
                          </a:ln>
                          <a:solidFill>
                            <a:srgbClr val="292929"/>
                          </a:solidFill>
                          <a:effectLst/>
                          <a:latin typeface="+mj-lt"/>
                        </a:rPr>
                        <a:t>PRE-LOADED OPERATING SYSTEMS</a:t>
                      </a:r>
                    </a:p>
                    <a:p>
                      <a:pPr marL="171450" marR="0" lvl="0" indent="-17145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kumimoji="0" lang="en-US" sz="1000" b="0" i="0" u="none" strike="noStrike" kern="1200" cap="none" normalizeH="0" baseline="0" dirty="0" smtClean="0">
                          <a:ln>
                            <a:noFill/>
                          </a:ln>
                          <a:solidFill>
                            <a:srgbClr val="292929"/>
                          </a:solidFill>
                          <a:effectLst/>
                          <a:latin typeface="+mn-lt"/>
                          <a:ea typeface="+mn-ea"/>
                          <a:cs typeface="+mn-cs"/>
                        </a:rPr>
                        <a:t>Windows 7 Professional  (32-bit &amp; 64-bit)</a:t>
                      </a:r>
                    </a:p>
                    <a:p>
                      <a:pPr marL="171450" marR="0" lvl="0" indent="-171450" algn="l" defTabSz="914400" rtl="0" eaLnBrk="1" fontAlgn="base" latinLnBrk="0" hangingPunct="1">
                        <a:lnSpc>
                          <a:spcPct val="150000"/>
                        </a:lnSpc>
                        <a:spcBef>
                          <a:spcPts val="0"/>
                        </a:spcBef>
                        <a:spcAft>
                          <a:spcPts val="0"/>
                        </a:spcAft>
                        <a:buClrTx/>
                        <a:buSzTx/>
                        <a:buFont typeface="Arial" panose="020B0604020202020204" pitchFamily="34" charset="0"/>
                        <a:buChar char="•"/>
                        <a:tabLst/>
                      </a:pPr>
                      <a:r>
                        <a:rPr kumimoji="0" lang="en-US" sz="1000" b="0" i="0" u="none" strike="noStrike" cap="none" normalizeH="0" baseline="0" dirty="0" smtClean="0">
                          <a:ln>
                            <a:noFill/>
                          </a:ln>
                          <a:solidFill>
                            <a:srgbClr val="292929"/>
                          </a:solidFill>
                          <a:effectLst/>
                          <a:latin typeface="+mj-lt"/>
                        </a:rPr>
                        <a:t>Windows Embedded POSReady 7 (32-bit &amp; 64-bit)</a:t>
                      </a:r>
                    </a:p>
                    <a:p>
                      <a:pPr marL="171450" marR="0" lvl="0" indent="-171450" algn="l" defTabSz="914400" rtl="0" eaLnBrk="1" fontAlgn="base" latinLnBrk="0" hangingPunct="1">
                        <a:lnSpc>
                          <a:spcPct val="150000"/>
                        </a:lnSpc>
                        <a:spcBef>
                          <a:spcPts val="0"/>
                        </a:spcBef>
                        <a:spcAft>
                          <a:spcPts val="0"/>
                        </a:spcAft>
                        <a:buClrTx/>
                        <a:buSzTx/>
                        <a:buFont typeface="Arial" panose="020B0604020202020204" pitchFamily="34" charset="0"/>
                        <a:buChar char="•"/>
                        <a:tabLst/>
                      </a:pPr>
                      <a:r>
                        <a:rPr kumimoji="0" lang="en-US" sz="1000" b="0" i="0" u="none" strike="noStrike" kern="1200" cap="none" normalizeH="0" baseline="0" dirty="0" smtClean="0">
                          <a:ln>
                            <a:noFill/>
                          </a:ln>
                          <a:solidFill>
                            <a:srgbClr val="292929"/>
                          </a:solidFill>
                          <a:effectLst/>
                          <a:latin typeface="+mn-lt"/>
                          <a:ea typeface="+mn-ea"/>
                          <a:cs typeface="+mn-cs"/>
                        </a:rPr>
                        <a:t>Windows POSReady 2009 (32-bit only) </a:t>
                      </a:r>
                    </a:p>
                    <a:p>
                      <a:pPr marL="0" marR="0" lvl="0" indent="0" algn="l" defTabSz="914400" rtl="0" eaLnBrk="1" fontAlgn="base" latinLnBrk="0" hangingPunct="1">
                        <a:lnSpc>
                          <a:spcPct val="100000"/>
                        </a:lnSpc>
                        <a:spcBef>
                          <a:spcPts val="0"/>
                        </a:spcBef>
                        <a:spcAft>
                          <a:spcPts val="0"/>
                        </a:spcAft>
                        <a:buClrTx/>
                        <a:buSzTx/>
                        <a:buFont typeface="Arial" charset="0"/>
                        <a:buNone/>
                        <a:tabLst/>
                        <a:defRPr/>
                      </a:pPr>
                      <a:endParaRPr kumimoji="0" lang="en-US" sz="900" b="1" i="0" u="none" strike="noStrike" kern="1200" cap="none" normalizeH="0" baseline="0" dirty="0" smtClean="0">
                        <a:ln>
                          <a:noFill/>
                        </a:ln>
                        <a:solidFill>
                          <a:srgbClr val="292929"/>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 typeface="Arial" charset="0"/>
                        <a:buNone/>
                        <a:tabLst/>
                        <a:defRPr/>
                      </a:pPr>
                      <a:r>
                        <a:rPr kumimoji="0" lang="en-US" sz="1000" b="1" i="0" u="none" strike="noStrike" kern="1200" cap="none" normalizeH="0" baseline="0" dirty="0" smtClean="0">
                          <a:ln>
                            <a:noFill/>
                          </a:ln>
                          <a:solidFill>
                            <a:srgbClr val="292929"/>
                          </a:solidFill>
                          <a:effectLst/>
                          <a:latin typeface="+mj-lt"/>
                          <a:ea typeface="+mn-ea"/>
                          <a:cs typeface="+mn-cs"/>
                        </a:rPr>
                        <a:t>Available via Special Request*</a:t>
                      </a:r>
                    </a:p>
                    <a:p>
                      <a:pPr marL="171450" marR="0" lvl="0" indent="-17145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US" sz="900" kern="0" dirty="0" smtClean="0">
                          <a:solidFill>
                            <a:prstClr val="black"/>
                          </a:solidFill>
                        </a:rPr>
                        <a:t>Windows Embedded 8.1 Pro   </a:t>
                      </a:r>
                    </a:p>
                    <a:p>
                      <a:pPr marL="171450" marR="0" lvl="0" indent="-17145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US" sz="900" kern="0" dirty="0" smtClean="0">
                          <a:solidFill>
                            <a:prstClr val="black"/>
                          </a:solidFill>
                        </a:rPr>
                        <a:t>Windows Embedded 8.1 Industry Pro Retail </a:t>
                      </a:r>
                    </a:p>
                    <a:p>
                      <a:pPr marL="0" marR="0" lvl="0" indent="0" algn="l" defTabSz="914400" rtl="0" eaLnBrk="1" fontAlgn="base" latinLnBrk="0" hangingPunct="1">
                        <a:lnSpc>
                          <a:spcPct val="100000"/>
                        </a:lnSpc>
                        <a:spcBef>
                          <a:spcPts val="0"/>
                        </a:spcBef>
                        <a:spcAft>
                          <a:spcPts val="0"/>
                        </a:spcAft>
                        <a:buClrTx/>
                        <a:buSzTx/>
                        <a:buFont typeface="Arial" charset="0"/>
                        <a:buNone/>
                        <a:tabLst/>
                        <a:defRPr/>
                      </a:pPr>
                      <a:endParaRPr kumimoji="0" lang="en-US" sz="1000" b="1" i="0" u="none" strike="noStrike" kern="1200" cap="none" normalizeH="0" baseline="0" dirty="0" smtClean="0">
                        <a:ln>
                          <a:noFill/>
                        </a:ln>
                        <a:solidFill>
                          <a:srgbClr val="292929"/>
                        </a:solidFill>
                        <a:effectLst/>
                        <a:latin typeface="+mn-lt"/>
                        <a:ea typeface="+mn-ea"/>
                        <a:cs typeface="+mn-cs"/>
                      </a:endParaRPr>
                    </a:p>
                    <a:p>
                      <a:pPr marL="0" marR="0" lvl="0" indent="0" algn="l" defTabSz="914400" rtl="0" eaLnBrk="1" fontAlgn="base" latinLnBrk="0" hangingPunct="1">
                        <a:lnSpc>
                          <a:spcPct val="150000"/>
                        </a:lnSpc>
                        <a:spcBef>
                          <a:spcPts val="0"/>
                        </a:spcBef>
                        <a:spcAft>
                          <a:spcPts val="0"/>
                        </a:spcAft>
                        <a:buClrTx/>
                        <a:buSzTx/>
                        <a:buFont typeface="Arial" charset="0"/>
                        <a:buNone/>
                        <a:tabLst/>
                        <a:defRPr/>
                      </a:pPr>
                      <a:r>
                        <a:rPr kumimoji="0" lang="en-US" sz="1000" b="1" i="0" u="none" strike="noStrike" kern="1200" cap="none" normalizeH="0" baseline="0" dirty="0" smtClean="0">
                          <a:ln>
                            <a:noFill/>
                          </a:ln>
                          <a:solidFill>
                            <a:srgbClr val="292929"/>
                          </a:solidFill>
                          <a:effectLst/>
                          <a:latin typeface="+mn-lt"/>
                          <a:ea typeface="+mn-ea"/>
                          <a:cs typeface="+mn-cs"/>
                        </a:rPr>
                        <a:t>Future Operating Systems</a:t>
                      </a:r>
                    </a:p>
                    <a:p>
                      <a:pPr marL="171450" marR="0" lvl="0" indent="-171450" algn="l" defTabSz="914400" rtl="0" eaLnBrk="1" fontAlgn="base" latinLnBrk="0" hangingPunct="1">
                        <a:lnSpc>
                          <a:spcPct val="150000"/>
                        </a:lnSpc>
                        <a:spcBef>
                          <a:spcPts val="0"/>
                        </a:spcBef>
                        <a:spcAft>
                          <a:spcPts val="0"/>
                        </a:spcAft>
                        <a:buClrTx/>
                        <a:buSzTx/>
                        <a:buFont typeface="Arial" panose="020B0604020202020204" pitchFamily="34" charset="0"/>
                        <a:buChar char="•"/>
                        <a:tabLst/>
                        <a:defRPr/>
                      </a:pPr>
                      <a:r>
                        <a:rPr lang="en-US" sz="900" kern="0" dirty="0" smtClean="0">
                          <a:solidFill>
                            <a:prstClr val="black"/>
                          </a:solidFill>
                        </a:rPr>
                        <a:t>Windows Embedded 10 Industry </a:t>
                      </a: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lang="en-US" sz="900" i="1" kern="0" dirty="0" smtClean="0">
                        <a:solidFill>
                          <a:prstClr val="black"/>
                        </a:solidFill>
                      </a:endParaRPr>
                    </a:p>
                    <a:p>
                      <a:pPr marL="457200" marR="0" lvl="1" indent="-28575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700" i="1" dirty="0" smtClean="0">
                          <a:solidFill>
                            <a:prstClr val="black"/>
                          </a:solidFill>
                        </a:rPr>
                        <a:t>* Requires SCER for image creation and preload</a:t>
                      </a:r>
                    </a:p>
                  </a:txBody>
                  <a:tcPr marT="34285" marB="34285"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ts val="0"/>
                        </a:spcAft>
                        <a:buClrTx/>
                        <a:buSzTx/>
                        <a:buFont typeface="Arial" charset="0"/>
                        <a:buNone/>
                        <a:tabLst/>
                      </a:pPr>
                      <a:endParaRPr kumimoji="0" lang="en-US" sz="1100" b="0" i="0" u="none" strike="noStrike" cap="none" normalizeH="0" baseline="0" dirty="0" smtClean="0">
                        <a:ln>
                          <a:noFill/>
                        </a:ln>
                        <a:solidFill>
                          <a:srgbClr val="292929"/>
                        </a:solidFill>
                        <a:effectLst/>
                        <a:latin typeface="+mj-lt"/>
                      </a:endParaRPr>
                    </a:p>
                  </a:txBody>
                  <a:tcPr marT="34285" marB="34285"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bl>
          </a:graphicData>
        </a:graphic>
      </p:graphicFrame>
      <p:pic>
        <p:nvPicPr>
          <p:cNvPr id="41" name="Picture 5" descr="http://www.intech-solutions.com/wp-content/uploads/2012/09/suselogo.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56832" y="1999028"/>
            <a:ext cx="1231863" cy="718728"/>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C:\Users\RD110425\AppData\Local\Microsoft\Windows\Temporary Internet Files\Content.Outlook\EGNV68IJ\logo.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38198" y="3855334"/>
            <a:ext cx="2561842" cy="552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606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bwMode="auto">
          <a:xfrm>
            <a:off x="782638" y="134938"/>
            <a:ext cx="8229600" cy="857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t>Operating System Images</a:t>
            </a:r>
          </a:p>
        </p:txBody>
      </p:sp>
      <p:sp>
        <p:nvSpPr>
          <p:cNvPr id="4" name="Slide Number Placeholder 3"/>
          <p:cNvSpPr>
            <a:spLocks noGrp="1"/>
          </p:cNvSpPr>
          <p:nvPr>
            <p:ph type="sldNum" sz="quarter" idx="4294967295"/>
          </p:nvPr>
        </p:nvSpPr>
        <p:spPr>
          <a:xfrm>
            <a:off x="8612188" y="4803775"/>
            <a:ext cx="236537" cy="230188"/>
          </a:xfrm>
          <a:prstGeom prst="rect">
            <a:avLst/>
          </a:prstGeom>
        </p:spPr>
        <p:txBody>
          <a:bodyPr/>
          <a:lstStyle/>
          <a:p>
            <a:pPr>
              <a:defRPr/>
            </a:pPr>
            <a:fld id="{A9CBFD45-9FDA-4624-ADEC-545802CC5483}" type="slidenum">
              <a:rPr lang="en-US" smtClean="0"/>
              <a:pPr>
                <a:defRPr/>
              </a:pPr>
              <a:t>35</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177898809"/>
              </p:ext>
            </p:extLst>
          </p:nvPr>
        </p:nvGraphicFramePr>
        <p:xfrm>
          <a:off x="692150" y="858838"/>
          <a:ext cx="8266112" cy="3636961"/>
        </p:xfrm>
        <a:graphic>
          <a:graphicData uri="http://schemas.openxmlformats.org/drawingml/2006/table">
            <a:tbl>
              <a:tblPr>
                <a:tableStyleId>{5C22544A-7EE6-4342-B048-85BDC9FD1C3A}</a:tableStyleId>
              </a:tblPr>
              <a:tblGrid>
                <a:gridCol w="1147479"/>
                <a:gridCol w="771730"/>
                <a:gridCol w="580965"/>
                <a:gridCol w="494254"/>
                <a:gridCol w="494254"/>
                <a:gridCol w="502925"/>
                <a:gridCol w="485583"/>
                <a:gridCol w="528939"/>
                <a:gridCol w="450899"/>
                <a:gridCol w="433557"/>
                <a:gridCol w="476912"/>
                <a:gridCol w="741203"/>
                <a:gridCol w="619250"/>
                <a:gridCol w="538162"/>
              </a:tblGrid>
              <a:tr h="243247">
                <a:tc rowSpan="3">
                  <a:txBody>
                    <a:bodyPr/>
                    <a:lstStyle/>
                    <a:p>
                      <a:pPr algn="ctr" rtl="0" fontAlgn="ctr"/>
                      <a:r>
                        <a:rPr lang="en-US" sz="900" b="1" u="none" strike="noStrike" dirty="0">
                          <a:solidFill>
                            <a:schemeClr val="bg1"/>
                          </a:solidFill>
                          <a:effectLst/>
                        </a:rPr>
                        <a:t>Terminals</a:t>
                      </a:r>
                      <a:endParaRPr lang="en-US" sz="900" b="1" i="0" u="none" strike="noStrike" dirty="0">
                        <a:solidFill>
                          <a:schemeClr val="bg1"/>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3">
                  <a:txBody>
                    <a:bodyPr/>
                    <a:lstStyle/>
                    <a:p>
                      <a:pPr algn="ctr" rtl="0" fontAlgn="ctr"/>
                      <a:r>
                        <a:rPr lang="en-US" sz="900" b="1" u="none" strike="noStrike" dirty="0">
                          <a:solidFill>
                            <a:schemeClr val="bg1"/>
                          </a:solidFill>
                          <a:effectLst/>
                        </a:rPr>
                        <a:t>Class</a:t>
                      </a:r>
                      <a:endParaRPr lang="en-US" sz="900" b="1" i="0" u="none" strike="noStrike" dirty="0">
                        <a:solidFill>
                          <a:schemeClr val="bg1"/>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gridSpan="10">
                  <a:txBody>
                    <a:bodyPr/>
                    <a:lstStyle/>
                    <a:p>
                      <a:pPr algn="ctr" rtl="0" fontAlgn="ctr"/>
                      <a:r>
                        <a:rPr lang="en-US" sz="900" b="1" u="none" strike="noStrike" dirty="0">
                          <a:solidFill>
                            <a:schemeClr val="bg1"/>
                          </a:solidFill>
                          <a:effectLst/>
                        </a:rPr>
                        <a:t>Microsoft </a:t>
                      </a:r>
                      <a:r>
                        <a:rPr lang="en-US" sz="900" b="1" u="none" strike="noStrike" dirty="0" smtClean="0">
                          <a:solidFill>
                            <a:schemeClr val="bg1"/>
                          </a:solidFill>
                          <a:effectLst/>
                        </a:rPr>
                        <a:t>Windows</a:t>
                      </a:r>
                      <a:r>
                        <a:rPr lang="en-US" sz="900" b="1" u="none" strike="noStrike" dirty="0">
                          <a:solidFill>
                            <a:schemeClr val="bg1"/>
                          </a:solidFill>
                          <a:effectLst/>
                        </a:rPr>
                        <a:t> </a:t>
                      </a:r>
                      <a:endParaRPr lang="en-US" sz="900" b="1" i="0" u="none" strike="noStrike" dirty="0">
                        <a:solidFill>
                          <a:schemeClr val="bg1"/>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hMerge="1">
                  <a:txBody>
                    <a:bodyPr/>
                    <a:lstStyle/>
                    <a:p>
                      <a:pPr algn="l" rtl="0" fontAlgn="ctr"/>
                      <a:endParaRPr lang="en-US" sz="900" b="1" i="0" u="none" strike="noStrike" dirty="0">
                        <a:solidFill>
                          <a:srgbClr val="000000"/>
                        </a:solidFill>
                        <a:effectLst/>
                        <a:latin typeface="Verdana"/>
                      </a:endParaRPr>
                    </a:p>
                  </a:txBody>
                  <a:tcPr marL="8352" marR="8352" marT="8352" marB="0" anchor="ctr"/>
                </a:tc>
                <a:tc hMerge="1">
                  <a:txBody>
                    <a:bodyPr/>
                    <a:lstStyle/>
                    <a:p>
                      <a:endParaRPr lang="en-US"/>
                    </a:p>
                  </a:txBody>
                  <a:tcPr/>
                </a:tc>
                <a:tc hMerge="1">
                  <a:txBody>
                    <a:bodyPr/>
                    <a:lstStyle/>
                    <a:p>
                      <a:pPr algn="l" rtl="0" fontAlgn="ctr"/>
                      <a:endParaRPr lang="en-US" sz="900" b="1" i="0" u="none" strike="noStrike" dirty="0">
                        <a:solidFill>
                          <a:srgbClr val="000000"/>
                        </a:solidFill>
                        <a:effectLst/>
                        <a:latin typeface="Verdana"/>
                      </a:endParaRPr>
                    </a:p>
                  </a:txBody>
                  <a:tcPr marL="8352" marR="8352" marT="8352" marB="0" anchor="ctr"/>
                </a:tc>
                <a:tc hMerge="1">
                  <a:txBody>
                    <a:bodyPr/>
                    <a:lstStyle/>
                    <a:p>
                      <a:endParaRPr lang="en-US"/>
                    </a:p>
                  </a:txBody>
                  <a:tcPr/>
                </a:tc>
                <a:tc hMerge="1">
                  <a:txBody>
                    <a:bodyPr/>
                    <a:lstStyle/>
                    <a:p>
                      <a:pPr algn="l" rtl="0" fontAlgn="ctr"/>
                      <a:endParaRPr lang="en-US" sz="900" b="1" i="0" u="none" strike="noStrike" dirty="0">
                        <a:solidFill>
                          <a:srgbClr val="000000"/>
                        </a:solidFill>
                        <a:effectLst/>
                        <a:latin typeface="Verdana"/>
                      </a:endParaRPr>
                    </a:p>
                  </a:txBody>
                  <a:tcPr marL="8352" marR="8352" marT="8352" marB="0" anchor="ctr"/>
                </a:tc>
                <a:tc hMerge="1">
                  <a:txBody>
                    <a:bodyPr/>
                    <a:lstStyle/>
                    <a:p>
                      <a:endParaRPr lang="en-US"/>
                    </a:p>
                  </a:txBody>
                  <a:tcPr/>
                </a:tc>
                <a:tc hMerge="1">
                  <a:txBody>
                    <a:bodyPr/>
                    <a:lstStyle/>
                    <a:p>
                      <a:pPr algn="l" rtl="0" fontAlgn="ctr"/>
                      <a:endParaRPr lang="en-US" sz="900" b="1" i="0" u="none" strike="noStrike" dirty="0">
                        <a:solidFill>
                          <a:srgbClr val="000000"/>
                        </a:solidFill>
                        <a:effectLst/>
                        <a:latin typeface="Verdana"/>
                      </a:endParaRPr>
                    </a:p>
                  </a:txBody>
                  <a:tcPr marL="8352" marR="8352" marT="8352" marB="0" anchor="ctr"/>
                </a:tc>
                <a:tc hMerge="1">
                  <a:txBody>
                    <a:bodyPr/>
                    <a:lstStyle/>
                    <a:p>
                      <a:endParaRPr lang="en-US"/>
                    </a:p>
                  </a:txBody>
                  <a:tcPr/>
                </a:tc>
                <a:tc hMerge="1">
                  <a:txBody>
                    <a:bodyPr/>
                    <a:lstStyle/>
                    <a:p>
                      <a:pPr algn="ctr" rtl="0" fontAlgn="ctr"/>
                      <a:endParaRPr lang="en-US" sz="900" b="1" i="0" u="none" strike="noStrike" dirty="0">
                        <a:solidFill>
                          <a:srgbClr val="000000"/>
                        </a:solidFill>
                        <a:effectLst/>
                        <a:latin typeface="Verdana"/>
                      </a:endParaRPr>
                    </a:p>
                  </a:txBody>
                  <a:tcPr marL="8351" marR="8351" marT="835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rtl="0" fontAlgn="ctr"/>
                      <a:r>
                        <a:rPr lang="en-US" sz="900" b="1" u="none" strike="noStrike" dirty="0">
                          <a:solidFill>
                            <a:schemeClr val="bg1"/>
                          </a:solidFill>
                          <a:effectLst/>
                        </a:rPr>
                        <a:t>Linux</a:t>
                      </a:r>
                      <a:endParaRPr lang="en-US" sz="900" b="1" i="0" u="none" strike="noStrike" dirty="0">
                        <a:solidFill>
                          <a:schemeClr val="bg1"/>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hMerge="1">
                  <a:txBody>
                    <a:bodyPr/>
                    <a:lstStyle/>
                    <a:p>
                      <a:endParaRPr lang="en-US"/>
                    </a:p>
                  </a:txBody>
                  <a:tcPr/>
                </a:tc>
              </a:tr>
              <a:tr h="419871">
                <a:tc vMerge="1">
                  <a:txBody>
                    <a:bodyPr/>
                    <a:lstStyle/>
                    <a:p>
                      <a:endParaRPr lang="en-US"/>
                    </a:p>
                  </a:txBody>
                  <a:tcPr/>
                </a:tc>
                <a:tc vMerge="1">
                  <a:txBody>
                    <a:bodyPr/>
                    <a:lstStyle/>
                    <a:p>
                      <a:endParaRPr lang="en-US"/>
                    </a:p>
                  </a:txBody>
                  <a:tcPr/>
                </a:tc>
                <a:tc rowSpan="2">
                  <a:txBody>
                    <a:bodyPr/>
                    <a:lstStyle/>
                    <a:p>
                      <a:pPr algn="ctr" rtl="0" fontAlgn="ctr"/>
                      <a:r>
                        <a:rPr lang="en-US" sz="900" b="1" u="none" strike="noStrike" dirty="0">
                          <a:solidFill>
                            <a:schemeClr val="bg1"/>
                          </a:solidFill>
                          <a:effectLst/>
                        </a:rPr>
                        <a:t>POS</a:t>
                      </a:r>
                      <a:br>
                        <a:rPr lang="en-US" sz="900" b="1" u="none" strike="noStrike" dirty="0">
                          <a:solidFill>
                            <a:schemeClr val="bg1"/>
                          </a:solidFill>
                          <a:effectLst/>
                        </a:rPr>
                      </a:br>
                      <a:r>
                        <a:rPr lang="en-US" sz="900" b="1" u="none" strike="noStrike" dirty="0">
                          <a:solidFill>
                            <a:schemeClr val="bg1"/>
                          </a:solidFill>
                          <a:effectLst/>
                        </a:rPr>
                        <a:t>Ready </a:t>
                      </a:r>
                      <a:r>
                        <a:rPr lang="en-US" sz="900" b="1" u="none" strike="noStrike" dirty="0" smtClean="0">
                          <a:solidFill>
                            <a:schemeClr val="bg1"/>
                          </a:solidFill>
                          <a:effectLst/>
                        </a:rPr>
                        <a:t>2009</a:t>
                      </a:r>
                    </a:p>
                    <a:p>
                      <a:pPr marL="0" algn="ctr" defTabSz="457200" rtl="0" eaLnBrk="1" fontAlgn="ctr" latinLnBrk="0" hangingPunct="1"/>
                      <a:r>
                        <a:rPr lang="en-US" sz="900" b="1" u="none" strike="noStrike" kern="1200" dirty="0" smtClean="0">
                          <a:solidFill>
                            <a:schemeClr val="bg1"/>
                          </a:solidFill>
                          <a:effectLst/>
                          <a:latin typeface="+mj-lt"/>
                          <a:ea typeface="+mn-ea"/>
                          <a:cs typeface="+mn-cs"/>
                        </a:rPr>
                        <a:t>(32-bit)</a:t>
                      </a:r>
                      <a:endParaRPr lang="en-US" sz="900" b="1" u="none" strike="noStrike" kern="1200" dirty="0">
                        <a:solidFill>
                          <a:schemeClr val="bg1"/>
                        </a:solidFill>
                        <a:effectLst/>
                        <a:latin typeface="+mj-lt"/>
                        <a:ea typeface="+mn-ea"/>
                        <a:cs typeface="+mn-cs"/>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gridSpan="2">
                  <a:txBody>
                    <a:bodyPr/>
                    <a:lstStyle/>
                    <a:p>
                      <a:pPr algn="ctr" rtl="0" fontAlgn="ctr"/>
                      <a:r>
                        <a:rPr lang="en-US" sz="900" b="1" u="none" strike="noStrike" dirty="0">
                          <a:solidFill>
                            <a:schemeClr val="bg1"/>
                          </a:solidFill>
                          <a:effectLst/>
                        </a:rPr>
                        <a:t>Windows 7 Professional SP1</a:t>
                      </a:r>
                      <a:endParaRPr lang="en-US" sz="900" b="1" i="0" u="none" strike="noStrike" dirty="0">
                        <a:solidFill>
                          <a:schemeClr val="bg1"/>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hMerge="1">
                  <a:txBody>
                    <a:bodyPr/>
                    <a:lstStyle/>
                    <a:p>
                      <a:endParaRPr lang="en-US"/>
                    </a:p>
                  </a:txBody>
                  <a:tcPr/>
                </a:tc>
                <a:tc gridSpan="2">
                  <a:txBody>
                    <a:bodyPr/>
                    <a:lstStyle/>
                    <a:p>
                      <a:pPr algn="ctr" rtl="0" fontAlgn="ctr"/>
                      <a:r>
                        <a:rPr lang="en-US" sz="900" b="1" u="none" strike="noStrike" dirty="0">
                          <a:solidFill>
                            <a:schemeClr val="bg1"/>
                          </a:solidFill>
                          <a:effectLst/>
                        </a:rPr>
                        <a:t>POSReady 7</a:t>
                      </a:r>
                      <a:endParaRPr lang="en-US" sz="900" b="1" i="0" u="none" strike="noStrike" dirty="0">
                        <a:solidFill>
                          <a:schemeClr val="bg1"/>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hMerge="1">
                  <a:txBody>
                    <a:bodyPr/>
                    <a:lstStyle/>
                    <a:p>
                      <a:endParaRPr lang="en-US"/>
                    </a:p>
                  </a:txBody>
                  <a:tcPr/>
                </a:tc>
                <a:tc gridSpan="2">
                  <a:txBody>
                    <a:bodyPr/>
                    <a:lstStyle/>
                    <a:p>
                      <a:pPr algn="ctr" rtl="0" fontAlgn="ctr"/>
                      <a:r>
                        <a:rPr lang="en-US" sz="900" b="1" u="none" strike="noStrike" dirty="0">
                          <a:solidFill>
                            <a:schemeClr val="bg1"/>
                          </a:solidFill>
                          <a:effectLst/>
                        </a:rPr>
                        <a:t>Windows </a:t>
                      </a:r>
                      <a:endParaRPr lang="en-US" sz="900" b="1" u="none" strike="noStrike" dirty="0" smtClean="0">
                        <a:solidFill>
                          <a:schemeClr val="bg1"/>
                        </a:solidFill>
                        <a:effectLst/>
                      </a:endParaRPr>
                    </a:p>
                    <a:p>
                      <a:pPr algn="ctr" rtl="0" fontAlgn="ctr"/>
                      <a:r>
                        <a:rPr lang="en-US" sz="900" b="1" u="none" strike="noStrike" dirty="0" smtClean="0">
                          <a:solidFill>
                            <a:schemeClr val="bg1"/>
                          </a:solidFill>
                          <a:effectLst/>
                        </a:rPr>
                        <a:t>8.1 </a:t>
                      </a:r>
                      <a:r>
                        <a:rPr lang="en-US" sz="900" b="1" u="none" strike="noStrike" dirty="0">
                          <a:solidFill>
                            <a:schemeClr val="bg1"/>
                          </a:solidFill>
                          <a:effectLst/>
                        </a:rPr>
                        <a:t>Pro</a:t>
                      </a:r>
                      <a:endParaRPr lang="en-US" sz="900" b="1" i="0" u="none" strike="noStrike" dirty="0">
                        <a:solidFill>
                          <a:schemeClr val="bg1"/>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hMerge="1">
                  <a:txBody>
                    <a:bodyPr/>
                    <a:lstStyle/>
                    <a:p>
                      <a:endParaRPr lang="en-US"/>
                    </a:p>
                  </a:txBody>
                  <a:tcPr/>
                </a:tc>
                <a:tc gridSpan="2">
                  <a:txBody>
                    <a:bodyPr/>
                    <a:lstStyle/>
                    <a:p>
                      <a:pPr algn="ctr" rtl="0" fontAlgn="ctr"/>
                      <a:r>
                        <a:rPr lang="en-US" sz="900" b="1" u="none" strike="noStrike" dirty="0">
                          <a:solidFill>
                            <a:schemeClr val="bg1"/>
                          </a:solidFill>
                          <a:effectLst/>
                        </a:rPr>
                        <a:t>Win Emb 8.1 Industry Retail Pro</a:t>
                      </a:r>
                      <a:endParaRPr lang="en-US" sz="900" b="1" i="0" u="none" strike="noStrike" dirty="0">
                        <a:solidFill>
                          <a:schemeClr val="bg1"/>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hMerge="1">
                  <a:txBody>
                    <a:bodyPr/>
                    <a:lstStyle/>
                    <a:p>
                      <a:endParaRPr lang="en-US"/>
                    </a:p>
                  </a:txBody>
                  <a:tcPr/>
                </a:tc>
                <a:tc>
                  <a:txBody>
                    <a:bodyPr/>
                    <a:lstStyle/>
                    <a:p>
                      <a:pPr algn="ctr" rtl="0" fontAlgn="ctr"/>
                      <a:r>
                        <a:rPr lang="en-US" sz="900" b="1" i="0" u="none" strike="noStrike" dirty="0" smtClean="0">
                          <a:solidFill>
                            <a:schemeClr val="bg1"/>
                          </a:solidFill>
                          <a:effectLst/>
                          <a:latin typeface="+mj-lt"/>
                        </a:rPr>
                        <a:t>Windows </a:t>
                      </a:r>
                    </a:p>
                    <a:p>
                      <a:pPr algn="ctr" rtl="0" fontAlgn="ctr"/>
                      <a:r>
                        <a:rPr lang="en-US" sz="900" b="1" i="0" u="none" strike="noStrike" dirty="0" smtClean="0">
                          <a:solidFill>
                            <a:schemeClr val="bg1"/>
                          </a:solidFill>
                          <a:effectLst/>
                          <a:latin typeface="+mj-lt"/>
                        </a:rPr>
                        <a:t>10 Industry</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gridSpan="2">
                  <a:txBody>
                    <a:bodyPr/>
                    <a:lstStyle/>
                    <a:p>
                      <a:pPr algn="ctr" rtl="0" fontAlgn="ctr"/>
                      <a:r>
                        <a:rPr lang="en-US" sz="900" b="1" u="none" strike="noStrike" dirty="0">
                          <a:solidFill>
                            <a:schemeClr val="bg1"/>
                          </a:solidFill>
                          <a:effectLst/>
                        </a:rPr>
                        <a:t>SLEPOS</a:t>
                      </a:r>
                      <a:br>
                        <a:rPr lang="en-US" sz="900" b="1" u="none" strike="noStrike" dirty="0">
                          <a:solidFill>
                            <a:schemeClr val="bg1"/>
                          </a:solidFill>
                          <a:effectLst/>
                        </a:rPr>
                      </a:br>
                      <a:r>
                        <a:rPr lang="en-US" sz="900" b="1" u="none" strike="noStrike" dirty="0">
                          <a:solidFill>
                            <a:schemeClr val="bg1"/>
                          </a:solidFill>
                          <a:effectLst/>
                        </a:rPr>
                        <a:t>11</a:t>
                      </a:r>
                      <a:endParaRPr lang="en-US" sz="900" b="1" i="0" u="none" strike="noStrike" dirty="0">
                        <a:solidFill>
                          <a:schemeClr val="bg1"/>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hMerge="1">
                  <a:txBody>
                    <a:bodyPr/>
                    <a:lstStyle/>
                    <a:p>
                      <a:endParaRPr lang="en-US"/>
                    </a:p>
                  </a:txBody>
                  <a:tcPr/>
                </a:tc>
              </a:tr>
              <a:tr h="15931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0" fontAlgn="ctr"/>
                      <a:r>
                        <a:rPr lang="en-US" sz="900" b="1" u="none" strike="noStrike" dirty="0" smtClean="0">
                          <a:solidFill>
                            <a:schemeClr val="bg1"/>
                          </a:solidFill>
                          <a:effectLst/>
                          <a:latin typeface="+mj-lt"/>
                        </a:rPr>
                        <a:t>32bit</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u="none" strike="noStrike" dirty="0" smtClean="0">
                          <a:solidFill>
                            <a:schemeClr val="bg1"/>
                          </a:solidFill>
                          <a:effectLst/>
                          <a:latin typeface="+mj-lt"/>
                        </a:rPr>
                        <a:t>64bit</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u="none" strike="noStrike" dirty="0" smtClean="0">
                          <a:solidFill>
                            <a:schemeClr val="bg1"/>
                          </a:solidFill>
                          <a:effectLst/>
                          <a:latin typeface="+mj-lt"/>
                        </a:rPr>
                        <a:t>32bit</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u="none" strike="noStrike" dirty="0" smtClean="0">
                          <a:solidFill>
                            <a:schemeClr val="bg1"/>
                          </a:solidFill>
                          <a:effectLst/>
                          <a:latin typeface="+mj-lt"/>
                        </a:rPr>
                        <a:t>64bit</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u="none" strike="noStrike" dirty="0">
                          <a:solidFill>
                            <a:schemeClr val="bg1"/>
                          </a:solidFill>
                          <a:effectLst/>
                          <a:latin typeface="+mj-lt"/>
                        </a:rPr>
                        <a:t>32bit</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u="none" strike="noStrike" dirty="0">
                          <a:solidFill>
                            <a:schemeClr val="bg1"/>
                          </a:solidFill>
                          <a:effectLst/>
                          <a:latin typeface="+mj-lt"/>
                        </a:rPr>
                        <a:t>64bit</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u="none" strike="noStrike" dirty="0">
                          <a:solidFill>
                            <a:schemeClr val="bg1"/>
                          </a:solidFill>
                          <a:effectLst/>
                          <a:latin typeface="+mj-lt"/>
                        </a:rPr>
                        <a:t>32bit</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u="none" strike="noStrike" dirty="0">
                          <a:solidFill>
                            <a:schemeClr val="bg1"/>
                          </a:solidFill>
                          <a:effectLst/>
                          <a:latin typeface="+mj-lt"/>
                        </a:rPr>
                        <a:t>64bit</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i="0" u="none" strike="noStrike" dirty="0" smtClean="0">
                          <a:solidFill>
                            <a:schemeClr val="bg1"/>
                          </a:solidFill>
                          <a:effectLst/>
                          <a:latin typeface="+mj-lt"/>
                        </a:rPr>
                        <a:t>64 bit</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i="0" u="none" strike="noStrike" dirty="0" smtClean="0">
                          <a:solidFill>
                            <a:schemeClr val="bg1"/>
                          </a:solidFill>
                          <a:effectLst/>
                          <a:latin typeface="+mj-lt"/>
                        </a:rPr>
                        <a:t>SP2</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sz="900" b="1" i="0" u="none" strike="noStrike" dirty="0" smtClean="0">
                          <a:solidFill>
                            <a:schemeClr val="bg1"/>
                          </a:solidFill>
                          <a:effectLst/>
                          <a:latin typeface="+mj-lt"/>
                        </a:rPr>
                        <a:t>SP3</a:t>
                      </a:r>
                      <a:endParaRPr lang="en-US" sz="900" b="1" i="0" u="none" strike="noStrike" dirty="0">
                        <a:solidFill>
                          <a:schemeClr val="bg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196104">
                <a:tc gridSpan="2">
                  <a:txBody>
                    <a:bodyPr/>
                    <a:lstStyle/>
                    <a:p>
                      <a:pPr algn="ctr" rtl="0" fontAlgn="ctr">
                        <a:tabLst/>
                      </a:pPr>
                      <a:r>
                        <a:rPr lang="en-US" sz="900" b="1" u="none" strike="noStrike" dirty="0">
                          <a:effectLst/>
                        </a:rPr>
                        <a:t>Microsoft End of </a:t>
                      </a:r>
                      <a:r>
                        <a:rPr lang="en-US" sz="900" b="1" u="none" strike="noStrike" dirty="0" smtClean="0">
                          <a:effectLst/>
                        </a:rPr>
                        <a:t>Support    </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rtl="0" fontAlgn="ctr"/>
                      <a:r>
                        <a:rPr lang="en-US" sz="900" u="none" strike="noStrike" dirty="0">
                          <a:effectLst/>
                        </a:rPr>
                        <a:t>4/9/2019</a:t>
                      </a:r>
                      <a:endParaRPr lang="en-US" sz="900" b="0"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rtl="0" fontAlgn="ctr"/>
                      <a:r>
                        <a:rPr lang="en-US" sz="900" u="none" strike="noStrike" dirty="0">
                          <a:effectLst/>
                        </a:rPr>
                        <a:t>1/14/2020</a:t>
                      </a:r>
                      <a:endParaRPr lang="en-US" sz="900" b="0"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algn="ctr" rtl="0" fontAlgn="ctr"/>
                      <a:r>
                        <a:rPr lang="en-US" sz="900" u="none" strike="noStrike" dirty="0">
                          <a:effectLst/>
                        </a:rPr>
                        <a:t>10/12/2021</a:t>
                      </a:r>
                      <a:endParaRPr lang="en-US" sz="900" b="0"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algn="ctr" rtl="0" fontAlgn="ctr"/>
                      <a:r>
                        <a:rPr lang="en-US" sz="900" u="none" strike="noStrike" dirty="0">
                          <a:effectLst/>
                        </a:rPr>
                        <a:t>1/10/2023</a:t>
                      </a:r>
                      <a:endParaRPr lang="en-US" sz="900" b="0"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algn="ctr" rtl="0" fontAlgn="ctr"/>
                      <a:r>
                        <a:rPr lang="en-US" sz="900" u="none" strike="noStrike" dirty="0">
                          <a:effectLst/>
                        </a:rPr>
                        <a:t>7/11/2023</a:t>
                      </a:r>
                      <a:endParaRPr lang="en-US" sz="900" b="0"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algn="ctr" rtl="0" fontAlgn="ctr"/>
                      <a:r>
                        <a:rPr lang="en-US" sz="900" b="0" i="0" u="none" strike="noStrike" dirty="0" smtClean="0">
                          <a:solidFill>
                            <a:srgbClr val="000000"/>
                          </a:solidFill>
                          <a:effectLst/>
                          <a:latin typeface="Verdana"/>
                        </a:rPr>
                        <a:t>TBD</a:t>
                      </a:r>
                      <a:endParaRPr lang="en-US" sz="900" b="0"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u="none" strike="noStrike" dirty="0">
                          <a:effectLst/>
                        </a:rPr>
                        <a:t> </a:t>
                      </a:r>
                      <a:endParaRPr lang="en-US" sz="900" b="0"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rtl="0" fontAlgn="ctr"/>
                      <a:r>
                        <a:rPr lang="en-US" sz="900" u="none" strike="noStrike" dirty="0">
                          <a:effectLst/>
                        </a:rPr>
                        <a:t> </a:t>
                      </a:r>
                      <a:endParaRPr lang="en-US" sz="900" b="0"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256049">
                <a:tc>
                  <a:txBody>
                    <a:bodyPr/>
                    <a:lstStyle/>
                    <a:p>
                      <a:pPr algn="ctr" rtl="0" fontAlgn="ctr"/>
                      <a:r>
                        <a:rPr lang="en-US" sz="900" b="1" i="0" u="none" strike="noStrike" dirty="0" smtClean="0">
                          <a:solidFill>
                            <a:srgbClr val="000000"/>
                          </a:solidFill>
                          <a:effectLst/>
                          <a:latin typeface="+mn-lt"/>
                        </a:rPr>
                        <a:t>RealPOS XR6</a:t>
                      </a:r>
                      <a:endParaRPr lang="en-US" sz="900" b="1"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b="0" i="0" u="none" strike="noStrike" dirty="0" smtClean="0">
                          <a:solidFill>
                            <a:srgbClr val="000000"/>
                          </a:solidFill>
                          <a:effectLst/>
                          <a:latin typeface="+mn-lt"/>
                        </a:rPr>
                        <a:t>7603</a:t>
                      </a:r>
                      <a:endParaRPr lang="en-US" sz="9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b="0" i="0" u="none" strike="noStrike" kern="1200" dirty="0" smtClean="0">
                          <a:solidFill>
                            <a:schemeClr val="tx1"/>
                          </a:solidFill>
                          <a:effectLst/>
                          <a:latin typeface="+mn-lt"/>
                          <a:ea typeface="+mn-ea"/>
                          <a:cs typeface="+mn-cs"/>
                        </a:rPr>
                        <a:t>Planned</a:t>
                      </a: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solidFill>
                            <a:schemeClr val="tx1"/>
                          </a:solidFill>
                          <a:effectLst/>
                          <a:latin typeface="+mj-lt"/>
                        </a:rPr>
                        <a:t> </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b="0" i="0" u="none" strike="noStrike" dirty="0" smtClean="0">
                          <a:solidFill>
                            <a:schemeClr val="tx1"/>
                          </a:solidFill>
                          <a:effectLst/>
                          <a:latin typeface="+mj-lt"/>
                        </a:rPr>
                        <a:t>X</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6049">
                <a:tc>
                  <a:txBody>
                    <a:bodyPr/>
                    <a:lstStyle/>
                    <a:p>
                      <a:pPr algn="ctr" rtl="0" fontAlgn="ctr"/>
                      <a:r>
                        <a:rPr lang="en-US" sz="900" b="1" u="none" strike="noStrike" dirty="0" smtClean="0">
                          <a:effectLst/>
                        </a:rPr>
                        <a:t>RealPOS XR7</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7702</a:t>
                      </a:r>
                      <a:endParaRPr lang="en-US" sz="900" b="0"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b="0" i="0" u="none" strike="noStrike" dirty="0" smtClean="0">
                          <a:solidFill>
                            <a:schemeClr val="tx1"/>
                          </a:solidFill>
                          <a:effectLst/>
                          <a:latin typeface="+mj-lt"/>
                        </a:rPr>
                        <a:t>Planned</a:t>
                      </a:r>
                      <a:endParaRPr lang="en-US" sz="9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solidFill>
                            <a:schemeClr val="tx1"/>
                          </a:solidFill>
                          <a:effectLst/>
                          <a:latin typeface="+mj-lt"/>
                        </a:rPr>
                        <a:t> </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b="0" i="0" u="none" strike="noStrike" dirty="0" smtClean="0">
                          <a:solidFill>
                            <a:schemeClr val="tx1"/>
                          </a:solidFill>
                          <a:effectLst/>
                          <a:latin typeface="+mj-lt"/>
                        </a:rPr>
                        <a:t>X</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8762">
                <a:tc>
                  <a:txBody>
                    <a:bodyPr/>
                    <a:lstStyle/>
                    <a:p>
                      <a:pPr algn="ctr" rtl="0" fontAlgn="ctr"/>
                      <a:r>
                        <a:rPr lang="en-US" sz="900" b="1" u="none" strike="noStrike" dirty="0">
                          <a:effectLst/>
                        </a:rPr>
                        <a:t>RealPOS 82XRT</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7606</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 </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smtClean="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smtClean="0">
                          <a:effectLst/>
                        </a:rPr>
                        <a:t>SCER</a:t>
                      </a:r>
                      <a:r>
                        <a:rPr lang="en-US" sz="900" u="none" strike="noStrike" dirty="0">
                          <a:effectLst/>
                        </a:rPr>
                        <a:t> </a:t>
                      </a:r>
                      <a:endParaRPr lang="en-US" sz="900" b="0" i="0" u="none" strike="noStrike" dirty="0">
                        <a:solidFill>
                          <a:srgbClr val="000000"/>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b="0" i="0" u="none" strike="noStrike" dirty="0" smtClean="0">
                          <a:solidFill>
                            <a:schemeClr val="tx1"/>
                          </a:solidFill>
                          <a:effectLst/>
                          <a:latin typeface="+mj-lt"/>
                        </a:rPr>
                        <a:t>TBD</a:t>
                      </a:r>
                      <a:endParaRPr lang="en-US" sz="9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solidFill>
                            <a:schemeClr val="tx1"/>
                          </a:solidFill>
                          <a:effectLst/>
                          <a:latin typeface="+mj-lt"/>
                        </a:rPr>
                        <a:t>X</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b="0" i="0" u="none" strike="noStrike" dirty="0" smtClean="0">
                          <a:solidFill>
                            <a:schemeClr val="tx1"/>
                          </a:solidFill>
                          <a:effectLst/>
                          <a:latin typeface="+mj-lt"/>
                        </a:rPr>
                        <a:t>X</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8652">
                <a:tc>
                  <a:txBody>
                    <a:bodyPr/>
                    <a:lstStyle/>
                    <a:p>
                      <a:pPr algn="ctr" rtl="0" fontAlgn="ctr"/>
                      <a:r>
                        <a:rPr lang="en-US" sz="900" b="1" u="none" strike="noStrike" dirty="0">
                          <a:effectLst/>
                        </a:rPr>
                        <a:t>RealPOS 72XRT</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900" u="none" strike="noStrike" dirty="0">
                          <a:effectLst/>
                        </a:rPr>
                        <a:t>7616</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u="none" strike="noStrike" dirty="0">
                          <a:effectLst/>
                        </a:rPr>
                        <a:t>X</a:t>
                      </a:r>
                      <a:endParaRPr lang="en-US" sz="900" b="0" i="0" u="none" strike="noStrike" dirty="0">
                        <a:solidFill>
                          <a:srgbClr val="0000FF"/>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u="none" strike="noStrike" dirty="0">
                          <a:effectLst/>
                        </a:rPr>
                        <a:t>SCER </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u="none" strike="noStrike" dirty="0" smtClean="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u="none" strike="noStrike" dirty="0" smtClean="0">
                          <a:effectLst/>
                        </a:rPr>
                        <a:t>SCER</a:t>
                      </a:r>
                      <a:r>
                        <a:rPr lang="en-US" sz="900" u="none" strike="noStrike" dirty="0">
                          <a:effectLst/>
                        </a:rPr>
                        <a:t> </a:t>
                      </a:r>
                      <a:endParaRPr lang="en-US" sz="900" b="0" i="0" u="none" strike="noStrike" dirty="0">
                        <a:solidFill>
                          <a:srgbClr val="000000"/>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b="0" i="0" u="none" strike="noStrike" dirty="0" smtClean="0">
                          <a:solidFill>
                            <a:schemeClr val="tx1"/>
                          </a:solidFill>
                          <a:effectLst/>
                          <a:latin typeface="+mj-lt"/>
                        </a:rPr>
                        <a:t>TBD</a:t>
                      </a:r>
                      <a:endParaRPr lang="en-US" sz="9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solidFill>
                            <a:schemeClr val="tx1"/>
                          </a:solidFill>
                          <a:effectLst/>
                          <a:latin typeface="+mj-lt"/>
                        </a:rPr>
                        <a:t>X</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b="0" i="0" u="none" strike="noStrike" dirty="0" smtClean="0">
                          <a:solidFill>
                            <a:schemeClr val="tx1"/>
                          </a:solidFill>
                          <a:effectLst/>
                          <a:latin typeface="+mj-lt"/>
                        </a:rPr>
                        <a:t>X</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r>
              <a:tr h="228652">
                <a:tc>
                  <a:txBody>
                    <a:bodyPr/>
                    <a:lstStyle/>
                    <a:p>
                      <a:pPr algn="ctr" fontAlgn="b"/>
                      <a:r>
                        <a:rPr lang="en-US" sz="900" b="1" u="none" strike="noStrike" dirty="0">
                          <a:effectLst/>
                        </a:rPr>
                        <a:t>RealPOS 60 Rel 2</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7601-3x, 4x</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rPr>
                        <a:t>X</a:t>
                      </a:r>
                      <a:endParaRPr lang="en-US" sz="11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u="none" strike="noStrike" dirty="0">
                          <a:effectLst/>
                        </a:rPr>
                        <a:t>SCER </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u="none" strike="noStrike" dirty="0" smtClean="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r>
                        <a:rPr lang="en-US" sz="900" u="none" strike="noStrike" dirty="0">
                          <a:effectLst/>
                        </a:rPr>
                        <a:t> </a:t>
                      </a:r>
                      <a:r>
                        <a:rPr lang="en-US" sz="900" u="none" strike="noStrike" dirty="0" smtClean="0">
                          <a:effectLst/>
                        </a:rPr>
                        <a:t>SCER</a:t>
                      </a:r>
                      <a:endParaRPr lang="en-US" sz="900" b="0" i="0" u="none" strike="noStrike" dirty="0" smtClean="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u="none" strike="noStrike" dirty="0">
                          <a:effectLst/>
                        </a:rPr>
                        <a:t>SCER</a:t>
                      </a:r>
                      <a:endParaRPr lang="en-US" sz="900" b="0" i="0" u="none" strike="noStrike" dirty="0">
                        <a:solidFill>
                          <a:srgbClr val="0000FF"/>
                        </a:solidFill>
                        <a:effectLst/>
                        <a:latin typeface="Arial"/>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900" b="0" i="0" u="none" strike="noStrike" dirty="0" smtClean="0">
                          <a:solidFill>
                            <a:schemeClr val="tx1"/>
                          </a:solidFill>
                          <a:effectLst/>
                          <a:latin typeface="+mj-lt"/>
                        </a:rPr>
                        <a:t>TBD</a:t>
                      </a:r>
                      <a:endParaRPr lang="en-US" sz="9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solidFill>
                            <a:schemeClr val="tx1"/>
                          </a:solidFill>
                          <a:effectLst/>
                          <a:latin typeface="+mj-lt"/>
                        </a:rPr>
                        <a:t> </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b="0" i="0" u="none" strike="noStrike" dirty="0" smtClean="0">
                          <a:solidFill>
                            <a:schemeClr val="tx1"/>
                          </a:solidFill>
                          <a:effectLst/>
                          <a:latin typeface="+mj-lt"/>
                        </a:rPr>
                        <a:t>X</a:t>
                      </a:r>
                      <a:endParaRPr lang="en-US" sz="1100" b="0" i="0" u="none" strike="noStrike" dirty="0">
                        <a:solidFill>
                          <a:schemeClr val="tx1"/>
                        </a:solidFill>
                        <a:effectLst/>
                        <a:latin typeface="+mj-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r>
              <a:tr h="256996">
                <a:tc>
                  <a:txBody>
                    <a:bodyPr/>
                    <a:lstStyle/>
                    <a:p>
                      <a:pPr algn="ctr" fontAlgn="b"/>
                      <a:r>
                        <a:rPr lang="en-US" sz="900" b="1" u="none" strike="noStrike" dirty="0">
                          <a:effectLst/>
                        </a:rPr>
                        <a:t>RealPOS 60</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7601-1x, 2x</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endParaRPr lang="en-US" sz="1100" dirty="0">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indent="0" algn="ctr" defTabSz="457200" rtl="0" eaLnBrk="1" fontAlgn="ctr" latinLnBrk="0" hangingPunct="1">
                        <a:lnSpc>
                          <a:spcPct val="100000"/>
                        </a:lnSpc>
                        <a:spcBef>
                          <a:spcPts val="0"/>
                        </a:spcBef>
                        <a:spcAft>
                          <a:spcPts val="0"/>
                        </a:spcAft>
                        <a:buClrTx/>
                        <a:buSzTx/>
                        <a:buFontTx/>
                        <a:buNone/>
                        <a:tabLst/>
                        <a:defRPr/>
                      </a:pPr>
                      <a:endParaRPr lang="en-US" sz="1100" b="0" i="0" u="none" strike="noStrike" dirty="0" smtClean="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endParaRPr lang="en-US" sz="1100" dirty="0">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r>
              <a:tr h="228652">
                <a:tc>
                  <a:txBody>
                    <a:bodyPr/>
                    <a:lstStyle/>
                    <a:p>
                      <a:pPr algn="ctr" fontAlgn="b"/>
                      <a:r>
                        <a:rPr lang="en-US" sz="900" b="1" u="none" strike="noStrike" dirty="0">
                          <a:effectLst/>
                        </a:rPr>
                        <a:t>RealPOS 50</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7611</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endParaRPr lang="en-US" sz="1100" dirty="0">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endParaRPr lang="en-US" sz="1100" dirty="0">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r>
              <a:tr h="228652">
                <a:tc>
                  <a:txBody>
                    <a:bodyPr/>
                    <a:lstStyle/>
                    <a:p>
                      <a:pPr algn="ctr" fontAlgn="b"/>
                      <a:r>
                        <a:rPr lang="en-US" sz="900" b="1" u="none" strike="noStrike" dirty="0">
                          <a:effectLst/>
                        </a:rPr>
                        <a:t>RealPOS 40 Rel 2</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7600-2x</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solidFill>
                            <a:schemeClr val="tx1"/>
                          </a:solidFill>
                          <a:effectLst/>
                          <a:latin typeface="+mn-lt"/>
                        </a:rPr>
                        <a:t> </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r>
              <a:tr h="228652">
                <a:tc>
                  <a:txBody>
                    <a:bodyPr/>
                    <a:lstStyle/>
                    <a:p>
                      <a:pPr algn="ctr" fontAlgn="ctr"/>
                      <a:r>
                        <a:rPr lang="en-US" sz="900" b="1" u="none" strike="noStrike" dirty="0">
                          <a:effectLst/>
                        </a:rPr>
                        <a:t>RealPOS 40</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rPr>
                        <a:t>7600-1x</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r>
              <a:tr h="228652">
                <a:tc>
                  <a:txBody>
                    <a:bodyPr/>
                    <a:lstStyle/>
                    <a:p>
                      <a:pPr algn="ctr" fontAlgn="b"/>
                      <a:r>
                        <a:rPr lang="en-US" sz="900" b="1" u="none" strike="noStrike" dirty="0">
                          <a:effectLst/>
                        </a:rPr>
                        <a:t>RealPOS 25 Rel 2</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7610-5x</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solidFill>
                            <a:schemeClr val="tx1"/>
                          </a:solidFill>
                          <a:effectLst/>
                          <a:latin typeface="+mn-lt"/>
                        </a:rPr>
                        <a:t> </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r>
              <a:tr h="228652">
                <a:tc>
                  <a:txBody>
                    <a:bodyPr/>
                    <a:lstStyle/>
                    <a:p>
                      <a:pPr algn="ctr" fontAlgn="ctr"/>
                      <a:r>
                        <a:rPr lang="en-US" sz="900" b="1" u="none" strike="noStrike" dirty="0">
                          <a:effectLst/>
                        </a:rPr>
                        <a:t>RealPOS 25</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rPr>
                        <a:t>7610-1x, 3x</a:t>
                      </a:r>
                      <a:endParaRPr lang="en-US" sz="900" b="1" i="0" u="none" strike="noStrike" dirty="0">
                        <a:solidFill>
                          <a:srgbClr val="000000"/>
                        </a:solidFill>
                        <a:effectLst/>
                        <a:latin typeface="Verdana"/>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X</a:t>
                      </a:r>
                      <a:endParaRPr lang="en-US" sz="1100" b="0" i="0" u="none" strike="noStrike" dirty="0">
                        <a:solidFill>
                          <a:srgbClr val="0000FF"/>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effectLst/>
                          <a:latin typeface="+mn-lt"/>
                        </a:rPr>
                        <a:t> </a:t>
                      </a:r>
                      <a:endParaRPr lang="en-US" sz="1100" b="0" i="0" u="none" strike="noStrike" dirty="0">
                        <a:solidFill>
                          <a:srgbClr val="000000"/>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rtl="0" fontAlgn="ctr"/>
                      <a:r>
                        <a:rPr lang="en-US" sz="1100" u="none" strike="noStrike" dirty="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c>
                  <a:txBody>
                    <a:bodyPr/>
                    <a:lstStyle/>
                    <a:p>
                      <a:pPr algn="ctr" rtl="0" fontAlgn="ctr"/>
                      <a:r>
                        <a:rPr lang="en-US" sz="1100" b="0" i="0" u="none" strike="noStrike" dirty="0" smtClean="0">
                          <a:solidFill>
                            <a:schemeClr val="tx1"/>
                          </a:solidFill>
                          <a:effectLst/>
                          <a:latin typeface="+mn-lt"/>
                        </a:rPr>
                        <a:t>X</a:t>
                      </a:r>
                      <a:endParaRPr lang="en-US" sz="1100" b="0" i="0" u="none" strike="noStrike" dirty="0">
                        <a:solidFill>
                          <a:schemeClr val="tx1"/>
                        </a:solidFill>
                        <a:effectLst/>
                        <a:latin typeface="+mn-lt"/>
                      </a:endParaRPr>
                    </a:p>
                  </a:txBody>
                  <a:tcPr marL="8351" marR="8351" marT="835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10000"/>
                        <a:lumOff val="90000"/>
                      </a:schemeClr>
                    </a:solidFill>
                  </a:tcPr>
                </a:tc>
              </a:tr>
            </a:tbl>
          </a:graphicData>
        </a:graphic>
      </p:graphicFrame>
      <p:sp>
        <p:nvSpPr>
          <p:cNvPr id="5" name="Rectangle 4"/>
          <p:cNvSpPr/>
          <p:nvPr/>
        </p:nvSpPr>
        <p:spPr>
          <a:xfrm>
            <a:off x="920750" y="4803775"/>
            <a:ext cx="328613" cy="185738"/>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6851" name="TextBox 3"/>
          <p:cNvSpPr txBox="1">
            <a:spLocks noChangeArrowheads="1"/>
          </p:cNvSpPr>
          <p:nvPr/>
        </p:nvSpPr>
        <p:spPr bwMode="auto">
          <a:xfrm>
            <a:off x="1193800" y="4770438"/>
            <a:ext cx="21891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100" dirty="0">
                <a:latin typeface="Calibri" pitchFamily="34" charset="0"/>
                <a:cs typeface="Arial" pitchFamily="34" charset="0"/>
              </a:rPr>
              <a:t>Image not possible, no Intel drivers</a:t>
            </a:r>
          </a:p>
        </p:txBody>
      </p:sp>
    </p:spTree>
    <p:extLst>
      <p:ext uri="{BB962C8B-B14F-4D97-AF65-F5344CB8AC3E}">
        <p14:creationId xmlns:p14="http://schemas.microsoft.com/office/powerpoint/2010/main" val="3117527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Line 18"/>
          <p:cNvSpPr>
            <a:spLocks noChangeShapeType="1"/>
          </p:cNvSpPr>
          <p:nvPr/>
        </p:nvSpPr>
        <p:spPr bwMode="auto">
          <a:xfrm>
            <a:off x="3033713"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51" name="Line 38"/>
          <p:cNvSpPr>
            <a:spLocks noChangeShapeType="1"/>
          </p:cNvSpPr>
          <p:nvPr/>
        </p:nvSpPr>
        <p:spPr bwMode="auto">
          <a:xfrm>
            <a:off x="1495425"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52" name="Rectangle 2"/>
          <p:cNvSpPr>
            <a:spLocks noGrp="1"/>
          </p:cNvSpPr>
          <p:nvPr>
            <p:ph type="title"/>
          </p:nvPr>
        </p:nvSpPr>
        <p:spPr bwMode="auto">
          <a:xfrm>
            <a:off x="777875" y="95250"/>
            <a:ext cx="8229600" cy="650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7150" tIns="28575" rIns="57150" bIns="28575" numCol="1" anchor="t" anchorCtr="0" compatLnSpc="1">
            <a:prstTxWarp prst="textNoShape">
              <a:avLst/>
            </a:prstTxWarp>
          </a:bodyPr>
          <a:lstStyle/>
          <a:p>
            <a:r>
              <a:rPr lang="en-US" dirty="0"/>
              <a:t>Microsoft Support Timeline</a:t>
            </a:r>
          </a:p>
        </p:txBody>
      </p:sp>
      <p:sp>
        <p:nvSpPr>
          <p:cNvPr id="6" name="Text Placeholder 5"/>
          <p:cNvSpPr>
            <a:spLocks noGrp="1"/>
          </p:cNvSpPr>
          <p:nvPr>
            <p:ph type="body" sz="quarter" idx="24"/>
          </p:nvPr>
        </p:nvSpPr>
        <p:spPr>
          <a:xfrm>
            <a:off x="903288" y="533400"/>
            <a:ext cx="7754937" cy="566738"/>
          </a:xfrm>
        </p:spPr>
        <p:txBody>
          <a:bodyPr/>
          <a:lstStyle/>
          <a:p>
            <a:pPr eaLnBrk="1" hangingPunct="1">
              <a:defRPr/>
            </a:pPr>
            <a:r>
              <a:rPr lang="en-US" sz="2000" dirty="0" smtClean="0">
                <a:ea typeface="ＭＳ Ｐゴシック" charset="0"/>
              </a:rPr>
              <a:t>PCI Compliance</a:t>
            </a:r>
          </a:p>
          <a:p>
            <a:pPr eaLnBrk="1" hangingPunct="1">
              <a:defRPr/>
            </a:pPr>
            <a:endParaRPr lang="en-US" sz="2000" dirty="0">
              <a:ea typeface="ＭＳ Ｐゴシック" charset="0"/>
            </a:endParaRPr>
          </a:p>
        </p:txBody>
      </p:sp>
      <p:sp>
        <p:nvSpPr>
          <p:cNvPr id="27655" name="Line 16"/>
          <p:cNvSpPr>
            <a:spLocks noChangeShapeType="1"/>
          </p:cNvSpPr>
          <p:nvPr/>
        </p:nvSpPr>
        <p:spPr bwMode="auto">
          <a:xfrm>
            <a:off x="793750"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56" name="Line 17"/>
          <p:cNvSpPr>
            <a:spLocks noChangeShapeType="1"/>
          </p:cNvSpPr>
          <p:nvPr/>
        </p:nvSpPr>
        <p:spPr bwMode="auto">
          <a:xfrm>
            <a:off x="2287588"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57" name="Line 19"/>
          <p:cNvSpPr>
            <a:spLocks noChangeShapeType="1"/>
          </p:cNvSpPr>
          <p:nvPr/>
        </p:nvSpPr>
        <p:spPr bwMode="auto">
          <a:xfrm>
            <a:off x="3781425"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58" name="Line 20"/>
          <p:cNvSpPr>
            <a:spLocks noChangeShapeType="1"/>
          </p:cNvSpPr>
          <p:nvPr/>
        </p:nvSpPr>
        <p:spPr bwMode="auto">
          <a:xfrm flipH="1">
            <a:off x="4527550"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59" name="Line 21"/>
          <p:cNvSpPr>
            <a:spLocks noChangeShapeType="1"/>
          </p:cNvSpPr>
          <p:nvPr/>
        </p:nvSpPr>
        <p:spPr bwMode="auto">
          <a:xfrm>
            <a:off x="5273675"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60" name="Line 22"/>
          <p:cNvSpPr>
            <a:spLocks noChangeShapeType="1"/>
          </p:cNvSpPr>
          <p:nvPr/>
        </p:nvSpPr>
        <p:spPr bwMode="auto">
          <a:xfrm>
            <a:off x="6021388"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61" name="Line 23"/>
          <p:cNvSpPr>
            <a:spLocks noChangeShapeType="1"/>
          </p:cNvSpPr>
          <p:nvPr/>
        </p:nvSpPr>
        <p:spPr bwMode="auto">
          <a:xfrm>
            <a:off x="6767513" y="976313"/>
            <a:ext cx="22225"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62" name="Line 24"/>
          <p:cNvSpPr>
            <a:spLocks noChangeShapeType="1"/>
          </p:cNvSpPr>
          <p:nvPr/>
        </p:nvSpPr>
        <p:spPr bwMode="auto">
          <a:xfrm>
            <a:off x="7515225"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63" name="Line 25"/>
          <p:cNvSpPr>
            <a:spLocks noChangeShapeType="1"/>
          </p:cNvSpPr>
          <p:nvPr/>
        </p:nvSpPr>
        <p:spPr bwMode="auto">
          <a:xfrm>
            <a:off x="793750" y="1230313"/>
            <a:ext cx="8074025" cy="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4460" name="Rectangle 28"/>
          <p:cNvSpPr>
            <a:spLocks noChangeArrowheads="1"/>
          </p:cNvSpPr>
          <p:nvPr/>
        </p:nvSpPr>
        <p:spPr bwMode="auto">
          <a:xfrm>
            <a:off x="809625" y="1689100"/>
            <a:ext cx="1689100" cy="217488"/>
          </a:xfrm>
          <a:prstGeom prst="rect">
            <a:avLst/>
          </a:prstGeom>
          <a:solidFill>
            <a:srgbClr val="0070C0"/>
          </a:solidFill>
          <a:ln>
            <a:noFill/>
          </a:ln>
          <a:effectLst>
            <a:prstShdw prst="shdw17" dist="17961" dir="2700000">
              <a:schemeClr val="accent1">
                <a:gamma/>
                <a:shade val="60000"/>
                <a:invGamma/>
              </a:schemeClr>
            </a:prstShdw>
          </a:effectLst>
          <a:extLst/>
        </p:spPr>
        <p:txBody>
          <a:bodyPr wrap="none" anchor="ctr"/>
          <a:lstStyle/>
          <a:p>
            <a:pPr>
              <a:defRPr/>
            </a:pPr>
            <a:r>
              <a:rPr lang="en-US" sz="1200" b="1" dirty="0">
                <a:solidFill>
                  <a:schemeClr val="bg1"/>
                </a:solidFill>
                <a:latin typeface="Arial" charset="0"/>
                <a:ea typeface="ＭＳ Ｐゴシック" charset="0"/>
                <a:cs typeface="ＭＳ Ｐゴシック" charset="0"/>
              </a:rPr>
              <a:t>WEPOS 1.1 SP3</a:t>
            </a:r>
          </a:p>
        </p:txBody>
      </p:sp>
      <p:sp>
        <p:nvSpPr>
          <p:cNvPr id="274461" name="Rectangle 29"/>
          <p:cNvSpPr>
            <a:spLocks noChangeArrowheads="1"/>
          </p:cNvSpPr>
          <p:nvPr/>
        </p:nvSpPr>
        <p:spPr bwMode="auto">
          <a:xfrm>
            <a:off x="803275" y="2038350"/>
            <a:ext cx="4052888" cy="190500"/>
          </a:xfrm>
          <a:prstGeom prst="rect">
            <a:avLst/>
          </a:prstGeom>
          <a:solidFill>
            <a:srgbClr val="0070C0"/>
          </a:solidFill>
          <a:ln>
            <a:noFill/>
          </a:ln>
          <a:effectLst>
            <a:prstShdw prst="shdw17" dist="17961" dir="2700000">
              <a:schemeClr val="accent1">
                <a:gamma/>
                <a:shade val="60000"/>
                <a:invGamma/>
              </a:schemeClr>
            </a:prstShdw>
          </a:effectLst>
          <a:extLst/>
        </p:spPr>
        <p:txBody>
          <a:bodyPr wrap="none" anchor="ctr"/>
          <a:lstStyle/>
          <a:p>
            <a:pPr>
              <a:defRPr/>
            </a:pPr>
            <a:r>
              <a:rPr lang="en-US" sz="1200" b="1" dirty="0">
                <a:solidFill>
                  <a:schemeClr val="bg1"/>
                </a:solidFill>
                <a:latin typeface="Arial" charset="0"/>
                <a:ea typeface="ＭＳ Ｐゴシック" charset="0"/>
                <a:cs typeface="ＭＳ Ｐゴシック" charset="0"/>
              </a:rPr>
              <a:t>POSReady 2009</a:t>
            </a:r>
          </a:p>
        </p:txBody>
      </p:sp>
      <p:sp>
        <p:nvSpPr>
          <p:cNvPr id="274462" name="Rectangle 30"/>
          <p:cNvSpPr>
            <a:spLocks noChangeArrowheads="1"/>
          </p:cNvSpPr>
          <p:nvPr/>
        </p:nvSpPr>
        <p:spPr bwMode="auto">
          <a:xfrm>
            <a:off x="809625" y="2433638"/>
            <a:ext cx="4592638" cy="212725"/>
          </a:xfrm>
          <a:prstGeom prst="rect">
            <a:avLst/>
          </a:prstGeom>
          <a:solidFill>
            <a:srgbClr val="0070C0"/>
          </a:solidFill>
          <a:ln>
            <a:noFill/>
          </a:ln>
          <a:effectLst>
            <a:prstShdw prst="shdw17" dist="17961" dir="2700000">
              <a:schemeClr val="accent1">
                <a:gamma/>
                <a:shade val="60000"/>
                <a:invGamma/>
              </a:schemeClr>
            </a:prstShdw>
          </a:effectLst>
          <a:extLst/>
        </p:spPr>
        <p:txBody>
          <a:bodyPr wrap="none" anchor="ctr"/>
          <a:lstStyle/>
          <a:p>
            <a:pPr>
              <a:defRPr/>
            </a:pPr>
            <a:r>
              <a:rPr lang="en-US" sz="1200" b="1" dirty="0">
                <a:solidFill>
                  <a:schemeClr val="bg1"/>
                </a:solidFill>
                <a:latin typeface="Arial" charset="0"/>
                <a:ea typeface="ＭＳ Ｐゴシック" charset="0"/>
                <a:cs typeface="ＭＳ Ｐゴシック" charset="0"/>
              </a:rPr>
              <a:t>Windows 7 SP1 (Professional/Ultimate) – 32/64 bit</a:t>
            </a:r>
          </a:p>
        </p:txBody>
      </p:sp>
      <p:sp>
        <p:nvSpPr>
          <p:cNvPr id="27667" name="Line 32"/>
          <p:cNvSpPr>
            <a:spLocks noChangeShapeType="1"/>
          </p:cNvSpPr>
          <p:nvPr/>
        </p:nvSpPr>
        <p:spPr bwMode="auto">
          <a:xfrm>
            <a:off x="793750" y="976313"/>
            <a:ext cx="8074025" cy="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68" name="Line 34"/>
          <p:cNvSpPr>
            <a:spLocks noChangeShapeType="1"/>
          </p:cNvSpPr>
          <p:nvPr/>
        </p:nvSpPr>
        <p:spPr bwMode="auto">
          <a:xfrm>
            <a:off x="8226425" y="976313"/>
            <a:ext cx="0" cy="379095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4471" name="Rectangle 39"/>
          <p:cNvSpPr>
            <a:spLocks noChangeArrowheads="1"/>
          </p:cNvSpPr>
          <p:nvPr/>
        </p:nvSpPr>
        <p:spPr bwMode="auto">
          <a:xfrm>
            <a:off x="809625" y="2813050"/>
            <a:ext cx="5924550" cy="215900"/>
          </a:xfrm>
          <a:prstGeom prst="rect">
            <a:avLst/>
          </a:prstGeom>
          <a:solidFill>
            <a:srgbClr val="0070C0"/>
          </a:solidFill>
          <a:ln>
            <a:noFill/>
          </a:ln>
          <a:effectLst>
            <a:prstShdw prst="shdw17" dist="17961" dir="2700000">
              <a:schemeClr val="accent1">
                <a:gamma/>
                <a:shade val="60000"/>
                <a:invGamma/>
              </a:schemeClr>
            </a:prstShdw>
          </a:effectLst>
          <a:extLst/>
        </p:spPr>
        <p:txBody>
          <a:bodyPr wrap="none" anchor="ctr"/>
          <a:lstStyle/>
          <a:p>
            <a:pPr>
              <a:defRPr/>
            </a:pPr>
            <a:r>
              <a:rPr lang="en-US" sz="1200" b="1" dirty="0">
                <a:solidFill>
                  <a:schemeClr val="bg1"/>
                </a:solidFill>
                <a:latin typeface="Arial" charset="0"/>
                <a:ea typeface="ＭＳ Ｐゴシック" charset="0"/>
                <a:cs typeface="ＭＳ Ｐゴシック" charset="0"/>
              </a:rPr>
              <a:t>POSReady 7  (32/64 bit)</a:t>
            </a:r>
          </a:p>
        </p:txBody>
      </p:sp>
      <p:sp>
        <p:nvSpPr>
          <p:cNvPr id="27670" name="Line 24"/>
          <p:cNvSpPr>
            <a:spLocks noChangeShapeType="1"/>
          </p:cNvSpPr>
          <p:nvPr/>
        </p:nvSpPr>
        <p:spPr bwMode="auto">
          <a:xfrm>
            <a:off x="8867775" y="962025"/>
            <a:ext cx="0" cy="3805238"/>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71" name="Line 32"/>
          <p:cNvSpPr>
            <a:spLocks noChangeShapeType="1"/>
          </p:cNvSpPr>
          <p:nvPr/>
        </p:nvSpPr>
        <p:spPr bwMode="auto">
          <a:xfrm flipV="1">
            <a:off x="776288" y="4767263"/>
            <a:ext cx="8080375" cy="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7672" name="Text Box 7"/>
          <p:cNvSpPr txBox="1">
            <a:spLocks noChangeArrowheads="1"/>
          </p:cNvSpPr>
          <p:nvPr/>
        </p:nvSpPr>
        <p:spPr bwMode="auto">
          <a:xfrm>
            <a:off x="850900" y="947738"/>
            <a:ext cx="652463"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2014</a:t>
            </a:r>
          </a:p>
        </p:txBody>
      </p:sp>
      <p:sp>
        <p:nvSpPr>
          <p:cNvPr id="27673" name="Text Box 8"/>
          <p:cNvSpPr txBox="1">
            <a:spLocks noChangeArrowheads="1"/>
          </p:cNvSpPr>
          <p:nvPr/>
        </p:nvSpPr>
        <p:spPr bwMode="auto">
          <a:xfrm>
            <a:off x="8240713" y="936625"/>
            <a:ext cx="65274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smtClean="0">
                <a:latin typeface="Calibri" pitchFamily="34" charset="0"/>
                <a:cs typeface="Arial" pitchFamily="34" charset="0"/>
              </a:rPr>
              <a:t>2024</a:t>
            </a:r>
            <a:endParaRPr lang="en-US" b="1" dirty="0">
              <a:latin typeface="Calibri" pitchFamily="34" charset="0"/>
              <a:cs typeface="Arial" pitchFamily="34" charset="0"/>
            </a:endParaRPr>
          </a:p>
        </p:txBody>
      </p:sp>
      <p:sp>
        <p:nvSpPr>
          <p:cNvPr id="27674" name="Text Box 9"/>
          <p:cNvSpPr txBox="1">
            <a:spLocks noChangeArrowheads="1"/>
          </p:cNvSpPr>
          <p:nvPr/>
        </p:nvSpPr>
        <p:spPr bwMode="auto">
          <a:xfrm>
            <a:off x="2374900" y="947738"/>
            <a:ext cx="652463"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2016</a:t>
            </a:r>
          </a:p>
        </p:txBody>
      </p:sp>
      <p:sp>
        <p:nvSpPr>
          <p:cNvPr id="27675" name="Text Box 10"/>
          <p:cNvSpPr txBox="1">
            <a:spLocks noChangeArrowheads="1"/>
          </p:cNvSpPr>
          <p:nvPr/>
        </p:nvSpPr>
        <p:spPr bwMode="auto">
          <a:xfrm>
            <a:off x="1627188" y="947738"/>
            <a:ext cx="652462"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2015</a:t>
            </a:r>
          </a:p>
        </p:txBody>
      </p:sp>
      <p:sp>
        <p:nvSpPr>
          <p:cNvPr id="27676" name="Text Box 11"/>
          <p:cNvSpPr txBox="1">
            <a:spLocks noChangeArrowheads="1"/>
          </p:cNvSpPr>
          <p:nvPr/>
        </p:nvSpPr>
        <p:spPr bwMode="auto">
          <a:xfrm>
            <a:off x="3871913" y="947738"/>
            <a:ext cx="652462"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2018</a:t>
            </a:r>
          </a:p>
        </p:txBody>
      </p:sp>
      <p:sp>
        <p:nvSpPr>
          <p:cNvPr id="27677" name="Text Box 12"/>
          <p:cNvSpPr txBox="1">
            <a:spLocks noChangeArrowheads="1"/>
          </p:cNvSpPr>
          <p:nvPr/>
        </p:nvSpPr>
        <p:spPr bwMode="auto">
          <a:xfrm>
            <a:off x="3124200" y="947738"/>
            <a:ext cx="652463"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2017</a:t>
            </a:r>
          </a:p>
        </p:txBody>
      </p:sp>
      <p:sp>
        <p:nvSpPr>
          <p:cNvPr id="27678" name="Text Box 13"/>
          <p:cNvSpPr txBox="1">
            <a:spLocks noChangeArrowheads="1"/>
          </p:cNvSpPr>
          <p:nvPr/>
        </p:nvSpPr>
        <p:spPr bwMode="auto">
          <a:xfrm>
            <a:off x="5368925" y="947738"/>
            <a:ext cx="652463"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2020</a:t>
            </a:r>
          </a:p>
        </p:txBody>
      </p:sp>
      <p:sp>
        <p:nvSpPr>
          <p:cNvPr id="27679" name="Text Box 14"/>
          <p:cNvSpPr txBox="1">
            <a:spLocks noChangeArrowheads="1"/>
          </p:cNvSpPr>
          <p:nvPr/>
        </p:nvSpPr>
        <p:spPr bwMode="auto">
          <a:xfrm>
            <a:off x="4619625" y="947738"/>
            <a:ext cx="652463"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2019</a:t>
            </a:r>
          </a:p>
        </p:txBody>
      </p:sp>
      <p:sp>
        <p:nvSpPr>
          <p:cNvPr id="27680" name="Text Box 13"/>
          <p:cNvSpPr txBox="1">
            <a:spLocks noChangeArrowheads="1"/>
          </p:cNvSpPr>
          <p:nvPr/>
        </p:nvSpPr>
        <p:spPr bwMode="auto">
          <a:xfrm>
            <a:off x="6900863" y="946150"/>
            <a:ext cx="652462"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2022</a:t>
            </a:r>
          </a:p>
        </p:txBody>
      </p:sp>
      <p:sp>
        <p:nvSpPr>
          <p:cNvPr id="27681" name="Text Box 13"/>
          <p:cNvSpPr txBox="1">
            <a:spLocks noChangeArrowheads="1"/>
          </p:cNvSpPr>
          <p:nvPr/>
        </p:nvSpPr>
        <p:spPr bwMode="auto">
          <a:xfrm>
            <a:off x="6156325" y="946150"/>
            <a:ext cx="652463"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2021</a:t>
            </a:r>
          </a:p>
        </p:txBody>
      </p:sp>
      <p:sp>
        <p:nvSpPr>
          <p:cNvPr id="27682" name="Text Box 13"/>
          <p:cNvSpPr txBox="1">
            <a:spLocks noChangeArrowheads="1"/>
          </p:cNvSpPr>
          <p:nvPr/>
        </p:nvSpPr>
        <p:spPr bwMode="auto">
          <a:xfrm>
            <a:off x="7578725" y="946150"/>
            <a:ext cx="652463"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Arial" pitchFamily="34" charset="0"/>
              </a:rPr>
              <a:t>2023</a:t>
            </a:r>
          </a:p>
        </p:txBody>
      </p:sp>
      <p:sp>
        <p:nvSpPr>
          <p:cNvPr id="274459" name="Rectangle 27"/>
          <p:cNvSpPr>
            <a:spLocks noChangeArrowheads="1"/>
          </p:cNvSpPr>
          <p:nvPr/>
        </p:nvSpPr>
        <p:spPr bwMode="auto">
          <a:xfrm>
            <a:off x="809625" y="1347788"/>
            <a:ext cx="1590675" cy="214312"/>
          </a:xfrm>
          <a:prstGeom prst="rect">
            <a:avLst/>
          </a:prstGeom>
          <a:solidFill>
            <a:srgbClr val="0070C0"/>
          </a:solidFill>
          <a:ln>
            <a:noFill/>
          </a:ln>
          <a:effectLst>
            <a:prstShdw prst="shdw17" dist="17961" dir="2700000">
              <a:schemeClr val="accent1">
                <a:gamma/>
                <a:shade val="60000"/>
                <a:invGamma/>
              </a:schemeClr>
            </a:prstShdw>
          </a:effectLst>
          <a:extLst/>
        </p:spPr>
        <p:txBody>
          <a:bodyPr wrap="none" anchor="ctr"/>
          <a:lstStyle/>
          <a:p>
            <a:pPr>
              <a:defRPr/>
            </a:pPr>
            <a:r>
              <a:rPr lang="en-US" sz="1200" b="1" dirty="0">
                <a:solidFill>
                  <a:schemeClr val="bg1"/>
                </a:solidFill>
                <a:latin typeface="Arial" charset="0"/>
                <a:ea typeface="ＭＳ Ｐゴシック" charset="0"/>
                <a:cs typeface="ＭＳ Ｐゴシック" charset="0"/>
              </a:rPr>
              <a:t>XP Embedded SP3</a:t>
            </a:r>
          </a:p>
        </p:txBody>
      </p:sp>
      <p:sp>
        <p:nvSpPr>
          <p:cNvPr id="39" name="Rectangle 39"/>
          <p:cNvSpPr>
            <a:spLocks noChangeArrowheads="1"/>
          </p:cNvSpPr>
          <p:nvPr/>
        </p:nvSpPr>
        <p:spPr bwMode="auto">
          <a:xfrm>
            <a:off x="809625" y="3567113"/>
            <a:ext cx="6788150" cy="219075"/>
          </a:xfrm>
          <a:prstGeom prst="rect">
            <a:avLst/>
          </a:prstGeom>
          <a:solidFill>
            <a:srgbClr val="478833"/>
          </a:solidFill>
          <a:ln>
            <a:noFill/>
          </a:ln>
          <a:effectLst>
            <a:prstShdw prst="shdw17" dist="17961" dir="2700000">
              <a:schemeClr val="accent1">
                <a:gamma/>
                <a:shade val="60000"/>
                <a:invGamma/>
              </a:schemeClr>
            </a:prstShdw>
          </a:effectLst>
          <a:extLst/>
        </p:spPr>
        <p:txBody>
          <a:bodyPr wrap="none" anchor="ctr"/>
          <a:lstStyle/>
          <a:p>
            <a:pPr>
              <a:defRPr/>
            </a:pPr>
            <a:r>
              <a:rPr lang="en-US" sz="1200" b="1" dirty="0">
                <a:solidFill>
                  <a:schemeClr val="bg1"/>
                </a:solidFill>
                <a:latin typeface="Arial" charset="0"/>
                <a:ea typeface="ＭＳ Ｐゴシック" charset="0"/>
                <a:cs typeface="ＭＳ Ｐゴシック" charset="0"/>
              </a:rPr>
              <a:t>Windows Embedded 8.1 Pro  (32/64 bit)</a:t>
            </a:r>
          </a:p>
        </p:txBody>
      </p:sp>
      <p:sp>
        <p:nvSpPr>
          <p:cNvPr id="41" name="Rectangle 39"/>
          <p:cNvSpPr>
            <a:spLocks noChangeArrowheads="1"/>
          </p:cNvSpPr>
          <p:nvPr/>
        </p:nvSpPr>
        <p:spPr bwMode="auto">
          <a:xfrm>
            <a:off x="803275" y="3946525"/>
            <a:ext cx="7094538" cy="257175"/>
          </a:xfrm>
          <a:prstGeom prst="rect">
            <a:avLst/>
          </a:prstGeom>
          <a:solidFill>
            <a:srgbClr val="478833"/>
          </a:solidFill>
          <a:ln>
            <a:noFill/>
          </a:ln>
          <a:effectLst>
            <a:prstShdw prst="shdw17" dist="17961" dir="2700000">
              <a:schemeClr val="accent1">
                <a:gamma/>
                <a:shade val="60000"/>
                <a:invGamma/>
              </a:schemeClr>
            </a:prstShdw>
          </a:effectLst>
          <a:extLst/>
        </p:spPr>
        <p:txBody>
          <a:bodyPr wrap="none" anchor="ctr"/>
          <a:lstStyle/>
          <a:p>
            <a:pPr>
              <a:defRPr/>
            </a:pPr>
            <a:r>
              <a:rPr lang="en-US" sz="1200" b="1" dirty="0">
                <a:solidFill>
                  <a:schemeClr val="bg1"/>
                </a:solidFill>
                <a:latin typeface="Arial" charset="0"/>
                <a:ea typeface="ＭＳ Ｐゴシック" charset="0"/>
                <a:cs typeface="ＭＳ Ｐゴシック" charset="0"/>
              </a:rPr>
              <a:t>Windows Embedded 8.1 Industry Pro Retail (32/64 bit)</a:t>
            </a:r>
          </a:p>
        </p:txBody>
      </p:sp>
      <p:sp>
        <p:nvSpPr>
          <p:cNvPr id="2" name="Right Brace 1"/>
          <p:cNvSpPr/>
          <p:nvPr/>
        </p:nvSpPr>
        <p:spPr>
          <a:xfrm>
            <a:off x="6967538" y="1316038"/>
            <a:ext cx="300037" cy="1665287"/>
          </a:xfrm>
          <a:prstGeom prst="rightBrace">
            <a:avLst>
              <a:gd name="adj1" fmla="val 79471"/>
              <a:gd name="adj2" fmla="val 50000"/>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27687" name="TextBox 2"/>
          <p:cNvSpPr txBox="1">
            <a:spLocks noChangeArrowheads="1"/>
          </p:cNvSpPr>
          <p:nvPr/>
        </p:nvSpPr>
        <p:spPr bwMode="auto">
          <a:xfrm>
            <a:off x="7281863" y="1798638"/>
            <a:ext cx="12192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500" dirty="0">
                <a:latin typeface="Calibri" pitchFamily="34" charset="0"/>
                <a:cs typeface="Calibri" pitchFamily="34" charset="0"/>
              </a:rPr>
              <a:t>Operating </a:t>
            </a:r>
          </a:p>
          <a:p>
            <a:pPr eaLnBrk="1" hangingPunct="1"/>
            <a:r>
              <a:rPr lang="en-US" sz="1500" dirty="0">
                <a:latin typeface="Calibri" pitchFamily="34" charset="0"/>
                <a:cs typeface="Calibri" pitchFamily="34" charset="0"/>
              </a:rPr>
              <a:t>System</a:t>
            </a:r>
          </a:p>
          <a:p>
            <a:pPr eaLnBrk="1" hangingPunct="1"/>
            <a:r>
              <a:rPr lang="en-US" sz="1500" dirty="0">
                <a:latin typeface="Calibri" pitchFamily="34" charset="0"/>
                <a:cs typeface="Calibri" pitchFamily="34" charset="0"/>
              </a:rPr>
              <a:t>Pre-activated</a:t>
            </a:r>
          </a:p>
        </p:txBody>
      </p:sp>
      <p:sp>
        <p:nvSpPr>
          <p:cNvPr id="27688" name="TextBox 3"/>
          <p:cNvSpPr txBox="1">
            <a:spLocks noChangeArrowheads="1"/>
          </p:cNvSpPr>
          <p:nvPr/>
        </p:nvSpPr>
        <p:spPr bwMode="auto">
          <a:xfrm>
            <a:off x="768350" y="3165475"/>
            <a:ext cx="6297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b="1" dirty="0">
                <a:latin typeface="Calibri" pitchFamily="34" charset="0"/>
                <a:cs typeface="Calibri" pitchFamily="34" charset="0"/>
              </a:rPr>
              <a:t>Operating System Requires Activation – Not Generally Released:</a:t>
            </a:r>
          </a:p>
        </p:txBody>
      </p:sp>
      <p:sp>
        <p:nvSpPr>
          <p:cNvPr id="27689" name="TextBox 2"/>
          <p:cNvSpPr txBox="1">
            <a:spLocks noChangeArrowheads="1"/>
          </p:cNvSpPr>
          <p:nvPr/>
        </p:nvSpPr>
        <p:spPr bwMode="auto">
          <a:xfrm>
            <a:off x="2206625" y="4845050"/>
            <a:ext cx="204787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300" dirty="0"/>
              <a:t>Mainstream Support Ends</a:t>
            </a:r>
          </a:p>
        </p:txBody>
      </p:sp>
      <p:sp>
        <p:nvSpPr>
          <p:cNvPr id="27690" name="TextBox 44"/>
          <p:cNvSpPr txBox="1">
            <a:spLocks noChangeArrowheads="1"/>
          </p:cNvSpPr>
          <p:nvPr/>
        </p:nvSpPr>
        <p:spPr bwMode="auto">
          <a:xfrm>
            <a:off x="5191125" y="4845050"/>
            <a:ext cx="18780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1300" dirty="0"/>
              <a:t>Extended Support Ends</a:t>
            </a:r>
          </a:p>
        </p:txBody>
      </p:sp>
      <p:sp>
        <p:nvSpPr>
          <p:cNvPr id="48" name="Isosceles Triangle 47"/>
          <p:cNvSpPr/>
          <p:nvPr/>
        </p:nvSpPr>
        <p:spPr>
          <a:xfrm>
            <a:off x="2293938" y="1504950"/>
            <a:ext cx="225425" cy="120650"/>
          </a:xfrm>
          <a:prstGeom prst="triangl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692" name="TextBox 48"/>
          <p:cNvSpPr txBox="1">
            <a:spLocks noChangeArrowheads="1"/>
          </p:cNvSpPr>
          <p:nvPr/>
        </p:nvSpPr>
        <p:spPr bwMode="auto">
          <a:xfrm>
            <a:off x="2478088" y="1466850"/>
            <a:ext cx="6286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1/12/2016</a:t>
            </a:r>
          </a:p>
        </p:txBody>
      </p:sp>
      <p:sp>
        <p:nvSpPr>
          <p:cNvPr id="50" name="Isosceles Triangle 49"/>
          <p:cNvSpPr/>
          <p:nvPr/>
        </p:nvSpPr>
        <p:spPr>
          <a:xfrm>
            <a:off x="2389188" y="1870075"/>
            <a:ext cx="225425" cy="120650"/>
          </a:xfrm>
          <a:prstGeom prst="triangl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694" name="TextBox 50"/>
          <p:cNvSpPr txBox="1">
            <a:spLocks noChangeArrowheads="1"/>
          </p:cNvSpPr>
          <p:nvPr/>
        </p:nvSpPr>
        <p:spPr bwMode="auto">
          <a:xfrm>
            <a:off x="2573338" y="1846263"/>
            <a:ext cx="628650"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4/12/2016</a:t>
            </a:r>
          </a:p>
        </p:txBody>
      </p:sp>
      <p:sp>
        <p:nvSpPr>
          <p:cNvPr id="52" name="Isosceles Triangle 51"/>
          <p:cNvSpPr/>
          <p:nvPr/>
        </p:nvSpPr>
        <p:spPr>
          <a:xfrm>
            <a:off x="946150" y="2251075"/>
            <a:ext cx="225425" cy="12065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696" name="TextBox 52"/>
          <p:cNvSpPr txBox="1">
            <a:spLocks noChangeArrowheads="1"/>
          </p:cNvSpPr>
          <p:nvPr/>
        </p:nvSpPr>
        <p:spPr bwMode="auto">
          <a:xfrm>
            <a:off x="1171575" y="2228850"/>
            <a:ext cx="563563"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4/8/2014</a:t>
            </a:r>
          </a:p>
        </p:txBody>
      </p:sp>
      <p:sp>
        <p:nvSpPr>
          <p:cNvPr id="54" name="Isosceles Triangle 53"/>
          <p:cNvSpPr/>
          <p:nvPr/>
        </p:nvSpPr>
        <p:spPr>
          <a:xfrm>
            <a:off x="4743450" y="2238375"/>
            <a:ext cx="225425" cy="120650"/>
          </a:xfrm>
          <a:prstGeom prst="triangl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698" name="TextBox 54"/>
          <p:cNvSpPr txBox="1">
            <a:spLocks noChangeArrowheads="1"/>
          </p:cNvSpPr>
          <p:nvPr/>
        </p:nvSpPr>
        <p:spPr bwMode="auto">
          <a:xfrm>
            <a:off x="4929188" y="2209800"/>
            <a:ext cx="563562"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4/9/2019</a:t>
            </a:r>
          </a:p>
        </p:txBody>
      </p:sp>
      <p:sp>
        <p:nvSpPr>
          <p:cNvPr id="56" name="Isosceles Triangle 55"/>
          <p:cNvSpPr/>
          <p:nvPr/>
        </p:nvSpPr>
        <p:spPr>
          <a:xfrm>
            <a:off x="1570038" y="2646363"/>
            <a:ext cx="225425" cy="122237"/>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700" name="TextBox 56"/>
          <p:cNvSpPr txBox="1">
            <a:spLocks noChangeArrowheads="1"/>
          </p:cNvSpPr>
          <p:nvPr/>
        </p:nvSpPr>
        <p:spPr bwMode="auto">
          <a:xfrm>
            <a:off x="1838325" y="2611438"/>
            <a:ext cx="6286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1/31/2015</a:t>
            </a:r>
          </a:p>
        </p:txBody>
      </p:sp>
      <p:sp>
        <p:nvSpPr>
          <p:cNvPr id="58" name="Isosceles Triangle 57"/>
          <p:cNvSpPr/>
          <p:nvPr/>
        </p:nvSpPr>
        <p:spPr>
          <a:xfrm>
            <a:off x="5294313" y="2632075"/>
            <a:ext cx="225425" cy="120650"/>
          </a:xfrm>
          <a:prstGeom prst="triangl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702" name="TextBox 58"/>
          <p:cNvSpPr txBox="1">
            <a:spLocks noChangeArrowheads="1"/>
          </p:cNvSpPr>
          <p:nvPr/>
        </p:nvSpPr>
        <p:spPr bwMode="auto">
          <a:xfrm>
            <a:off x="5487988" y="2593975"/>
            <a:ext cx="6286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1/14/2020</a:t>
            </a:r>
          </a:p>
        </p:txBody>
      </p:sp>
      <p:sp>
        <p:nvSpPr>
          <p:cNvPr id="60" name="Isosceles Triangle 59"/>
          <p:cNvSpPr/>
          <p:nvPr/>
        </p:nvSpPr>
        <p:spPr>
          <a:xfrm>
            <a:off x="2832100" y="3043238"/>
            <a:ext cx="225425" cy="12065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704" name="TextBox 60"/>
          <p:cNvSpPr txBox="1">
            <a:spLocks noChangeArrowheads="1"/>
          </p:cNvSpPr>
          <p:nvPr/>
        </p:nvSpPr>
        <p:spPr bwMode="auto">
          <a:xfrm>
            <a:off x="3028950" y="3036888"/>
            <a:ext cx="693738"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10/11/2016</a:t>
            </a:r>
          </a:p>
        </p:txBody>
      </p:sp>
      <p:sp>
        <p:nvSpPr>
          <p:cNvPr id="62" name="Isosceles Triangle 61"/>
          <p:cNvSpPr/>
          <p:nvPr/>
        </p:nvSpPr>
        <p:spPr>
          <a:xfrm>
            <a:off x="6613525" y="3028950"/>
            <a:ext cx="225425" cy="120650"/>
          </a:xfrm>
          <a:prstGeom prst="triangl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706" name="TextBox 62"/>
          <p:cNvSpPr txBox="1">
            <a:spLocks noChangeArrowheads="1"/>
          </p:cNvSpPr>
          <p:nvPr/>
        </p:nvSpPr>
        <p:spPr bwMode="auto">
          <a:xfrm>
            <a:off x="6826250" y="2981325"/>
            <a:ext cx="6921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10/12/2021</a:t>
            </a:r>
          </a:p>
        </p:txBody>
      </p:sp>
      <p:sp>
        <p:nvSpPr>
          <p:cNvPr id="64" name="Isosceles Triangle 63"/>
          <p:cNvSpPr/>
          <p:nvPr/>
        </p:nvSpPr>
        <p:spPr>
          <a:xfrm>
            <a:off x="3694113" y="3786188"/>
            <a:ext cx="225425" cy="12065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708" name="TextBox 64"/>
          <p:cNvSpPr txBox="1">
            <a:spLocks noChangeArrowheads="1"/>
          </p:cNvSpPr>
          <p:nvPr/>
        </p:nvSpPr>
        <p:spPr bwMode="auto">
          <a:xfrm>
            <a:off x="3892550" y="3779838"/>
            <a:ext cx="563563"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1/9/2018</a:t>
            </a:r>
          </a:p>
        </p:txBody>
      </p:sp>
      <p:sp>
        <p:nvSpPr>
          <p:cNvPr id="66" name="Isosceles Triangle 65"/>
          <p:cNvSpPr/>
          <p:nvPr/>
        </p:nvSpPr>
        <p:spPr>
          <a:xfrm>
            <a:off x="7475538" y="3770313"/>
            <a:ext cx="225425" cy="120650"/>
          </a:xfrm>
          <a:prstGeom prst="triangl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710" name="TextBox 66"/>
          <p:cNvSpPr txBox="1">
            <a:spLocks noChangeArrowheads="1"/>
          </p:cNvSpPr>
          <p:nvPr/>
        </p:nvSpPr>
        <p:spPr bwMode="auto">
          <a:xfrm>
            <a:off x="7688263" y="3724275"/>
            <a:ext cx="6286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1/10/2023</a:t>
            </a:r>
          </a:p>
        </p:txBody>
      </p:sp>
      <p:sp>
        <p:nvSpPr>
          <p:cNvPr id="68" name="Isosceles Triangle 67"/>
          <p:cNvSpPr/>
          <p:nvPr/>
        </p:nvSpPr>
        <p:spPr>
          <a:xfrm>
            <a:off x="3979863" y="4186238"/>
            <a:ext cx="225425" cy="120650"/>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712" name="TextBox 68"/>
          <p:cNvSpPr txBox="1">
            <a:spLocks noChangeArrowheads="1"/>
          </p:cNvSpPr>
          <p:nvPr/>
        </p:nvSpPr>
        <p:spPr bwMode="auto">
          <a:xfrm>
            <a:off x="4187825" y="4237038"/>
            <a:ext cx="627063"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7/10/2018</a:t>
            </a:r>
          </a:p>
        </p:txBody>
      </p:sp>
      <p:sp>
        <p:nvSpPr>
          <p:cNvPr id="70" name="Isosceles Triangle 69"/>
          <p:cNvSpPr/>
          <p:nvPr/>
        </p:nvSpPr>
        <p:spPr>
          <a:xfrm>
            <a:off x="7761288" y="4151313"/>
            <a:ext cx="225425" cy="120650"/>
          </a:xfrm>
          <a:prstGeom prst="triangl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714" name="TextBox 70"/>
          <p:cNvSpPr txBox="1">
            <a:spLocks noChangeArrowheads="1"/>
          </p:cNvSpPr>
          <p:nvPr/>
        </p:nvSpPr>
        <p:spPr bwMode="auto">
          <a:xfrm>
            <a:off x="7886700" y="4105275"/>
            <a:ext cx="6286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7150" tIns="28575" rIns="57150" bIns="28575">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sz="900" dirty="0"/>
              <a:t>7/11/2023</a:t>
            </a:r>
          </a:p>
        </p:txBody>
      </p:sp>
      <p:sp>
        <p:nvSpPr>
          <p:cNvPr id="72" name="Isosceles Triangle 71"/>
          <p:cNvSpPr/>
          <p:nvPr/>
        </p:nvSpPr>
        <p:spPr>
          <a:xfrm>
            <a:off x="1993900" y="4926013"/>
            <a:ext cx="225425" cy="122237"/>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73" name="Isosceles Triangle 72"/>
          <p:cNvSpPr/>
          <p:nvPr/>
        </p:nvSpPr>
        <p:spPr>
          <a:xfrm>
            <a:off x="5014913" y="4927600"/>
            <a:ext cx="225425" cy="120650"/>
          </a:xfrm>
          <a:prstGeom prst="triangle">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Tree>
    <p:extLst>
      <p:ext uri="{BB962C8B-B14F-4D97-AF65-F5344CB8AC3E}">
        <p14:creationId xmlns:p14="http://schemas.microsoft.com/office/powerpoint/2010/main" val="3357924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37</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a:t>RealPOS Displays</a:t>
            </a:r>
          </a:p>
        </p:txBody>
      </p:sp>
    </p:spTree>
    <p:extLst>
      <p:ext uri="{BB962C8B-B14F-4D97-AF65-F5344CB8AC3E}">
        <p14:creationId xmlns:p14="http://schemas.microsoft.com/office/powerpoint/2010/main" val="325983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284623" y="505671"/>
            <a:ext cx="7483331" cy="486287"/>
          </a:xfrm>
          <a:prstGeom prst="rect">
            <a:avLst/>
          </a:prstGeom>
        </p:spPr>
        <p:txBody>
          <a:bodyPr wrap="none" lIns="146304" tIns="73152" rIns="146304" bIns="73152">
            <a:spAutoFit/>
          </a:bodyPr>
          <a:lstStyle/>
          <a:p>
            <a:pPr defTabSz="914400"/>
            <a:r>
              <a:rPr lang="en-US" sz="2200" spc="-50" dirty="0">
                <a:solidFill>
                  <a:srgbClr val="54B948"/>
                </a:solidFill>
                <a:latin typeface="+mn-lt"/>
              </a:rPr>
              <a:t>Broad family of displays for virtually any retail </a:t>
            </a:r>
            <a:r>
              <a:rPr lang="en-US" sz="2200" spc="-50" dirty="0" smtClean="0">
                <a:solidFill>
                  <a:srgbClr val="54B948"/>
                </a:solidFill>
                <a:latin typeface="+mn-lt"/>
              </a:rPr>
              <a:t>environment  </a:t>
            </a:r>
            <a:endParaRPr lang="en-US" sz="2200" spc="-50" dirty="0">
              <a:solidFill>
                <a:srgbClr val="54B948"/>
              </a:solidFill>
              <a:latin typeface="+mn-lt"/>
            </a:endParaRPr>
          </a:p>
        </p:txBody>
      </p:sp>
      <p:sp>
        <p:nvSpPr>
          <p:cNvPr id="42" name="Title 1"/>
          <p:cNvSpPr>
            <a:spLocks noGrp="1"/>
          </p:cNvSpPr>
          <p:nvPr>
            <p:ph type="title"/>
          </p:nvPr>
        </p:nvSpPr>
        <p:spPr>
          <a:xfrm>
            <a:off x="389099" y="85725"/>
            <a:ext cx="8001000" cy="542925"/>
          </a:xfrm>
        </p:spPr>
        <p:txBody>
          <a:bodyPr>
            <a:noAutofit/>
          </a:bodyPr>
          <a:lstStyle/>
          <a:p>
            <a:r>
              <a:rPr lang="en-US" sz="3200" dirty="0">
                <a:solidFill>
                  <a:srgbClr val="404040"/>
                </a:solidFill>
              </a:rPr>
              <a:t>NCR RealPOS </a:t>
            </a:r>
            <a:r>
              <a:rPr lang="en-US" sz="3200" dirty="0" smtClean="0">
                <a:solidFill>
                  <a:srgbClr val="404040"/>
                </a:solidFill>
              </a:rPr>
              <a:t>Displays</a:t>
            </a:r>
            <a:endParaRPr lang="en-US" sz="3200" dirty="0">
              <a:solidFill>
                <a:srgbClr val="404040"/>
              </a:solidFill>
            </a:endParaRPr>
          </a:p>
        </p:txBody>
      </p:sp>
      <p:sp>
        <p:nvSpPr>
          <p:cNvPr id="36" name="Rectangle 35"/>
          <p:cNvSpPr/>
          <p:nvPr/>
        </p:nvSpPr>
        <p:spPr>
          <a:xfrm>
            <a:off x="7305002" y="1057275"/>
            <a:ext cx="1705648" cy="68580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300" dirty="0" smtClean="0">
                <a:latin typeface="Arial" pitchFamily="34" charset="0"/>
                <a:cs typeface="Arial" pitchFamily="34" charset="0"/>
              </a:rPr>
              <a:t>X-Series</a:t>
            </a:r>
          </a:p>
          <a:p>
            <a:pPr algn="ctr"/>
            <a:r>
              <a:rPr lang="en-US" sz="1300" dirty="0" smtClean="0">
                <a:latin typeface="Arial" pitchFamily="34" charset="0"/>
                <a:cs typeface="Arial" pitchFamily="34" charset="0"/>
              </a:rPr>
              <a:t>Projected Capacitive</a:t>
            </a:r>
            <a:endParaRPr lang="en-US" sz="1300" dirty="0">
              <a:latin typeface="Arial" pitchFamily="34" charset="0"/>
              <a:cs typeface="Arial" pitchFamily="34" charset="0"/>
            </a:endParaRPr>
          </a:p>
          <a:p>
            <a:pPr algn="ctr"/>
            <a:r>
              <a:rPr lang="en-US" sz="1300" dirty="0" smtClean="0">
                <a:latin typeface="Arial" pitchFamily="34" charset="0"/>
                <a:cs typeface="Arial" pitchFamily="34" charset="0"/>
              </a:rPr>
              <a:t>Multi-touch Display </a:t>
            </a:r>
            <a:endParaRPr lang="en-US" sz="1300" dirty="0">
              <a:latin typeface="Arial" pitchFamily="34" charset="0"/>
              <a:cs typeface="Arial" pitchFamily="34" charset="0"/>
            </a:endParaRPr>
          </a:p>
        </p:txBody>
      </p:sp>
      <p:sp>
        <p:nvSpPr>
          <p:cNvPr id="23" name="Rectangle 22"/>
          <p:cNvSpPr/>
          <p:nvPr/>
        </p:nvSpPr>
        <p:spPr>
          <a:xfrm>
            <a:off x="7305002" y="1740848"/>
            <a:ext cx="1705648" cy="3176987"/>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27" name="Rectangle 26"/>
          <p:cNvSpPr/>
          <p:nvPr/>
        </p:nvSpPr>
        <p:spPr>
          <a:xfrm>
            <a:off x="5612683" y="1034843"/>
            <a:ext cx="1584276" cy="68811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300" dirty="0" smtClean="0">
                <a:latin typeface="Arial" pitchFamily="34" charset="0"/>
                <a:cs typeface="Arial" pitchFamily="34" charset="0"/>
              </a:rPr>
              <a:t>X-Series</a:t>
            </a:r>
          </a:p>
          <a:p>
            <a:pPr algn="ctr"/>
            <a:r>
              <a:rPr lang="en-US" sz="1300" dirty="0" smtClean="0">
                <a:latin typeface="Arial" pitchFamily="34" charset="0"/>
                <a:cs typeface="Arial" pitchFamily="34" charset="0"/>
              </a:rPr>
              <a:t>Resistive </a:t>
            </a:r>
          </a:p>
          <a:p>
            <a:pPr algn="ctr"/>
            <a:r>
              <a:rPr lang="en-US" sz="1300" dirty="0" smtClean="0">
                <a:latin typeface="Arial" pitchFamily="34" charset="0"/>
                <a:cs typeface="Arial" pitchFamily="34" charset="0"/>
              </a:rPr>
              <a:t>Touch Displays</a:t>
            </a:r>
            <a:endParaRPr lang="en-US" sz="1300" dirty="0">
              <a:latin typeface="Arial" pitchFamily="34" charset="0"/>
              <a:cs typeface="Arial" pitchFamily="34" charset="0"/>
            </a:endParaRPr>
          </a:p>
        </p:txBody>
      </p:sp>
      <p:sp>
        <p:nvSpPr>
          <p:cNvPr id="49" name="Rectangle 48"/>
          <p:cNvSpPr/>
          <p:nvPr/>
        </p:nvSpPr>
        <p:spPr>
          <a:xfrm>
            <a:off x="5755028" y="3009699"/>
            <a:ext cx="1236988" cy="257763"/>
          </a:xfrm>
          <a:prstGeom prst="rect">
            <a:avLst/>
          </a:prstGeom>
        </p:spPr>
        <p:txBody>
          <a:bodyPr wrap="square" lIns="57150" tIns="28575" rIns="57150" bIns="28575">
            <a:spAutoFit/>
          </a:bodyPr>
          <a:lstStyle/>
          <a:p>
            <a:pPr lvl="0" algn="ctr"/>
            <a:r>
              <a:rPr lang="en-US" sz="1300" dirty="0" smtClean="0"/>
              <a:t>XT15 15”</a:t>
            </a:r>
            <a:endParaRPr lang="en-US" sz="1300" dirty="0"/>
          </a:p>
        </p:txBody>
      </p:sp>
      <p:sp>
        <p:nvSpPr>
          <p:cNvPr id="52" name="Rectangle 51"/>
          <p:cNvSpPr/>
          <p:nvPr/>
        </p:nvSpPr>
        <p:spPr>
          <a:xfrm>
            <a:off x="5771990" y="4660073"/>
            <a:ext cx="1271017" cy="257763"/>
          </a:xfrm>
          <a:prstGeom prst="rect">
            <a:avLst/>
          </a:prstGeom>
        </p:spPr>
        <p:txBody>
          <a:bodyPr wrap="square" lIns="57150" tIns="28575" rIns="57150" bIns="28575">
            <a:spAutoFit/>
          </a:bodyPr>
          <a:lstStyle/>
          <a:p>
            <a:pPr lvl="0" algn="ctr"/>
            <a:r>
              <a:rPr lang="en-US" sz="1300" dirty="0" smtClean="0"/>
              <a:t>XT10 10.4”</a:t>
            </a:r>
            <a:endParaRPr lang="en-US" sz="1300" dirty="0"/>
          </a:p>
        </p:txBody>
      </p:sp>
      <p:sp>
        <p:nvSpPr>
          <p:cNvPr id="57" name="Rectangle 56"/>
          <p:cNvSpPr/>
          <p:nvPr/>
        </p:nvSpPr>
        <p:spPr>
          <a:xfrm>
            <a:off x="7620886" y="3000561"/>
            <a:ext cx="1073880" cy="257763"/>
          </a:xfrm>
          <a:prstGeom prst="rect">
            <a:avLst/>
          </a:prstGeom>
        </p:spPr>
        <p:txBody>
          <a:bodyPr wrap="square" lIns="57150" tIns="28575" rIns="57150" bIns="28575">
            <a:spAutoFit/>
          </a:bodyPr>
          <a:lstStyle/>
          <a:p>
            <a:pPr lvl="0" algn="ctr"/>
            <a:r>
              <a:rPr lang="en-US" sz="1300" dirty="0" smtClean="0"/>
              <a:t>XT15 15”</a:t>
            </a:r>
            <a:endParaRPr lang="en-US" sz="1300" dirty="0"/>
          </a:p>
        </p:txBody>
      </p:sp>
      <p:sp>
        <p:nvSpPr>
          <p:cNvPr id="26" name="Rectangle 25"/>
          <p:cNvSpPr/>
          <p:nvPr/>
        </p:nvSpPr>
        <p:spPr>
          <a:xfrm>
            <a:off x="3905250" y="1057276"/>
            <a:ext cx="1595781" cy="68579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300" dirty="0" smtClean="0">
                <a:latin typeface="Arial" pitchFamily="34" charset="0"/>
                <a:cs typeface="Arial" pitchFamily="34" charset="0"/>
              </a:rPr>
              <a:t>X-Series </a:t>
            </a:r>
          </a:p>
          <a:p>
            <a:pPr algn="ctr"/>
            <a:r>
              <a:rPr lang="en-US" sz="1300" dirty="0" smtClean="0">
                <a:latin typeface="Arial" pitchFamily="34" charset="0"/>
                <a:cs typeface="Arial" pitchFamily="34" charset="0"/>
              </a:rPr>
              <a:t>Displays</a:t>
            </a:r>
            <a:endParaRPr lang="en-US" sz="1300" dirty="0">
              <a:latin typeface="Arial" pitchFamily="34" charset="0"/>
              <a:cs typeface="Arial" pitchFamily="34" charset="0"/>
            </a:endParaRPr>
          </a:p>
          <a:p>
            <a:pPr algn="ctr"/>
            <a:r>
              <a:rPr lang="en-US" sz="1300" dirty="0">
                <a:latin typeface="Arial" pitchFamily="34" charset="0"/>
                <a:cs typeface="Arial" pitchFamily="34" charset="0"/>
              </a:rPr>
              <a:t>(Non-touch)</a:t>
            </a:r>
          </a:p>
        </p:txBody>
      </p:sp>
      <p:sp>
        <p:nvSpPr>
          <p:cNvPr id="28" name="Rectangle 27"/>
          <p:cNvSpPr/>
          <p:nvPr/>
        </p:nvSpPr>
        <p:spPr>
          <a:xfrm>
            <a:off x="4167071" y="3009699"/>
            <a:ext cx="1247775" cy="257763"/>
          </a:xfrm>
          <a:prstGeom prst="rect">
            <a:avLst/>
          </a:prstGeom>
        </p:spPr>
        <p:txBody>
          <a:bodyPr wrap="square" lIns="57150" tIns="28575" rIns="57150" bIns="28575">
            <a:spAutoFit/>
          </a:bodyPr>
          <a:lstStyle/>
          <a:p>
            <a:pPr lvl="0" algn="ctr"/>
            <a:r>
              <a:rPr lang="en-US" sz="1300" dirty="0" smtClean="0"/>
              <a:t>XD15 15”</a:t>
            </a:r>
            <a:endParaRPr lang="en-US" sz="1300" dirty="0"/>
          </a:p>
        </p:txBody>
      </p:sp>
      <p:sp>
        <p:nvSpPr>
          <p:cNvPr id="31" name="Rectangle 30"/>
          <p:cNvSpPr/>
          <p:nvPr/>
        </p:nvSpPr>
        <p:spPr>
          <a:xfrm>
            <a:off x="4133828" y="4660074"/>
            <a:ext cx="1281018" cy="257763"/>
          </a:xfrm>
          <a:prstGeom prst="rect">
            <a:avLst/>
          </a:prstGeom>
        </p:spPr>
        <p:txBody>
          <a:bodyPr wrap="square" lIns="57150" tIns="28575" rIns="57150" bIns="28575">
            <a:spAutoFit/>
          </a:bodyPr>
          <a:lstStyle/>
          <a:p>
            <a:pPr lvl="0" algn="ctr"/>
            <a:r>
              <a:rPr lang="en-US" sz="1300" dirty="0"/>
              <a:t>XD10 </a:t>
            </a:r>
            <a:r>
              <a:rPr lang="en-US" sz="1300" dirty="0" smtClean="0"/>
              <a:t>10.4”</a:t>
            </a:r>
            <a:endParaRPr lang="en-US" sz="1300" dirty="0"/>
          </a:p>
        </p:txBody>
      </p:sp>
      <p:pic>
        <p:nvPicPr>
          <p:cNvPr id="33" name="Picture 3" descr="C:\Users\aa185059\Documents\Displays and Keyboards\Rendering for Bob\2014_01_06_Next Gen 15in Variants display on Value stand.278.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l="20000" t="7140" r="24064" b="7198"/>
          <a:stretch/>
        </p:blipFill>
        <p:spPr bwMode="auto">
          <a:xfrm>
            <a:off x="5755028" y="1901978"/>
            <a:ext cx="1353835" cy="1064056"/>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aa185059\Documents\Displays and Keyboards\Rendering for Bob\2014_01_06_Next Gen 15in Variants display on Value stand.278.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l="20000" t="7140" r="24064" b="7198"/>
          <a:stretch/>
        </p:blipFill>
        <p:spPr bwMode="auto">
          <a:xfrm>
            <a:off x="4026222" y="1927364"/>
            <a:ext cx="1353835" cy="1064056"/>
          </a:xfrm>
          <a:prstGeom prst="rect">
            <a:avLst/>
          </a:prstGeom>
          <a:noFill/>
          <a:extLst>
            <a:ext uri="{909E8E84-426E-40DD-AFC4-6F175D3DCCD1}">
              <a14:hiddenFill xmlns:a14="http://schemas.microsoft.com/office/drawing/2010/main">
                <a:solidFill>
                  <a:srgbClr val="FFFFFF"/>
                </a:solidFill>
              </a14:hiddenFill>
            </a:ext>
          </a:extLst>
        </p:spPr>
      </p:pic>
      <p:sp>
        <p:nvSpPr>
          <p:cNvPr id="37" name="Text Placeholder 2"/>
          <p:cNvSpPr txBox="1">
            <a:spLocks/>
          </p:cNvSpPr>
          <p:nvPr/>
        </p:nvSpPr>
        <p:spPr>
          <a:xfrm>
            <a:off x="7645039" y="3639565"/>
            <a:ext cx="1025574" cy="904044"/>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PH" sz="1100" dirty="0">
                <a:cs typeface="Arial" charset="0"/>
              </a:rPr>
              <a:t>Projected </a:t>
            </a:r>
            <a:r>
              <a:rPr lang="en-PH" sz="1100" dirty="0" smtClean="0">
                <a:cs typeface="Arial" charset="0"/>
              </a:rPr>
              <a:t>Capacitive </a:t>
            </a:r>
            <a:r>
              <a:rPr lang="en-PH" sz="1100" dirty="0">
                <a:cs typeface="Arial" charset="0"/>
              </a:rPr>
              <a:t>not  available in 10.4</a:t>
            </a:r>
            <a:r>
              <a:rPr lang="en-PH" sz="1100" dirty="0" smtClean="0">
                <a:cs typeface="Arial" charset="0"/>
              </a:rPr>
              <a:t>” size</a:t>
            </a:r>
            <a:endParaRPr lang="en-PH" sz="1100" dirty="0">
              <a:cs typeface="Arial" charset="0"/>
            </a:endParaRPr>
          </a:p>
        </p:txBody>
      </p:sp>
      <p:pic>
        <p:nvPicPr>
          <p:cNvPr id="41" name="Picture 2" descr="C:\Users\aa185059\Documents\Displays and Keyboards\2013 Next Gen Displays\5968-5985 10.4 Inch X-Series\10.4inch Photos\NEXTGEN_10.4_VALSTAND_FR2.ti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44482" y="3562629"/>
            <a:ext cx="1058080" cy="102318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C:\Users\aa185059\Documents\Displays and Keyboards\2013 Next Gen Displays\5968-5985 10.4 Inch X-Series\10.4inch Photos\NEXTGEN_10.4_VALSTAND_FR2.tif"/>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207810" y="3603893"/>
            <a:ext cx="1058080" cy="102318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aa185059\Documents\Displays and Keyboards\Rendering for Bob\2014_01_06_Next Gen 15in Variants display on Value stand.278.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l="20000" t="7140" r="24064" b="7198"/>
          <a:stretch/>
        </p:blipFill>
        <p:spPr bwMode="auto">
          <a:xfrm>
            <a:off x="7480908" y="1901978"/>
            <a:ext cx="1353835" cy="1064056"/>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5612683" y="1720731"/>
            <a:ext cx="1582041" cy="3197106"/>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32" name="Rectangle 31"/>
          <p:cNvSpPr/>
          <p:nvPr/>
        </p:nvSpPr>
        <p:spPr>
          <a:xfrm>
            <a:off x="3905250" y="1740848"/>
            <a:ext cx="1595781" cy="3197106"/>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38" name="Rectangle 37"/>
          <p:cNvSpPr/>
          <p:nvPr/>
        </p:nvSpPr>
        <p:spPr>
          <a:xfrm>
            <a:off x="2026645" y="1724025"/>
            <a:ext cx="1602380" cy="3197106"/>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40" name="Rectangle 39"/>
          <p:cNvSpPr/>
          <p:nvPr/>
        </p:nvSpPr>
        <p:spPr>
          <a:xfrm>
            <a:off x="389099" y="1740848"/>
            <a:ext cx="1528360" cy="3197106"/>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44" name="Rectangle 43"/>
          <p:cNvSpPr/>
          <p:nvPr/>
        </p:nvSpPr>
        <p:spPr>
          <a:xfrm>
            <a:off x="2026645" y="1047751"/>
            <a:ext cx="1602380" cy="68579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300" dirty="0" smtClean="0">
                <a:latin typeface="Arial" pitchFamily="34" charset="0"/>
                <a:cs typeface="Arial" pitchFamily="34" charset="0"/>
              </a:rPr>
              <a:t>5967</a:t>
            </a:r>
          </a:p>
          <a:p>
            <a:pPr algn="ctr"/>
            <a:r>
              <a:rPr lang="en-US" sz="1300" dirty="0" smtClean="0">
                <a:latin typeface="Arial" pitchFamily="34" charset="0"/>
                <a:cs typeface="Arial" pitchFamily="34" charset="0"/>
              </a:rPr>
              <a:t>Surface Capacitive</a:t>
            </a:r>
          </a:p>
          <a:p>
            <a:pPr algn="ctr"/>
            <a:r>
              <a:rPr lang="en-US" sz="1300" dirty="0" smtClean="0">
                <a:latin typeface="Arial" pitchFamily="34" charset="0"/>
                <a:cs typeface="Arial" pitchFamily="34" charset="0"/>
              </a:rPr>
              <a:t>Touch Displays</a:t>
            </a:r>
            <a:endParaRPr lang="en-US" sz="1300" dirty="0">
              <a:latin typeface="Arial" pitchFamily="34" charset="0"/>
              <a:cs typeface="Arial" pitchFamily="34" charset="0"/>
            </a:endParaRPr>
          </a:p>
        </p:txBody>
      </p:sp>
      <p:sp>
        <p:nvSpPr>
          <p:cNvPr id="47" name="Rectangle 46"/>
          <p:cNvSpPr/>
          <p:nvPr/>
        </p:nvSpPr>
        <p:spPr>
          <a:xfrm>
            <a:off x="397736" y="1056815"/>
            <a:ext cx="1528360" cy="685799"/>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300" dirty="0" smtClean="0">
                <a:latin typeface="Arial" pitchFamily="34" charset="0"/>
                <a:cs typeface="Arial" pitchFamily="34" charset="0"/>
              </a:rPr>
              <a:t>5943 </a:t>
            </a:r>
          </a:p>
          <a:p>
            <a:pPr algn="ctr"/>
            <a:r>
              <a:rPr lang="en-US" sz="1300" dirty="0" smtClean="0">
                <a:latin typeface="Arial" pitchFamily="34" charset="0"/>
                <a:cs typeface="Arial" pitchFamily="34" charset="0"/>
              </a:rPr>
              <a:t>Displays</a:t>
            </a:r>
            <a:endParaRPr lang="en-US" sz="1300" dirty="0">
              <a:latin typeface="Arial" pitchFamily="34" charset="0"/>
              <a:cs typeface="Arial" pitchFamily="34" charset="0"/>
            </a:endParaRPr>
          </a:p>
          <a:p>
            <a:pPr algn="ctr"/>
            <a:r>
              <a:rPr lang="en-US" sz="1300" dirty="0">
                <a:latin typeface="Arial" pitchFamily="34" charset="0"/>
                <a:cs typeface="Arial" pitchFamily="34" charset="0"/>
              </a:rPr>
              <a:t>(Non-touch)</a:t>
            </a:r>
          </a:p>
        </p:txBody>
      </p:sp>
      <p:pic>
        <p:nvPicPr>
          <p:cNvPr id="48" name="Picture 11"/>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65139" y="3488370"/>
            <a:ext cx="1011461" cy="1171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11"/>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94840" y="1940252"/>
            <a:ext cx="1195691" cy="106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1"/>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90583" y="3505735"/>
            <a:ext cx="1011461" cy="1171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53"/>
          <p:cNvSpPr/>
          <p:nvPr/>
        </p:nvSpPr>
        <p:spPr>
          <a:xfrm>
            <a:off x="2265139" y="3061521"/>
            <a:ext cx="1125392" cy="257763"/>
          </a:xfrm>
          <a:prstGeom prst="rect">
            <a:avLst/>
          </a:prstGeom>
        </p:spPr>
        <p:txBody>
          <a:bodyPr wrap="square" lIns="57150" tIns="28575" rIns="57150" bIns="28575">
            <a:spAutoFit/>
          </a:bodyPr>
          <a:lstStyle/>
          <a:p>
            <a:pPr lvl="0" algn="ctr"/>
            <a:r>
              <a:rPr lang="en-US" sz="1300" dirty="0" smtClean="0"/>
              <a:t>5967 15”</a:t>
            </a:r>
            <a:endParaRPr lang="en-US" sz="1300" dirty="0"/>
          </a:p>
        </p:txBody>
      </p:sp>
      <p:sp>
        <p:nvSpPr>
          <p:cNvPr id="55" name="Rectangle 54"/>
          <p:cNvSpPr/>
          <p:nvPr/>
        </p:nvSpPr>
        <p:spPr>
          <a:xfrm>
            <a:off x="2197204" y="4660072"/>
            <a:ext cx="1261262" cy="257763"/>
          </a:xfrm>
          <a:prstGeom prst="rect">
            <a:avLst/>
          </a:prstGeom>
        </p:spPr>
        <p:txBody>
          <a:bodyPr wrap="square" lIns="57150" tIns="28575" rIns="57150" bIns="28575">
            <a:spAutoFit/>
          </a:bodyPr>
          <a:lstStyle/>
          <a:p>
            <a:pPr lvl="0" algn="ctr"/>
            <a:r>
              <a:rPr lang="en-US" sz="1300" dirty="0" smtClean="0"/>
              <a:t>5967 12”</a:t>
            </a:r>
            <a:endParaRPr lang="en-US" sz="1300" dirty="0"/>
          </a:p>
        </p:txBody>
      </p:sp>
      <p:sp>
        <p:nvSpPr>
          <p:cNvPr id="56" name="Rectangle 55"/>
          <p:cNvSpPr/>
          <p:nvPr/>
        </p:nvSpPr>
        <p:spPr>
          <a:xfrm>
            <a:off x="539854" y="4660072"/>
            <a:ext cx="1261262" cy="257763"/>
          </a:xfrm>
          <a:prstGeom prst="rect">
            <a:avLst/>
          </a:prstGeom>
        </p:spPr>
        <p:txBody>
          <a:bodyPr wrap="square" lIns="57150" tIns="28575" rIns="57150" bIns="28575">
            <a:spAutoFit/>
          </a:bodyPr>
          <a:lstStyle/>
          <a:p>
            <a:pPr lvl="0" algn="ctr"/>
            <a:r>
              <a:rPr lang="en-US" sz="1300" dirty="0" smtClean="0"/>
              <a:t>5943 12”</a:t>
            </a:r>
            <a:endParaRPr lang="en-US" sz="1300" dirty="0"/>
          </a:p>
        </p:txBody>
      </p:sp>
      <p:sp>
        <p:nvSpPr>
          <p:cNvPr id="58" name="Rectangle 57"/>
          <p:cNvSpPr/>
          <p:nvPr/>
        </p:nvSpPr>
        <p:spPr>
          <a:xfrm>
            <a:off x="546730" y="3070818"/>
            <a:ext cx="1261262" cy="257763"/>
          </a:xfrm>
          <a:prstGeom prst="rect">
            <a:avLst/>
          </a:prstGeom>
        </p:spPr>
        <p:txBody>
          <a:bodyPr wrap="square" lIns="57150" tIns="28575" rIns="57150" bIns="28575">
            <a:spAutoFit/>
          </a:bodyPr>
          <a:lstStyle/>
          <a:p>
            <a:pPr lvl="0" algn="ctr"/>
            <a:r>
              <a:rPr lang="en-US" sz="1300" dirty="0" smtClean="0"/>
              <a:t>5943 15”</a:t>
            </a:r>
            <a:endParaRPr lang="en-US" sz="1300" dirty="0"/>
          </a:p>
        </p:txBody>
      </p:sp>
      <p:pic>
        <p:nvPicPr>
          <p:cNvPr id="59" name="Picture 11"/>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1466" y="1940252"/>
            <a:ext cx="1195691" cy="106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p:cNvCxnSpPr/>
          <p:nvPr/>
        </p:nvCxnSpPr>
        <p:spPr>
          <a:xfrm>
            <a:off x="3752850" y="1057275"/>
            <a:ext cx="19050" cy="3880679"/>
          </a:xfrm>
          <a:prstGeom prst="line">
            <a:avLst/>
          </a:prstGeom>
          <a:ln w="101600">
            <a:solidFill>
              <a:srgbClr val="54B948"/>
            </a:solidFill>
            <a:prstDash val="soli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8326127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39</a:t>
            </a:fld>
            <a:endParaRPr lang="en-US" dirty="0"/>
          </a:p>
        </p:txBody>
      </p:sp>
      <p:sp>
        <p:nvSpPr>
          <p:cNvPr id="6" name="Title 5"/>
          <p:cNvSpPr>
            <a:spLocks noGrp="1"/>
          </p:cNvSpPr>
          <p:nvPr>
            <p:ph type="title"/>
          </p:nvPr>
        </p:nvSpPr>
        <p:spPr/>
        <p:txBody>
          <a:bodyPr/>
          <a:lstStyle/>
          <a:p>
            <a:r>
              <a:rPr lang="en-US" dirty="0"/>
              <a:t>NCR </a:t>
            </a:r>
            <a:r>
              <a:rPr lang="en-US" dirty="0" smtClean="0"/>
              <a:t>RealPOS Touch </a:t>
            </a:r>
            <a:r>
              <a:rPr lang="en-US" dirty="0"/>
              <a:t>Technologies</a:t>
            </a:r>
          </a:p>
        </p:txBody>
      </p:sp>
      <p:sp>
        <p:nvSpPr>
          <p:cNvPr id="9" name="Text Placeholder 2"/>
          <p:cNvSpPr>
            <a:spLocks noGrp="1"/>
          </p:cNvSpPr>
          <p:nvPr>
            <p:ph type="body" sz="quarter" idx="4294967295"/>
          </p:nvPr>
        </p:nvSpPr>
        <p:spPr>
          <a:xfrm>
            <a:off x="482500" y="533907"/>
            <a:ext cx="8470999"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Offering different touch technologies to meet every retail need</a:t>
            </a:r>
          </a:p>
        </p:txBody>
      </p:sp>
      <p:sp>
        <p:nvSpPr>
          <p:cNvPr id="46" name="Rectangle 45"/>
          <p:cNvSpPr/>
          <p:nvPr/>
        </p:nvSpPr>
        <p:spPr>
          <a:xfrm>
            <a:off x="493711" y="2418200"/>
            <a:ext cx="1677989" cy="861144"/>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smtClean="0">
                <a:latin typeface="+mj-lt"/>
              </a:rPr>
              <a:t>Surface</a:t>
            </a:r>
            <a:br>
              <a:rPr lang="en-PH" sz="1400" b="1" dirty="0" smtClean="0">
                <a:latin typeface="+mj-lt"/>
              </a:rPr>
            </a:br>
            <a:r>
              <a:rPr lang="en-PH" sz="1400" b="1" dirty="0" smtClean="0">
                <a:latin typeface="+mj-lt"/>
              </a:rPr>
              <a:t>Capacitive</a:t>
            </a:r>
            <a:endParaRPr lang="en-PH" sz="1400" b="1" dirty="0">
              <a:latin typeface="+mj-lt"/>
            </a:endParaRPr>
          </a:p>
        </p:txBody>
      </p:sp>
      <p:sp>
        <p:nvSpPr>
          <p:cNvPr id="47" name="Rectangle 46"/>
          <p:cNvSpPr/>
          <p:nvPr/>
        </p:nvSpPr>
        <p:spPr>
          <a:xfrm>
            <a:off x="493711" y="3342001"/>
            <a:ext cx="1677989" cy="1201452"/>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Resistive</a:t>
            </a:r>
          </a:p>
        </p:txBody>
      </p:sp>
      <p:sp>
        <p:nvSpPr>
          <p:cNvPr id="48" name="Rectangle 47"/>
          <p:cNvSpPr/>
          <p:nvPr/>
        </p:nvSpPr>
        <p:spPr>
          <a:xfrm>
            <a:off x="493711" y="1152003"/>
            <a:ext cx="1677989" cy="120145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algn="ctr">
              <a:defRPr/>
            </a:pPr>
            <a:r>
              <a:rPr lang="en-PH" sz="1400" b="1" dirty="0">
                <a:latin typeface="+mj-lt"/>
              </a:rPr>
              <a:t>Projected Capacitive</a:t>
            </a:r>
          </a:p>
        </p:txBody>
      </p:sp>
      <p:sp>
        <p:nvSpPr>
          <p:cNvPr id="49" name="Rectangle 48"/>
          <p:cNvSpPr/>
          <p:nvPr/>
        </p:nvSpPr>
        <p:spPr>
          <a:xfrm>
            <a:off x="2171700" y="1152002"/>
            <a:ext cx="6470333" cy="1188719"/>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Future </a:t>
            </a:r>
            <a:r>
              <a:rPr lang="en-US" sz="1000" b="1" dirty="0" smtClean="0">
                <a:solidFill>
                  <a:prstClr val="black"/>
                </a:solidFill>
                <a:latin typeface="+mj-lt"/>
                <a:cs typeface="Arial" charset="0"/>
              </a:rPr>
              <a:t>Proof</a:t>
            </a:r>
            <a:r>
              <a:rPr lang="en-US" sz="1000" dirty="0">
                <a:solidFill>
                  <a:prstClr val="black"/>
                </a:solidFill>
                <a:cs typeface="Arial" charset="0"/>
              </a:rPr>
              <a:t> – </a:t>
            </a:r>
            <a:r>
              <a:rPr lang="en-US" sz="1000" dirty="0">
                <a:solidFill>
                  <a:prstClr val="black"/>
                </a:solidFill>
                <a:latin typeface="+mj-lt"/>
                <a:cs typeface="Arial" charset="0"/>
              </a:rPr>
              <a:t>supports 10-point multi-touch </a:t>
            </a:r>
            <a:r>
              <a:rPr lang="en-US" sz="1000" dirty="0" smtClean="0">
                <a:solidFill>
                  <a:prstClr val="black"/>
                </a:solidFill>
                <a:latin typeface="+mj-lt"/>
                <a:cs typeface="Arial" charset="0"/>
              </a:rPr>
              <a:t>(enables gesture-based interaction e.g. swipe, tap, zoom) </a:t>
            </a:r>
            <a:endParaRPr lang="en-US" sz="1000" dirty="0">
              <a:solidFill>
                <a:prstClr val="black"/>
              </a:solidFill>
              <a:latin typeface="+mj-lt"/>
              <a:cs typeface="Arial" charset="0"/>
            </a:endParaRP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Attractive</a:t>
            </a:r>
            <a:r>
              <a:rPr lang="en-US" sz="1000" dirty="0">
                <a:solidFill>
                  <a:prstClr val="black"/>
                </a:solidFill>
                <a:latin typeface="+mj-lt"/>
                <a:cs typeface="Arial" charset="0"/>
              </a:rPr>
              <a:t> – zero bezel fully flat glass touch surface</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Performance</a:t>
            </a:r>
            <a:r>
              <a:rPr lang="en-US" sz="1000" dirty="0">
                <a:solidFill>
                  <a:prstClr val="black"/>
                </a:solidFill>
                <a:latin typeface="+mj-lt"/>
                <a:cs typeface="Arial" charset="0"/>
              </a:rPr>
              <a:t> – fast &amp; accurate (matrix of rows/columns is “scanned” to calculate precise touch point(s);  </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More Rugged</a:t>
            </a:r>
            <a:r>
              <a:rPr lang="en-US" sz="1000" dirty="0">
                <a:solidFill>
                  <a:prstClr val="black"/>
                </a:solidFill>
                <a:latin typeface="+mj-lt"/>
                <a:cs typeface="Arial" charset="0"/>
              </a:rPr>
              <a:t> – glass surface protects electronics, sealed; immune to most chemicals, dust and liquid; can operate in extreme environments; can operate if glass is scratched/damaged; easy to clean </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Longest Life </a:t>
            </a:r>
            <a:r>
              <a:rPr lang="en-US" sz="1000" dirty="0">
                <a:solidFill>
                  <a:prstClr val="black"/>
                </a:solidFill>
                <a:latin typeface="+mj-lt"/>
                <a:cs typeface="Arial" charset="0"/>
              </a:rPr>
              <a:t>– Glass surface is extremely durable, no functional wear-out mechanism</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Plug “n” Play </a:t>
            </a:r>
            <a:r>
              <a:rPr lang="en-US" sz="1000" dirty="0">
                <a:solidFill>
                  <a:prstClr val="black"/>
                </a:solidFill>
                <a:latin typeface="+mj-lt"/>
                <a:cs typeface="Arial" charset="0"/>
              </a:rPr>
              <a:t>– No calibration required</a:t>
            </a:r>
          </a:p>
        </p:txBody>
      </p:sp>
      <p:sp>
        <p:nvSpPr>
          <p:cNvPr id="50" name="Rectangle 49"/>
          <p:cNvSpPr/>
          <p:nvPr/>
        </p:nvSpPr>
        <p:spPr>
          <a:xfrm>
            <a:off x="2171700" y="2419350"/>
            <a:ext cx="6470333" cy="852018"/>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Proven Retail Technology </a:t>
            </a:r>
            <a:r>
              <a:rPr lang="en-US" sz="1000" dirty="0">
                <a:solidFill>
                  <a:prstClr val="black"/>
                </a:solidFill>
                <a:latin typeface="+mj-lt"/>
                <a:cs typeface="Arial" charset="0"/>
              </a:rPr>
              <a:t>- Hundreds of thousands in use</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Performance</a:t>
            </a:r>
            <a:r>
              <a:rPr lang="en-US" sz="1000" dirty="0">
                <a:solidFill>
                  <a:prstClr val="black"/>
                </a:solidFill>
                <a:latin typeface="+mj-lt"/>
                <a:cs typeface="Arial" charset="0"/>
              </a:rPr>
              <a:t> – fast &amp; accurate</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Rugged</a:t>
            </a:r>
            <a:r>
              <a:rPr lang="en-US" sz="1000" dirty="0">
                <a:solidFill>
                  <a:prstClr val="black"/>
                </a:solidFill>
                <a:latin typeface="+mj-lt"/>
                <a:cs typeface="Arial" charset="0"/>
              </a:rPr>
              <a:t> – not affected by dirt, dust, water, or light</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Longer Life </a:t>
            </a:r>
            <a:r>
              <a:rPr lang="en-US" sz="1000" dirty="0">
                <a:solidFill>
                  <a:prstClr val="black"/>
                </a:solidFill>
                <a:latin typeface="+mj-lt"/>
                <a:cs typeface="Arial" charset="0"/>
              </a:rPr>
              <a:t>– </a:t>
            </a:r>
            <a:r>
              <a:rPr lang="en-US" sz="1000" dirty="0" smtClean="0">
                <a:solidFill>
                  <a:prstClr val="black"/>
                </a:solidFill>
                <a:latin typeface="+mj-lt"/>
                <a:cs typeface="Arial" charset="0"/>
              </a:rPr>
              <a:t>225 million </a:t>
            </a:r>
            <a:r>
              <a:rPr lang="en-US" sz="1000" dirty="0">
                <a:solidFill>
                  <a:prstClr val="black"/>
                </a:solidFill>
                <a:latin typeface="+mj-lt"/>
                <a:cs typeface="Arial" charset="0"/>
              </a:rPr>
              <a:t>touches (at a single point)</a:t>
            </a:r>
          </a:p>
        </p:txBody>
      </p:sp>
      <p:sp>
        <p:nvSpPr>
          <p:cNvPr id="51" name="Rectangle 50"/>
          <p:cNvSpPr/>
          <p:nvPr/>
        </p:nvSpPr>
        <p:spPr>
          <a:xfrm>
            <a:off x="2171700" y="3342000"/>
            <a:ext cx="6470333" cy="1188719"/>
          </a:xfrm>
          <a:prstGeom prst="rect">
            <a:avLst/>
          </a:pr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nchorCtr="0"/>
          <a:lstStyle/>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Proven Retail Technology </a:t>
            </a:r>
            <a:r>
              <a:rPr lang="en-US" sz="1000" dirty="0">
                <a:solidFill>
                  <a:prstClr val="black"/>
                </a:solidFill>
                <a:latin typeface="+mj-lt"/>
                <a:cs typeface="Arial" charset="0"/>
              </a:rPr>
              <a:t>-  Hundreds of thousand in use</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Best Input Flexibility</a:t>
            </a:r>
            <a:r>
              <a:rPr lang="en-US" sz="1000" dirty="0">
                <a:solidFill>
                  <a:prstClr val="black"/>
                </a:solidFill>
                <a:latin typeface="+mj-lt"/>
                <a:cs typeface="Arial" charset="0"/>
              </a:rPr>
              <a:t> – finger, glove, stylus, object</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Performance </a:t>
            </a:r>
            <a:r>
              <a:rPr lang="en-US" sz="1000" dirty="0">
                <a:solidFill>
                  <a:prstClr val="black"/>
                </a:solidFill>
                <a:latin typeface="+mj-lt"/>
                <a:cs typeface="Arial" charset="0"/>
              </a:rPr>
              <a:t>– fast &amp; accurate</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Rugged</a:t>
            </a:r>
            <a:r>
              <a:rPr lang="en-US" sz="1000" dirty="0">
                <a:solidFill>
                  <a:prstClr val="black"/>
                </a:solidFill>
                <a:latin typeface="+mj-lt"/>
                <a:cs typeface="Arial" charset="0"/>
              </a:rPr>
              <a:t> - not affected by dirt, dust, water, or light; more immune to operational contaminants -  operates with liquid / grease on screen</a:t>
            </a:r>
            <a:endParaRPr lang="en-US" sz="1000" b="1" dirty="0">
              <a:solidFill>
                <a:prstClr val="black"/>
              </a:solidFill>
              <a:latin typeface="+mj-lt"/>
              <a:cs typeface="Arial" charset="0"/>
            </a:endParaRP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Long Life</a:t>
            </a:r>
            <a:r>
              <a:rPr lang="en-US" sz="1000" dirty="0">
                <a:solidFill>
                  <a:prstClr val="black"/>
                </a:solidFill>
                <a:latin typeface="+mj-lt"/>
                <a:cs typeface="Arial" charset="0"/>
              </a:rPr>
              <a:t> -  35 million touches (at a single point) – X-Series Resistive features 4H hardness</a:t>
            </a:r>
          </a:p>
          <a:p>
            <a:pPr marL="215305" lvl="0" indent="-215305" fontAlgn="auto">
              <a:spcBef>
                <a:spcPts val="0"/>
              </a:spcBef>
              <a:spcAft>
                <a:spcPts val="0"/>
              </a:spcAft>
              <a:buFont typeface="Arial" pitchFamily="34" charset="0"/>
              <a:buChar char="•"/>
            </a:pPr>
            <a:r>
              <a:rPr lang="en-US" sz="1000" b="1" dirty="0">
                <a:solidFill>
                  <a:prstClr val="black"/>
                </a:solidFill>
                <a:latin typeface="+mj-lt"/>
                <a:cs typeface="Arial" charset="0"/>
              </a:rPr>
              <a:t>Attractive</a:t>
            </a:r>
            <a:r>
              <a:rPr lang="en-US" sz="1000" dirty="0">
                <a:solidFill>
                  <a:prstClr val="black"/>
                </a:solidFill>
                <a:latin typeface="+mj-lt"/>
                <a:cs typeface="Arial" charset="0"/>
              </a:rPr>
              <a:t> – zero bezel fully flat touch surface available (X-Series)</a:t>
            </a:r>
          </a:p>
        </p:txBody>
      </p:sp>
    </p:spTree>
    <p:extLst>
      <p:ext uri="{BB962C8B-B14F-4D97-AF65-F5344CB8AC3E}">
        <p14:creationId xmlns:p14="http://schemas.microsoft.com/office/powerpoint/2010/main" val="1963070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4</a:t>
            </a:fld>
            <a:endParaRPr lang="en-US" dirty="0"/>
          </a:p>
        </p:txBody>
      </p:sp>
      <p:sp>
        <p:nvSpPr>
          <p:cNvPr id="6" name="Title 5"/>
          <p:cNvSpPr>
            <a:spLocks noGrp="1"/>
          </p:cNvSpPr>
          <p:nvPr>
            <p:ph type="title"/>
          </p:nvPr>
        </p:nvSpPr>
        <p:spPr/>
        <p:txBody>
          <a:bodyPr/>
          <a:lstStyle/>
          <a:p>
            <a:r>
              <a:rPr lang="en-US" dirty="0"/>
              <a:t>NCR RealPOS Product Strategy</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3712" y="1152002"/>
            <a:ext cx="4573953" cy="33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3"/>
          <p:cNvSpPr/>
          <p:nvPr/>
        </p:nvSpPr>
        <p:spPr>
          <a:xfrm>
            <a:off x="5218112" y="1152001"/>
            <a:ext cx="3402013" cy="3376301"/>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6"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238279" y="1222147"/>
            <a:ext cx="3361678" cy="3236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Placeholder 2"/>
          <p:cNvSpPr txBox="1">
            <a:spLocks/>
          </p:cNvSpPr>
          <p:nvPr/>
        </p:nvSpPr>
        <p:spPr>
          <a:xfrm>
            <a:off x="493712" y="3743324"/>
            <a:ext cx="4573953" cy="784977"/>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PH" sz="1300" dirty="0">
                <a:cs typeface="Arial" charset="0"/>
              </a:rPr>
              <a:t>Innovative solutions designed to enhance the checkout experience, improve operational efficiency, and maximize your POS investment.</a:t>
            </a:r>
          </a:p>
        </p:txBody>
      </p:sp>
    </p:spTree>
    <p:extLst>
      <p:ext uri="{BB962C8B-B14F-4D97-AF65-F5344CB8AC3E}">
        <p14:creationId xmlns:p14="http://schemas.microsoft.com/office/powerpoint/2010/main" val="2856402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3"/>
          </p:nvPr>
        </p:nvSpPr>
        <p:spPr>
          <a:xfrm>
            <a:off x="8612190" y="4689475"/>
            <a:ext cx="236537" cy="230188"/>
          </a:xfrm>
        </p:spPr>
        <p:txBody>
          <a:bodyPr/>
          <a:lstStyle/>
          <a:p>
            <a:pPr>
              <a:defRPr/>
            </a:pPr>
            <a:fld id="{AF65FCDB-D719-CD45-85FF-DF59679126DB}" type="slidenum">
              <a:rPr lang="en-US" smtClean="0"/>
              <a:pPr>
                <a:defRPr/>
              </a:pPr>
              <a:t>40</a:t>
            </a:fld>
            <a:endParaRPr lang="en-US" dirty="0"/>
          </a:p>
        </p:txBody>
      </p:sp>
      <p:sp>
        <p:nvSpPr>
          <p:cNvPr id="6" name="Title 5"/>
          <p:cNvSpPr>
            <a:spLocks noGrp="1"/>
          </p:cNvSpPr>
          <p:nvPr>
            <p:ph type="title"/>
          </p:nvPr>
        </p:nvSpPr>
        <p:spPr>
          <a:xfrm>
            <a:off x="297747" y="28577"/>
            <a:ext cx="8229600" cy="647698"/>
          </a:xfrm>
        </p:spPr>
        <p:txBody>
          <a:bodyPr/>
          <a:lstStyle/>
          <a:p>
            <a:r>
              <a:rPr lang="en-US" dirty="0"/>
              <a:t>NCR RealPOS </a:t>
            </a:r>
            <a:r>
              <a:rPr lang="en-US" dirty="0" smtClean="0"/>
              <a:t>X-Series Displays</a:t>
            </a:r>
            <a:endParaRPr lang="en-US" dirty="0"/>
          </a:p>
        </p:txBody>
      </p:sp>
      <p:graphicFrame>
        <p:nvGraphicFramePr>
          <p:cNvPr id="12" name="Group 120"/>
          <p:cNvGraphicFramePr>
            <a:graphicFrameLocks/>
          </p:cNvGraphicFramePr>
          <p:nvPr>
            <p:extLst>
              <p:ext uri="{D42A27DB-BD31-4B8C-83A1-F6EECF244321}">
                <p14:modId xmlns:p14="http://schemas.microsoft.com/office/powerpoint/2010/main" val="4110321876"/>
              </p:ext>
            </p:extLst>
          </p:nvPr>
        </p:nvGraphicFramePr>
        <p:xfrm>
          <a:off x="314325" y="714375"/>
          <a:ext cx="8724900" cy="4391137"/>
        </p:xfrm>
        <a:graphic>
          <a:graphicData uri="http://schemas.openxmlformats.org/drawingml/2006/table">
            <a:tbl>
              <a:tblPr/>
              <a:tblGrid>
                <a:gridCol w="1619250"/>
                <a:gridCol w="1285875"/>
                <a:gridCol w="1372840"/>
                <a:gridCol w="208310"/>
                <a:gridCol w="1343025"/>
                <a:gridCol w="1457325"/>
                <a:gridCol w="1438275"/>
              </a:tblGrid>
              <a:tr h="542925">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1000" b="1" i="0" u="none" strike="noStrike" cap="none" normalizeH="0" baseline="0" dirty="0" smtClean="0">
                        <a:ln>
                          <a:noFill/>
                        </a:ln>
                        <a:solidFill>
                          <a:schemeClr val="bg1"/>
                        </a:solidFill>
                        <a:effectLst/>
                        <a:latin typeface="+mn-lt"/>
                      </a:endParaRP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XD10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10” Display</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XD15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15” Display</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11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XT10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10” Resistive</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Touch</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XT15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15” Resistive</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Touch</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XT15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15” Projected Capacitive Touch</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r>
              <a:tr h="653439">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800" b="1" i="0" u="none" strike="noStrike" cap="none" normalizeH="0" baseline="0" dirty="0" smtClean="0">
                        <a:ln>
                          <a:noFill/>
                        </a:ln>
                        <a:solidFill>
                          <a:schemeClr val="bg1"/>
                        </a:solidFill>
                        <a:effectLst/>
                        <a:latin typeface="+mn-lt"/>
                      </a:endParaRP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800" b="1" i="0" u="none" strike="noStrike" kern="1200" cap="none" normalizeH="0" baseline="0" dirty="0" smtClean="0">
                        <a:ln>
                          <a:noFill/>
                        </a:ln>
                        <a:solidFill>
                          <a:srgbClr val="54B948"/>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800" b="1" i="0" u="none" strike="noStrike" cap="none" normalizeH="0" baseline="0" dirty="0" smtClean="0">
                        <a:ln>
                          <a:noFill/>
                        </a:ln>
                        <a:solidFill>
                          <a:schemeClr val="bg1">
                            <a:lumMod val="50000"/>
                          </a:schemeClr>
                        </a:solidFill>
                        <a:effectLst/>
                        <a:latin typeface="+mn-lt"/>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2002">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Touch Screen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5-Wire Resistive</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5-Wire Resistive</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P-Cap (Multi-touch)</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0587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LCD Type</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 High Bright LED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High Bright LED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High Bright LED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High Bright LED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High Bright LED</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0590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LCD Brightness (typical)</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400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500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kern="1200" cap="none" normalizeH="0" baseline="0" dirty="0" smtClean="0">
                          <a:ln>
                            <a:noFill/>
                          </a:ln>
                          <a:solidFill>
                            <a:schemeClr val="bg1"/>
                          </a:solidFill>
                          <a:effectLst/>
                          <a:latin typeface="+mn-lt"/>
                          <a:ea typeface="+mn-ea"/>
                          <a:cs typeface="+mn-cs"/>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228600" lvl="2" indent="-22860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400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500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500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75468">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Net Brightness (w/ touch)</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N/A</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N/A</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kern="1200" cap="none" normalizeH="0" baseline="0" dirty="0" smtClean="0">
                          <a:ln>
                            <a:noFill/>
                          </a:ln>
                          <a:solidFill>
                            <a:schemeClr val="bg1"/>
                          </a:solidFill>
                          <a:effectLst/>
                          <a:latin typeface="+mn-lt"/>
                          <a:ea typeface="+mn-ea"/>
                          <a:cs typeface="+mn-cs"/>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320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400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450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3592">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Native Resolution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SVGA 800x600</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XGA 1024x768</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SVGA 800x600</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XGA 1024x768</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XGA 1024x768</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456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Bezel Design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Zero Bezel</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Zero Bezel</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Zero Bezel</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Zero Bezel</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Zero Bezel</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7554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Color</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Black</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Black</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Black</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Black</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Black</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85089">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Stereo Speakers</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(amplified)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(amplified)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(amplified)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(amplified)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(amplified)</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2796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MSR Option </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(encrypted)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(encrypted)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(encrypted)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(encrypted)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(encrypted)</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75612">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Biometrics Option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(fingerprint reader)</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(fingerprint reader)</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(fingerprint reader)</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658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Camera Option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(integrated)</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281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Available 5V USB Port</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281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Video Interfaces </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Display port, HDMI, VGA, DVI (via HDMI)</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Display port, HDMI, VGA, DVI (via HDMI)</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Display port, HDMI, VGA, DVI (via HDMI)</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Display port, HDMI, VGA, DVI (via HDMI)</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Display port, HDMI,</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 VGA, DVI (via HDMI)</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pic>
        <p:nvPicPr>
          <p:cNvPr id="16" name="Picture 3" descr="C:\Users\aa185059\Documents\Displays and Keyboards\Rendering for Bob\2014_01_06_Next Gen 15in Variants display on Value stand.278.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l="20000" t="7140" r="24064" b="7198"/>
          <a:stretch/>
        </p:blipFill>
        <p:spPr bwMode="auto">
          <a:xfrm>
            <a:off x="7912620" y="1325306"/>
            <a:ext cx="738370" cy="61814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RD110425\AppData\Local\Temp\wz53ab\15IN_NXTGEN_POS_VALSTND.tif"/>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5198866" y="1414001"/>
            <a:ext cx="593325" cy="51838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aa185059\Documents\Displays and Keyboards\Rendering for Bob\2014_01_06_Next Gen 15in Variants display on Value stand.278.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l="20000" t="7140" r="24064" b="7198"/>
          <a:stretch/>
        </p:blipFill>
        <p:spPr bwMode="auto">
          <a:xfrm>
            <a:off x="6462530" y="1320929"/>
            <a:ext cx="738370" cy="61814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RD110425\AppData\Local\Temp\wz53ab\15IN_NXTGEN_POS_VALSTND.tif"/>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308227" y="1399334"/>
            <a:ext cx="593325" cy="51838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C:\Users\aa185059\Documents\Displays and Keyboards\Rendering for Bob\2014_01_06_Next Gen 15in Variants display on Value stand.278.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l="20000" t="7140" r="24064" b="7198"/>
          <a:stretch/>
        </p:blipFill>
        <p:spPr bwMode="auto">
          <a:xfrm>
            <a:off x="3547878" y="1328908"/>
            <a:ext cx="738370" cy="618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1427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4609" y="954762"/>
            <a:ext cx="4367441" cy="389346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71450" indent="-171450" defTabSz="914400">
              <a:spcBef>
                <a:spcPts val="0"/>
              </a:spcBef>
              <a:spcAft>
                <a:spcPts val="0"/>
              </a:spcAft>
              <a:buFont typeface="Arial" pitchFamily="34" charset="0"/>
              <a:buChar char="•"/>
            </a:pPr>
            <a:endParaRPr lang="en-US" sz="1400" dirty="0">
              <a:solidFill>
                <a:srgbClr val="FFFFFF"/>
              </a:solidFill>
            </a:endParaRPr>
          </a:p>
        </p:txBody>
      </p:sp>
      <p:sp>
        <p:nvSpPr>
          <p:cNvPr id="7" name="TextBox 6"/>
          <p:cNvSpPr txBox="1"/>
          <p:nvPr/>
        </p:nvSpPr>
        <p:spPr>
          <a:xfrm>
            <a:off x="499834" y="107821"/>
            <a:ext cx="7882973" cy="535531"/>
          </a:xfrm>
          <a:prstGeom prst="rect">
            <a:avLst/>
          </a:prstGeom>
          <a:noFill/>
        </p:spPr>
        <p:txBody>
          <a:bodyPr wrap="square" lIns="91440" tIns="45720" rIns="91440" bIns="45720">
            <a:spAutoFit/>
          </a:bodyPr>
          <a:lstStyle/>
          <a:p>
            <a:pPr>
              <a:lnSpc>
                <a:spcPct val="90000"/>
              </a:lnSpc>
              <a:defRPr/>
            </a:pPr>
            <a:r>
              <a:rPr lang="en-US" sz="3200" dirty="0">
                <a:solidFill>
                  <a:srgbClr val="404040"/>
                </a:solidFill>
                <a:latin typeface="Arial"/>
                <a:cs typeface="Arial"/>
              </a:rPr>
              <a:t>NCR RealPOS XT15 Touch Display</a:t>
            </a:r>
          </a:p>
        </p:txBody>
      </p:sp>
      <p:sp>
        <p:nvSpPr>
          <p:cNvPr id="4" name="Rectangle 3"/>
          <p:cNvSpPr/>
          <p:nvPr/>
        </p:nvSpPr>
        <p:spPr>
          <a:xfrm>
            <a:off x="5095875" y="954762"/>
            <a:ext cx="3581401" cy="3893463"/>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6" name="Slide Number Placeholder 5"/>
          <p:cNvSpPr>
            <a:spLocks noGrp="1"/>
          </p:cNvSpPr>
          <p:nvPr>
            <p:ph type="sldNum" sz="quarter" idx="12"/>
          </p:nvPr>
        </p:nvSpPr>
        <p:spPr/>
        <p:txBody>
          <a:bodyPr/>
          <a:lstStyle/>
          <a:p>
            <a:fld id="{2A35049D-DB52-454A-B8E6-A59A17E9EA13}" type="slidenum">
              <a:rPr lang="en-US" smtClean="0"/>
              <a:t>41</a:t>
            </a:fld>
            <a:endParaRPr lang="en-US" dirty="0"/>
          </a:p>
        </p:txBody>
      </p:sp>
      <p:sp>
        <p:nvSpPr>
          <p:cNvPr id="10" name="Rectangle 9"/>
          <p:cNvSpPr/>
          <p:nvPr/>
        </p:nvSpPr>
        <p:spPr>
          <a:xfrm>
            <a:off x="499834" y="455866"/>
            <a:ext cx="7757252" cy="430887"/>
          </a:xfrm>
          <a:prstGeom prst="rect">
            <a:avLst/>
          </a:prstGeom>
        </p:spPr>
        <p:txBody>
          <a:bodyPr wrap="none" lIns="91440" tIns="45720" rIns="91440" bIns="45720">
            <a:spAutoFit/>
          </a:bodyPr>
          <a:lstStyle/>
          <a:p>
            <a:r>
              <a:rPr lang="en-US" sz="2200" spc="-50" dirty="0">
                <a:solidFill>
                  <a:srgbClr val="54B948"/>
                </a:solidFill>
                <a:latin typeface="+mn-lt"/>
              </a:rPr>
              <a:t>The look you want with the performance and reliability you need</a:t>
            </a:r>
          </a:p>
        </p:txBody>
      </p:sp>
      <p:sp>
        <p:nvSpPr>
          <p:cNvPr id="12" name="TextBox 7"/>
          <p:cNvSpPr txBox="1">
            <a:spLocks noChangeArrowheads="1"/>
          </p:cNvSpPr>
          <p:nvPr/>
        </p:nvSpPr>
        <p:spPr bwMode="auto">
          <a:xfrm>
            <a:off x="628649" y="886753"/>
            <a:ext cx="4467226" cy="4093428"/>
          </a:xfrm>
          <a:prstGeom prst="rect">
            <a:avLst/>
          </a:prstGeom>
          <a:noFill/>
          <a:ln w="9525">
            <a:noFill/>
            <a:miter lim="800000"/>
            <a:headEnd/>
            <a:tailEnd/>
          </a:ln>
        </p:spPr>
        <p:txBody>
          <a:bodyPr wrap="square" lIns="91440" tIns="45720" rIns="91440" bIns="45720">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pPr marL="171450" lvl="2" indent="-171450">
              <a:lnSpc>
                <a:spcPct val="150000"/>
              </a:lnSpc>
              <a:buFont typeface="Arial" panose="020B0604020202020204" pitchFamily="34" charset="0"/>
              <a:buChar char="•"/>
            </a:pPr>
            <a:r>
              <a:rPr lang="en-US" sz="1600" dirty="0" smtClean="0">
                <a:solidFill>
                  <a:schemeClr val="bg1"/>
                </a:solidFill>
                <a:latin typeface="Arial" panose="020B0604020202020204" pitchFamily="34" charset="0"/>
                <a:ea typeface="R Frutiger Roman"/>
                <a:cs typeface="Arial" panose="020B0604020202020204" pitchFamily="34" charset="0"/>
              </a:rPr>
              <a:t>Stylish, ultra-thin zero-bezel </a:t>
            </a:r>
            <a:r>
              <a:rPr lang="en-US" sz="1600" dirty="0">
                <a:solidFill>
                  <a:schemeClr val="bg1"/>
                </a:solidFill>
                <a:latin typeface="Arial" panose="020B0604020202020204" pitchFamily="34" charset="0"/>
                <a:ea typeface="R Frutiger Roman"/>
                <a:cs typeface="Arial" panose="020B0604020202020204" pitchFamily="34" charset="0"/>
              </a:rPr>
              <a:t>design </a:t>
            </a:r>
          </a:p>
          <a:p>
            <a:r>
              <a:rPr lang="en-US" sz="1600" dirty="0" smtClean="0"/>
              <a:t>Intuitive </a:t>
            </a:r>
            <a:r>
              <a:rPr lang="en-US" sz="1600" dirty="0"/>
              <a:t>touch interface</a:t>
            </a:r>
          </a:p>
          <a:p>
            <a:pPr marL="342900" lvl="2" indent="-114300">
              <a:buFont typeface="Arial" panose="020B0604020202020204" pitchFamily="34" charset="0"/>
              <a:buChar char="-"/>
              <a:tabLst>
                <a:tab pos="462359" algn="l"/>
              </a:tabLst>
            </a:pPr>
            <a:r>
              <a:rPr lang="en-US" sz="1000" dirty="0">
                <a:solidFill>
                  <a:schemeClr val="bg1"/>
                </a:solidFill>
              </a:rPr>
              <a:t>Projected Capacitive (10-point multi-touch)</a:t>
            </a:r>
          </a:p>
          <a:p>
            <a:pPr marL="457200" lvl="3" indent="-114300">
              <a:buFont typeface="Arial" panose="020B0604020202020204" pitchFamily="34" charset="0"/>
              <a:buChar char="-"/>
              <a:tabLst>
                <a:tab pos="457200" algn="l"/>
              </a:tabLst>
            </a:pPr>
            <a:r>
              <a:rPr lang="en-US" sz="1000" dirty="0" smtClean="0">
                <a:solidFill>
                  <a:schemeClr val="bg1"/>
                </a:solidFill>
              </a:rPr>
              <a:t>Enables gesture-based interaction - swipe</a:t>
            </a:r>
            <a:r>
              <a:rPr lang="en-US" sz="1000" dirty="0">
                <a:solidFill>
                  <a:schemeClr val="bg1"/>
                </a:solidFill>
              </a:rPr>
              <a:t>, tap, </a:t>
            </a:r>
            <a:r>
              <a:rPr lang="en-US" sz="1000" dirty="0" smtClean="0">
                <a:solidFill>
                  <a:schemeClr val="bg1"/>
                </a:solidFill>
              </a:rPr>
              <a:t>zoom</a:t>
            </a:r>
            <a:endParaRPr lang="en-US" sz="1000" dirty="0">
              <a:solidFill>
                <a:schemeClr val="bg1"/>
              </a:solidFill>
            </a:endParaRPr>
          </a:p>
          <a:p>
            <a:pPr marL="342900" lvl="2" indent="-114300">
              <a:buFont typeface="Arial" panose="020B0604020202020204" pitchFamily="34" charset="0"/>
              <a:buChar char="-"/>
              <a:tabLst>
                <a:tab pos="462359" algn="l"/>
              </a:tabLst>
            </a:pPr>
            <a:r>
              <a:rPr lang="en-US" sz="1000" dirty="0">
                <a:solidFill>
                  <a:schemeClr val="bg1"/>
                </a:solidFill>
              </a:rPr>
              <a:t>Resistive Touch </a:t>
            </a:r>
            <a:r>
              <a:rPr lang="en-US" sz="1000" dirty="0" smtClean="0">
                <a:solidFill>
                  <a:schemeClr val="bg1"/>
                </a:solidFill>
              </a:rPr>
              <a:t>option (single-touch) </a:t>
            </a:r>
          </a:p>
          <a:p>
            <a:pPr marL="457200" lvl="2" indent="-114300">
              <a:buFont typeface="Arial" panose="020B0604020202020204" pitchFamily="34" charset="0"/>
              <a:buChar char="-"/>
              <a:tabLst>
                <a:tab pos="462359" algn="l"/>
              </a:tabLst>
            </a:pPr>
            <a:r>
              <a:rPr lang="en-US" sz="1000" dirty="0" smtClean="0">
                <a:solidFill>
                  <a:schemeClr val="bg1"/>
                </a:solidFill>
              </a:rPr>
              <a:t>Flexible touch input – finger, gloved hand, stylus</a:t>
            </a:r>
            <a:endParaRPr lang="en-US" sz="1000" dirty="0">
              <a:solidFill>
                <a:schemeClr val="bg1"/>
              </a:solidFill>
            </a:endParaRPr>
          </a:p>
          <a:p>
            <a:r>
              <a:rPr lang="en-US" sz="1600" dirty="0" smtClean="0"/>
              <a:t>Brilliant 15” LED-backlit LCD </a:t>
            </a:r>
          </a:p>
          <a:p>
            <a:pPr marL="342900" lvl="2" indent="-114300">
              <a:buFont typeface="Arial" panose="020B0604020202020204" pitchFamily="34" charset="0"/>
              <a:buChar char="-"/>
            </a:pPr>
            <a:r>
              <a:rPr lang="en-US" sz="1000" dirty="0" smtClean="0">
                <a:solidFill>
                  <a:srgbClr val="FFFFFF"/>
                </a:solidFill>
              </a:rPr>
              <a:t>High brightness LCD: </a:t>
            </a:r>
            <a:r>
              <a:rPr lang="en-US" sz="1000" dirty="0">
                <a:solidFill>
                  <a:srgbClr val="FFFFFF"/>
                </a:solidFill>
              </a:rPr>
              <a:t>500 </a:t>
            </a:r>
            <a:r>
              <a:rPr lang="en-US" sz="1000" dirty="0" smtClean="0">
                <a:solidFill>
                  <a:srgbClr val="FFFFFF"/>
                </a:solidFill>
              </a:rPr>
              <a:t>cd/m</a:t>
            </a:r>
            <a:r>
              <a:rPr lang="en-US" sz="1000" baseline="30000" dirty="0" smtClean="0">
                <a:solidFill>
                  <a:srgbClr val="FFFFFF"/>
                </a:solidFill>
              </a:rPr>
              <a:t>2  </a:t>
            </a:r>
            <a:r>
              <a:rPr lang="en-US" sz="1000" dirty="0" smtClean="0">
                <a:solidFill>
                  <a:srgbClr val="FFFFFF"/>
                </a:solidFill>
              </a:rPr>
              <a:t>(</a:t>
            </a:r>
            <a:r>
              <a:rPr lang="en-US" sz="1000" dirty="0">
                <a:solidFill>
                  <a:srgbClr val="FFFFFF"/>
                </a:solidFill>
              </a:rPr>
              <a:t>typical</a:t>
            </a:r>
            <a:r>
              <a:rPr lang="en-US" sz="1000" dirty="0" smtClean="0">
                <a:solidFill>
                  <a:srgbClr val="FFFFFF"/>
                </a:solidFill>
              </a:rPr>
              <a:t>) </a:t>
            </a:r>
            <a:endParaRPr lang="en-US" sz="1000" dirty="0">
              <a:solidFill>
                <a:srgbClr val="FFFFFF"/>
              </a:solidFill>
            </a:endParaRPr>
          </a:p>
          <a:p>
            <a:pPr marL="342900" lvl="2" indent="-114300">
              <a:buFont typeface="Arial" panose="020B0604020202020204" pitchFamily="34" charset="0"/>
              <a:buChar char="-"/>
            </a:pPr>
            <a:r>
              <a:rPr lang="en-US" sz="1000" dirty="0" smtClean="0">
                <a:solidFill>
                  <a:schemeClr val="bg1"/>
                </a:solidFill>
              </a:rPr>
              <a:t>Native </a:t>
            </a:r>
            <a:r>
              <a:rPr lang="en-US" sz="1000" dirty="0">
                <a:solidFill>
                  <a:schemeClr val="bg1"/>
                </a:solidFill>
              </a:rPr>
              <a:t>resolution: XGA (1024x768)</a:t>
            </a:r>
          </a:p>
          <a:p>
            <a:r>
              <a:rPr lang="en-US" sz="1600" dirty="0" smtClean="0"/>
              <a:t>Flexible </a:t>
            </a:r>
            <a:r>
              <a:rPr lang="en-US" sz="1600" dirty="0"/>
              <a:t>configuration options</a:t>
            </a:r>
          </a:p>
          <a:p>
            <a:pPr marL="342900" lvl="1" indent="-114300">
              <a:buFontTx/>
              <a:buChar char="-"/>
            </a:pPr>
            <a:r>
              <a:rPr lang="en-US" sz="1000" dirty="0"/>
              <a:t>Encrypted 3-track </a:t>
            </a:r>
            <a:r>
              <a:rPr lang="en-US" sz="1000" dirty="0" smtClean="0"/>
              <a:t>MSR option </a:t>
            </a:r>
          </a:p>
          <a:p>
            <a:pPr marL="342900" lvl="1" indent="-114300">
              <a:buFontTx/>
              <a:buChar char="-"/>
            </a:pPr>
            <a:r>
              <a:rPr lang="en-US" sz="1000" dirty="0" smtClean="0"/>
              <a:t>Biometric fingerprint reader option</a:t>
            </a:r>
          </a:p>
          <a:p>
            <a:pPr marL="342900" lvl="1" indent="-114300">
              <a:buFontTx/>
              <a:buChar char="-"/>
            </a:pPr>
            <a:r>
              <a:rPr lang="en-US" sz="1000" dirty="0" smtClean="0"/>
              <a:t>Integrated camera option (P-Cap model only)</a:t>
            </a:r>
          </a:p>
          <a:p>
            <a:pPr marL="342900" lvl="1" indent="-114300">
              <a:buFontTx/>
              <a:buChar char="-"/>
            </a:pPr>
            <a:r>
              <a:rPr lang="en-US" sz="1000" dirty="0"/>
              <a:t>Multiple mount options (supports VESA 75mm / 100mm</a:t>
            </a:r>
            <a:r>
              <a:rPr lang="en-US" sz="1000" dirty="0" smtClean="0"/>
              <a:t>)</a:t>
            </a:r>
          </a:p>
          <a:p>
            <a:pPr marL="342900" lvl="1" indent="-114300">
              <a:buFontTx/>
              <a:buChar char="-"/>
            </a:pPr>
            <a:r>
              <a:rPr lang="en-US" sz="1000" dirty="0" smtClean="0"/>
              <a:t>Video </a:t>
            </a:r>
            <a:r>
              <a:rPr lang="en-US" sz="1000" dirty="0"/>
              <a:t>interfaces: HDMI, Display port, VGA, DVI (via HDMI</a:t>
            </a:r>
            <a:r>
              <a:rPr lang="en-US" sz="1000" dirty="0" smtClean="0"/>
              <a:t>)</a:t>
            </a:r>
            <a:endParaRPr lang="en-US" sz="1000" dirty="0"/>
          </a:p>
          <a:p>
            <a:pPr marL="177800" lvl="1" indent="-177800">
              <a:lnSpc>
                <a:spcPct val="150000"/>
              </a:lnSpc>
            </a:pPr>
            <a:r>
              <a:rPr lang="en-US" sz="1600" dirty="0">
                <a:latin typeface="Arial" panose="020B0604020202020204" pitchFamily="34" charset="0"/>
                <a:cs typeface="Arial" panose="020B0604020202020204" pitchFamily="34" charset="0"/>
              </a:rPr>
              <a:t>Retail hardened </a:t>
            </a:r>
          </a:p>
          <a:p>
            <a:pPr marL="342900" lvl="1" indent="-114300">
              <a:buFontTx/>
              <a:buChar char="-"/>
            </a:pPr>
            <a:r>
              <a:rPr lang="en-US" sz="1000" dirty="0" smtClean="0"/>
              <a:t>Sealed flat screen with rugged die-cast aluminum chassis</a:t>
            </a:r>
          </a:p>
          <a:p>
            <a:pPr marL="342900" lvl="1" indent="-114300">
              <a:buFontTx/>
              <a:buChar char="-"/>
            </a:pPr>
            <a:r>
              <a:rPr lang="en-US" sz="1000" dirty="0" smtClean="0"/>
              <a:t>Industrial </a:t>
            </a:r>
            <a:r>
              <a:rPr lang="en-US" sz="1000" dirty="0"/>
              <a:t>grade </a:t>
            </a:r>
            <a:r>
              <a:rPr lang="en-US" sz="1000" dirty="0" smtClean="0"/>
              <a:t>LCD </a:t>
            </a:r>
            <a:r>
              <a:rPr lang="en-US" sz="1000" dirty="0"/>
              <a:t>display (50K hours to ½ brightness</a:t>
            </a:r>
            <a:r>
              <a:rPr lang="en-US" sz="1000" dirty="0" smtClean="0"/>
              <a:t>)</a:t>
            </a:r>
            <a:endParaRPr lang="en-US" sz="1000" dirty="0"/>
          </a:p>
        </p:txBody>
      </p:sp>
      <p:pic>
        <p:nvPicPr>
          <p:cNvPr id="2051" name="Picture 3" descr="C:\Users\aa185059\Documents\Displays and Keyboards\Rendering for Bob\2014_01_06_Next Gen 15in Variants display on Value stand.279.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l="23747" t="7010" r="32827" b="8175"/>
          <a:stretch/>
        </p:blipFill>
        <p:spPr bwMode="auto">
          <a:xfrm>
            <a:off x="5542027" y="1227517"/>
            <a:ext cx="2819834" cy="276466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2"/>
          <p:cNvSpPr txBox="1">
            <a:spLocks/>
          </p:cNvSpPr>
          <p:nvPr/>
        </p:nvSpPr>
        <p:spPr>
          <a:xfrm>
            <a:off x="5095875" y="4225353"/>
            <a:ext cx="3581401" cy="62287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smtClean="0">
                <a:cs typeface="Arial" charset="0"/>
              </a:rPr>
              <a:t>The XT15 features a stylish, ultra-thin design and an intuitive multi-touch interface to enhance the checkout experience </a:t>
            </a:r>
            <a:endParaRPr lang="en-US" sz="1300" dirty="0">
              <a:cs typeface="Arial" charset="0"/>
            </a:endParaRPr>
          </a:p>
        </p:txBody>
      </p:sp>
      <p:sp>
        <p:nvSpPr>
          <p:cNvPr id="13" name="Footer Placeholder 2"/>
          <p:cNvSpPr>
            <a:spLocks noGrp="1"/>
          </p:cNvSpPr>
          <p:nvPr>
            <p:ph type="ftr" sz="quarter" idx="4294967295"/>
          </p:nvPr>
        </p:nvSpPr>
        <p:spPr>
          <a:xfrm>
            <a:off x="1189038" y="4837115"/>
            <a:ext cx="2895600" cy="274637"/>
          </a:xfrm>
          <a:prstGeom prst="rect">
            <a:avLst/>
          </a:prstGeom>
        </p:spPr>
        <p:txBody>
          <a:body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14" name="Date Placeholder 3"/>
          <p:cNvSpPr txBox="1">
            <a:spLocks/>
          </p:cNvSpPr>
          <p:nvPr/>
        </p:nvSpPr>
        <p:spPr>
          <a:xfrm>
            <a:off x="474663" y="4868863"/>
            <a:ext cx="690562"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13486D5E-6732-478A-8D72-49A3EB55F9C6}" type="datetime1">
              <a:rPr lang="en-US" sz="800">
                <a:solidFill>
                  <a:schemeClr val="tx2"/>
                </a:solidFill>
                <a:latin typeface="+mn-lt"/>
                <a:ea typeface="+mn-ea"/>
                <a:cs typeface="+mn-cs"/>
              </a:rPr>
              <a:pPr>
                <a:defRPr/>
              </a:pPr>
              <a:t>3/13/2015</a:t>
            </a:fld>
            <a:endParaRPr lang="en-US" sz="800" dirty="0">
              <a:solidFill>
                <a:schemeClr val="tx2"/>
              </a:solidFill>
              <a:latin typeface="+mn-lt"/>
              <a:ea typeface="+mn-ea"/>
              <a:cs typeface="+mn-cs"/>
            </a:endParaRPr>
          </a:p>
        </p:txBody>
      </p:sp>
    </p:spTree>
    <p:extLst>
      <p:ext uri="{BB962C8B-B14F-4D97-AF65-F5344CB8AC3E}">
        <p14:creationId xmlns:p14="http://schemas.microsoft.com/office/powerpoint/2010/main" val="34882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3659" y="1057275"/>
            <a:ext cx="4176941" cy="374332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71450" indent="-171450" defTabSz="914400">
              <a:spcBef>
                <a:spcPts val="0"/>
              </a:spcBef>
              <a:spcAft>
                <a:spcPts val="0"/>
              </a:spcAft>
              <a:buFont typeface="Arial" pitchFamily="34" charset="0"/>
              <a:buChar char="•"/>
            </a:pPr>
            <a:endParaRPr lang="en-US" sz="1400" dirty="0">
              <a:solidFill>
                <a:srgbClr val="FFFFFF"/>
              </a:solidFill>
            </a:endParaRPr>
          </a:p>
        </p:txBody>
      </p:sp>
      <p:sp>
        <p:nvSpPr>
          <p:cNvPr id="7" name="TextBox 6"/>
          <p:cNvSpPr txBox="1"/>
          <p:nvPr/>
        </p:nvSpPr>
        <p:spPr>
          <a:xfrm>
            <a:off x="528409" y="107821"/>
            <a:ext cx="7882973" cy="535531"/>
          </a:xfrm>
          <a:prstGeom prst="rect">
            <a:avLst/>
          </a:prstGeom>
          <a:noFill/>
        </p:spPr>
        <p:txBody>
          <a:bodyPr wrap="square" lIns="91440" tIns="45720" rIns="91440" bIns="45720">
            <a:spAutoFit/>
          </a:bodyPr>
          <a:lstStyle/>
          <a:p>
            <a:pPr>
              <a:lnSpc>
                <a:spcPct val="90000"/>
              </a:lnSpc>
              <a:defRPr/>
            </a:pPr>
            <a:r>
              <a:rPr lang="en-US" sz="3200" dirty="0">
                <a:solidFill>
                  <a:srgbClr val="404040"/>
                </a:solidFill>
                <a:latin typeface="Arial"/>
                <a:cs typeface="Arial"/>
              </a:rPr>
              <a:t>NCR RealPOS </a:t>
            </a:r>
            <a:r>
              <a:rPr lang="en-US" sz="3200" dirty="0" smtClean="0">
                <a:solidFill>
                  <a:srgbClr val="404040"/>
                </a:solidFill>
                <a:latin typeface="Arial"/>
                <a:cs typeface="Arial"/>
              </a:rPr>
              <a:t>XD15 Display</a:t>
            </a:r>
            <a:endParaRPr lang="en-US" sz="3200" dirty="0">
              <a:solidFill>
                <a:srgbClr val="404040"/>
              </a:solidFill>
              <a:latin typeface="Arial"/>
              <a:cs typeface="Arial"/>
            </a:endParaRPr>
          </a:p>
        </p:txBody>
      </p:sp>
      <p:sp>
        <p:nvSpPr>
          <p:cNvPr id="4" name="Rectangle 3"/>
          <p:cNvSpPr/>
          <p:nvPr/>
        </p:nvSpPr>
        <p:spPr>
          <a:xfrm>
            <a:off x="4932161" y="1057275"/>
            <a:ext cx="3764165" cy="3743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6" name="Slide Number Placeholder 5"/>
          <p:cNvSpPr>
            <a:spLocks noGrp="1"/>
          </p:cNvSpPr>
          <p:nvPr>
            <p:ph type="sldNum" sz="quarter" idx="12"/>
          </p:nvPr>
        </p:nvSpPr>
        <p:spPr>
          <a:xfrm>
            <a:off x="8459790" y="4756150"/>
            <a:ext cx="236537" cy="230188"/>
          </a:xfrm>
        </p:spPr>
        <p:txBody>
          <a:bodyPr/>
          <a:lstStyle/>
          <a:p>
            <a:fld id="{2A35049D-DB52-454A-B8E6-A59A17E9EA13}" type="slidenum">
              <a:rPr lang="en-US" smtClean="0"/>
              <a:t>42</a:t>
            </a:fld>
            <a:endParaRPr lang="en-US" dirty="0"/>
          </a:p>
        </p:txBody>
      </p:sp>
      <p:sp>
        <p:nvSpPr>
          <p:cNvPr id="10" name="Rectangle 9"/>
          <p:cNvSpPr/>
          <p:nvPr/>
        </p:nvSpPr>
        <p:spPr>
          <a:xfrm>
            <a:off x="528409" y="455866"/>
            <a:ext cx="7757252" cy="430887"/>
          </a:xfrm>
          <a:prstGeom prst="rect">
            <a:avLst/>
          </a:prstGeom>
        </p:spPr>
        <p:txBody>
          <a:bodyPr wrap="none" lIns="91440" tIns="45720" rIns="91440" bIns="45720">
            <a:spAutoFit/>
          </a:bodyPr>
          <a:lstStyle/>
          <a:p>
            <a:r>
              <a:rPr lang="en-US" sz="2200" spc="-50" dirty="0">
                <a:solidFill>
                  <a:srgbClr val="54B948"/>
                </a:solidFill>
                <a:latin typeface="+mn-lt"/>
              </a:rPr>
              <a:t>The look you want with the performance and reliability you need</a:t>
            </a:r>
          </a:p>
        </p:txBody>
      </p:sp>
      <p:sp>
        <p:nvSpPr>
          <p:cNvPr id="12" name="TextBox 7"/>
          <p:cNvSpPr txBox="1">
            <a:spLocks noChangeArrowheads="1"/>
          </p:cNvSpPr>
          <p:nvPr/>
        </p:nvSpPr>
        <p:spPr bwMode="auto">
          <a:xfrm>
            <a:off x="577984" y="1129235"/>
            <a:ext cx="4222615" cy="3416320"/>
          </a:xfrm>
          <a:prstGeom prst="rect">
            <a:avLst/>
          </a:prstGeom>
          <a:noFill/>
          <a:ln w="9525">
            <a:noFill/>
            <a:miter lim="800000"/>
            <a:headEnd/>
            <a:tailEnd/>
          </a:ln>
        </p:spPr>
        <p:txBody>
          <a:bodyPr wrap="square" lIns="91440" tIns="45720" rIns="91440" bIns="45720">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pPr marL="171450" lvl="2" indent="-171450">
              <a:lnSpc>
                <a:spcPct val="150000"/>
              </a:lnSpc>
              <a:buFont typeface="Arial" panose="020B0604020202020204" pitchFamily="34" charset="0"/>
              <a:buChar char="•"/>
            </a:pPr>
            <a:r>
              <a:rPr lang="en-US" sz="1600" dirty="0">
                <a:solidFill>
                  <a:srgbClr val="FFFFFF"/>
                </a:solidFill>
              </a:rPr>
              <a:t>Stylish, ultra-thin design </a:t>
            </a:r>
            <a:endParaRPr lang="en-US" sz="1600" dirty="0" smtClean="0">
              <a:solidFill>
                <a:schemeClr val="bg1"/>
              </a:solidFill>
              <a:latin typeface="Arial" panose="020B0604020202020204" pitchFamily="34" charset="0"/>
              <a:ea typeface="R Frutiger Roman"/>
              <a:cs typeface="Arial" panose="020B0604020202020204" pitchFamily="34" charset="0"/>
            </a:endParaRPr>
          </a:p>
          <a:p>
            <a:pPr marL="342900" lvl="2" indent="-114300">
              <a:buFont typeface="Arial" panose="020B0604020202020204" pitchFamily="34" charset="0"/>
              <a:buChar char="-"/>
            </a:pPr>
            <a:r>
              <a:rPr lang="en-US" sz="1000" dirty="0" smtClean="0">
                <a:solidFill>
                  <a:srgbClr val="FFFFFF"/>
                </a:solidFill>
              </a:rPr>
              <a:t>Zero-bezel, flat screen display in bold black color</a:t>
            </a:r>
          </a:p>
          <a:p>
            <a:r>
              <a:rPr lang="en-US" sz="1600" dirty="0" smtClean="0"/>
              <a:t>Brilliant 15” LED-backlit LCD </a:t>
            </a:r>
          </a:p>
          <a:p>
            <a:pPr marL="342900" lvl="2" indent="-114300">
              <a:buFont typeface="Arial" panose="020B0604020202020204" pitchFamily="34" charset="0"/>
              <a:buChar char="-"/>
            </a:pPr>
            <a:r>
              <a:rPr lang="en-US" sz="1000" dirty="0" smtClean="0">
                <a:solidFill>
                  <a:srgbClr val="FFFFFF"/>
                </a:solidFill>
              </a:rPr>
              <a:t>High brightness LCD: </a:t>
            </a:r>
            <a:r>
              <a:rPr lang="en-US" sz="1000" dirty="0">
                <a:solidFill>
                  <a:srgbClr val="FFFFFF"/>
                </a:solidFill>
              </a:rPr>
              <a:t>500 </a:t>
            </a:r>
            <a:r>
              <a:rPr lang="en-US" sz="1000" dirty="0" smtClean="0">
                <a:solidFill>
                  <a:srgbClr val="FFFFFF"/>
                </a:solidFill>
              </a:rPr>
              <a:t>cd/m</a:t>
            </a:r>
            <a:r>
              <a:rPr lang="en-US" sz="1000" baseline="30000" dirty="0" smtClean="0">
                <a:solidFill>
                  <a:srgbClr val="FFFFFF"/>
                </a:solidFill>
              </a:rPr>
              <a:t>2  </a:t>
            </a:r>
            <a:r>
              <a:rPr lang="en-US" sz="1000" dirty="0" smtClean="0">
                <a:solidFill>
                  <a:schemeClr val="bg1"/>
                </a:solidFill>
              </a:rPr>
              <a:t>(typical)</a:t>
            </a:r>
            <a:endParaRPr lang="en-US" sz="1000" dirty="0">
              <a:solidFill>
                <a:schemeClr val="bg1"/>
              </a:solidFill>
            </a:endParaRPr>
          </a:p>
          <a:p>
            <a:pPr marL="342900" lvl="2" indent="-114300">
              <a:buFont typeface="Arial" panose="020B0604020202020204" pitchFamily="34" charset="0"/>
              <a:buChar char="-"/>
            </a:pPr>
            <a:r>
              <a:rPr lang="en-US" sz="1000" dirty="0" smtClean="0">
                <a:solidFill>
                  <a:schemeClr val="bg1"/>
                </a:solidFill>
              </a:rPr>
              <a:t>Native </a:t>
            </a:r>
            <a:r>
              <a:rPr lang="en-US" sz="1000" dirty="0">
                <a:solidFill>
                  <a:schemeClr val="bg1"/>
                </a:solidFill>
              </a:rPr>
              <a:t>resolution: XGA (1024x768)</a:t>
            </a:r>
          </a:p>
          <a:p>
            <a:r>
              <a:rPr lang="en-US" sz="1600" dirty="0" smtClean="0"/>
              <a:t>Flexible </a:t>
            </a:r>
            <a:r>
              <a:rPr lang="en-US" sz="1600" dirty="0"/>
              <a:t>configuration options</a:t>
            </a:r>
          </a:p>
          <a:p>
            <a:pPr marL="342900" lvl="1" indent="-114300">
              <a:buFontTx/>
              <a:buChar char="-"/>
            </a:pPr>
            <a:r>
              <a:rPr lang="en-US" sz="1000" dirty="0"/>
              <a:t>Encrypted 3-track </a:t>
            </a:r>
            <a:r>
              <a:rPr lang="en-US" sz="1000" dirty="0" smtClean="0"/>
              <a:t>MSR option </a:t>
            </a:r>
          </a:p>
          <a:p>
            <a:pPr marL="342900" lvl="1" indent="-114300">
              <a:buFontTx/>
              <a:buChar char="-"/>
            </a:pPr>
            <a:r>
              <a:rPr lang="en-US" sz="1000" dirty="0" smtClean="0"/>
              <a:t>Biometric fingerprint reader option</a:t>
            </a:r>
          </a:p>
          <a:p>
            <a:pPr marL="342900" lvl="1" indent="-114300">
              <a:buFontTx/>
              <a:buChar char="-"/>
            </a:pPr>
            <a:r>
              <a:rPr lang="en-US" sz="1000" dirty="0" smtClean="0"/>
              <a:t>Multiple mount </a:t>
            </a:r>
            <a:r>
              <a:rPr lang="en-US" sz="1000" dirty="0"/>
              <a:t>options </a:t>
            </a:r>
            <a:r>
              <a:rPr lang="en-US" sz="1000" dirty="0" smtClean="0"/>
              <a:t>(supports VESA 75mm / 100mm)</a:t>
            </a:r>
            <a:r>
              <a:rPr lang="en-US" sz="1000" dirty="0"/>
              <a:t> </a:t>
            </a:r>
            <a:endParaRPr lang="en-US" sz="1000" dirty="0" smtClean="0"/>
          </a:p>
          <a:p>
            <a:pPr marL="342900" lvl="1" indent="-114300">
              <a:buFontTx/>
              <a:buChar char="-"/>
            </a:pPr>
            <a:r>
              <a:rPr lang="en-US" sz="1000" dirty="0" smtClean="0"/>
              <a:t>Video </a:t>
            </a:r>
            <a:r>
              <a:rPr lang="en-US" sz="1000" dirty="0"/>
              <a:t>interfaces: HDMI, Display port, VGA, DVI (via HDMI) </a:t>
            </a:r>
          </a:p>
          <a:p>
            <a:pPr marL="177800" lvl="1" indent="-177800">
              <a:lnSpc>
                <a:spcPct val="150000"/>
              </a:lnSpc>
            </a:pPr>
            <a:r>
              <a:rPr lang="en-US" sz="1600" dirty="0" smtClean="0">
                <a:latin typeface="Arial" panose="020B0604020202020204" pitchFamily="34" charset="0"/>
                <a:cs typeface="Arial" panose="020B0604020202020204" pitchFamily="34" charset="0"/>
              </a:rPr>
              <a:t>Retail </a:t>
            </a:r>
            <a:r>
              <a:rPr lang="en-US" sz="1600" dirty="0">
                <a:latin typeface="Arial" panose="020B0604020202020204" pitchFamily="34" charset="0"/>
                <a:cs typeface="Arial" panose="020B0604020202020204" pitchFamily="34" charset="0"/>
              </a:rPr>
              <a:t>hardened </a:t>
            </a:r>
            <a:endParaRPr lang="en-US" sz="1600" dirty="0" smtClean="0">
              <a:latin typeface="Arial" panose="020B0604020202020204" pitchFamily="34" charset="0"/>
              <a:cs typeface="Arial" panose="020B0604020202020204" pitchFamily="34" charset="0"/>
            </a:endParaRPr>
          </a:p>
          <a:p>
            <a:pPr marL="342900" lvl="1" indent="-114300">
              <a:buFontTx/>
              <a:buChar char="-"/>
            </a:pPr>
            <a:r>
              <a:rPr lang="en-US" sz="1000" dirty="0"/>
              <a:t>Sealed flat screen </a:t>
            </a:r>
            <a:r>
              <a:rPr lang="en-US" sz="1000" dirty="0" smtClean="0"/>
              <a:t>display resists dust and liquids</a:t>
            </a:r>
          </a:p>
          <a:p>
            <a:pPr marL="342900" lvl="1" indent="-114300">
              <a:buFontTx/>
              <a:buChar char="-"/>
            </a:pPr>
            <a:r>
              <a:rPr lang="en-US" sz="1000" dirty="0" smtClean="0"/>
              <a:t>Rugged die-cast aluminum chassis</a:t>
            </a:r>
          </a:p>
          <a:p>
            <a:pPr marL="342900" lvl="1" indent="-114300">
              <a:buFontTx/>
              <a:buChar char="-"/>
            </a:pPr>
            <a:r>
              <a:rPr lang="en-US" sz="1000" dirty="0" smtClean="0"/>
              <a:t>Industrial </a:t>
            </a:r>
            <a:r>
              <a:rPr lang="en-US" sz="1000" dirty="0"/>
              <a:t>grade LCD </a:t>
            </a:r>
            <a:r>
              <a:rPr lang="en-US" sz="1000" dirty="0" smtClean="0"/>
              <a:t>(</a:t>
            </a:r>
            <a:r>
              <a:rPr lang="en-US" sz="1000" dirty="0"/>
              <a:t>50K hours to ½ brightness</a:t>
            </a:r>
            <a:r>
              <a:rPr lang="en-US" sz="1000" dirty="0" smtClean="0"/>
              <a:t>)</a:t>
            </a:r>
          </a:p>
          <a:p>
            <a:pPr marL="342900" lvl="1" indent="-114300">
              <a:buFontTx/>
              <a:buChar char="-"/>
            </a:pPr>
            <a:r>
              <a:rPr lang="en-US" sz="1000" dirty="0" smtClean="0"/>
              <a:t>Terminal </a:t>
            </a:r>
            <a:r>
              <a:rPr lang="en-US" sz="1000" dirty="0"/>
              <a:t>Powered via 12V </a:t>
            </a:r>
            <a:r>
              <a:rPr lang="en-US" sz="1000" dirty="0" smtClean="0"/>
              <a:t>USB (secure latching connectors)</a:t>
            </a:r>
          </a:p>
          <a:p>
            <a:pPr marL="342900" lvl="1" indent="-114300">
              <a:buFontTx/>
              <a:buChar char="-"/>
            </a:pPr>
            <a:r>
              <a:rPr lang="en-US" sz="1000" dirty="0" smtClean="0"/>
              <a:t>Software </a:t>
            </a:r>
            <a:r>
              <a:rPr lang="en-US" sz="1000" dirty="0"/>
              <a:t>OSD controls (no physical buttons to prevent tampering</a:t>
            </a:r>
            <a:endParaRPr lang="en-US" sz="1000" dirty="0">
              <a:solidFill>
                <a:schemeClr val="bg1"/>
              </a:solidFill>
            </a:endParaRPr>
          </a:p>
        </p:txBody>
      </p:sp>
      <p:pic>
        <p:nvPicPr>
          <p:cNvPr id="2051" name="Picture 3" descr="C:\Users\aa185059\Documents\Displays and Keyboards\Rendering for Bob\2014_01_06_Next Gen 15in Variants display on Value stand.279.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l="23747" t="7010" r="32827" b="8175"/>
          <a:stretch/>
        </p:blipFill>
        <p:spPr bwMode="auto">
          <a:xfrm>
            <a:off x="6940197" y="1271368"/>
            <a:ext cx="1597277" cy="1566027"/>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2"/>
          <p:cNvSpPr txBox="1">
            <a:spLocks/>
          </p:cNvSpPr>
          <p:nvPr/>
        </p:nvSpPr>
        <p:spPr>
          <a:xfrm>
            <a:off x="4932161" y="4177728"/>
            <a:ext cx="3764165" cy="62287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smtClean="0">
                <a:cs typeface="Arial" charset="0"/>
              </a:rPr>
              <a:t>The XD15 features a stylish, modern appearance with retail hardened design that is built to last </a:t>
            </a:r>
            <a:endParaRPr lang="en-US" sz="1300" dirty="0">
              <a:cs typeface="Arial" charset="0"/>
            </a:endParaRPr>
          </a:p>
        </p:txBody>
      </p:sp>
      <p:pic>
        <p:nvPicPr>
          <p:cNvPr id="2050" name="Picture 2" descr="C:\Users\aa185059\Documents\Displays and Keyboards\Rendering for Bob\2014_01_06_Next Gen 15in Variants display on Value stand.273.jpg"/>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p:blipFill>
        <p:spPr bwMode="auto">
          <a:xfrm>
            <a:off x="7049933" y="2837395"/>
            <a:ext cx="1012512" cy="123560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p:cNvPicPr>
            <a:picLocks noChangeAspect="1" noChangeArrowheads="1"/>
          </p:cNvPicPr>
          <p:nvPr/>
        </p:nvPicPr>
        <p:blipFill>
          <a:blip r:embed="rId7" cstate="screen">
            <a:extLst>
              <a:ext uri="{BEBA8EAE-BF5A-486C-A8C5-ECC9F3942E4B}">
                <a14:imgProps xmlns:a14="http://schemas.microsoft.com/office/drawing/2010/main">
                  <a14:imgLayer r:embed="rId8">
                    <a14:imgEffect>
                      <a14:backgroundRemoval t="1733" b="99257" l="3376" r="99156">
                        <a14:foregroundMark x1="17932" y1="55446" x2="14346" y2="38861"/>
                        <a14:foregroundMark x1="20042" y1="58168" x2="24051" y2="42327"/>
                        <a14:foregroundMark x1="17511" y1="45050" x2="22785" y2="39356"/>
                        <a14:foregroundMark x1="20253" y1="37871" x2="9072" y2="8168"/>
                        <a14:foregroundMark x1="25105" y1="51238" x2="38819" y2="84158"/>
                        <a14:foregroundMark x1="27637" y1="75743" x2="39662" y2="86634"/>
                        <a14:foregroundMark x1="42827" y1="92822" x2="77426" y2="70050"/>
                        <a14:foregroundMark x1="64557" y1="81436" x2="82700" y2="69059"/>
                        <a14:foregroundMark x1="55696" y1="85644" x2="44515" y2="90347"/>
                        <a14:foregroundMark x1="45359" y1="93564" x2="69831" y2="77228"/>
                        <a14:foregroundMark x1="43671" y1="93564" x2="36076" y2="90347"/>
                        <a14:foregroundMark x1="35232" y1="88861" x2="23629" y2="73020"/>
                        <a14:foregroundMark x1="41350" y1="87624" x2="72574" y2="66832"/>
                        <a14:foregroundMark x1="71519" y1="64356" x2="78692" y2="60149"/>
                        <a14:foregroundMark x1="73418" y1="67822" x2="91561" y2="48267"/>
                      </a14:backgroundRemoval>
                    </a14:imgEffect>
                  </a14:imgLayer>
                </a14:imgProps>
              </a:ext>
              <a:ext uri="{28A0092B-C50C-407E-A947-70E740481C1C}">
                <a14:useLocalDpi xmlns:a14="http://schemas.microsoft.com/office/drawing/2010/main"/>
              </a:ext>
            </a:extLst>
          </a:blip>
          <a:srcRect/>
          <a:stretch>
            <a:fillRect/>
          </a:stretch>
        </p:blipFill>
        <p:spPr bwMode="auto">
          <a:xfrm>
            <a:off x="4973625" y="1350484"/>
            <a:ext cx="1735338" cy="1479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descr="C:\Users\aa185059\Documents\Displays and Keyboards\Rendering for Bob\2014_01_06_Next Gen 15in Variants display on Value stand.274.jpg"/>
          <p:cNvPicPr>
            <a:picLocks noChangeAspect="1" noChangeArrowheads="1"/>
          </p:cNvPicPr>
          <p:nvPr/>
        </p:nvPicPr>
        <p:blipFill rotWithShape="1">
          <a:blip r:embed="rId9" cstate="screen">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a:ext>
            </a:extLst>
          </a:blip>
          <a:srcRect l="22449" t="8295" r="25599" b="6260"/>
          <a:stretch/>
        </p:blipFill>
        <p:spPr bwMode="auto">
          <a:xfrm>
            <a:off x="5415447" y="3005048"/>
            <a:ext cx="1293516" cy="1067955"/>
          </a:xfrm>
          <a:prstGeom prst="rect">
            <a:avLst/>
          </a:prstGeom>
          <a:noFill/>
          <a:extLst>
            <a:ext uri="{909E8E84-426E-40DD-AFC4-6F175D3DCCD1}">
              <a14:hiddenFill xmlns:a14="http://schemas.microsoft.com/office/drawing/2010/main">
                <a:solidFill>
                  <a:srgbClr val="FFFFFF"/>
                </a:solidFill>
              </a14:hiddenFill>
            </a:ext>
          </a:extLst>
        </p:spPr>
      </p:pic>
      <p:sp>
        <p:nvSpPr>
          <p:cNvPr id="15" name="Footer Placeholder 2"/>
          <p:cNvSpPr>
            <a:spLocks noGrp="1"/>
          </p:cNvSpPr>
          <p:nvPr>
            <p:ph type="ftr" sz="quarter" idx="4294967295"/>
          </p:nvPr>
        </p:nvSpPr>
        <p:spPr>
          <a:xfrm>
            <a:off x="1189038" y="4837115"/>
            <a:ext cx="2895600" cy="274637"/>
          </a:xfrm>
          <a:prstGeom prst="rect">
            <a:avLst/>
          </a:prstGeom>
        </p:spPr>
        <p:txBody>
          <a:body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16" name="Date Placeholder 3"/>
          <p:cNvSpPr txBox="1">
            <a:spLocks/>
          </p:cNvSpPr>
          <p:nvPr/>
        </p:nvSpPr>
        <p:spPr>
          <a:xfrm>
            <a:off x="474663" y="4872975"/>
            <a:ext cx="690562"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13486D5E-6732-478A-8D72-49A3EB55F9C6}" type="datetime1">
              <a:rPr lang="en-US" sz="800">
                <a:solidFill>
                  <a:schemeClr val="tx2"/>
                </a:solidFill>
                <a:latin typeface="+mn-lt"/>
                <a:ea typeface="+mn-ea"/>
                <a:cs typeface="+mn-cs"/>
              </a:rPr>
              <a:pPr>
                <a:defRPr/>
              </a:pPr>
              <a:t>3/13/2015</a:t>
            </a:fld>
            <a:endParaRPr lang="en-US" sz="800" dirty="0">
              <a:solidFill>
                <a:schemeClr val="tx2"/>
              </a:solidFill>
              <a:latin typeface="+mn-lt"/>
              <a:ea typeface="+mn-ea"/>
              <a:cs typeface="+mn-cs"/>
            </a:endParaRPr>
          </a:p>
        </p:txBody>
      </p:sp>
    </p:spTree>
    <p:extLst>
      <p:ext uri="{BB962C8B-B14F-4D97-AF65-F5344CB8AC3E}">
        <p14:creationId xmlns:p14="http://schemas.microsoft.com/office/powerpoint/2010/main" val="531074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7" name="Picture 2" descr="C:\Users\aa185059\Documents\Displays and Keyboards\Rendering for Bob\2014_01_06_Next Gen 15in Variants display on Value stand.274.jp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l="25059" t="8295" r="30617" b="6260"/>
          <a:stretch/>
        </p:blipFill>
        <p:spPr bwMode="auto">
          <a:xfrm>
            <a:off x="660929" y="1952730"/>
            <a:ext cx="2082715" cy="2015501"/>
          </a:xfrm>
          <a:prstGeom prst="rect">
            <a:avLst/>
          </a:prstGeom>
          <a:noFill/>
          <a:extLst>
            <a:ext uri="{909E8E84-426E-40DD-AFC4-6F175D3DCCD1}">
              <a14:hiddenFill xmlns:a14="http://schemas.microsoft.com/office/drawing/2010/main">
                <a:solidFill>
                  <a:srgbClr val="FFFFFF"/>
                </a:solidFill>
              </a14:hiddenFill>
            </a:ext>
          </a:extLst>
        </p:spPr>
      </p:pic>
      <p:sp>
        <p:nvSpPr>
          <p:cNvPr id="6" name="Title 5"/>
          <p:cNvSpPr>
            <a:spLocks noGrp="1"/>
          </p:cNvSpPr>
          <p:nvPr>
            <p:ph type="title"/>
          </p:nvPr>
        </p:nvSpPr>
        <p:spPr>
          <a:xfrm>
            <a:off x="542925" y="133547"/>
            <a:ext cx="8229600" cy="400361"/>
          </a:xfrm>
        </p:spPr>
        <p:txBody>
          <a:bodyPr/>
          <a:lstStyle/>
          <a:p>
            <a:pPr algn="l"/>
            <a:r>
              <a:rPr lang="en-US" dirty="0"/>
              <a:t>NCR RealPOS </a:t>
            </a:r>
            <a:r>
              <a:rPr lang="en-US" dirty="0" smtClean="0"/>
              <a:t>XT15 / XD15 Displays</a:t>
            </a:r>
            <a:endParaRPr lang="en-US" dirty="0"/>
          </a:p>
        </p:txBody>
      </p:sp>
      <p:sp>
        <p:nvSpPr>
          <p:cNvPr id="54" name="Rectangle 53"/>
          <p:cNvSpPr/>
          <p:nvPr/>
        </p:nvSpPr>
        <p:spPr>
          <a:xfrm>
            <a:off x="5753100" y="1175454"/>
            <a:ext cx="3254851" cy="365425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40891" indent="-140891" defTabSz="914400">
              <a:lnSpc>
                <a:spcPct val="150000"/>
              </a:lnSpc>
              <a:buFont typeface="Arial" panose="020B0604020202020204" pitchFamily="34" charset="0"/>
              <a:buChar char="•"/>
            </a:pPr>
            <a:r>
              <a:rPr lang="en-US" sz="1400" dirty="0" smtClean="0">
                <a:solidFill>
                  <a:srgbClr val="FFFFFF"/>
                </a:solidFill>
              </a:rPr>
              <a:t>Rugged </a:t>
            </a:r>
            <a:r>
              <a:rPr lang="en-US" sz="1400" dirty="0">
                <a:solidFill>
                  <a:srgbClr val="FFFFFF"/>
                </a:solidFill>
              </a:rPr>
              <a:t>die-cast aluminum chassis</a:t>
            </a:r>
          </a:p>
          <a:p>
            <a:pPr marL="145852" lvl="1" indent="-145852" defTabSz="914400">
              <a:lnSpc>
                <a:spcPct val="150000"/>
              </a:lnSpc>
              <a:buFont typeface="Arial" panose="020B0604020202020204" pitchFamily="34" charset="0"/>
              <a:buChar char="•"/>
            </a:pPr>
            <a:r>
              <a:rPr lang="en-US" sz="1400" dirty="0">
                <a:solidFill>
                  <a:srgbClr val="FFFFFF"/>
                </a:solidFill>
              </a:rPr>
              <a:t>Industrial-grade LCD for long </a:t>
            </a:r>
            <a:r>
              <a:rPr lang="en-US" sz="1400" dirty="0" smtClean="0">
                <a:solidFill>
                  <a:srgbClr val="FFFFFF"/>
                </a:solidFill>
              </a:rPr>
              <a:t>life -high bright LED </a:t>
            </a:r>
            <a:r>
              <a:rPr lang="en-US" sz="1400" dirty="0">
                <a:solidFill>
                  <a:srgbClr val="FFFFFF"/>
                </a:solidFill>
              </a:rPr>
              <a:t>backlight rated at 50K </a:t>
            </a:r>
            <a:r>
              <a:rPr lang="en-US" sz="1400" dirty="0" smtClean="0">
                <a:solidFill>
                  <a:srgbClr val="FFFFFF"/>
                </a:solidFill>
              </a:rPr>
              <a:t>hours (</a:t>
            </a:r>
            <a:r>
              <a:rPr lang="en-US" sz="1400" dirty="0">
                <a:solidFill>
                  <a:srgbClr val="FFFFFF"/>
                </a:solidFill>
              </a:rPr>
              <a:t>to ½ brightness)</a:t>
            </a:r>
          </a:p>
          <a:p>
            <a:pPr marL="140891" indent="-140891" defTabSz="914400">
              <a:lnSpc>
                <a:spcPct val="150000"/>
              </a:lnSpc>
              <a:buFont typeface="Arial" panose="020B0604020202020204" pitchFamily="34" charset="0"/>
              <a:buChar char="•"/>
            </a:pPr>
            <a:r>
              <a:rPr lang="en-US" sz="1400" dirty="0" smtClean="0">
                <a:solidFill>
                  <a:srgbClr val="FFFFFF"/>
                </a:solidFill>
              </a:rPr>
              <a:t>Sealed zero-bezel flat screen  </a:t>
            </a:r>
            <a:endParaRPr lang="en-US" sz="1400" dirty="0">
              <a:solidFill>
                <a:srgbClr val="FFFFFF"/>
              </a:solidFill>
            </a:endParaRPr>
          </a:p>
          <a:p>
            <a:pPr marL="140891" indent="-140891" defTabSz="914400">
              <a:lnSpc>
                <a:spcPct val="150000"/>
              </a:lnSpc>
              <a:buFont typeface="Arial" panose="020B0604020202020204" pitchFamily="34" charset="0"/>
              <a:buChar char="•"/>
            </a:pPr>
            <a:r>
              <a:rPr lang="en-US" sz="1400" dirty="0" smtClean="0">
                <a:solidFill>
                  <a:srgbClr val="FFFFFF"/>
                </a:solidFill>
              </a:rPr>
              <a:t>Secure I/O connections </a:t>
            </a:r>
          </a:p>
          <a:p>
            <a:pPr marL="140891" indent="-140891" defTabSz="914400">
              <a:lnSpc>
                <a:spcPct val="150000"/>
              </a:lnSpc>
              <a:buFont typeface="Arial" panose="020B0604020202020204" pitchFamily="34" charset="0"/>
              <a:buChar char="•"/>
            </a:pPr>
            <a:r>
              <a:rPr lang="en-US" sz="1400" dirty="0">
                <a:solidFill>
                  <a:srgbClr val="FFFFFF"/>
                </a:solidFill>
              </a:rPr>
              <a:t>Terminal powered </a:t>
            </a:r>
            <a:r>
              <a:rPr lang="en-US" sz="1400" dirty="0" smtClean="0">
                <a:solidFill>
                  <a:srgbClr val="FFFFFF"/>
                </a:solidFill>
              </a:rPr>
              <a:t>(12V USB) simplifies cable management</a:t>
            </a:r>
          </a:p>
          <a:p>
            <a:pPr marL="140891" indent="-140891" defTabSz="914400">
              <a:lnSpc>
                <a:spcPct val="150000"/>
              </a:lnSpc>
              <a:buFont typeface="Arial" panose="020B0604020202020204" pitchFamily="34" charset="0"/>
              <a:buChar char="•"/>
            </a:pPr>
            <a:r>
              <a:rPr lang="en-US" sz="1400" dirty="0" smtClean="0">
                <a:solidFill>
                  <a:srgbClr val="FFFFFF"/>
                </a:solidFill>
              </a:rPr>
              <a:t>Software On-Screen Display controls </a:t>
            </a:r>
          </a:p>
          <a:p>
            <a:pPr marL="140891" indent="-140891" defTabSz="914400">
              <a:lnSpc>
                <a:spcPct val="150000"/>
              </a:lnSpc>
              <a:buFont typeface="Arial" panose="020B0604020202020204" pitchFamily="34" charset="0"/>
              <a:buChar char="•"/>
            </a:pPr>
            <a:r>
              <a:rPr lang="en-US" sz="1400" dirty="0" smtClean="0">
                <a:solidFill>
                  <a:srgbClr val="FFFFFF"/>
                </a:solidFill>
              </a:rPr>
              <a:t>Energy efficient LED technology</a:t>
            </a:r>
            <a:endParaRPr lang="en-US" sz="1400" dirty="0">
              <a:solidFill>
                <a:srgbClr val="FFFFFF"/>
              </a:solidFill>
            </a:endParaRPr>
          </a:p>
          <a:p>
            <a:pPr marL="140891" indent="-140891" defTabSz="914400">
              <a:lnSpc>
                <a:spcPct val="150000"/>
              </a:lnSpc>
              <a:buFont typeface="Arial" panose="020B0604020202020204" pitchFamily="34" charset="0"/>
              <a:buChar char="•"/>
            </a:pPr>
            <a:endParaRPr lang="en-US" sz="1400" dirty="0">
              <a:solidFill>
                <a:srgbClr val="FFFFFF"/>
              </a:solidFill>
            </a:endParaRPr>
          </a:p>
        </p:txBody>
      </p:sp>
      <p:sp>
        <p:nvSpPr>
          <p:cNvPr id="55" name="Rectangle 54"/>
          <p:cNvSpPr/>
          <p:nvPr/>
        </p:nvSpPr>
        <p:spPr>
          <a:xfrm>
            <a:off x="559685" y="1157599"/>
            <a:ext cx="5098165" cy="3654258"/>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dirty="0"/>
          </a:p>
        </p:txBody>
      </p:sp>
      <p:sp>
        <p:nvSpPr>
          <p:cNvPr id="56" name="Text Placeholder 2"/>
          <p:cNvSpPr>
            <a:spLocks noGrp="1"/>
          </p:cNvSpPr>
          <p:nvPr>
            <p:ph type="body" sz="quarter" idx="4294967295"/>
          </p:nvPr>
        </p:nvSpPr>
        <p:spPr>
          <a:xfrm>
            <a:off x="601490" y="533908"/>
            <a:ext cx="8137624" cy="566737"/>
          </a:xfrm>
          <a:prstGeom prst="rect">
            <a:avLst/>
          </a:prstGeom>
        </p:spPr>
        <p:txBody>
          <a:bodyPr lIns="0">
            <a:normAutofit/>
          </a:bodyPr>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z="2200" spc="-50" dirty="0"/>
              <a:t>Purpose built for retail</a:t>
            </a:r>
          </a:p>
        </p:txBody>
      </p:sp>
      <p:sp>
        <p:nvSpPr>
          <p:cNvPr id="10" name="Slide Number Placeholder 7"/>
          <p:cNvSpPr>
            <a:spLocks noGrp="1"/>
          </p:cNvSpPr>
          <p:nvPr>
            <p:ph type="sldNum" sz="quarter" idx="4294967295"/>
          </p:nvPr>
        </p:nvSpPr>
        <p:spPr>
          <a:xfrm>
            <a:off x="8324949" y="4869656"/>
            <a:ext cx="780852" cy="273844"/>
          </a:xfrm>
          <a:prstGeom prst="rect">
            <a:avLst/>
          </a:prstGeom>
        </p:spPr>
        <p:txBody>
          <a:bodyPr/>
          <a:lstStyle/>
          <a:p>
            <a:pPr algn="ctr"/>
            <a:fld id="{2A35049D-DB52-454A-B8E6-A59A17E9EA13}" type="slidenum">
              <a:rPr lang="en-US"/>
              <a:pPr algn="ctr"/>
              <a:t>43</a:t>
            </a:fld>
            <a:endParaRPr lang="en-US" dirty="0"/>
          </a:p>
        </p:txBody>
      </p:sp>
      <p:sp>
        <p:nvSpPr>
          <p:cNvPr id="113" name="TextBox 112"/>
          <p:cNvSpPr txBox="1"/>
          <p:nvPr/>
        </p:nvSpPr>
        <p:spPr>
          <a:xfrm>
            <a:off x="4492148" y="4035074"/>
            <a:ext cx="876706" cy="396262"/>
          </a:xfrm>
          <a:prstGeom prst="rect">
            <a:avLst/>
          </a:prstGeom>
          <a:noFill/>
        </p:spPr>
        <p:txBody>
          <a:bodyPr wrap="square" lIns="57150" tIns="28575" rIns="57150" bIns="28575" rtlCol="0">
            <a:spAutoFit/>
          </a:bodyPr>
          <a:lstStyle/>
          <a:p>
            <a:pPr algn="ctr"/>
            <a:r>
              <a:rPr lang="en-US" sz="1100" dirty="0"/>
              <a:t>  </a:t>
            </a:r>
            <a:r>
              <a:rPr lang="en-US" sz="1100" dirty="0" smtClean="0"/>
              <a:t>Encrypted </a:t>
            </a:r>
          </a:p>
          <a:p>
            <a:pPr algn="ctr"/>
            <a:r>
              <a:rPr lang="en-US" sz="1100" dirty="0" smtClean="0"/>
              <a:t>MSR</a:t>
            </a:r>
            <a:endParaRPr lang="en-US" sz="1100" dirty="0"/>
          </a:p>
        </p:txBody>
      </p:sp>
      <p:sp>
        <p:nvSpPr>
          <p:cNvPr id="42" name="TextBox 41"/>
          <p:cNvSpPr txBox="1"/>
          <p:nvPr/>
        </p:nvSpPr>
        <p:spPr>
          <a:xfrm>
            <a:off x="3241031" y="1347189"/>
            <a:ext cx="954262" cy="403957"/>
          </a:xfrm>
          <a:prstGeom prst="rect">
            <a:avLst/>
          </a:prstGeom>
          <a:noFill/>
        </p:spPr>
        <p:txBody>
          <a:bodyPr wrap="square" lIns="57150" tIns="28575" rIns="57150" bIns="28575" rtlCol="0">
            <a:spAutoFit/>
          </a:bodyPr>
          <a:lstStyle/>
          <a:p>
            <a:pPr algn="ctr"/>
            <a:r>
              <a:rPr lang="en-US" sz="1100" dirty="0"/>
              <a:t>Industrial grade LCD</a:t>
            </a:r>
          </a:p>
        </p:txBody>
      </p:sp>
      <p:sp>
        <p:nvSpPr>
          <p:cNvPr id="36" name="TextBox 35"/>
          <p:cNvSpPr txBox="1"/>
          <p:nvPr/>
        </p:nvSpPr>
        <p:spPr>
          <a:xfrm>
            <a:off x="1000744" y="1360226"/>
            <a:ext cx="1284809" cy="403957"/>
          </a:xfrm>
          <a:prstGeom prst="rect">
            <a:avLst/>
          </a:prstGeom>
          <a:noFill/>
        </p:spPr>
        <p:txBody>
          <a:bodyPr wrap="square" lIns="57150" tIns="28575" rIns="57150" bIns="28575" rtlCol="0">
            <a:spAutoFit/>
          </a:bodyPr>
          <a:lstStyle/>
          <a:p>
            <a:r>
              <a:rPr lang="en-US" sz="1100" dirty="0"/>
              <a:t>Rugged die-cast</a:t>
            </a:r>
          </a:p>
          <a:p>
            <a:r>
              <a:rPr lang="en-US" sz="1100" dirty="0"/>
              <a:t>aluminum chassis </a:t>
            </a:r>
          </a:p>
        </p:txBody>
      </p:sp>
      <p:cxnSp>
        <p:nvCxnSpPr>
          <p:cNvPr id="44" name="Straight Arrow Connector 43"/>
          <p:cNvCxnSpPr/>
          <p:nvPr/>
        </p:nvCxnSpPr>
        <p:spPr>
          <a:xfrm flipV="1">
            <a:off x="1025622" y="3193157"/>
            <a:ext cx="364791" cy="81455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5" name="TextBox 44"/>
          <p:cNvSpPr txBox="1"/>
          <p:nvPr/>
        </p:nvSpPr>
        <p:spPr>
          <a:xfrm>
            <a:off x="559685" y="4007018"/>
            <a:ext cx="868828" cy="396262"/>
          </a:xfrm>
          <a:prstGeom prst="rect">
            <a:avLst/>
          </a:prstGeom>
          <a:noFill/>
        </p:spPr>
        <p:txBody>
          <a:bodyPr wrap="none" lIns="57150" tIns="28575" rIns="57150" bIns="28575" rtlCol="0">
            <a:spAutoFit/>
          </a:bodyPr>
          <a:lstStyle/>
          <a:p>
            <a:pPr algn="ctr"/>
            <a:r>
              <a:rPr lang="en-US" sz="1100" dirty="0"/>
              <a:t>Secure I/O </a:t>
            </a:r>
          </a:p>
          <a:p>
            <a:pPr algn="ctr"/>
            <a:r>
              <a:rPr lang="en-US" sz="1100" dirty="0" smtClean="0"/>
              <a:t>connections</a:t>
            </a:r>
            <a:endParaRPr lang="en-US" sz="1100" dirty="0"/>
          </a:p>
        </p:txBody>
      </p:sp>
      <p:pic>
        <p:nvPicPr>
          <p:cNvPr id="57" name="Picture 3" descr="C:\Users\aa185059\Documents\Displays and Keyboards\Rendering for Bob\2014_01_06_Next Gen 15in Variants display on Value stand.279.jpg"/>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l="22123" t="3421" r="31052" b="5095"/>
          <a:stretch/>
        </p:blipFill>
        <p:spPr bwMode="auto">
          <a:xfrm>
            <a:off x="3108767" y="1803045"/>
            <a:ext cx="2291861" cy="2247795"/>
          </a:xfrm>
          <a:prstGeom prst="rect">
            <a:avLst/>
          </a:prstGeom>
          <a:noFill/>
          <a:extLst>
            <a:ext uri="{909E8E84-426E-40DD-AFC4-6F175D3DCCD1}">
              <a14:hiddenFill xmlns:a14="http://schemas.microsoft.com/office/drawing/2010/main">
                <a:solidFill>
                  <a:srgbClr val="FFFFFF"/>
                </a:solidFill>
              </a14:hiddenFill>
            </a:ext>
          </a:extLst>
        </p:spPr>
      </p:pic>
      <p:cxnSp>
        <p:nvCxnSpPr>
          <p:cNvPr id="51" name="Straight Arrow Connector 50"/>
          <p:cNvCxnSpPr/>
          <p:nvPr/>
        </p:nvCxnSpPr>
        <p:spPr>
          <a:xfrm>
            <a:off x="3765073" y="1764183"/>
            <a:ext cx="225902" cy="48659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15" name="Straight Arrow Connector 114"/>
          <p:cNvCxnSpPr/>
          <p:nvPr/>
        </p:nvCxnSpPr>
        <p:spPr>
          <a:xfrm flipV="1">
            <a:off x="4930501" y="3174107"/>
            <a:ext cx="0" cy="87673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7" name="Straight Arrow Connector 36"/>
          <p:cNvCxnSpPr/>
          <p:nvPr/>
        </p:nvCxnSpPr>
        <p:spPr>
          <a:xfrm>
            <a:off x="1643149" y="1764183"/>
            <a:ext cx="0" cy="43609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9" name="Straight Arrow Connector 38"/>
          <p:cNvCxnSpPr/>
          <p:nvPr/>
        </p:nvCxnSpPr>
        <p:spPr>
          <a:xfrm flipH="1" flipV="1">
            <a:off x="1578594" y="2677876"/>
            <a:ext cx="840756" cy="11035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0" name="Straight Arrow Connector 39"/>
          <p:cNvCxnSpPr/>
          <p:nvPr/>
        </p:nvCxnSpPr>
        <p:spPr>
          <a:xfrm flipH="1" flipV="1">
            <a:off x="2066925" y="2656724"/>
            <a:ext cx="352427" cy="13150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38" name="TextBox 37"/>
          <p:cNvSpPr txBox="1"/>
          <p:nvPr/>
        </p:nvSpPr>
        <p:spPr>
          <a:xfrm>
            <a:off x="2066925" y="2505458"/>
            <a:ext cx="1195591" cy="734817"/>
          </a:xfrm>
          <a:prstGeom prst="rect">
            <a:avLst/>
          </a:prstGeom>
          <a:noFill/>
        </p:spPr>
        <p:txBody>
          <a:bodyPr wrap="square" lIns="57150" tIns="28575" rIns="57150" bIns="28575" rtlCol="0">
            <a:spAutoFit/>
          </a:bodyPr>
          <a:lstStyle/>
          <a:p>
            <a:pPr algn="ctr"/>
            <a:r>
              <a:rPr lang="en-US" sz="1100" dirty="0"/>
              <a:t>Integrated </a:t>
            </a:r>
            <a:endParaRPr lang="en-US" sz="1100" dirty="0" smtClean="0"/>
          </a:p>
          <a:p>
            <a:pPr algn="ctr"/>
            <a:r>
              <a:rPr lang="en-US" sz="1100" dirty="0" smtClean="0"/>
              <a:t>stereo </a:t>
            </a:r>
          </a:p>
          <a:p>
            <a:pPr algn="ctr"/>
            <a:r>
              <a:rPr lang="en-US" sz="1100" dirty="0" smtClean="0"/>
              <a:t>speakers</a:t>
            </a:r>
          </a:p>
          <a:p>
            <a:pPr algn="ctr"/>
            <a:r>
              <a:rPr lang="en-US" sz="1100" dirty="0" smtClean="0"/>
              <a:t>(amplified)</a:t>
            </a:r>
            <a:endParaRPr lang="en-US" sz="1100" dirty="0"/>
          </a:p>
        </p:txBody>
      </p:sp>
      <p:sp>
        <p:nvSpPr>
          <p:cNvPr id="128" name="TextBox 127"/>
          <p:cNvSpPr txBox="1"/>
          <p:nvPr/>
        </p:nvSpPr>
        <p:spPr>
          <a:xfrm>
            <a:off x="4295972" y="1274024"/>
            <a:ext cx="1269058" cy="565539"/>
          </a:xfrm>
          <a:prstGeom prst="rect">
            <a:avLst/>
          </a:prstGeom>
          <a:noFill/>
        </p:spPr>
        <p:txBody>
          <a:bodyPr wrap="square" lIns="57150" tIns="28575" rIns="57150" bIns="28575" rtlCol="0">
            <a:spAutoFit/>
          </a:bodyPr>
          <a:lstStyle/>
          <a:p>
            <a:pPr algn="ctr"/>
            <a:r>
              <a:rPr lang="en-US" sz="1100" dirty="0" smtClean="0"/>
              <a:t>Sealed flat screen design resists dust and spills  </a:t>
            </a:r>
            <a:endParaRPr lang="en-US" sz="1100" dirty="0"/>
          </a:p>
        </p:txBody>
      </p:sp>
      <p:cxnSp>
        <p:nvCxnSpPr>
          <p:cNvPr id="129" name="Straight Arrow Connector 128"/>
          <p:cNvCxnSpPr/>
          <p:nvPr/>
        </p:nvCxnSpPr>
        <p:spPr>
          <a:xfrm>
            <a:off x="4854141" y="1839563"/>
            <a:ext cx="0" cy="36071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7" name="TextBox 26"/>
          <p:cNvSpPr txBox="1"/>
          <p:nvPr/>
        </p:nvSpPr>
        <p:spPr>
          <a:xfrm>
            <a:off x="1706211" y="4431336"/>
            <a:ext cx="2805112" cy="396262"/>
          </a:xfrm>
          <a:prstGeom prst="rect">
            <a:avLst/>
          </a:prstGeom>
          <a:noFill/>
        </p:spPr>
        <p:txBody>
          <a:bodyPr wrap="square" lIns="57150" tIns="28575" rIns="57150" bIns="28575" rtlCol="0">
            <a:spAutoFit/>
          </a:bodyPr>
          <a:lstStyle/>
          <a:p>
            <a:pPr algn="ctr"/>
            <a:r>
              <a:rPr lang="en-US" sz="1100" dirty="0" smtClean="0"/>
              <a:t>Software-based OSD controls  </a:t>
            </a:r>
          </a:p>
          <a:p>
            <a:pPr algn="ctr"/>
            <a:r>
              <a:rPr lang="en-US" sz="1100" dirty="0" smtClean="0"/>
              <a:t>(no physical buttons to prevent tampering)</a:t>
            </a:r>
            <a:endParaRPr lang="en-US" sz="1100" dirty="0"/>
          </a:p>
        </p:txBody>
      </p:sp>
      <p:sp>
        <p:nvSpPr>
          <p:cNvPr id="34" name="TextBox 33"/>
          <p:cNvSpPr txBox="1"/>
          <p:nvPr/>
        </p:nvSpPr>
        <p:spPr>
          <a:xfrm>
            <a:off x="2597056" y="3873788"/>
            <a:ext cx="1691922" cy="396262"/>
          </a:xfrm>
          <a:prstGeom prst="rect">
            <a:avLst/>
          </a:prstGeom>
          <a:noFill/>
        </p:spPr>
        <p:txBody>
          <a:bodyPr wrap="square" lIns="57150" tIns="28575" rIns="57150" bIns="28575" rtlCol="0">
            <a:spAutoFit/>
          </a:bodyPr>
          <a:lstStyle/>
          <a:p>
            <a:pPr algn="ctr"/>
            <a:r>
              <a:rPr lang="en-US" sz="1100" dirty="0" smtClean="0"/>
              <a:t>Durable all </a:t>
            </a:r>
          </a:p>
          <a:p>
            <a:pPr algn="ctr"/>
            <a:r>
              <a:rPr lang="en-US" sz="1100" dirty="0" smtClean="0"/>
              <a:t>glass surface</a:t>
            </a:r>
            <a:endParaRPr lang="en-US" sz="1100" dirty="0"/>
          </a:p>
        </p:txBody>
      </p:sp>
      <p:cxnSp>
        <p:nvCxnSpPr>
          <p:cNvPr id="35" name="Straight Arrow Connector 34"/>
          <p:cNvCxnSpPr/>
          <p:nvPr/>
        </p:nvCxnSpPr>
        <p:spPr>
          <a:xfrm flipV="1">
            <a:off x="3400379" y="3219155"/>
            <a:ext cx="114229" cy="61942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5" name="Straight Arrow Connector 24"/>
          <p:cNvCxnSpPr/>
          <p:nvPr/>
        </p:nvCxnSpPr>
        <p:spPr>
          <a:xfrm flipH="1" flipV="1">
            <a:off x="1578595" y="3174108"/>
            <a:ext cx="91732" cy="833601"/>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28" name="TextBox 27"/>
          <p:cNvSpPr txBox="1"/>
          <p:nvPr/>
        </p:nvSpPr>
        <p:spPr>
          <a:xfrm>
            <a:off x="1386268" y="3970961"/>
            <a:ext cx="899285" cy="396262"/>
          </a:xfrm>
          <a:prstGeom prst="rect">
            <a:avLst/>
          </a:prstGeom>
          <a:noFill/>
        </p:spPr>
        <p:txBody>
          <a:bodyPr wrap="none" lIns="57150" tIns="28575" rIns="57150" bIns="28575" rtlCol="0">
            <a:spAutoFit/>
          </a:bodyPr>
          <a:lstStyle/>
          <a:p>
            <a:pPr algn="ctr"/>
            <a:r>
              <a:rPr lang="en-US" sz="1100" dirty="0" smtClean="0"/>
              <a:t>Available </a:t>
            </a:r>
          </a:p>
          <a:p>
            <a:pPr algn="ctr"/>
            <a:r>
              <a:rPr lang="en-US" sz="1100" dirty="0" smtClean="0"/>
              <a:t>5V USB port</a:t>
            </a:r>
            <a:endParaRPr lang="en-US" sz="1100" dirty="0"/>
          </a:p>
        </p:txBody>
      </p:sp>
      <p:sp>
        <p:nvSpPr>
          <p:cNvPr id="29" name="Footer Placeholder 2"/>
          <p:cNvSpPr>
            <a:spLocks noGrp="1"/>
          </p:cNvSpPr>
          <p:nvPr>
            <p:ph type="ftr" sz="quarter" idx="21"/>
          </p:nvPr>
        </p:nvSpPr>
        <p:spPr>
          <a:xfrm>
            <a:off x="1189038" y="4837115"/>
            <a:ext cx="2895600" cy="274637"/>
          </a:xfrm>
        </p:spPr>
        <p:txBody>
          <a:bodyPr/>
          <a:lstStyle/>
          <a:p>
            <a:pPr>
              <a:defRPr/>
            </a:pPr>
            <a:r>
              <a:rPr lang="en-US" dirty="0" smtClean="0"/>
              <a:t>NCR Confidential</a:t>
            </a:r>
            <a:endParaRPr lang="en-US" dirty="0"/>
          </a:p>
        </p:txBody>
      </p:sp>
      <p:sp>
        <p:nvSpPr>
          <p:cNvPr id="30" name="Date Placeholder 3"/>
          <p:cNvSpPr>
            <a:spLocks noGrp="1"/>
          </p:cNvSpPr>
          <p:nvPr>
            <p:ph type="dt" sz="half" idx="22"/>
          </p:nvPr>
        </p:nvSpPr>
        <p:spPr>
          <a:xfrm>
            <a:off x="474663" y="4837115"/>
            <a:ext cx="690562" cy="274637"/>
          </a:xfrm>
        </p:spPr>
        <p:txBody>
          <a:bodyPr/>
          <a:lstStyle/>
          <a:p>
            <a:pPr>
              <a:defRPr/>
            </a:pPr>
            <a:fld id="{13486D5E-6732-478A-8D72-49A3EB55F9C6}" type="datetime1">
              <a:rPr lang="en-US" smtClean="0"/>
              <a:t>3/13/2015</a:t>
            </a:fld>
            <a:endParaRPr lang="en-US" dirty="0"/>
          </a:p>
        </p:txBody>
      </p:sp>
    </p:spTree>
    <p:extLst>
      <p:ext uri="{BB962C8B-B14F-4D97-AF65-F5344CB8AC3E}">
        <p14:creationId xmlns:p14="http://schemas.microsoft.com/office/powerpoint/2010/main" val="3489437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6751" y="1162051"/>
            <a:ext cx="4308168" cy="3590926"/>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71450" indent="-171450" defTabSz="914400">
              <a:spcBef>
                <a:spcPts val="0"/>
              </a:spcBef>
              <a:spcAft>
                <a:spcPts val="0"/>
              </a:spcAft>
              <a:buFont typeface="Arial" pitchFamily="34" charset="0"/>
              <a:buChar char="•"/>
            </a:pPr>
            <a:endParaRPr lang="en-US" sz="1400" dirty="0">
              <a:solidFill>
                <a:srgbClr val="FFFFFF"/>
              </a:solidFill>
            </a:endParaRPr>
          </a:p>
        </p:txBody>
      </p:sp>
      <p:sp>
        <p:nvSpPr>
          <p:cNvPr id="7" name="TextBox 6"/>
          <p:cNvSpPr txBox="1"/>
          <p:nvPr/>
        </p:nvSpPr>
        <p:spPr>
          <a:xfrm>
            <a:off x="590551" y="117344"/>
            <a:ext cx="7882973" cy="535531"/>
          </a:xfrm>
          <a:prstGeom prst="rect">
            <a:avLst/>
          </a:prstGeom>
          <a:noFill/>
        </p:spPr>
        <p:txBody>
          <a:bodyPr wrap="square" lIns="91440" tIns="45720" rIns="91440" bIns="45720">
            <a:spAutoFit/>
          </a:bodyPr>
          <a:lstStyle/>
          <a:p>
            <a:pPr>
              <a:lnSpc>
                <a:spcPct val="90000"/>
              </a:lnSpc>
              <a:defRPr/>
            </a:pPr>
            <a:r>
              <a:rPr lang="en-US" sz="3200" dirty="0">
                <a:solidFill>
                  <a:srgbClr val="404040"/>
                </a:solidFill>
                <a:latin typeface="Arial"/>
                <a:cs typeface="Arial"/>
              </a:rPr>
              <a:t>NCR RealPOS </a:t>
            </a:r>
            <a:r>
              <a:rPr lang="en-US" sz="3200" dirty="0" smtClean="0">
                <a:solidFill>
                  <a:srgbClr val="404040"/>
                </a:solidFill>
                <a:latin typeface="Arial"/>
                <a:cs typeface="Arial"/>
              </a:rPr>
              <a:t>XT10 </a:t>
            </a:r>
            <a:r>
              <a:rPr lang="en-US" sz="3200" dirty="0">
                <a:solidFill>
                  <a:srgbClr val="404040"/>
                </a:solidFill>
                <a:latin typeface="Arial"/>
                <a:cs typeface="Arial"/>
              </a:rPr>
              <a:t>Touch Display</a:t>
            </a:r>
          </a:p>
        </p:txBody>
      </p:sp>
      <p:sp>
        <p:nvSpPr>
          <p:cNvPr id="4" name="Rectangle 3"/>
          <p:cNvSpPr/>
          <p:nvPr/>
        </p:nvSpPr>
        <p:spPr>
          <a:xfrm>
            <a:off x="5094086" y="1162051"/>
            <a:ext cx="3764165" cy="35909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6" name="Slide Number Placeholder 5"/>
          <p:cNvSpPr>
            <a:spLocks noGrp="1"/>
          </p:cNvSpPr>
          <p:nvPr>
            <p:ph type="sldNum" sz="quarter" idx="12"/>
          </p:nvPr>
        </p:nvSpPr>
        <p:spPr/>
        <p:txBody>
          <a:bodyPr/>
          <a:lstStyle/>
          <a:p>
            <a:fld id="{2A35049D-DB52-454A-B8E6-A59A17E9EA13}" type="slidenum">
              <a:rPr lang="en-US" smtClean="0"/>
              <a:t>44</a:t>
            </a:fld>
            <a:endParaRPr lang="en-US" dirty="0"/>
          </a:p>
        </p:txBody>
      </p:sp>
      <p:sp>
        <p:nvSpPr>
          <p:cNvPr id="10" name="Rectangle 9"/>
          <p:cNvSpPr/>
          <p:nvPr/>
        </p:nvSpPr>
        <p:spPr>
          <a:xfrm>
            <a:off x="590551" y="540186"/>
            <a:ext cx="7757252" cy="430887"/>
          </a:xfrm>
          <a:prstGeom prst="rect">
            <a:avLst/>
          </a:prstGeom>
        </p:spPr>
        <p:txBody>
          <a:bodyPr wrap="none" lIns="91440" tIns="45720" rIns="91440" bIns="45720">
            <a:spAutoFit/>
          </a:bodyPr>
          <a:lstStyle/>
          <a:p>
            <a:r>
              <a:rPr lang="en-US" sz="2200" spc="-50" dirty="0">
                <a:solidFill>
                  <a:srgbClr val="54B948"/>
                </a:solidFill>
                <a:latin typeface="+mn-lt"/>
              </a:rPr>
              <a:t>The look you want with the performance and reliability you need</a:t>
            </a:r>
          </a:p>
        </p:txBody>
      </p:sp>
      <p:sp>
        <p:nvSpPr>
          <p:cNvPr id="12" name="TextBox 7"/>
          <p:cNvSpPr txBox="1">
            <a:spLocks noChangeArrowheads="1"/>
          </p:cNvSpPr>
          <p:nvPr/>
        </p:nvSpPr>
        <p:spPr bwMode="auto">
          <a:xfrm>
            <a:off x="666751" y="1121215"/>
            <a:ext cx="4355793" cy="3631763"/>
          </a:xfrm>
          <a:prstGeom prst="rect">
            <a:avLst/>
          </a:prstGeom>
          <a:noFill/>
          <a:ln w="9525">
            <a:noFill/>
            <a:miter lim="800000"/>
            <a:headEnd/>
            <a:tailEnd/>
          </a:ln>
        </p:spPr>
        <p:txBody>
          <a:bodyPr wrap="square" lIns="91440" tIns="45720" rIns="91440" bIns="45720">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pPr marL="171450" lvl="2" indent="-171450">
              <a:lnSpc>
                <a:spcPct val="150000"/>
              </a:lnSpc>
              <a:buFont typeface="Arial" panose="020B0604020202020204" pitchFamily="34" charset="0"/>
              <a:buChar char="•"/>
            </a:pPr>
            <a:r>
              <a:rPr lang="en-US" sz="1600" dirty="0" smtClean="0">
                <a:solidFill>
                  <a:schemeClr val="bg1"/>
                </a:solidFill>
                <a:latin typeface="Arial" panose="020B0604020202020204" pitchFamily="34" charset="0"/>
                <a:ea typeface="R Frutiger Roman"/>
                <a:cs typeface="Arial" panose="020B0604020202020204" pitchFamily="34" charset="0"/>
              </a:rPr>
              <a:t>Stylish and </a:t>
            </a:r>
            <a:r>
              <a:rPr lang="en-US" sz="1600" dirty="0">
                <a:solidFill>
                  <a:schemeClr val="bg1"/>
                </a:solidFill>
                <a:latin typeface="Arial" panose="020B0604020202020204" pitchFamily="34" charset="0"/>
                <a:ea typeface="R Frutiger Roman"/>
                <a:cs typeface="Arial" panose="020B0604020202020204" pitchFamily="34" charset="0"/>
              </a:rPr>
              <a:t>compact zero-bezel </a:t>
            </a:r>
            <a:r>
              <a:rPr lang="en-US" sz="1600" dirty="0" smtClean="0">
                <a:solidFill>
                  <a:schemeClr val="bg1"/>
                </a:solidFill>
                <a:latin typeface="Arial" panose="020B0604020202020204" pitchFamily="34" charset="0"/>
                <a:ea typeface="R Frutiger Roman"/>
                <a:cs typeface="Arial" panose="020B0604020202020204" pitchFamily="34" charset="0"/>
              </a:rPr>
              <a:t>design</a:t>
            </a:r>
            <a:endParaRPr lang="en-US" sz="1000" dirty="0" smtClean="0">
              <a:solidFill>
                <a:srgbClr val="FFFFFF"/>
              </a:solidFill>
            </a:endParaRPr>
          </a:p>
          <a:p>
            <a:r>
              <a:rPr lang="en-US" sz="1600" dirty="0" smtClean="0"/>
              <a:t>Resistive touch interface</a:t>
            </a:r>
            <a:r>
              <a:rPr lang="en-US" sz="1000" dirty="0" smtClean="0">
                <a:solidFill>
                  <a:schemeClr val="bg1"/>
                </a:solidFill>
              </a:rPr>
              <a:t> </a:t>
            </a:r>
          </a:p>
          <a:p>
            <a:pPr marL="342900" lvl="2" indent="-114300">
              <a:buFont typeface="Arial" panose="020B0604020202020204" pitchFamily="34" charset="0"/>
              <a:buChar char="-"/>
            </a:pPr>
            <a:r>
              <a:rPr lang="en-US" sz="1000" dirty="0" smtClean="0">
                <a:solidFill>
                  <a:srgbClr val="FFFFFF"/>
                </a:solidFill>
              </a:rPr>
              <a:t>Flexible touch input – finger, gloved hand, stylus</a:t>
            </a:r>
          </a:p>
          <a:p>
            <a:pPr marL="342900" lvl="2" indent="-114300">
              <a:buFont typeface="Arial" panose="020B0604020202020204" pitchFamily="34" charset="0"/>
              <a:buChar char="-"/>
            </a:pPr>
            <a:r>
              <a:rPr lang="en-US" sz="1000" dirty="0" smtClean="0">
                <a:solidFill>
                  <a:srgbClr val="FFFFFF"/>
                </a:solidFill>
              </a:rPr>
              <a:t>5-wire resistive touch with 4H hardness for improved durability </a:t>
            </a:r>
            <a:endParaRPr lang="en-US" sz="1000" dirty="0" smtClean="0">
              <a:solidFill>
                <a:srgbClr val="FFFFFF"/>
              </a:solidFill>
              <a:latin typeface="Arial" charset="0"/>
              <a:ea typeface="ＭＳ Ｐゴシック" charset="0"/>
              <a:cs typeface="ＭＳ Ｐゴシック" charset="0"/>
            </a:endParaRPr>
          </a:p>
          <a:p>
            <a:r>
              <a:rPr lang="en-US" sz="1600" dirty="0" smtClean="0"/>
              <a:t>10.4” high-brightness LCD </a:t>
            </a:r>
          </a:p>
          <a:p>
            <a:pPr marL="342900" lvl="2" indent="-114300">
              <a:buFont typeface="Arial" panose="020B0604020202020204" pitchFamily="34" charset="0"/>
              <a:buChar char="-"/>
            </a:pPr>
            <a:r>
              <a:rPr lang="en-US" sz="1000" dirty="0" smtClean="0">
                <a:solidFill>
                  <a:srgbClr val="FFFFFF"/>
                </a:solidFill>
              </a:rPr>
              <a:t>LCD brightness (typical): 400 </a:t>
            </a:r>
            <a:r>
              <a:rPr lang="en-US" sz="1000" dirty="0">
                <a:solidFill>
                  <a:srgbClr val="FFFFFF"/>
                </a:solidFill>
              </a:rPr>
              <a:t>cd/m</a:t>
            </a:r>
            <a:r>
              <a:rPr lang="en-US" sz="1000" baseline="30000" dirty="0">
                <a:solidFill>
                  <a:srgbClr val="FFFFFF"/>
                </a:solidFill>
              </a:rPr>
              <a:t>2 </a:t>
            </a:r>
            <a:r>
              <a:rPr lang="en-US" sz="1000" baseline="30000" dirty="0" smtClean="0">
                <a:solidFill>
                  <a:srgbClr val="FFFFFF"/>
                </a:solidFill>
              </a:rPr>
              <a:t> </a:t>
            </a:r>
            <a:endParaRPr lang="en-US" sz="1000" dirty="0">
              <a:solidFill>
                <a:srgbClr val="FFFFFF"/>
              </a:solidFill>
            </a:endParaRPr>
          </a:p>
          <a:p>
            <a:pPr marL="342900" lvl="2" indent="-114300">
              <a:buFont typeface="Arial" panose="020B0604020202020204" pitchFamily="34" charset="0"/>
              <a:buChar char="-"/>
            </a:pPr>
            <a:r>
              <a:rPr lang="en-US" sz="1000" dirty="0" smtClean="0">
                <a:solidFill>
                  <a:schemeClr val="bg1"/>
                </a:solidFill>
              </a:rPr>
              <a:t>Native </a:t>
            </a:r>
            <a:r>
              <a:rPr lang="en-US" sz="1000" dirty="0">
                <a:solidFill>
                  <a:schemeClr val="bg1"/>
                </a:solidFill>
              </a:rPr>
              <a:t>resolution: </a:t>
            </a:r>
            <a:r>
              <a:rPr lang="en-US" sz="1000" dirty="0" smtClean="0">
                <a:solidFill>
                  <a:schemeClr val="bg1"/>
                </a:solidFill>
              </a:rPr>
              <a:t>SVGA (800x600)</a:t>
            </a:r>
          </a:p>
          <a:p>
            <a:r>
              <a:rPr lang="en-US" sz="1600" dirty="0" smtClean="0"/>
              <a:t>Flexible </a:t>
            </a:r>
            <a:r>
              <a:rPr lang="en-US" sz="1600" dirty="0"/>
              <a:t>configuration options</a:t>
            </a:r>
          </a:p>
          <a:p>
            <a:pPr marL="342900" lvl="1" indent="-114300">
              <a:buFontTx/>
              <a:buChar char="-"/>
            </a:pPr>
            <a:r>
              <a:rPr lang="en-US" sz="1000" dirty="0"/>
              <a:t>Encrypted 3-track </a:t>
            </a:r>
            <a:r>
              <a:rPr lang="en-US" sz="1000" dirty="0" smtClean="0"/>
              <a:t>MSR option</a:t>
            </a:r>
          </a:p>
          <a:p>
            <a:pPr marL="342900" lvl="1" indent="-114300">
              <a:buFontTx/>
              <a:buChar char="-"/>
            </a:pPr>
            <a:r>
              <a:rPr lang="en-US" sz="1000" dirty="0" smtClean="0"/>
              <a:t>Integrated and modular mount options (VESA 75mm / 100mm)</a:t>
            </a:r>
          </a:p>
          <a:p>
            <a:pPr marL="342900" lvl="1" indent="-114300">
              <a:buFontTx/>
              <a:buChar char="-"/>
            </a:pPr>
            <a:r>
              <a:rPr lang="en-US" sz="1000" dirty="0" smtClean="0"/>
              <a:t>Video </a:t>
            </a:r>
            <a:r>
              <a:rPr lang="en-US" sz="1000" dirty="0"/>
              <a:t>interfaces: HDMI, Display port, VGA, DVI (via HDMI) </a:t>
            </a:r>
          </a:p>
          <a:p>
            <a:r>
              <a:rPr lang="en-US" sz="1600" dirty="0" smtClean="0"/>
              <a:t>Retail hardened </a:t>
            </a:r>
            <a:endParaRPr lang="en-US" sz="1600" dirty="0"/>
          </a:p>
          <a:p>
            <a:pPr marL="342900" lvl="2" indent="-114300">
              <a:buFont typeface="Arial" panose="020B0604020202020204" pitchFamily="34" charset="0"/>
              <a:buChar char="-"/>
            </a:pPr>
            <a:r>
              <a:rPr lang="en-US" sz="1000" dirty="0" smtClean="0">
                <a:solidFill>
                  <a:schemeClr val="bg1"/>
                </a:solidFill>
              </a:rPr>
              <a:t>Sealed flat screen display resists dusts and liquids</a:t>
            </a:r>
          </a:p>
          <a:p>
            <a:pPr marL="342900" lvl="2" indent="-114300">
              <a:buFont typeface="Arial" panose="020B0604020202020204" pitchFamily="34" charset="0"/>
              <a:buChar char="-"/>
            </a:pPr>
            <a:r>
              <a:rPr lang="en-US" sz="1000" dirty="0" smtClean="0">
                <a:solidFill>
                  <a:schemeClr val="bg1"/>
                </a:solidFill>
              </a:rPr>
              <a:t>Industrial </a:t>
            </a:r>
            <a:r>
              <a:rPr lang="en-US" sz="1000" dirty="0">
                <a:solidFill>
                  <a:schemeClr val="bg1"/>
                </a:solidFill>
              </a:rPr>
              <a:t>grade </a:t>
            </a:r>
            <a:r>
              <a:rPr lang="en-US" sz="1000" dirty="0" smtClean="0">
                <a:solidFill>
                  <a:schemeClr val="bg1"/>
                </a:solidFill>
              </a:rPr>
              <a:t>LED-backlit LCD</a:t>
            </a:r>
            <a:r>
              <a:rPr lang="en-US" sz="1000" dirty="0">
                <a:solidFill>
                  <a:schemeClr val="bg1"/>
                </a:solidFill>
              </a:rPr>
              <a:t>: 50K hours to ½ brightness</a:t>
            </a:r>
          </a:p>
          <a:p>
            <a:pPr marL="342900" lvl="2" indent="-114300">
              <a:buFont typeface="Arial" panose="020B0604020202020204" pitchFamily="34" charset="0"/>
              <a:buChar char="-"/>
            </a:pPr>
            <a:r>
              <a:rPr lang="en-US" sz="1000" dirty="0">
                <a:solidFill>
                  <a:schemeClr val="bg1"/>
                </a:solidFill>
              </a:rPr>
              <a:t>Terminal powered via 12V USB (secure latching connectors)</a:t>
            </a:r>
          </a:p>
          <a:p>
            <a:pPr marL="342900" lvl="2" indent="-114300">
              <a:buFont typeface="Arial" panose="020B0604020202020204" pitchFamily="34" charset="0"/>
              <a:buChar char="-"/>
            </a:pPr>
            <a:r>
              <a:rPr lang="en-US" sz="1000" dirty="0">
                <a:solidFill>
                  <a:schemeClr val="bg1"/>
                </a:solidFill>
              </a:rPr>
              <a:t>Software OSD controls (no physical buttons to prevent tampering)</a:t>
            </a:r>
          </a:p>
        </p:txBody>
      </p:sp>
      <p:pic>
        <p:nvPicPr>
          <p:cNvPr id="11"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t="8448" r="3318" b="4003"/>
          <a:stretch/>
        </p:blipFill>
        <p:spPr bwMode="auto">
          <a:xfrm>
            <a:off x="5283304" y="1409700"/>
            <a:ext cx="3376203" cy="2340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Placeholder 2"/>
          <p:cNvSpPr txBox="1">
            <a:spLocks/>
          </p:cNvSpPr>
          <p:nvPr/>
        </p:nvSpPr>
        <p:spPr>
          <a:xfrm>
            <a:off x="5084561" y="4048125"/>
            <a:ext cx="3773690" cy="71541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smtClean="0">
                <a:cs typeface="Arial" charset="0"/>
              </a:rPr>
              <a:t>The XT10 combines modern styling, an intuitive  touch interface, and retail hardened design to improve interaction with your customers</a:t>
            </a:r>
            <a:endParaRPr lang="en-US" sz="1300" dirty="0">
              <a:cs typeface="Arial" charset="0"/>
            </a:endParaRPr>
          </a:p>
        </p:txBody>
      </p:sp>
      <p:sp>
        <p:nvSpPr>
          <p:cNvPr id="14" name="Footer Placeholder 2"/>
          <p:cNvSpPr>
            <a:spLocks noGrp="1"/>
          </p:cNvSpPr>
          <p:nvPr>
            <p:ph type="ftr" sz="quarter" idx="4294967295"/>
          </p:nvPr>
        </p:nvSpPr>
        <p:spPr>
          <a:xfrm>
            <a:off x="1189038" y="4837115"/>
            <a:ext cx="2895600" cy="274637"/>
          </a:xfrm>
          <a:prstGeom prst="rect">
            <a:avLst/>
          </a:prstGeom>
        </p:spPr>
        <p:txBody>
          <a:body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15" name="Date Placeholder 3"/>
          <p:cNvSpPr txBox="1">
            <a:spLocks/>
          </p:cNvSpPr>
          <p:nvPr/>
        </p:nvSpPr>
        <p:spPr>
          <a:xfrm>
            <a:off x="474663" y="4872975"/>
            <a:ext cx="690562"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13486D5E-6732-478A-8D72-49A3EB55F9C6}" type="datetime1">
              <a:rPr lang="en-US" sz="800">
                <a:solidFill>
                  <a:schemeClr val="tx2"/>
                </a:solidFill>
                <a:latin typeface="+mn-lt"/>
                <a:ea typeface="+mn-ea"/>
                <a:cs typeface="+mn-cs"/>
              </a:rPr>
              <a:pPr>
                <a:defRPr/>
              </a:pPr>
              <a:t>3/13/2015</a:t>
            </a:fld>
            <a:endParaRPr lang="en-US" sz="800" dirty="0">
              <a:solidFill>
                <a:schemeClr val="tx2"/>
              </a:solidFill>
              <a:latin typeface="+mn-lt"/>
              <a:ea typeface="+mn-ea"/>
              <a:cs typeface="+mn-cs"/>
            </a:endParaRPr>
          </a:p>
        </p:txBody>
      </p:sp>
    </p:spTree>
    <p:extLst>
      <p:ext uri="{BB962C8B-B14F-4D97-AF65-F5344CB8AC3E}">
        <p14:creationId xmlns:p14="http://schemas.microsoft.com/office/powerpoint/2010/main" val="758900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6751" y="1162051"/>
            <a:ext cx="4308168" cy="3590926"/>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71450" indent="-171450" defTabSz="914400">
              <a:spcBef>
                <a:spcPts val="0"/>
              </a:spcBef>
              <a:spcAft>
                <a:spcPts val="0"/>
              </a:spcAft>
              <a:buFont typeface="Arial" pitchFamily="34" charset="0"/>
              <a:buChar char="•"/>
            </a:pPr>
            <a:endParaRPr lang="en-US" sz="1400" dirty="0">
              <a:solidFill>
                <a:srgbClr val="FFFFFF"/>
              </a:solidFill>
            </a:endParaRPr>
          </a:p>
        </p:txBody>
      </p:sp>
      <p:sp>
        <p:nvSpPr>
          <p:cNvPr id="7" name="TextBox 6"/>
          <p:cNvSpPr txBox="1"/>
          <p:nvPr/>
        </p:nvSpPr>
        <p:spPr>
          <a:xfrm>
            <a:off x="609601" y="117344"/>
            <a:ext cx="7882973" cy="535531"/>
          </a:xfrm>
          <a:prstGeom prst="rect">
            <a:avLst/>
          </a:prstGeom>
          <a:noFill/>
        </p:spPr>
        <p:txBody>
          <a:bodyPr wrap="square" lIns="91440" tIns="45720" rIns="91440" bIns="45720">
            <a:spAutoFit/>
          </a:bodyPr>
          <a:lstStyle/>
          <a:p>
            <a:pPr>
              <a:lnSpc>
                <a:spcPct val="90000"/>
              </a:lnSpc>
              <a:defRPr/>
            </a:pPr>
            <a:r>
              <a:rPr lang="en-US" sz="3200" dirty="0">
                <a:solidFill>
                  <a:srgbClr val="404040"/>
                </a:solidFill>
                <a:latin typeface="Arial"/>
                <a:cs typeface="Arial"/>
              </a:rPr>
              <a:t>NCR RealPOS </a:t>
            </a:r>
            <a:r>
              <a:rPr lang="en-US" sz="3200" dirty="0" smtClean="0">
                <a:solidFill>
                  <a:srgbClr val="404040"/>
                </a:solidFill>
                <a:latin typeface="Arial"/>
                <a:cs typeface="Arial"/>
              </a:rPr>
              <a:t>XD10 Display</a:t>
            </a:r>
            <a:endParaRPr lang="en-US" sz="3200" dirty="0">
              <a:solidFill>
                <a:srgbClr val="404040"/>
              </a:solidFill>
              <a:latin typeface="Arial"/>
              <a:cs typeface="Arial"/>
            </a:endParaRPr>
          </a:p>
        </p:txBody>
      </p:sp>
      <p:sp>
        <p:nvSpPr>
          <p:cNvPr id="4" name="Rectangle 3"/>
          <p:cNvSpPr/>
          <p:nvPr/>
        </p:nvSpPr>
        <p:spPr>
          <a:xfrm>
            <a:off x="5094086" y="1162051"/>
            <a:ext cx="3764165" cy="35909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6" name="Slide Number Placeholder 5"/>
          <p:cNvSpPr>
            <a:spLocks noGrp="1"/>
          </p:cNvSpPr>
          <p:nvPr>
            <p:ph type="sldNum" sz="quarter" idx="12"/>
          </p:nvPr>
        </p:nvSpPr>
        <p:spPr/>
        <p:txBody>
          <a:bodyPr/>
          <a:lstStyle/>
          <a:p>
            <a:fld id="{2A35049D-DB52-454A-B8E6-A59A17E9EA13}" type="slidenum">
              <a:rPr lang="en-US" smtClean="0"/>
              <a:t>45</a:t>
            </a:fld>
            <a:endParaRPr lang="en-US" dirty="0"/>
          </a:p>
        </p:txBody>
      </p:sp>
      <p:sp>
        <p:nvSpPr>
          <p:cNvPr id="10" name="Rectangle 9"/>
          <p:cNvSpPr/>
          <p:nvPr/>
        </p:nvSpPr>
        <p:spPr>
          <a:xfrm>
            <a:off x="609601" y="540186"/>
            <a:ext cx="7757252" cy="430887"/>
          </a:xfrm>
          <a:prstGeom prst="rect">
            <a:avLst/>
          </a:prstGeom>
        </p:spPr>
        <p:txBody>
          <a:bodyPr wrap="none" lIns="91440" tIns="45720" rIns="91440" bIns="45720">
            <a:spAutoFit/>
          </a:bodyPr>
          <a:lstStyle/>
          <a:p>
            <a:r>
              <a:rPr lang="en-US" sz="2200" spc="-50" dirty="0">
                <a:solidFill>
                  <a:srgbClr val="54B948"/>
                </a:solidFill>
                <a:latin typeface="+mn-lt"/>
              </a:rPr>
              <a:t>The look you want with the performance and reliability you need</a:t>
            </a:r>
          </a:p>
        </p:txBody>
      </p:sp>
      <p:sp>
        <p:nvSpPr>
          <p:cNvPr id="12" name="TextBox 7"/>
          <p:cNvSpPr txBox="1">
            <a:spLocks noChangeArrowheads="1"/>
          </p:cNvSpPr>
          <p:nvPr/>
        </p:nvSpPr>
        <p:spPr bwMode="auto">
          <a:xfrm>
            <a:off x="666751" y="1228726"/>
            <a:ext cx="4355793" cy="3262432"/>
          </a:xfrm>
          <a:prstGeom prst="rect">
            <a:avLst/>
          </a:prstGeom>
          <a:noFill/>
          <a:ln w="9525">
            <a:noFill/>
            <a:miter lim="800000"/>
            <a:headEnd/>
            <a:tailEnd/>
          </a:ln>
        </p:spPr>
        <p:txBody>
          <a:bodyPr wrap="square" lIns="91440" tIns="45720" rIns="91440" bIns="45720">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pPr marL="171450" lvl="2" indent="-171450">
              <a:lnSpc>
                <a:spcPct val="150000"/>
              </a:lnSpc>
              <a:buFont typeface="Arial" panose="020B0604020202020204" pitchFamily="34" charset="0"/>
              <a:buChar char="•"/>
            </a:pPr>
            <a:r>
              <a:rPr lang="en-US" sz="1600" dirty="0" smtClean="0">
                <a:solidFill>
                  <a:schemeClr val="bg1"/>
                </a:solidFill>
                <a:latin typeface="Arial" panose="020B0604020202020204" pitchFamily="34" charset="0"/>
                <a:ea typeface="R Frutiger Roman"/>
                <a:cs typeface="Arial" panose="020B0604020202020204" pitchFamily="34" charset="0"/>
              </a:rPr>
              <a:t>Stylish and </a:t>
            </a:r>
            <a:r>
              <a:rPr lang="en-US" sz="1600" dirty="0">
                <a:solidFill>
                  <a:schemeClr val="bg1"/>
                </a:solidFill>
                <a:latin typeface="Arial" panose="020B0604020202020204" pitchFamily="34" charset="0"/>
                <a:ea typeface="R Frutiger Roman"/>
                <a:cs typeface="Arial" panose="020B0604020202020204" pitchFamily="34" charset="0"/>
              </a:rPr>
              <a:t>compact zero-bezel </a:t>
            </a:r>
            <a:r>
              <a:rPr lang="en-US" sz="1600" dirty="0" smtClean="0">
                <a:solidFill>
                  <a:schemeClr val="bg1"/>
                </a:solidFill>
                <a:latin typeface="Arial" panose="020B0604020202020204" pitchFamily="34" charset="0"/>
                <a:ea typeface="R Frutiger Roman"/>
                <a:cs typeface="Arial" panose="020B0604020202020204" pitchFamily="34" charset="0"/>
              </a:rPr>
              <a:t>design</a:t>
            </a:r>
            <a:endParaRPr lang="en-US" sz="1000" dirty="0" smtClean="0">
              <a:solidFill>
                <a:srgbClr val="FFFFFF"/>
              </a:solidFill>
            </a:endParaRPr>
          </a:p>
          <a:p>
            <a:r>
              <a:rPr lang="en-US" sz="1600" dirty="0" smtClean="0"/>
              <a:t>10.4” high-bright LED-backlit LCD </a:t>
            </a:r>
          </a:p>
          <a:p>
            <a:pPr marL="342900" lvl="2" indent="-114300">
              <a:buFont typeface="Arial" panose="020B0604020202020204" pitchFamily="34" charset="0"/>
              <a:buChar char="-"/>
            </a:pPr>
            <a:r>
              <a:rPr lang="en-US" sz="1000" dirty="0" smtClean="0">
                <a:solidFill>
                  <a:srgbClr val="FFFFFF"/>
                </a:solidFill>
              </a:rPr>
              <a:t>LCD brightness (typical): 400 </a:t>
            </a:r>
            <a:r>
              <a:rPr lang="en-US" sz="1000" dirty="0">
                <a:solidFill>
                  <a:srgbClr val="FFFFFF"/>
                </a:solidFill>
              </a:rPr>
              <a:t>cd/m</a:t>
            </a:r>
            <a:r>
              <a:rPr lang="en-US" sz="1000" baseline="30000" dirty="0">
                <a:solidFill>
                  <a:srgbClr val="FFFFFF"/>
                </a:solidFill>
              </a:rPr>
              <a:t>2 </a:t>
            </a:r>
            <a:r>
              <a:rPr lang="en-US" sz="1000" baseline="30000" dirty="0" smtClean="0">
                <a:solidFill>
                  <a:srgbClr val="FFFFFF"/>
                </a:solidFill>
              </a:rPr>
              <a:t> </a:t>
            </a:r>
            <a:endParaRPr lang="en-US" sz="1000" dirty="0">
              <a:solidFill>
                <a:srgbClr val="FFFFFF"/>
              </a:solidFill>
            </a:endParaRPr>
          </a:p>
          <a:p>
            <a:pPr marL="342900" lvl="2" indent="-114300">
              <a:buFont typeface="Arial" panose="020B0604020202020204" pitchFamily="34" charset="0"/>
              <a:buChar char="-"/>
            </a:pPr>
            <a:r>
              <a:rPr lang="en-US" sz="1000" dirty="0" smtClean="0">
                <a:solidFill>
                  <a:schemeClr val="bg1"/>
                </a:solidFill>
              </a:rPr>
              <a:t>Native </a:t>
            </a:r>
            <a:r>
              <a:rPr lang="en-US" sz="1000" dirty="0">
                <a:solidFill>
                  <a:schemeClr val="bg1"/>
                </a:solidFill>
              </a:rPr>
              <a:t>resolution: </a:t>
            </a:r>
            <a:r>
              <a:rPr lang="en-US" sz="1000" dirty="0" smtClean="0">
                <a:solidFill>
                  <a:schemeClr val="bg1"/>
                </a:solidFill>
              </a:rPr>
              <a:t>SVGA (800x600)</a:t>
            </a:r>
          </a:p>
          <a:p>
            <a:r>
              <a:rPr lang="en-US" sz="1600" dirty="0" smtClean="0"/>
              <a:t>Flexible </a:t>
            </a:r>
            <a:r>
              <a:rPr lang="en-US" sz="1600" dirty="0"/>
              <a:t>configuration options</a:t>
            </a:r>
          </a:p>
          <a:p>
            <a:pPr marL="342900" lvl="1" indent="-114300">
              <a:buFontTx/>
              <a:buChar char="-"/>
            </a:pPr>
            <a:r>
              <a:rPr lang="en-US" sz="1000" dirty="0"/>
              <a:t>Encrypted 3-track </a:t>
            </a:r>
            <a:r>
              <a:rPr lang="en-US" sz="1000" dirty="0" smtClean="0"/>
              <a:t>MSR option</a:t>
            </a:r>
          </a:p>
          <a:p>
            <a:pPr marL="342900" lvl="1" indent="-114300">
              <a:buFontTx/>
              <a:buChar char="-"/>
            </a:pPr>
            <a:r>
              <a:rPr lang="en-US" sz="1000" dirty="0" smtClean="0"/>
              <a:t>Versatile mount options (VESA 75mm / 100mm)</a:t>
            </a:r>
          </a:p>
          <a:p>
            <a:pPr marL="342900" lvl="1" indent="-114300">
              <a:buFontTx/>
              <a:buChar char="-"/>
            </a:pPr>
            <a:r>
              <a:rPr lang="en-US" sz="1000" dirty="0" smtClean="0"/>
              <a:t>Can be integrated on rear of X-Series POS stand</a:t>
            </a:r>
          </a:p>
          <a:p>
            <a:pPr marL="342900" lvl="1" indent="-114300">
              <a:buFontTx/>
              <a:buChar char="-"/>
            </a:pPr>
            <a:r>
              <a:rPr lang="en-US" sz="1000" dirty="0"/>
              <a:t>Video interfaces: HDMI, Display port, VGA, DVI (via HDMI) </a:t>
            </a:r>
          </a:p>
          <a:p>
            <a:r>
              <a:rPr lang="en-US" sz="1600" dirty="0"/>
              <a:t>Retail hardened </a:t>
            </a:r>
          </a:p>
          <a:p>
            <a:pPr marL="342900" lvl="2" indent="-114300">
              <a:buFont typeface="Arial" panose="020B0604020202020204" pitchFamily="34" charset="0"/>
              <a:buChar char="-"/>
            </a:pPr>
            <a:r>
              <a:rPr lang="en-US" sz="1000" dirty="0" smtClean="0">
                <a:solidFill>
                  <a:schemeClr val="bg1"/>
                </a:solidFill>
              </a:rPr>
              <a:t>Sealed flat screen display resists dust and spills</a:t>
            </a:r>
          </a:p>
          <a:p>
            <a:pPr marL="342900" lvl="2" indent="-114300">
              <a:buFont typeface="Arial" panose="020B0604020202020204" pitchFamily="34" charset="0"/>
              <a:buChar char="-"/>
            </a:pPr>
            <a:r>
              <a:rPr lang="en-US" sz="1000" dirty="0" smtClean="0">
                <a:solidFill>
                  <a:schemeClr val="bg1"/>
                </a:solidFill>
              </a:rPr>
              <a:t>Industrial </a:t>
            </a:r>
            <a:r>
              <a:rPr lang="en-US" sz="1000" dirty="0">
                <a:solidFill>
                  <a:schemeClr val="bg1"/>
                </a:solidFill>
              </a:rPr>
              <a:t>grade LCD: 50K hours to ½ brightness</a:t>
            </a:r>
          </a:p>
          <a:p>
            <a:pPr marL="342900" lvl="2" indent="-114300">
              <a:buFont typeface="Arial" panose="020B0604020202020204" pitchFamily="34" charset="0"/>
              <a:buChar char="-"/>
            </a:pPr>
            <a:r>
              <a:rPr lang="en-US" sz="1000" dirty="0">
                <a:solidFill>
                  <a:schemeClr val="bg1"/>
                </a:solidFill>
              </a:rPr>
              <a:t>Terminal powered via 12V USB (secure latching </a:t>
            </a:r>
            <a:r>
              <a:rPr lang="en-US" sz="1000" dirty="0" smtClean="0">
                <a:solidFill>
                  <a:schemeClr val="bg1"/>
                </a:solidFill>
              </a:rPr>
              <a:t>connectors)</a:t>
            </a:r>
            <a:endParaRPr lang="en-US" sz="1000" dirty="0">
              <a:solidFill>
                <a:schemeClr val="bg1"/>
              </a:solidFill>
            </a:endParaRPr>
          </a:p>
          <a:p>
            <a:pPr marL="342900" lvl="2" indent="-114300">
              <a:buFont typeface="Arial" panose="020B0604020202020204" pitchFamily="34" charset="0"/>
              <a:buChar char="-"/>
            </a:pPr>
            <a:r>
              <a:rPr lang="en-US" sz="1000" dirty="0" smtClean="0">
                <a:solidFill>
                  <a:schemeClr val="bg1"/>
                </a:solidFill>
              </a:rPr>
              <a:t>Software </a:t>
            </a:r>
            <a:r>
              <a:rPr lang="en-US" sz="1000" dirty="0">
                <a:solidFill>
                  <a:schemeClr val="bg1"/>
                </a:solidFill>
              </a:rPr>
              <a:t>OSD controls (no physical buttons to prevent tampering)</a:t>
            </a:r>
          </a:p>
          <a:p>
            <a:pPr marL="342900" lvl="1" indent="-114300">
              <a:buFontTx/>
              <a:buChar char="-"/>
            </a:pPr>
            <a:endParaRPr lang="en-US" sz="1000" dirty="0"/>
          </a:p>
        </p:txBody>
      </p:sp>
      <p:pic>
        <p:nvPicPr>
          <p:cNvPr id="11"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t="8448" r="3318" b="4003"/>
          <a:stretch/>
        </p:blipFill>
        <p:spPr bwMode="auto">
          <a:xfrm>
            <a:off x="5283304" y="1409700"/>
            <a:ext cx="3376203" cy="2340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Placeholder 2"/>
          <p:cNvSpPr txBox="1">
            <a:spLocks/>
          </p:cNvSpPr>
          <p:nvPr/>
        </p:nvSpPr>
        <p:spPr>
          <a:xfrm>
            <a:off x="5084561" y="4048125"/>
            <a:ext cx="3773690" cy="715411"/>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smtClean="0">
                <a:cs typeface="Arial" charset="0"/>
              </a:rPr>
              <a:t>The XD10 features a stylish and rugged design, high brightness LCD, and flexible configuration options to  enhance the checkout experience  </a:t>
            </a:r>
            <a:endParaRPr lang="en-US" sz="1300" dirty="0">
              <a:cs typeface="Arial" charset="0"/>
            </a:endParaRPr>
          </a:p>
        </p:txBody>
      </p:sp>
      <p:sp>
        <p:nvSpPr>
          <p:cNvPr id="14" name="Footer Placeholder 2"/>
          <p:cNvSpPr>
            <a:spLocks noGrp="1"/>
          </p:cNvSpPr>
          <p:nvPr>
            <p:ph type="ftr" sz="quarter" idx="4294967295"/>
          </p:nvPr>
        </p:nvSpPr>
        <p:spPr>
          <a:xfrm>
            <a:off x="1189038" y="4837115"/>
            <a:ext cx="2895600" cy="274637"/>
          </a:xfrm>
          <a:prstGeom prst="rect">
            <a:avLst/>
          </a:prstGeom>
        </p:spPr>
        <p:txBody>
          <a:body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15" name="Date Placeholder 3"/>
          <p:cNvSpPr txBox="1">
            <a:spLocks/>
          </p:cNvSpPr>
          <p:nvPr/>
        </p:nvSpPr>
        <p:spPr>
          <a:xfrm>
            <a:off x="474663" y="4864010"/>
            <a:ext cx="690562"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a:defRPr/>
            </a:pPr>
            <a:fld id="{13486D5E-6732-478A-8D72-49A3EB55F9C6}" type="datetime1">
              <a:rPr lang="en-US" sz="800">
                <a:solidFill>
                  <a:schemeClr val="tx2"/>
                </a:solidFill>
                <a:latin typeface="+mn-lt"/>
                <a:ea typeface="+mn-ea"/>
                <a:cs typeface="+mn-cs"/>
              </a:rPr>
              <a:pPr>
                <a:defRPr/>
              </a:pPr>
              <a:t>3/13/2015</a:t>
            </a:fld>
            <a:endParaRPr lang="en-US" sz="800" dirty="0">
              <a:solidFill>
                <a:schemeClr val="tx2"/>
              </a:solidFill>
              <a:latin typeface="+mn-lt"/>
              <a:ea typeface="+mn-ea"/>
              <a:cs typeface="+mn-cs"/>
            </a:endParaRPr>
          </a:p>
        </p:txBody>
      </p:sp>
    </p:spTree>
    <p:extLst>
      <p:ext uri="{BB962C8B-B14F-4D97-AF65-F5344CB8AC3E}">
        <p14:creationId xmlns:p14="http://schemas.microsoft.com/office/powerpoint/2010/main" val="3200288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a:xfrm>
            <a:off x="1271213" y="4906963"/>
            <a:ext cx="2895600" cy="274637"/>
          </a:xfrm>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a:xfrm>
            <a:off x="556838" y="4906963"/>
            <a:ext cx="690562" cy="274637"/>
          </a:xfrm>
        </p:spPr>
        <p:txBody>
          <a:bodyPr/>
          <a:lstStyle/>
          <a:p>
            <a:pPr>
              <a:defRPr/>
            </a:pPr>
            <a:fld id="{13486D5E-6732-478A-8D72-49A3EB55F9C6}" type="datetime1">
              <a:rPr lang="en-US" smtClean="0"/>
              <a:t>3/13/2015</a:t>
            </a:fld>
            <a:endParaRPr lang="en-US" dirty="0"/>
          </a:p>
        </p:txBody>
      </p:sp>
      <p:sp>
        <p:nvSpPr>
          <p:cNvPr id="6" name="Title 5"/>
          <p:cNvSpPr>
            <a:spLocks noGrp="1"/>
          </p:cNvSpPr>
          <p:nvPr>
            <p:ph type="title"/>
          </p:nvPr>
        </p:nvSpPr>
        <p:spPr>
          <a:xfrm>
            <a:off x="421572" y="66675"/>
            <a:ext cx="8229600" cy="647698"/>
          </a:xfrm>
        </p:spPr>
        <p:txBody>
          <a:bodyPr/>
          <a:lstStyle/>
          <a:p>
            <a:r>
              <a:rPr lang="en-US" dirty="0"/>
              <a:t>NCR RealPOS </a:t>
            </a:r>
            <a:r>
              <a:rPr lang="en-US" dirty="0" smtClean="0"/>
              <a:t>59XX Displays</a:t>
            </a:r>
            <a:endParaRPr lang="en-US" dirty="0"/>
          </a:p>
        </p:txBody>
      </p:sp>
      <p:graphicFrame>
        <p:nvGraphicFramePr>
          <p:cNvPr id="12" name="Group 120"/>
          <p:cNvGraphicFramePr>
            <a:graphicFrameLocks/>
          </p:cNvGraphicFramePr>
          <p:nvPr>
            <p:extLst>
              <p:ext uri="{D42A27DB-BD31-4B8C-83A1-F6EECF244321}">
                <p14:modId xmlns:p14="http://schemas.microsoft.com/office/powerpoint/2010/main" val="4237721710"/>
              </p:ext>
            </p:extLst>
          </p:nvPr>
        </p:nvGraphicFramePr>
        <p:xfrm>
          <a:off x="476250" y="733425"/>
          <a:ext cx="8347075" cy="4191560"/>
        </p:xfrm>
        <a:graphic>
          <a:graphicData uri="http://schemas.openxmlformats.org/drawingml/2006/table">
            <a:tbl>
              <a:tblPr/>
              <a:tblGrid>
                <a:gridCol w="1571625"/>
                <a:gridCol w="1295400"/>
                <a:gridCol w="1295400"/>
                <a:gridCol w="1295400"/>
                <a:gridCol w="208310"/>
                <a:gridCol w="1314212"/>
                <a:gridCol w="1366728"/>
              </a:tblGrid>
              <a:tr h="542925">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1000" b="1" i="0" u="none" strike="noStrike" cap="none" normalizeH="0" baseline="0" dirty="0" smtClean="0">
                        <a:ln>
                          <a:noFill/>
                        </a:ln>
                        <a:solidFill>
                          <a:schemeClr val="bg1"/>
                        </a:solidFill>
                        <a:effectLst/>
                        <a:latin typeface="+mn-lt"/>
                      </a:endParaRP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5982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6.5” Display</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5943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12” Display</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5943</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 15” Display</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11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5967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12” Touch</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5967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100" b="1" i="0" u="none" strike="noStrike" cap="none" normalizeH="0" baseline="0" dirty="0" smtClean="0">
                          <a:ln>
                            <a:noFill/>
                          </a:ln>
                          <a:solidFill>
                            <a:schemeClr val="bg1"/>
                          </a:solidFill>
                          <a:effectLst/>
                          <a:latin typeface="+mn-lt"/>
                        </a:rPr>
                        <a:t>15” Touch</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r>
              <a:tr h="653439">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800" b="1" i="0" u="none" strike="noStrike" cap="none" normalizeH="0" baseline="0" dirty="0" smtClean="0">
                        <a:ln>
                          <a:noFill/>
                        </a:ln>
                        <a:solidFill>
                          <a:schemeClr val="bg1"/>
                        </a:solidFill>
                        <a:effectLst/>
                        <a:latin typeface="+mn-lt"/>
                      </a:endParaRP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800" b="1" i="0" u="none" strike="noStrike" cap="none" normalizeH="0" baseline="0" dirty="0" smtClean="0">
                        <a:ln>
                          <a:noFill/>
                        </a:ln>
                        <a:solidFill>
                          <a:schemeClr val="bg1">
                            <a:lumMod val="50000"/>
                          </a:schemeClr>
                        </a:solidFill>
                        <a:effectLst/>
                        <a:latin typeface="+mn-lt"/>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800" b="1" i="0" u="none" strike="noStrike" kern="1200" cap="none" normalizeH="0" baseline="0" dirty="0" smtClean="0">
                        <a:ln>
                          <a:noFill/>
                        </a:ln>
                        <a:solidFill>
                          <a:srgbClr val="54B948"/>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2002">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Touch Screen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Surface Capacitive</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Surface Capacitive</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0587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LCD Type</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High Bright LED</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 High Bright LED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High Bright LED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 High Bright LED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High Bright LED</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0590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LCD Brightness (typical)</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228600" lvl="2" indent="0">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800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228600" lvl="2" indent="0">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500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900" b="0" i="0" u="none" strike="noStrike" kern="1200" cap="none" normalizeH="0" baseline="0" dirty="0" smtClean="0">
                          <a:ln>
                            <a:noFill/>
                          </a:ln>
                          <a:solidFill>
                            <a:schemeClr val="bg1">
                              <a:lumMod val="50000"/>
                            </a:schemeClr>
                          </a:solidFill>
                          <a:effectLst/>
                          <a:latin typeface="+mn-lt"/>
                          <a:ea typeface="+mn-ea"/>
                          <a:cs typeface="+mn-cs"/>
                        </a:rPr>
                        <a:t>400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  </a:t>
                      </a:r>
                      <a:r>
                        <a:rPr kumimoji="0" lang="en-US" sz="900" b="0" i="0" u="none" strike="noStrike" kern="1200" cap="none" normalizeH="0" baseline="0" dirty="0" smtClean="0">
                          <a:ln>
                            <a:noFill/>
                          </a:ln>
                          <a:solidFill>
                            <a:schemeClr val="bg1">
                              <a:lumMod val="50000"/>
                            </a:schemeClr>
                          </a:solidFill>
                          <a:effectLst/>
                          <a:latin typeface="+mn-lt"/>
                          <a:ea typeface="+mn-ea"/>
                          <a:cs typeface="+mn-cs"/>
                        </a:rPr>
                        <a:t>(R1.1)</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kern="1200" cap="none" normalizeH="0" baseline="0" dirty="0" smtClean="0">
                          <a:ln>
                            <a:noFill/>
                          </a:ln>
                          <a:solidFill>
                            <a:schemeClr val="bg1"/>
                          </a:solidFill>
                          <a:effectLst/>
                          <a:latin typeface="+mn-lt"/>
                          <a:ea typeface="+mn-ea"/>
                          <a:cs typeface="+mn-cs"/>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lvl="2" indent="0" algn="ctr">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500 </a:t>
                      </a:r>
                      <a:r>
                        <a:rPr kumimoji="0" lang="en-US" sz="9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00" baseline="30000" dirty="0" smtClean="0">
                          <a:solidFill>
                            <a:schemeClr val="tx1">
                              <a:lumMod val="50000"/>
                              <a:lumOff val="50000"/>
                            </a:schemeClr>
                          </a:solidFill>
                        </a:rPr>
                        <a:t>2</a:t>
                      </a:r>
                      <a:endParaRPr lang="en-US" sz="100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defTabSz="457200" rtl="0" eaLnBrk="1" latinLnBrk="0" hangingPunct="1">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400 cd/m2</a:t>
                      </a:r>
                      <a:endParaRPr kumimoji="0" lang="en-US" sz="900" b="0" i="0" u="none" strike="noStrike" kern="1200" cap="none" normalizeH="0" baseline="0" dirty="0">
                        <a:ln>
                          <a:noFill/>
                        </a:ln>
                        <a:solidFill>
                          <a:schemeClr val="bg1">
                            <a:lumMod val="50000"/>
                          </a:schemeClr>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75468">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Net Brightness (w/ touch)</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lvl="2" indent="0" algn="ctr" defTabSz="457200" rtl="0" eaLnBrk="1" latinLnBrk="0" hangingPunct="1">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N/A</a:t>
                      </a:r>
                      <a:endParaRPr kumimoji="0" lang="en-US" sz="900" b="0" i="0" u="none" strike="noStrike" kern="1200" cap="none" normalizeH="0" baseline="0" dirty="0">
                        <a:ln>
                          <a:noFill/>
                        </a:ln>
                        <a:solidFill>
                          <a:schemeClr val="bg1">
                            <a:lumMod val="50000"/>
                          </a:schemeClr>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defTabSz="457200" rtl="0" eaLnBrk="1" latinLnBrk="0" hangingPunct="1">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N/A</a:t>
                      </a:r>
                      <a:endParaRPr kumimoji="0" lang="en-US" sz="900" b="0" i="0" u="none" strike="noStrike" kern="1200" cap="none" normalizeH="0" baseline="0" dirty="0">
                        <a:ln>
                          <a:noFill/>
                        </a:ln>
                        <a:solidFill>
                          <a:schemeClr val="bg1">
                            <a:lumMod val="50000"/>
                          </a:schemeClr>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defTabSz="457200" rtl="0" eaLnBrk="1" latinLnBrk="0" hangingPunct="1">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N/A</a:t>
                      </a:r>
                      <a:endParaRPr kumimoji="0" lang="en-US" sz="900" b="0" i="0" u="none" strike="noStrike" kern="1200" cap="none" normalizeH="0" baseline="0" dirty="0">
                        <a:ln>
                          <a:noFill/>
                        </a:ln>
                        <a:solidFill>
                          <a:schemeClr val="bg1">
                            <a:lumMod val="50000"/>
                          </a:schemeClr>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kern="1200" cap="none" normalizeH="0" baseline="0" dirty="0" smtClean="0">
                          <a:ln>
                            <a:noFill/>
                          </a:ln>
                          <a:solidFill>
                            <a:schemeClr val="bg1"/>
                          </a:solidFill>
                          <a:effectLst/>
                          <a:latin typeface="+mn-lt"/>
                          <a:ea typeface="+mn-ea"/>
                          <a:cs typeface="+mn-cs"/>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lvl="2" indent="0" algn="ctr" defTabSz="457200" rtl="0" eaLnBrk="1" latinLnBrk="0" hangingPunct="1">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425 cd/m2</a:t>
                      </a:r>
                      <a:endParaRPr kumimoji="0" lang="en-US" sz="900" b="0" i="0" u="none" strike="noStrike" kern="1200" cap="none" normalizeH="0" baseline="0" dirty="0">
                        <a:ln>
                          <a:noFill/>
                        </a:ln>
                        <a:solidFill>
                          <a:schemeClr val="bg1">
                            <a:lumMod val="50000"/>
                          </a:schemeClr>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lvl="2" indent="0" algn="ctr" defTabSz="457200" rtl="0" eaLnBrk="1" latinLnBrk="0" hangingPunct="1">
                        <a:buFont typeface="Arial" panose="020B0604020202020204" pitchFamily="34" charset="0"/>
                        <a:buNone/>
                      </a:pPr>
                      <a:r>
                        <a:rPr kumimoji="0" lang="en-US" sz="900" b="0" i="0" u="none" strike="noStrike" kern="1200" cap="none" normalizeH="0" baseline="0" dirty="0" smtClean="0">
                          <a:ln>
                            <a:noFill/>
                          </a:ln>
                          <a:solidFill>
                            <a:schemeClr val="bg1">
                              <a:lumMod val="50000"/>
                            </a:schemeClr>
                          </a:solidFill>
                          <a:effectLst/>
                          <a:latin typeface="+mn-lt"/>
                          <a:ea typeface="+mn-ea"/>
                          <a:cs typeface="+mn-cs"/>
                        </a:rPr>
                        <a:t>340 cd/m2</a:t>
                      </a:r>
                      <a:endParaRPr kumimoji="0" lang="en-US" sz="900" b="0" i="0" u="none" strike="noStrike" kern="1200" cap="none" normalizeH="0" baseline="0" dirty="0">
                        <a:ln>
                          <a:noFill/>
                        </a:ln>
                        <a:solidFill>
                          <a:schemeClr val="bg1">
                            <a:lumMod val="50000"/>
                          </a:schemeClr>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3592">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Native Resolution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VGA 640x480</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XGA 1024x768</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XGA 1024x768</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XGA 1024x768</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XGA 1024x768</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9456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Bezel Design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Traditional</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Traditional</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Traditional</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Traditional</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Traditional</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7554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Color</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Charcoal Gray /Beige</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Charcoal Gray /Beige</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Charcoal Gray /Beige</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Charcoal Gray / Beige</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Charcoal Gray / Beige</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85089">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Stereo Speakers</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  </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  </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2796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MSR Option </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88787">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Biometrics Option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658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Camera Option</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281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Available 5V USB Port</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No</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281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900" b="1" i="0" u="none" strike="noStrike" cap="none" normalizeH="0" baseline="0" dirty="0" smtClean="0">
                          <a:ln>
                            <a:noFill/>
                          </a:ln>
                          <a:solidFill>
                            <a:schemeClr val="bg1"/>
                          </a:solidFill>
                          <a:effectLst/>
                          <a:latin typeface="+mn-lt"/>
                        </a:rPr>
                        <a:t>Video Interfaces </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VGA</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DVI, VGA</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DVI, VGA</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900" b="1" i="0" u="none" strike="noStrike" kern="1200" cap="none" normalizeH="0" baseline="0" dirty="0" smtClean="0">
                        <a:ln>
                          <a:noFill/>
                        </a:ln>
                        <a:solidFill>
                          <a:schemeClr val="bg1"/>
                        </a:solidFill>
                        <a:effectLst/>
                        <a:latin typeface="+mn-lt"/>
                        <a:ea typeface="+mn-ea"/>
                        <a:cs typeface="+mn-cs"/>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DVI, VGA</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900" b="0" i="0" u="none" strike="noStrike" cap="none" normalizeH="0" baseline="0" dirty="0" smtClean="0">
                          <a:ln>
                            <a:noFill/>
                          </a:ln>
                          <a:solidFill>
                            <a:schemeClr val="bg1">
                              <a:lumMod val="50000"/>
                            </a:schemeClr>
                          </a:solidFill>
                          <a:effectLst/>
                          <a:latin typeface="+mn-lt"/>
                        </a:rPr>
                        <a:t>DVI, VGA</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pic>
        <p:nvPicPr>
          <p:cNvPr id="13" name="Picture 11"/>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721225" y="1291340"/>
            <a:ext cx="588515" cy="63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1"/>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949567" y="1309526"/>
            <a:ext cx="644784" cy="60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1"/>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559675" y="1309523"/>
            <a:ext cx="588515" cy="63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1"/>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852460" y="1327712"/>
            <a:ext cx="644784" cy="60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9" descr="CD306_02a_RP5982_4"/>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1425120">
            <a:off x="2370962" y="1363307"/>
            <a:ext cx="696102" cy="530607"/>
          </a:xfrm>
          <a:prstGeom prst="rect">
            <a:avLst/>
          </a:prstGeom>
          <a:noFill/>
          <a:ln w="9525">
            <a:noFill/>
            <a:miter lim="800000"/>
            <a:headEnd/>
            <a:tailEnd/>
          </a:ln>
        </p:spPr>
      </p:pic>
    </p:spTree>
    <p:extLst>
      <p:ext uri="{BB962C8B-B14F-4D97-AF65-F5344CB8AC3E}">
        <p14:creationId xmlns:p14="http://schemas.microsoft.com/office/powerpoint/2010/main" val="546454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4609" y="952386"/>
            <a:ext cx="4198736" cy="386477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71450" indent="-171450" defTabSz="914400">
              <a:spcBef>
                <a:spcPts val="0"/>
              </a:spcBef>
              <a:spcAft>
                <a:spcPts val="0"/>
              </a:spcAft>
              <a:buFont typeface="Arial" pitchFamily="34" charset="0"/>
              <a:buChar char="•"/>
            </a:pPr>
            <a:endParaRPr lang="en-US" sz="1400" dirty="0">
              <a:solidFill>
                <a:srgbClr val="FFFFFF"/>
              </a:solidFill>
            </a:endParaRPr>
          </a:p>
        </p:txBody>
      </p:sp>
      <p:sp>
        <p:nvSpPr>
          <p:cNvPr id="7" name="TextBox 6"/>
          <p:cNvSpPr txBox="1"/>
          <p:nvPr/>
        </p:nvSpPr>
        <p:spPr>
          <a:xfrm>
            <a:off x="528409" y="208248"/>
            <a:ext cx="7882973" cy="535531"/>
          </a:xfrm>
          <a:prstGeom prst="rect">
            <a:avLst/>
          </a:prstGeom>
          <a:noFill/>
        </p:spPr>
        <p:txBody>
          <a:bodyPr wrap="square" lIns="91440" tIns="45720" rIns="91440" bIns="45720">
            <a:spAutoFit/>
          </a:bodyPr>
          <a:lstStyle/>
          <a:p>
            <a:pPr>
              <a:lnSpc>
                <a:spcPct val="90000"/>
              </a:lnSpc>
              <a:defRPr/>
            </a:pPr>
            <a:r>
              <a:rPr lang="en-US" sz="3200" dirty="0">
                <a:solidFill>
                  <a:srgbClr val="404040"/>
                </a:solidFill>
                <a:latin typeface="Arial"/>
                <a:cs typeface="Arial"/>
              </a:rPr>
              <a:t>NCR RealPOS </a:t>
            </a:r>
            <a:r>
              <a:rPr lang="en-US" sz="3200" dirty="0" smtClean="0">
                <a:solidFill>
                  <a:srgbClr val="404040"/>
                </a:solidFill>
                <a:latin typeface="Arial"/>
                <a:cs typeface="Arial"/>
              </a:rPr>
              <a:t>5967 </a:t>
            </a:r>
            <a:r>
              <a:rPr lang="en-US" sz="3200" dirty="0">
                <a:solidFill>
                  <a:srgbClr val="404040"/>
                </a:solidFill>
                <a:latin typeface="Arial"/>
                <a:cs typeface="Arial"/>
              </a:rPr>
              <a:t>Touch </a:t>
            </a:r>
            <a:r>
              <a:rPr lang="en-US" sz="3200" dirty="0" smtClean="0">
                <a:solidFill>
                  <a:srgbClr val="404040"/>
                </a:solidFill>
                <a:latin typeface="Arial"/>
                <a:cs typeface="Arial"/>
              </a:rPr>
              <a:t>Displays</a:t>
            </a:r>
            <a:endParaRPr lang="en-US" sz="3200" dirty="0">
              <a:solidFill>
                <a:srgbClr val="404040"/>
              </a:solidFill>
              <a:latin typeface="Arial"/>
              <a:cs typeface="Arial"/>
            </a:endParaRPr>
          </a:p>
        </p:txBody>
      </p:sp>
      <p:sp>
        <p:nvSpPr>
          <p:cNvPr id="4" name="Rectangle 3"/>
          <p:cNvSpPr/>
          <p:nvPr/>
        </p:nvSpPr>
        <p:spPr>
          <a:xfrm>
            <a:off x="4913111" y="952386"/>
            <a:ext cx="3764165" cy="386477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6" name="Slide Number Placeholder 5"/>
          <p:cNvSpPr>
            <a:spLocks noGrp="1"/>
          </p:cNvSpPr>
          <p:nvPr>
            <p:ph type="sldNum" sz="quarter" idx="12"/>
          </p:nvPr>
        </p:nvSpPr>
        <p:spPr/>
        <p:txBody>
          <a:bodyPr/>
          <a:lstStyle/>
          <a:p>
            <a:fld id="{2A35049D-DB52-454A-B8E6-A59A17E9EA13}" type="slidenum">
              <a:rPr lang="en-US" smtClean="0"/>
              <a:t>47</a:t>
            </a:fld>
            <a:endParaRPr lang="en-US" dirty="0"/>
          </a:p>
        </p:txBody>
      </p:sp>
      <p:sp>
        <p:nvSpPr>
          <p:cNvPr id="12" name="TextBox 7"/>
          <p:cNvSpPr txBox="1">
            <a:spLocks noChangeArrowheads="1"/>
          </p:cNvSpPr>
          <p:nvPr/>
        </p:nvSpPr>
        <p:spPr bwMode="auto">
          <a:xfrm>
            <a:off x="583770" y="906934"/>
            <a:ext cx="4308502" cy="3877985"/>
          </a:xfrm>
          <a:prstGeom prst="rect">
            <a:avLst/>
          </a:prstGeom>
          <a:noFill/>
          <a:ln w="9525">
            <a:noFill/>
            <a:miter lim="800000"/>
            <a:headEnd/>
            <a:tailEnd/>
          </a:ln>
        </p:spPr>
        <p:txBody>
          <a:bodyPr wrap="square" lIns="91440" tIns="45720" rIns="91440" bIns="45720">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r>
              <a:rPr lang="en-US" sz="1600" dirty="0" smtClean="0"/>
              <a:t>Surface capacitive touch </a:t>
            </a:r>
            <a:r>
              <a:rPr lang="en-US" sz="1600" dirty="0"/>
              <a:t>interface</a:t>
            </a:r>
          </a:p>
          <a:p>
            <a:pPr marL="342900" lvl="2" indent="-114300">
              <a:buFont typeface="Arial" panose="020B0604020202020204" pitchFamily="34" charset="0"/>
              <a:buChar char="-"/>
              <a:tabLst>
                <a:tab pos="462359" algn="l"/>
              </a:tabLst>
            </a:pPr>
            <a:r>
              <a:rPr lang="en-US" sz="1000" dirty="0" smtClean="0">
                <a:solidFill>
                  <a:schemeClr val="bg1"/>
                </a:solidFill>
              </a:rPr>
              <a:t>Fast and accurate performance</a:t>
            </a:r>
          </a:p>
          <a:p>
            <a:pPr marL="342900" lvl="2" indent="-114300">
              <a:buFont typeface="Arial" panose="020B0604020202020204" pitchFamily="34" charset="0"/>
              <a:buChar char="-"/>
              <a:tabLst>
                <a:tab pos="462359" algn="l"/>
              </a:tabLst>
            </a:pPr>
            <a:r>
              <a:rPr lang="en-US" sz="1000" dirty="0" smtClean="0">
                <a:solidFill>
                  <a:schemeClr val="bg1"/>
                </a:solidFill>
              </a:rPr>
              <a:t>Rugged </a:t>
            </a:r>
            <a:r>
              <a:rPr lang="en-US" sz="1000" dirty="0">
                <a:solidFill>
                  <a:schemeClr val="bg1"/>
                </a:solidFill>
              </a:rPr>
              <a:t>– not affected by dirt, dust, water, or light</a:t>
            </a:r>
          </a:p>
          <a:p>
            <a:pPr marL="342900" lvl="2" indent="-114300">
              <a:buFont typeface="Arial" panose="020B0604020202020204" pitchFamily="34" charset="0"/>
              <a:buChar char="-"/>
              <a:tabLst>
                <a:tab pos="462359" algn="l"/>
              </a:tabLst>
            </a:pPr>
            <a:r>
              <a:rPr lang="en-US" sz="1000" dirty="0" smtClean="0">
                <a:solidFill>
                  <a:schemeClr val="bg1"/>
                </a:solidFill>
              </a:rPr>
              <a:t>Long </a:t>
            </a:r>
            <a:r>
              <a:rPr lang="en-US" sz="1000" dirty="0">
                <a:solidFill>
                  <a:schemeClr val="bg1"/>
                </a:solidFill>
              </a:rPr>
              <a:t>Life – </a:t>
            </a:r>
            <a:r>
              <a:rPr lang="en-US" sz="1000" dirty="0" smtClean="0">
                <a:solidFill>
                  <a:schemeClr val="bg1"/>
                </a:solidFill>
              </a:rPr>
              <a:t>225 </a:t>
            </a:r>
            <a:r>
              <a:rPr lang="en-US" sz="1000" dirty="0">
                <a:solidFill>
                  <a:schemeClr val="bg1"/>
                </a:solidFill>
              </a:rPr>
              <a:t>million touches (at a single point)</a:t>
            </a:r>
          </a:p>
          <a:p>
            <a:r>
              <a:rPr lang="en-US" sz="1600" dirty="0" smtClean="0"/>
              <a:t>Choice of 15” or 12” display </a:t>
            </a:r>
          </a:p>
          <a:p>
            <a:pPr marL="342900" lvl="2" indent="-114300">
              <a:buFont typeface="Arial" panose="020B0604020202020204" pitchFamily="34" charset="0"/>
              <a:buChar char="-"/>
            </a:pPr>
            <a:r>
              <a:rPr lang="en-US" sz="1000" dirty="0" smtClean="0">
                <a:solidFill>
                  <a:srgbClr val="FFFFFF"/>
                </a:solidFill>
              </a:rPr>
              <a:t>High brightness LED-backlit LCD </a:t>
            </a:r>
          </a:p>
          <a:p>
            <a:pPr marL="342900" lvl="2" indent="-114300">
              <a:buFont typeface="Arial" panose="020B0604020202020204" pitchFamily="34" charset="0"/>
              <a:buChar char="-"/>
            </a:pPr>
            <a:r>
              <a:rPr lang="en-US" sz="1000" dirty="0" smtClean="0">
                <a:solidFill>
                  <a:srgbClr val="FFFFFF"/>
                </a:solidFill>
              </a:rPr>
              <a:t>15” LCD brightness (typical): 400 cd/m</a:t>
            </a:r>
            <a:r>
              <a:rPr lang="en-US" sz="1000" baseline="30000" dirty="0" smtClean="0">
                <a:solidFill>
                  <a:srgbClr val="FFFFFF"/>
                </a:solidFill>
              </a:rPr>
              <a:t>2 </a:t>
            </a:r>
            <a:endParaRPr lang="en-US" sz="1000" dirty="0">
              <a:solidFill>
                <a:srgbClr val="FFFFFF"/>
              </a:solidFill>
            </a:endParaRPr>
          </a:p>
          <a:p>
            <a:pPr marL="342900" lvl="2" indent="-114300">
              <a:buFont typeface="Arial" panose="020B0604020202020204" pitchFamily="34" charset="0"/>
              <a:buChar char="-"/>
            </a:pPr>
            <a:r>
              <a:rPr lang="en-US" sz="1000" dirty="0" smtClean="0">
                <a:solidFill>
                  <a:schemeClr val="bg1"/>
                </a:solidFill>
              </a:rPr>
              <a:t>12” LCD brightness (typical): 5</a:t>
            </a:r>
            <a:r>
              <a:rPr lang="en-US" sz="1000" dirty="0" smtClean="0">
                <a:solidFill>
                  <a:srgbClr val="FFFFFF"/>
                </a:solidFill>
              </a:rPr>
              <a:t>00 </a:t>
            </a:r>
            <a:r>
              <a:rPr lang="en-US" sz="1000" dirty="0">
                <a:solidFill>
                  <a:srgbClr val="FFFFFF"/>
                </a:solidFill>
              </a:rPr>
              <a:t>cd/m</a:t>
            </a:r>
            <a:r>
              <a:rPr lang="en-US" sz="1000" baseline="30000" dirty="0">
                <a:solidFill>
                  <a:srgbClr val="FFFFFF"/>
                </a:solidFill>
              </a:rPr>
              <a:t>2 </a:t>
            </a:r>
            <a:endParaRPr lang="en-US" sz="1000" dirty="0" smtClean="0">
              <a:solidFill>
                <a:schemeClr val="bg1"/>
              </a:solidFill>
            </a:endParaRPr>
          </a:p>
          <a:p>
            <a:pPr marL="342900" lvl="2" indent="-114300">
              <a:buFont typeface="Arial" panose="020B0604020202020204" pitchFamily="34" charset="0"/>
              <a:buChar char="-"/>
            </a:pPr>
            <a:r>
              <a:rPr lang="en-US" sz="1000" dirty="0" smtClean="0">
                <a:solidFill>
                  <a:schemeClr val="bg1"/>
                </a:solidFill>
              </a:rPr>
              <a:t>Native </a:t>
            </a:r>
            <a:r>
              <a:rPr lang="en-US" sz="1000" dirty="0">
                <a:solidFill>
                  <a:schemeClr val="bg1"/>
                </a:solidFill>
              </a:rPr>
              <a:t>resolution: XGA (1024x768</a:t>
            </a:r>
            <a:r>
              <a:rPr lang="en-US" sz="1000" dirty="0" smtClean="0">
                <a:solidFill>
                  <a:schemeClr val="bg1"/>
                </a:solidFill>
              </a:rPr>
              <a:t>)</a:t>
            </a:r>
          </a:p>
          <a:p>
            <a:r>
              <a:rPr lang="en-US" sz="1600" dirty="0" smtClean="0"/>
              <a:t>Flexible configuration options</a:t>
            </a:r>
          </a:p>
          <a:p>
            <a:pPr marL="342900" lvl="1" indent="-114300">
              <a:buFontTx/>
              <a:buChar char="-"/>
            </a:pPr>
            <a:r>
              <a:rPr lang="en-US" sz="1000" dirty="0" smtClean="0"/>
              <a:t>3-track or JIS MSR option </a:t>
            </a:r>
          </a:p>
          <a:p>
            <a:pPr marL="342900" lvl="1" indent="-114300">
              <a:buFontTx/>
              <a:buChar char="-"/>
            </a:pPr>
            <a:r>
              <a:rPr lang="en-US" sz="1000" dirty="0" smtClean="0"/>
              <a:t>DVI and VGA video interfaces</a:t>
            </a:r>
          </a:p>
          <a:p>
            <a:pPr marL="342900" lvl="1" indent="-114300">
              <a:buFontTx/>
              <a:buChar char="-"/>
            </a:pPr>
            <a:r>
              <a:rPr lang="en-US" sz="1000" dirty="0" smtClean="0"/>
              <a:t>VESA-mount compliant for mounting flexibility</a:t>
            </a:r>
          </a:p>
          <a:p>
            <a:pPr marL="342900" lvl="1" indent="-114300">
              <a:buFontTx/>
              <a:buChar char="-"/>
            </a:pPr>
            <a:r>
              <a:rPr lang="en-US" sz="1000" dirty="0" smtClean="0"/>
              <a:t>Choice of colors: charcoal gray or beige</a:t>
            </a:r>
          </a:p>
          <a:p>
            <a:r>
              <a:rPr lang="en-US" sz="1600" dirty="0" smtClean="0"/>
              <a:t>Retail hardened design</a:t>
            </a:r>
          </a:p>
          <a:p>
            <a:pPr marL="342900" lvl="2" indent="-114300">
              <a:buFont typeface="Arial" panose="020B0604020202020204" pitchFamily="34" charset="0"/>
              <a:buChar char="-"/>
            </a:pPr>
            <a:r>
              <a:rPr lang="en-US" sz="1000" dirty="0" smtClean="0">
                <a:solidFill>
                  <a:schemeClr val="bg1"/>
                </a:solidFill>
              </a:rPr>
              <a:t>Sealed enclosure resists dusts and liquids</a:t>
            </a:r>
          </a:p>
          <a:p>
            <a:pPr marL="342900" lvl="2" indent="-114300">
              <a:buFont typeface="Arial" panose="020B0604020202020204" pitchFamily="34" charset="0"/>
              <a:buChar char="-"/>
            </a:pPr>
            <a:r>
              <a:rPr lang="en-US" sz="1000" dirty="0" smtClean="0">
                <a:solidFill>
                  <a:schemeClr val="bg1"/>
                </a:solidFill>
              </a:rPr>
              <a:t>Industrial </a:t>
            </a:r>
            <a:r>
              <a:rPr lang="en-US" sz="1000" dirty="0">
                <a:solidFill>
                  <a:schemeClr val="bg1"/>
                </a:solidFill>
              </a:rPr>
              <a:t>grade LCD: 50K hours to ½ brightness</a:t>
            </a:r>
          </a:p>
          <a:p>
            <a:pPr marL="342900" lvl="2" indent="-114300">
              <a:buFont typeface="Arial" panose="020B0604020202020204" pitchFamily="34" charset="0"/>
              <a:buChar char="-"/>
            </a:pPr>
            <a:r>
              <a:rPr lang="en-US" sz="1000" dirty="0" smtClean="0">
                <a:solidFill>
                  <a:schemeClr val="bg1"/>
                </a:solidFill>
              </a:rPr>
              <a:t>Terminal powered via 12V USB (secure latching connectors)</a:t>
            </a:r>
          </a:p>
          <a:p>
            <a:pPr marL="342900" lvl="2" indent="-114300">
              <a:buFont typeface="Arial" panose="020B0604020202020204" pitchFamily="34" charset="0"/>
              <a:buChar char="-"/>
            </a:pPr>
            <a:r>
              <a:rPr lang="en-US" sz="1000" dirty="0" smtClean="0">
                <a:solidFill>
                  <a:schemeClr val="bg1"/>
                </a:solidFill>
              </a:rPr>
              <a:t>Software OSD controls (no physical buttons to prevent tampering)</a:t>
            </a:r>
            <a:endParaRPr lang="en-US" sz="1000" dirty="0">
              <a:solidFill>
                <a:schemeClr val="bg1"/>
              </a:solidFill>
            </a:endParaRPr>
          </a:p>
        </p:txBody>
      </p:sp>
      <p:sp>
        <p:nvSpPr>
          <p:cNvPr id="11" name="Text Placeholder 2"/>
          <p:cNvSpPr txBox="1">
            <a:spLocks/>
          </p:cNvSpPr>
          <p:nvPr/>
        </p:nvSpPr>
        <p:spPr>
          <a:xfrm>
            <a:off x="4913111" y="4194285"/>
            <a:ext cx="3764165" cy="62287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smtClean="0">
                <a:cs typeface="Arial" charset="0"/>
              </a:rPr>
              <a:t>Improve productivity and the user experience with fast and reliable RealPOS 5967 Touch Displays</a:t>
            </a:r>
            <a:endParaRPr lang="en-US" sz="1300" dirty="0">
              <a:cs typeface="Arial" charset="0"/>
            </a:endParaRPr>
          </a:p>
        </p:txBody>
      </p:sp>
      <p:pic>
        <p:nvPicPr>
          <p:cNvPr id="13" name="Picture 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928985" y="1208411"/>
            <a:ext cx="1866208" cy="16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943031" y="1889824"/>
            <a:ext cx="1606673" cy="174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5169184" y="2872360"/>
            <a:ext cx="1385809" cy="380873"/>
          </a:xfrm>
          <a:prstGeom prst="rect">
            <a:avLst/>
          </a:prstGeom>
          <a:noFill/>
        </p:spPr>
        <p:txBody>
          <a:bodyPr wrap="square" lIns="57150" tIns="28575" rIns="57150" bIns="28575" rtlCol="0">
            <a:spAutoFit/>
          </a:bodyPr>
          <a:lstStyle/>
          <a:p>
            <a:pPr algn="ctr"/>
            <a:r>
              <a:rPr lang="en-US" sz="1050" b="1" dirty="0">
                <a:solidFill>
                  <a:srgbClr val="646464"/>
                </a:solidFill>
                <a:latin typeface="+mj-lt"/>
                <a:cs typeface="Arial" pitchFamily="34" charset="0"/>
              </a:rPr>
              <a:t>RealPOS 5967</a:t>
            </a:r>
          </a:p>
          <a:p>
            <a:pPr algn="ctr"/>
            <a:r>
              <a:rPr lang="en-US" sz="1050" b="1" dirty="0">
                <a:solidFill>
                  <a:srgbClr val="646464"/>
                </a:solidFill>
                <a:latin typeface="+mj-lt"/>
                <a:cs typeface="Arial" pitchFamily="34" charset="0"/>
              </a:rPr>
              <a:t> 15” Touch Display </a:t>
            </a:r>
          </a:p>
        </p:txBody>
      </p:sp>
      <p:sp>
        <p:nvSpPr>
          <p:cNvPr id="17" name="TextBox 16"/>
          <p:cNvSpPr txBox="1"/>
          <p:nvPr/>
        </p:nvSpPr>
        <p:spPr>
          <a:xfrm>
            <a:off x="7025573" y="3550027"/>
            <a:ext cx="1385809" cy="403957"/>
          </a:xfrm>
          <a:prstGeom prst="rect">
            <a:avLst/>
          </a:prstGeom>
          <a:noFill/>
        </p:spPr>
        <p:txBody>
          <a:bodyPr wrap="square" lIns="57150" tIns="28575" rIns="57150" bIns="28575" rtlCol="0">
            <a:spAutoFit/>
          </a:bodyPr>
          <a:lstStyle/>
          <a:p>
            <a:pPr algn="ctr"/>
            <a:r>
              <a:rPr lang="en-US" sz="1050" b="1" dirty="0">
                <a:solidFill>
                  <a:srgbClr val="646464"/>
                </a:solidFill>
                <a:latin typeface="+mj-lt"/>
                <a:cs typeface="Arial" pitchFamily="34" charset="0"/>
              </a:rPr>
              <a:t>RealPOS 5967</a:t>
            </a:r>
          </a:p>
          <a:p>
            <a:pPr algn="ctr"/>
            <a:r>
              <a:rPr lang="en-US" sz="1050" b="1" dirty="0">
                <a:solidFill>
                  <a:srgbClr val="646464"/>
                </a:solidFill>
                <a:latin typeface="+mj-lt"/>
                <a:cs typeface="Arial" pitchFamily="34" charset="0"/>
              </a:rPr>
              <a:t> 12” Touch Display</a:t>
            </a:r>
            <a:r>
              <a:rPr lang="en-US" sz="1200" b="1" dirty="0" smtClean="0"/>
              <a:t> </a:t>
            </a:r>
            <a:endParaRPr lang="en-US" sz="1200" b="1" dirty="0"/>
          </a:p>
        </p:txBody>
      </p:sp>
    </p:spTree>
    <p:extLst>
      <p:ext uri="{BB962C8B-B14F-4D97-AF65-F5344CB8AC3E}">
        <p14:creationId xmlns:p14="http://schemas.microsoft.com/office/powerpoint/2010/main" val="207271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4609" y="952386"/>
            <a:ext cx="4198736" cy="386477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71450" indent="-171450" defTabSz="914400">
              <a:spcBef>
                <a:spcPts val="0"/>
              </a:spcBef>
              <a:spcAft>
                <a:spcPts val="0"/>
              </a:spcAft>
              <a:buFont typeface="Arial" pitchFamily="34" charset="0"/>
              <a:buChar char="•"/>
            </a:pPr>
            <a:endParaRPr lang="en-US" sz="1400" dirty="0">
              <a:solidFill>
                <a:srgbClr val="FFFFFF"/>
              </a:solidFill>
            </a:endParaRPr>
          </a:p>
        </p:txBody>
      </p:sp>
      <p:sp>
        <p:nvSpPr>
          <p:cNvPr id="7" name="TextBox 6"/>
          <p:cNvSpPr txBox="1"/>
          <p:nvPr/>
        </p:nvSpPr>
        <p:spPr>
          <a:xfrm>
            <a:off x="528409" y="208248"/>
            <a:ext cx="7882973" cy="535531"/>
          </a:xfrm>
          <a:prstGeom prst="rect">
            <a:avLst/>
          </a:prstGeom>
          <a:noFill/>
        </p:spPr>
        <p:txBody>
          <a:bodyPr wrap="square" lIns="91440" tIns="45720" rIns="91440" bIns="45720">
            <a:spAutoFit/>
          </a:bodyPr>
          <a:lstStyle/>
          <a:p>
            <a:pPr>
              <a:lnSpc>
                <a:spcPct val="90000"/>
              </a:lnSpc>
              <a:defRPr/>
            </a:pPr>
            <a:r>
              <a:rPr lang="en-US" sz="3200" dirty="0">
                <a:solidFill>
                  <a:srgbClr val="404040"/>
                </a:solidFill>
                <a:latin typeface="Arial"/>
                <a:cs typeface="Arial"/>
              </a:rPr>
              <a:t>NCR RealPOS </a:t>
            </a:r>
            <a:r>
              <a:rPr lang="en-US" sz="3200" dirty="0" smtClean="0">
                <a:solidFill>
                  <a:srgbClr val="404040"/>
                </a:solidFill>
                <a:latin typeface="Arial"/>
                <a:cs typeface="Arial"/>
              </a:rPr>
              <a:t>5943 Displays</a:t>
            </a:r>
            <a:endParaRPr lang="en-US" sz="3200" dirty="0">
              <a:solidFill>
                <a:srgbClr val="404040"/>
              </a:solidFill>
              <a:latin typeface="Arial"/>
              <a:cs typeface="Arial"/>
            </a:endParaRPr>
          </a:p>
        </p:txBody>
      </p:sp>
      <p:sp>
        <p:nvSpPr>
          <p:cNvPr id="4" name="Rectangle 3"/>
          <p:cNvSpPr/>
          <p:nvPr/>
        </p:nvSpPr>
        <p:spPr>
          <a:xfrm>
            <a:off x="4913111" y="952386"/>
            <a:ext cx="3764165" cy="3864771"/>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6" name="Slide Number Placeholder 5"/>
          <p:cNvSpPr>
            <a:spLocks noGrp="1"/>
          </p:cNvSpPr>
          <p:nvPr>
            <p:ph type="sldNum" sz="quarter" idx="12"/>
          </p:nvPr>
        </p:nvSpPr>
        <p:spPr/>
        <p:txBody>
          <a:bodyPr/>
          <a:lstStyle/>
          <a:p>
            <a:fld id="{2A35049D-DB52-454A-B8E6-A59A17E9EA13}" type="slidenum">
              <a:rPr lang="en-US" smtClean="0"/>
              <a:t>48</a:t>
            </a:fld>
            <a:endParaRPr lang="en-US" dirty="0"/>
          </a:p>
        </p:txBody>
      </p:sp>
      <p:sp>
        <p:nvSpPr>
          <p:cNvPr id="12" name="TextBox 7"/>
          <p:cNvSpPr txBox="1">
            <a:spLocks noChangeArrowheads="1"/>
          </p:cNvSpPr>
          <p:nvPr/>
        </p:nvSpPr>
        <p:spPr bwMode="auto">
          <a:xfrm>
            <a:off x="604609" y="1059334"/>
            <a:ext cx="4308502" cy="3416320"/>
          </a:xfrm>
          <a:prstGeom prst="rect">
            <a:avLst/>
          </a:prstGeom>
          <a:noFill/>
          <a:ln w="9525">
            <a:noFill/>
            <a:miter lim="800000"/>
            <a:headEnd/>
            <a:tailEnd/>
          </a:ln>
        </p:spPr>
        <p:txBody>
          <a:bodyPr wrap="square" lIns="91440" tIns="45720" rIns="91440" bIns="45720">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r>
              <a:rPr lang="en-US" sz="1600" dirty="0" smtClean="0"/>
              <a:t>Associate or customer facing displays</a:t>
            </a:r>
          </a:p>
          <a:p>
            <a:r>
              <a:rPr lang="en-US" sz="1600" dirty="0" smtClean="0"/>
              <a:t>Choice of 15” or 12” display </a:t>
            </a:r>
          </a:p>
          <a:p>
            <a:pPr marL="342900" lvl="2" indent="-114300">
              <a:buFont typeface="Arial" panose="020B0604020202020204" pitchFamily="34" charset="0"/>
              <a:buChar char="-"/>
            </a:pPr>
            <a:r>
              <a:rPr lang="en-US" sz="1000" dirty="0" smtClean="0">
                <a:solidFill>
                  <a:srgbClr val="FFFFFF"/>
                </a:solidFill>
              </a:rPr>
              <a:t>High brightness LED-backlit LCD </a:t>
            </a:r>
          </a:p>
          <a:p>
            <a:pPr marL="342900" lvl="2" indent="-114300">
              <a:buFont typeface="Arial" panose="020B0604020202020204" pitchFamily="34" charset="0"/>
              <a:buChar char="-"/>
            </a:pPr>
            <a:r>
              <a:rPr lang="en-US" sz="1000" dirty="0" smtClean="0">
                <a:solidFill>
                  <a:srgbClr val="FFFFFF"/>
                </a:solidFill>
              </a:rPr>
              <a:t>15” LCD brightness (typical): 400 cd/m</a:t>
            </a:r>
            <a:r>
              <a:rPr lang="en-US" sz="1000" baseline="30000" dirty="0" smtClean="0">
                <a:solidFill>
                  <a:srgbClr val="FFFFFF"/>
                </a:solidFill>
              </a:rPr>
              <a:t>2 </a:t>
            </a:r>
            <a:endParaRPr lang="en-US" sz="1000" dirty="0">
              <a:solidFill>
                <a:srgbClr val="FFFFFF"/>
              </a:solidFill>
            </a:endParaRPr>
          </a:p>
          <a:p>
            <a:pPr marL="342900" lvl="2" indent="-114300">
              <a:buFont typeface="Arial" panose="020B0604020202020204" pitchFamily="34" charset="0"/>
              <a:buChar char="-"/>
            </a:pPr>
            <a:r>
              <a:rPr lang="en-US" sz="1000" dirty="0" smtClean="0">
                <a:solidFill>
                  <a:schemeClr val="bg1"/>
                </a:solidFill>
              </a:rPr>
              <a:t>12” LCD brightness (typical): 5</a:t>
            </a:r>
            <a:r>
              <a:rPr lang="en-US" sz="1000" dirty="0" smtClean="0">
                <a:solidFill>
                  <a:srgbClr val="FFFFFF"/>
                </a:solidFill>
              </a:rPr>
              <a:t>00 </a:t>
            </a:r>
            <a:r>
              <a:rPr lang="en-US" sz="1000" dirty="0">
                <a:solidFill>
                  <a:srgbClr val="FFFFFF"/>
                </a:solidFill>
              </a:rPr>
              <a:t>cd/m</a:t>
            </a:r>
            <a:r>
              <a:rPr lang="en-US" sz="1000" baseline="30000" dirty="0">
                <a:solidFill>
                  <a:srgbClr val="FFFFFF"/>
                </a:solidFill>
              </a:rPr>
              <a:t>2 </a:t>
            </a:r>
            <a:endParaRPr lang="en-US" sz="1000" dirty="0" smtClean="0">
              <a:solidFill>
                <a:schemeClr val="bg1"/>
              </a:solidFill>
            </a:endParaRPr>
          </a:p>
          <a:p>
            <a:pPr marL="342900" lvl="2" indent="-114300">
              <a:buFont typeface="Arial" panose="020B0604020202020204" pitchFamily="34" charset="0"/>
              <a:buChar char="-"/>
            </a:pPr>
            <a:r>
              <a:rPr lang="en-US" sz="1000" dirty="0" smtClean="0">
                <a:solidFill>
                  <a:schemeClr val="bg1"/>
                </a:solidFill>
              </a:rPr>
              <a:t>Native </a:t>
            </a:r>
            <a:r>
              <a:rPr lang="en-US" sz="1000" dirty="0">
                <a:solidFill>
                  <a:schemeClr val="bg1"/>
                </a:solidFill>
              </a:rPr>
              <a:t>resolution: XGA (1024x768</a:t>
            </a:r>
            <a:r>
              <a:rPr lang="en-US" sz="1000" dirty="0" smtClean="0">
                <a:solidFill>
                  <a:schemeClr val="bg1"/>
                </a:solidFill>
              </a:rPr>
              <a:t>)</a:t>
            </a:r>
          </a:p>
          <a:p>
            <a:r>
              <a:rPr lang="en-US" sz="1600" dirty="0" smtClean="0"/>
              <a:t>Flexible configuration options</a:t>
            </a:r>
          </a:p>
          <a:p>
            <a:pPr marL="342900" lvl="1" indent="-114300">
              <a:buFontTx/>
              <a:buChar char="-"/>
            </a:pPr>
            <a:r>
              <a:rPr lang="en-US" sz="1000" dirty="0" smtClean="0"/>
              <a:t>3-track or JIS MSR option </a:t>
            </a:r>
          </a:p>
          <a:p>
            <a:pPr marL="342900" lvl="1" indent="-114300">
              <a:buFontTx/>
              <a:buChar char="-"/>
            </a:pPr>
            <a:r>
              <a:rPr lang="en-US" sz="1000" dirty="0"/>
              <a:t>DVI and VGA video interfaces</a:t>
            </a:r>
          </a:p>
          <a:p>
            <a:pPr marL="342900" lvl="1" indent="-114300">
              <a:buFontTx/>
              <a:buChar char="-"/>
            </a:pPr>
            <a:r>
              <a:rPr lang="en-US" sz="1000" dirty="0" smtClean="0"/>
              <a:t>VESA-mount compliant for mounting flexibility</a:t>
            </a:r>
          </a:p>
          <a:p>
            <a:pPr marL="342900" lvl="1" indent="-114300">
              <a:buFontTx/>
              <a:buChar char="-"/>
            </a:pPr>
            <a:r>
              <a:rPr lang="en-US" sz="1000" dirty="0" smtClean="0"/>
              <a:t>Choice of colors: charcoal gray or beige</a:t>
            </a:r>
          </a:p>
          <a:p>
            <a:r>
              <a:rPr lang="en-US" sz="1600" dirty="0" smtClean="0"/>
              <a:t>Retail hardened design</a:t>
            </a:r>
          </a:p>
          <a:p>
            <a:pPr marL="342900" lvl="2" indent="-114300">
              <a:buFont typeface="Arial" panose="020B0604020202020204" pitchFamily="34" charset="0"/>
              <a:buChar char="-"/>
            </a:pPr>
            <a:r>
              <a:rPr lang="en-US" sz="1000" dirty="0">
                <a:solidFill>
                  <a:schemeClr val="bg1"/>
                </a:solidFill>
              </a:rPr>
              <a:t>Sealed enclosure to protect against dust and contaminants</a:t>
            </a:r>
          </a:p>
          <a:p>
            <a:pPr marL="342900" lvl="2" indent="-114300">
              <a:buFont typeface="Arial" panose="020B0604020202020204" pitchFamily="34" charset="0"/>
              <a:buChar char="-"/>
            </a:pPr>
            <a:r>
              <a:rPr lang="en-US" sz="1000" dirty="0" smtClean="0">
                <a:solidFill>
                  <a:schemeClr val="bg1"/>
                </a:solidFill>
              </a:rPr>
              <a:t>Industrial </a:t>
            </a:r>
            <a:r>
              <a:rPr lang="en-US" sz="1000" dirty="0">
                <a:solidFill>
                  <a:schemeClr val="bg1"/>
                </a:solidFill>
              </a:rPr>
              <a:t>grade LCD: 50K hours to ½ brightness</a:t>
            </a:r>
          </a:p>
          <a:p>
            <a:pPr marL="342900" lvl="2" indent="-114300">
              <a:buFont typeface="Arial" panose="020B0604020202020204" pitchFamily="34" charset="0"/>
              <a:buChar char="-"/>
            </a:pPr>
            <a:r>
              <a:rPr lang="en-US" sz="1000" dirty="0" smtClean="0">
                <a:solidFill>
                  <a:schemeClr val="bg1"/>
                </a:solidFill>
              </a:rPr>
              <a:t>Terminal powered via 12V USB (secure latching connectors)</a:t>
            </a:r>
          </a:p>
          <a:p>
            <a:pPr marL="342900" lvl="2" indent="-114300">
              <a:buFont typeface="Arial" panose="020B0604020202020204" pitchFamily="34" charset="0"/>
              <a:buChar char="-"/>
            </a:pPr>
            <a:r>
              <a:rPr lang="en-US" sz="1000" dirty="0" smtClean="0">
                <a:solidFill>
                  <a:schemeClr val="bg1"/>
                </a:solidFill>
              </a:rPr>
              <a:t>Software OSD controls (no physical buttons to prevent tampering)</a:t>
            </a:r>
            <a:endParaRPr lang="en-US" sz="1000" dirty="0">
              <a:solidFill>
                <a:schemeClr val="bg1"/>
              </a:solidFill>
            </a:endParaRPr>
          </a:p>
        </p:txBody>
      </p:sp>
      <p:sp>
        <p:nvSpPr>
          <p:cNvPr id="11" name="Text Placeholder 2"/>
          <p:cNvSpPr txBox="1">
            <a:spLocks/>
          </p:cNvSpPr>
          <p:nvPr/>
        </p:nvSpPr>
        <p:spPr>
          <a:xfrm>
            <a:off x="4913111" y="4086225"/>
            <a:ext cx="3764165" cy="73093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smtClean="0">
                <a:cs typeface="Arial" charset="0"/>
              </a:rPr>
              <a:t>Improve interaction with your store associates and customers with crisp graphical images on a retail rugged display that is an ideal fit for your stores </a:t>
            </a:r>
            <a:endParaRPr lang="en-US" sz="1300" dirty="0">
              <a:cs typeface="Arial" charset="0"/>
            </a:endParaRPr>
          </a:p>
        </p:txBody>
      </p:sp>
      <p:pic>
        <p:nvPicPr>
          <p:cNvPr id="13" name="Picture 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928985" y="1208411"/>
            <a:ext cx="1866208" cy="163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943031" y="1889824"/>
            <a:ext cx="1606673" cy="174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5169184" y="2872360"/>
            <a:ext cx="1385809" cy="380873"/>
          </a:xfrm>
          <a:prstGeom prst="rect">
            <a:avLst/>
          </a:prstGeom>
          <a:noFill/>
        </p:spPr>
        <p:txBody>
          <a:bodyPr wrap="square" lIns="57150" tIns="28575" rIns="57150" bIns="28575" rtlCol="0">
            <a:spAutoFit/>
          </a:bodyPr>
          <a:lstStyle/>
          <a:p>
            <a:pPr algn="ctr"/>
            <a:r>
              <a:rPr lang="en-US" sz="1050" b="1" dirty="0">
                <a:solidFill>
                  <a:srgbClr val="646464"/>
                </a:solidFill>
                <a:latin typeface="+mj-lt"/>
                <a:cs typeface="Arial" pitchFamily="34" charset="0"/>
              </a:rPr>
              <a:t>RealPOS </a:t>
            </a:r>
            <a:r>
              <a:rPr lang="en-US" sz="1050" b="1" dirty="0" smtClean="0">
                <a:solidFill>
                  <a:srgbClr val="646464"/>
                </a:solidFill>
                <a:latin typeface="+mj-lt"/>
                <a:cs typeface="Arial" pitchFamily="34" charset="0"/>
              </a:rPr>
              <a:t>5943</a:t>
            </a:r>
            <a:endParaRPr lang="en-US" sz="1050" b="1" dirty="0">
              <a:solidFill>
                <a:srgbClr val="646464"/>
              </a:solidFill>
              <a:latin typeface="+mj-lt"/>
              <a:cs typeface="Arial" pitchFamily="34" charset="0"/>
            </a:endParaRPr>
          </a:p>
          <a:p>
            <a:pPr algn="ctr"/>
            <a:r>
              <a:rPr lang="en-US" sz="1050" b="1" dirty="0">
                <a:solidFill>
                  <a:srgbClr val="646464"/>
                </a:solidFill>
                <a:latin typeface="+mj-lt"/>
                <a:cs typeface="Arial" pitchFamily="34" charset="0"/>
              </a:rPr>
              <a:t> 15” </a:t>
            </a:r>
            <a:r>
              <a:rPr lang="en-US" sz="1050" b="1" dirty="0" smtClean="0">
                <a:solidFill>
                  <a:srgbClr val="646464"/>
                </a:solidFill>
                <a:latin typeface="+mj-lt"/>
                <a:cs typeface="Arial" pitchFamily="34" charset="0"/>
              </a:rPr>
              <a:t>Display </a:t>
            </a:r>
            <a:endParaRPr lang="en-US" sz="1050" b="1" dirty="0">
              <a:solidFill>
                <a:srgbClr val="646464"/>
              </a:solidFill>
              <a:latin typeface="+mj-lt"/>
              <a:cs typeface="Arial" pitchFamily="34" charset="0"/>
            </a:endParaRPr>
          </a:p>
        </p:txBody>
      </p:sp>
      <p:sp>
        <p:nvSpPr>
          <p:cNvPr id="17" name="TextBox 16"/>
          <p:cNvSpPr txBox="1"/>
          <p:nvPr/>
        </p:nvSpPr>
        <p:spPr>
          <a:xfrm>
            <a:off x="7025573" y="3550027"/>
            <a:ext cx="1385809" cy="403957"/>
          </a:xfrm>
          <a:prstGeom prst="rect">
            <a:avLst/>
          </a:prstGeom>
          <a:noFill/>
        </p:spPr>
        <p:txBody>
          <a:bodyPr wrap="square" lIns="57150" tIns="28575" rIns="57150" bIns="28575" rtlCol="0">
            <a:spAutoFit/>
          </a:bodyPr>
          <a:lstStyle/>
          <a:p>
            <a:pPr algn="ctr"/>
            <a:r>
              <a:rPr lang="en-US" sz="1050" b="1" dirty="0">
                <a:solidFill>
                  <a:srgbClr val="646464"/>
                </a:solidFill>
                <a:latin typeface="+mj-lt"/>
                <a:cs typeface="Arial" pitchFamily="34" charset="0"/>
              </a:rPr>
              <a:t>RealPOS </a:t>
            </a:r>
            <a:r>
              <a:rPr lang="en-US" sz="1050" b="1" dirty="0" smtClean="0">
                <a:solidFill>
                  <a:srgbClr val="646464"/>
                </a:solidFill>
                <a:latin typeface="+mj-lt"/>
                <a:cs typeface="Arial" pitchFamily="34" charset="0"/>
              </a:rPr>
              <a:t>5943</a:t>
            </a:r>
            <a:endParaRPr lang="en-US" sz="1050" b="1" dirty="0">
              <a:solidFill>
                <a:srgbClr val="646464"/>
              </a:solidFill>
              <a:latin typeface="+mj-lt"/>
              <a:cs typeface="Arial" pitchFamily="34" charset="0"/>
            </a:endParaRPr>
          </a:p>
          <a:p>
            <a:pPr algn="ctr"/>
            <a:r>
              <a:rPr lang="en-US" sz="1050" b="1" dirty="0">
                <a:solidFill>
                  <a:srgbClr val="646464"/>
                </a:solidFill>
                <a:latin typeface="+mj-lt"/>
                <a:cs typeface="Arial" pitchFamily="34" charset="0"/>
              </a:rPr>
              <a:t> 12” </a:t>
            </a:r>
            <a:r>
              <a:rPr lang="en-US" sz="1050" b="1" dirty="0" smtClean="0">
                <a:solidFill>
                  <a:srgbClr val="646464"/>
                </a:solidFill>
                <a:latin typeface="+mj-lt"/>
                <a:cs typeface="Arial" pitchFamily="34" charset="0"/>
              </a:rPr>
              <a:t>Display</a:t>
            </a:r>
            <a:r>
              <a:rPr lang="en-US" sz="1200" b="1" dirty="0" smtClean="0"/>
              <a:t> </a:t>
            </a:r>
            <a:endParaRPr lang="en-US" sz="1200" b="1" dirty="0"/>
          </a:p>
        </p:txBody>
      </p:sp>
    </p:spTree>
    <p:extLst>
      <p:ext uri="{BB962C8B-B14F-4D97-AF65-F5344CB8AC3E}">
        <p14:creationId xmlns:p14="http://schemas.microsoft.com/office/powerpoint/2010/main" val="367377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42925" y="28772"/>
            <a:ext cx="8229600" cy="400361"/>
          </a:xfrm>
        </p:spPr>
        <p:txBody>
          <a:bodyPr/>
          <a:lstStyle/>
          <a:p>
            <a:pPr algn="l"/>
            <a:r>
              <a:rPr lang="en-US" dirty="0"/>
              <a:t>NCR RealPOS </a:t>
            </a:r>
            <a:r>
              <a:rPr lang="en-US" dirty="0" smtClean="0"/>
              <a:t>5967 / 5943 Displays</a:t>
            </a:r>
            <a:endParaRPr lang="en-US" dirty="0"/>
          </a:p>
        </p:txBody>
      </p:sp>
      <p:sp>
        <p:nvSpPr>
          <p:cNvPr id="54" name="Rectangle 53"/>
          <p:cNvSpPr/>
          <p:nvPr/>
        </p:nvSpPr>
        <p:spPr>
          <a:xfrm>
            <a:off x="5753100" y="1070678"/>
            <a:ext cx="3254851" cy="380612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40891" indent="-140891" defTabSz="914400">
              <a:lnSpc>
                <a:spcPct val="150000"/>
              </a:lnSpc>
              <a:buFont typeface="Arial" panose="020B0604020202020204" pitchFamily="34" charset="0"/>
              <a:buChar char="•"/>
            </a:pPr>
            <a:r>
              <a:rPr lang="en-US" sz="1400" dirty="0" smtClean="0">
                <a:solidFill>
                  <a:srgbClr val="FFFFFF"/>
                </a:solidFill>
              </a:rPr>
              <a:t>Rugged sealed no-vent chassis/ LCD</a:t>
            </a:r>
          </a:p>
          <a:p>
            <a:pPr marL="140891" indent="-140891" defTabSz="914400">
              <a:lnSpc>
                <a:spcPct val="150000"/>
              </a:lnSpc>
              <a:buFont typeface="Arial" panose="020B0604020202020204" pitchFamily="34" charset="0"/>
              <a:buChar char="•"/>
            </a:pPr>
            <a:r>
              <a:rPr lang="en-US" sz="1400" dirty="0" smtClean="0">
                <a:solidFill>
                  <a:srgbClr val="FFFFFF"/>
                </a:solidFill>
              </a:rPr>
              <a:t>Industrial-grade LCD for long life -high bright LED backlight rated at 50K hours (to ½ brightness)</a:t>
            </a:r>
          </a:p>
          <a:p>
            <a:pPr marL="140891" indent="-140891" defTabSz="914400">
              <a:lnSpc>
                <a:spcPct val="150000"/>
              </a:lnSpc>
              <a:buFont typeface="Arial" panose="020B0604020202020204" pitchFamily="34" charset="0"/>
              <a:buChar char="•"/>
            </a:pPr>
            <a:r>
              <a:rPr lang="en-US" sz="1400" dirty="0" smtClean="0">
                <a:solidFill>
                  <a:srgbClr val="FFFFFF"/>
                </a:solidFill>
              </a:rPr>
              <a:t>Secure I/O connections</a:t>
            </a:r>
          </a:p>
          <a:p>
            <a:pPr marL="140891" indent="-140891" defTabSz="914400">
              <a:lnSpc>
                <a:spcPct val="150000"/>
              </a:lnSpc>
              <a:buFont typeface="Arial" panose="020B0604020202020204" pitchFamily="34" charset="0"/>
              <a:buChar char="•"/>
            </a:pPr>
            <a:r>
              <a:rPr lang="en-US" sz="1400" dirty="0">
                <a:solidFill>
                  <a:srgbClr val="FFFFFF"/>
                </a:solidFill>
              </a:rPr>
              <a:t>Terminal powered </a:t>
            </a:r>
            <a:r>
              <a:rPr lang="en-US" sz="1400" dirty="0" smtClean="0">
                <a:solidFill>
                  <a:srgbClr val="FFFFFF"/>
                </a:solidFill>
              </a:rPr>
              <a:t>(12V USB) simplifies cable management</a:t>
            </a:r>
          </a:p>
          <a:p>
            <a:pPr marL="140891" indent="-140891" defTabSz="914400">
              <a:lnSpc>
                <a:spcPct val="150000"/>
              </a:lnSpc>
              <a:buFont typeface="Arial" panose="020B0604020202020204" pitchFamily="34" charset="0"/>
              <a:buChar char="•"/>
            </a:pPr>
            <a:r>
              <a:rPr lang="en-US" sz="1400" dirty="0">
                <a:solidFill>
                  <a:srgbClr val="FFFFFF"/>
                </a:solidFill>
              </a:rPr>
              <a:t>5V USB  port for external peripheral </a:t>
            </a:r>
          </a:p>
          <a:p>
            <a:pPr marL="140891" indent="-140891" defTabSz="914400">
              <a:lnSpc>
                <a:spcPct val="150000"/>
              </a:lnSpc>
              <a:buFont typeface="Arial" panose="020B0604020202020204" pitchFamily="34" charset="0"/>
              <a:buChar char="•"/>
            </a:pPr>
            <a:r>
              <a:rPr lang="en-US" sz="1400" dirty="0" smtClean="0">
                <a:solidFill>
                  <a:srgbClr val="FFFFFF"/>
                </a:solidFill>
              </a:rPr>
              <a:t>Software On-Screen Display controls </a:t>
            </a:r>
          </a:p>
          <a:p>
            <a:pPr marL="140891" indent="-140891" defTabSz="914400">
              <a:lnSpc>
                <a:spcPct val="150000"/>
              </a:lnSpc>
              <a:buFont typeface="Arial" panose="020B0604020202020204" pitchFamily="34" charset="0"/>
              <a:buChar char="•"/>
            </a:pPr>
            <a:r>
              <a:rPr lang="en-US" sz="1400" dirty="0" smtClean="0">
                <a:solidFill>
                  <a:srgbClr val="FFFFFF"/>
                </a:solidFill>
              </a:rPr>
              <a:t>Energy efficient LED technology</a:t>
            </a:r>
          </a:p>
          <a:p>
            <a:pPr marL="140891" indent="-140891" defTabSz="914400">
              <a:lnSpc>
                <a:spcPct val="150000"/>
              </a:lnSpc>
              <a:buFont typeface="Arial" panose="020B0604020202020204" pitchFamily="34" charset="0"/>
              <a:buChar char="•"/>
            </a:pPr>
            <a:endParaRPr lang="en-US" sz="1400" dirty="0">
              <a:solidFill>
                <a:srgbClr val="FFFFFF"/>
              </a:solidFill>
            </a:endParaRPr>
          </a:p>
        </p:txBody>
      </p:sp>
      <p:sp>
        <p:nvSpPr>
          <p:cNvPr id="55" name="Rectangle 54"/>
          <p:cNvSpPr/>
          <p:nvPr/>
        </p:nvSpPr>
        <p:spPr>
          <a:xfrm>
            <a:off x="559685" y="857251"/>
            <a:ext cx="5098165" cy="4019550"/>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dirty="0"/>
          </a:p>
        </p:txBody>
      </p:sp>
      <p:sp>
        <p:nvSpPr>
          <p:cNvPr id="56" name="Text Placeholder 2"/>
          <p:cNvSpPr>
            <a:spLocks noGrp="1"/>
          </p:cNvSpPr>
          <p:nvPr>
            <p:ph type="body" sz="quarter" idx="4294967295"/>
          </p:nvPr>
        </p:nvSpPr>
        <p:spPr>
          <a:xfrm>
            <a:off x="601490" y="381508"/>
            <a:ext cx="8137624" cy="566737"/>
          </a:xfrm>
          <a:prstGeom prst="rect">
            <a:avLst/>
          </a:prstGeom>
        </p:spPr>
        <p:txBody>
          <a:bodyPr lIns="0">
            <a:normAutofit/>
          </a:bodyPr>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z="2200" spc="-50" dirty="0"/>
              <a:t>Purpose built for retail</a:t>
            </a:r>
          </a:p>
        </p:txBody>
      </p:sp>
      <p:sp>
        <p:nvSpPr>
          <p:cNvPr id="10" name="Slide Number Placeholder 7"/>
          <p:cNvSpPr>
            <a:spLocks noGrp="1"/>
          </p:cNvSpPr>
          <p:nvPr>
            <p:ph type="sldNum" sz="quarter" idx="4294967295"/>
          </p:nvPr>
        </p:nvSpPr>
        <p:spPr>
          <a:xfrm>
            <a:off x="8324949" y="4869656"/>
            <a:ext cx="780852" cy="273844"/>
          </a:xfrm>
          <a:prstGeom prst="rect">
            <a:avLst/>
          </a:prstGeom>
        </p:spPr>
        <p:txBody>
          <a:bodyPr/>
          <a:lstStyle/>
          <a:p>
            <a:pPr algn="ctr"/>
            <a:fld id="{2A35049D-DB52-454A-B8E6-A59A17E9EA13}" type="slidenum">
              <a:rPr lang="en-US"/>
              <a:pPr algn="ctr"/>
              <a:t>49</a:t>
            </a:fld>
            <a:endParaRPr lang="en-US" dirty="0"/>
          </a:p>
        </p:txBody>
      </p:sp>
      <p:sp>
        <p:nvSpPr>
          <p:cNvPr id="113" name="TextBox 112"/>
          <p:cNvSpPr txBox="1"/>
          <p:nvPr/>
        </p:nvSpPr>
        <p:spPr>
          <a:xfrm>
            <a:off x="4616101" y="3373208"/>
            <a:ext cx="948929" cy="396262"/>
          </a:xfrm>
          <a:prstGeom prst="rect">
            <a:avLst/>
          </a:prstGeom>
          <a:noFill/>
        </p:spPr>
        <p:txBody>
          <a:bodyPr wrap="square" lIns="57150" tIns="28575" rIns="57150" bIns="28575" rtlCol="0">
            <a:spAutoFit/>
          </a:bodyPr>
          <a:lstStyle/>
          <a:p>
            <a:pPr algn="ctr"/>
            <a:r>
              <a:rPr lang="en-US" sz="1100" dirty="0"/>
              <a:t>  </a:t>
            </a:r>
            <a:r>
              <a:rPr lang="en-US" sz="1100" dirty="0" smtClean="0"/>
              <a:t>ISO 3-Track </a:t>
            </a:r>
          </a:p>
          <a:p>
            <a:pPr algn="ctr"/>
            <a:r>
              <a:rPr lang="en-US" sz="1100" dirty="0" smtClean="0"/>
              <a:t>MSR</a:t>
            </a:r>
            <a:endParaRPr lang="en-US" sz="1100" dirty="0"/>
          </a:p>
        </p:txBody>
      </p:sp>
      <p:sp>
        <p:nvSpPr>
          <p:cNvPr id="42" name="TextBox 41"/>
          <p:cNvSpPr txBox="1"/>
          <p:nvPr/>
        </p:nvSpPr>
        <p:spPr>
          <a:xfrm>
            <a:off x="2447435" y="877432"/>
            <a:ext cx="1219690" cy="396262"/>
          </a:xfrm>
          <a:prstGeom prst="rect">
            <a:avLst/>
          </a:prstGeom>
          <a:noFill/>
        </p:spPr>
        <p:txBody>
          <a:bodyPr wrap="square" lIns="57150" tIns="28575" rIns="57150" bIns="28575" rtlCol="0">
            <a:spAutoFit/>
          </a:bodyPr>
          <a:lstStyle/>
          <a:p>
            <a:pPr algn="ctr"/>
            <a:r>
              <a:rPr lang="en-US" sz="1100" dirty="0"/>
              <a:t>Industrial </a:t>
            </a:r>
            <a:r>
              <a:rPr lang="en-US" sz="1100" dirty="0" smtClean="0"/>
              <a:t>grade High-bright </a:t>
            </a:r>
            <a:r>
              <a:rPr lang="en-US" sz="1100" dirty="0"/>
              <a:t>LCD</a:t>
            </a:r>
          </a:p>
        </p:txBody>
      </p:sp>
      <p:sp>
        <p:nvSpPr>
          <p:cNvPr id="36" name="TextBox 35"/>
          <p:cNvSpPr txBox="1"/>
          <p:nvPr/>
        </p:nvSpPr>
        <p:spPr>
          <a:xfrm>
            <a:off x="739229" y="1072150"/>
            <a:ext cx="1284809" cy="396262"/>
          </a:xfrm>
          <a:prstGeom prst="rect">
            <a:avLst/>
          </a:prstGeom>
          <a:noFill/>
        </p:spPr>
        <p:txBody>
          <a:bodyPr wrap="square" lIns="57150" tIns="28575" rIns="57150" bIns="28575" rtlCol="0">
            <a:spAutoFit/>
          </a:bodyPr>
          <a:lstStyle/>
          <a:p>
            <a:r>
              <a:rPr lang="en-US" sz="1100" dirty="0" smtClean="0"/>
              <a:t>Sealed no-vent chassis </a:t>
            </a:r>
            <a:endParaRPr lang="en-US" sz="1100" dirty="0"/>
          </a:p>
        </p:txBody>
      </p:sp>
      <p:sp>
        <p:nvSpPr>
          <p:cNvPr id="45" name="TextBox 44"/>
          <p:cNvSpPr txBox="1"/>
          <p:nvPr/>
        </p:nvSpPr>
        <p:spPr>
          <a:xfrm>
            <a:off x="1305067" y="3895102"/>
            <a:ext cx="868828" cy="565539"/>
          </a:xfrm>
          <a:prstGeom prst="rect">
            <a:avLst/>
          </a:prstGeom>
          <a:noFill/>
        </p:spPr>
        <p:txBody>
          <a:bodyPr wrap="none" lIns="57150" tIns="28575" rIns="57150" bIns="28575" rtlCol="0">
            <a:spAutoFit/>
          </a:bodyPr>
          <a:lstStyle/>
          <a:p>
            <a:pPr algn="ctr"/>
            <a:r>
              <a:rPr lang="en-US" sz="1100" dirty="0"/>
              <a:t>Secure I/O </a:t>
            </a:r>
          </a:p>
          <a:p>
            <a:pPr algn="ctr"/>
            <a:r>
              <a:rPr lang="en-US" sz="1100" dirty="0"/>
              <a:t>connections</a:t>
            </a:r>
          </a:p>
          <a:p>
            <a:pPr algn="ctr"/>
            <a:r>
              <a:rPr lang="en-US" sz="1100" dirty="0"/>
              <a:t>(latching</a:t>
            </a:r>
            <a:r>
              <a:rPr lang="en-US" sz="1100" dirty="0" smtClean="0"/>
              <a:t>)</a:t>
            </a:r>
            <a:endParaRPr lang="en-US" sz="1100" dirty="0"/>
          </a:p>
        </p:txBody>
      </p:sp>
      <p:sp>
        <p:nvSpPr>
          <p:cNvPr id="38" name="TextBox 37"/>
          <p:cNvSpPr txBox="1"/>
          <p:nvPr/>
        </p:nvSpPr>
        <p:spPr>
          <a:xfrm>
            <a:off x="2510543" y="3916324"/>
            <a:ext cx="1461382" cy="565539"/>
          </a:xfrm>
          <a:prstGeom prst="rect">
            <a:avLst/>
          </a:prstGeom>
          <a:noFill/>
        </p:spPr>
        <p:txBody>
          <a:bodyPr wrap="square" lIns="57150" tIns="28575" rIns="57150" bIns="28575" rtlCol="0">
            <a:spAutoFit/>
          </a:bodyPr>
          <a:lstStyle/>
          <a:p>
            <a:pPr algn="ctr"/>
            <a:r>
              <a:rPr lang="en-US" sz="1100" dirty="0"/>
              <a:t>Integrated </a:t>
            </a:r>
            <a:endParaRPr lang="en-US" sz="1100" dirty="0" smtClean="0"/>
          </a:p>
          <a:p>
            <a:pPr algn="ctr"/>
            <a:r>
              <a:rPr lang="en-US" sz="1100" dirty="0" smtClean="0"/>
              <a:t>stereo speakers</a:t>
            </a:r>
          </a:p>
          <a:p>
            <a:pPr algn="ctr"/>
            <a:r>
              <a:rPr lang="en-US" sz="1000" dirty="0" smtClean="0"/>
              <a:t>(5967 and 15” 5943)</a:t>
            </a:r>
          </a:p>
        </p:txBody>
      </p:sp>
      <p:sp>
        <p:nvSpPr>
          <p:cNvPr id="128" name="TextBox 127"/>
          <p:cNvSpPr txBox="1"/>
          <p:nvPr/>
        </p:nvSpPr>
        <p:spPr>
          <a:xfrm>
            <a:off x="4295972" y="1073999"/>
            <a:ext cx="1269058" cy="565539"/>
          </a:xfrm>
          <a:prstGeom prst="rect">
            <a:avLst/>
          </a:prstGeom>
          <a:noFill/>
        </p:spPr>
        <p:txBody>
          <a:bodyPr wrap="square" lIns="57150" tIns="28575" rIns="57150" bIns="28575" rtlCol="0">
            <a:spAutoFit/>
          </a:bodyPr>
          <a:lstStyle/>
          <a:p>
            <a:pPr algn="ctr"/>
            <a:r>
              <a:rPr lang="en-US" sz="1100" dirty="0" smtClean="0"/>
              <a:t>Sealed screen design resists dust and spills  </a:t>
            </a:r>
            <a:endParaRPr lang="en-US" sz="1100" dirty="0"/>
          </a:p>
        </p:txBody>
      </p:sp>
      <p:sp>
        <p:nvSpPr>
          <p:cNvPr id="27" name="TextBox 26"/>
          <p:cNvSpPr txBox="1"/>
          <p:nvPr/>
        </p:nvSpPr>
        <p:spPr>
          <a:xfrm>
            <a:off x="1706211" y="4507536"/>
            <a:ext cx="2805112" cy="396262"/>
          </a:xfrm>
          <a:prstGeom prst="rect">
            <a:avLst/>
          </a:prstGeom>
          <a:noFill/>
        </p:spPr>
        <p:txBody>
          <a:bodyPr wrap="square" lIns="57150" tIns="28575" rIns="57150" bIns="28575" rtlCol="0">
            <a:spAutoFit/>
          </a:bodyPr>
          <a:lstStyle/>
          <a:p>
            <a:pPr algn="ctr"/>
            <a:r>
              <a:rPr lang="en-US" sz="1100" dirty="0" smtClean="0"/>
              <a:t>Software-based OSD controls  </a:t>
            </a:r>
          </a:p>
          <a:p>
            <a:pPr algn="ctr"/>
            <a:r>
              <a:rPr lang="en-US" sz="1100" dirty="0" smtClean="0"/>
              <a:t>(no physical buttons to prevent tampering)</a:t>
            </a:r>
            <a:endParaRPr lang="en-US" sz="1100" dirty="0"/>
          </a:p>
        </p:txBody>
      </p:sp>
      <p:sp>
        <p:nvSpPr>
          <p:cNvPr id="34" name="TextBox 33"/>
          <p:cNvSpPr txBox="1"/>
          <p:nvPr/>
        </p:nvSpPr>
        <p:spPr>
          <a:xfrm>
            <a:off x="4239258" y="2075827"/>
            <a:ext cx="1418592" cy="396262"/>
          </a:xfrm>
          <a:prstGeom prst="rect">
            <a:avLst/>
          </a:prstGeom>
          <a:noFill/>
        </p:spPr>
        <p:txBody>
          <a:bodyPr wrap="square" lIns="57150" tIns="28575" rIns="57150" bIns="28575" rtlCol="0">
            <a:spAutoFit/>
          </a:bodyPr>
          <a:lstStyle/>
          <a:p>
            <a:pPr algn="ctr"/>
            <a:r>
              <a:rPr lang="en-US" sz="1100" dirty="0" smtClean="0"/>
              <a:t>Durable and proven </a:t>
            </a:r>
          </a:p>
          <a:p>
            <a:pPr algn="ctr"/>
            <a:r>
              <a:rPr lang="en-US" sz="1100" dirty="0" smtClean="0"/>
              <a:t>S-Cap Touch (5967)</a:t>
            </a:r>
            <a:endParaRPr lang="en-US" sz="11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60000">
            <a:off x="1606979" y="1432740"/>
            <a:ext cx="2539459" cy="2336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Straight Arrow Connector 28"/>
          <p:cNvCxnSpPr>
            <a:stCxn id="42" idx="2"/>
          </p:cNvCxnSpPr>
          <p:nvPr/>
        </p:nvCxnSpPr>
        <p:spPr>
          <a:xfrm flipH="1">
            <a:off x="2879739" y="1273694"/>
            <a:ext cx="177541" cy="57123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0" name="Straight Arrow Connector 29"/>
          <p:cNvCxnSpPr/>
          <p:nvPr/>
        </p:nvCxnSpPr>
        <p:spPr>
          <a:xfrm flipH="1">
            <a:off x="3639201" y="1639538"/>
            <a:ext cx="1214940" cy="18035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1" name="Straight Arrow Connector 30"/>
          <p:cNvCxnSpPr/>
          <p:nvPr/>
        </p:nvCxnSpPr>
        <p:spPr>
          <a:xfrm flipH="1" flipV="1">
            <a:off x="3971925" y="2895600"/>
            <a:ext cx="958576" cy="38800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3" name="Straight Arrow Connector 32"/>
          <p:cNvCxnSpPr/>
          <p:nvPr/>
        </p:nvCxnSpPr>
        <p:spPr>
          <a:xfrm flipH="1">
            <a:off x="3449322" y="2273958"/>
            <a:ext cx="846650"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1" name="TextBox 40"/>
          <p:cNvSpPr txBox="1"/>
          <p:nvPr/>
        </p:nvSpPr>
        <p:spPr>
          <a:xfrm>
            <a:off x="405029" y="3323602"/>
            <a:ext cx="820739" cy="396262"/>
          </a:xfrm>
          <a:prstGeom prst="rect">
            <a:avLst/>
          </a:prstGeom>
          <a:noFill/>
        </p:spPr>
        <p:txBody>
          <a:bodyPr wrap="none" lIns="57150" tIns="28575" rIns="57150" bIns="28575" rtlCol="0">
            <a:spAutoFit/>
          </a:bodyPr>
          <a:lstStyle/>
          <a:p>
            <a:pPr algn="ctr"/>
            <a:r>
              <a:rPr lang="en-US" sz="1100" dirty="0" smtClean="0"/>
              <a:t>Supports</a:t>
            </a:r>
            <a:endParaRPr lang="en-US" sz="1100" dirty="0"/>
          </a:p>
          <a:p>
            <a:pPr algn="ctr"/>
            <a:r>
              <a:rPr lang="en-US" sz="1100" dirty="0" smtClean="0"/>
              <a:t>DVI &amp; VGA</a:t>
            </a:r>
            <a:endParaRPr lang="en-US" sz="1100" dirty="0"/>
          </a:p>
        </p:txBody>
      </p:sp>
      <p:cxnSp>
        <p:nvCxnSpPr>
          <p:cNvPr id="43" name="Straight Arrow Connector 42"/>
          <p:cNvCxnSpPr>
            <a:stCxn id="41" idx="3"/>
          </p:cNvCxnSpPr>
          <p:nvPr/>
        </p:nvCxnSpPr>
        <p:spPr>
          <a:xfrm flipV="1">
            <a:off x="1225768" y="3373208"/>
            <a:ext cx="660036" cy="14852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46" name="TextBox 45"/>
          <p:cNvSpPr txBox="1"/>
          <p:nvPr/>
        </p:nvSpPr>
        <p:spPr>
          <a:xfrm>
            <a:off x="4264242" y="3897820"/>
            <a:ext cx="703719" cy="396262"/>
          </a:xfrm>
          <a:prstGeom prst="rect">
            <a:avLst/>
          </a:prstGeom>
          <a:noFill/>
        </p:spPr>
        <p:txBody>
          <a:bodyPr wrap="none" lIns="57150" tIns="28575" rIns="57150" bIns="28575" rtlCol="0">
            <a:spAutoFit/>
          </a:bodyPr>
          <a:lstStyle/>
          <a:p>
            <a:pPr algn="ctr"/>
            <a:r>
              <a:rPr lang="en-US" sz="1100" dirty="0" smtClean="0"/>
              <a:t>Open 5V</a:t>
            </a:r>
            <a:endParaRPr lang="en-US" sz="1100" dirty="0"/>
          </a:p>
          <a:p>
            <a:pPr algn="ctr"/>
            <a:r>
              <a:rPr lang="en-US" sz="1100" dirty="0" smtClean="0"/>
              <a:t>USB Port</a:t>
            </a:r>
            <a:endParaRPr lang="en-US" sz="1100" dirty="0"/>
          </a:p>
        </p:txBody>
      </p:sp>
      <p:cxnSp>
        <p:nvCxnSpPr>
          <p:cNvPr id="47" name="Straight Arrow Connector 46"/>
          <p:cNvCxnSpPr/>
          <p:nvPr/>
        </p:nvCxnSpPr>
        <p:spPr>
          <a:xfrm flipH="1" flipV="1">
            <a:off x="3714750" y="3373208"/>
            <a:ext cx="736463" cy="54311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5" name="Straight Arrow Connector 34"/>
          <p:cNvCxnSpPr/>
          <p:nvPr/>
        </p:nvCxnSpPr>
        <p:spPr>
          <a:xfrm>
            <a:off x="1225768" y="1468412"/>
            <a:ext cx="480443" cy="37651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8" name="Straight Arrow Connector 47"/>
          <p:cNvCxnSpPr/>
          <p:nvPr/>
        </p:nvCxnSpPr>
        <p:spPr>
          <a:xfrm flipV="1">
            <a:off x="1589814" y="3373208"/>
            <a:ext cx="458061" cy="51236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9" name="Straight Arrow Connector 48"/>
          <p:cNvCxnSpPr>
            <a:stCxn id="38" idx="0"/>
          </p:cNvCxnSpPr>
          <p:nvPr/>
        </p:nvCxnSpPr>
        <p:spPr>
          <a:xfrm flipH="1" flipV="1">
            <a:off x="2370714" y="3357834"/>
            <a:ext cx="870520" cy="55849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50" name="Straight Arrow Connector 49"/>
          <p:cNvCxnSpPr>
            <a:stCxn id="38" idx="0"/>
          </p:cNvCxnSpPr>
          <p:nvPr/>
        </p:nvCxnSpPr>
        <p:spPr>
          <a:xfrm flipV="1">
            <a:off x="3241234" y="3373208"/>
            <a:ext cx="225866" cy="54311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68" name="TextBox 67"/>
          <p:cNvSpPr txBox="1"/>
          <p:nvPr/>
        </p:nvSpPr>
        <p:spPr>
          <a:xfrm>
            <a:off x="605780" y="1877696"/>
            <a:ext cx="775853" cy="396262"/>
          </a:xfrm>
          <a:prstGeom prst="rect">
            <a:avLst/>
          </a:prstGeom>
          <a:noFill/>
        </p:spPr>
        <p:txBody>
          <a:bodyPr wrap="none" lIns="57150" tIns="28575" rIns="57150" bIns="28575" rtlCol="0">
            <a:spAutoFit/>
          </a:bodyPr>
          <a:lstStyle/>
          <a:p>
            <a:pPr algn="ctr"/>
            <a:r>
              <a:rPr lang="en-US" sz="1100" dirty="0" smtClean="0"/>
              <a:t>Diagnostic</a:t>
            </a:r>
            <a:endParaRPr lang="en-US" sz="1100" dirty="0"/>
          </a:p>
          <a:p>
            <a:pPr algn="ctr"/>
            <a:r>
              <a:rPr lang="en-US" sz="1100" dirty="0" smtClean="0"/>
              <a:t>LED</a:t>
            </a:r>
            <a:endParaRPr lang="en-US" sz="1100" dirty="0"/>
          </a:p>
        </p:txBody>
      </p:sp>
      <p:cxnSp>
        <p:nvCxnSpPr>
          <p:cNvPr id="69" name="Straight Arrow Connector 68"/>
          <p:cNvCxnSpPr/>
          <p:nvPr/>
        </p:nvCxnSpPr>
        <p:spPr>
          <a:xfrm>
            <a:off x="1190767" y="2273958"/>
            <a:ext cx="1390074" cy="89786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75" name="TextBox 74"/>
          <p:cNvSpPr txBox="1"/>
          <p:nvPr/>
        </p:nvSpPr>
        <p:spPr>
          <a:xfrm>
            <a:off x="258754" y="2609227"/>
            <a:ext cx="1360950" cy="565539"/>
          </a:xfrm>
          <a:prstGeom prst="rect">
            <a:avLst/>
          </a:prstGeom>
          <a:noFill/>
        </p:spPr>
        <p:txBody>
          <a:bodyPr wrap="none" lIns="57150" tIns="28575" rIns="57150" bIns="28575" rtlCol="0">
            <a:spAutoFit/>
          </a:bodyPr>
          <a:lstStyle/>
          <a:p>
            <a:pPr algn="ctr"/>
            <a:r>
              <a:rPr lang="en-US" sz="1100" dirty="0" smtClean="0"/>
              <a:t>Supports</a:t>
            </a:r>
            <a:endParaRPr lang="en-US" sz="1100" dirty="0"/>
          </a:p>
          <a:p>
            <a:pPr algn="ctr"/>
            <a:r>
              <a:rPr lang="en-US" sz="1100" dirty="0" smtClean="0"/>
              <a:t>Powered USB from </a:t>
            </a:r>
          </a:p>
          <a:p>
            <a:pPr algn="ctr"/>
            <a:r>
              <a:rPr lang="en-US" sz="1100" dirty="0" smtClean="0"/>
              <a:t>terminal</a:t>
            </a:r>
            <a:endParaRPr lang="en-US" sz="1100" dirty="0"/>
          </a:p>
        </p:txBody>
      </p:sp>
      <p:cxnSp>
        <p:nvCxnSpPr>
          <p:cNvPr id="76" name="Straight Arrow Connector 75"/>
          <p:cNvCxnSpPr/>
          <p:nvPr/>
        </p:nvCxnSpPr>
        <p:spPr>
          <a:xfrm>
            <a:off x="1225768" y="2973738"/>
            <a:ext cx="917357" cy="349864"/>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53135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a:t>
            </a:fld>
            <a:endParaRPr lang="en-US" dirty="0"/>
          </a:p>
        </p:txBody>
      </p:sp>
      <p:sp>
        <p:nvSpPr>
          <p:cNvPr id="6" name="Title 5"/>
          <p:cNvSpPr>
            <a:spLocks noGrp="1"/>
          </p:cNvSpPr>
          <p:nvPr>
            <p:ph type="title"/>
          </p:nvPr>
        </p:nvSpPr>
        <p:spPr/>
        <p:txBody>
          <a:bodyPr/>
          <a:lstStyle/>
          <a:p>
            <a:r>
              <a:rPr lang="en-US" dirty="0"/>
              <a:t>NCR RealPOS Terminal Family</a:t>
            </a:r>
          </a:p>
        </p:txBody>
      </p:sp>
      <p:sp>
        <p:nvSpPr>
          <p:cNvPr id="9" name="Text Placeholder 2"/>
          <p:cNvSpPr>
            <a:spLocks noGrp="1"/>
          </p:cNvSpPr>
          <p:nvPr>
            <p:ph type="body" sz="quarter" idx="4294967295"/>
          </p:nvPr>
        </p:nvSpPr>
        <p:spPr>
          <a:xfrm>
            <a:off x="482501" y="533907"/>
            <a:ext cx="812651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Broad and innovative solution portfolio</a:t>
            </a:r>
          </a:p>
        </p:txBody>
      </p:sp>
      <p:sp>
        <p:nvSpPr>
          <p:cNvPr id="38" name="Rectangle 37"/>
          <p:cNvSpPr/>
          <p:nvPr/>
        </p:nvSpPr>
        <p:spPr>
          <a:xfrm>
            <a:off x="5002602" y="2363561"/>
            <a:ext cx="1273708" cy="707968"/>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39" name="Rectangle 38"/>
          <p:cNvSpPr/>
          <p:nvPr/>
        </p:nvSpPr>
        <p:spPr>
          <a:xfrm>
            <a:off x="5002602" y="3141478"/>
            <a:ext cx="1273708" cy="701536"/>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40" name="Rectangle 39"/>
          <p:cNvSpPr/>
          <p:nvPr/>
        </p:nvSpPr>
        <p:spPr>
          <a:xfrm>
            <a:off x="5002602" y="3923146"/>
            <a:ext cx="1273708" cy="700404"/>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41" name="Rectangle 40"/>
          <p:cNvSpPr/>
          <p:nvPr/>
        </p:nvSpPr>
        <p:spPr>
          <a:xfrm>
            <a:off x="6276308" y="2369992"/>
            <a:ext cx="2327036" cy="7015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72XRT</a:t>
            </a:r>
          </a:p>
          <a:p>
            <a:pPr>
              <a:defRPr/>
            </a:pPr>
            <a:r>
              <a:rPr lang="en-PH" sz="1100" dirty="0" smtClean="0"/>
              <a:t>Integrated POS </a:t>
            </a:r>
            <a:endParaRPr lang="en-PH" sz="1100" dirty="0"/>
          </a:p>
          <a:p>
            <a:pPr>
              <a:defRPr/>
            </a:pPr>
            <a:endParaRPr lang="en-PH" sz="1100" dirty="0"/>
          </a:p>
        </p:txBody>
      </p:sp>
      <p:sp>
        <p:nvSpPr>
          <p:cNvPr id="42" name="Rectangle 41"/>
          <p:cNvSpPr/>
          <p:nvPr/>
        </p:nvSpPr>
        <p:spPr>
          <a:xfrm>
            <a:off x="6276308" y="3141478"/>
            <a:ext cx="2327036" cy="701536"/>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fr-FR" sz="1500" b="1" dirty="0"/>
              <a:t>RealPOS 50</a:t>
            </a:r>
          </a:p>
          <a:p>
            <a:pPr>
              <a:defRPr/>
            </a:pPr>
            <a:r>
              <a:rPr lang="en-PH" sz="1100" dirty="0" smtClean="0"/>
              <a:t>All-In-One POS </a:t>
            </a:r>
            <a:endParaRPr lang="en-PH" sz="1100" dirty="0"/>
          </a:p>
          <a:p>
            <a:pPr>
              <a:defRPr/>
            </a:pPr>
            <a:endParaRPr lang="fr-FR" sz="1100" dirty="0"/>
          </a:p>
        </p:txBody>
      </p:sp>
      <p:sp>
        <p:nvSpPr>
          <p:cNvPr id="43" name="Rectangle 42"/>
          <p:cNvSpPr/>
          <p:nvPr/>
        </p:nvSpPr>
        <p:spPr>
          <a:xfrm>
            <a:off x="6276308" y="3923146"/>
            <a:ext cx="2327036" cy="700404"/>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25</a:t>
            </a:r>
          </a:p>
          <a:p>
            <a:pPr>
              <a:defRPr/>
            </a:pPr>
            <a:r>
              <a:rPr lang="en-PH" sz="1100" dirty="0"/>
              <a:t>Value </a:t>
            </a:r>
            <a:r>
              <a:rPr lang="en-PH" sz="1100" dirty="0" smtClean="0"/>
              <a:t>All-In-One POS  </a:t>
            </a:r>
            <a:endParaRPr lang="en-PH" sz="1100" dirty="0"/>
          </a:p>
          <a:p>
            <a:pPr>
              <a:defRPr/>
            </a:pPr>
            <a:endParaRPr lang="en-PH" sz="1100" dirty="0"/>
          </a:p>
          <a:p>
            <a:pPr>
              <a:defRPr/>
            </a:pPr>
            <a:endParaRPr lang="en-PH" sz="1100" dirty="0"/>
          </a:p>
          <a:p>
            <a:pPr>
              <a:defRPr/>
            </a:pPr>
            <a:endParaRPr lang="en-PH" sz="1100" dirty="0"/>
          </a:p>
          <a:p>
            <a:pPr>
              <a:defRPr/>
            </a:pPr>
            <a:r>
              <a:rPr lang="en-PH" sz="1100" dirty="0"/>
              <a:t> </a:t>
            </a:r>
          </a:p>
        </p:txBody>
      </p:sp>
      <p:pic>
        <p:nvPicPr>
          <p:cNvPr id="44" name="Picture 23" descr="CD303_21a_RP70xrt_15in"/>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147289" y="2344042"/>
            <a:ext cx="926439" cy="7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50" descr="Bio-MSR No Shadow"/>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40447" y="3183767"/>
            <a:ext cx="798008" cy="60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51" descr="Bio-MSR No Shadow"/>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75942" y="3966401"/>
            <a:ext cx="802939" cy="604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46"/>
          <p:cNvSpPr/>
          <p:nvPr/>
        </p:nvSpPr>
        <p:spPr>
          <a:xfrm>
            <a:off x="1184270" y="2398688"/>
            <a:ext cx="1273708" cy="70287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48" name="Rectangle 47"/>
          <p:cNvSpPr/>
          <p:nvPr/>
        </p:nvSpPr>
        <p:spPr>
          <a:xfrm>
            <a:off x="1184270" y="3172091"/>
            <a:ext cx="1273708" cy="679234"/>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49" name="Rectangle 48"/>
          <p:cNvSpPr/>
          <p:nvPr/>
        </p:nvSpPr>
        <p:spPr>
          <a:xfrm>
            <a:off x="1184270" y="3944704"/>
            <a:ext cx="1273708" cy="665205"/>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50" name="Rectangle 49"/>
          <p:cNvSpPr/>
          <p:nvPr/>
        </p:nvSpPr>
        <p:spPr>
          <a:xfrm>
            <a:off x="2457971" y="2398688"/>
            <a:ext cx="2311218" cy="70287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82XRT</a:t>
            </a:r>
          </a:p>
          <a:p>
            <a:pPr>
              <a:defRPr/>
            </a:pPr>
            <a:r>
              <a:rPr lang="en-PH" sz="1100" dirty="0" smtClean="0"/>
              <a:t>Full Size POS/ Back-Office Server</a:t>
            </a:r>
            <a:endParaRPr lang="en-PH" sz="1100" dirty="0"/>
          </a:p>
        </p:txBody>
      </p:sp>
      <p:sp>
        <p:nvSpPr>
          <p:cNvPr id="51" name="Rectangle 50"/>
          <p:cNvSpPr/>
          <p:nvPr/>
        </p:nvSpPr>
        <p:spPr>
          <a:xfrm>
            <a:off x="2457971" y="3172405"/>
            <a:ext cx="2311218" cy="67892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fr-FR" sz="1500" b="1" dirty="0"/>
              <a:t>RealPOS 60</a:t>
            </a:r>
          </a:p>
          <a:p>
            <a:pPr>
              <a:defRPr/>
            </a:pPr>
            <a:r>
              <a:rPr lang="fr-FR" sz="1100" dirty="0" smtClean="0"/>
              <a:t>Compact POS   </a:t>
            </a:r>
            <a:endParaRPr lang="fr-FR" sz="1100" dirty="0"/>
          </a:p>
        </p:txBody>
      </p:sp>
      <p:sp>
        <p:nvSpPr>
          <p:cNvPr id="52" name="Rectangle 51"/>
          <p:cNvSpPr/>
          <p:nvPr/>
        </p:nvSpPr>
        <p:spPr>
          <a:xfrm>
            <a:off x="2457971" y="3944704"/>
            <a:ext cx="2311218" cy="671260"/>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40</a:t>
            </a:r>
          </a:p>
          <a:p>
            <a:pPr>
              <a:defRPr/>
            </a:pPr>
            <a:r>
              <a:rPr lang="en-PH" sz="1100" dirty="0"/>
              <a:t>Value </a:t>
            </a:r>
            <a:r>
              <a:rPr lang="en-PH" sz="1100" dirty="0" smtClean="0"/>
              <a:t>Compact POS</a:t>
            </a:r>
            <a:endParaRPr lang="en-PH" sz="1100" dirty="0"/>
          </a:p>
          <a:p>
            <a:pPr>
              <a:defRPr/>
            </a:pPr>
            <a:r>
              <a:rPr lang="en-PH" sz="1100" dirty="0"/>
              <a:t> </a:t>
            </a:r>
          </a:p>
        </p:txBody>
      </p:sp>
      <p:pic>
        <p:nvPicPr>
          <p:cNvPr id="53" name="Picture 44" descr="CD348_01_RTL_RP40_Front"/>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210525" y="3991239"/>
            <a:ext cx="1083512" cy="62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26" descr="CD361_32_RET_RealPOS-82XRT-Modular-Angle"/>
          <p:cNvPicPr>
            <a:picLocks noChangeAspect="1" noChangeArrowheads="1"/>
          </p:cNvPicPr>
          <p:nvPr/>
        </p:nvPicPr>
        <p:blipFill>
          <a:blip r:embed="rId7" cstate="screen">
            <a:clrChange>
              <a:clrFrom>
                <a:srgbClr val="F8F8FA"/>
              </a:clrFrom>
              <a:clrTo>
                <a:srgbClr val="F8F8FA">
                  <a:alpha val="0"/>
                </a:srgbClr>
              </a:clrTo>
            </a:clrChange>
            <a:extLst>
              <a:ext uri="{28A0092B-C50C-407E-A947-70E740481C1C}">
                <a14:useLocalDpi xmlns:a14="http://schemas.microsoft.com/office/drawing/2010/main"/>
              </a:ext>
            </a:extLst>
          </a:blip>
          <a:srcRect/>
          <a:stretch>
            <a:fillRect/>
          </a:stretch>
        </p:blipFill>
        <p:spPr bwMode="auto">
          <a:xfrm>
            <a:off x="1253658" y="2439687"/>
            <a:ext cx="1196449" cy="68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44" descr="CD348_01_RTL_RP40_Front"/>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217768" y="3193819"/>
            <a:ext cx="1083512" cy="65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Rectangle 55"/>
          <p:cNvSpPr/>
          <p:nvPr/>
        </p:nvSpPr>
        <p:spPr>
          <a:xfrm>
            <a:off x="1184265" y="1247250"/>
            <a:ext cx="3584924" cy="275235"/>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200" dirty="0" smtClean="0"/>
              <a:t>MODULAR (FULLY CONFIGURABLE)  </a:t>
            </a:r>
            <a:endParaRPr lang="en-PH" sz="1200" dirty="0"/>
          </a:p>
        </p:txBody>
      </p:sp>
      <p:sp>
        <p:nvSpPr>
          <p:cNvPr id="57" name="Rectangle 56"/>
          <p:cNvSpPr/>
          <p:nvPr/>
        </p:nvSpPr>
        <p:spPr>
          <a:xfrm>
            <a:off x="5002598" y="1247250"/>
            <a:ext cx="3600741" cy="275235"/>
          </a:xfrm>
          <a:prstGeom prst="rect">
            <a:avLst/>
          </a:prstGeom>
          <a:solidFill>
            <a:schemeClr val="tx1">
              <a:lumMod val="50000"/>
              <a:lumOff val="50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200" dirty="0"/>
              <a:t>INTEGRATED  </a:t>
            </a:r>
            <a:r>
              <a:rPr lang="en-PH" sz="1200" dirty="0" smtClean="0"/>
              <a:t>TOUCH  </a:t>
            </a:r>
            <a:endParaRPr lang="en-PH" sz="1200" dirty="0"/>
          </a:p>
        </p:txBody>
      </p:sp>
      <p:sp>
        <p:nvSpPr>
          <p:cNvPr id="58" name="Rectangle 57"/>
          <p:cNvSpPr/>
          <p:nvPr/>
        </p:nvSpPr>
        <p:spPr>
          <a:xfrm>
            <a:off x="5002602" y="1614230"/>
            <a:ext cx="1273708" cy="701537"/>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59" name="Rectangle 58"/>
          <p:cNvSpPr/>
          <p:nvPr/>
        </p:nvSpPr>
        <p:spPr>
          <a:xfrm>
            <a:off x="6276308" y="1614230"/>
            <a:ext cx="2327036" cy="7015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XR7</a:t>
            </a:r>
          </a:p>
          <a:p>
            <a:pPr>
              <a:defRPr/>
            </a:pPr>
            <a:r>
              <a:rPr lang="en-PH" sz="1100" dirty="0" smtClean="0"/>
              <a:t>All-In-One Multi-touch POS </a:t>
            </a:r>
          </a:p>
          <a:p>
            <a:pPr>
              <a:defRPr/>
            </a:pPr>
            <a:r>
              <a:rPr lang="en-PH" sz="1100" dirty="0" smtClean="0"/>
              <a:t> </a:t>
            </a:r>
            <a:endParaRPr lang="en-PH" sz="1100" dirty="0"/>
          </a:p>
        </p:txBody>
      </p:sp>
      <p:pic>
        <p:nvPicPr>
          <p:cNvPr id="60" name="Picture 3"/>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233027" y="1670073"/>
            <a:ext cx="724493" cy="58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Right Arrow 61"/>
          <p:cNvSpPr/>
          <p:nvPr/>
        </p:nvSpPr>
        <p:spPr>
          <a:xfrm rot="16200000">
            <a:off x="-782901" y="2797705"/>
            <a:ext cx="3074855" cy="521625"/>
          </a:xfrm>
          <a:prstGeom prst="rightArrow">
            <a:avLst>
              <a:gd name="adj1" fmla="val 50000"/>
              <a:gd name="adj2" fmla="val 66071"/>
            </a:avLst>
          </a:prstGeom>
          <a:solidFill>
            <a:schemeClr val="tx1">
              <a:lumMod val="75000"/>
              <a:lumOff val="25000"/>
            </a:schemeClr>
          </a:solidFill>
          <a:ln w="19050">
            <a:solidFill>
              <a:schemeClr val="bg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57150" tIns="28575" rIns="57150" bIns="28575" anchor="ctr"/>
          <a:lstStyle/>
          <a:p>
            <a:pPr algn="ctr">
              <a:defRPr/>
            </a:pPr>
            <a:r>
              <a:rPr lang="en-PH" sz="1500" dirty="0"/>
              <a:t>Performance</a:t>
            </a:r>
          </a:p>
        </p:txBody>
      </p:sp>
      <p:sp>
        <p:nvSpPr>
          <p:cNvPr id="63" name="Rectangle 62"/>
          <p:cNvSpPr/>
          <p:nvPr/>
        </p:nvSpPr>
        <p:spPr>
          <a:xfrm>
            <a:off x="8055124" y="1614230"/>
            <a:ext cx="548214" cy="210075"/>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000" b="1" dirty="0" smtClean="0"/>
              <a:t>NEW!</a:t>
            </a:r>
            <a:endParaRPr lang="en-PH" sz="1000" b="1" dirty="0"/>
          </a:p>
        </p:txBody>
      </p:sp>
      <p:sp>
        <p:nvSpPr>
          <p:cNvPr id="32" name="Rectangle 31"/>
          <p:cNvSpPr/>
          <p:nvPr/>
        </p:nvSpPr>
        <p:spPr>
          <a:xfrm>
            <a:off x="1176402" y="1634010"/>
            <a:ext cx="1273708" cy="701537"/>
          </a:xfrm>
          <a:prstGeom prst="rect">
            <a:avLst/>
          </a:prstGeom>
          <a:solidFill>
            <a:schemeClr val="bg1"/>
          </a:solidFill>
          <a:ln>
            <a:no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endParaRPr lang="en-PH" dirty="0"/>
          </a:p>
        </p:txBody>
      </p:sp>
      <p:sp>
        <p:nvSpPr>
          <p:cNvPr id="33" name="Rectangle 32"/>
          <p:cNvSpPr/>
          <p:nvPr/>
        </p:nvSpPr>
        <p:spPr>
          <a:xfrm>
            <a:off x="2450108" y="1634010"/>
            <a:ext cx="2327036" cy="70153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t"/>
          <a:lstStyle/>
          <a:p>
            <a:pPr>
              <a:defRPr/>
            </a:pPr>
            <a:r>
              <a:rPr lang="en-PH" sz="1500" b="1" dirty="0"/>
              <a:t>RealPOS </a:t>
            </a:r>
            <a:r>
              <a:rPr lang="en-PH" sz="1500" b="1" dirty="0" smtClean="0"/>
              <a:t>XR6</a:t>
            </a:r>
            <a:endParaRPr lang="en-PH" sz="1500" b="1" dirty="0"/>
          </a:p>
          <a:p>
            <a:pPr>
              <a:defRPr/>
            </a:pPr>
            <a:r>
              <a:rPr lang="en-PH" sz="1100" dirty="0" smtClean="0"/>
              <a:t>Next Generation Compact POS </a:t>
            </a:r>
            <a:endParaRPr lang="en-PH" sz="1100" dirty="0"/>
          </a:p>
        </p:txBody>
      </p:sp>
      <p:sp>
        <p:nvSpPr>
          <p:cNvPr id="35" name="Rectangle 34"/>
          <p:cNvSpPr/>
          <p:nvPr/>
        </p:nvSpPr>
        <p:spPr>
          <a:xfrm>
            <a:off x="4228924" y="1634010"/>
            <a:ext cx="548214" cy="210075"/>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000" b="1" dirty="0" smtClean="0"/>
              <a:t>NEW!</a:t>
            </a:r>
            <a:endParaRPr lang="en-PH" sz="1000" b="1" dirty="0"/>
          </a:p>
        </p:txBody>
      </p:sp>
      <p:pic>
        <p:nvPicPr>
          <p:cNvPr id="13314" name="Picture 2" descr="C:\Users\RD110425\AppData\Local\Microsoft\Windows\Temporary Internet Files\Content.Outlook\EGNV68IJ\untitled 1009.jpg"/>
          <p:cNvPicPr>
            <a:picLocks noChangeAspect="1" noChangeArrowheads="1"/>
          </p:cNvPicPr>
          <p:nvPr/>
        </p:nvPicPr>
        <p:blipFill rotWithShape="1">
          <a:blip r:embed="rId10" cstate="screen">
            <a:extLst>
              <a:ext uri="{28A0092B-C50C-407E-A947-70E740481C1C}">
                <a14:useLocalDpi xmlns:a14="http://schemas.microsoft.com/office/drawing/2010/main"/>
              </a:ext>
            </a:extLst>
          </a:blip>
          <a:srcRect/>
          <a:stretch/>
        </p:blipFill>
        <p:spPr bwMode="auto">
          <a:xfrm>
            <a:off x="1240781" y="1717589"/>
            <a:ext cx="1060499" cy="592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52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50</a:t>
            </a:fld>
            <a:endParaRPr lang="en-US" dirty="0"/>
          </a:p>
        </p:txBody>
      </p:sp>
      <p:sp>
        <p:nvSpPr>
          <p:cNvPr id="6" name="Title 5"/>
          <p:cNvSpPr>
            <a:spLocks noGrp="1"/>
          </p:cNvSpPr>
          <p:nvPr>
            <p:ph type="title"/>
          </p:nvPr>
        </p:nvSpPr>
        <p:spPr>
          <a:xfrm>
            <a:off x="390105" y="133547"/>
            <a:ext cx="8563397" cy="857250"/>
          </a:xfrm>
        </p:spPr>
        <p:txBody>
          <a:bodyPr/>
          <a:lstStyle/>
          <a:p>
            <a:r>
              <a:rPr lang="en-US" dirty="0"/>
              <a:t>NCR DynaKey </a:t>
            </a:r>
          </a:p>
        </p:txBody>
      </p:sp>
      <p:sp>
        <p:nvSpPr>
          <p:cNvPr id="12" name="Rectangle 11"/>
          <p:cNvSpPr/>
          <p:nvPr/>
        </p:nvSpPr>
        <p:spPr>
          <a:xfrm>
            <a:off x="493715" y="1228201"/>
            <a:ext cx="3402013" cy="337630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71450" indent="-171450" defTabSz="914400">
              <a:spcBef>
                <a:spcPts val="0"/>
              </a:spcBef>
              <a:spcAft>
                <a:spcPts val="0"/>
              </a:spcAft>
              <a:buFont typeface="Arial" pitchFamily="34" charset="0"/>
              <a:buChar char="•"/>
            </a:pPr>
            <a:r>
              <a:rPr lang="en-US" sz="1400" dirty="0">
                <a:solidFill>
                  <a:srgbClr val="FFFFFF"/>
                </a:solidFill>
              </a:rPr>
              <a:t>Intuitive User Interface</a:t>
            </a:r>
          </a:p>
          <a:p>
            <a:pPr marL="342900" indent="-171450" defTabSz="914400">
              <a:spcBef>
                <a:spcPts val="0"/>
              </a:spcBef>
              <a:spcAft>
                <a:spcPts val="0"/>
              </a:spcAft>
              <a:buFont typeface="Arial" pitchFamily="34" charset="0"/>
              <a:buChar char="-"/>
            </a:pPr>
            <a:r>
              <a:rPr lang="en-US" sz="1000" dirty="0">
                <a:solidFill>
                  <a:srgbClr val="FFFFFF"/>
                </a:solidFill>
              </a:rPr>
              <a:t>ATM-style interaction – presents only valid options</a:t>
            </a:r>
          </a:p>
          <a:p>
            <a:pPr marL="342900" indent="-171450" defTabSz="914400">
              <a:spcBef>
                <a:spcPts val="0"/>
              </a:spcBef>
              <a:spcAft>
                <a:spcPts val="0"/>
              </a:spcAft>
              <a:buFont typeface="Arial" pitchFamily="34" charset="0"/>
              <a:buChar char="-"/>
            </a:pPr>
            <a:r>
              <a:rPr lang="en-US" sz="1000" dirty="0">
                <a:solidFill>
                  <a:srgbClr val="FFFFFF"/>
                </a:solidFill>
              </a:rPr>
              <a:t>Leads user efficiently through transactions</a:t>
            </a:r>
          </a:p>
          <a:p>
            <a:pPr marL="342900" indent="-171450" defTabSz="914400">
              <a:spcBef>
                <a:spcPts val="0"/>
              </a:spcBef>
              <a:spcAft>
                <a:spcPts val="0"/>
              </a:spcAft>
              <a:buFont typeface="Arial" pitchFamily="34" charset="0"/>
              <a:buChar char="-"/>
            </a:pPr>
            <a:r>
              <a:rPr lang="en-US" sz="1000" dirty="0">
                <a:solidFill>
                  <a:srgbClr val="FFFFFF"/>
                </a:solidFill>
              </a:rPr>
              <a:t>Tactile feedback promotes “muscle memory” </a:t>
            </a:r>
          </a:p>
          <a:p>
            <a:pPr marL="342900" indent="-171450" defTabSz="914400">
              <a:spcBef>
                <a:spcPts val="0"/>
              </a:spcBef>
              <a:spcAft>
                <a:spcPts val="0"/>
              </a:spcAft>
              <a:buFont typeface="Arial" pitchFamily="34" charset="0"/>
              <a:buChar char="-"/>
            </a:pPr>
            <a:r>
              <a:rPr lang="en-US" sz="1000" dirty="0">
                <a:solidFill>
                  <a:srgbClr val="FFFFFF"/>
                </a:solidFill>
              </a:rPr>
              <a:t>Enables experienced users to key ahead</a:t>
            </a:r>
          </a:p>
          <a:p>
            <a:pPr marL="342900" indent="-171450" defTabSz="914400">
              <a:spcBef>
                <a:spcPts val="0"/>
              </a:spcBef>
              <a:spcAft>
                <a:spcPts val="600"/>
              </a:spcAft>
              <a:buFont typeface="Arial" pitchFamily="34" charset="0"/>
              <a:buChar char="-"/>
            </a:pPr>
            <a:r>
              <a:rPr lang="en-US" sz="1000" dirty="0">
                <a:solidFill>
                  <a:srgbClr val="FFFFFF"/>
                </a:solidFill>
              </a:rPr>
              <a:t>Available with </a:t>
            </a:r>
            <a:r>
              <a:rPr lang="en-US" sz="1000" dirty="0" smtClean="0">
                <a:solidFill>
                  <a:srgbClr val="FFFFFF"/>
                </a:solidFill>
              </a:rPr>
              <a:t>surface capacitive touch </a:t>
            </a:r>
            <a:r>
              <a:rPr lang="en-US" sz="1000" dirty="0">
                <a:solidFill>
                  <a:srgbClr val="FFFFFF"/>
                </a:solidFill>
              </a:rPr>
              <a:t>option</a:t>
            </a:r>
          </a:p>
          <a:p>
            <a:pPr marL="171450" indent="-171450" defTabSz="914400">
              <a:spcBef>
                <a:spcPts val="0"/>
              </a:spcBef>
              <a:spcAft>
                <a:spcPts val="0"/>
              </a:spcAft>
              <a:buFont typeface="Arial" pitchFamily="34" charset="0"/>
              <a:buChar char="•"/>
            </a:pPr>
            <a:r>
              <a:rPr lang="en-US" sz="1400" dirty="0">
                <a:solidFill>
                  <a:srgbClr val="FFFFFF"/>
                </a:solidFill>
              </a:rPr>
              <a:t>Standard Features</a:t>
            </a:r>
          </a:p>
          <a:p>
            <a:pPr marL="342900" indent="-171450" defTabSz="914400">
              <a:spcBef>
                <a:spcPts val="0"/>
              </a:spcBef>
              <a:spcAft>
                <a:spcPts val="0"/>
              </a:spcAft>
              <a:buFont typeface="Arial" pitchFamily="34" charset="0"/>
              <a:buChar char="-"/>
            </a:pPr>
            <a:r>
              <a:rPr lang="en-US" sz="1000" dirty="0">
                <a:solidFill>
                  <a:srgbClr val="FFFFFF"/>
                </a:solidFill>
              </a:rPr>
              <a:t>15” high-bright LED-backlit LCD</a:t>
            </a:r>
          </a:p>
          <a:p>
            <a:pPr marL="342900" indent="-171450" defTabSz="914400">
              <a:spcBef>
                <a:spcPts val="0"/>
              </a:spcBef>
              <a:spcAft>
                <a:spcPts val="0"/>
              </a:spcAft>
              <a:buFont typeface="Arial" pitchFamily="34" charset="0"/>
              <a:buChar char="-"/>
            </a:pPr>
            <a:r>
              <a:rPr lang="en-US" sz="1000" dirty="0">
                <a:solidFill>
                  <a:srgbClr val="FFFFFF"/>
                </a:solidFill>
              </a:rPr>
              <a:t>Programmable keypad </a:t>
            </a:r>
          </a:p>
          <a:p>
            <a:pPr marL="342900" indent="-171450" defTabSz="914400">
              <a:spcBef>
                <a:spcPts val="0"/>
              </a:spcBef>
              <a:spcAft>
                <a:spcPts val="0"/>
              </a:spcAft>
              <a:buFont typeface="Arial" pitchFamily="34" charset="0"/>
              <a:buChar char="-"/>
            </a:pPr>
            <a:r>
              <a:rPr lang="en-US" sz="1000" dirty="0">
                <a:solidFill>
                  <a:srgbClr val="FFFFFF"/>
                </a:solidFill>
              </a:rPr>
              <a:t>8 ATM-like “dynamic” keys</a:t>
            </a:r>
          </a:p>
          <a:p>
            <a:pPr marL="342900" indent="-171450" defTabSz="914400">
              <a:spcBef>
                <a:spcPts val="0"/>
              </a:spcBef>
              <a:spcAft>
                <a:spcPts val="0"/>
              </a:spcAft>
              <a:buFont typeface="Arial" pitchFamily="34" charset="0"/>
              <a:buChar char="-"/>
            </a:pPr>
            <a:r>
              <a:rPr lang="en-US" sz="1000" dirty="0">
                <a:solidFill>
                  <a:srgbClr val="FFFFFF"/>
                </a:solidFill>
              </a:rPr>
              <a:t>Keylock security</a:t>
            </a:r>
          </a:p>
          <a:p>
            <a:pPr marL="342900" indent="-171450" defTabSz="914400">
              <a:spcBef>
                <a:spcPts val="0"/>
              </a:spcBef>
              <a:spcAft>
                <a:spcPts val="0"/>
              </a:spcAft>
              <a:buFont typeface="Arial" pitchFamily="34" charset="0"/>
              <a:buChar char="-"/>
            </a:pPr>
            <a:r>
              <a:rPr lang="en-US" sz="1000" dirty="0">
                <a:solidFill>
                  <a:srgbClr val="FFFFFF"/>
                </a:solidFill>
              </a:rPr>
              <a:t>Tone speaker</a:t>
            </a:r>
          </a:p>
          <a:p>
            <a:pPr marL="342900" indent="-171450" defTabSz="914400">
              <a:spcBef>
                <a:spcPts val="0"/>
              </a:spcBef>
              <a:spcAft>
                <a:spcPts val="0"/>
              </a:spcAft>
              <a:buFont typeface="Arial" pitchFamily="34" charset="0"/>
              <a:buChar char="-"/>
            </a:pPr>
            <a:r>
              <a:rPr lang="en-US" sz="1000" dirty="0">
                <a:solidFill>
                  <a:srgbClr val="FFFFFF"/>
                </a:solidFill>
              </a:rPr>
              <a:t>DVI and VGA video interfaces</a:t>
            </a:r>
          </a:p>
          <a:p>
            <a:pPr marL="342900" indent="-171450" defTabSz="914400">
              <a:spcBef>
                <a:spcPts val="0"/>
              </a:spcBef>
              <a:spcAft>
                <a:spcPts val="600"/>
              </a:spcAft>
              <a:buFont typeface="Arial" pitchFamily="34" charset="0"/>
              <a:buChar char="-"/>
            </a:pPr>
            <a:r>
              <a:rPr lang="en-US" sz="1000" dirty="0">
                <a:solidFill>
                  <a:srgbClr val="FFFFFF"/>
                </a:solidFill>
              </a:rPr>
              <a:t>Terminal powered via 12V Powered USB</a:t>
            </a:r>
          </a:p>
          <a:p>
            <a:pPr marL="171450" indent="-171450" defTabSz="914400">
              <a:spcBef>
                <a:spcPts val="0"/>
              </a:spcBef>
              <a:spcAft>
                <a:spcPts val="0"/>
              </a:spcAft>
              <a:buFont typeface="Arial" pitchFamily="34" charset="0"/>
              <a:buChar char="•"/>
            </a:pPr>
            <a:r>
              <a:rPr lang="en-US" sz="1400" dirty="0">
                <a:solidFill>
                  <a:srgbClr val="FFFFFF"/>
                </a:solidFill>
              </a:rPr>
              <a:t>Configuration options</a:t>
            </a:r>
          </a:p>
          <a:p>
            <a:pPr marL="342900" indent="-171450" defTabSz="914400">
              <a:spcBef>
                <a:spcPts val="0"/>
              </a:spcBef>
              <a:spcAft>
                <a:spcPts val="0"/>
              </a:spcAft>
              <a:buFont typeface="Arial" pitchFamily="34" charset="0"/>
              <a:buChar char="-"/>
            </a:pPr>
            <a:r>
              <a:rPr lang="en-US" sz="1000" dirty="0">
                <a:solidFill>
                  <a:srgbClr val="FFFFFF"/>
                </a:solidFill>
              </a:rPr>
              <a:t>3-Track ISO MSR </a:t>
            </a:r>
          </a:p>
          <a:p>
            <a:pPr marL="342900" indent="-171450" defTabSz="914400">
              <a:spcBef>
                <a:spcPts val="0"/>
              </a:spcBef>
              <a:spcAft>
                <a:spcPts val="0"/>
              </a:spcAft>
              <a:buFont typeface="Arial" pitchFamily="34" charset="0"/>
              <a:buChar char="-"/>
            </a:pPr>
            <a:r>
              <a:rPr lang="en-US" sz="1000" dirty="0">
                <a:solidFill>
                  <a:srgbClr val="FFFFFF"/>
                </a:solidFill>
              </a:rPr>
              <a:t>Versatile mount options (VESA compliant)</a:t>
            </a:r>
          </a:p>
          <a:p>
            <a:pPr marL="342900" indent="-171450" defTabSz="914400">
              <a:spcBef>
                <a:spcPts val="0"/>
              </a:spcBef>
              <a:spcAft>
                <a:spcPts val="600"/>
              </a:spcAft>
              <a:buFont typeface="Arial" pitchFamily="34" charset="0"/>
              <a:buChar char="-"/>
            </a:pPr>
            <a:r>
              <a:rPr lang="en-US" sz="1000" dirty="0">
                <a:solidFill>
                  <a:srgbClr val="FFFFFF"/>
                </a:solidFill>
              </a:rPr>
              <a:t>Choice of colors - charcoal </a:t>
            </a:r>
            <a:r>
              <a:rPr lang="en-US" sz="1000" dirty="0" smtClean="0">
                <a:solidFill>
                  <a:srgbClr val="FFFFFF"/>
                </a:solidFill>
              </a:rPr>
              <a:t>gray </a:t>
            </a:r>
            <a:r>
              <a:rPr lang="en-US" sz="1000" dirty="0">
                <a:solidFill>
                  <a:srgbClr val="FFFFFF"/>
                </a:solidFill>
              </a:rPr>
              <a:t>or beige</a:t>
            </a:r>
          </a:p>
        </p:txBody>
      </p:sp>
      <p:sp>
        <p:nvSpPr>
          <p:cNvPr id="9" name="Text Placeholder 2"/>
          <p:cNvSpPr>
            <a:spLocks noGrp="1"/>
          </p:cNvSpPr>
          <p:nvPr>
            <p:ph type="body" sz="quarter" idx="4294967295"/>
          </p:nvPr>
        </p:nvSpPr>
        <p:spPr>
          <a:xfrm>
            <a:off x="482503" y="533909"/>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Maximize associate productivity</a:t>
            </a:r>
            <a:endParaRPr lang="en-US" spc="0" dirty="0"/>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35062" y="1228201"/>
            <a:ext cx="4585064" cy="3381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 Placeholder 2"/>
          <p:cNvSpPr txBox="1">
            <a:spLocks/>
          </p:cNvSpPr>
          <p:nvPr/>
        </p:nvSpPr>
        <p:spPr>
          <a:xfrm>
            <a:off x="4046175" y="3981628"/>
            <a:ext cx="4573953" cy="62287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smtClean="0">
                <a:cs typeface="Arial" charset="0"/>
              </a:rPr>
              <a:t>The NCR </a:t>
            </a:r>
            <a:r>
              <a:rPr lang="en-US" sz="1300" dirty="0">
                <a:cs typeface="Arial" charset="0"/>
              </a:rPr>
              <a:t>DynaKey </a:t>
            </a:r>
            <a:r>
              <a:rPr lang="en-US" sz="1300" dirty="0" smtClean="0">
                <a:cs typeface="Arial" charset="0"/>
              </a:rPr>
              <a:t> enables you to minimize training time and maximize the productivity of your store associates</a:t>
            </a:r>
            <a:endParaRPr lang="en-US" sz="1300" dirty="0">
              <a:cs typeface="Arial" charset="0"/>
            </a:endParaRPr>
          </a:p>
        </p:txBody>
      </p:sp>
    </p:spTree>
    <p:extLst>
      <p:ext uri="{BB962C8B-B14F-4D97-AF65-F5344CB8AC3E}">
        <p14:creationId xmlns:p14="http://schemas.microsoft.com/office/powerpoint/2010/main" val="1246268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a:xfrm>
            <a:off x="1169988" y="4808540"/>
            <a:ext cx="2895600" cy="274637"/>
          </a:xfrm>
        </p:spPr>
        <p:txBody>
          <a:bodyPr/>
          <a:lstStyle/>
          <a:p>
            <a:pPr>
              <a:defRPr/>
            </a:pPr>
            <a:r>
              <a:rPr lang="en-US" dirty="0" smtClean="0"/>
              <a:t>NCR Confidential</a:t>
            </a:r>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51</a:t>
            </a:fld>
            <a:endParaRPr lang="en-US" dirty="0"/>
          </a:p>
        </p:txBody>
      </p:sp>
      <p:sp>
        <p:nvSpPr>
          <p:cNvPr id="6" name="Title 5"/>
          <p:cNvSpPr>
            <a:spLocks noGrp="1"/>
          </p:cNvSpPr>
          <p:nvPr>
            <p:ph type="title"/>
          </p:nvPr>
        </p:nvSpPr>
        <p:spPr>
          <a:xfrm>
            <a:off x="409154" y="0"/>
            <a:ext cx="8229600" cy="857250"/>
          </a:xfrm>
        </p:spPr>
        <p:txBody>
          <a:bodyPr/>
          <a:lstStyle/>
          <a:p>
            <a:r>
              <a:rPr lang="en-US" dirty="0"/>
              <a:t>NCR RealPOS </a:t>
            </a:r>
            <a:r>
              <a:rPr lang="en-US" dirty="0" smtClean="0"/>
              <a:t>Customer Displays</a:t>
            </a:r>
            <a:endParaRPr lang="en-US" dirty="0"/>
          </a:p>
        </p:txBody>
      </p:sp>
      <p:sp>
        <p:nvSpPr>
          <p:cNvPr id="9" name="Text Placeholder 2"/>
          <p:cNvSpPr>
            <a:spLocks noGrp="1"/>
          </p:cNvSpPr>
          <p:nvPr>
            <p:ph type="body" sz="quarter" idx="4294967295"/>
          </p:nvPr>
        </p:nvSpPr>
        <p:spPr>
          <a:xfrm>
            <a:off x="501554" y="429134"/>
            <a:ext cx="8070158"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z="2200" spc="-50" dirty="0" smtClean="0"/>
              <a:t>Character customer-facing displays</a:t>
            </a:r>
            <a:endParaRPr lang="en-US" sz="2200" spc="-50" dirty="0"/>
          </a:p>
        </p:txBody>
      </p:sp>
      <p:graphicFrame>
        <p:nvGraphicFramePr>
          <p:cNvPr id="12" name="Group 120"/>
          <p:cNvGraphicFramePr>
            <a:graphicFrameLocks/>
          </p:cNvGraphicFramePr>
          <p:nvPr>
            <p:extLst>
              <p:ext uri="{D42A27DB-BD31-4B8C-83A1-F6EECF244321}">
                <p14:modId xmlns:p14="http://schemas.microsoft.com/office/powerpoint/2010/main" val="1872313456"/>
              </p:ext>
            </p:extLst>
          </p:nvPr>
        </p:nvGraphicFramePr>
        <p:xfrm>
          <a:off x="457200" y="982851"/>
          <a:ext cx="8601075" cy="3837624"/>
        </p:xfrm>
        <a:graphic>
          <a:graphicData uri="http://schemas.openxmlformats.org/drawingml/2006/table">
            <a:tbl>
              <a:tblPr/>
              <a:tblGrid>
                <a:gridCol w="1866900"/>
                <a:gridCol w="2105025"/>
                <a:gridCol w="2057400"/>
                <a:gridCol w="2571750"/>
              </a:tblGrid>
              <a:tr h="331599">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1000" b="1" i="0" u="none" strike="noStrike" cap="none" normalizeH="0" baseline="0" dirty="0" smtClean="0">
                        <a:ln>
                          <a:noFill/>
                        </a:ln>
                        <a:solidFill>
                          <a:schemeClr val="bg1"/>
                        </a:solidFill>
                        <a:effectLst/>
                        <a:latin typeface="+mn-lt"/>
                      </a:endParaRP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200" b="1" i="0" u="none" strike="noStrike" cap="none" normalizeH="0" baseline="0" dirty="0" smtClean="0">
                          <a:ln>
                            <a:noFill/>
                          </a:ln>
                          <a:solidFill>
                            <a:schemeClr val="bg1"/>
                          </a:solidFill>
                          <a:effectLst/>
                          <a:latin typeface="+mn-lt"/>
                        </a:rPr>
                        <a:t>5976 2x20 LED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200" b="1" i="0" u="none" strike="noStrike" cap="none" normalizeH="0" baseline="0" dirty="0" smtClean="0">
                          <a:ln>
                            <a:noFill/>
                          </a:ln>
                          <a:solidFill>
                            <a:schemeClr val="bg1"/>
                          </a:solidFill>
                          <a:effectLst/>
                          <a:latin typeface="+mn-lt"/>
                        </a:rPr>
                        <a:t>XR7 2x20  LED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200" b="1" i="0" u="none" strike="noStrike" cap="none" normalizeH="0" baseline="0" dirty="0" smtClean="0">
                          <a:ln>
                            <a:noFill/>
                          </a:ln>
                          <a:solidFill>
                            <a:schemeClr val="bg1"/>
                          </a:solidFill>
                          <a:effectLst/>
                          <a:latin typeface="+mn-lt"/>
                        </a:rPr>
                        <a:t>5975 Graphical VFD</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r>
              <a:tr h="63836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endParaRPr kumimoji="0" lang="en-US" sz="800" b="1" i="0" u="none" strike="noStrike" cap="none" normalizeH="0" baseline="0" dirty="0" smtClean="0">
                        <a:ln>
                          <a:noFill/>
                        </a:ln>
                        <a:solidFill>
                          <a:schemeClr val="bg1"/>
                        </a:solidFill>
                        <a:effectLst/>
                        <a:latin typeface="+mn-lt"/>
                      </a:endParaRP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endParaRPr kumimoji="0" lang="en-US" sz="800" b="1" i="0" u="none" strike="noStrike" cap="none" normalizeH="0" baseline="0" dirty="0" smtClean="0">
                        <a:ln>
                          <a:noFill/>
                        </a:ln>
                        <a:solidFill>
                          <a:schemeClr val="bg1">
                            <a:lumMod val="50000"/>
                          </a:schemeClr>
                        </a:solidFill>
                        <a:effectLst/>
                        <a:latin typeface="+mn-lt"/>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800" b="1" i="0" u="none" strike="noStrike" cap="none" normalizeH="0" baseline="0" dirty="0" smtClean="0">
                          <a:ln>
                            <a:noFill/>
                          </a:ln>
                          <a:solidFill>
                            <a:schemeClr val="bg1">
                              <a:lumMod val="50000"/>
                            </a:schemeClr>
                          </a:solidFill>
                          <a:effectLst/>
                          <a:latin typeface="+mn-lt"/>
                        </a:rPr>
                        <a:t> </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69145">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000" b="1" i="0" u="none" strike="noStrike" cap="none" normalizeH="0" baseline="0" dirty="0" smtClean="0">
                          <a:ln>
                            <a:noFill/>
                          </a:ln>
                          <a:solidFill>
                            <a:schemeClr val="bg1"/>
                          </a:solidFill>
                          <a:effectLst/>
                          <a:latin typeface="+mn-lt"/>
                        </a:rPr>
                        <a:t>Display Type</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Passive-matrix LED LCD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Passive-matrix LED LCD</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Vacuum Fluorescent Display (VFD)</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4936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000" b="1" i="0" u="none" strike="noStrike" cap="none" normalizeH="0" baseline="0" dirty="0" smtClean="0">
                          <a:ln>
                            <a:noFill/>
                          </a:ln>
                          <a:solidFill>
                            <a:schemeClr val="bg1"/>
                          </a:solidFill>
                          <a:effectLst/>
                          <a:latin typeface="+mn-lt"/>
                        </a:rPr>
                        <a:t>Display brightness (typical)</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228600" lvl="2" indent="0" algn="ctr">
                        <a:buFont typeface="Arial" panose="020B0604020202020204" pitchFamily="34" charset="0"/>
                        <a:buNone/>
                      </a:pPr>
                      <a:r>
                        <a:rPr kumimoji="0" lang="en-US" sz="1000" b="0" i="0" u="none" strike="noStrike" kern="1200" cap="none" normalizeH="0" baseline="0" dirty="0" smtClean="0">
                          <a:ln>
                            <a:noFill/>
                          </a:ln>
                          <a:solidFill>
                            <a:schemeClr val="bg1">
                              <a:lumMod val="50000"/>
                            </a:schemeClr>
                          </a:solidFill>
                          <a:effectLst/>
                          <a:latin typeface="+mn-lt"/>
                          <a:ea typeface="+mn-ea"/>
                          <a:cs typeface="+mn-cs"/>
                        </a:rPr>
                        <a:t>600 </a:t>
                      </a:r>
                      <a:r>
                        <a:rPr kumimoji="0" lang="en-US" sz="10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50" baseline="30000" dirty="0" smtClean="0">
                          <a:solidFill>
                            <a:schemeClr val="tx1">
                              <a:lumMod val="50000"/>
                              <a:lumOff val="50000"/>
                            </a:schemeClr>
                          </a:solidFill>
                        </a:rPr>
                        <a:t>2</a:t>
                      </a:r>
                      <a:endParaRPr lang="en-US" sz="105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228600" lvl="2" indent="0" algn="ctr">
                        <a:buFont typeface="Arial" panose="020B0604020202020204" pitchFamily="34" charset="0"/>
                        <a:buNone/>
                      </a:pPr>
                      <a:r>
                        <a:rPr kumimoji="0" lang="en-US" sz="1000" b="0" i="0" u="none" strike="noStrike" kern="1200" cap="none" normalizeH="0" baseline="0" dirty="0" smtClean="0">
                          <a:ln>
                            <a:noFill/>
                          </a:ln>
                          <a:solidFill>
                            <a:schemeClr val="bg1">
                              <a:lumMod val="50000"/>
                            </a:schemeClr>
                          </a:solidFill>
                          <a:effectLst/>
                          <a:latin typeface="+mn-lt"/>
                          <a:ea typeface="+mn-ea"/>
                          <a:cs typeface="+mn-cs"/>
                        </a:rPr>
                        <a:t>600 </a:t>
                      </a:r>
                      <a:r>
                        <a:rPr kumimoji="0" lang="en-US" sz="10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50" baseline="30000" dirty="0" smtClean="0">
                          <a:solidFill>
                            <a:schemeClr val="tx1">
                              <a:lumMod val="50000"/>
                              <a:lumOff val="50000"/>
                            </a:schemeClr>
                          </a:solidFill>
                        </a:rPr>
                        <a:t>2</a:t>
                      </a:r>
                      <a:endParaRPr lang="en-US" sz="105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228600" lvl="2" indent="0" algn="ctr">
                        <a:buFont typeface="Arial" panose="020B0604020202020204" pitchFamily="34" charset="0"/>
                        <a:buNone/>
                      </a:pPr>
                      <a:r>
                        <a:rPr kumimoji="0" lang="en-US" sz="1000" b="0" i="0" u="none" strike="noStrike" kern="1200" cap="none" normalizeH="0" baseline="0" dirty="0" smtClean="0">
                          <a:ln>
                            <a:noFill/>
                          </a:ln>
                          <a:solidFill>
                            <a:schemeClr val="bg1">
                              <a:lumMod val="50000"/>
                            </a:schemeClr>
                          </a:solidFill>
                          <a:effectLst/>
                          <a:latin typeface="+mn-lt"/>
                          <a:ea typeface="+mn-ea"/>
                          <a:cs typeface="+mn-cs"/>
                        </a:rPr>
                        <a:t>700 </a:t>
                      </a:r>
                      <a:r>
                        <a:rPr kumimoji="0" lang="en-US" sz="1000" b="0" i="0" u="none" strike="noStrike" kern="1200" cap="none" normalizeH="0" baseline="0" dirty="0" smtClean="0">
                          <a:ln>
                            <a:noFill/>
                          </a:ln>
                          <a:solidFill>
                            <a:schemeClr val="tx1">
                              <a:lumMod val="50000"/>
                              <a:lumOff val="50000"/>
                            </a:schemeClr>
                          </a:solidFill>
                          <a:effectLst/>
                          <a:latin typeface="+mn-lt"/>
                          <a:ea typeface="+mn-ea"/>
                          <a:cs typeface="+mn-cs"/>
                        </a:rPr>
                        <a:t>cd/m</a:t>
                      </a:r>
                      <a:r>
                        <a:rPr lang="en-US" sz="1050" baseline="30000" dirty="0" smtClean="0">
                          <a:solidFill>
                            <a:schemeClr val="tx1">
                              <a:lumMod val="50000"/>
                              <a:lumOff val="50000"/>
                            </a:schemeClr>
                          </a:solidFill>
                        </a:rPr>
                        <a:t>2</a:t>
                      </a:r>
                      <a:endParaRPr lang="en-US" sz="1050" dirty="0">
                        <a:solidFill>
                          <a:schemeClr val="tx1">
                            <a:lumMod val="50000"/>
                            <a:lumOff val="50000"/>
                          </a:schemeClr>
                        </a:solidFill>
                      </a:endParaRP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857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000" b="1" i="0" u="none" strike="noStrike" cap="none" normalizeH="0" baseline="0" dirty="0" smtClean="0">
                          <a:ln>
                            <a:noFill/>
                          </a:ln>
                          <a:solidFill>
                            <a:schemeClr val="bg1"/>
                          </a:solidFill>
                          <a:effectLst/>
                          <a:latin typeface="+mn-lt"/>
                        </a:rPr>
                        <a:t>Terminals supported</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All current and legacy</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Integrated to XR7 </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All current and legacy</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28576">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000" b="1" i="0" u="none" strike="noStrike" cap="none" normalizeH="0" baseline="0" dirty="0" smtClean="0">
                          <a:ln>
                            <a:noFill/>
                          </a:ln>
                          <a:solidFill>
                            <a:schemeClr val="bg1"/>
                          </a:solidFill>
                          <a:effectLst/>
                          <a:latin typeface="+mn-lt"/>
                        </a:rPr>
                        <a:t>Character Type</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2 lines by 20 characters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2 lines by 20 characters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Graphical  256x64 pixels</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Up to 3 lines of 16 double‐byte characters</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74584">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000" b="1" i="0" u="none" strike="noStrike" cap="none" normalizeH="0" baseline="0" dirty="0" smtClean="0">
                          <a:ln>
                            <a:noFill/>
                          </a:ln>
                          <a:solidFill>
                            <a:schemeClr val="bg1"/>
                          </a:solidFill>
                          <a:effectLst/>
                          <a:latin typeface="+mn-lt"/>
                        </a:rPr>
                        <a:t>Color</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Charcoal Gray  / Beige / Black</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Black</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Charcoal Gray / Beige / Black</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8539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000" b="1" i="0" u="none" strike="noStrike" cap="none" normalizeH="0" baseline="0" dirty="0" smtClean="0">
                          <a:ln>
                            <a:noFill/>
                          </a:ln>
                          <a:solidFill>
                            <a:schemeClr val="bg1"/>
                          </a:solidFill>
                          <a:effectLst/>
                          <a:latin typeface="+mn-lt"/>
                        </a:rPr>
                        <a:t>Character Codes</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Downloadable character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code pages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1000" b="0" i="0" u="none" strike="noStrike" cap="none" normalizeH="0" baseline="0" dirty="0" smtClean="0">
                          <a:ln>
                            <a:noFill/>
                          </a:ln>
                          <a:solidFill>
                            <a:schemeClr val="bg1">
                              <a:lumMod val="50000"/>
                            </a:schemeClr>
                          </a:solidFill>
                          <a:effectLst/>
                          <a:latin typeface="+mn-lt"/>
                        </a:rPr>
                        <a:t>Downloadable character </a:t>
                      </a: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1000" b="0" i="0" u="none" strike="noStrike" cap="none" normalizeH="0" baseline="0" dirty="0" smtClean="0">
                          <a:ln>
                            <a:noFill/>
                          </a:ln>
                          <a:solidFill>
                            <a:schemeClr val="bg1">
                              <a:lumMod val="50000"/>
                            </a:schemeClr>
                          </a:solidFill>
                          <a:effectLst/>
                          <a:latin typeface="+mn-lt"/>
                        </a:rPr>
                        <a:t>code pages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1000" b="0" i="0" u="none" strike="noStrike" cap="none" normalizeH="0" baseline="0" dirty="0" smtClean="0">
                          <a:ln>
                            <a:noFill/>
                          </a:ln>
                          <a:solidFill>
                            <a:schemeClr val="bg1">
                              <a:lumMod val="50000"/>
                            </a:schemeClr>
                          </a:solidFill>
                          <a:effectLst/>
                          <a:latin typeface="+mn-lt"/>
                        </a:rPr>
                        <a:t>Downloadable character </a:t>
                      </a: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1000" b="0" i="0" u="none" strike="noStrike" cap="none" normalizeH="0" baseline="0" dirty="0" smtClean="0">
                          <a:ln>
                            <a:noFill/>
                          </a:ln>
                          <a:solidFill>
                            <a:schemeClr val="bg1">
                              <a:lumMod val="50000"/>
                            </a:schemeClr>
                          </a:solidFill>
                          <a:effectLst/>
                          <a:latin typeface="+mn-lt"/>
                        </a:rPr>
                        <a:t>code pages</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85390">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000" b="1" i="0" u="none" strike="noStrike" cap="none" normalizeH="0" baseline="0" dirty="0" smtClean="0">
                          <a:ln>
                            <a:noFill/>
                          </a:ln>
                          <a:solidFill>
                            <a:schemeClr val="bg1"/>
                          </a:solidFill>
                          <a:effectLst/>
                          <a:latin typeface="+mn-lt"/>
                        </a:rPr>
                        <a:t>Mounting</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Modular or Integration Tray </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4”, 8”, 12”, 16” pole sizes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1000" b="0" i="0" u="none" strike="noStrike" cap="none" normalizeH="0" baseline="0" dirty="0" smtClean="0">
                          <a:ln>
                            <a:noFill/>
                          </a:ln>
                          <a:solidFill>
                            <a:schemeClr val="bg1">
                              <a:lumMod val="50000"/>
                            </a:schemeClr>
                          </a:solidFill>
                          <a:effectLst/>
                          <a:latin typeface="+mn-lt"/>
                        </a:rPr>
                        <a:t>Integrated to XR7 POS stand</a:t>
                      </a: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1000" b="0" i="0" u="none" strike="noStrike" cap="none" normalizeH="0" baseline="0" dirty="0" smtClean="0">
                          <a:ln>
                            <a:noFill/>
                          </a:ln>
                          <a:solidFill>
                            <a:schemeClr val="bg1">
                              <a:lumMod val="50000"/>
                            </a:schemeClr>
                          </a:solidFill>
                          <a:effectLst/>
                          <a:latin typeface="+mn-lt"/>
                        </a:rPr>
                        <a:t>Integrated on extension arm</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1000" b="0" i="0" u="none" strike="noStrike" cap="none" normalizeH="0" baseline="0" dirty="0" smtClean="0">
                          <a:ln>
                            <a:noFill/>
                          </a:ln>
                          <a:solidFill>
                            <a:schemeClr val="bg1">
                              <a:lumMod val="50000"/>
                            </a:schemeClr>
                          </a:solidFill>
                          <a:effectLst/>
                          <a:latin typeface="+mn-lt"/>
                        </a:rPr>
                        <a:t>Modular or Integration Tray </a:t>
                      </a:r>
                    </a:p>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sz="1000" b="0" i="0" u="none" strike="noStrike" cap="none" normalizeH="0" baseline="0" dirty="0" smtClean="0">
                          <a:ln>
                            <a:noFill/>
                          </a:ln>
                          <a:solidFill>
                            <a:schemeClr val="bg1">
                              <a:lumMod val="50000"/>
                            </a:schemeClr>
                          </a:solidFill>
                          <a:effectLst/>
                          <a:latin typeface="+mn-lt"/>
                        </a:rPr>
                        <a:t>4”, 8”, 12”, 16” pole sizes</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1156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000" b="1" i="0" u="none" strike="noStrike" cap="none" normalizeH="0" baseline="0" dirty="0" smtClean="0">
                          <a:ln>
                            <a:noFill/>
                          </a:ln>
                          <a:solidFill>
                            <a:schemeClr val="bg1"/>
                          </a:solidFill>
                          <a:effectLst/>
                          <a:latin typeface="+mn-lt"/>
                        </a:rPr>
                        <a:t>Flashable  Memory</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Yes</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Yes </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78903">
                <a:tc>
                  <a:txBody>
                    <a:bodyPr/>
                    <a:lstStyle/>
                    <a:p>
                      <a:pPr marL="0" marR="0" lvl="0" indent="0" algn="l" defTabSz="914400" rtl="0" eaLnBrk="1" fontAlgn="base" latinLnBrk="0" hangingPunct="1">
                        <a:lnSpc>
                          <a:spcPct val="100000"/>
                        </a:lnSpc>
                        <a:spcBef>
                          <a:spcPct val="0"/>
                        </a:spcBef>
                        <a:spcAft>
                          <a:spcPct val="0"/>
                        </a:spcAft>
                        <a:buClrTx/>
                        <a:buSzTx/>
                        <a:buFont typeface="Arial" charset="0"/>
                        <a:buNone/>
                        <a:tabLst/>
                      </a:pPr>
                      <a:r>
                        <a:rPr kumimoji="0" lang="en-US" sz="1000" b="1" i="0" u="none" strike="noStrike" cap="none" normalizeH="0" baseline="0" dirty="0" smtClean="0">
                          <a:ln>
                            <a:noFill/>
                          </a:ln>
                          <a:solidFill>
                            <a:schemeClr val="bg1"/>
                          </a:solidFill>
                          <a:effectLst/>
                          <a:latin typeface="+mn-lt"/>
                        </a:rPr>
                        <a:t>Interfaces Supported </a:t>
                      </a:r>
                    </a:p>
                  </a:txBody>
                  <a:tcPr marL="91455" marR="91455" marT="45708" marB="45708"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Powered USB (12V)</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Powered RS232 (12V)</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Powered USB (12V)</a:t>
                      </a:r>
                    </a:p>
                  </a:txBody>
                  <a:tcPr marL="91455" marR="91455" marT="45708" marB="457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Powered USB (12V)</a:t>
                      </a:r>
                    </a:p>
                    <a:p>
                      <a:pPr marL="0" marR="0" lvl="0" indent="0" algn="ctr" defTabSz="914400" rtl="0" eaLnBrk="1" fontAlgn="base" latinLnBrk="0" hangingPunct="1">
                        <a:lnSpc>
                          <a:spcPct val="100000"/>
                        </a:lnSpc>
                        <a:spcBef>
                          <a:spcPct val="0"/>
                        </a:spcBef>
                        <a:spcAft>
                          <a:spcPct val="0"/>
                        </a:spcAft>
                        <a:buClrTx/>
                        <a:buSzTx/>
                        <a:buFont typeface="Arial" charset="0"/>
                        <a:buNone/>
                        <a:tabLst/>
                      </a:pPr>
                      <a:r>
                        <a:rPr kumimoji="0" lang="en-US" sz="1000" b="0" i="0" u="none" strike="noStrike" cap="none" normalizeH="0" baseline="0" dirty="0" smtClean="0">
                          <a:ln>
                            <a:noFill/>
                          </a:ln>
                          <a:solidFill>
                            <a:schemeClr val="bg1">
                              <a:lumMod val="50000"/>
                            </a:schemeClr>
                          </a:solidFill>
                          <a:effectLst/>
                          <a:latin typeface="+mn-lt"/>
                        </a:rPr>
                        <a:t>Powered RS232 (12V)</a:t>
                      </a:r>
                    </a:p>
                  </a:txBody>
                  <a:tcPr marL="91455" marR="91455" marT="45708" marB="45708"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pic>
        <p:nvPicPr>
          <p:cNvPr id="2"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39049" y="1338860"/>
            <a:ext cx="519113" cy="593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74205" y="1366024"/>
            <a:ext cx="340517" cy="57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103508" y="1329030"/>
            <a:ext cx="803580" cy="603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818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154983" y="1057275"/>
            <a:ext cx="1799678" cy="3021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23659" y="1057275"/>
            <a:ext cx="4681766" cy="374332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71450" indent="-171450" defTabSz="914400">
              <a:spcBef>
                <a:spcPts val="0"/>
              </a:spcBef>
              <a:spcAft>
                <a:spcPts val="0"/>
              </a:spcAft>
              <a:buFont typeface="Arial" pitchFamily="34" charset="0"/>
              <a:buChar char="•"/>
            </a:pPr>
            <a:endParaRPr lang="en-US" sz="1400" dirty="0">
              <a:solidFill>
                <a:srgbClr val="FFFFFF"/>
              </a:solidFill>
            </a:endParaRPr>
          </a:p>
        </p:txBody>
      </p:sp>
      <p:sp>
        <p:nvSpPr>
          <p:cNvPr id="7" name="TextBox 6"/>
          <p:cNvSpPr txBox="1"/>
          <p:nvPr/>
        </p:nvSpPr>
        <p:spPr>
          <a:xfrm>
            <a:off x="532218" y="122523"/>
            <a:ext cx="8297457" cy="535531"/>
          </a:xfrm>
          <a:prstGeom prst="rect">
            <a:avLst/>
          </a:prstGeom>
          <a:noFill/>
        </p:spPr>
        <p:txBody>
          <a:bodyPr wrap="square" lIns="91440" tIns="45720" rIns="91440" bIns="45720">
            <a:spAutoFit/>
          </a:bodyPr>
          <a:lstStyle/>
          <a:p>
            <a:pPr>
              <a:lnSpc>
                <a:spcPct val="90000"/>
              </a:lnSpc>
              <a:defRPr/>
            </a:pPr>
            <a:r>
              <a:rPr lang="en-US" sz="3200" dirty="0">
                <a:solidFill>
                  <a:srgbClr val="404040"/>
                </a:solidFill>
                <a:latin typeface="Arial"/>
                <a:cs typeface="Arial"/>
              </a:rPr>
              <a:t>NCR RealPOS </a:t>
            </a:r>
            <a:r>
              <a:rPr lang="en-US" sz="3200" dirty="0" smtClean="0">
                <a:solidFill>
                  <a:srgbClr val="404040"/>
                </a:solidFill>
                <a:latin typeface="Arial"/>
                <a:cs typeface="Arial"/>
              </a:rPr>
              <a:t>5976 Customer Display</a:t>
            </a:r>
            <a:endParaRPr lang="en-US" sz="3200" dirty="0">
              <a:solidFill>
                <a:srgbClr val="404040"/>
              </a:solidFill>
              <a:latin typeface="Arial"/>
              <a:cs typeface="Arial"/>
            </a:endParaRPr>
          </a:p>
        </p:txBody>
      </p:sp>
      <p:sp>
        <p:nvSpPr>
          <p:cNvPr id="4" name="Rectangle 3"/>
          <p:cNvSpPr/>
          <p:nvPr/>
        </p:nvSpPr>
        <p:spPr>
          <a:xfrm>
            <a:off x="5413319" y="1057275"/>
            <a:ext cx="3283007" cy="3743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6" name="Slide Number Placeholder 5"/>
          <p:cNvSpPr>
            <a:spLocks noGrp="1"/>
          </p:cNvSpPr>
          <p:nvPr>
            <p:ph type="sldNum" sz="quarter" idx="12"/>
          </p:nvPr>
        </p:nvSpPr>
        <p:spPr>
          <a:xfrm>
            <a:off x="8459790" y="4756150"/>
            <a:ext cx="236537" cy="230188"/>
          </a:xfrm>
        </p:spPr>
        <p:txBody>
          <a:bodyPr/>
          <a:lstStyle/>
          <a:p>
            <a:fld id="{2A35049D-DB52-454A-B8E6-A59A17E9EA13}" type="slidenum">
              <a:rPr lang="en-US" smtClean="0"/>
              <a:t>52</a:t>
            </a:fld>
            <a:endParaRPr lang="en-US" dirty="0"/>
          </a:p>
        </p:txBody>
      </p:sp>
      <p:sp>
        <p:nvSpPr>
          <p:cNvPr id="10" name="Rectangle 9"/>
          <p:cNvSpPr/>
          <p:nvPr/>
        </p:nvSpPr>
        <p:spPr>
          <a:xfrm>
            <a:off x="577985" y="512086"/>
            <a:ext cx="3725700" cy="430887"/>
          </a:xfrm>
          <a:prstGeom prst="rect">
            <a:avLst/>
          </a:prstGeom>
        </p:spPr>
        <p:txBody>
          <a:bodyPr wrap="none" lIns="91440" tIns="45720" rIns="91440" bIns="45720">
            <a:spAutoFit/>
          </a:bodyPr>
          <a:lstStyle/>
          <a:p>
            <a:r>
              <a:rPr lang="en-US" sz="2200" spc="-50" dirty="0" smtClean="0">
                <a:solidFill>
                  <a:srgbClr val="54B948"/>
                </a:solidFill>
                <a:latin typeface="+mn-lt"/>
              </a:rPr>
              <a:t>Connect with your customers </a:t>
            </a:r>
            <a:endParaRPr lang="en-US" sz="2200" spc="-50" dirty="0">
              <a:solidFill>
                <a:srgbClr val="54B948"/>
              </a:solidFill>
              <a:latin typeface="+mn-lt"/>
            </a:endParaRPr>
          </a:p>
        </p:txBody>
      </p:sp>
      <p:sp>
        <p:nvSpPr>
          <p:cNvPr id="12" name="TextBox 7"/>
          <p:cNvSpPr txBox="1">
            <a:spLocks noChangeArrowheads="1"/>
          </p:cNvSpPr>
          <p:nvPr/>
        </p:nvSpPr>
        <p:spPr bwMode="auto">
          <a:xfrm>
            <a:off x="565327" y="1058108"/>
            <a:ext cx="4881101" cy="3662541"/>
          </a:xfrm>
          <a:prstGeom prst="rect">
            <a:avLst/>
          </a:prstGeom>
          <a:noFill/>
          <a:ln w="9525">
            <a:noFill/>
            <a:miter lim="800000"/>
            <a:headEnd/>
            <a:tailEnd/>
          </a:ln>
        </p:spPr>
        <p:txBody>
          <a:bodyPr wrap="square" lIns="91440" tIns="45720" rIns="91440" bIns="45720">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r>
              <a:rPr lang="en-US" sz="1600" dirty="0" smtClean="0"/>
              <a:t>Easy-to-read 2x20 LED Customer Display </a:t>
            </a:r>
          </a:p>
          <a:p>
            <a:pPr marL="342900" lvl="2" indent="-114300">
              <a:buFont typeface="Arial" panose="020B0604020202020204" pitchFamily="34" charset="0"/>
              <a:buChar char="-"/>
            </a:pPr>
            <a:r>
              <a:rPr lang="en-US" sz="1000" dirty="0" smtClean="0">
                <a:solidFill>
                  <a:srgbClr val="FFFFFF"/>
                </a:solidFill>
              </a:rPr>
              <a:t>High-bright LED-backlit LCD: </a:t>
            </a:r>
            <a:r>
              <a:rPr lang="en-US" sz="1000" dirty="0">
                <a:solidFill>
                  <a:srgbClr val="FFFFFF"/>
                </a:solidFill>
              </a:rPr>
              <a:t>6</a:t>
            </a:r>
            <a:r>
              <a:rPr lang="en-US" sz="1000" dirty="0" smtClean="0">
                <a:solidFill>
                  <a:srgbClr val="FFFFFF"/>
                </a:solidFill>
              </a:rPr>
              <a:t>00 cd/m</a:t>
            </a:r>
            <a:r>
              <a:rPr lang="en-US" sz="1000" baseline="30000" dirty="0" smtClean="0">
                <a:solidFill>
                  <a:srgbClr val="FFFFFF"/>
                </a:solidFill>
              </a:rPr>
              <a:t>2  </a:t>
            </a:r>
            <a:r>
              <a:rPr lang="en-US" sz="1000" dirty="0" smtClean="0">
                <a:solidFill>
                  <a:schemeClr val="bg1"/>
                </a:solidFill>
              </a:rPr>
              <a:t>(typical</a:t>
            </a:r>
            <a:r>
              <a:rPr lang="en-US" sz="1000" dirty="0">
                <a:solidFill>
                  <a:schemeClr val="bg1"/>
                </a:solidFill>
              </a:rPr>
              <a:t>)</a:t>
            </a:r>
            <a:endParaRPr lang="en-US" sz="1000" dirty="0" smtClean="0">
              <a:solidFill>
                <a:schemeClr val="bg1"/>
              </a:solidFill>
            </a:endParaRPr>
          </a:p>
          <a:p>
            <a:pPr marL="342900" lvl="2" indent="-114300">
              <a:buFont typeface="Arial" panose="020B0604020202020204" pitchFamily="34" charset="0"/>
              <a:buChar char="-"/>
            </a:pPr>
            <a:r>
              <a:rPr lang="en-US" sz="1000" dirty="0" smtClean="0">
                <a:solidFill>
                  <a:schemeClr val="bg1"/>
                </a:solidFill>
              </a:rPr>
              <a:t>Crisp white characters on a true black background</a:t>
            </a:r>
          </a:p>
          <a:p>
            <a:pPr marL="342900" lvl="2" indent="-114300">
              <a:buFont typeface="Arial" panose="020B0604020202020204" pitchFamily="34" charset="0"/>
              <a:buChar char="-"/>
            </a:pPr>
            <a:r>
              <a:rPr lang="en-US" sz="1000" dirty="0" smtClean="0">
                <a:solidFill>
                  <a:schemeClr val="bg1"/>
                </a:solidFill>
              </a:rPr>
              <a:t>2 rows of 20 characters (7x9 pixels per character)</a:t>
            </a:r>
            <a:endParaRPr lang="en-US" sz="1000" dirty="0">
              <a:solidFill>
                <a:schemeClr val="bg1"/>
              </a:solidFill>
            </a:endParaRPr>
          </a:p>
          <a:p>
            <a:pPr marL="342900" lvl="2" indent="-114300">
              <a:buFont typeface="Arial" panose="020B0604020202020204" pitchFamily="34" charset="0"/>
              <a:buChar char="-"/>
            </a:pPr>
            <a:r>
              <a:rPr lang="en-US" sz="1000" dirty="0" smtClean="0">
                <a:solidFill>
                  <a:schemeClr val="bg1"/>
                </a:solidFill>
              </a:rPr>
              <a:t>Character height: minimum </a:t>
            </a:r>
            <a:r>
              <a:rPr lang="en-US" sz="1000" dirty="0">
                <a:solidFill>
                  <a:schemeClr val="bg1"/>
                </a:solidFill>
              </a:rPr>
              <a:t>– </a:t>
            </a:r>
            <a:r>
              <a:rPr lang="en-US" sz="1000" dirty="0" smtClean="0">
                <a:solidFill>
                  <a:schemeClr val="bg1"/>
                </a:solidFill>
              </a:rPr>
              <a:t>9.5mm / maximum </a:t>
            </a:r>
            <a:r>
              <a:rPr lang="en-US" sz="1000" dirty="0">
                <a:solidFill>
                  <a:schemeClr val="bg1"/>
                </a:solidFill>
              </a:rPr>
              <a:t>– </a:t>
            </a:r>
            <a:r>
              <a:rPr lang="en-US" sz="1000" dirty="0" smtClean="0">
                <a:solidFill>
                  <a:schemeClr val="bg1"/>
                </a:solidFill>
              </a:rPr>
              <a:t>10.5mm</a:t>
            </a:r>
          </a:p>
          <a:p>
            <a:r>
              <a:rPr lang="en-US" sz="1600" dirty="0" smtClean="0"/>
              <a:t>Flexible, feature rich pole display</a:t>
            </a:r>
          </a:p>
          <a:p>
            <a:pPr marL="342900" lvl="2" indent="-114300">
              <a:buFont typeface="Arial" panose="020B0604020202020204" pitchFamily="34" charset="0"/>
              <a:buChar char="-"/>
            </a:pPr>
            <a:r>
              <a:rPr lang="en-US" sz="1000" dirty="0" smtClean="0">
                <a:solidFill>
                  <a:srgbClr val="FFFFFF"/>
                </a:solidFill>
              </a:rPr>
              <a:t>Modular display </a:t>
            </a:r>
            <a:r>
              <a:rPr lang="en-US" sz="1000" dirty="0">
                <a:solidFill>
                  <a:srgbClr val="FFFFFF"/>
                </a:solidFill>
              </a:rPr>
              <a:t>can be standalone or integrated </a:t>
            </a:r>
            <a:r>
              <a:rPr lang="en-US" sz="1000" dirty="0" smtClean="0">
                <a:solidFill>
                  <a:srgbClr val="FFFFFF"/>
                </a:solidFill>
              </a:rPr>
              <a:t>with POS </a:t>
            </a:r>
            <a:r>
              <a:rPr lang="en-US" sz="1000" dirty="0">
                <a:solidFill>
                  <a:srgbClr val="FFFFFF"/>
                </a:solidFill>
              </a:rPr>
              <a:t>integration tray</a:t>
            </a:r>
            <a:endParaRPr lang="en-US" sz="1600" dirty="0"/>
          </a:p>
          <a:p>
            <a:pPr marL="342900" lvl="2" indent="-114300">
              <a:buFont typeface="Arial" panose="020B0604020202020204" pitchFamily="34" charset="0"/>
              <a:buChar char="-"/>
            </a:pPr>
            <a:r>
              <a:rPr lang="en-US" sz="1000" dirty="0">
                <a:solidFill>
                  <a:srgbClr val="FFFFFF"/>
                </a:solidFill>
              </a:rPr>
              <a:t>Multiple pole </a:t>
            </a:r>
            <a:r>
              <a:rPr lang="en-US" sz="1000" dirty="0" smtClean="0">
                <a:solidFill>
                  <a:srgbClr val="FFFFFF"/>
                </a:solidFill>
              </a:rPr>
              <a:t>sizes: 4”, </a:t>
            </a:r>
            <a:r>
              <a:rPr lang="en-US" sz="1000" dirty="0">
                <a:solidFill>
                  <a:srgbClr val="FFFFFF"/>
                </a:solidFill>
              </a:rPr>
              <a:t>8”, 12”, 16” poles</a:t>
            </a:r>
          </a:p>
          <a:p>
            <a:pPr marL="342900" lvl="2" indent="-114300">
              <a:buFont typeface="Arial" panose="020B0604020202020204" pitchFamily="34" charset="0"/>
              <a:buChar char="-"/>
            </a:pPr>
            <a:r>
              <a:rPr lang="en-US" sz="1000" dirty="0" smtClean="0">
                <a:solidFill>
                  <a:srgbClr val="FFFFFF"/>
                </a:solidFill>
              </a:rPr>
              <a:t>Supports both USB and Serial interfaces   </a:t>
            </a:r>
            <a:endParaRPr lang="en-US" sz="1000" dirty="0">
              <a:solidFill>
                <a:srgbClr val="FFFFFF"/>
              </a:solidFill>
            </a:endParaRPr>
          </a:p>
          <a:p>
            <a:pPr marL="342900" lvl="1" indent="-114300">
              <a:buFontTx/>
              <a:buChar char="-"/>
            </a:pPr>
            <a:r>
              <a:rPr lang="en-US" sz="1000" dirty="0"/>
              <a:t>3 Code </a:t>
            </a:r>
            <a:r>
              <a:rPr lang="en-US" sz="1000" dirty="0" smtClean="0"/>
              <a:t>Pages </a:t>
            </a:r>
            <a:r>
              <a:rPr lang="en-US" sz="1000" dirty="0"/>
              <a:t>pre-loaded: </a:t>
            </a:r>
            <a:r>
              <a:rPr lang="fr-FR" sz="1000" dirty="0"/>
              <a:t>858 (International), 866 (Cyrillic), </a:t>
            </a:r>
            <a:r>
              <a:rPr lang="fr-FR" sz="1000" dirty="0" smtClean="0"/>
              <a:t>101 (Katakana)</a:t>
            </a:r>
            <a:endParaRPr lang="fr-FR" sz="1000" dirty="0"/>
          </a:p>
          <a:p>
            <a:pPr marL="342900" lvl="1" indent="-114300">
              <a:buFontTx/>
              <a:buChar char="-"/>
            </a:pPr>
            <a:r>
              <a:rPr lang="en-US" sz="1000" dirty="0"/>
              <a:t>Flashable memory supports up to 19 code pages</a:t>
            </a:r>
          </a:p>
          <a:p>
            <a:pPr marL="342900" lvl="2" indent="-114300">
              <a:buFont typeface="Arial" panose="020B0604020202020204" pitchFamily="34" charset="0"/>
              <a:buChar char="-"/>
            </a:pPr>
            <a:r>
              <a:rPr lang="en-US" sz="1000" dirty="0" smtClean="0">
                <a:solidFill>
                  <a:srgbClr val="FFFFFF"/>
                </a:solidFill>
              </a:rPr>
              <a:t>Choice of colors: charcoal gray, beige, black</a:t>
            </a:r>
            <a:endParaRPr lang="en-US" sz="1000" dirty="0">
              <a:solidFill>
                <a:srgbClr val="FFFFFF"/>
              </a:solidFill>
            </a:endParaRPr>
          </a:p>
          <a:p>
            <a:r>
              <a:rPr lang="en-US" sz="1600" dirty="0" smtClean="0"/>
              <a:t>Retail hardened design</a:t>
            </a:r>
          </a:p>
          <a:p>
            <a:pPr marL="342900" lvl="1" indent="-114300">
              <a:buFontTx/>
              <a:buChar char="-"/>
            </a:pPr>
            <a:r>
              <a:rPr lang="en-US" sz="1000" dirty="0" smtClean="0"/>
              <a:t>Sealed zero-bezel flat screen display resists dust and liquids</a:t>
            </a:r>
          </a:p>
          <a:p>
            <a:pPr marL="342900" lvl="1" indent="-114300">
              <a:buFontTx/>
              <a:buChar char="-"/>
            </a:pPr>
            <a:r>
              <a:rPr lang="en-US" sz="1000" dirty="0" smtClean="0"/>
              <a:t>Industrial </a:t>
            </a:r>
            <a:r>
              <a:rPr lang="en-US" sz="1000" dirty="0"/>
              <a:t>grade </a:t>
            </a:r>
            <a:r>
              <a:rPr lang="en-US" sz="1000" dirty="0" smtClean="0"/>
              <a:t>LCD: 120K </a:t>
            </a:r>
            <a:r>
              <a:rPr lang="en-US" sz="1000" dirty="0"/>
              <a:t>hour minimum backlight life at 40% rated luminance (default)</a:t>
            </a:r>
          </a:p>
          <a:p>
            <a:pPr marL="342900" lvl="1" indent="-114300">
              <a:buFontTx/>
              <a:buChar char="-"/>
            </a:pPr>
            <a:r>
              <a:rPr lang="en-US" sz="1000" dirty="0">
                <a:solidFill>
                  <a:srgbClr val="FFFFFF"/>
                </a:solidFill>
              </a:rPr>
              <a:t>Terminal powered via 12V </a:t>
            </a:r>
            <a:r>
              <a:rPr lang="en-US" sz="1000" dirty="0" smtClean="0">
                <a:solidFill>
                  <a:srgbClr val="FFFFFF"/>
                </a:solidFill>
              </a:rPr>
              <a:t>USB </a:t>
            </a:r>
            <a:r>
              <a:rPr lang="en-US" sz="1000" dirty="0">
                <a:solidFill>
                  <a:srgbClr val="FFFFFF"/>
                </a:solidFill>
              </a:rPr>
              <a:t>or </a:t>
            </a:r>
            <a:r>
              <a:rPr lang="en-US" sz="1000" dirty="0" smtClean="0">
                <a:solidFill>
                  <a:srgbClr val="FFFFFF"/>
                </a:solidFill>
              </a:rPr>
              <a:t>12V RS-232 </a:t>
            </a:r>
          </a:p>
          <a:p>
            <a:pPr marL="342900" lvl="1" indent="-114300">
              <a:buFontTx/>
              <a:buChar char="-"/>
            </a:pPr>
            <a:r>
              <a:rPr lang="en-US" sz="1000" dirty="0" smtClean="0">
                <a:solidFill>
                  <a:srgbClr val="FFFFFF"/>
                </a:solidFill>
              </a:rPr>
              <a:t>External </a:t>
            </a:r>
            <a:r>
              <a:rPr lang="en-US" sz="1000" dirty="0">
                <a:solidFill>
                  <a:srgbClr val="FFFFFF"/>
                </a:solidFill>
              </a:rPr>
              <a:t>power supply option</a:t>
            </a:r>
          </a:p>
          <a:p>
            <a:pPr marL="342900" lvl="1" indent="-114300">
              <a:buFontTx/>
              <a:buChar char="-"/>
            </a:pPr>
            <a:r>
              <a:rPr lang="en-US" sz="1000" dirty="0" smtClean="0"/>
              <a:t>Weights and measures support</a:t>
            </a:r>
            <a:endParaRPr lang="en-US" sz="1000" dirty="0">
              <a:solidFill>
                <a:schemeClr val="bg1"/>
              </a:solidFill>
            </a:endParaRPr>
          </a:p>
        </p:txBody>
      </p:sp>
      <p:sp>
        <p:nvSpPr>
          <p:cNvPr id="11" name="Text Placeholder 2"/>
          <p:cNvSpPr txBox="1">
            <a:spLocks/>
          </p:cNvSpPr>
          <p:nvPr/>
        </p:nvSpPr>
        <p:spPr>
          <a:xfrm>
            <a:off x="5413319" y="4177728"/>
            <a:ext cx="3283007" cy="62287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smtClean="0">
                <a:cs typeface="Arial" charset="0"/>
              </a:rPr>
              <a:t>The RealPOS 5976 allows you to connect with customers with a bright, easy-to-read 2x20 LED display that’s built to last</a:t>
            </a:r>
            <a:endParaRPr lang="en-US" sz="1300" dirty="0">
              <a:cs typeface="Arial" charset="0"/>
            </a:endParaRPr>
          </a:p>
        </p:txBody>
      </p:sp>
    </p:spTree>
    <p:extLst>
      <p:ext uri="{BB962C8B-B14F-4D97-AF65-F5344CB8AC3E}">
        <p14:creationId xmlns:p14="http://schemas.microsoft.com/office/powerpoint/2010/main" val="244017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3658" y="1057275"/>
            <a:ext cx="3834041" cy="374332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71450" indent="-171450" defTabSz="914400">
              <a:spcBef>
                <a:spcPts val="0"/>
              </a:spcBef>
              <a:spcAft>
                <a:spcPts val="0"/>
              </a:spcAft>
              <a:buFont typeface="Arial" pitchFamily="34" charset="0"/>
              <a:buChar char="•"/>
            </a:pPr>
            <a:endParaRPr lang="en-US" sz="1400" dirty="0">
              <a:solidFill>
                <a:srgbClr val="FFFFFF"/>
              </a:solidFill>
            </a:endParaRPr>
          </a:p>
        </p:txBody>
      </p:sp>
      <p:sp>
        <p:nvSpPr>
          <p:cNvPr id="7" name="TextBox 6"/>
          <p:cNvSpPr txBox="1"/>
          <p:nvPr/>
        </p:nvSpPr>
        <p:spPr>
          <a:xfrm>
            <a:off x="522505" y="122523"/>
            <a:ext cx="8907058" cy="507831"/>
          </a:xfrm>
          <a:prstGeom prst="rect">
            <a:avLst/>
          </a:prstGeom>
          <a:noFill/>
        </p:spPr>
        <p:txBody>
          <a:bodyPr wrap="square" lIns="91440" tIns="45720" rIns="91440" bIns="45720">
            <a:spAutoFit/>
          </a:bodyPr>
          <a:lstStyle/>
          <a:p>
            <a:pPr>
              <a:lnSpc>
                <a:spcPct val="90000"/>
              </a:lnSpc>
              <a:defRPr/>
            </a:pPr>
            <a:r>
              <a:rPr lang="en-US" sz="3000" dirty="0">
                <a:solidFill>
                  <a:srgbClr val="404040"/>
                </a:solidFill>
                <a:latin typeface="Arial"/>
                <a:cs typeface="Arial"/>
              </a:rPr>
              <a:t>NCR RealPOS </a:t>
            </a:r>
            <a:r>
              <a:rPr lang="en-US" sz="3000" dirty="0" smtClean="0">
                <a:solidFill>
                  <a:srgbClr val="404040"/>
                </a:solidFill>
                <a:latin typeface="Arial"/>
                <a:cs typeface="Arial"/>
              </a:rPr>
              <a:t>XR7 2x20 Customer Display</a:t>
            </a:r>
            <a:endParaRPr lang="en-US" sz="3000" dirty="0">
              <a:solidFill>
                <a:srgbClr val="404040"/>
              </a:solidFill>
              <a:latin typeface="Arial"/>
              <a:cs typeface="Arial"/>
            </a:endParaRPr>
          </a:p>
        </p:txBody>
      </p:sp>
      <p:sp>
        <p:nvSpPr>
          <p:cNvPr id="4" name="Rectangle 3"/>
          <p:cNvSpPr/>
          <p:nvPr/>
        </p:nvSpPr>
        <p:spPr>
          <a:xfrm>
            <a:off x="4572001" y="1057275"/>
            <a:ext cx="4124325" cy="3743325"/>
          </a:xfrm>
          <a:prstGeom prst="rect">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57150" tIns="28575" rIns="57150" bIns="28575" rtlCol="0" anchor="ctr"/>
          <a:lstStyle/>
          <a:p>
            <a:pPr algn="ctr"/>
            <a:endParaRPr lang="en-US" dirty="0"/>
          </a:p>
        </p:txBody>
      </p:sp>
      <p:sp>
        <p:nvSpPr>
          <p:cNvPr id="6" name="Slide Number Placeholder 5"/>
          <p:cNvSpPr>
            <a:spLocks noGrp="1"/>
          </p:cNvSpPr>
          <p:nvPr>
            <p:ph type="sldNum" sz="quarter" idx="12"/>
          </p:nvPr>
        </p:nvSpPr>
        <p:spPr>
          <a:xfrm>
            <a:off x="8459790" y="4756150"/>
            <a:ext cx="236537" cy="230188"/>
          </a:xfrm>
        </p:spPr>
        <p:txBody>
          <a:bodyPr/>
          <a:lstStyle/>
          <a:p>
            <a:fld id="{2A35049D-DB52-454A-B8E6-A59A17E9EA13}" type="slidenum">
              <a:rPr lang="en-US" smtClean="0"/>
              <a:t>53</a:t>
            </a:fld>
            <a:endParaRPr lang="en-US" dirty="0"/>
          </a:p>
        </p:txBody>
      </p:sp>
      <p:sp>
        <p:nvSpPr>
          <p:cNvPr id="10" name="Rectangle 9"/>
          <p:cNvSpPr/>
          <p:nvPr/>
        </p:nvSpPr>
        <p:spPr>
          <a:xfrm>
            <a:off x="536537" y="521609"/>
            <a:ext cx="5453737" cy="430887"/>
          </a:xfrm>
          <a:prstGeom prst="rect">
            <a:avLst/>
          </a:prstGeom>
        </p:spPr>
        <p:txBody>
          <a:bodyPr wrap="none" lIns="91440" tIns="45720" rIns="91440" bIns="45720">
            <a:spAutoFit/>
          </a:bodyPr>
          <a:lstStyle/>
          <a:p>
            <a:r>
              <a:rPr lang="en-US" sz="2200" spc="-50" dirty="0" smtClean="0">
                <a:solidFill>
                  <a:srgbClr val="54B948"/>
                </a:solidFill>
                <a:latin typeface="+mn-lt"/>
              </a:rPr>
              <a:t>Designed for integration with RealPOS XR7 </a:t>
            </a:r>
            <a:endParaRPr lang="en-US" sz="2200" spc="-50" dirty="0">
              <a:solidFill>
                <a:srgbClr val="54B948"/>
              </a:solidFill>
              <a:latin typeface="+mn-lt"/>
            </a:endParaRPr>
          </a:p>
        </p:txBody>
      </p:sp>
      <p:sp>
        <p:nvSpPr>
          <p:cNvPr id="12" name="TextBox 7"/>
          <p:cNvSpPr txBox="1">
            <a:spLocks noChangeArrowheads="1"/>
          </p:cNvSpPr>
          <p:nvPr/>
        </p:nvSpPr>
        <p:spPr bwMode="auto">
          <a:xfrm>
            <a:off x="623659" y="1088885"/>
            <a:ext cx="3948342" cy="3816429"/>
          </a:xfrm>
          <a:prstGeom prst="rect">
            <a:avLst/>
          </a:prstGeom>
          <a:noFill/>
          <a:ln w="9525">
            <a:noFill/>
            <a:miter lim="800000"/>
            <a:headEnd/>
            <a:tailEnd/>
          </a:ln>
        </p:spPr>
        <p:txBody>
          <a:bodyPr wrap="square" lIns="91440" tIns="45720" rIns="91440" bIns="45720">
            <a:spAutoFit/>
          </a:bodyPr>
          <a:lstStyle>
            <a:defPPr>
              <a:defRPr lang="en-US"/>
            </a:defPPr>
            <a:lvl1pPr marL="177800" indent="-177800">
              <a:lnSpc>
                <a:spcPct val="150000"/>
              </a:lnSpc>
              <a:buFont typeface="Arial" charset="0"/>
              <a:buChar char="•"/>
              <a:defRPr sz="2000">
                <a:solidFill>
                  <a:schemeClr val="bg1"/>
                </a:solidFill>
                <a:latin typeface="Arial" panose="020B0604020202020204" pitchFamily="34" charset="0"/>
                <a:ea typeface="R Frutiger Roman"/>
                <a:cs typeface="Arial" panose="020B0604020202020204" pitchFamily="34" charset="0"/>
              </a:defRPr>
            </a:lvl1pPr>
            <a:lvl2pPr lvl="1">
              <a:buFont typeface="Arial" charset="0"/>
              <a:buChar char="•"/>
              <a:defRPr sz="2200">
                <a:solidFill>
                  <a:schemeClr val="bg1"/>
                </a:solidFill>
                <a:latin typeface="R Frutiger Roman"/>
                <a:ea typeface="R Frutiger Roman"/>
                <a:cs typeface="R Frutiger Roman"/>
              </a:defRPr>
            </a:lvl2pPr>
          </a:lstStyle>
          <a:p>
            <a:r>
              <a:rPr lang="en-US" sz="1600" dirty="0" smtClean="0"/>
              <a:t>Stylish 2x20 LED Customer Display </a:t>
            </a:r>
          </a:p>
          <a:p>
            <a:pPr marL="342900" lvl="2" indent="-114300">
              <a:buFont typeface="Arial" panose="020B0604020202020204" pitchFamily="34" charset="0"/>
              <a:buChar char="-"/>
            </a:pPr>
            <a:r>
              <a:rPr lang="en-US" sz="1000" dirty="0" smtClean="0">
                <a:solidFill>
                  <a:srgbClr val="FFFFFF"/>
                </a:solidFill>
              </a:rPr>
              <a:t>Slim, zero-bezel design </a:t>
            </a:r>
          </a:p>
          <a:p>
            <a:pPr marL="342900" lvl="2" indent="-114300">
              <a:buFont typeface="Arial" panose="020B0604020202020204" pitchFamily="34" charset="0"/>
              <a:buChar char="-"/>
            </a:pPr>
            <a:r>
              <a:rPr lang="en-US" sz="1000" dirty="0" smtClean="0">
                <a:solidFill>
                  <a:srgbClr val="FFFFFF"/>
                </a:solidFill>
              </a:rPr>
              <a:t>High-bright </a:t>
            </a:r>
            <a:r>
              <a:rPr lang="en-US" sz="1000" dirty="0">
                <a:solidFill>
                  <a:srgbClr val="FFFFFF"/>
                </a:solidFill>
              </a:rPr>
              <a:t>LED-backlit LCD: 600 cd/m</a:t>
            </a:r>
            <a:r>
              <a:rPr lang="en-US" sz="1000" baseline="30000" dirty="0">
                <a:solidFill>
                  <a:srgbClr val="FFFFFF"/>
                </a:solidFill>
              </a:rPr>
              <a:t>2  </a:t>
            </a:r>
            <a:r>
              <a:rPr lang="en-US" sz="1000" dirty="0">
                <a:solidFill>
                  <a:schemeClr val="bg1"/>
                </a:solidFill>
              </a:rPr>
              <a:t>(typical</a:t>
            </a:r>
            <a:r>
              <a:rPr lang="en-US" sz="1000" dirty="0" smtClean="0">
                <a:solidFill>
                  <a:schemeClr val="bg1"/>
                </a:solidFill>
              </a:rPr>
              <a:t>)</a:t>
            </a:r>
            <a:r>
              <a:rPr lang="en-US" sz="1000" dirty="0" smtClean="0">
                <a:solidFill>
                  <a:srgbClr val="FFFFFF"/>
                </a:solidFill>
              </a:rPr>
              <a:t> </a:t>
            </a:r>
            <a:endParaRPr lang="en-US" sz="1000" dirty="0" smtClean="0">
              <a:solidFill>
                <a:schemeClr val="bg1"/>
              </a:solidFill>
            </a:endParaRPr>
          </a:p>
          <a:p>
            <a:pPr marL="342900" lvl="2" indent="-114300">
              <a:buFont typeface="Arial" panose="020B0604020202020204" pitchFamily="34" charset="0"/>
              <a:buChar char="-"/>
            </a:pPr>
            <a:r>
              <a:rPr lang="en-US" sz="1000" dirty="0" smtClean="0">
                <a:solidFill>
                  <a:schemeClr val="bg1"/>
                </a:solidFill>
              </a:rPr>
              <a:t>Crisp white characters on a true black background</a:t>
            </a:r>
          </a:p>
          <a:p>
            <a:pPr marL="342900" lvl="2" indent="-114300">
              <a:buFont typeface="Arial" panose="020B0604020202020204" pitchFamily="34" charset="0"/>
              <a:buChar char="-"/>
            </a:pPr>
            <a:r>
              <a:rPr lang="en-US" sz="1000" dirty="0" smtClean="0">
                <a:solidFill>
                  <a:schemeClr val="bg1"/>
                </a:solidFill>
              </a:rPr>
              <a:t>2 rows of 20 characters (7x9 pixels per character)</a:t>
            </a:r>
            <a:endParaRPr lang="en-US" sz="1000" dirty="0">
              <a:solidFill>
                <a:schemeClr val="bg1"/>
              </a:solidFill>
            </a:endParaRPr>
          </a:p>
          <a:p>
            <a:r>
              <a:rPr lang="en-US" sz="1600" dirty="0" smtClean="0"/>
              <a:t>Two integrated mount options for XR7 </a:t>
            </a:r>
          </a:p>
          <a:p>
            <a:pPr marL="342900" lvl="2" indent="-114300">
              <a:buFont typeface="Arial" panose="020B0604020202020204" pitchFamily="34" charset="0"/>
              <a:buChar char="-"/>
            </a:pPr>
            <a:r>
              <a:rPr lang="en-US" sz="1000" dirty="0" smtClean="0">
                <a:solidFill>
                  <a:srgbClr val="FFFFFF"/>
                </a:solidFill>
              </a:rPr>
              <a:t>Mount directly to rear of RealPOS XR7 POS table top stand</a:t>
            </a:r>
          </a:p>
          <a:p>
            <a:pPr marL="342900" lvl="2" indent="-114300">
              <a:buFont typeface="Arial" panose="020B0604020202020204" pitchFamily="34" charset="0"/>
              <a:buChar char="-"/>
            </a:pPr>
            <a:r>
              <a:rPr lang="en-US" sz="1000" dirty="0" smtClean="0">
                <a:solidFill>
                  <a:srgbClr val="FFFFFF"/>
                </a:solidFill>
              </a:rPr>
              <a:t>Extension arm with swivel mount to adjust viewing angle </a:t>
            </a:r>
          </a:p>
          <a:p>
            <a:r>
              <a:rPr lang="en-US" sz="1600" dirty="0" smtClean="0"/>
              <a:t>Retail hardened design</a:t>
            </a:r>
          </a:p>
          <a:p>
            <a:pPr marL="342900" lvl="1" indent="-114300">
              <a:buFontTx/>
              <a:buChar char="-"/>
            </a:pPr>
            <a:r>
              <a:rPr lang="en-US" sz="1000" dirty="0" smtClean="0"/>
              <a:t>Terminal powered via 12V USB interface </a:t>
            </a:r>
          </a:p>
          <a:p>
            <a:pPr marL="342900" lvl="1" indent="-114300">
              <a:buFontTx/>
              <a:buChar char="-"/>
            </a:pPr>
            <a:r>
              <a:rPr lang="en-US" sz="1000" dirty="0">
                <a:solidFill>
                  <a:srgbClr val="FFFFFF"/>
                </a:solidFill>
              </a:rPr>
              <a:t>Hidden cables for a clean appearance </a:t>
            </a:r>
            <a:endParaRPr lang="en-US" sz="1000" dirty="0" smtClean="0">
              <a:solidFill>
                <a:srgbClr val="FFFFFF"/>
              </a:solidFill>
            </a:endParaRPr>
          </a:p>
          <a:p>
            <a:pPr marL="342900" lvl="1" indent="-114300">
              <a:buFontTx/>
              <a:buChar char="-"/>
            </a:pPr>
            <a:r>
              <a:rPr lang="en-US" sz="1000" dirty="0" smtClean="0"/>
              <a:t>Sealed flat screen display resists dust and liquids</a:t>
            </a:r>
          </a:p>
          <a:p>
            <a:pPr marL="342900" lvl="1" indent="-114300">
              <a:buFontTx/>
              <a:buChar char="-"/>
            </a:pPr>
            <a:r>
              <a:rPr lang="en-US" sz="1000" dirty="0" smtClean="0"/>
              <a:t>Industrial </a:t>
            </a:r>
            <a:r>
              <a:rPr lang="en-US" sz="1000" dirty="0"/>
              <a:t>grade </a:t>
            </a:r>
            <a:r>
              <a:rPr lang="en-US" sz="1000" dirty="0" smtClean="0"/>
              <a:t>LCD: 120K </a:t>
            </a:r>
            <a:r>
              <a:rPr lang="en-US" sz="1000" dirty="0"/>
              <a:t>hour minimum backlight life at 40% rated luminance (default)</a:t>
            </a:r>
          </a:p>
          <a:p>
            <a:pPr marL="342900" lvl="1" indent="-114300">
              <a:buFontTx/>
              <a:buChar char="-"/>
            </a:pPr>
            <a:r>
              <a:rPr lang="en-US" sz="1000" dirty="0" smtClean="0"/>
              <a:t>Weights and measures compliant</a:t>
            </a:r>
            <a:endParaRPr lang="en-US" sz="1000" dirty="0"/>
          </a:p>
          <a:p>
            <a:pPr marL="342900" lvl="1" indent="-114300">
              <a:buFontTx/>
              <a:buChar char="-"/>
            </a:pPr>
            <a:endParaRPr lang="fr-FR" sz="1000" dirty="0" smtClean="0"/>
          </a:p>
          <a:p>
            <a:pPr marL="342900" lvl="1" indent="-114300">
              <a:buFontTx/>
              <a:buChar char="-"/>
            </a:pPr>
            <a:endParaRPr lang="fr-FR" sz="1000" dirty="0"/>
          </a:p>
          <a:p>
            <a:pPr marL="228600" lvl="1">
              <a:buNone/>
            </a:pPr>
            <a:r>
              <a:rPr lang="en-US" sz="1000" dirty="0">
                <a:solidFill>
                  <a:srgbClr val="FFFFFF"/>
                </a:solidFill>
              </a:rPr>
              <a:t>Note: For modular 2x20 </a:t>
            </a:r>
            <a:r>
              <a:rPr lang="en-US" sz="1000" dirty="0" smtClean="0">
                <a:solidFill>
                  <a:srgbClr val="FFFFFF"/>
                </a:solidFill>
              </a:rPr>
              <a:t>configurations with XR7 POS </a:t>
            </a:r>
          </a:p>
          <a:p>
            <a:pPr marL="228600" lvl="1">
              <a:buNone/>
            </a:pPr>
            <a:r>
              <a:rPr lang="en-US" sz="1000" dirty="0" smtClean="0">
                <a:solidFill>
                  <a:srgbClr val="FFFFFF"/>
                </a:solidFill>
              </a:rPr>
              <a:t>use RealPOS 5976 2x20 customer display in black color</a:t>
            </a:r>
            <a:endParaRPr lang="en-US" sz="1000" dirty="0" smtClean="0"/>
          </a:p>
          <a:p>
            <a:pPr marL="342900" lvl="1" indent="-114300">
              <a:buFontTx/>
              <a:buChar char="-"/>
            </a:pPr>
            <a:endParaRPr lang="en-US" sz="1000" dirty="0">
              <a:solidFill>
                <a:schemeClr val="bg1"/>
              </a:solidFill>
            </a:endParaRPr>
          </a:p>
        </p:txBody>
      </p:sp>
      <p:sp>
        <p:nvSpPr>
          <p:cNvPr id="11" name="Text Placeholder 2"/>
          <p:cNvSpPr txBox="1">
            <a:spLocks/>
          </p:cNvSpPr>
          <p:nvPr/>
        </p:nvSpPr>
        <p:spPr>
          <a:xfrm>
            <a:off x="4572001" y="4177728"/>
            <a:ext cx="4124325" cy="62287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smtClean="0">
                <a:cs typeface="Arial" charset="0"/>
              </a:rPr>
              <a:t>Enhance the customer experience with a stylish and rugged customer display integrated with the XR7 POS </a:t>
            </a:r>
            <a:endParaRPr lang="en-US" sz="1300" dirty="0">
              <a:cs typeface="Arial" charset="0"/>
            </a:endParaRPr>
          </a:p>
        </p:txBody>
      </p:sp>
      <p:pic>
        <p:nvPicPr>
          <p:cNvPr id="13" name="Picture 7"/>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2051" b="100000" l="0" r="100000">
                        <a14:foregroundMark x1="21040" y1="69487" x2="29551" y2="66410"/>
                        <a14:foregroundMark x1="26950" y1="64359" x2="26950" y2="64359"/>
                        <a14:foregroundMark x1="27660" y1="62051" x2="27660" y2="62051"/>
                      </a14:backgroundRemoval>
                    </a14:imgEffect>
                  </a14:imgLayer>
                </a14:imgProps>
              </a:ext>
              <a:ext uri="{28A0092B-C50C-407E-A947-70E740481C1C}">
                <a14:useLocalDpi xmlns:a14="http://schemas.microsoft.com/office/drawing/2010/main"/>
              </a:ext>
            </a:extLst>
          </a:blip>
          <a:srcRect/>
          <a:stretch>
            <a:fillRect/>
          </a:stretch>
        </p:blipFill>
        <p:spPr bwMode="auto">
          <a:xfrm>
            <a:off x="6346830" y="1167963"/>
            <a:ext cx="1569988" cy="14481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descr="E:\NEXT GEN RENDERS 11.19.13\8 - 15IN POS ON STAND, MSR, 2X20 ANGLED ON EXTENSION\NEXTGEN POS 15IN, 2x20 NARROW DISP MOUNT - RR3.tif"/>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backgroundRemoval t="0" b="100000" l="0" r="97230"/>
                    </a14:imgEffect>
                  </a14:imgLayer>
                </a14:imgProps>
              </a:ext>
              <a:ext uri="{28A0092B-C50C-407E-A947-70E740481C1C}">
                <a14:useLocalDpi xmlns:a14="http://schemas.microsoft.com/office/drawing/2010/main"/>
              </a:ext>
            </a:extLst>
          </a:blip>
          <a:srcRect/>
          <a:stretch/>
        </p:blipFill>
        <p:spPr bwMode="auto">
          <a:xfrm>
            <a:off x="6892673" y="2616118"/>
            <a:ext cx="1803653" cy="142580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572001" y="2416655"/>
            <a:ext cx="1854522" cy="1389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a:xfrm>
            <a:off x="5776202" y="3633277"/>
            <a:ext cx="1715922" cy="517065"/>
          </a:xfrm>
          <a:prstGeom prst="rect">
            <a:avLst/>
          </a:prstGeom>
        </p:spPr>
        <p:txBody>
          <a:bodyPr wrap="square" lIns="146304" tIns="73152" rIns="146304" bIns="73152">
            <a:spAutoFit/>
          </a:bodyPr>
          <a:lstStyle/>
          <a:p>
            <a:pPr algn="ctr"/>
            <a:r>
              <a:rPr lang="en-US" sz="1200" dirty="0" smtClean="0"/>
              <a:t>2x20 extension arm with swivel mount</a:t>
            </a:r>
            <a:endParaRPr lang="en-US" sz="1200" dirty="0"/>
          </a:p>
        </p:txBody>
      </p:sp>
      <p:cxnSp>
        <p:nvCxnSpPr>
          <p:cNvPr id="17" name="Straight Arrow Connector 16"/>
          <p:cNvCxnSpPr/>
          <p:nvPr/>
        </p:nvCxnSpPr>
        <p:spPr>
          <a:xfrm flipH="1" flipV="1">
            <a:off x="5882000" y="3313245"/>
            <a:ext cx="315894" cy="3408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6850876" y="3374745"/>
            <a:ext cx="280948" cy="2793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0" name="Rectangle 19"/>
          <p:cNvSpPr/>
          <p:nvPr/>
        </p:nvSpPr>
        <p:spPr>
          <a:xfrm>
            <a:off x="4860271" y="1542568"/>
            <a:ext cx="1418273" cy="701731"/>
          </a:xfrm>
          <a:prstGeom prst="rect">
            <a:avLst/>
          </a:prstGeom>
        </p:spPr>
        <p:txBody>
          <a:bodyPr wrap="square" lIns="146304" tIns="73152" rIns="146304" bIns="73152">
            <a:spAutoFit/>
          </a:bodyPr>
          <a:lstStyle/>
          <a:p>
            <a:pPr algn="ctr"/>
            <a:r>
              <a:rPr lang="en-US" sz="1200" dirty="0" smtClean="0"/>
              <a:t>2x20 mounted directly to POS table top stand</a:t>
            </a:r>
            <a:endParaRPr lang="en-US" sz="1200" dirty="0"/>
          </a:p>
        </p:txBody>
      </p:sp>
      <p:cxnSp>
        <p:nvCxnSpPr>
          <p:cNvPr id="21" name="Straight Arrow Connector 20"/>
          <p:cNvCxnSpPr/>
          <p:nvPr/>
        </p:nvCxnSpPr>
        <p:spPr>
          <a:xfrm>
            <a:off x="6144722" y="1893434"/>
            <a:ext cx="51911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8321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54</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smtClean="0"/>
              <a:t>RealPOS Printers</a:t>
            </a:r>
            <a:endParaRPr lang="en-US" spc="0" dirty="0"/>
          </a:p>
        </p:txBody>
      </p:sp>
    </p:spTree>
    <p:extLst>
      <p:ext uri="{BB962C8B-B14F-4D97-AF65-F5344CB8AC3E}">
        <p14:creationId xmlns:p14="http://schemas.microsoft.com/office/powerpoint/2010/main" val="206529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55</a:t>
            </a:fld>
            <a:endParaRPr lang="en-US" dirty="0"/>
          </a:p>
        </p:txBody>
      </p:sp>
      <p:sp>
        <p:nvSpPr>
          <p:cNvPr id="6" name="Title 5"/>
          <p:cNvSpPr>
            <a:spLocks noGrp="1"/>
          </p:cNvSpPr>
          <p:nvPr>
            <p:ph type="title"/>
          </p:nvPr>
        </p:nvSpPr>
        <p:spPr/>
        <p:txBody>
          <a:bodyPr/>
          <a:lstStyle/>
          <a:p>
            <a:r>
              <a:rPr lang="en-US" dirty="0"/>
              <a:t>NCR RealPOS Printer Family</a:t>
            </a:r>
          </a:p>
        </p:txBody>
      </p:sp>
      <p:sp>
        <p:nvSpPr>
          <p:cNvPr id="12" name="Rectangle 11"/>
          <p:cNvSpPr/>
          <p:nvPr/>
        </p:nvSpPr>
        <p:spPr>
          <a:xfrm>
            <a:off x="493710" y="893663"/>
            <a:ext cx="1588199" cy="605841"/>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ctr" anchorCtr="0"/>
          <a:lstStyle/>
          <a:p>
            <a:pPr>
              <a:spcBef>
                <a:spcPts val="0"/>
              </a:spcBef>
              <a:spcAft>
                <a:spcPts val="400"/>
              </a:spcAft>
            </a:pPr>
            <a:r>
              <a:rPr lang="en-US" sz="1400" b="1" dirty="0"/>
              <a:t>Why </a:t>
            </a:r>
            <a:r>
              <a:rPr lang="en-US" sz="1400" b="1" dirty="0" smtClean="0"/>
              <a:t>NCR Printers</a:t>
            </a:r>
            <a:r>
              <a:rPr lang="en-US" sz="1400" b="1" dirty="0"/>
              <a:t>?</a:t>
            </a:r>
          </a:p>
        </p:txBody>
      </p:sp>
      <p:sp>
        <p:nvSpPr>
          <p:cNvPr id="14" name="Rectangle 13"/>
          <p:cNvSpPr/>
          <p:nvPr/>
        </p:nvSpPr>
        <p:spPr>
          <a:xfrm>
            <a:off x="2167634" y="893662"/>
            <a:ext cx="1588199" cy="205176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200" b="1" dirty="0">
                <a:solidFill>
                  <a:schemeClr val="bg1"/>
                </a:solidFill>
              </a:rPr>
              <a:t>Single </a:t>
            </a:r>
            <a:r>
              <a:rPr lang="en-US" sz="1200" b="1" dirty="0" smtClean="0">
                <a:solidFill>
                  <a:schemeClr val="bg1"/>
                </a:solidFill>
              </a:rPr>
              <a:t>station Thermal 7197</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 Up to 90 LPS (12 IPS)</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 Drop-in paper load</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 Vertical Mount option</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 Two-color printing </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 Print head monitoring</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 Lean Receipt support</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 58/80mm media </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 Ethernet option</a:t>
            </a:r>
          </a:p>
          <a:p>
            <a:pPr marL="114300" lvl="0" indent="-114300" defTabSz="816388" fontAlgn="auto">
              <a:lnSpc>
                <a:spcPct val="110000"/>
              </a:lnSpc>
              <a:spcBef>
                <a:spcPts val="0"/>
              </a:spcBef>
              <a:spcAft>
                <a:spcPts val="0"/>
              </a:spcAft>
              <a:buFontTx/>
              <a:buChar char="•"/>
            </a:pPr>
            <a:r>
              <a:rPr lang="en-US" sz="800" b="1" dirty="0">
                <a:solidFill>
                  <a:schemeClr val="bg1"/>
                </a:solidFill>
                <a:cs typeface="Arial" pitchFamily="34" charset="0"/>
              </a:rPr>
              <a:t> </a:t>
            </a:r>
            <a:r>
              <a:rPr lang="en-US" sz="800" dirty="0">
                <a:solidFill>
                  <a:schemeClr val="bg1"/>
                </a:solidFill>
                <a:cs typeface="Arial" pitchFamily="34" charset="0"/>
              </a:rPr>
              <a:t>Wireless option</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 Black cabinet option</a:t>
            </a:r>
          </a:p>
          <a:p>
            <a:pPr lvl="0">
              <a:spcBef>
                <a:spcPts val="0"/>
              </a:spcBef>
              <a:spcAft>
                <a:spcPts val="0"/>
              </a:spcAft>
            </a:pPr>
            <a:endParaRPr lang="en-US" sz="1200" b="1" dirty="0">
              <a:solidFill>
                <a:schemeClr val="bg1"/>
              </a:solidFill>
            </a:endParaRPr>
          </a:p>
        </p:txBody>
      </p:sp>
      <p:sp>
        <p:nvSpPr>
          <p:cNvPr id="16" name="Rectangle 15"/>
          <p:cNvSpPr/>
          <p:nvPr/>
        </p:nvSpPr>
        <p:spPr>
          <a:xfrm>
            <a:off x="493710" y="1499505"/>
            <a:ext cx="1588199" cy="3194354"/>
          </a:xfrm>
          <a:prstGeom prst="rect">
            <a:avLst/>
          </a:prstGeom>
          <a:solidFill>
            <a:srgbClr val="808080"/>
          </a:solidFill>
          <a:ln w="3175">
            <a:no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spcBef>
                <a:spcPts val="0"/>
              </a:spcBef>
              <a:spcAft>
                <a:spcPts val="0"/>
              </a:spcAft>
            </a:pPr>
            <a:r>
              <a:rPr lang="en-US" sz="800" b="1" dirty="0">
                <a:solidFill>
                  <a:schemeClr val="bg1"/>
                </a:solidFill>
                <a:latin typeface="+mj-lt"/>
                <a:cs typeface="Arial" pitchFamily="34" charset="0"/>
              </a:rPr>
              <a:t>Retailed Hardened</a:t>
            </a:r>
          </a:p>
          <a:p>
            <a:pPr marL="114300" lvl="0" indent="-114300" defTabSz="816388" fontAlgn="auto">
              <a:spcBef>
                <a:spcPts val="0"/>
              </a:spcBef>
              <a:spcAft>
                <a:spcPts val="0"/>
              </a:spcAft>
              <a:buFont typeface="Arial" panose="020B0604020202020204" pitchFamily="34" charset="0"/>
              <a:buChar char="•"/>
            </a:pPr>
            <a:r>
              <a:rPr lang="en-US" sz="800" dirty="0" smtClean="0">
                <a:solidFill>
                  <a:schemeClr val="bg1"/>
                </a:solidFill>
                <a:latin typeface="+mj-lt"/>
                <a:cs typeface="Arial" pitchFamily="34" charset="0"/>
              </a:rPr>
              <a:t>Certified </a:t>
            </a:r>
            <a:r>
              <a:rPr lang="en-US" sz="800" dirty="0">
                <a:solidFill>
                  <a:schemeClr val="bg1"/>
                </a:solidFill>
                <a:latin typeface="+mj-lt"/>
                <a:cs typeface="Arial" pitchFamily="34" charset="0"/>
              </a:rPr>
              <a:t>&amp; Tested with </a:t>
            </a:r>
            <a:r>
              <a:rPr lang="en-US" sz="800" dirty="0" smtClean="0">
                <a:solidFill>
                  <a:schemeClr val="bg1"/>
                </a:solidFill>
                <a:latin typeface="+mj-lt"/>
                <a:cs typeface="Arial" pitchFamily="34" charset="0"/>
              </a:rPr>
              <a:t>NCR’s </a:t>
            </a:r>
            <a:r>
              <a:rPr lang="en-US" sz="800" dirty="0">
                <a:solidFill>
                  <a:schemeClr val="bg1"/>
                </a:solidFill>
                <a:latin typeface="+mj-lt"/>
                <a:cs typeface="Arial" pitchFamily="34" charset="0"/>
              </a:rPr>
              <a:t>Retail hardened POS</a:t>
            </a:r>
          </a:p>
          <a:p>
            <a:pPr marL="114300" lvl="0" indent="-114300" defTabSz="816388" fontAlgn="auto">
              <a:spcBef>
                <a:spcPts val="0"/>
              </a:spcBef>
              <a:spcAft>
                <a:spcPts val="0"/>
              </a:spcAft>
              <a:buFont typeface="Arial" panose="020B0604020202020204" pitchFamily="34" charset="0"/>
              <a:buChar char="•"/>
            </a:pPr>
            <a:r>
              <a:rPr lang="en-US" sz="800" dirty="0">
                <a:solidFill>
                  <a:schemeClr val="bg1"/>
                </a:solidFill>
                <a:latin typeface="+mj-lt"/>
                <a:cs typeface="Arial" pitchFamily="34" charset="0"/>
              </a:rPr>
              <a:t>Designed to </a:t>
            </a:r>
            <a:r>
              <a:rPr lang="en-US" sz="800" dirty="0" smtClean="0">
                <a:solidFill>
                  <a:schemeClr val="bg1"/>
                </a:solidFill>
                <a:latin typeface="+mj-lt"/>
                <a:cs typeface="Arial" pitchFamily="34" charset="0"/>
              </a:rPr>
              <a:t>support harsh </a:t>
            </a:r>
            <a:r>
              <a:rPr lang="en-US" sz="800" dirty="0">
                <a:solidFill>
                  <a:schemeClr val="bg1"/>
                </a:solidFill>
                <a:latin typeface="+mj-lt"/>
                <a:cs typeface="Arial" pitchFamily="34" charset="0"/>
              </a:rPr>
              <a:t>retail environments</a:t>
            </a:r>
          </a:p>
          <a:p>
            <a:pPr marL="114300" lvl="0" indent="-114300" defTabSz="816388" fontAlgn="auto">
              <a:spcBef>
                <a:spcPts val="0"/>
              </a:spcBef>
              <a:spcAft>
                <a:spcPts val="600"/>
              </a:spcAft>
              <a:buFont typeface="Arial" panose="020B0604020202020204" pitchFamily="34" charset="0"/>
              <a:buChar char="•"/>
            </a:pPr>
            <a:r>
              <a:rPr lang="en-US" sz="800" dirty="0">
                <a:solidFill>
                  <a:schemeClr val="bg1"/>
                </a:solidFill>
                <a:latin typeface="+mj-lt"/>
                <a:cs typeface="Arial" pitchFamily="34" charset="0"/>
              </a:rPr>
              <a:t>Flexible &amp; Low </a:t>
            </a:r>
            <a:r>
              <a:rPr lang="en-US" sz="800" dirty="0" smtClean="0">
                <a:solidFill>
                  <a:schemeClr val="bg1"/>
                </a:solidFill>
                <a:latin typeface="+mj-lt"/>
                <a:cs typeface="Arial" pitchFamily="34" charset="0"/>
              </a:rPr>
              <a:t>TCO</a:t>
            </a:r>
          </a:p>
          <a:p>
            <a:pPr marL="114300" lvl="0" indent="-114300" defTabSz="816388" fontAlgn="auto">
              <a:spcBef>
                <a:spcPts val="0"/>
              </a:spcBef>
              <a:spcAft>
                <a:spcPts val="0"/>
              </a:spcAft>
            </a:pPr>
            <a:r>
              <a:rPr lang="en-US" sz="800" b="1" dirty="0" smtClean="0">
                <a:solidFill>
                  <a:schemeClr val="bg1"/>
                </a:solidFill>
                <a:latin typeface="+mj-lt"/>
                <a:cs typeface="Arial" pitchFamily="34" charset="0"/>
              </a:rPr>
              <a:t>Performance</a:t>
            </a:r>
            <a:endParaRPr lang="en-US" sz="800" b="1" dirty="0">
              <a:solidFill>
                <a:schemeClr val="bg1"/>
              </a:solidFill>
              <a:latin typeface="+mj-lt"/>
              <a:cs typeface="Arial" pitchFamily="34" charset="0"/>
            </a:endParaRPr>
          </a:p>
          <a:p>
            <a:pPr marL="114300" lvl="0" indent="-114300" defTabSz="816388" fontAlgn="auto">
              <a:spcBef>
                <a:spcPts val="0"/>
              </a:spcBef>
              <a:spcAft>
                <a:spcPts val="0"/>
              </a:spcAft>
              <a:buFont typeface="Arial" panose="020B0604020202020204" pitchFamily="34" charset="0"/>
              <a:buChar char="•"/>
            </a:pPr>
            <a:r>
              <a:rPr lang="en-US" sz="800" dirty="0">
                <a:solidFill>
                  <a:schemeClr val="bg1"/>
                </a:solidFill>
                <a:latin typeface="+mj-lt"/>
                <a:cs typeface="Arial" pitchFamily="34" charset="0"/>
              </a:rPr>
              <a:t>High speed printing</a:t>
            </a:r>
          </a:p>
          <a:p>
            <a:pPr marL="114300" lvl="0" indent="-114300" defTabSz="816388" fontAlgn="auto">
              <a:spcBef>
                <a:spcPts val="0"/>
              </a:spcBef>
              <a:spcAft>
                <a:spcPts val="0"/>
              </a:spcAft>
              <a:buFont typeface="Arial" panose="020B0604020202020204" pitchFamily="34" charset="0"/>
              <a:buChar char="•"/>
            </a:pPr>
            <a:r>
              <a:rPr lang="en-US" sz="800" dirty="0">
                <a:solidFill>
                  <a:schemeClr val="bg1"/>
                </a:solidFill>
                <a:latin typeface="+mj-lt"/>
                <a:cs typeface="Arial" pitchFamily="34" charset="0"/>
              </a:rPr>
              <a:t>Single Station </a:t>
            </a:r>
            <a:r>
              <a:rPr lang="en-US" sz="800" dirty="0" smtClean="0">
                <a:solidFill>
                  <a:schemeClr val="bg1"/>
                </a:solidFill>
                <a:latin typeface="+mj-lt"/>
                <a:cs typeface="Arial" pitchFamily="34" charset="0"/>
              </a:rPr>
              <a:t>&amp; Multi-function </a:t>
            </a:r>
            <a:r>
              <a:rPr lang="en-US" sz="800" dirty="0">
                <a:solidFill>
                  <a:schemeClr val="bg1"/>
                </a:solidFill>
                <a:latin typeface="+mj-lt"/>
                <a:cs typeface="Arial" pitchFamily="34" charset="0"/>
              </a:rPr>
              <a:t>printing</a:t>
            </a:r>
          </a:p>
          <a:p>
            <a:pPr marL="114300" lvl="0" indent="-114300" defTabSz="816388" fontAlgn="auto">
              <a:spcBef>
                <a:spcPts val="0"/>
              </a:spcBef>
              <a:spcAft>
                <a:spcPts val="0"/>
              </a:spcAft>
              <a:buFont typeface="Arial" panose="020B0604020202020204" pitchFamily="34" charset="0"/>
              <a:buChar char="•"/>
            </a:pPr>
            <a:r>
              <a:rPr lang="en-US" sz="800" dirty="0">
                <a:solidFill>
                  <a:schemeClr val="bg1"/>
                </a:solidFill>
                <a:latin typeface="+mj-lt"/>
                <a:cs typeface="Arial" pitchFamily="34" charset="0"/>
              </a:rPr>
              <a:t>Low Power Consumption</a:t>
            </a:r>
          </a:p>
          <a:p>
            <a:pPr marL="114300" lvl="0" indent="-114300" defTabSz="816388" fontAlgn="auto">
              <a:spcBef>
                <a:spcPts val="0"/>
              </a:spcBef>
              <a:spcAft>
                <a:spcPts val="0"/>
              </a:spcAft>
              <a:buFont typeface="Arial" panose="020B0604020202020204" pitchFamily="34" charset="0"/>
              <a:buChar char="•"/>
            </a:pPr>
            <a:r>
              <a:rPr lang="en-US" sz="800" dirty="0">
                <a:solidFill>
                  <a:schemeClr val="bg1"/>
                </a:solidFill>
                <a:latin typeface="+mj-lt"/>
                <a:cs typeface="Arial" pitchFamily="34" charset="0"/>
              </a:rPr>
              <a:t>1ST &amp; 2ST offering</a:t>
            </a:r>
          </a:p>
          <a:p>
            <a:pPr marL="114300" lvl="0" indent="-114300" defTabSz="816388" fontAlgn="auto">
              <a:spcBef>
                <a:spcPts val="0"/>
              </a:spcBef>
              <a:spcAft>
                <a:spcPts val="600"/>
              </a:spcAft>
              <a:buFont typeface="Arial" panose="020B0604020202020204" pitchFamily="34" charset="0"/>
              <a:buChar char="•"/>
            </a:pPr>
            <a:r>
              <a:rPr lang="en-US" sz="800" dirty="0">
                <a:solidFill>
                  <a:schemeClr val="bg1"/>
                </a:solidFill>
                <a:latin typeface="+mj-lt"/>
                <a:cs typeface="Arial" pitchFamily="34" charset="0"/>
              </a:rPr>
              <a:t>98% MICR read </a:t>
            </a:r>
            <a:r>
              <a:rPr lang="en-US" sz="800" dirty="0" smtClean="0">
                <a:solidFill>
                  <a:schemeClr val="bg1"/>
                </a:solidFill>
                <a:latin typeface="+mj-lt"/>
                <a:cs typeface="Arial" pitchFamily="34" charset="0"/>
              </a:rPr>
              <a:t>rate</a:t>
            </a:r>
            <a:endParaRPr lang="en-US" sz="800" dirty="0">
              <a:solidFill>
                <a:schemeClr val="bg1"/>
              </a:solidFill>
              <a:latin typeface="+mj-lt"/>
              <a:cs typeface="Arial" pitchFamily="34" charset="0"/>
            </a:endParaRPr>
          </a:p>
          <a:p>
            <a:pPr marL="114300" lvl="0" indent="-114300" defTabSz="816388" fontAlgn="auto">
              <a:spcBef>
                <a:spcPts val="0"/>
              </a:spcBef>
              <a:spcAft>
                <a:spcPts val="0"/>
              </a:spcAft>
            </a:pPr>
            <a:r>
              <a:rPr lang="en-US" sz="800" dirty="0">
                <a:solidFill>
                  <a:schemeClr val="bg1"/>
                </a:solidFill>
                <a:latin typeface="+mj-lt"/>
                <a:cs typeface="Arial" pitchFamily="34" charset="0"/>
              </a:rPr>
              <a:t> </a:t>
            </a:r>
            <a:r>
              <a:rPr lang="en-US" sz="800" b="1" dirty="0">
                <a:solidFill>
                  <a:schemeClr val="bg1"/>
                </a:solidFill>
                <a:latin typeface="+mj-lt"/>
                <a:cs typeface="Arial" pitchFamily="34" charset="0"/>
              </a:rPr>
              <a:t>Key </a:t>
            </a:r>
            <a:r>
              <a:rPr lang="en-US" sz="800" b="1" dirty="0" smtClean="0">
                <a:solidFill>
                  <a:schemeClr val="bg1"/>
                </a:solidFill>
                <a:latin typeface="+mj-lt"/>
                <a:cs typeface="Arial" pitchFamily="34" charset="0"/>
              </a:rPr>
              <a:t>Features</a:t>
            </a:r>
          </a:p>
          <a:p>
            <a:pPr marL="114300" lvl="0" indent="-114300" defTabSz="816388" fontAlgn="auto">
              <a:spcBef>
                <a:spcPts val="0"/>
              </a:spcBef>
              <a:spcAft>
                <a:spcPts val="0"/>
              </a:spcAft>
              <a:buFont typeface="Arial" panose="020B0604020202020204" pitchFamily="34" charset="0"/>
              <a:buChar char="•"/>
            </a:pPr>
            <a:r>
              <a:rPr lang="en-US" sz="800" dirty="0" smtClean="0">
                <a:solidFill>
                  <a:schemeClr val="bg1"/>
                </a:solidFill>
                <a:latin typeface="+mj-lt"/>
                <a:cs typeface="Arial" pitchFamily="34" charset="0"/>
              </a:rPr>
              <a:t>USB/Serial Dual Interface (</a:t>
            </a:r>
            <a:r>
              <a:rPr lang="en-US" sz="800" dirty="0">
                <a:solidFill>
                  <a:schemeClr val="bg1"/>
                </a:solidFill>
                <a:latin typeface="+mj-lt"/>
                <a:cs typeface="Arial" pitchFamily="34" charset="0"/>
              </a:rPr>
              <a:t>Auto Sensing)</a:t>
            </a:r>
          </a:p>
          <a:p>
            <a:pPr marL="114300" lvl="0" indent="-114300" defTabSz="816388" fontAlgn="auto">
              <a:spcBef>
                <a:spcPts val="0"/>
              </a:spcBef>
              <a:spcAft>
                <a:spcPts val="0"/>
              </a:spcAft>
              <a:buFont typeface="Arial" panose="020B0604020202020204" pitchFamily="34" charset="0"/>
              <a:buChar char="•"/>
            </a:pPr>
            <a:r>
              <a:rPr lang="en-US" sz="800" dirty="0">
                <a:solidFill>
                  <a:schemeClr val="bg1"/>
                </a:solidFill>
                <a:latin typeface="+mj-lt"/>
                <a:cs typeface="Arial" pitchFamily="34" charset="0"/>
              </a:rPr>
              <a:t>Print head monitoring</a:t>
            </a:r>
          </a:p>
          <a:p>
            <a:pPr marL="114300" lvl="0" indent="-114300" defTabSz="816388" fontAlgn="auto">
              <a:spcBef>
                <a:spcPts val="0"/>
              </a:spcBef>
              <a:spcAft>
                <a:spcPts val="0"/>
              </a:spcAft>
              <a:buFont typeface="Arial" panose="020B0604020202020204" pitchFamily="34" charset="0"/>
              <a:buChar char="•"/>
            </a:pPr>
            <a:r>
              <a:rPr lang="en-US" sz="800" dirty="0">
                <a:solidFill>
                  <a:schemeClr val="bg1"/>
                </a:solidFill>
                <a:latin typeface="+mj-lt"/>
                <a:cs typeface="Arial" pitchFamily="34" charset="0"/>
              </a:rPr>
              <a:t>Lean Receipt utility</a:t>
            </a:r>
          </a:p>
          <a:p>
            <a:pPr marL="114300" lvl="0" indent="-114300" defTabSz="816388" fontAlgn="auto">
              <a:spcBef>
                <a:spcPts val="0"/>
              </a:spcBef>
              <a:spcAft>
                <a:spcPts val="0"/>
              </a:spcAft>
              <a:buFont typeface="Arial" panose="020B0604020202020204" pitchFamily="34" charset="0"/>
              <a:buChar char="•"/>
            </a:pPr>
            <a:r>
              <a:rPr lang="en-US" sz="800" dirty="0">
                <a:solidFill>
                  <a:schemeClr val="bg1"/>
                </a:solidFill>
                <a:latin typeface="+mj-lt"/>
                <a:cs typeface="Arial" pitchFamily="34" charset="0"/>
              </a:rPr>
              <a:t>58/80mm media </a:t>
            </a:r>
          </a:p>
          <a:p>
            <a:pPr marL="114300" lvl="0" indent="-114300" defTabSz="816388" fontAlgn="auto">
              <a:spcBef>
                <a:spcPts val="0"/>
              </a:spcBef>
              <a:spcAft>
                <a:spcPts val="0"/>
              </a:spcAft>
              <a:buFont typeface="Arial" panose="020B0604020202020204" pitchFamily="34" charset="0"/>
              <a:buChar char="•"/>
            </a:pPr>
            <a:r>
              <a:rPr lang="en-US" sz="800" dirty="0">
                <a:solidFill>
                  <a:schemeClr val="bg1"/>
                </a:solidFill>
                <a:latin typeface="+mj-lt"/>
                <a:cs typeface="Arial" pitchFamily="34" charset="0"/>
              </a:rPr>
              <a:t>Drop &amp; Go Paper loading</a:t>
            </a:r>
          </a:p>
        </p:txBody>
      </p:sp>
      <p:sp>
        <p:nvSpPr>
          <p:cNvPr id="18" name="Rectangle 17"/>
          <p:cNvSpPr/>
          <p:nvPr/>
        </p:nvSpPr>
        <p:spPr>
          <a:xfrm>
            <a:off x="3851083" y="893662"/>
            <a:ext cx="1588199" cy="205176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0"/>
              </a:spcAft>
            </a:pPr>
            <a:r>
              <a:rPr lang="en-US" sz="1200" b="1" dirty="0">
                <a:solidFill>
                  <a:schemeClr val="bg1"/>
                </a:solidFill>
              </a:rPr>
              <a:t>Multifunction</a:t>
            </a:r>
          </a:p>
          <a:p>
            <a:pPr lvl="0">
              <a:spcBef>
                <a:spcPts val="0"/>
              </a:spcBef>
              <a:spcAft>
                <a:spcPts val="600"/>
              </a:spcAft>
            </a:pPr>
            <a:r>
              <a:rPr lang="en-US" sz="1200" b="1" dirty="0" smtClean="0">
                <a:solidFill>
                  <a:schemeClr val="bg1"/>
                </a:solidFill>
              </a:rPr>
              <a:t>Thermal 7167</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Up to 90 LPS (12 IPS)</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Drop-in paper load</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Advanced check handling features</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Two-color printing </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Print head monitoring</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58/80mm media</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Lean Receipt support</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Wireless option </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Black cabinet option</a:t>
            </a:r>
          </a:p>
          <a:p>
            <a:pPr lvl="0">
              <a:spcBef>
                <a:spcPts val="0"/>
              </a:spcBef>
              <a:spcAft>
                <a:spcPts val="0"/>
              </a:spcAft>
            </a:pPr>
            <a:endParaRPr lang="en-US" sz="1200" b="1" dirty="0">
              <a:solidFill>
                <a:schemeClr val="bg1"/>
              </a:solidFill>
            </a:endParaRPr>
          </a:p>
        </p:txBody>
      </p:sp>
      <p:sp>
        <p:nvSpPr>
          <p:cNvPr id="26" name="Rectangle 25"/>
          <p:cNvSpPr/>
          <p:nvPr/>
        </p:nvSpPr>
        <p:spPr>
          <a:xfrm>
            <a:off x="5521357" y="893662"/>
            <a:ext cx="1588199" cy="205176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0"/>
              </a:spcAft>
            </a:pPr>
            <a:r>
              <a:rPr lang="en-US" sz="1200" b="1" dirty="0">
                <a:solidFill>
                  <a:schemeClr val="bg1"/>
                </a:solidFill>
              </a:rPr>
              <a:t>Two-sided </a:t>
            </a:r>
          </a:p>
          <a:p>
            <a:pPr lvl="0">
              <a:spcBef>
                <a:spcPts val="0"/>
              </a:spcBef>
              <a:spcAft>
                <a:spcPts val="600"/>
              </a:spcAft>
            </a:pPr>
            <a:r>
              <a:rPr lang="en-US" sz="1200" b="1" dirty="0" smtClean="0">
                <a:solidFill>
                  <a:schemeClr val="bg1"/>
                </a:solidFill>
              </a:rPr>
              <a:t>Multifunction 7168</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Up to 90 LPS (12 IPS)</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Drop in paper load</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Two print heads simultaneously print</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58/80mm media</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Lean Receipt support</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IBM USB Support</a:t>
            </a:r>
          </a:p>
          <a:p>
            <a:pPr lvl="0">
              <a:spcBef>
                <a:spcPts val="0"/>
              </a:spcBef>
              <a:spcAft>
                <a:spcPts val="0"/>
              </a:spcAft>
            </a:pPr>
            <a:endParaRPr lang="en-US" sz="1200" b="1" dirty="0">
              <a:solidFill>
                <a:schemeClr val="bg1"/>
              </a:solidFill>
            </a:endParaRPr>
          </a:p>
        </p:txBody>
      </p:sp>
      <p:sp>
        <p:nvSpPr>
          <p:cNvPr id="30" name="Rectangle 29"/>
          <p:cNvSpPr/>
          <p:nvPr/>
        </p:nvSpPr>
        <p:spPr>
          <a:xfrm>
            <a:off x="7201157" y="893662"/>
            <a:ext cx="1588199" cy="205176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0"/>
              </a:spcAft>
            </a:pPr>
            <a:r>
              <a:rPr lang="en-US" sz="1200" b="1" dirty="0">
                <a:solidFill>
                  <a:schemeClr val="bg1"/>
                </a:solidFill>
              </a:rPr>
              <a:t>Two-sided </a:t>
            </a:r>
          </a:p>
          <a:p>
            <a:pPr lvl="0">
              <a:spcBef>
                <a:spcPts val="0"/>
              </a:spcBef>
              <a:spcAft>
                <a:spcPts val="600"/>
              </a:spcAft>
            </a:pPr>
            <a:r>
              <a:rPr lang="en-US" sz="1200" b="1" dirty="0" smtClean="0">
                <a:solidFill>
                  <a:schemeClr val="bg1"/>
                </a:solidFill>
              </a:rPr>
              <a:t>Thermal 7198</a:t>
            </a:r>
          </a:p>
          <a:p>
            <a:pPr marL="114300" lvl="0" indent="-114300" defTabSz="816388" fontAlgn="auto">
              <a:lnSpc>
                <a:spcPct val="110000"/>
              </a:lnSpc>
              <a:spcBef>
                <a:spcPts val="0"/>
              </a:spcBef>
              <a:spcAft>
                <a:spcPts val="0"/>
              </a:spcAft>
              <a:buFontTx/>
              <a:buChar char="•"/>
            </a:pPr>
            <a:r>
              <a:rPr lang="en-US" sz="800" dirty="0" smtClean="0">
                <a:solidFill>
                  <a:schemeClr val="bg1"/>
                </a:solidFill>
                <a:cs typeface="Arial" pitchFamily="34" charset="0"/>
              </a:rPr>
              <a:t>Up </a:t>
            </a:r>
            <a:r>
              <a:rPr lang="en-US" sz="800" dirty="0">
                <a:solidFill>
                  <a:schemeClr val="bg1"/>
                </a:solidFill>
                <a:cs typeface="Arial" pitchFamily="34" charset="0"/>
              </a:rPr>
              <a:t>to 52 LPS</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Two print heads simultaneously print</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Drop in paper load</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Reduced paper use</a:t>
            </a:r>
          </a:p>
          <a:p>
            <a:pPr marL="114300" lvl="0" indent="-114300" defTabSz="816388" fontAlgn="auto">
              <a:lnSpc>
                <a:spcPct val="110000"/>
              </a:lnSpc>
              <a:spcBef>
                <a:spcPts val="0"/>
              </a:spcBef>
              <a:spcAft>
                <a:spcPts val="0"/>
              </a:spcAft>
              <a:buFontTx/>
              <a:buChar char="•"/>
            </a:pPr>
            <a:r>
              <a:rPr lang="en-US" sz="800" dirty="0">
                <a:solidFill>
                  <a:schemeClr val="bg1"/>
                </a:solidFill>
                <a:cs typeface="Arial" pitchFamily="34" charset="0"/>
              </a:rPr>
              <a:t>Special Promotions</a:t>
            </a:r>
          </a:p>
        </p:txBody>
      </p:sp>
      <p:sp>
        <p:nvSpPr>
          <p:cNvPr id="33" name="Rectangle 32"/>
          <p:cNvSpPr/>
          <p:nvPr/>
        </p:nvSpPr>
        <p:spPr>
          <a:xfrm>
            <a:off x="2167634" y="2945423"/>
            <a:ext cx="1580841" cy="101990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latin typeface="+mj-lt"/>
              <a:cs typeface="Arial" pitchFamily="34" charset="0"/>
            </a:endParaRPr>
          </a:p>
        </p:txBody>
      </p:sp>
      <p:sp>
        <p:nvSpPr>
          <p:cNvPr id="34" name="Rectangle 33"/>
          <p:cNvSpPr/>
          <p:nvPr/>
        </p:nvSpPr>
        <p:spPr>
          <a:xfrm>
            <a:off x="3851083" y="2945423"/>
            <a:ext cx="1580841" cy="101990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cs typeface="Arial" pitchFamily="34" charset="0"/>
            </a:endParaRPr>
          </a:p>
        </p:txBody>
      </p:sp>
      <p:sp>
        <p:nvSpPr>
          <p:cNvPr id="35" name="Rectangle 34"/>
          <p:cNvSpPr/>
          <p:nvPr/>
        </p:nvSpPr>
        <p:spPr>
          <a:xfrm>
            <a:off x="5521357" y="2945423"/>
            <a:ext cx="1580841" cy="1019908"/>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cs typeface="Arial" pitchFamily="34" charset="0"/>
            </a:endParaRPr>
          </a:p>
        </p:txBody>
      </p:sp>
      <p:sp>
        <p:nvSpPr>
          <p:cNvPr id="36" name="Rectangle 35"/>
          <p:cNvSpPr/>
          <p:nvPr/>
        </p:nvSpPr>
        <p:spPr>
          <a:xfrm>
            <a:off x="7201157" y="2945423"/>
            <a:ext cx="1580841" cy="101990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cs typeface="Arial" pitchFamily="34" charset="0"/>
            </a:endParaRPr>
          </a:p>
        </p:txBody>
      </p:sp>
      <p:pic>
        <p:nvPicPr>
          <p:cNvPr id="37" name="Picture 18" descr="CD276_06a_RP7168[1]"/>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768646" y="2958034"/>
            <a:ext cx="1086262" cy="100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23" descr="CD355_01a_RP7197_Thermal_Receipt_Printer_Rel2 0"/>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25664" y="3054131"/>
            <a:ext cx="864779" cy="80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8" descr="CD361_50a_RET_RealPOS-Multifunction-Printer-Series-II-716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116161" y="2999812"/>
            <a:ext cx="1001789" cy="931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2"/>
          <p:cNvPicPr>
            <a:picLocks noChangeAspect="1" noChangeArrowheads="1"/>
          </p:cNvPicPr>
          <p:nvPr/>
        </p:nvPicPr>
        <p:blipFill>
          <a:blip r:embed="rId6" cstate="screen">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403701" y="2896317"/>
            <a:ext cx="1175751" cy="113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sp>
        <p:nvSpPr>
          <p:cNvPr id="41" name="AutoShape 53"/>
          <p:cNvSpPr>
            <a:spLocks noChangeArrowheads="1"/>
          </p:cNvSpPr>
          <p:nvPr/>
        </p:nvSpPr>
        <p:spPr bwMode="auto">
          <a:xfrm>
            <a:off x="2167634" y="4027121"/>
            <a:ext cx="6621722" cy="307731"/>
          </a:xfrm>
          <a:prstGeom prst="roundRect">
            <a:avLst>
              <a:gd name="adj" fmla="val 0"/>
            </a:avLst>
          </a:prstGeom>
          <a:solidFill>
            <a:schemeClr val="bg1">
              <a:lumMod val="85000"/>
              <a:alpha val="74117"/>
            </a:schemeClr>
          </a:solidFill>
          <a:ln>
            <a:noFill/>
          </a:ln>
          <a:effectLst/>
          <a:extLst/>
        </p:spPr>
        <p:txBody>
          <a:bodyPr lIns="91418" tIns="45709" rIns="91418" bIns="45709" anchor="ctr"/>
          <a:lstStyle/>
          <a:p>
            <a:pPr algn="ctr" defTabSz="913805"/>
            <a:r>
              <a:rPr lang="en-US" sz="800" b="1" dirty="0">
                <a:solidFill>
                  <a:srgbClr val="262626"/>
                </a:solidFill>
                <a:latin typeface="Arial"/>
                <a:ea typeface="Verdana" pitchFamily="34" charset="0"/>
                <a:cs typeface="Arial" pitchFamily="34" charset="0"/>
              </a:rPr>
              <a:t>New Series II Printers</a:t>
            </a:r>
          </a:p>
          <a:p>
            <a:pPr algn="ctr" defTabSz="913805"/>
            <a:r>
              <a:rPr lang="en-US" sz="600" dirty="0">
                <a:solidFill>
                  <a:srgbClr val="262626"/>
                </a:solidFill>
                <a:latin typeface="Arial"/>
                <a:ea typeface="Verdana" pitchFamily="34" charset="0"/>
                <a:cs typeface="Arial" pitchFamily="34" charset="0"/>
              </a:rPr>
              <a:t>Increased Speed, Power Management, Lean Receipt Utility for Reducing Paper, Thermal Print Head Failure Detection Sensor, Enhanced MICR Read Rate, QR and GS1 data bar support</a:t>
            </a:r>
          </a:p>
        </p:txBody>
      </p:sp>
      <p:sp>
        <p:nvSpPr>
          <p:cNvPr id="42" name="AutoShape 53"/>
          <p:cNvSpPr>
            <a:spLocks noChangeArrowheads="1"/>
          </p:cNvSpPr>
          <p:nvPr/>
        </p:nvSpPr>
        <p:spPr bwMode="auto">
          <a:xfrm>
            <a:off x="2167634" y="4386128"/>
            <a:ext cx="6621722" cy="307731"/>
          </a:xfrm>
          <a:prstGeom prst="roundRect">
            <a:avLst>
              <a:gd name="adj" fmla="val 0"/>
            </a:avLst>
          </a:prstGeom>
          <a:solidFill>
            <a:srgbClr val="54B948"/>
          </a:solidFill>
          <a:ln>
            <a:noFill/>
          </a:ln>
          <a:effectLst/>
          <a:extLst/>
        </p:spPr>
        <p:txBody>
          <a:bodyPr lIns="91418" tIns="45709" rIns="91418" bIns="45709" anchor="ctr"/>
          <a:lstStyle/>
          <a:p>
            <a:pPr algn="ctr" defTabSz="913805"/>
            <a:r>
              <a:rPr lang="en-US" sz="1200" b="1" dirty="0">
                <a:solidFill>
                  <a:schemeClr val="bg1"/>
                </a:solidFill>
                <a:latin typeface="Arial"/>
                <a:ea typeface="Verdana" pitchFamily="34" charset="0"/>
                <a:cs typeface="Arial" pitchFamily="34" charset="0"/>
              </a:rPr>
              <a:t>A powerful portfolio of retail ready printers!</a:t>
            </a:r>
          </a:p>
        </p:txBody>
      </p:sp>
    </p:spTree>
    <p:extLst>
      <p:ext uri="{BB962C8B-B14F-4D97-AF65-F5344CB8AC3E}">
        <p14:creationId xmlns:p14="http://schemas.microsoft.com/office/powerpoint/2010/main" val="2678798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56</a:t>
            </a:fld>
            <a:endParaRPr lang="en-US" dirty="0"/>
          </a:p>
        </p:txBody>
      </p:sp>
      <p:sp>
        <p:nvSpPr>
          <p:cNvPr id="6" name="Title 5"/>
          <p:cNvSpPr>
            <a:spLocks noGrp="1"/>
          </p:cNvSpPr>
          <p:nvPr>
            <p:ph type="title"/>
          </p:nvPr>
        </p:nvSpPr>
        <p:spPr>
          <a:xfrm>
            <a:off x="630238" y="137379"/>
            <a:ext cx="8229600" cy="857250"/>
          </a:xfrm>
        </p:spPr>
        <p:txBody>
          <a:bodyPr/>
          <a:lstStyle/>
          <a:p>
            <a:r>
              <a:rPr lang="en-US" dirty="0" smtClean="0"/>
              <a:t>2ST </a:t>
            </a:r>
            <a:r>
              <a:rPr lang="en-US" dirty="0"/>
              <a:t>Business Case</a:t>
            </a:r>
          </a:p>
        </p:txBody>
      </p:sp>
      <p:pic>
        <p:nvPicPr>
          <p:cNvPr id="43" name="Picture 20" descr="2STlogo_MD"/>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025689" y="85725"/>
            <a:ext cx="1866218" cy="702513"/>
          </a:xfrm>
          <a:prstGeom prst="rect">
            <a:avLst/>
          </a:prstGeom>
          <a:noFill/>
          <a:ln w="9525">
            <a:noFill/>
            <a:miter lim="800000"/>
            <a:headEnd/>
            <a:tailEnd/>
          </a:ln>
        </p:spPr>
      </p:pic>
      <p:sp>
        <p:nvSpPr>
          <p:cNvPr id="51" name="AutoShape 16"/>
          <p:cNvSpPr>
            <a:spLocks noChangeArrowheads="1"/>
          </p:cNvSpPr>
          <p:nvPr/>
        </p:nvSpPr>
        <p:spPr bwMode="auto">
          <a:xfrm>
            <a:off x="3244851" y="1000125"/>
            <a:ext cx="3000375" cy="3455988"/>
          </a:xfrm>
          <a:prstGeom prst="rect">
            <a:avLst/>
          </a:prstGeom>
          <a:solidFill>
            <a:schemeClr val="bg1">
              <a:lumMod val="65000"/>
            </a:schemeClr>
          </a:solidFill>
          <a:ln w="9525">
            <a:noFill/>
            <a:round/>
            <a:headEnd/>
            <a:tailEnd/>
          </a:ln>
          <a:effectLst/>
        </p:spPr>
        <p:txBody>
          <a:bodyPr lIns="91440" tIns="91440" rIns="91440" bIns="91440" anchor="ctr"/>
          <a:lstStyle/>
          <a:p>
            <a:pPr>
              <a:defRPr/>
            </a:pPr>
            <a:endParaRPr lang="en-US" sz="1000" dirty="0">
              <a:solidFill>
                <a:prstClr val="white"/>
              </a:solidFill>
              <a:latin typeface="Arial" pitchFamily="34" charset="0"/>
              <a:cs typeface="Arial" pitchFamily="34" charset="0"/>
            </a:endParaRPr>
          </a:p>
        </p:txBody>
      </p:sp>
      <p:sp>
        <p:nvSpPr>
          <p:cNvPr id="52" name="AutoShape 31"/>
          <p:cNvSpPr>
            <a:spLocks noChangeArrowheads="1"/>
          </p:cNvSpPr>
          <p:nvPr/>
        </p:nvSpPr>
        <p:spPr bwMode="auto">
          <a:xfrm>
            <a:off x="4625976" y="3071814"/>
            <a:ext cx="1476375" cy="619125"/>
          </a:xfrm>
          <a:prstGeom prst="roundRect">
            <a:avLst>
              <a:gd name="adj" fmla="val 0"/>
            </a:avLst>
          </a:prstGeom>
          <a:solidFill>
            <a:schemeClr val="tx1">
              <a:lumMod val="65000"/>
              <a:lumOff val="35000"/>
            </a:schemeClr>
          </a:solidFill>
          <a:ln>
            <a:noFill/>
          </a:ln>
        </p:spPr>
        <p:txBody>
          <a:bodyPr lIns="57150" tIns="28575" rIns="57150" bIns="28575" anchor="ctr"/>
          <a:lstStyle/>
          <a:p>
            <a:pPr algn="ctr">
              <a:spcBef>
                <a:spcPct val="50000"/>
              </a:spcBef>
              <a:defRPr/>
            </a:pPr>
            <a:r>
              <a:rPr lang="en-US" sz="1000" b="1" dirty="0">
                <a:solidFill>
                  <a:schemeClr val="bg1"/>
                </a:solidFill>
                <a:ea typeface="ＭＳ Ｐゴシック" charset="0"/>
                <a:cs typeface="ＭＳ Ｐゴシック" charset="0"/>
              </a:rPr>
              <a:t>45% receipt length reduction</a:t>
            </a:r>
          </a:p>
        </p:txBody>
      </p:sp>
      <p:sp>
        <p:nvSpPr>
          <p:cNvPr id="53" name="Rectangle 52"/>
          <p:cNvSpPr/>
          <p:nvPr/>
        </p:nvSpPr>
        <p:spPr>
          <a:xfrm>
            <a:off x="3244851" y="3921125"/>
            <a:ext cx="3000375" cy="534988"/>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spcBef>
                <a:spcPct val="50000"/>
              </a:spcBef>
              <a:defRPr/>
            </a:pPr>
            <a:r>
              <a:rPr lang="en-US" sz="1200" b="1" cap="all" dirty="0">
                <a:solidFill>
                  <a:prstClr val="white"/>
                </a:solidFill>
                <a:cs typeface="Arial" pitchFamily="34" charset="0"/>
              </a:rPr>
              <a:t>Based on usage of 10,000 cartons annually</a:t>
            </a:r>
          </a:p>
        </p:txBody>
      </p:sp>
      <p:sp>
        <p:nvSpPr>
          <p:cNvPr id="54" name="Rectangle 53"/>
          <p:cNvSpPr/>
          <p:nvPr/>
        </p:nvSpPr>
        <p:spPr>
          <a:xfrm>
            <a:off x="857250" y="998551"/>
            <a:ext cx="2282826" cy="53498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spcBef>
                <a:spcPct val="50000"/>
              </a:spcBef>
              <a:defRPr/>
            </a:pPr>
            <a:r>
              <a:rPr lang="en-US" sz="1400" b="1" cap="all" dirty="0">
                <a:solidFill>
                  <a:prstClr val="white"/>
                </a:solidFill>
                <a:cs typeface="Arial" pitchFamily="34" charset="0"/>
              </a:rPr>
              <a:t>Cost Savings</a:t>
            </a:r>
          </a:p>
        </p:txBody>
      </p:sp>
      <p:sp>
        <p:nvSpPr>
          <p:cNvPr id="55" name="AutoShape 16"/>
          <p:cNvSpPr>
            <a:spLocks noChangeArrowheads="1"/>
          </p:cNvSpPr>
          <p:nvPr/>
        </p:nvSpPr>
        <p:spPr bwMode="auto">
          <a:xfrm>
            <a:off x="857250" y="1533525"/>
            <a:ext cx="2282826" cy="2922588"/>
          </a:xfrm>
          <a:prstGeom prst="rect">
            <a:avLst/>
          </a:prstGeom>
          <a:solidFill>
            <a:schemeClr val="bg1"/>
          </a:solidFill>
          <a:ln w="9525">
            <a:solidFill>
              <a:schemeClr val="bg1">
                <a:lumMod val="75000"/>
              </a:schemeClr>
            </a:solidFill>
            <a:round/>
            <a:headEnd/>
            <a:tailEnd/>
          </a:ln>
          <a:effectLst/>
        </p:spPr>
        <p:txBody>
          <a:bodyPr lIns="91440" tIns="91440" rIns="91440" bIns="91440"/>
          <a:lstStyle/>
          <a:p>
            <a:pPr marL="115888" indent="-115888">
              <a:spcAft>
                <a:spcPts val="600"/>
              </a:spcAft>
              <a:buFont typeface="Arial" charset="0"/>
              <a:buChar char="•"/>
            </a:pPr>
            <a:r>
              <a:rPr lang="en-US" sz="1200" b="1" dirty="0"/>
              <a:t>42% of Freight</a:t>
            </a:r>
          </a:p>
          <a:p>
            <a:pPr marL="115888" indent="-115888">
              <a:spcAft>
                <a:spcPts val="600"/>
              </a:spcAft>
              <a:buFont typeface="Arial" charset="0"/>
              <a:buChar char="•"/>
            </a:pPr>
            <a:r>
              <a:rPr lang="en-US" sz="1200" b="1" dirty="0"/>
              <a:t>45% of Storage</a:t>
            </a:r>
          </a:p>
          <a:p>
            <a:pPr marL="115888" indent="-115888">
              <a:spcAft>
                <a:spcPts val="600"/>
              </a:spcAft>
              <a:buFont typeface="Arial" charset="0"/>
              <a:buChar char="•"/>
            </a:pPr>
            <a:r>
              <a:rPr lang="en-US" sz="1200" b="1" dirty="0"/>
              <a:t>45% of Roll Change Time</a:t>
            </a:r>
          </a:p>
          <a:p>
            <a:pPr marL="115888" indent="-115888">
              <a:spcAft>
                <a:spcPts val="600"/>
              </a:spcAft>
              <a:buFont typeface="Arial" charset="0"/>
              <a:buChar char="•"/>
            </a:pPr>
            <a:r>
              <a:rPr lang="en-US" sz="1200" b="1" dirty="0"/>
              <a:t>Reduce paper investment by 5% to 25% </a:t>
            </a:r>
          </a:p>
          <a:p>
            <a:pPr marL="115888" indent="-115888" algn="ctr">
              <a:spcAft>
                <a:spcPts val="600"/>
              </a:spcAft>
            </a:pPr>
            <a:r>
              <a:rPr lang="en-US" sz="1000" b="1" dirty="0"/>
              <a:t>(depending on receipt format, length, paper grade, workload)</a:t>
            </a:r>
          </a:p>
          <a:p>
            <a:pPr marL="115888" indent="-115888" algn="ctr">
              <a:spcAft>
                <a:spcPts val="600"/>
              </a:spcAft>
              <a:buFont typeface="Arial" charset="0"/>
              <a:buChar char="•"/>
            </a:pPr>
            <a:r>
              <a:rPr lang="en-US" sz="1200" b="1" dirty="0"/>
              <a:t>Use up to 45% less paper </a:t>
            </a:r>
            <a:r>
              <a:rPr lang="en-US" sz="1000" b="1" dirty="0"/>
              <a:t>(depending on receipt format &amp; length, and workload)</a:t>
            </a:r>
            <a:endParaRPr lang="en-US" sz="1200" b="1" dirty="0"/>
          </a:p>
        </p:txBody>
      </p:sp>
      <p:sp>
        <p:nvSpPr>
          <p:cNvPr id="56" name="Rectangle 55"/>
          <p:cNvSpPr/>
          <p:nvPr/>
        </p:nvSpPr>
        <p:spPr>
          <a:xfrm>
            <a:off x="6350001" y="998551"/>
            <a:ext cx="2162175" cy="53498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spcBef>
                <a:spcPct val="50000"/>
              </a:spcBef>
              <a:defRPr/>
            </a:pPr>
            <a:r>
              <a:rPr lang="en-US" sz="1400" b="1" cap="all" dirty="0">
                <a:solidFill>
                  <a:prstClr val="white"/>
                </a:solidFill>
                <a:cs typeface="Arial" pitchFamily="34" charset="0"/>
              </a:rPr>
              <a:t> Environmental  Savings</a:t>
            </a:r>
          </a:p>
        </p:txBody>
      </p:sp>
      <p:sp>
        <p:nvSpPr>
          <p:cNvPr id="57" name="AutoShape 16"/>
          <p:cNvSpPr>
            <a:spLocks noChangeArrowheads="1"/>
          </p:cNvSpPr>
          <p:nvPr/>
        </p:nvSpPr>
        <p:spPr bwMode="auto">
          <a:xfrm>
            <a:off x="6350001" y="1533525"/>
            <a:ext cx="2162175" cy="2922588"/>
          </a:xfrm>
          <a:prstGeom prst="rect">
            <a:avLst/>
          </a:prstGeom>
          <a:solidFill>
            <a:schemeClr val="bg1"/>
          </a:solidFill>
          <a:ln w="9525">
            <a:solidFill>
              <a:schemeClr val="bg1">
                <a:lumMod val="75000"/>
              </a:schemeClr>
            </a:solidFill>
            <a:round/>
            <a:headEnd/>
            <a:tailEnd/>
          </a:ln>
          <a:effectLst/>
        </p:spPr>
        <p:txBody>
          <a:bodyPr lIns="91440" tIns="91440" rIns="91440" bIns="91440" anchor="ctr"/>
          <a:lstStyle/>
          <a:p>
            <a:pPr marL="115888" indent="-115888">
              <a:spcAft>
                <a:spcPts val="600"/>
              </a:spcAft>
              <a:buFont typeface="Arial" pitchFamily="34" charset="0"/>
              <a:buChar char="•"/>
              <a:defRPr/>
            </a:pPr>
            <a:r>
              <a:rPr lang="en-US" sz="1200" b="1" dirty="0">
                <a:latin typeface="Arial" pitchFamily="34" charset="0"/>
                <a:ea typeface="ＭＳ Ｐゴシック" charset="0"/>
                <a:cs typeface="Arial" pitchFamily="34" charset="0"/>
              </a:rPr>
              <a:t>Paper Consumption         169,576  lbs</a:t>
            </a:r>
          </a:p>
          <a:p>
            <a:pPr marL="115888" indent="-115888">
              <a:spcAft>
                <a:spcPts val="600"/>
              </a:spcAft>
              <a:buFont typeface="Arial" pitchFamily="34" charset="0"/>
              <a:buChar char="•"/>
              <a:defRPr/>
            </a:pPr>
            <a:r>
              <a:rPr lang="en-US" sz="1200" b="1" dirty="0">
                <a:latin typeface="Arial" pitchFamily="34" charset="0"/>
                <a:ea typeface="ＭＳ Ｐゴシック" charset="0"/>
                <a:cs typeface="Arial" pitchFamily="34" charset="0"/>
              </a:rPr>
              <a:t>Energy Use                      67,655   KwH</a:t>
            </a:r>
          </a:p>
          <a:p>
            <a:pPr marL="115888" indent="-115888">
              <a:spcAft>
                <a:spcPts val="600"/>
              </a:spcAft>
              <a:buFont typeface="Arial" pitchFamily="34" charset="0"/>
              <a:buChar char="•"/>
              <a:defRPr/>
            </a:pPr>
            <a:r>
              <a:rPr lang="en-US" sz="1200" b="1" dirty="0">
                <a:latin typeface="Arial" pitchFamily="34" charset="0"/>
                <a:ea typeface="ＭＳ Ｐゴシック" charset="0"/>
                <a:cs typeface="Arial" pitchFamily="34" charset="0"/>
              </a:rPr>
              <a:t>Air Emissions	        260,907  lbs</a:t>
            </a:r>
          </a:p>
          <a:p>
            <a:pPr marL="115888" indent="-115888">
              <a:spcAft>
                <a:spcPts val="600"/>
              </a:spcAft>
              <a:buFont typeface="Arial" pitchFamily="34" charset="0"/>
              <a:buChar char="•"/>
              <a:defRPr/>
            </a:pPr>
            <a:r>
              <a:rPr lang="en-US" sz="1200" b="1" dirty="0">
                <a:latin typeface="Arial" pitchFamily="34" charset="0"/>
                <a:ea typeface="ＭＳ Ｐゴシック" charset="0"/>
                <a:cs typeface="Arial" pitchFamily="34" charset="0"/>
              </a:rPr>
              <a:t>Fuel Consumption               8,355  gal </a:t>
            </a:r>
          </a:p>
          <a:p>
            <a:pPr marL="115888" indent="-115888">
              <a:spcAft>
                <a:spcPts val="600"/>
              </a:spcAft>
              <a:buFont typeface="Arial" pitchFamily="34" charset="0"/>
              <a:buChar char="•"/>
              <a:defRPr/>
            </a:pPr>
            <a:r>
              <a:rPr lang="en-US" sz="1200" b="1" dirty="0">
                <a:latin typeface="Arial" pitchFamily="34" charset="0"/>
                <a:ea typeface="ＭＳ Ｐゴシック" charset="0"/>
                <a:cs typeface="Arial" pitchFamily="34" charset="0"/>
              </a:rPr>
              <a:t>Landfill Space	           3,379  cu ft</a:t>
            </a:r>
          </a:p>
          <a:p>
            <a:pPr marL="115888" indent="-115888">
              <a:buFont typeface="Arial" pitchFamily="34" charset="0"/>
              <a:buChar char="•"/>
              <a:defRPr/>
            </a:pPr>
            <a:r>
              <a:rPr lang="en-US" sz="1200" b="1" dirty="0">
                <a:latin typeface="Arial" pitchFamily="34" charset="0"/>
                <a:ea typeface="ＭＳ Ｐゴシック" charset="0"/>
                <a:cs typeface="Arial" pitchFamily="34" charset="0"/>
              </a:rPr>
              <a:t>Waste Water                 1,333,514 gal </a:t>
            </a:r>
          </a:p>
        </p:txBody>
      </p:sp>
      <p:grpSp>
        <p:nvGrpSpPr>
          <p:cNvPr id="65" name="Group 32"/>
          <p:cNvGrpSpPr>
            <a:grpSpLocks/>
          </p:cNvGrpSpPr>
          <p:nvPr/>
        </p:nvGrpSpPr>
        <p:grpSpPr bwMode="auto">
          <a:xfrm>
            <a:off x="3319464" y="1054030"/>
            <a:ext cx="2851150" cy="2681288"/>
            <a:chOff x="3126" y="1104"/>
            <a:chExt cx="2874" cy="2702"/>
          </a:xfrm>
        </p:grpSpPr>
        <p:pic>
          <p:nvPicPr>
            <p:cNvPr id="66" name="Picture 75" descr="receipt 03"/>
            <p:cNvPicPr>
              <a:picLocks noChangeAspect="1" noChangeArrowheads="1"/>
            </p:cNvPicPr>
            <p:nvPr/>
          </p:nvPicPr>
          <p:blipFill>
            <a:blip r:embed="rId4"/>
            <a:srcRect/>
            <a:stretch>
              <a:fillRect/>
            </a:stretch>
          </p:blipFill>
          <p:spPr bwMode="auto">
            <a:xfrm>
              <a:off x="3126" y="1632"/>
              <a:ext cx="2724" cy="2174"/>
            </a:xfrm>
            <a:prstGeom prst="rect">
              <a:avLst/>
            </a:prstGeom>
            <a:noFill/>
            <a:ln w="9525">
              <a:noFill/>
              <a:miter lim="800000"/>
              <a:headEnd/>
              <a:tailEnd/>
            </a:ln>
          </p:spPr>
        </p:pic>
        <p:sp>
          <p:nvSpPr>
            <p:cNvPr id="67" name="Text Box 80"/>
            <p:cNvSpPr txBox="1">
              <a:spLocks noChangeArrowheads="1"/>
            </p:cNvSpPr>
            <p:nvPr/>
          </p:nvSpPr>
          <p:spPr bwMode="auto">
            <a:xfrm>
              <a:off x="3126" y="1114"/>
              <a:ext cx="912" cy="403"/>
            </a:xfrm>
            <a:prstGeom prst="rect">
              <a:avLst/>
            </a:prstGeom>
            <a:noFill/>
            <a:ln w="9525">
              <a:noFill/>
              <a:miter lim="800000"/>
              <a:headEnd/>
              <a:tailEnd/>
            </a:ln>
          </p:spPr>
          <p:txBody>
            <a:bodyPr>
              <a:spAutoFit/>
            </a:bodyPr>
            <a:lstStyle/>
            <a:p>
              <a:pPr algn="ctr" defTabSz="1306513">
                <a:spcBef>
                  <a:spcPct val="50000"/>
                </a:spcBef>
              </a:pPr>
              <a:r>
                <a:rPr lang="en-US" sz="1000" b="1" dirty="0">
                  <a:solidFill>
                    <a:schemeClr val="bg1"/>
                  </a:solidFill>
                  <a:latin typeface="+mj-lt"/>
                </a:rPr>
                <a:t>Traditional Receipt</a:t>
              </a:r>
            </a:p>
          </p:txBody>
        </p:sp>
        <p:sp>
          <p:nvSpPr>
            <p:cNvPr id="68" name="Text Box 81"/>
            <p:cNvSpPr txBox="1">
              <a:spLocks noChangeArrowheads="1"/>
            </p:cNvSpPr>
            <p:nvPr/>
          </p:nvSpPr>
          <p:spPr bwMode="auto">
            <a:xfrm>
              <a:off x="4128" y="1104"/>
              <a:ext cx="1872" cy="481"/>
            </a:xfrm>
            <a:prstGeom prst="rect">
              <a:avLst/>
            </a:prstGeom>
            <a:noFill/>
            <a:ln w="9525">
              <a:noFill/>
              <a:miter lim="800000"/>
              <a:headEnd/>
              <a:tailEnd/>
            </a:ln>
          </p:spPr>
          <p:txBody>
            <a:bodyPr>
              <a:spAutoFit/>
            </a:bodyPr>
            <a:lstStyle/>
            <a:p>
              <a:pPr algn="ctr" defTabSz="1306513">
                <a:spcBef>
                  <a:spcPct val="50000"/>
                </a:spcBef>
              </a:pPr>
              <a:r>
                <a:rPr lang="en-US" sz="1000" b="1" dirty="0">
                  <a:solidFill>
                    <a:schemeClr val="bg1"/>
                  </a:solidFill>
                  <a:latin typeface="+mj-lt"/>
                </a:rPr>
                <a:t>2ST Receipt</a:t>
              </a:r>
            </a:p>
            <a:p>
              <a:pPr algn="ctr" defTabSz="1306513">
                <a:spcBef>
                  <a:spcPct val="50000"/>
                </a:spcBef>
              </a:pPr>
              <a:r>
                <a:rPr lang="en-US" sz="1000" dirty="0">
                  <a:solidFill>
                    <a:schemeClr val="bg1"/>
                  </a:solidFill>
                  <a:latin typeface="+mj-lt"/>
                </a:rPr>
                <a:t>Front                  Back</a:t>
              </a:r>
            </a:p>
          </p:txBody>
        </p:sp>
        <p:sp>
          <p:nvSpPr>
            <p:cNvPr id="69" name="Line 28"/>
            <p:cNvSpPr>
              <a:spLocks noChangeShapeType="1"/>
            </p:cNvSpPr>
            <p:nvPr/>
          </p:nvSpPr>
          <p:spPr bwMode="auto">
            <a:xfrm>
              <a:off x="4689" y="2719"/>
              <a:ext cx="0" cy="495"/>
            </a:xfrm>
            <a:prstGeom prst="line">
              <a:avLst/>
            </a:prstGeom>
            <a:noFill/>
            <a:ln w="9525">
              <a:solidFill>
                <a:schemeClr val="bg1">
                  <a:lumMod val="95000"/>
                </a:schemeClr>
              </a:solidFill>
              <a:round/>
              <a:headEnd type="oval" w="sm" len="sm"/>
              <a:tailEnd type="oval" w="sm" len="sm"/>
            </a:ln>
            <a:effectLst/>
          </p:spPr>
          <p:txBody>
            <a:bodyPr/>
            <a:lstStyle/>
            <a:p>
              <a:pPr>
                <a:defRPr/>
              </a:pPr>
              <a:endParaRPr lang="en-US" sz="1100" dirty="0">
                <a:latin typeface="+mj-lt"/>
                <a:ea typeface="ＭＳ Ｐゴシック" charset="0"/>
                <a:cs typeface="ＭＳ Ｐゴシック" charset="0"/>
              </a:endParaRPr>
            </a:p>
          </p:txBody>
        </p:sp>
      </p:grpSp>
    </p:spTree>
    <p:extLst>
      <p:ext uri="{BB962C8B-B14F-4D97-AF65-F5344CB8AC3E}">
        <p14:creationId xmlns:p14="http://schemas.microsoft.com/office/powerpoint/2010/main" val="3200894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83404" y="2439172"/>
            <a:ext cx="1570037" cy="1858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57</a:t>
            </a:fld>
            <a:endParaRPr lang="en-US" dirty="0"/>
          </a:p>
        </p:txBody>
      </p:sp>
      <p:sp>
        <p:nvSpPr>
          <p:cNvPr id="6" name="Title 5"/>
          <p:cNvSpPr>
            <a:spLocks noGrp="1"/>
          </p:cNvSpPr>
          <p:nvPr>
            <p:ph type="title"/>
          </p:nvPr>
        </p:nvSpPr>
        <p:spPr/>
        <p:txBody>
          <a:bodyPr/>
          <a:lstStyle/>
          <a:p>
            <a:r>
              <a:rPr lang="en-US" dirty="0"/>
              <a:t>Series II Lean Receipt Utility</a:t>
            </a:r>
          </a:p>
        </p:txBody>
      </p:sp>
      <p:sp>
        <p:nvSpPr>
          <p:cNvPr id="22" name="Rectangle 21"/>
          <p:cNvSpPr/>
          <p:nvPr/>
        </p:nvSpPr>
        <p:spPr>
          <a:xfrm>
            <a:off x="4046173" y="1152001"/>
            <a:ext cx="4573953" cy="3376299"/>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tangle 16"/>
          <p:cNvSpPr/>
          <p:nvPr/>
        </p:nvSpPr>
        <p:spPr>
          <a:xfrm>
            <a:off x="493710" y="1152001"/>
            <a:ext cx="3402013" cy="337630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lvl="0" defTabSz="914400">
              <a:spcBef>
                <a:spcPts val="0"/>
              </a:spcBef>
              <a:spcAft>
                <a:spcPts val="600"/>
              </a:spcAft>
            </a:pPr>
            <a:r>
              <a:rPr lang="en-US" sz="1600" dirty="0">
                <a:solidFill>
                  <a:srgbClr val="FFFFFF"/>
                </a:solidFill>
              </a:rPr>
              <a:t>NCR’s Lean Receipt Utility is designed to help manage receipt length and reduce overall cost</a:t>
            </a:r>
          </a:p>
          <a:p>
            <a:pPr marL="171450" lvl="0" indent="-171450" defTabSz="914400">
              <a:spcBef>
                <a:spcPts val="0"/>
              </a:spcBef>
              <a:spcAft>
                <a:spcPts val="600"/>
              </a:spcAft>
              <a:buFont typeface="Arial" pitchFamily="34" charset="0"/>
              <a:buChar char="•"/>
            </a:pPr>
            <a:r>
              <a:rPr lang="en-US" sz="1200" dirty="0">
                <a:solidFill>
                  <a:srgbClr val="FFFFFF"/>
                </a:solidFill>
              </a:rPr>
              <a:t>Receipt reduction is controlled at the </a:t>
            </a:r>
            <a:r>
              <a:rPr lang="en-US" sz="1200" dirty="0" smtClean="0">
                <a:solidFill>
                  <a:srgbClr val="FFFFFF"/>
                </a:solidFill>
              </a:rPr>
              <a:t>printer, no </a:t>
            </a:r>
            <a:r>
              <a:rPr lang="en-US" sz="1200" dirty="0">
                <a:solidFill>
                  <a:srgbClr val="FFFFFF"/>
                </a:solidFill>
              </a:rPr>
              <a:t>application changes required</a:t>
            </a:r>
          </a:p>
          <a:p>
            <a:pPr marL="171450" lvl="0" indent="-171450" defTabSz="914400">
              <a:spcBef>
                <a:spcPts val="0"/>
              </a:spcBef>
              <a:spcAft>
                <a:spcPts val="600"/>
              </a:spcAft>
              <a:buFont typeface="Arial" pitchFamily="34" charset="0"/>
              <a:buChar char="•"/>
            </a:pPr>
            <a:r>
              <a:rPr lang="en-US" sz="1200" dirty="0">
                <a:solidFill>
                  <a:srgbClr val="FFFFFF"/>
                </a:solidFill>
              </a:rPr>
              <a:t>The simple Lean Receipt Utility installed at the POS to configure the printer</a:t>
            </a:r>
          </a:p>
          <a:p>
            <a:pPr marL="171450" lvl="0" indent="-171450" defTabSz="914400">
              <a:spcBef>
                <a:spcPts val="0"/>
              </a:spcBef>
              <a:spcAft>
                <a:spcPts val="600"/>
              </a:spcAft>
              <a:buFont typeface="Arial" pitchFamily="34" charset="0"/>
              <a:buChar char="•"/>
            </a:pPr>
            <a:r>
              <a:rPr lang="en-US" sz="1200" dirty="0">
                <a:solidFill>
                  <a:srgbClr val="FFFFFF"/>
                </a:solidFill>
              </a:rPr>
              <a:t>Multiple paper savings options to be as aggressive or conservative as you see fit</a:t>
            </a:r>
          </a:p>
          <a:p>
            <a:pPr marL="171450" lvl="0" indent="-171450" defTabSz="914400">
              <a:spcBef>
                <a:spcPts val="0"/>
              </a:spcBef>
              <a:spcAft>
                <a:spcPts val="600"/>
              </a:spcAft>
              <a:buFont typeface="Arial" pitchFamily="34" charset="0"/>
              <a:buChar char="•"/>
            </a:pPr>
            <a:r>
              <a:rPr lang="en-US" sz="1200" dirty="0">
                <a:solidFill>
                  <a:srgbClr val="FFFFFF"/>
                </a:solidFill>
              </a:rPr>
              <a:t>Easily compare changes while using the Lean Receipt Utility</a:t>
            </a:r>
          </a:p>
          <a:p>
            <a:pPr marL="171450" lvl="0" indent="-171450" defTabSz="914400">
              <a:spcBef>
                <a:spcPts val="0"/>
              </a:spcBef>
              <a:spcAft>
                <a:spcPts val="600"/>
              </a:spcAft>
              <a:buFont typeface="Arial" pitchFamily="34" charset="0"/>
              <a:buChar char="•"/>
            </a:pPr>
            <a:r>
              <a:rPr lang="en-US" sz="1200" dirty="0">
                <a:solidFill>
                  <a:srgbClr val="FFFFFF"/>
                </a:solidFill>
              </a:rPr>
              <a:t>Options for enterprise distribution</a:t>
            </a:r>
          </a:p>
        </p:txBody>
      </p:sp>
      <p:grpSp>
        <p:nvGrpSpPr>
          <p:cNvPr id="18" name="Group 5"/>
          <p:cNvGrpSpPr>
            <a:grpSpLocks/>
          </p:cNvGrpSpPr>
          <p:nvPr/>
        </p:nvGrpSpPr>
        <p:grpSpPr bwMode="auto">
          <a:xfrm>
            <a:off x="4046173" y="1376410"/>
            <a:ext cx="3095625" cy="2125523"/>
            <a:chOff x="3456" y="1680"/>
            <a:chExt cx="2284" cy="1848"/>
          </a:xfrm>
        </p:grpSpPr>
        <p:pic>
          <p:nvPicPr>
            <p:cNvPr id="19" name="Picture 6" descr="thumbnail"/>
            <p:cNvPicPr>
              <a:picLocks noChangeAspect="1" noChangeArrowheads="1"/>
            </p:cNvPicPr>
            <p:nvPr/>
          </p:nvPicPr>
          <p:blipFill>
            <a:blip r:embed="rId4" cstate="screen">
              <a:clrChange>
                <a:clrFrom>
                  <a:srgbClr val="F6F6F6"/>
                </a:clrFrom>
                <a:clrTo>
                  <a:srgbClr val="F6F6F6">
                    <a:alpha val="0"/>
                  </a:srgbClr>
                </a:clrTo>
              </a:clrChange>
              <a:extLst>
                <a:ext uri="{28A0092B-C50C-407E-A947-70E740481C1C}">
                  <a14:useLocalDpi xmlns:a14="http://schemas.microsoft.com/office/drawing/2010/main"/>
                </a:ext>
              </a:extLst>
            </a:blip>
            <a:srcRect/>
            <a:stretch>
              <a:fillRect/>
            </a:stretch>
          </p:blipFill>
          <p:spPr bwMode="auto">
            <a:xfrm>
              <a:off x="4770" y="2352"/>
              <a:ext cx="970" cy="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 descr="CD356_08_RET_RP_Receipt_printer_7197"/>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56" y="1680"/>
              <a:ext cx="1505" cy="1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8768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58</a:t>
            </a:fld>
            <a:endParaRPr lang="en-US" dirty="0"/>
          </a:p>
        </p:txBody>
      </p:sp>
      <p:sp>
        <p:nvSpPr>
          <p:cNvPr id="6" name="Title 5"/>
          <p:cNvSpPr>
            <a:spLocks noGrp="1"/>
          </p:cNvSpPr>
          <p:nvPr>
            <p:ph type="title"/>
          </p:nvPr>
        </p:nvSpPr>
        <p:spPr/>
        <p:txBody>
          <a:bodyPr/>
          <a:lstStyle/>
          <a:p>
            <a:r>
              <a:rPr lang="en-US" dirty="0"/>
              <a:t>Lean Receipt – Paper Savings</a:t>
            </a:r>
          </a:p>
        </p:txBody>
      </p:sp>
      <p:sp>
        <p:nvSpPr>
          <p:cNvPr id="13" name="Rectangle 12"/>
          <p:cNvSpPr/>
          <p:nvPr/>
        </p:nvSpPr>
        <p:spPr>
          <a:xfrm>
            <a:off x="493710" y="1152001"/>
            <a:ext cx="4565407" cy="3376299"/>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493710" y="1152002"/>
            <a:ext cx="4573953" cy="54006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bIns="91440" rtlCol="0" anchor="ctr" anchorCtr="0"/>
          <a:lstStyle/>
          <a:p>
            <a:pPr lvl="0" defTabSz="914400">
              <a:spcBef>
                <a:spcPts val="0"/>
              </a:spcBef>
              <a:spcAft>
                <a:spcPts val="600"/>
              </a:spcAft>
            </a:pPr>
            <a:r>
              <a:rPr lang="en-US" sz="1400" spc="-20" dirty="0">
                <a:solidFill>
                  <a:srgbClr val="FFFFFF"/>
                </a:solidFill>
              </a:rPr>
              <a:t>The Lean Receipt Utility allows for easy receipt changes to save a little or as much paper as </a:t>
            </a:r>
            <a:r>
              <a:rPr lang="en-US" sz="1400" spc="-20" dirty="0" smtClean="0">
                <a:solidFill>
                  <a:srgbClr val="FFFFFF"/>
                </a:solidFill>
              </a:rPr>
              <a:t>you </a:t>
            </a:r>
            <a:r>
              <a:rPr lang="en-US" sz="1400" spc="-20" dirty="0">
                <a:solidFill>
                  <a:srgbClr val="FFFFFF"/>
                </a:solidFill>
              </a:rPr>
              <a:t>choose.</a:t>
            </a:r>
          </a:p>
        </p:txBody>
      </p:sp>
      <p:grpSp>
        <p:nvGrpSpPr>
          <p:cNvPr id="2" name="Group 1"/>
          <p:cNvGrpSpPr/>
          <p:nvPr/>
        </p:nvGrpSpPr>
        <p:grpSpPr>
          <a:xfrm>
            <a:off x="723286" y="1791394"/>
            <a:ext cx="4114800" cy="2604064"/>
            <a:chOff x="762000" y="1571625"/>
            <a:chExt cx="4114800" cy="3057525"/>
          </a:xfrm>
        </p:grpSpPr>
        <p:sp>
          <p:nvSpPr>
            <p:cNvPr id="16" name="AutoShape 4"/>
            <p:cNvSpPr>
              <a:spLocks noChangeArrowheads="1"/>
            </p:cNvSpPr>
            <p:nvPr/>
          </p:nvSpPr>
          <p:spPr bwMode="auto">
            <a:xfrm>
              <a:off x="762000" y="1571625"/>
              <a:ext cx="1638300" cy="514350"/>
            </a:xfrm>
            <a:prstGeom prst="roundRect">
              <a:avLst>
                <a:gd name="adj" fmla="val 0"/>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Lean Receipt</a:t>
              </a:r>
            </a:p>
            <a:p>
              <a:pPr algn="ctr" defTabSz="914400">
                <a:defRPr/>
              </a:pPr>
              <a:r>
                <a:rPr lang="en-US" sz="1000" dirty="0">
                  <a:solidFill>
                    <a:srgbClr val="262626"/>
                  </a:solidFill>
                </a:rPr>
                <a:t>Setup Utility</a:t>
              </a:r>
            </a:p>
          </p:txBody>
        </p:sp>
        <p:sp>
          <p:nvSpPr>
            <p:cNvPr id="23" name="AutoShape 5"/>
            <p:cNvSpPr>
              <a:spLocks noChangeArrowheads="1"/>
            </p:cNvSpPr>
            <p:nvPr/>
          </p:nvSpPr>
          <p:spPr bwMode="auto">
            <a:xfrm>
              <a:off x="1600200" y="2171700"/>
              <a:ext cx="1600200" cy="400050"/>
            </a:xfrm>
            <a:prstGeom prst="roundRect">
              <a:avLst>
                <a:gd name="adj" fmla="val 0"/>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Paper Reduction </a:t>
              </a:r>
            </a:p>
            <a:p>
              <a:pPr algn="ctr" defTabSz="914400">
                <a:defRPr/>
              </a:pPr>
              <a:r>
                <a:rPr lang="en-US" sz="1000" dirty="0">
                  <a:solidFill>
                    <a:srgbClr val="262626"/>
                  </a:solidFill>
                </a:rPr>
                <a:t>Options</a:t>
              </a:r>
            </a:p>
          </p:txBody>
        </p:sp>
        <p:sp>
          <p:nvSpPr>
            <p:cNvPr id="24" name="AutoShape 6"/>
            <p:cNvSpPr>
              <a:spLocks noChangeArrowheads="1"/>
            </p:cNvSpPr>
            <p:nvPr/>
          </p:nvSpPr>
          <p:spPr bwMode="auto">
            <a:xfrm>
              <a:off x="2667000" y="2700338"/>
              <a:ext cx="2209800" cy="214312"/>
            </a:xfrm>
            <a:prstGeom prst="roundRect">
              <a:avLst>
                <a:gd name="adj" fmla="val 0"/>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Extra Upper Space Reduction</a:t>
              </a:r>
            </a:p>
          </p:txBody>
        </p:sp>
        <p:sp>
          <p:nvSpPr>
            <p:cNvPr id="25" name="AutoShape 7"/>
            <p:cNvSpPr>
              <a:spLocks noChangeArrowheads="1"/>
            </p:cNvSpPr>
            <p:nvPr/>
          </p:nvSpPr>
          <p:spPr bwMode="auto">
            <a:xfrm>
              <a:off x="2667000" y="2986088"/>
              <a:ext cx="2209800" cy="214312"/>
            </a:xfrm>
            <a:prstGeom prst="roundRect">
              <a:avLst>
                <a:gd name="adj" fmla="val 0"/>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Extra Lower Space Reduction </a:t>
              </a:r>
            </a:p>
          </p:txBody>
        </p:sp>
        <p:sp>
          <p:nvSpPr>
            <p:cNvPr id="26" name="AutoShape 8"/>
            <p:cNvSpPr>
              <a:spLocks noChangeArrowheads="1"/>
            </p:cNvSpPr>
            <p:nvPr/>
          </p:nvSpPr>
          <p:spPr bwMode="auto">
            <a:xfrm>
              <a:off x="2667000" y="3271838"/>
              <a:ext cx="2209800" cy="214312"/>
            </a:xfrm>
            <a:prstGeom prst="roundRect">
              <a:avLst>
                <a:gd name="adj" fmla="val 0"/>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Line Space Reduction </a:t>
              </a:r>
            </a:p>
          </p:txBody>
        </p:sp>
        <p:sp>
          <p:nvSpPr>
            <p:cNvPr id="27" name="AutoShape 9"/>
            <p:cNvSpPr>
              <a:spLocks noChangeArrowheads="1"/>
            </p:cNvSpPr>
            <p:nvPr/>
          </p:nvSpPr>
          <p:spPr bwMode="auto">
            <a:xfrm>
              <a:off x="2667000" y="3557588"/>
              <a:ext cx="2209800" cy="214312"/>
            </a:xfrm>
            <a:prstGeom prst="roundRect">
              <a:avLst>
                <a:gd name="adj" fmla="val 0"/>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Line Feed Reduction</a:t>
              </a:r>
            </a:p>
          </p:txBody>
        </p:sp>
        <p:sp>
          <p:nvSpPr>
            <p:cNvPr id="28" name="AutoShape 10"/>
            <p:cNvSpPr>
              <a:spLocks noChangeArrowheads="1"/>
            </p:cNvSpPr>
            <p:nvPr/>
          </p:nvSpPr>
          <p:spPr bwMode="auto">
            <a:xfrm>
              <a:off x="2667000" y="3843338"/>
              <a:ext cx="2209800" cy="214312"/>
            </a:xfrm>
            <a:prstGeom prst="roundRect">
              <a:avLst>
                <a:gd name="adj" fmla="val 0"/>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Bar Code Height Reduction </a:t>
              </a:r>
            </a:p>
          </p:txBody>
        </p:sp>
        <p:sp>
          <p:nvSpPr>
            <p:cNvPr id="29" name="AutoShape 11"/>
            <p:cNvSpPr>
              <a:spLocks noChangeArrowheads="1"/>
            </p:cNvSpPr>
            <p:nvPr/>
          </p:nvSpPr>
          <p:spPr bwMode="auto">
            <a:xfrm>
              <a:off x="2667000" y="4129088"/>
              <a:ext cx="2209800" cy="214312"/>
            </a:xfrm>
            <a:prstGeom prst="roundRect">
              <a:avLst>
                <a:gd name="adj" fmla="val 0"/>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Registered Logo Reduction </a:t>
              </a:r>
            </a:p>
          </p:txBody>
        </p:sp>
        <p:sp>
          <p:nvSpPr>
            <p:cNvPr id="30" name="AutoShape 12"/>
            <p:cNvSpPr>
              <a:spLocks noChangeArrowheads="1"/>
            </p:cNvSpPr>
            <p:nvPr/>
          </p:nvSpPr>
          <p:spPr bwMode="auto">
            <a:xfrm>
              <a:off x="2667000" y="4414838"/>
              <a:ext cx="2209800" cy="214312"/>
            </a:xfrm>
            <a:prstGeom prst="roundRect">
              <a:avLst>
                <a:gd name="adj" fmla="val 0"/>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Double Height Font Reduction </a:t>
              </a:r>
            </a:p>
          </p:txBody>
        </p:sp>
        <p:grpSp>
          <p:nvGrpSpPr>
            <p:cNvPr id="31" name="Group 13"/>
            <p:cNvGrpSpPr>
              <a:grpSpLocks/>
            </p:cNvGrpSpPr>
            <p:nvPr/>
          </p:nvGrpSpPr>
          <p:grpSpPr bwMode="auto">
            <a:xfrm>
              <a:off x="1981200" y="2571750"/>
              <a:ext cx="381000" cy="687388"/>
              <a:chOff x="1584" y="2064"/>
              <a:chExt cx="571" cy="577"/>
            </a:xfrm>
          </p:grpSpPr>
          <p:sp>
            <p:nvSpPr>
              <p:cNvPr id="32" name="Line 14"/>
              <p:cNvSpPr>
                <a:spLocks noChangeShapeType="1"/>
              </p:cNvSpPr>
              <p:nvPr/>
            </p:nvSpPr>
            <p:spPr bwMode="auto">
              <a:xfrm>
                <a:off x="1584" y="2064"/>
                <a:ext cx="1" cy="576"/>
              </a:xfrm>
              <a:prstGeom prst="line">
                <a:avLst/>
              </a:prstGeom>
              <a:noFill/>
              <a:ln w="28575">
                <a:solidFill>
                  <a:schemeClr val="tx1"/>
                </a:solidFill>
                <a:round/>
                <a:headEnd/>
                <a:tailEnd/>
              </a:ln>
            </p:spPr>
            <p:txBody>
              <a:bodyPr/>
              <a:lstStyle/>
              <a:p>
                <a:endParaRPr lang="en-US" sz="1000" dirty="0"/>
              </a:p>
            </p:txBody>
          </p:sp>
          <p:sp>
            <p:nvSpPr>
              <p:cNvPr id="33" name="Line 15"/>
              <p:cNvSpPr>
                <a:spLocks noChangeShapeType="1"/>
              </p:cNvSpPr>
              <p:nvPr/>
            </p:nvSpPr>
            <p:spPr bwMode="auto">
              <a:xfrm>
                <a:off x="1584" y="2640"/>
                <a:ext cx="571" cy="1"/>
              </a:xfrm>
              <a:prstGeom prst="line">
                <a:avLst/>
              </a:prstGeom>
              <a:noFill/>
              <a:ln w="28575">
                <a:solidFill>
                  <a:schemeClr val="tx1"/>
                </a:solidFill>
                <a:round/>
                <a:headEnd/>
                <a:tailEnd/>
              </a:ln>
            </p:spPr>
            <p:txBody>
              <a:bodyPr/>
              <a:lstStyle/>
              <a:p>
                <a:endParaRPr lang="en-US" sz="1000" dirty="0"/>
              </a:p>
            </p:txBody>
          </p:sp>
        </p:grpSp>
        <p:grpSp>
          <p:nvGrpSpPr>
            <p:cNvPr id="34" name="Group 16"/>
            <p:cNvGrpSpPr>
              <a:grpSpLocks/>
            </p:cNvGrpSpPr>
            <p:nvPr/>
          </p:nvGrpSpPr>
          <p:grpSpPr bwMode="auto">
            <a:xfrm>
              <a:off x="2362200" y="2757488"/>
              <a:ext cx="160338" cy="1828800"/>
              <a:chOff x="2400" y="2064"/>
              <a:chExt cx="101" cy="1729"/>
            </a:xfrm>
          </p:grpSpPr>
          <p:sp>
            <p:nvSpPr>
              <p:cNvPr id="35" name="Line 17"/>
              <p:cNvSpPr>
                <a:spLocks noChangeShapeType="1"/>
              </p:cNvSpPr>
              <p:nvPr/>
            </p:nvSpPr>
            <p:spPr bwMode="auto">
              <a:xfrm flipV="1">
                <a:off x="2400" y="2064"/>
                <a:ext cx="1" cy="1728"/>
              </a:xfrm>
              <a:prstGeom prst="line">
                <a:avLst/>
              </a:prstGeom>
              <a:noFill/>
              <a:ln w="28575">
                <a:solidFill>
                  <a:schemeClr val="tx1"/>
                </a:solidFill>
                <a:round/>
                <a:headEnd/>
                <a:tailEnd/>
              </a:ln>
            </p:spPr>
            <p:txBody>
              <a:bodyPr/>
              <a:lstStyle/>
              <a:p>
                <a:endParaRPr lang="en-US" sz="1000" dirty="0"/>
              </a:p>
            </p:txBody>
          </p:sp>
          <p:sp>
            <p:nvSpPr>
              <p:cNvPr id="36" name="Line 18"/>
              <p:cNvSpPr>
                <a:spLocks noChangeShapeType="1"/>
              </p:cNvSpPr>
              <p:nvPr/>
            </p:nvSpPr>
            <p:spPr bwMode="auto">
              <a:xfrm>
                <a:off x="2400" y="3792"/>
                <a:ext cx="101" cy="1"/>
              </a:xfrm>
              <a:prstGeom prst="line">
                <a:avLst/>
              </a:prstGeom>
              <a:noFill/>
              <a:ln w="28575">
                <a:solidFill>
                  <a:schemeClr val="tx1"/>
                </a:solidFill>
                <a:round/>
                <a:headEnd/>
                <a:tailEnd/>
              </a:ln>
            </p:spPr>
            <p:txBody>
              <a:bodyPr/>
              <a:lstStyle/>
              <a:p>
                <a:endParaRPr lang="en-US" sz="1000" dirty="0"/>
              </a:p>
            </p:txBody>
          </p:sp>
          <p:sp>
            <p:nvSpPr>
              <p:cNvPr id="37" name="Line 19"/>
              <p:cNvSpPr>
                <a:spLocks noChangeShapeType="1"/>
              </p:cNvSpPr>
              <p:nvPr/>
            </p:nvSpPr>
            <p:spPr bwMode="auto">
              <a:xfrm>
                <a:off x="2400" y="2064"/>
                <a:ext cx="101" cy="1"/>
              </a:xfrm>
              <a:prstGeom prst="line">
                <a:avLst/>
              </a:prstGeom>
              <a:noFill/>
              <a:ln w="28575">
                <a:solidFill>
                  <a:schemeClr val="tx1"/>
                </a:solidFill>
                <a:round/>
                <a:headEnd/>
                <a:tailEnd/>
              </a:ln>
            </p:spPr>
            <p:txBody>
              <a:bodyPr/>
              <a:lstStyle/>
              <a:p>
                <a:endParaRPr lang="en-US" sz="1000" dirty="0"/>
              </a:p>
            </p:txBody>
          </p:sp>
        </p:grpSp>
        <p:grpSp>
          <p:nvGrpSpPr>
            <p:cNvPr id="38" name="Group 20"/>
            <p:cNvGrpSpPr>
              <a:grpSpLocks/>
            </p:cNvGrpSpPr>
            <p:nvPr/>
          </p:nvGrpSpPr>
          <p:grpSpPr bwMode="auto">
            <a:xfrm>
              <a:off x="1143001" y="2057402"/>
              <a:ext cx="320675" cy="300433"/>
              <a:chOff x="480" y="1284"/>
              <a:chExt cx="202" cy="252"/>
            </a:xfrm>
          </p:grpSpPr>
          <p:sp>
            <p:nvSpPr>
              <p:cNvPr id="39" name="Line 21"/>
              <p:cNvSpPr>
                <a:spLocks noChangeShapeType="1"/>
              </p:cNvSpPr>
              <p:nvPr/>
            </p:nvSpPr>
            <p:spPr bwMode="auto">
              <a:xfrm>
                <a:off x="480" y="1284"/>
                <a:ext cx="1" cy="252"/>
              </a:xfrm>
              <a:prstGeom prst="line">
                <a:avLst/>
              </a:prstGeom>
              <a:noFill/>
              <a:ln w="28575">
                <a:solidFill>
                  <a:schemeClr val="tx1"/>
                </a:solidFill>
                <a:round/>
                <a:headEnd/>
                <a:tailEnd/>
              </a:ln>
            </p:spPr>
            <p:txBody>
              <a:bodyPr/>
              <a:lstStyle/>
              <a:p>
                <a:endParaRPr lang="en-US" sz="1000" dirty="0"/>
              </a:p>
            </p:txBody>
          </p:sp>
          <p:sp>
            <p:nvSpPr>
              <p:cNvPr id="40" name="Line 22"/>
              <p:cNvSpPr>
                <a:spLocks noChangeShapeType="1"/>
              </p:cNvSpPr>
              <p:nvPr/>
            </p:nvSpPr>
            <p:spPr bwMode="auto">
              <a:xfrm>
                <a:off x="480" y="1536"/>
                <a:ext cx="202" cy="0"/>
              </a:xfrm>
              <a:prstGeom prst="line">
                <a:avLst/>
              </a:prstGeom>
              <a:noFill/>
              <a:ln w="28575">
                <a:solidFill>
                  <a:schemeClr val="tx1"/>
                </a:solidFill>
                <a:round/>
                <a:headEnd/>
                <a:tailEnd/>
              </a:ln>
            </p:spPr>
            <p:txBody>
              <a:bodyPr/>
              <a:lstStyle/>
              <a:p>
                <a:endParaRPr lang="en-US" sz="1000" dirty="0"/>
              </a:p>
            </p:txBody>
          </p:sp>
        </p:grpSp>
        <p:sp>
          <p:nvSpPr>
            <p:cNvPr id="41" name="AutoShape 23"/>
            <p:cNvSpPr>
              <a:spLocks noChangeArrowheads="1"/>
            </p:cNvSpPr>
            <p:nvPr/>
          </p:nvSpPr>
          <p:spPr bwMode="auto">
            <a:xfrm>
              <a:off x="941389" y="4414838"/>
              <a:ext cx="1279525" cy="214312"/>
            </a:xfrm>
            <a:prstGeom prst="roundRect">
              <a:avLst>
                <a:gd name="adj" fmla="val 0"/>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Unique to NCR </a:t>
              </a:r>
            </a:p>
          </p:txBody>
        </p:sp>
      </p:grpSp>
      <p:sp>
        <p:nvSpPr>
          <p:cNvPr id="42" name="Rectangle 41"/>
          <p:cNvSpPr/>
          <p:nvPr/>
        </p:nvSpPr>
        <p:spPr>
          <a:xfrm>
            <a:off x="5218113" y="1152001"/>
            <a:ext cx="3402013" cy="3376299"/>
          </a:xfrm>
          <a:prstGeom prst="rect">
            <a:avLst/>
          </a:prstGeom>
          <a:solidFill>
            <a:schemeClr val="bg1">
              <a:lumMod val="85000"/>
            </a:schemeClr>
          </a:solidFill>
          <a:ln w="31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7" name="Group 6"/>
          <p:cNvGrpSpPr/>
          <p:nvPr/>
        </p:nvGrpSpPr>
        <p:grpSpPr>
          <a:xfrm>
            <a:off x="5572139" y="1243439"/>
            <a:ext cx="2845468" cy="3198954"/>
            <a:chOff x="5572138" y="742950"/>
            <a:chExt cx="3609278" cy="4057650"/>
          </a:xfrm>
        </p:grpSpPr>
        <p:grpSp>
          <p:nvGrpSpPr>
            <p:cNvPr id="43" name="Group 24"/>
            <p:cNvGrpSpPr>
              <a:grpSpLocks/>
            </p:cNvGrpSpPr>
            <p:nvPr/>
          </p:nvGrpSpPr>
          <p:grpSpPr bwMode="auto">
            <a:xfrm>
              <a:off x="7248526" y="742963"/>
              <a:ext cx="1420910" cy="2338388"/>
              <a:chOff x="4512" y="624"/>
              <a:chExt cx="948" cy="1964"/>
            </a:xfrm>
          </p:grpSpPr>
          <p:grpSp>
            <p:nvGrpSpPr>
              <p:cNvPr id="44" name="Group 25"/>
              <p:cNvGrpSpPr>
                <a:grpSpLocks/>
              </p:cNvGrpSpPr>
              <p:nvPr/>
            </p:nvGrpSpPr>
            <p:grpSpPr bwMode="auto">
              <a:xfrm>
                <a:off x="4512" y="624"/>
                <a:ext cx="948" cy="1964"/>
                <a:chOff x="3360" y="576"/>
                <a:chExt cx="948" cy="1964"/>
              </a:xfrm>
            </p:grpSpPr>
            <p:pic>
              <p:nvPicPr>
                <p:cNvPr id="46" name="Picture 2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60" y="576"/>
                  <a:ext cx="948" cy="1964"/>
                </a:xfrm>
                <a:prstGeom prst="rect">
                  <a:avLst/>
                </a:prstGeom>
                <a:noFill/>
                <a:ln w="9525">
                  <a:noFill/>
                  <a:miter lim="800000"/>
                  <a:headEnd/>
                  <a:tailEnd/>
                </a:ln>
              </p:spPr>
            </p:pic>
            <p:sp>
              <p:nvSpPr>
                <p:cNvPr id="47" name="Rectangle 27"/>
                <p:cNvSpPr>
                  <a:spLocks noChangeArrowheads="1"/>
                </p:cNvSpPr>
                <p:nvPr/>
              </p:nvSpPr>
              <p:spPr bwMode="auto">
                <a:xfrm>
                  <a:off x="3456" y="780"/>
                  <a:ext cx="816" cy="192"/>
                </a:xfrm>
                <a:prstGeom prst="rect">
                  <a:avLst/>
                </a:prstGeom>
                <a:solidFill>
                  <a:schemeClr val="bg1"/>
                </a:solidFill>
                <a:ln w="9525">
                  <a:solidFill>
                    <a:schemeClr val="bg1"/>
                  </a:solidFill>
                  <a:miter lim="800000"/>
                  <a:headEnd/>
                  <a:tailEnd/>
                </a:ln>
              </p:spPr>
              <p:txBody>
                <a:bodyPr wrap="none" lIns="64008" tIns="32004" rIns="64008" bIns="32004" anchor="ctr"/>
                <a:lstStyle/>
                <a:p>
                  <a:pPr defTabSz="639763"/>
                  <a:endParaRPr lang="en-US" dirty="0">
                    <a:solidFill>
                      <a:srgbClr val="262626"/>
                    </a:solidFill>
                  </a:endParaRPr>
                </a:p>
              </p:txBody>
            </p:sp>
          </p:grpSp>
          <p:pic>
            <p:nvPicPr>
              <p:cNvPr id="45" name="Picture 28"/>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52" y="816"/>
                <a:ext cx="480" cy="210"/>
              </a:xfrm>
              <a:prstGeom prst="rect">
                <a:avLst/>
              </a:prstGeom>
              <a:noFill/>
              <a:ln w="9525">
                <a:noFill/>
                <a:miter lim="800000"/>
                <a:headEnd/>
                <a:tailEnd/>
              </a:ln>
            </p:spPr>
          </p:pic>
        </p:grpSp>
        <p:grpSp>
          <p:nvGrpSpPr>
            <p:cNvPr id="48" name="Group 29"/>
            <p:cNvGrpSpPr>
              <a:grpSpLocks/>
            </p:cNvGrpSpPr>
            <p:nvPr/>
          </p:nvGrpSpPr>
          <p:grpSpPr bwMode="auto">
            <a:xfrm>
              <a:off x="5572138" y="742950"/>
              <a:ext cx="1458913" cy="4057650"/>
              <a:chOff x="3456" y="624"/>
              <a:chExt cx="973" cy="3408"/>
            </a:xfrm>
          </p:grpSpPr>
          <p:grpSp>
            <p:nvGrpSpPr>
              <p:cNvPr id="49" name="Group 30"/>
              <p:cNvGrpSpPr>
                <a:grpSpLocks/>
              </p:cNvGrpSpPr>
              <p:nvPr/>
            </p:nvGrpSpPr>
            <p:grpSpPr bwMode="auto">
              <a:xfrm>
                <a:off x="3456" y="624"/>
                <a:ext cx="973" cy="3408"/>
                <a:chOff x="4512" y="576"/>
                <a:chExt cx="973" cy="3408"/>
              </a:xfrm>
            </p:grpSpPr>
            <p:pic>
              <p:nvPicPr>
                <p:cNvPr id="51" name="Picture 3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12" y="576"/>
                  <a:ext cx="973" cy="3408"/>
                </a:xfrm>
                <a:prstGeom prst="rect">
                  <a:avLst/>
                </a:prstGeom>
                <a:noFill/>
                <a:ln w="9525">
                  <a:noFill/>
                  <a:miter lim="800000"/>
                  <a:headEnd/>
                  <a:tailEnd/>
                </a:ln>
              </p:spPr>
            </p:pic>
            <p:sp>
              <p:nvSpPr>
                <p:cNvPr id="52" name="Rectangle 32"/>
                <p:cNvSpPr>
                  <a:spLocks noChangeArrowheads="1"/>
                </p:cNvSpPr>
                <p:nvPr/>
              </p:nvSpPr>
              <p:spPr bwMode="auto">
                <a:xfrm>
                  <a:off x="4704" y="720"/>
                  <a:ext cx="576" cy="288"/>
                </a:xfrm>
                <a:prstGeom prst="rect">
                  <a:avLst/>
                </a:prstGeom>
                <a:solidFill>
                  <a:schemeClr val="bg1"/>
                </a:solidFill>
                <a:ln w="9525">
                  <a:solidFill>
                    <a:schemeClr val="bg1"/>
                  </a:solidFill>
                  <a:miter lim="800000"/>
                  <a:headEnd/>
                  <a:tailEnd/>
                </a:ln>
              </p:spPr>
              <p:txBody>
                <a:bodyPr wrap="none" lIns="91435" tIns="45718" rIns="91435" bIns="45718" anchor="ctr"/>
                <a:lstStyle/>
                <a:p>
                  <a:pPr algn="ctr" defTabSz="914400"/>
                  <a:endParaRPr lang="en-US" dirty="0">
                    <a:solidFill>
                      <a:srgbClr val="FFFFFF"/>
                    </a:solidFill>
                  </a:endParaRPr>
                </a:p>
              </p:txBody>
            </p:sp>
          </p:grpSp>
          <p:pic>
            <p:nvPicPr>
              <p:cNvPr id="50" name="Picture 3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708" y="846"/>
                <a:ext cx="480" cy="210"/>
              </a:xfrm>
              <a:prstGeom prst="rect">
                <a:avLst/>
              </a:prstGeom>
              <a:noFill/>
              <a:ln w="9525">
                <a:noFill/>
                <a:miter lim="800000"/>
                <a:headEnd/>
                <a:tailEnd/>
              </a:ln>
            </p:spPr>
          </p:pic>
        </p:grpSp>
        <p:grpSp>
          <p:nvGrpSpPr>
            <p:cNvPr id="53" name="Group 34"/>
            <p:cNvGrpSpPr>
              <a:grpSpLocks/>
            </p:cNvGrpSpPr>
            <p:nvPr/>
          </p:nvGrpSpPr>
          <p:grpSpPr bwMode="auto">
            <a:xfrm flipH="1">
              <a:off x="7162800" y="3185426"/>
              <a:ext cx="228600" cy="1600795"/>
              <a:chOff x="2400" y="2108"/>
              <a:chExt cx="101" cy="1670"/>
            </a:xfrm>
          </p:grpSpPr>
          <p:sp>
            <p:nvSpPr>
              <p:cNvPr id="54" name="Line 35"/>
              <p:cNvSpPr>
                <a:spLocks noChangeShapeType="1"/>
              </p:cNvSpPr>
              <p:nvPr/>
            </p:nvSpPr>
            <p:spPr bwMode="auto">
              <a:xfrm flipV="1">
                <a:off x="2400" y="2108"/>
                <a:ext cx="0" cy="1670"/>
              </a:xfrm>
              <a:prstGeom prst="line">
                <a:avLst/>
              </a:prstGeom>
              <a:noFill/>
              <a:ln w="28575">
                <a:solidFill>
                  <a:schemeClr val="tx1"/>
                </a:solidFill>
                <a:round/>
                <a:headEnd/>
                <a:tailEnd/>
              </a:ln>
            </p:spPr>
            <p:txBody>
              <a:bodyPr/>
              <a:lstStyle/>
              <a:p>
                <a:endParaRPr lang="en-US" dirty="0"/>
              </a:p>
            </p:txBody>
          </p:sp>
          <p:sp>
            <p:nvSpPr>
              <p:cNvPr id="55" name="Line 36"/>
              <p:cNvSpPr>
                <a:spLocks noChangeShapeType="1"/>
              </p:cNvSpPr>
              <p:nvPr/>
            </p:nvSpPr>
            <p:spPr bwMode="auto">
              <a:xfrm>
                <a:off x="2400" y="3776"/>
                <a:ext cx="101" cy="0"/>
              </a:xfrm>
              <a:prstGeom prst="line">
                <a:avLst/>
              </a:prstGeom>
              <a:noFill/>
              <a:ln w="28575">
                <a:solidFill>
                  <a:schemeClr val="tx1"/>
                </a:solidFill>
                <a:round/>
                <a:headEnd/>
                <a:tailEnd/>
              </a:ln>
            </p:spPr>
            <p:txBody>
              <a:bodyPr/>
              <a:lstStyle/>
              <a:p>
                <a:endParaRPr lang="en-US" dirty="0"/>
              </a:p>
            </p:txBody>
          </p:sp>
          <p:sp>
            <p:nvSpPr>
              <p:cNvPr id="56" name="Line 37"/>
              <p:cNvSpPr>
                <a:spLocks noChangeShapeType="1"/>
              </p:cNvSpPr>
              <p:nvPr/>
            </p:nvSpPr>
            <p:spPr bwMode="auto">
              <a:xfrm>
                <a:off x="2400" y="2108"/>
                <a:ext cx="101" cy="1"/>
              </a:xfrm>
              <a:prstGeom prst="line">
                <a:avLst/>
              </a:prstGeom>
              <a:noFill/>
              <a:ln w="28575">
                <a:solidFill>
                  <a:schemeClr val="tx1"/>
                </a:solidFill>
                <a:round/>
                <a:headEnd/>
                <a:tailEnd/>
              </a:ln>
            </p:spPr>
            <p:txBody>
              <a:bodyPr/>
              <a:lstStyle/>
              <a:p>
                <a:endParaRPr lang="en-US" dirty="0"/>
              </a:p>
            </p:txBody>
          </p:sp>
        </p:grpSp>
        <p:sp>
          <p:nvSpPr>
            <p:cNvPr id="57" name="Text Box 38"/>
            <p:cNvSpPr txBox="1">
              <a:spLocks noChangeArrowheads="1"/>
            </p:cNvSpPr>
            <p:nvPr/>
          </p:nvSpPr>
          <p:spPr bwMode="auto">
            <a:xfrm>
              <a:off x="7494589" y="3194049"/>
              <a:ext cx="1686827" cy="585585"/>
            </a:xfrm>
            <a:prstGeom prst="rect">
              <a:avLst/>
            </a:prstGeom>
            <a:noFill/>
            <a:ln w="9525">
              <a:noFill/>
              <a:miter lim="800000"/>
              <a:headEnd/>
              <a:tailEnd/>
            </a:ln>
          </p:spPr>
          <p:txBody>
            <a:bodyPr wrap="square" lIns="91435" tIns="45718" rIns="91435" bIns="45718">
              <a:spAutoFit/>
            </a:bodyPr>
            <a:lstStyle/>
            <a:p>
              <a:pPr defTabSz="914400"/>
              <a:r>
                <a:rPr lang="en-US" sz="1200" b="1" dirty="0">
                  <a:solidFill>
                    <a:srgbClr val="2EB135"/>
                  </a:solidFill>
                </a:rPr>
                <a:t>up to 41.24% Paper Savings!</a:t>
              </a:r>
            </a:p>
          </p:txBody>
        </p:sp>
        <p:sp>
          <p:nvSpPr>
            <p:cNvPr id="58" name="Text Box 38"/>
            <p:cNvSpPr txBox="1">
              <a:spLocks noChangeArrowheads="1"/>
            </p:cNvSpPr>
            <p:nvPr/>
          </p:nvSpPr>
          <p:spPr bwMode="auto">
            <a:xfrm>
              <a:off x="7494586" y="3924240"/>
              <a:ext cx="1684997" cy="819821"/>
            </a:xfrm>
            <a:prstGeom prst="rect">
              <a:avLst/>
            </a:prstGeom>
            <a:noFill/>
            <a:ln w="9525">
              <a:noFill/>
              <a:miter lim="800000"/>
              <a:headEnd/>
              <a:tailEnd/>
            </a:ln>
          </p:spPr>
          <p:txBody>
            <a:bodyPr wrap="square" lIns="91435" tIns="45718" rIns="91435" bIns="45718">
              <a:spAutoFit/>
            </a:bodyPr>
            <a:lstStyle/>
            <a:p>
              <a:pPr defTabSz="914400"/>
              <a:r>
                <a:rPr lang="en-US" sz="1200" b="1" dirty="0">
                  <a:solidFill>
                    <a:srgbClr val="2EB135"/>
                  </a:solidFill>
                </a:rPr>
                <a:t>Up to $69.35 per year/per printer!</a:t>
              </a:r>
            </a:p>
          </p:txBody>
        </p:sp>
      </p:grpSp>
    </p:spTree>
    <p:extLst>
      <p:ext uri="{BB962C8B-B14F-4D97-AF65-F5344CB8AC3E}">
        <p14:creationId xmlns:p14="http://schemas.microsoft.com/office/powerpoint/2010/main" val="240585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59</a:t>
            </a:fld>
            <a:endParaRPr lang="en-US" dirty="0"/>
          </a:p>
        </p:txBody>
      </p:sp>
      <p:sp>
        <p:nvSpPr>
          <p:cNvPr id="6" name="Title 5"/>
          <p:cNvSpPr>
            <a:spLocks noGrp="1"/>
          </p:cNvSpPr>
          <p:nvPr>
            <p:ph type="title"/>
          </p:nvPr>
        </p:nvSpPr>
        <p:spPr/>
        <p:txBody>
          <a:bodyPr/>
          <a:lstStyle/>
          <a:p>
            <a:r>
              <a:rPr lang="en-US" dirty="0"/>
              <a:t>Lean Receipt – Power Savings</a:t>
            </a:r>
          </a:p>
        </p:txBody>
      </p:sp>
      <p:sp>
        <p:nvSpPr>
          <p:cNvPr id="13" name="Rectangle 12"/>
          <p:cNvSpPr/>
          <p:nvPr/>
        </p:nvSpPr>
        <p:spPr>
          <a:xfrm>
            <a:off x="4046173" y="1152001"/>
            <a:ext cx="4565407" cy="3376299"/>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4046173" y="1152002"/>
            <a:ext cx="4573953" cy="540065"/>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bIns="91440" rtlCol="0" anchor="ctr" anchorCtr="0"/>
          <a:lstStyle/>
          <a:p>
            <a:pPr lvl="0" defTabSz="914400">
              <a:spcBef>
                <a:spcPts val="0"/>
              </a:spcBef>
              <a:spcAft>
                <a:spcPts val="600"/>
              </a:spcAft>
            </a:pPr>
            <a:r>
              <a:rPr lang="en-US" sz="1400" spc="-100" dirty="0">
                <a:solidFill>
                  <a:srgbClr val="FFFFFF"/>
                </a:solidFill>
              </a:rPr>
              <a:t>The Lean Receipt utility also allows you to easily adjust power management options beyond just standby mode and sleep mode</a:t>
            </a:r>
            <a:r>
              <a:rPr lang="en-US" sz="1400" spc="-100" dirty="0" smtClean="0">
                <a:solidFill>
                  <a:srgbClr val="FFFFFF"/>
                </a:solidFill>
              </a:rPr>
              <a:t>.</a:t>
            </a:r>
            <a:endParaRPr lang="en-US" sz="1400" spc="-100" dirty="0">
              <a:solidFill>
                <a:srgbClr val="FFFFFF"/>
              </a:solidFill>
            </a:endParaRPr>
          </a:p>
        </p:txBody>
      </p:sp>
      <p:grpSp>
        <p:nvGrpSpPr>
          <p:cNvPr id="2" name="Group 1"/>
          <p:cNvGrpSpPr/>
          <p:nvPr/>
        </p:nvGrpSpPr>
        <p:grpSpPr>
          <a:xfrm>
            <a:off x="4275749" y="1791394"/>
            <a:ext cx="4114800" cy="2604064"/>
            <a:chOff x="762000" y="1571625"/>
            <a:chExt cx="4114800" cy="3057525"/>
          </a:xfrm>
        </p:grpSpPr>
        <p:sp>
          <p:nvSpPr>
            <p:cNvPr id="16" name="AutoShape 4"/>
            <p:cNvSpPr>
              <a:spLocks noChangeArrowheads="1"/>
            </p:cNvSpPr>
            <p:nvPr/>
          </p:nvSpPr>
          <p:spPr bwMode="auto">
            <a:xfrm>
              <a:off x="762000" y="1571625"/>
              <a:ext cx="1638300" cy="514350"/>
            </a:xfrm>
            <a:prstGeom prst="roundRect">
              <a:avLst>
                <a:gd name="adj" fmla="val 0"/>
              </a:avLst>
            </a:prstGeom>
            <a:solidFill>
              <a:srgbClr val="3CCC43">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Lean Receipt</a:t>
              </a:r>
            </a:p>
            <a:p>
              <a:pPr algn="ctr" defTabSz="914400">
                <a:defRPr/>
              </a:pPr>
              <a:r>
                <a:rPr lang="en-US" sz="1000" dirty="0">
                  <a:solidFill>
                    <a:srgbClr val="262626"/>
                  </a:solidFill>
                </a:rPr>
                <a:t>Setup Utility</a:t>
              </a:r>
            </a:p>
          </p:txBody>
        </p:sp>
        <p:sp>
          <p:nvSpPr>
            <p:cNvPr id="23" name="AutoShape 5"/>
            <p:cNvSpPr>
              <a:spLocks noChangeArrowheads="1"/>
            </p:cNvSpPr>
            <p:nvPr/>
          </p:nvSpPr>
          <p:spPr bwMode="auto">
            <a:xfrm>
              <a:off x="1600200" y="2171700"/>
              <a:ext cx="1600200" cy="400050"/>
            </a:xfrm>
            <a:prstGeom prst="roundRect">
              <a:avLst>
                <a:gd name="adj" fmla="val 0"/>
              </a:avLst>
            </a:prstGeom>
            <a:solidFill>
              <a:srgbClr val="FF8B8B">
                <a:alpha val="73725"/>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Paper Reduction </a:t>
              </a:r>
            </a:p>
            <a:p>
              <a:pPr algn="ctr" defTabSz="914400">
                <a:defRPr/>
              </a:pPr>
              <a:r>
                <a:rPr lang="en-US" sz="1000" dirty="0">
                  <a:solidFill>
                    <a:srgbClr val="262626"/>
                  </a:solidFill>
                </a:rPr>
                <a:t>Options</a:t>
              </a:r>
            </a:p>
          </p:txBody>
        </p:sp>
        <p:sp>
          <p:nvSpPr>
            <p:cNvPr id="24" name="AutoShape 6"/>
            <p:cNvSpPr>
              <a:spLocks noChangeArrowheads="1"/>
            </p:cNvSpPr>
            <p:nvPr/>
          </p:nvSpPr>
          <p:spPr bwMode="auto">
            <a:xfrm>
              <a:off x="2667000" y="2700338"/>
              <a:ext cx="2209800" cy="214312"/>
            </a:xfrm>
            <a:prstGeom prst="roundRect">
              <a:avLst>
                <a:gd name="adj" fmla="val 0"/>
              </a:avLst>
            </a:prstGeom>
            <a:solidFill>
              <a:srgbClr val="FF8B8B">
                <a:alpha val="73725"/>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Extra Upper Space Reduction</a:t>
              </a:r>
            </a:p>
          </p:txBody>
        </p:sp>
        <p:sp>
          <p:nvSpPr>
            <p:cNvPr id="25" name="AutoShape 7"/>
            <p:cNvSpPr>
              <a:spLocks noChangeArrowheads="1"/>
            </p:cNvSpPr>
            <p:nvPr/>
          </p:nvSpPr>
          <p:spPr bwMode="auto">
            <a:xfrm>
              <a:off x="2667000" y="2986088"/>
              <a:ext cx="2209800" cy="214312"/>
            </a:xfrm>
            <a:prstGeom prst="roundRect">
              <a:avLst>
                <a:gd name="adj" fmla="val 0"/>
              </a:avLst>
            </a:prstGeom>
            <a:solidFill>
              <a:srgbClr val="FF8B8B">
                <a:alpha val="73725"/>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Extra Lower Space Reduction </a:t>
              </a:r>
            </a:p>
          </p:txBody>
        </p:sp>
        <p:sp>
          <p:nvSpPr>
            <p:cNvPr id="26" name="AutoShape 8"/>
            <p:cNvSpPr>
              <a:spLocks noChangeArrowheads="1"/>
            </p:cNvSpPr>
            <p:nvPr/>
          </p:nvSpPr>
          <p:spPr bwMode="auto">
            <a:xfrm>
              <a:off x="2667000" y="3271838"/>
              <a:ext cx="2209800" cy="214312"/>
            </a:xfrm>
            <a:prstGeom prst="roundRect">
              <a:avLst>
                <a:gd name="adj" fmla="val 0"/>
              </a:avLst>
            </a:prstGeom>
            <a:solidFill>
              <a:srgbClr val="FF8B8B">
                <a:alpha val="73725"/>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Line Space Reduction </a:t>
              </a:r>
            </a:p>
          </p:txBody>
        </p:sp>
        <p:sp>
          <p:nvSpPr>
            <p:cNvPr id="27" name="AutoShape 9"/>
            <p:cNvSpPr>
              <a:spLocks noChangeArrowheads="1"/>
            </p:cNvSpPr>
            <p:nvPr/>
          </p:nvSpPr>
          <p:spPr bwMode="auto">
            <a:xfrm>
              <a:off x="2667000" y="3557588"/>
              <a:ext cx="2209800" cy="214312"/>
            </a:xfrm>
            <a:prstGeom prst="roundRect">
              <a:avLst>
                <a:gd name="adj" fmla="val 0"/>
              </a:avLst>
            </a:prstGeom>
            <a:solidFill>
              <a:srgbClr val="FF8B8B">
                <a:alpha val="73725"/>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Line Feed Reduction</a:t>
              </a:r>
            </a:p>
          </p:txBody>
        </p:sp>
        <p:sp>
          <p:nvSpPr>
            <p:cNvPr id="28" name="AutoShape 10"/>
            <p:cNvSpPr>
              <a:spLocks noChangeArrowheads="1"/>
            </p:cNvSpPr>
            <p:nvPr/>
          </p:nvSpPr>
          <p:spPr bwMode="auto">
            <a:xfrm>
              <a:off x="2667000" y="3843338"/>
              <a:ext cx="2209800" cy="214312"/>
            </a:xfrm>
            <a:prstGeom prst="roundRect">
              <a:avLst>
                <a:gd name="adj" fmla="val 0"/>
              </a:avLst>
            </a:prstGeom>
            <a:solidFill>
              <a:srgbClr val="FF8B8B">
                <a:alpha val="73725"/>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Bar Code Height Reduction </a:t>
              </a:r>
            </a:p>
          </p:txBody>
        </p:sp>
        <p:sp>
          <p:nvSpPr>
            <p:cNvPr id="29" name="AutoShape 11"/>
            <p:cNvSpPr>
              <a:spLocks noChangeArrowheads="1"/>
            </p:cNvSpPr>
            <p:nvPr/>
          </p:nvSpPr>
          <p:spPr bwMode="auto">
            <a:xfrm>
              <a:off x="2667000" y="4129088"/>
              <a:ext cx="2209800" cy="214312"/>
            </a:xfrm>
            <a:prstGeom prst="roundRect">
              <a:avLst>
                <a:gd name="adj" fmla="val 0"/>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Registered Logo Reduction </a:t>
              </a:r>
            </a:p>
          </p:txBody>
        </p:sp>
        <p:sp>
          <p:nvSpPr>
            <p:cNvPr id="30" name="AutoShape 12"/>
            <p:cNvSpPr>
              <a:spLocks noChangeArrowheads="1"/>
            </p:cNvSpPr>
            <p:nvPr/>
          </p:nvSpPr>
          <p:spPr bwMode="auto">
            <a:xfrm>
              <a:off x="2667000" y="4414838"/>
              <a:ext cx="2209800" cy="214312"/>
            </a:xfrm>
            <a:prstGeom prst="roundRect">
              <a:avLst>
                <a:gd name="adj" fmla="val 0"/>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Double Height Font Reduction </a:t>
              </a:r>
            </a:p>
          </p:txBody>
        </p:sp>
        <p:grpSp>
          <p:nvGrpSpPr>
            <p:cNvPr id="31" name="Group 13"/>
            <p:cNvGrpSpPr>
              <a:grpSpLocks/>
            </p:cNvGrpSpPr>
            <p:nvPr/>
          </p:nvGrpSpPr>
          <p:grpSpPr bwMode="auto">
            <a:xfrm>
              <a:off x="1981200" y="2571750"/>
              <a:ext cx="381000" cy="687388"/>
              <a:chOff x="1584" y="2064"/>
              <a:chExt cx="571" cy="577"/>
            </a:xfrm>
          </p:grpSpPr>
          <p:sp>
            <p:nvSpPr>
              <p:cNvPr id="32" name="Line 14"/>
              <p:cNvSpPr>
                <a:spLocks noChangeShapeType="1"/>
              </p:cNvSpPr>
              <p:nvPr/>
            </p:nvSpPr>
            <p:spPr bwMode="auto">
              <a:xfrm>
                <a:off x="1584" y="2064"/>
                <a:ext cx="1" cy="576"/>
              </a:xfrm>
              <a:prstGeom prst="line">
                <a:avLst/>
              </a:prstGeom>
              <a:noFill/>
              <a:ln w="28575">
                <a:solidFill>
                  <a:schemeClr val="tx1"/>
                </a:solidFill>
                <a:round/>
                <a:headEnd/>
                <a:tailEnd/>
              </a:ln>
            </p:spPr>
            <p:txBody>
              <a:bodyPr/>
              <a:lstStyle/>
              <a:p>
                <a:endParaRPr lang="en-US" sz="1000" dirty="0"/>
              </a:p>
            </p:txBody>
          </p:sp>
          <p:sp>
            <p:nvSpPr>
              <p:cNvPr id="33" name="Line 15"/>
              <p:cNvSpPr>
                <a:spLocks noChangeShapeType="1"/>
              </p:cNvSpPr>
              <p:nvPr/>
            </p:nvSpPr>
            <p:spPr bwMode="auto">
              <a:xfrm>
                <a:off x="1584" y="2640"/>
                <a:ext cx="571" cy="1"/>
              </a:xfrm>
              <a:prstGeom prst="line">
                <a:avLst/>
              </a:prstGeom>
              <a:noFill/>
              <a:ln w="28575">
                <a:solidFill>
                  <a:schemeClr val="tx1"/>
                </a:solidFill>
                <a:round/>
                <a:headEnd/>
                <a:tailEnd/>
              </a:ln>
            </p:spPr>
            <p:txBody>
              <a:bodyPr/>
              <a:lstStyle/>
              <a:p>
                <a:endParaRPr lang="en-US" sz="1000" dirty="0"/>
              </a:p>
            </p:txBody>
          </p:sp>
        </p:grpSp>
        <p:grpSp>
          <p:nvGrpSpPr>
            <p:cNvPr id="34" name="Group 16"/>
            <p:cNvGrpSpPr>
              <a:grpSpLocks/>
            </p:cNvGrpSpPr>
            <p:nvPr/>
          </p:nvGrpSpPr>
          <p:grpSpPr bwMode="auto">
            <a:xfrm>
              <a:off x="2362200" y="2757488"/>
              <a:ext cx="160338" cy="1828800"/>
              <a:chOff x="2400" y="2064"/>
              <a:chExt cx="101" cy="1729"/>
            </a:xfrm>
          </p:grpSpPr>
          <p:sp>
            <p:nvSpPr>
              <p:cNvPr id="35" name="Line 17"/>
              <p:cNvSpPr>
                <a:spLocks noChangeShapeType="1"/>
              </p:cNvSpPr>
              <p:nvPr/>
            </p:nvSpPr>
            <p:spPr bwMode="auto">
              <a:xfrm flipV="1">
                <a:off x="2400" y="2064"/>
                <a:ext cx="1" cy="1728"/>
              </a:xfrm>
              <a:prstGeom prst="line">
                <a:avLst/>
              </a:prstGeom>
              <a:noFill/>
              <a:ln w="28575">
                <a:solidFill>
                  <a:schemeClr val="tx1"/>
                </a:solidFill>
                <a:round/>
                <a:headEnd/>
                <a:tailEnd/>
              </a:ln>
            </p:spPr>
            <p:txBody>
              <a:bodyPr/>
              <a:lstStyle/>
              <a:p>
                <a:endParaRPr lang="en-US" sz="1000" dirty="0"/>
              </a:p>
            </p:txBody>
          </p:sp>
          <p:sp>
            <p:nvSpPr>
              <p:cNvPr id="36" name="Line 18"/>
              <p:cNvSpPr>
                <a:spLocks noChangeShapeType="1"/>
              </p:cNvSpPr>
              <p:nvPr/>
            </p:nvSpPr>
            <p:spPr bwMode="auto">
              <a:xfrm>
                <a:off x="2400" y="3792"/>
                <a:ext cx="101" cy="1"/>
              </a:xfrm>
              <a:prstGeom prst="line">
                <a:avLst/>
              </a:prstGeom>
              <a:noFill/>
              <a:ln w="28575">
                <a:solidFill>
                  <a:schemeClr val="tx1"/>
                </a:solidFill>
                <a:round/>
                <a:headEnd/>
                <a:tailEnd/>
              </a:ln>
            </p:spPr>
            <p:txBody>
              <a:bodyPr/>
              <a:lstStyle/>
              <a:p>
                <a:endParaRPr lang="en-US" sz="1000" dirty="0"/>
              </a:p>
            </p:txBody>
          </p:sp>
          <p:sp>
            <p:nvSpPr>
              <p:cNvPr id="37" name="Line 19"/>
              <p:cNvSpPr>
                <a:spLocks noChangeShapeType="1"/>
              </p:cNvSpPr>
              <p:nvPr/>
            </p:nvSpPr>
            <p:spPr bwMode="auto">
              <a:xfrm>
                <a:off x="2400" y="2064"/>
                <a:ext cx="101" cy="1"/>
              </a:xfrm>
              <a:prstGeom prst="line">
                <a:avLst/>
              </a:prstGeom>
              <a:noFill/>
              <a:ln w="28575">
                <a:solidFill>
                  <a:schemeClr val="tx1"/>
                </a:solidFill>
                <a:round/>
                <a:headEnd/>
                <a:tailEnd/>
              </a:ln>
            </p:spPr>
            <p:txBody>
              <a:bodyPr/>
              <a:lstStyle/>
              <a:p>
                <a:endParaRPr lang="en-US" sz="1000" dirty="0"/>
              </a:p>
            </p:txBody>
          </p:sp>
        </p:grpSp>
        <p:grpSp>
          <p:nvGrpSpPr>
            <p:cNvPr id="38" name="Group 20"/>
            <p:cNvGrpSpPr>
              <a:grpSpLocks/>
            </p:cNvGrpSpPr>
            <p:nvPr/>
          </p:nvGrpSpPr>
          <p:grpSpPr bwMode="auto">
            <a:xfrm>
              <a:off x="1143001" y="2057402"/>
              <a:ext cx="320675" cy="300433"/>
              <a:chOff x="480" y="1284"/>
              <a:chExt cx="202" cy="252"/>
            </a:xfrm>
          </p:grpSpPr>
          <p:sp>
            <p:nvSpPr>
              <p:cNvPr id="39" name="Line 21"/>
              <p:cNvSpPr>
                <a:spLocks noChangeShapeType="1"/>
              </p:cNvSpPr>
              <p:nvPr/>
            </p:nvSpPr>
            <p:spPr bwMode="auto">
              <a:xfrm>
                <a:off x="480" y="1284"/>
                <a:ext cx="1" cy="252"/>
              </a:xfrm>
              <a:prstGeom prst="line">
                <a:avLst/>
              </a:prstGeom>
              <a:noFill/>
              <a:ln w="28575">
                <a:solidFill>
                  <a:schemeClr val="tx1"/>
                </a:solidFill>
                <a:round/>
                <a:headEnd/>
                <a:tailEnd/>
              </a:ln>
            </p:spPr>
            <p:txBody>
              <a:bodyPr/>
              <a:lstStyle/>
              <a:p>
                <a:endParaRPr lang="en-US" sz="1000" dirty="0"/>
              </a:p>
            </p:txBody>
          </p:sp>
          <p:sp>
            <p:nvSpPr>
              <p:cNvPr id="40" name="Line 22"/>
              <p:cNvSpPr>
                <a:spLocks noChangeShapeType="1"/>
              </p:cNvSpPr>
              <p:nvPr/>
            </p:nvSpPr>
            <p:spPr bwMode="auto">
              <a:xfrm>
                <a:off x="480" y="1536"/>
                <a:ext cx="202" cy="0"/>
              </a:xfrm>
              <a:prstGeom prst="line">
                <a:avLst/>
              </a:prstGeom>
              <a:noFill/>
              <a:ln w="28575">
                <a:solidFill>
                  <a:schemeClr val="tx1"/>
                </a:solidFill>
                <a:round/>
                <a:headEnd/>
                <a:tailEnd/>
              </a:ln>
            </p:spPr>
            <p:txBody>
              <a:bodyPr/>
              <a:lstStyle/>
              <a:p>
                <a:endParaRPr lang="en-US" sz="1000" dirty="0"/>
              </a:p>
            </p:txBody>
          </p:sp>
        </p:grpSp>
        <p:sp>
          <p:nvSpPr>
            <p:cNvPr id="41" name="AutoShape 23"/>
            <p:cNvSpPr>
              <a:spLocks noChangeArrowheads="1"/>
            </p:cNvSpPr>
            <p:nvPr/>
          </p:nvSpPr>
          <p:spPr bwMode="auto">
            <a:xfrm>
              <a:off x="941389" y="4414838"/>
              <a:ext cx="1279525" cy="214312"/>
            </a:xfrm>
            <a:prstGeom prst="roundRect">
              <a:avLst>
                <a:gd name="adj" fmla="val 0"/>
              </a:avLst>
            </a:prstGeom>
            <a:solidFill>
              <a:srgbClr val="FF8B8B">
                <a:alpha val="74117"/>
              </a:srgbClr>
            </a:solidFill>
            <a:ln w="28575">
              <a:solidFill>
                <a:schemeClr val="bg1"/>
              </a:solidFill>
              <a:round/>
              <a:headEnd/>
              <a:tailEnd/>
            </a:ln>
            <a:effectLst>
              <a:outerShdw dist="35921" dir="8100000" algn="ctr" rotWithShape="0">
                <a:srgbClr val="DDDDDD">
                  <a:alpha val="50000"/>
                </a:srgbClr>
              </a:outerShdw>
            </a:effectLst>
          </p:spPr>
          <p:txBody>
            <a:bodyPr wrap="none" lIns="91435" tIns="45718" rIns="91435" bIns="45718" anchor="ctr"/>
            <a:lstStyle/>
            <a:p>
              <a:pPr algn="ctr" defTabSz="914400">
                <a:defRPr/>
              </a:pPr>
              <a:r>
                <a:rPr lang="en-US" sz="1000" dirty="0">
                  <a:solidFill>
                    <a:srgbClr val="262626"/>
                  </a:solidFill>
                </a:rPr>
                <a:t>Unique to NCR </a:t>
              </a:r>
            </a:p>
          </p:txBody>
        </p:sp>
      </p:grpSp>
      <p:sp>
        <p:nvSpPr>
          <p:cNvPr id="73" name="Rectangle 72"/>
          <p:cNvSpPr/>
          <p:nvPr/>
        </p:nvSpPr>
        <p:spPr>
          <a:xfrm>
            <a:off x="516308" y="1152001"/>
            <a:ext cx="3402013" cy="3376299"/>
          </a:xfrm>
          <a:prstGeom prst="rect">
            <a:avLst/>
          </a:prstGeom>
          <a:solidFill>
            <a:schemeClr val="bg1">
              <a:lumMod val="85000"/>
            </a:schemeClr>
          </a:solidFill>
          <a:ln w="317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74" name="Group 73"/>
          <p:cNvGrpSpPr/>
          <p:nvPr/>
        </p:nvGrpSpPr>
        <p:grpSpPr>
          <a:xfrm>
            <a:off x="516308" y="1152002"/>
            <a:ext cx="3317645" cy="3216515"/>
            <a:chOff x="4948048" y="876666"/>
            <a:chExt cx="4195952" cy="3853355"/>
          </a:xfrm>
        </p:grpSpPr>
        <p:graphicFrame>
          <p:nvGraphicFramePr>
            <p:cNvPr id="75" name="Object 34"/>
            <p:cNvGraphicFramePr>
              <a:graphicFrameLocks noChangeAspect="1"/>
            </p:cNvGraphicFramePr>
            <p:nvPr>
              <p:extLst>
                <p:ext uri="{D42A27DB-BD31-4B8C-83A1-F6EECF244321}">
                  <p14:modId xmlns:p14="http://schemas.microsoft.com/office/powerpoint/2010/main" val="3682651883"/>
                </p:ext>
              </p:extLst>
            </p:nvPr>
          </p:nvGraphicFramePr>
          <p:xfrm>
            <a:off x="5207000" y="1428750"/>
            <a:ext cx="3937000" cy="2241550"/>
          </p:xfrm>
          <a:graphic>
            <a:graphicData uri="http://schemas.openxmlformats.org/presentationml/2006/ole">
              <mc:AlternateContent xmlns:mc="http://schemas.openxmlformats.org/markup-compatibility/2006">
                <mc:Choice xmlns:v="urn:schemas-microsoft-com:vml" Requires="v">
                  <p:oleObj spid="_x0000_s11378" name="Chart" r:id="rId4" imgW="5334045" imgH="4048110" progId="MSGraph.Chart.8">
                    <p:embed followColorScheme="full"/>
                  </p:oleObj>
                </mc:Choice>
                <mc:Fallback>
                  <p:oleObj name="Chart" r:id="rId4" imgW="5334045" imgH="4048110" progId="MSGraph.Chart.8">
                    <p:embed followColorScheme="full"/>
                    <p:pic>
                      <p:nvPicPr>
                        <p:cNvPr id="0" name=""/>
                        <p:cNvPicPr>
                          <a:picLocks noChangeAspect="1" noChangeArrowheads="1"/>
                        </p:cNvPicPr>
                        <p:nvPr/>
                      </p:nvPicPr>
                      <p:blipFill>
                        <a:blip r:embed="rId5"/>
                        <a:srcRect r="-735"/>
                        <a:stretch>
                          <a:fillRect/>
                        </a:stretch>
                      </p:blipFill>
                      <p:spPr bwMode="auto">
                        <a:xfrm>
                          <a:off x="5207000" y="1428750"/>
                          <a:ext cx="3937000" cy="2241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6" name="Text Box 26"/>
            <p:cNvSpPr txBox="1">
              <a:spLocks noChangeArrowheads="1"/>
            </p:cNvSpPr>
            <p:nvPr/>
          </p:nvSpPr>
          <p:spPr bwMode="auto">
            <a:xfrm rot="16200000">
              <a:off x="3855326" y="1969388"/>
              <a:ext cx="2500742" cy="315298"/>
            </a:xfrm>
            <a:prstGeom prst="rect">
              <a:avLst/>
            </a:prstGeom>
            <a:noFill/>
            <a:ln w="9525">
              <a:noFill/>
              <a:miter lim="800000"/>
              <a:headEnd/>
              <a:tailEnd/>
            </a:ln>
          </p:spPr>
          <p:txBody>
            <a:bodyPr wrap="square" lIns="64008" tIns="32004" rIns="64008" bIns="32004">
              <a:spAutoFit/>
            </a:bodyPr>
            <a:lstStyle/>
            <a:p>
              <a:pPr defTabSz="639763"/>
              <a:r>
                <a:rPr lang="en-US" sz="1200" b="1" dirty="0">
                  <a:solidFill>
                    <a:srgbClr val="2EB135"/>
                  </a:solidFill>
                </a:rPr>
                <a:t>Power Consumption</a:t>
              </a:r>
            </a:p>
          </p:txBody>
        </p:sp>
        <p:sp>
          <p:nvSpPr>
            <p:cNvPr id="77" name="Text Box 27"/>
            <p:cNvSpPr txBox="1">
              <a:spLocks noChangeArrowheads="1"/>
            </p:cNvSpPr>
            <p:nvPr/>
          </p:nvSpPr>
          <p:spPr bwMode="auto">
            <a:xfrm>
              <a:off x="6357025" y="3641403"/>
              <a:ext cx="2514600" cy="298658"/>
            </a:xfrm>
            <a:prstGeom prst="rect">
              <a:avLst/>
            </a:prstGeom>
            <a:noFill/>
            <a:ln w="9525">
              <a:noFill/>
              <a:miter lim="800000"/>
              <a:headEnd/>
              <a:tailEnd/>
            </a:ln>
          </p:spPr>
          <p:txBody>
            <a:bodyPr lIns="64008" tIns="32004" rIns="64008" bIns="32004">
              <a:spAutoFit/>
            </a:bodyPr>
            <a:lstStyle/>
            <a:p>
              <a:pPr defTabSz="639763"/>
              <a:r>
                <a:rPr lang="en-US" sz="1200" b="1" dirty="0">
                  <a:solidFill>
                    <a:srgbClr val="2EB135"/>
                  </a:solidFill>
                </a:rPr>
                <a:t>Lean Receipt Examples</a:t>
              </a:r>
            </a:p>
          </p:txBody>
        </p:sp>
        <p:sp>
          <p:nvSpPr>
            <p:cNvPr id="78" name="Text Box 28"/>
            <p:cNvSpPr txBox="1">
              <a:spLocks noChangeArrowheads="1"/>
            </p:cNvSpPr>
            <p:nvPr/>
          </p:nvSpPr>
          <p:spPr bwMode="auto">
            <a:xfrm>
              <a:off x="8229600" y="2146976"/>
              <a:ext cx="914400" cy="298658"/>
            </a:xfrm>
            <a:prstGeom prst="rect">
              <a:avLst/>
            </a:prstGeom>
            <a:noFill/>
            <a:ln w="9525">
              <a:noFill/>
              <a:miter lim="800000"/>
              <a:headEnd/>
              <a:tailEnd/>
            </a:ln>
          </p:spPr>
          <p:txBody>
            <a:bodyPr lIns="64008" tIns="32004" rIns="64008" bIns="32004">
              <a:spAutoFit/>
            </a:bodyPr>
            <a:lstStyle/>
            <a:p>
              <a:pPr defTabSz="639763"/>
              <a:r>
                <a:rPr lang="en-US" sz="1200" b="1" dirty="0">
                  <a:solidFill>
                    <a:srgbClr val="2EB135"/>
                  </a:solidFill>
                </a:rPr>
                <a:t>48.91%</a:t>
              </a:r>
            </a:p>
          </p:txBody>
        </p:sp>
        <p:sp>
          <p:nvSpPr>
            <p:cNvPr id="79" name="Text Box 38"/>
            <p:cNvSpPr txBox="1">
              <a:spLocks noChangeArrowheads="1"/>
            </p:cNvSpPr>
            <p:nvPr/>
          </p:nvSpPr>
          <p:spPr bwMode="auto">
            <a:xfrm>
              <a:off x="7138088" y="3955727"/>
              <a:ext cx="1865313" cy="774294"/>
            </a:xfrm>
            <a:prstGeom prst="rect">
              <a:avLst/>
            </a:prstGeom>
            <a:noFill/>
            <a:ln w="9525">
              <a:noFill/>
              <a:miter lim="800000"/>
              <a:headEnd/>
              <a:tailEnd/>
            </a:ln>
          </p:spPr>
          <p:txBody>
            <a:bodyPr lIns="91435" tIns="45718" rIns="91435" bIns="45718">
              <a:spAutoFit/>
            </a:bodyPr>
            <a:lstStyle/>
            <a:p>
              <a:pPr defTabSz="914400"/>
              <a:r>
                <a:rPr lang="en-US" sz="1200" b="1" dirty="0">
                  <a:solidFill>
                    <a:srgbClr val="2EB135"/>
                  </a:solidFill>
                </a:rPr>
                <a:t>Up to $1.60 per printer/per year savings!</a:t>
              </a:r>
            </a:p>
          </p:txBody>
        </p:sp>
      </p:grpSp>
    </p:spTree>
    <p:extLst>
      <p:ext uri="{BB962C8B-B14F-4D97-AF65-F5344CB8AC3E}">
        <p14:creationId xmlns:p14="http://schemas.microsoft.com/office/powerpoint/2010/main" val="2421895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3" name="Table 112"/>
          <p:cNvGraphicFramePr>
            <a:graphicFrameLocks noGrp="1"/>
          </p:cNvGraphicFramePr>
          <p:nvPr>
            <p:extLst>
              <p:ext uri="{D42A27DB-BD31-4B8C-83A1-F6EECF244321}">
                <p14:modId xmlns:p14="http://schemas.microsoft.com/office/powerpoint/2010/main" val="3656974315"/>
              </p:ext>
            </p:extLst>
          </p:nvPr>
        </p:nvGraphicFramePr>
        <p:xfrm>
          <a:off x="500695" y="1242470"/>
          <a:ext cx="8266377" cy="3378742"/>
        </p:xfrm>
        <a:graphic>
          <a:graphicData uri="http://schemas.openxmlformats.org/drawingml/2006/table">
            <a:tbl>
              <a:tblPr firstRow="1" bandRow="1"/>
              <a:tblGrid>
                <a:gridCol w="1391368"/>
                <a:gridCol w="773052"/>
                <a:gridCol w="773052"/>
                <a:gridCol w="773052"/>
                <a:gridCol w="139700"/>
                <a:gridCol w="800434"/>
                <a:gridCol w="914400"/>
                <a:gridCol w="880113"/>
                <a:gridCol w="139700"/>
                <a:gridCol w="843887"/>
                <a:gridCol w="837619"/>
              </a:tblGrid>
              <a:tr h="869932">
                <a:tc>
                  <a:txBody>
                    <a:bodyPr/>
                    <a:lstStyle>
                      <a:lvl1pPr marL="0" algn="l" defTabSz="457200" rtl="0" eaLnBrk="1" latinLnBrk="0" hangingPunct="1">
                        <a:defRPr sz="1800" b="1" kern="1200">
                          <a:solidFill>
                            <a:schemeClr val="lt1"/>
                          </a:solidFill>
                          <a:latin typeface="Arial"/>
                          <a:ea typeface=""/>
                          <a:cs typeface=""/>
                        </a:defRPr>
                      </a:lvl1pPr>
                      <a:lvl2pPr marL="457200" algn="l" defTabSz="457200" rtl="0" eaLnBrk="1" latinLnBrk="0" hangingPunct="1">
                        <a:defRPr sz="1800" b="1" kern="1200">
                          <a:solidFill>
                            <a:schemeClr val="lt1"/>
                          </a:solidFill>
                          <a:latin typeface="Arial"/>
                          <a:ea typeface=""/>
                          <a:cs typeface=""/>
                        </a:defRPr>
                      </a:lvl2pPr>
                      <a:lvl3pPr marL="914400" algn="l" defTabSz="457200" rtl="0" eaLnBrk="1" latinLnBrk="0" hangingPunct="1">
                        <a:defRPr sz="1800" b="1" kern="1200">
                          <a:solidFill>
                            <a:schemeClr val="lt1"/>
                          </a:solidFill>
                          <a:latin typeface="Arial"/>
                          <a:ea typeface=""/>
                          <a:cs typeface=""/>
                        </a:defRPr>
                      </a:lvl3pPr>
                      <a:lvl4pPr marL="1371600" algn="l" defTabSz="457200" rtl="0" eaLnBrk="1" latinLnBrk="0" hangingPunct="1">
                        <a:defRPr sz="1800" b="1" kern="1200">
                          <a:solidFill>
                            <a:schemeClr val="lt1"/>
                          </a:solidFill>
                          <a:latin typeface="Arial"/>
                          <a:ea typeface=""/>
                          <a:cs typeface=""/>
                        </a:defRPr>
                      </a:lvl4pPr>
                      <a:lvl5pPr marL="1828800" algn="l" defTabSz="457200" rtl="0" eaLnBrk="1" latinLnBrk="0" hangingPunct="1">
                        <a:defRPr sz="1800" b="1" kern="1200">
                          <a:solidFill>
                            <a:schemeClr val="lt1"/>
                          </a:solidFill>
                          <a:latin typeface="Arial"/>
                          <a:ea typeface=""/>
                          <a:cs typeface=""/>
                        </a:defRPr>
                      </a:lvl5pPr>
                      <a:lvl6pPr marL="2286000" algn="l" defTabSz="457200" rtl="0" eaLnBrk="1" latinLnBrk="0" hangingPunct="1">
                        <a:defRPr sz="1800" b="1" kern="1200">
                          <a:solidFill>
                            <a:schemeClr val="lt1"/>
                          </a:solidFill>
                          <a:latin typeface="Arial"/>
                          <a:ea typeface=""/>
                          <a:cs typeface=""/>
                        </a:defRPr>
                      </a:lvl6pPr>
                      <a:lvl7pPr marL="2743200" algn="l" defTabSz="457200" rtl="0" eaLnBrk="1" latinLnBrk="0" hangingPunct="1">
                        <a:defRPr sz="1800" b="1" kern="1200">
                          <a:solidFill>
                            <a:schemeClr val="lt1"/>
                          </a:solidFill>
                          <a:latin typeface="Arial"/>
                          <a:ea typeface=""/>
                          <a:cs typeface=""/>
                        </a:defRPr>
                      </a:lvl7pPr>
                      <a:lvl8pPr marL="3200400" algn="l" defTabSz="457200" rtl="0" eaLnBrk="1" latinLnBrk="0" hangingPunct="1">
                        <a:defRPr sz="1800" b="1" kern="1200">
                          <a:solidFill>
                            <a:schemeClr val="lt1"/>
                          </a:solidFill>
                          <a:latin typeface="Arial"/>
                          <a:ea typeface=""/>
                          <a:cs typeface=""/>
                        </a:defRPr>
                      </a:lvl8pPr>
                      <a:lvl9pPr marL="3657600" algn="l" defTabSz="457200" rtl="0" eaLnBrk="1" latinLnBrk="0" hangingPunct="1">
                        <a:defRPr sz="1800" b="1" kern="1200">
                          <a:solidFill>
                            <a:schemeClr val="lt1"/>
                          </a:solidFill>
                          <a:latin typeface="Arial"/>
                          <a:ea typeface=""/>
                          <a:cs typeface=""/>
                        </a:defRPr>
                      </a:lvl9pPr>
                    </a:lstStyle>
                    <a:p>
                      <a:pPr algn="l"/>
                      <a:r>
                        <a:rPr lang="en-US" sz="1300" dirty="0" smtClean="0"/>
                        <a:t>Intel Processor</a:t>
                      </a:r>
                    </a:p>
                    <a:p>
                      <a:pPr algn="l"/>
                      <a:r>
                        <a:rPr lang="en-US" sz="1300" dirty="0" smtClean="0"/>
                        <a:t>Technology</a:t>
                      </a:r>
                      <a:endParaRPr lang="en-US" sz="1300"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lvl1pPr marL="0" algn="l" defTabSz="457200" rtl="0" eaLnBrk="1" latinLnBrk="0" hangingPunct="1">
                        <a:defRPr sz="1800" b="1" kern="1200">
                          <a:solidFill>
                            <a:schemeClr val="lt1"/>
                          </a:solidFill>
                          <a:latin typeface="Arial"/>
                          <a:ea typeface=""/>
                          <a:cs typeface=""/>
                        </a:defRPr>
                      </a:lvl1pPr>
                      <a:lvl2pPr marL="457200" algn="l" defTabSz="457200" rtl="0" eaLnBrk="1" latinLnBrk="0" hangingPunct="1">
                        <a:defRPr sz="1800" b="1" kern="1200">
                          <a:solidFill>
                            <a:schemeClr val="lt1"/>
                          </a:solidFill>
                          <a:latin typeface="Arial"/>
                          <a:ea typeface=""/>
                          <a:cs typeface=""/>
                        </a:defRPr>
                      </a:lvl2pPr>
                      <a:lvl3pPr marL="914400" algn="l" defTabSz="457200" rtl="0" eaLnBrk="1" latinLnBrk="0" hangingPunct="1">
                        <a:defRPr sz="1800" b="1" kern="1200">
                          <a:solidFill>
                            <a:schemeClr val="lt1"/>
                          </a:solidFill>
                          <a:latin typeface="Arial"/>
                          <a:ea typeface=""/>
                          <a:cs typeface=""/>
                        </a:defRPr>
                      </a:lvl3pPr>
                      <a:lvl4pPr marL="1371600" algn="l" defTabSz="457200" rtl="0" eaLnBrk="1" latinLnBrk="0" hangingPunct="1">
                        <a:defRPr sz="1800" b="1" kern="1200">
                          <a:solidFill>
                            <a:schemeClr val="lt1"/>
                          </a:solidFill>
                          <a:latin typeface="Arial"/>
                          <a:ea typeface=""/>
                          <a:cs typeface=""/>
                        </a:defRPr>
                      </a:lvl4pPr>
                      <a:lvl5pPr marL="1828800" algn="l" defTabSz="457200" rtl="0" eaLnBrk="1" latinLnBrk="0" hangingPunct="1">
                        <a:defRPr sz="1800" b="1" kern="1200">
                          <a:solidFill>
                            <a:schemeClr val="lt1"/>
                          </a:solidFill>
                          <a:latin typeface="Arial"/>
                          <a:ea typeface=""/>
                          <a:cs typeface=""/>
                        </a:defRPr>
                      </a:lvl5pPr>
                      <a:lvl6pPr marL="2286000" algn="l" defTabSz="457200" rtl="0" eaLnBrk="1" latinLnBrk="0" hangingPunct="1">
                        <a:defRPr sz="1800" b="1" kern="1200">
                          <a:solidFill>
                            <a:schemeClr val="lt1"/>
                          </a:solidFill>
                          <a:latin typeface="Arial"/>
                          <a:ea typeface=""/>
                          <a:cs typeface=""/>
                        </a:defRPr>
                      </a:lvl6pPr>
                      <a:lvl7pPr marL="2743200" algn="l" defTabSz="457200" rtl="0" eaLnBrk="1" latinLnBrk="0" hangingPunct="1">
                        <a:defRPr sz="1800" b="1" kern="1200">
                          <a:solidFill>
                            <a:schemeClr val="lt1"/>
                          </a:solidFill>
                          <a:latin typeface="Arial"/>
                          <a:ea typeface=""/>
                          <a:cs typeface=""/>
                        </a:defRPr>
                      </a:lvl7pPr>
                      <a:lvl8pPr marL="3200400" algn="l" defTabSz="457200" rtl="0" eaLnBrk="1" latinLnBrk="0" hangingPunct="1">
                        <a:defRPr sz="1800" b="1" kern="1200">
                          <a:solidFill>
                            <a:schemeClr val="lt1"/>
                          </a:solidFill>
                          <a:latin typeface="Arial"/>
                          <a:ea typeface=""/>
                          <a:cs typeface=""/>
                        </a:defRPr>
                      </a:lvl8pPr>
                      <a:lvl9pPr marL="3657600" algn="l" defTabSz="457200" rtl="0" eaLnBrk="1" latinLnBrk="0" hangingPunct="1">
                        <a:defRPr sz="1800" b="1" kern="1200">
                          <a:solidFill>
                            <a:schemeClr val="lt1"/>
                          </a:solidFill>
                          <a:latin typeface="Arial"/>
                          <a:ea typeface=""/>
                          <a:cs typeface=""/>
                        </a:defRPr>
                      </a:lvl9pPr>
                    </a:lstStyle>
                    <a:p>
                      <a:pPr algn="ctr"/>
                      <a:r>
                        <a:rPr lang="en-US" sz="1100" dirty="0" smtClean="0">
                          <a:solidFill>
                            <a:srgbClr val="252D31"/>
                          </a:solidFill>
                        </a:rPr>
                        <a:t>RP</a:t>
                      </a:r>
                      <a:r>
                        <a:rPr lang="en-US" sz="1100" baseline="0" dirty="0" smtClean="0">
                          <a:solidFill>
                            <a:srgbClr val="252D31"/>
                          </a:solidFill>
                        </a:rPr>
                        <a:t>25</a:t>
                      </a:r>
                      <a:endParaRPr lang="en-US" sz="1100" dirty="0">
                        <a:solidFill>
                          <a:srgbClr val="252D31"/>
                        </a:solidFill>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Arial"/>
                          <a:ea typeface=""/>
                          <a:cs typeface=""/>
                        </a:defRPr>
                      </a:lvl1pPr>
                      <a:lvl2pPr marL="457200" algn="l" defTabSz="457200" rtl="0" eaLnBrk="1" latinLnBrk="0" hangingPunct="1">
                        <a:defRPr sz="1800" b="1" kern="1200">
                          <a:solidFill>
                            <a:schemeClr val="lt1"/>
                          </a:solidFill>
                          <a:latin typeface="Arial"/>
                          <a:ea typeface=""/>
                          <a:cs typeface=""/>
                        </a:defRPr>
                      </a:lvl2pPr>
                      <a:lvl3pPr marL="914400" algn="l" defTabSz="457200" rtl="0" eaLnBrk="1" latinLnBrk="0" hangingPunct="1">
                        <a:defRPr sz="1800" b="1" kern="1200">
                          <a:solidFill>
                            <a:schemeClr val="lt1"/>
                          </a:solidFill>
                          <a:latin typeface="Arial"/>
                          <a:ea typeface=""/>
                          <a:cs typeface=""/>
                        </a:defRPr>
                      </a:lvl3pPr>
                      <a:lvl4pPr marL="1371600" algn="l" defTabSz="457200" rtl="0" eaLnBrk="1" latinLnBrk="0" hangingPunct="1">
                        <a:defRPr sz="1800" b="1" kern="1200">
                          <a:solidFill>
                            <a:schemeClr val="lt1"/>
                          </a:solidFill>
                          <a:latin typeface="Arial"/>
                          <a:ea typeface=""/>
                          <a:cs typeface=""/>
                        </a:defRPr>
                      </a:lvl4pPr>
                      <a:lvl5pPr marL="1828800" algn="l" defTabSz="457200" rtl="0" eaLnBrk="1" latinLnBrk="0" hangingPunct="1">
                        <a:defRPr sz="1800" b="1" kern="1200">
                          <a:solidFill>
                            <a:schemeClr val="lt1"/>
                          </a:solidFill>
                          <a:latin typeface="Arial"/>
                          <a:ea typeface=""/>
                          <a:cs typeface=""/>
                        </a:defRPr>
                      </a:lvl5pPr>
                      <a:lvl6pPr marL="2286000" algn="l" defTabSz="457200" rtl="0" eaLnBrk="1" latinLnBrk="0" hangingPunct="1">
                        <a:defRPr sz="1800" b="1" kern="1200">
                          <a:solidFill>
                            <a:schemeClr val="lt1"/>
                          </a:solidFill>
                          <a:latin typeface="Arial"/>
                          <a:ea typeface=""/>
                          <a:cs typeface=""/>
                        </a:defRPr>
                      </a:lvl6pPr>
                      <a:lvl7pPr marL="2743200" algn="l" defTabSz="457200" rtl="0" eaLnBrk="1" latinLnBrk="0" hangingPunct="1">
                        <a:defRPr sz="1800" b="1" kern="1200">
                          <a:solidFill>
                            <a:schemeClr val="lt1"/>
                          </a:solidFill>
                          <a:latin typeface="Arial"/>
                          <a:ea typeface=""/>
                          <a:cs typeface=""/>
                        </a:defRPr>
                      </a:lvl7pPr>
                      <a:lvl8pPr marL="3200400" algn="l" defTabSz="457200" rtl="0" eaLnBrk="1" latinLnBrk="0" hangingPunct="1">
                        <a:defRPr sz="1800" b="1" kern="1200">
                          <a:solidFill>
                            <a:schemeClr val="lt1"/>
                          </a:solidFill>
                          <a:latin typeface="Arial"/>
                          <a:ea typeface=""/>
                          <a:cs typeface=""/>
                        </a:defRPr>
                      </a:lvl8pPr>
                      <a:lvl9pPr marL="3657600" algn="l" defTabSz="457200" rtl="0" eaLnBrk="1" latinLnBrk="0" hangingPunct="1">
                        <a:defRPr sz="1800" b="1" kern="1200">
                          <a:solidFill>
                            <a:schemeClr val="lt1"/>
                          </a:solidFill>
                          <a:latin typeface="Arial"/>
                          <a:ea typeface=""/>
                          <a:cs typeface=""/>
                        </a:defRPr>
                      </a:lvl9pPr>
                    </a:lstStyle>
                    <a:p>
                      <a:pPr algn="ctr"/>
                      <a:r>
                        <a:rPr lang="en-US" sz="1100" dirty="0" smtClean="0">
                          <a:solidFill>
                            <a:srgbClr val="252D31"/>
                          </a:solidFill>
                        </a:rPr>
                        <a:t>RP40</a:t>
                      </a:r>
                      <a:endParaRPr lang="en-US" sz="1100" dirty="0">
                        <a:solidFill>
                          <a:srgbClr val="252D31"/>
                        </a:solidFill>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Arial"/>
                          <a:ea typeface=""/>
                          <a:cs typeface=""/>
                        </a:defRPr>
                      </a:lvl1pPr>
                      <a:lvl2pPr marL="457200" algn="l" defTabSz="457200" rtl="0" eaLnBrk="1" latinLnBrk="0" hangingPunct="1">
                        <a:defRPr sz="1800" b="1" kern="1200">
                          <a:solidFill>
                            <a:schemeClr val="lt1"/>
                          </a:solidFill>
                          <a:latin typeface="Arial"/>
                          <a:ea typeface=""/>
                          <a:cs typeface=""/>
                        </a:defRPr>
                      </a:lvl2pPr>
                      <a:lvl3pPr marL="914400" algn="l" defTabSz="457200" rtl="0" eaLnBrk="1" latinLnBrk="0" hangingPunct="1">
                        <a:defRPr sz="1800" b="1" kern="1200">
                          <a:solidFill>
                            <a:schemeClr val="lt1"/>
                          </a:solidFill>
                          <a:latin typeface="Arial"/>
                          <a:ea typeface=""/>
                          <a:cs typeface=""/>
                        </a:defRPr>
                      </a:lvl3pPr>
                      <a:lvl4pPr marL="1371600" algn="l" defTabSz="457200" rtl="0" eaLnBrk="1" latinLnBrk="0" hangingPunct="1">
                        <a:defRPr sz="1800" b="1" kern="1200">
                          <a:solidFill>
                            <a:schemeClr val="lt1"/>
                          </a:solidFill>
                          <a:latin typeface="Arial"/>
                          <a:ea typeface=""/>
                          <a:cs typeface=""/>
                        </a:defRPr>
                      </a:lvl4pPr>
                      <a:lvl5pPr marL="1828800" algn="l" defTabSz="457200" rtl="0" eaLnBrk="1" latinLnBrk="0" hangingPunct="1">
                        <a:defRPr sz="1800" b="1" kern="1200">
                          <a:solidFill>
                            <a:schemeClr val="lt1"/>
                          </a:solidFill>
                          <a:latin typeface="Arial"/>
                          <a:ea typeface=""/>
                          <a:cs typeface=""/>
                        </a:defRPr>
                      </a:lvl5pPr>
                      <a:lvl6pPr marL="2286000" algn="l" defTabSz="457200" rtl="0" eaLnBrk="1" latinLnBrk="0" hangingPunct="1">
                        <a:defRPr sz="1800" b="1" kern="1200">
                          <a:solidFill>
                            <a:schemeClr val="lt1"/>
                          </a:solidFill>
                          <a:latin typeface="Arial"/>
                          <a:ea typeface=""/>
                          <a:cs typeface=""/>
                        </a:defRPr>
                      </a:lvl6pPr>
                      <a:lvl7pPr marL="2743200" algn="l" defTabSz="457200" rtl="0" eaLnBrk="1" latinLnBrk="0" hangingPunct="1">
                        <a:defRPr sz="1800" b="1" kern="1200">
                          <a:solidFill>
                            <a:schemeClr val="lt1"/>
                          </a:solidFill>
                          <a:latin typeface="Arial"/>
                          <a:ea typeface=""/>
                          <a:cs typeface=""/>
                        </a:defRPr>
                      </a:lvl7pPr>
                      <a:lvl8pPr marL="3200400" algn="l" defTabSz="457200" rtl="0" eaLnBrk="1" latinLnBrk="0" hangingPunct="1">
                        <a:defRPr sz="1800" b="1" kern="1200">
                          <a:solidFill>
                            <a:schemeClr val="lt1"/>
                          </a:solidFill>
                          <a:latin typeface="Arial"/>
                          <a:ea typeface=""/>
                          <a:cs typeface=""/>
                        </a:defRPr>
                      </a:lvl8pPr>
                      <a:lvl9pPr marL="3657600" algn="l" defTabSz="457200" rtl="0" eaLnBrk="1" latinLnBrk="0" hangingPunct="1">
                        <a:defRPr sz="1800" b="1" kern="1200">
                          <a:solidFill>
                            <a:schemeClr val="lt1"/>
                          </a:solidFill>
                          <a:latin typeface="Arial"/>
                          <a:ea typeface=""/>
                          <a:cs typeface=""/>
                        </a:defRPr>
                      </a:lvl9pPr>
                    </a:lstStyle>
                    <a:p>
                      <a:pPr algn="ctr"/>
                      <a:r>
                        <a:rPr lang="en-US" sz="1100" dirty="0" smtClean="0">
                          <a:solidFill>
                            <a:srgbClr val="252D31"/>
                          </a:solidFill>
                        </a:rPr>
                        <a:t>RP50</a:t>
                      </a:r>
                      <a:endParaRPr lang="en-US" sz="1100" dirty="0">
                        <a:solidFill>
                          <a:srgbClr val="252D31"/>
                        </a:solidFill>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100" dirty="0">
                        <a:solidFill>
                          <a:srgbClr val="252D31"/>
                        </a:solidFill>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lvl1pPr marL="0" algn="l" defTabSz="457200" rtl="0" eaLnBrk="1" latinLnBrk="0" hangingPunct="1">
                        <a:defRPr sz="1800" b="1" kern="1200">
                          <a:solidFill>
                            <a:schemeClr val="lt1"/>
                          </a:solidFill>
                          <a:latin typeface="Arial"/>
                          <a:ea typeface=""/>
                          <a:cs typeface=""/>
                        </a:defRPr>
                      </a:lvl1pPr>
                      <a:lvl2pPr marL="457200" algn="l" defTabSz="457200" rtl="0" eaLnBrk="1" latinLnBrk="0" hangingPunct="1">
                        <a:defRPr sz="1800" b="1" kern="1200">
                          <a:solidFill>
                            <a:schemeClr val="lt1"/>
                          </a:solidFill>
                          <a:latin typeface="Arial"/>
                          <a:ea typeface=""/>
                          <a:cs typeface=""/>
                        </a:defRPr>
                      </a:lvl2pPr>
                      <a:lvl3pPr marL="914400" algn="l" defTabSz="457200" rtl="0" eaLnBrk="1" latinLnBrk="0" hangingPunct="1">
                        <a:defRPr sz="1800" b="1" kern="1200">
                          <a:solidFill>
                            <a:schemeClr val="lt1"/>
                          </a:solidFill>
                          <a:latin typeface="Arial"/>
                          <a:ea typeface=""/>
                          <a:cs typeface=""/>
                        </a:defRPr>
                      </a:lvl3pPr>
                      <a:lvl4pPr marL="1371600" algn="l" defTabSz="457200" rtl="0" eaLnBrk="1" latinLnBrk="0" hangingPunct="1">
                        <a:defRPr sz="1800" b="1" kern="1200">
                          <a:solidFill>
                            <a:schemeClr val="lt1"/>
                          </a:solidFill>
                          <a:latin typeface="Arial"/>
                          <a:ea typeface=""/>
                          <a:cs typeface=""/>
                        </a:defRPr>
                      </a:lvl4pPr>
                      <a:lvl5pPr marL="1828800" algn="l" defTabSz="457200" rtl="0" eaLnBrk="1" latinLnBrk="0" hangingPunct="1">
                        <a:defRPr sz="1800" b="1" kern="1200">
                          <a:solidFill>
                            <a:schemeClr val="lt1"/>
                          </a:solidFill>
                          <a:latin typeface="Arial"/>
                          <a:ea typeface=""/>
                          <a:cs typeface=""/>
                        </a:defRPr>
                      </a:lvl5pPr>
                      <a:lvl6pPr marL="2286000" algn="l" defTabSz="457200" rtl="0" eaLnBrk="1" latinLnBrk="0" hangingPunct="1">
                        <a:defRPr sz="1800" b="1" kern="1200">
                          <a:solidFill>
                            <a:schemeClr val="lt1"/>
                          </a:solidFill>
                          <a:latin typeface="Arial"/>
                          <a:ea typeface=""/>
                          <a:cs typeface=""/>
                        </a:defRPr>
                      </a:lvl6pPr>
                      <a:lvl7pPr marL="2743200" algn="l" defTabSz="457200" rtl="0" eaLnBrk="1" latinLnBrk="0" hangingPunct="1">
                        <a:defRPr sz="1800" b="1" kern="1200">
                          <a:solidFill>
                            <a:schemeClr val="lt1"/>
                          </a:solidFill>
                          <a:latin typeface="Arial"/>
                          <a:ea typeface=""/>
                          <a:cs typeface=""/>
                        </a:defRPr>
                      </a:lvl7pPr>
                      <a:lvl8pPr marL="3200400" algn="l" defTabSz="457200" rtl="0" eaLnBrk="1" latinLnBrk="0" hangingPunct="1">
                        <a:defRPr sz="1800" b="1" kern="1200">
                          <a:solidFill>
                            <a:schemeClr val="lt1"/>
                          </a:solidFill>
                          <a:latin typeface="Arial"/>
                          <a:ea typeface=""/>
                          <a:cs typeface=""/>
                        </a:defRPr>
                      </a:lvl8pPr>
                      <a:lvl9pPr marL="3657600" algn="l" defTabSz="457200" rtl="0" eaLnBrk="1" latinLnBrk="0" hangingPunct="1">
                        <a:defRPr sz="1800" b="1" kern="1200">
                          <a:solidFill>
                            <a:schemeClr val="lt1"/>
                          </a:solidFill>
                          <a:latin typeface="Arial"/>
                          <a:ea typeface=""/>
                          <a:cs typeface=""/>
                        </a:defRPr>
                      </a:lvl9pPr>
                    </a:lstStyle>
                    <a:p>
                      <a:pPr algn="ctr"/>
                      <a:r>
                        <a:rPr lang="en-US" sz="1100" dirty="0" smtClean="0">
                          <a:solidFill>
                            <a:srgbClr val="252D31"/>
                          </a:solidFill>
                        </a:rPr>
                        <a:t>RP60</a:t>
                      </a:r>
                      <a:endParaRPr lang="en-US" sz="1100" dirty="0">
                        <a:solidFill>
                          <a:srgbClr val="252D31"/>
                        </a:solidFill>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Arial"/>
                          <a:ea typeface=""/>
                          <a:cs typeface=""/>
                        </a:defRPr>
                      </a:lvl1pPr>
                      <a:lvl2pPr marL="457200" algn="l" defTabSz="457200" rtl="0" eaLnBrk="1" latinLnBrk="0" hangingPunct="1">
                        <a:defRPr sz="1800" b="1" kern="1200">
                          <a:solidFill>
                            <a:schemeClr val="lt1"/>
                          </a:solidFill>
                          <a:latin typeface="Arial"/>
                          <a:ea typeface=""/>
                          <a:cs typeface=""/>
                        </a:defRPr>
                      </a:lvl2pPr>
                      <a:lvl3pPr marL="914400" algn="l" defTabSz="457200" rtl="0" eaLnBrk="1" latinLnBrk="0" hangingPunct="1">
                        <a:defRPr sz="1800" b="1" kern="1200">
                          <a:solidFill>
                            <a:schemeClr val="lt1"/>
                          </a:solidFill>
                          <a:latin typeface="Arial"/>
                          <a:ea typeface=""/>
                          <a:cs typeface=""/>
                        </a:defRPr>
                      </a:lvl3pPr>
                      <a:lvl4pPr marL="1371600" algn="l" defTabSz="457200" rtl="0" eaLnBrk="1" latinLnBrk="0" hangingPunct="1">
                        <a:defRPr sz="1800" b="1" kern="1200">
                          <a:solidFill>
                            <a:schemeClr val="lt1"/>
                          </a:solidFill>
                          <a:latin typeface="Arial"/>
                          <a:ea typeface=""/>
                          <a:cs typeface=""/>
                        </a:defRPr>
                      </a:lvl4pPr>
                      <a:lvl5pPr marL="1828800" algn="l" defTabSz="457200" rtl="0" eaLnBrk="1" latinLnBrk="0" hangingPunct="1">
                        <a:defRPr sz="1800" b="1" kern="1200">
                          <a:solidFill>
                            <a:schemeClr val="lt1"/>
                          </a:solidFill>
                          <a:latin typeface="Arial"/>
                          <a:ea typeface=""/>
                          <a:cs typeface=""/>
                        </a:defRPr>
                      </a:lvl5pPr>
                      <a:lvl6pPr marL="2286000" algn="l" defTabSz="457200" rtl="0" eaLnBrk="1" latinLnBrk="0" hangingPunct="1">
                        <a:defRPr sz="1800" b="1" kern="1200">
                          <a:solidFill>
                            <a:schemeClr val="lt1"/>
                          </a:solidFill>
                          <a:latin typeface="Arial"/>
                          <a:ea typeface=""/>
                          <a:cs typeface=""/>
                        </a:defRPr>
                      </a:lvl6pPr>
                      <a:lvl7pPr marL="2743200" algn="l" defTabSz="457200" rtl="0" eaLnBrk="1" latinLnBrk="0" hangingPunct="1">
                        <a:defRPr sz="1800" b="1" kern="1200">
                          <a:solidFill>
                            <a:schemeClr val="lt1"/>
                          </a:solidFill>
                          <a:latin typeface="Arial"/>
                          <a:ea typeface=""/>
                          <a:cs typeface=""/>
                        </a:defRPr>
                      </a:lvl7pPr>
                      <a:lvl8pPr marL="3200400" algn="l" defTabSz="457200" rtl="0" eaLnBrk="1" latinLnBrk="0" hangingPunct="1">
                        <a:defRPr sz="1800" b="1" kern="1200">
                          <a:solidFill>
                            <a:schemeClr val="lt1"/>
                          </a:solidFill>
                          <a:latin typeface="Arial"/>
                          <a:ea typeface=""/>
                          <a:cs typeface=""/>
                        </a:defRPr>
                      </a:lvl8pPr>
                      <a:lvl9pPr marL="3657600" algn="l" defTabSz="457200" rtl="0" eaLnBrk="1" latinLnBrk="0" hangingPunct="1">
                        <a:defRPr sz="1800" b="1" kern="1200">
                          <a:solidFill>
                            <a:schemeClr val="lt1"/>
                          </a:solidFill>
                          <a:latin typeface="Arial"/>
                          <a:ea typeface=""/>
                          <a:cs typeface=""/>
                        </a:defRPr>
                      </a:lvl9pPr>
                    </a:lstStyle>
                    <a:p>
                      <a:pPr algn="ctr"/>
                      <a:r>
                        <a:rPr lang="en-US" sz="1100" dirty="0" smtClean="0">
                          <a:solidFill>
                            <a:srgbClr val="252D31"/>
                          </a:solidFill>
                        </a:rPr>
                        <a:t>RP 72XRT</a:t>
                      </a:r>
                      <a:endParaRPr lang="en-US" sz="1100" dirty="0">
                        <a:solidFill>
                          <a:srgbClr val="252D31"/>
                        </a:solidFill>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Arial"/>
                          <a:ea typeface=""/>
                          <a:cs typeface=""/>
                        </a:defRPr>
                      </a:lvl1pPr>
                      <a:lvl2pPr marL="457200" algn="l" defTabSz="457200" rtl="0" eaLnBrk="1" latinLnBrk="0" hangingPunct="1">
                        <a:defRPr sz="1800" b="1" kern="1200">
                          <a:solidFill>
                            <a:schemeClr val="lt1"/>
                          </a:solidFill>
                          <a:latin typeface="Arial"/>
                          <a:ea typeface=""/>
                          <a:cs typeface=""/>
                        </a:defRPr>
                      </a:lvl2pPr>
                      <a:lvl3pPr marL="914400" algn="l" defTabSz="457200" rtl="0" eaLnBrk="1" latinLnBrk="0" hangingPunct="1">
                        <a:defRPr sz="1800" b="1" kern="1200">
                          <a:solidFill>
                            <a:schemeClr val="lt1"/>
                          </a:solidFill>
                          <a:latin typeface="Arial"/>
                          <a:ea typeface=""/>
                          <a:cs typeface=""/>
                        </a:defRPr>
                      </a:lvl3pPr>
                      <a:lvl4pPr marL="1371600" algn="l" defTabSz="457200" rtl="0" eaLnBrk="1" latinLnBrk="0" hangingPunct="1">
                        <a:defRPr sz="1800" b="1" kern="1200">
                          <a:solidFill>
                            <a:schemeClr val="lt1"/>
                          </a:solidFill>
                          <a:latin typeface="Arial"/>
                          <a:ea typeface=""/>
                          <a:cs typeface=""/>
                        </a:defRPr>
                      </a:lvl4pPr>
                      <a:lvl5pPr marL="1828800" algn="l" defTabSz="457200" rtl="0" eaLnBrk="1" latinLnBrk="0" hangingPunct="1">
                        <a:defRPr sz="1800" b="1" kern="1200">
                          <a:solidFill>
                            <a:schemeClr val="lt1"/>
                          </a:solidFill>
                          <a:latin typeface="Arial"/>
                          <a:ea typeface=""/>
                          <a:cs typeface=""/>
                        </a:defRPr>
                      </a:lvl5pPr>
                      <a:lvl6pPr marL="2286000" algn="l" defTabSz="457200" rtl="0" eaLnBrk="1" latinLnBrk="0" hangingPunct="1">
                        <a:defRPr sz="1800" b="1" kern="1200">
                          <a:solidFill>
                            <a:schemeClr val="lt1"/>
                          </a:solidFill>
                          <a:latin typeface="Arial"/>
                          <a:ea typeface=""/>
                          <a:cs typeface=""/>
                        </a:defRPr>
                      </a:lvl6pPr>
                      <a:lvl7pPr marL="2743200" algn="l" defTabSz="457200" rtl="0" eaLnBrk="1" latinLnBrk="0" hangingPunct="1">
                        <a:defRPr sz="1800" b="1" kern="1200">
                          <a:solidFill>
                            <a:schemeClr val="lt1"/>
                          </a:solidFill>
                          <a:latin typeface="Arial"/>
                          <a:ea typeface=""/>
                          <a:cs typeface=""/>
                        </a:defRPr>
                      </a:lvl7pPr>
                      <a:lvl8pPr marL="3200400" algn="l" defTabSz="457200" rtl="0" eaLnBrk="1" latinLnBrk="0" hangingPunct="1">
                        <a:defRPr sz="1800" b="1" kern="1200">
                          <a:solidFill>
                            <a:schemeClr val="lt1"/>
                          </a:solidFill>
                          <a:latin typeface="Arial"/>
                          <a:ea typeface=""/>
                          <a:cs typeface=""/>
                        </a:defRPr>
                      </a:lvl8pPr>
                      <a:lvl9pPr marL="3657600" algn="l" defTabSz="457200" rtl="0" eaLnBrk="1" latinLnBrk="0" hangingPunct="1">
                        <a:defRPr sz="1800" b="1" kern="1200">
                          <a:solidFill>
                            <a:schemeClr val="lt1"/>
                          </a:solidFill>
                          <a:latin typeface="Arial"/>
                          <a:ea typeface=""/>
                          <a:cs typeface=""/>
                        </a:defRPr>
                      </a:lvl9pPr>
                    </a:lstStyle>
                    <a:p>
                      <a:pPr algn="ctr"/>
                      <a:r>
                        <a:rPr lang="en-US" sz="1100" dirty="0" smtClean="0">
                          <a:solidFill>
                            <a:srgbClr val="252D31"/>
                          </a:solidFill>
                        </a:rPr>
                        <a:t>RP 82XRT</a:t>
                      </a:r>
                      <a:endParaRPr lang="en-US" sz="1100" dirty="0">
                        <a:solidFill>
                          <a:srgbClr val="252D31"/>
                        </a:solidFill>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100" dirty="0">
                        <a:solidFill>
                          <a:srgbClr val="252D31"/>
                        </a:solidFill>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p>
                      <a:pPr algn="ctr"/>
                      <a:r>
                        <a:rPr lang="en-US" sz="1100" b="1" kern="1200" dirty="0" smtClean="0">
                          <a:solidFill>
                            <a:srgbClr val="252D31"/>
                          </a:solidFill>
                          <a:latin typeface="Arial"/>
                          <a:ea typeface=""/>
                          <a:cs typeface=""/>
                        </a:rPr>
                        <a:t>RP XR6</a:t>
                      </a:r>
                      <a:endParaRPr lang="en-US" sz="1100" b="1" kern="1200" dirty="0">
                        <a:solidFill>
                          <a:srgbClr val="252D31"/>
                        </a:solidFill>
                        <a:latin typeface="Arial"/>
                        <a:ea typeface=""/>
                        <a:cs typeface=""/>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Arial"/>
                          <a:ea typeface=""/>
                          <a:cs typeface=""/>
                        </a:defRPr>
                      </a:lvl1pPr>
                      <a:lvl2pPr marL="457200" algn="l" defTabSz="457200" rtl="0" eaLnBrk="1" latinLnBrk="0" hangingPunct="1">
                        <a:defRPr sz="1800" b="1" kern="1200">
                          <a:solidFill>
                            <a:schemeClr val="lt1"/>
                          </a:solidFill>
                          <a:latin typeface="Arial"/>
                          <a:ea typeface=""/>
                          <a:cs typeface=""/>
                        </a:defRPr>
                      </a:lvl2pPr>
                      <a:lvl3pPr marL="914400" algn="l" defTabSz="457200" rtl="0" eaLnBrk="1" latinLnBrk="0" hangingPunct="1">
                        <a:defRPr sz="1800" b="1" kern="1200">
                          <a:solidFill>
                            <a:schemeClr val="lt1"/>
                          </a:solidFill>
                          <a:latin typeface="Arial"/>
                          <a:ea typeface=""/>
                          <a:cs typeface=""/>
                        </a:defRPr>
                      </a:lvl3pPr>
                      <a:lvl4pPr marL="1371600" algn="l" defTabSz="457200" rtl="0" eaLnBrk="1" latinLnBrk="0" hangingPunct="1">
                        <a:defRPr sz="1800" b="1" kern="1200">
                          <a:solidFill>
                            <a:schemeClr val="lt1"/>
                          </a:solidFill>
                          <a:latin typeface="Arial"/>
                          <a:ea typeface=""/>
                          <a:cs typeface=""/>
                        </a:defRPr>
                      </a:lvl4pPr>
                      <a:lvl5pPr marL="1828800" algn="l" defTabSz="457200" rtl="0" eaLnBrk="1" latinLnBrk="0" hangingPunct="1">
                        <a:defRPr sz="1800" b="1" kern="1200">
                          <a:solidFill>
                            <a:schemeClr val="lt1"/>
                          </a:solidFill>
                          <a:latin typeface="Arial"/>
                          <a:ea typeface=""/>
                          <a:cs typeface=""/>
                        </a:defRPr>
                      </a:lvl5pPr>
                      <a:lvl6pPr marL="2286000" algn="l" defTabSz="457200" rtl="0" eaLnBrk="1" latinLnBrk="0" hangingPunct="1">
                        <a:defRPr sz="1800" b="1" kern="1200">
                          <a:solidFill>
                            <a:schemeClr val="lt1"/>
                          </a:solidFill>
                          <a:latin typeface="Arial"/>
                          <a:ea typeface=""/>
                          <a:cs typeface=""/>
                        </a:defRPr>
                      </a:lvl6pPr>
                      <a:lvl7pPr marL="2743200" algn="l" defTabSz="457200" rtl="0" eaLnBrk="1" latinLnBrk="0" hangingPunct="1">
                        <a:defRPr sz="1800" b="1" kern="1200">
                          <a:solidFill>
                            <a:schemeClr val="lt1"/>
                          </a:solidFill>
                          <a:latin typeface="Arial"/>
                          <a:ea typeface=""/>
                          <a:cs typeface=""/>
                        </a:defRPr>
                      </a:lvl7pPr>
                      <a:lvl8pPr marL="3200400" algn="l" defTabSz="457200" rtl="0" eaLnBrk="1" latinLnBrk="0" hangingPunct="1">
                        <a:defRPr sz="1800" b="1" kern="1200">
                          <a:solidFill>
                            <a:schemeClr val="lt1"/>
                          </a:solidFill>
                          <a:latin typeface="Arial"/>
                          <a:ea typeface=""/>
                          <a:cs typeface=""/>
                        </a:defRPr>
                      </a:lvl8pPr>
                      <a:lvl9pPr marL="3657600" algn="l" defTabSz="457200" rtl="0" eaLnBrk="1" latinLnBrk="0" hangingPunct="1">
                        <a:defRPr sz="1800" b="1" kern="1200">
                          <a:solidFill>
                            <a:schemeClr val="lt1"/>
                          </a:solidFill>
                          <a:latin typeface="Arial"/>
                          <a:ea typeface=""/>
                          <a:cs typeface=""/>
                        </a:defRPr>
                      </a:lvl9pPr>
                    </a:lstStyle>
                    <a:p>
                      <a:pPr algn="ctr"/>
                      <a:r>
                        <a:rPr lang="en-US" sz="1100" dirty="0" smtClean="0">
                          <a:solidFill>
                            <a:srgbClr val="252D31"/>
                          </a:solidFill>
                        </a:rPr>
                        <a:t>RP XR7</a:t>
                      </a:r>
                      <a:endParaRPr lang="en-US" sz="1100" dirty="0">
                        <a:solidFill>
                          <a:srgbClr val="252D31"/>
                        </a:solidFill>
                      </a:endParaRPr>
                    </a:p>
                  </a:txBody>
                  <a:tcPr marL="57150" marR="57150" marT="28575" marB="28575" anchor="b">
                    <a:lnL w="12700" cap="flat" cmpd="sng" algn="ctr">
                      <a:solidFill>
                        <a:srgbClr val="51636B"/>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44343">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300" b="1" kern="1200" dirty="0" smtClean="0">
                          <a:solidFill>
                            <a:schemeClr val="tx2">
                              <a:lumMod val="75000"/>
                            </a:schemeClr>
                          </a:solidFill>
                          <a:latin typeface="Arial"/>
                          <a:ea typeface=""/>
                          <a:cs typeface=""/>
                        </a:rPr>
                        <a:t>Intel Chipset</a:t>
                      </a:r>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marL="0" algn="ctr" defTabSz="457200" rtl="0" eaLnBrk="1" latinLnBrk="0" hangingPunct="1"/>
                      <a:r>
                        <a:rPr lang="en-US" sz="1300" b="1" kern="1200" dirty="0" smtClean="0">
                          <a:solidFill>
                            <a:schemeClr val="tx2">
                              <a:lumMod val="75000"/>
                            </a:schemeClr>
                          </a:solidFill>
                          <a:latin typeface="Arial"/>
                          <a:ea typeface=""/>
                          <a:cs typeface=""/>
                        </a:rPr>
                        <a:t>NM10</a:t>
                      </a:r>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marL="0" algn="ctr" defTabSz="457200" rtl="0" eaLnBrk="1" latinLnBrk="0" hangingPunct="1"/>
                      <a:r>
                        <a:rPr lang="en-US" sz="1300" b="1" kern="1200" dirty="0" smtClean="0">
                          <a:solidFill>
                            <a:schemeClr val="tx2">
                              <a:lumMod val="75000"/>
                            </a:schemeClr>
                          </a:solidFill>
                          <a:latin typeface="Arial"/>
                          <a:ea typeface=""/>
                          <a:cs typeface=""/>
                        </a:rPr>
                        <a:t>NM10</a:t>
                      </a:r>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marL="0" algn="ctr" defTabSz="457200" rtl="0" eaLnBrk="1" latinLnBrk="0" hangingPunct="1"/>
                      <a:r>
                        <a:rPr lang="en-US" sz="1300" b="1" kern="1200" dirty="0" smtClean="0">
                          <a:solidFill>
                            <a:schemeClr val="tx2">
                              <a:lumMod val="75000"/>
                            </a:schemeClr>
                          </a:solidFill>
                          <a:latin typeface="Arial"/>
                          <a:ea typeface=""/>
                          <a:cs typeface=""/>
                        </a:rPr>
                        <a:t>GL40</a:t>
                      </a:r>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p>
                      <a:pPr marL="0" algn="ctr" defTabSz="457200" rtl="0" eaLnBrk="1" latinLnBrk="0" hangingPunct="1"/>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marL="0" algn="ctr" defTabSz="457200" rtl="0" eaLnBrk="1" latinLnBrk="0" hangingPunct="1"/>
                      <a:r>
                        <a:rPr lang="en-US" sz="1300" b="1" kern="1200" dirty="0" smtClean="0">
                          <a:solidFill>
                            <a:schemeClr val="tx2">
                              <a:lumMod val="75000"/>
                            </a:schemeClr>
                          </a:solidFill>
                          <a:latin typeface="Arial"/>
                          <a:ea typeface=""/>
                          <a:cs typeface=""/>
                        </a:rPr>
                        <a:t>Q67</a:t>
                      </a:r>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marL="0" algn="ctr" defTabSz="457200" rtl="0" eaLnBrk="1" latinLnBrk="0" hangingPunct="1"/>
                      <a:r>
                        <a:rPr lang="en-US" sz="1300" b="1" kern="1200" dirty="0" smtClean="0">
                          <a:solidFill>
                            <a:schemeClr val="tx2">
                              <a:lumMod val="75000"/>
                            </a:schemeClr>
                          </a:solidFill>
                          <a:latin typeface="Arial"/>
                          <a:ea typeface=""/>
                          <a:cs typeface=""/>
                        </a:rPr>
                        <a:t>Q67</a:t>
                      </a:r>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marL="0" algn="ctr" defTabSz="457200" rtl="0" eaLnBrk="1" latinLnBrk="0" hangingPunct="1"/>
                      <a:r>
                        <a:rPr lang="en-US" sz="1300" b="1" kern="1200" dirty="0" smtClean="0">
                          <a:solidFill>
                            <a:schemeClr val="tx2">
                              <a:lumMod val="75000"/>
                            </a:schemeClr>
                          </a:solidFill>
                          <a:latin typeface="Arial"/>
                          <a:ea typeface=""/>
                          <a:cs typeface=""/>
                        </a:rPr>
                        <a:t>Q67</a:t>
                      </a:r>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p>
                      <a:pPr marL="0" algn="ctr" defTabSz="457200" rtl="0" eaLnBrk="1" latinLnBrk="0" hangingPunct="1"/>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p>
                      <a:pPr marL="0" algn="ctr" defTabSz="457200" rtl="0" eaLnBrk="1" latinLnBrk="0" hangingPunct="1"/>
                      <a:r>
                        <a:rPr lang="en-US" sz="1300" b="1" kern="1200" dirty="0" smtClean="0">
                          <a:solidFill>
                            <a:schemeClr val="tx2">
                              <a:lumMod val="75000"/>
                            </a:schemeClr>
                          </a:solidFill>
                          <a:latin typeface="Arial"/>
                          <a:ea typeface=""/>
                          <a:cs typeface=""/>
                        </a:rPr>
                        <a:t>Q87</a:t>
                      </a:r>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marL="0" algn="ctr" defTabSz="457200" rtl="0" eaLnBrk="1" latinLnBrk="0" hangingPunct="1"/>
                      <a:r>
                        <a:rPr lang="en-US" sz="1300" b="1" kern="1200" dirty="0" smtClean="0">
                          <a:solidFill>
                            <a:schemeClr val="tx2">
                              <a:lumMod val="75000"/>
                            </a:schemeClr>
                          </a:solidFill>
                          <a:latin typeface="Arial"/>
                          <a:ea typeface=""/>
                          <a:cs typeface=""/>
                        </a:rPr>
                        <a:t>Q87</a:t>
                      </a:r>
                      <a:endParaRPr lang="en-US" sz="1300" b="1" kern="1200" dirty="0">
                        <a:solidFill>
                          <a:schemeClr val="tx2">
                            <a:lumMod val="75000"/>
                          </a:schemeClr>
                        </a:solidFill>
                        <a:latin typeface="Arial"/>
                        <a:ea typeface=""/>
                        <a:cs typeface=""/>
                      </a:endParaRPr>
                    </a:p>
                  </a:txBody>
                  <a:tcPr marL="57150" marR="57150" marT="28575" marB="28575" anchor="ctr">
                    <a:lnL w="12700" cap="flat" cmpd="sng" algn="ctr">
                      <a:solidFill>
                        <a:srgbClr val="51636B"/>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r>
              <a:tr h="433275">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algn="r"/>
                      <a:r>
                        <a:rPr lang="en-US" sz="1300" b="1" dirty="0" smtClean="0"/>
                        <a:t>Core i5   </a:t>
                      </a:r>
                      <a:endParaRPr lang="en-US" sz="1300" b="1"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r>
              <a:tr h="433275">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algn="r"/>
                      <a:r>
                        <a:rPr lang="en-US" sz="1300" b="1" dirty="0" smtClean="0"/>
                        <a:t>Core i3</a:t>
                      </a:r>
                      <a:endParaRPr lang="en-US" sz="1300" b="1"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r>
              <a:tr h="433275">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algn="r"/>
                      <a:r>
                        <a:rPr lang="en-US" sz="1300" b="1" dirty="0" smtClean="0"/>
                        <a:t>Pentium</a:t>
                      </a:r>
                      <a:endParaRPr lang="en-US" sz="1300" b="1"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r>
              <a:tr h="433275">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algn="r"/>
                      <a:r>
                        <a:rPr lang="en-US" sz="1300" b="1" dirty="0" smtClean="0"/>
                        <a:t>Celeron</a:t>
                      </a:r>
                      <a:endParaRPr lang="en-US" sz="1300" b="1"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20000"/>
                      </a:srgbClr>
                    </a:solidFill>
                  </a:tcPr>
                </a:tc>
              </a:tr>
              <a:tr h="431367">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pPr algn="r"/>
                      <a:r>
                        <a:rPr lang="en-US" sz="1300" b="1" dirty="0" smtClean="0"/>
                        <a:t>Atom</a:t>
                      </a:r>
                      <a:endParaRPr lang="en-US" sz="1300" b="1" dirty="0"/>
                    </a:p>
                  </a:txBody>
                  <a:tcPr marL="57150" marR="57150" marT="28575" marB="28575" anchor="ctr">
                    <a:lnL w="12700" cap="flat" cmpd="sng" algn="ctr">
                      <a:solidFill>
                        <a:schemeClr val="tx1"/>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solidFill>
                  </a:tcPr>
                </a:tc>
                <a:tc>
                  <a:txBody>
                    <a:body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rgbClr val="51636B"/>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c>
                  <a:txBody>
                    <a:bodyPr/>
                    <a:lstStyle>
                      <a:lvl1pPr marL="0" algn="l" defTabSz="457200" rtl="0" eaLnBrk="1" latinLnBrk="0" hangingPunct="1">
                        <a:defRPr sz="1800" kern="1200">
                          <a:solidFill>
                            <a:schemeClr val="dk1"/>
                          </a:solidFill>
                          <a:latin typeface="Arial"/>
                          <a:ea typeface=""/>
                          <a:cs typeface=""/>
                        </a:defRPr>
                      </a:lvl1pPr>
                      <a:lvl2pPr marL="457200" algn="l" defTabSz="457200" rtl="0" eaLnBrk="1" latinLnBrk="0" hangingPunct="1">
                        <a:defRPr sz="1800" kern="1200">
                          <a:solidFill>
                            <a:schemeClr val="dk1"/>
                          </a:solidFill>
                          <a:latin typeface="Arial"/>
                          <a:ea typeface=""/>
                          <a:cs typeface=""/>
                        </a:defRPr>
                      </a:lvl2pPr>
                      <a:lvl3pPr marL="914400" algn="l" defTabSz="457200" rtl="0" eaLnBrk="1" latinLnBrk="0" hangingPunct="1">
                        <a:defRPr sz="1800" kern="1200">
                          <a:solidFill>
                            <a:schemeClr val="dk1"/>
                          </a:solidFill>
                          <a:latin typeface="Arial"/>
                          <a:ea typeface=""/>
                          <a:cs typeface=""/>
                        </a:defRPr>
                      </a:lvl3pPr>
                      <a:lvl4pPr marL="1371600" algn="l" defTabSz="457200" rtl="0" eaLnBrk="1" latinLnBrk="0" hangingPunct="1">
                        <a:defRPr sz="1800" kern="1200">
                          <a:solidFill>
                            <a:schemeClr val="dk1"/>
                          </a:solidFill>
                          <a:latin typeface="Arial"/>
                          <a:ea typeface=""/>
                          <a:cs typeface=""/>
                        </a:defRPr>
                      </a:lvl4pPr>
                      <a:lvl5pPr marL="1828800" algn="l" defTabSz="457200" rtl="0" eaLnBrk="1" latinLnBrk="0" hangingPunct="1">
                        <a:defRPr sz="1800" kern="1200">
                          <a:solidFill>
                            <a:schemeClr val="dk1"/>
                          </a:solidFill>
                          <a:latin typeface="Arial"/>
                          <a:ea typeface=""/>
                          <a:cs typeface=""/>
                        </a:defRPr>
                      </a:lvl5pPr>
                      <a:lvl6pPr marL="2286000" algn="l" defTabSz="457200" rtl="0" eaLnBrk="1" latinLnBrk="0" hangingPunct="1">
                        <a:defRPr sz="1800" kern="1200">
                          <a:solidFill>
                            <a:schemeClr val="dk1"/>
                          </a:solidFill>
                          <a:latin typeface="Arial"/>
                          <a:ea typeface=""/>
                          <a:cs typeface=""/>
                        </a:defRPr>
                      </a:lvl6pPr>
                      <a:lvl7pPr marL="2743200" algn="l" defTabSz="457200" rtl="0" eaLnBrk="1" latinLnBrk="0" hangingPunct="1">
                        <a:defRPr sz="1800" kern="1200">
                          <a:solidFill>
                            <a:schemeClr val="dk1"/>
                          </a:solidFill>
                          <a:latin typeface="Arial"/>
                          <a:ea typeface=""/>
                          <a:cs typeface=""/>
                        </a:defRPr>
                      </a:lvl7pPr>
                      <a:lvl8pPr marL="3200400" algn="l" defTabSz="457200" rtl="0" eaLnBrk="1" latinLnBrk="0" hangingPunct="1">
                        <a:defRPr sz="1800" kern="1200">
                          <a:solidFill>
                            <a:schemeClr val="dk1"/>
                          </a:solidFill>
                          <a:latin typeface="Arial"/>
                          <a:ea typeface=""/>
                          <a:cs typeface=""/>
                        </a:defRPr>
                      </a:lvl8pPr>
                      <a:lvl9pPr marL="3657600" algn="l" defTabSz="457200" rtl="0" eaLnBrk="1" latinLnBrk="0" hangingPunct="1">
                        <a:defRPr sz="1800" kern="1200">
                          <a:solidFill>
                            <a:schemeClr val="dk1"/>
                          </a:solidFill>
                          <a:latin typeface="Arial"/>
                          <a:ea typeface=""/>
                          <a:cs typeface=""/>
                        </a:defRPr>
                      </a:lvl9pPr>
                    </a:lstStyle>
                    <a:p>
                      <a:endParaRPr lang="en-US" sz="1100" dirty="0"/>
                    </a:p>
                  </a:txBody>
                  <a:tcPr marL="57150" marR="57150" marT="28575" marB="28575">
                    <a:lnL w="12700" cap="flat" cmpd="sng" algn="ctr">
                      <a:solidFill>
                        <a:srgbClr val="51636B"/>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51636B"/>
                      </a:solidFill>
                      <a:prstDash val="solid"/>
                      <a:round/>
                      <a:headEnd type="none" w="med" len="med"/>
                      <a:tailEnd type="none" w="med" len="med"/>
                    </a:lnT>
                    <a:lnB w="12700" cap="flat" cmpd="sng" algn="ctr">
                      <a:solidFill>
                        <a:srgbClr val="51636B"/>
                      </a:solidFill>
                      <a:prstDash val="solid"/>
                      <a:round/>
                      <a:headEnd type="none" w="med" len="med"/>
                      <a:tailEnd type="none" w="med" len="med"/>
                    </a:lnB>
                    <a:lnTlToBr w="12700" cmpd="sng">
                      <a:noFill/>
                      <a:prstDash val="solid"/>
                    </a:lnTlToBr>
                    <a:lnBlToTr w="12700" cmpd="sng">
                      <a:noFill/>
                      <a:prstDash val="solid"/>
                    </a:lnBlToTr>
                    <a:solidFill>
                      <a:srgbClr val="54B948">
                        <a:tint val="40000"/>
                      </a:srgbClr>
                    </a:solidFill>
                  </a:tcPr>
                </a:tc>
              </a:tr>
            </a:tbl>
          </a:graphicData>
        </a:graphic>
      </p:graphicFrame>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a:t>
            </a:fld>
            <a:endParaRPr lang="en-US" dirty="0"/>
          </a:p>
        </p:txBody>
      </p:sp>
      <p:sp>
        <p:nvSpPr>
          <p:cNvPr id="6" name="Title 5"/>
          <p:cNvSpPr>
            <a:spLocks noGrp="1"/>
          </p:cNvSpPr>
          <p:nvPr>
            <p:ph type="title"/>
          </p:nvPr>
        </p:nvSpPr>
        <p:spPr/>
        <p:txBody>
          <a:bodyPr/>
          <a:lstStyle/>
          <a:p>
            <a:r>
              <a:rPr lang="en-US" dirty="0"/>
              <a:t>NCR RealPOS Terminal Family</a:t>
            </a:r>
          </a:p>
        </p:txBody>
      </p:sp>
      <p:sp>
        <p:nvSpPr>
          <p:cNvPr id="9" name="Text Placeholder 2"/>
          <p:cNvSpPr>
            <a:spLocks noGrp="1"/>
          </p:cNvSpPr>
          <p:nvPr>
            <p:ph type="body" sz="quarter" idx="4294967295"/>
          </p:nvPr>
        </p:nvSpPr>
        <p:spPr>
          <a:xfrm>
            <a:off x="482501" y="533907"/>
            <a:ext cx="8126514"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Scalable Performance</a:t>
            </a:r>
          </a:p>
        </p:txBody>
      </p:sp>
      <p:pic>
        <p:nvPicPr>
          <p:cNvPr id="86" name="Picture 2" descr="C:\Users\RD110425\AppData\Local\Microsoft\Windows\Temporary Internet Files\Low\Content.IE5\OGEPDK6Q\CD350_14_RTL-RP60_angle[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680296" y="1348405"/>
            <a:ext cx="685820" cy="536253"/>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2" descr="C:\Users\RD110425\AppData\Local\Microsoft\Windows\Temporary Internet Files\Low\Content.IE5\OGEPDK6Q\CD350_14_RTL-RP60_angle[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421736" y="1329676"/>
            <a:ext cx="685820" cy="536253"/>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50" descr="Bio-MSR No Shadow"/>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45090" y="1334936"/>
            <a:ext cx="655502" cy="53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50" descr="Bio-MSR No Shadow"/>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509378" y="1350756"/>
            <a:ext cx="655502" cy="53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23" descr="CD303_21a_RP70xrt_15in"/>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77453" y="1283368"/>
            <a:ext cx="721400" cy="6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4" descr="C:\Users\RD110425\AppData\Local\Microsoft\Windows\Temporary Internet Files\Low\Content.IE5\0NIWWK9V\CD361_33_RET_RealPOS-82XRT-Modular-LCD-Detail[1].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138704" y="1289031"/>
            <a:ext cx="685649" cy="595627"/>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039386" y="1334936"/>
            <a:ext cx="589079" cy="515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069616" y="4214763"/>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431163" y="3784857"/>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561421" y="2929138"/>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530702" y="3789786"/>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604028" y="3789785"/>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2819981" y="4214763"/>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288789" y="2912691"/>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288788" y="3779253"/>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395412" y="2471161"/>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400029" y="2926127"/>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289663" y="2484320"/>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115488" y="2457566"/>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130702" y="2926126"/>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8115488" y="3784857"/>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2" descr="http://www.intel.com/content/dam/image/Badges/badge-core-vpro-i5.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60042" y="2525596"/>
            <a:ext cx="430804" cy="309939"/>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6" descr="http://g-ecx.images-amazon.com/images/G/02/uk-electronics/product_content/HP/Q1/ci3_d_rgb_3000._V134473322_.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660042" y="2961063"/>
            <a:ext cx="427466" cy="291106"/>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29" descr="atom_a_rgb_3000"/>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656722" y="4262354"/>
            <a:ext cx="413249" cy="297309"/>
          </a:xfrm>
          <a:prstGeom prst="rect">
            <a:avLst/>
          </a:prstGeom>
          <a:noFill/>
          <a:ln w="9525">
            <a:noFill/>
            <a:miter lim="800000"/>
            <a:headEnd/>
            <a:tailEnd/>
          </a:ln>
        </p:spPr>
      </p:pic>
      <p:pic>
        <p:nvPicPr>
          <p:cNvPr id="111" name="Picture 4" descr="http://www.notebookcheck.com/fileadmin/_migrated/pics/800px-Pentium_logo_neu.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656720" y="3402015"/>
            <a:ext cx="413251" cy="280509"/>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2" descr="Intel Celeron Logo">
            <a:hlinkClick r:id="rId13"/>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660042" y="3829843"/>
            <a:ext cx="413251" cy="29730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Users\RD110425\AppData\Local\Microsoft\Windows\Temporary Internet Files\Low\Content.IE5\OGEPDK6Q\CD350_14_RTL-RP60_angle[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149977" y="1340911"/>
            <a:ext cx="685820" cy="53625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276473" y="2904776"/>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276471" y="3332595"/>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292263" y="3789786"/>
            <a:ext cx="406449" cy="40644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5" descr="C:\Users\RD110425\AppData\Local\Microsoft\Windows\Temporary Internet Files\Content.IE5\NZDVDQ0G\MC900441310[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293282" y="2469200"/>
            <a:ext cx="406449" cy="406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184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60</a:t>
            </a:fld>
            <a:endParaRPr lang="en-US" dirty="0"/>
          </a:p>
        </p:txBody>
      </p:sp>
      <p:sp>
        <p:nvSpPr>
          <p:cNvPr id="6" name="Title 5"/>
          <p:cNvSpPr>
            <a:spLocks noGrp="1"/>
          </p:cNvSpPr>
          <p:nvPr>
            <p:ph type="title"/>
          </p:nvPr>
        </p:nvSpPr>
        <p:spPr/>
        <p:txBody>
          <a:bodyPr/>
          <a:lstStyle/>
          <a:p>
            <a:r>
              <a:rPr lang="en-US" dirty="0" smtClean="0"/>
              <a:t>Introducing </a:t>
            </a:r>
            <a:r>
              <a:rPr lang="en-US" dirty="0"/>
              <a:t>NCR 7197 Wireless</a:t>
            </a:r>
          </a:p>
        </p:txBody>
      </p:sp>
      <p:sp>
        <p:nvSpPr>
          <p:cNvPr id="22" name="Rectangle 21"/>
          <p:cNvSpPr/>
          <p:nvPr/>
        </p:nvSpPr>
        <p:spPr>
          <a:xfrm>
            <a:off x="4046173" y="1152001"/>
            <a:ext cx="4573953" cy="3376299"/>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7" name="Rectangle 16"/>
          <p:cNvSpPr/>
          <p:nvPr/>
        </p:nvSpPr>
        <p:spPr>
          <a:xfrm>
            <a:off x="493710" y="1152001"/>
            <a:ext cx="3402013" cy="337630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lvl="0" defTabSz="914400">
              <a:spcBef>
                <a:spcPts val="0"/>
              </a:spcBef>
              <a:spcAft>
                <a:spcPts val="600"/>
              </a:spcAft>
            </a:pPr>
            <a:r>
              <a:rPr lang="en-US" sz="1600" dirty="0">
                <a:solidFill>
                  <a:srgbClr val="FFFFFF"/>
                </a:solidFill>
              </a:rPr>
              <a:t>Wi-Fi Printer Setup </a:t>
            </a:r>
            <a:r>
              <a:rPr lang="en-US" sz="1600" dirty="0" smtClean="0">
                <a:solidFill>
                  <a:srgbClr val="FFFFFF"/>
                </a:solidFill>
              </a:rPr>
              <a:t>Modes</a:t>
            </a:r>
            <a:endParaRPr lang="en-US" sz="1600" dirty="0">
              <a:solidFill>
                <a:srgbClr val="FFFFFF"/>
              </a:solidFill>
            </a:endParaRPr>
          </a:p>
          <a:p>
            <a:pPr marL="171450" lvl="0" indent="-171450" defTabSz="914400">
              <a:spcBef>
                <a:spcPts val="0"/>
              </a:spcBef>
              <a:spcAft>
                <a:spcPts val="600"/>
              </a:spcAft>
              <a:buFont typeface="Arial" pitchFamily="34" charset="0"/>
              <a:buChar char="•"/>
            </a:pPr>
            <a:r>
              <a:rPr lang="en-US" sz="1400" dirty="0">
                <a:solidFill>
                  <a:srgbClr val="FFFFFF"/>
                </a:solidFill>
              </a:rPr>
              <a:t>Receipt reduction is controlled at the </a:t>
            </a:r>
            <a:r>
              <a:rPr lang="en-US" sz="1400" dirty="0" smtClean="0">
                <a:solidFill>
                  <a:srgbClr val="FFFFFF"/>
                </a:solidFill>
              </a:rPr>
              <a:t>printer, no </a:t>
            </a:r>
            <a:r>
              <a:rPr lang="en-US" sz="1400" dirty="0">
                <a:solidFill>
                  <a:srgbClr val="FFFFFF"/>
                </a:solidFill>
              </a:rPr>
              <a:t>application changes </a:t>
            </a:r>
            <a:r>
              <a:rPr lang="en-US" sz="1400" dirty="0" smtClean="0">
                <a:solidFill>
                  <a:srgbClr val="FFFFFF"/>
                </a:solidFill>
              </a:rPr>
              <a:t>required</a:t>
            </a:r>
            <a:endParaRPr lang="en-US" sz="1000" dirty="0" smtClean="0">
              <a:solidFill>
                <a:srgbClr val="FFFFFF"/>
              </a:solidFill>
            </a:endParaRP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For initial configuration of the printer and for retailers without Access Point </a:t>
            </a:r>
          </a:p>
          <a:p>
            <a:pPr marL="341313" lvl="0" indent="-171450" defTabSz="914400">
              <a:spcBef>
                <a:spcPts val="0"/>
              </a:spcBef>
              <a:spcAft>
                <a:spcPts val="600"/>
              </a:spcAft>
              <a:buFont typeface="Arial" panose="020B0604020202020204" pitchFamily="34" charset="0"/>
              <a:buChar char="-"/>
            </a:pPr>
            <a:r>
              <a:rPr lang="en-US" sz="1000" dirty="0">
                <a:solidFill>
                  <a:srgbClr val="FFFFFF"/>
                </a:solidFill>
              </a:rPr>
              <a:t>Printer is the access point (point-to-point or 1 to 1 relationship</a:t>
            </a:r>
            <a:r>
              <a:rPr lang="en-US" sz="1000" dirty="0" smtClean="0">
                <a:solidFill>
                  <a:srgbClr val="FFFFFF"/>
                </a:solidFill>
              </a:rPr>
              <a:t>)</a:t>
            </a:r>
          </a:p>
          <a:p>
            <a:pPr marL="171450" lvl="0" indent="-171450" defTabSz="914400">
              <a:spcBef>
                <a:spcPts val="0"/>
              </a:spcBef>
              <a:spcAft>
                <a:spcPts val="600"/>
              </a:spcAft>
              <a:buFont typeface="Arial" pitchFamily="34" charset="0"/>
              <a:buChar char="•"/>
            </a:pPr>
            <a:r>
              <a:rPr lang="en-US" sz="1400" dirty="0" smtClean="0">
                <a:solidFill>
                  <a:srgbClr val="FFFFFF"/>
                </a:solidFill>
              </a:rPr>
              <a:t>Infrastructure Mode</a:t>
            </a:r>
            <a:endParaRPr lang="en-US" sz="1000" dirty="0">
              <a:solidFill>
                <a:srgbClr val="FFFFFF"/>
              </a:solidFill>
            </a:endParaRP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For stores/retailers that already have a wireless infrastructure. </a:t>
            </a: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Provides the ability to connect multiple devices to the modem or router</a:t>
            </a:r>
          </a:p>
          <a:p>
            <a:pPr marL="341313" lvl="0" indent="-171450" defTabSz="914400">
              <a:spcBef>
                <a:spcPts val="0"/>
              </a:spcBef>
              <a:spcAft>
                <a:spcPts val="0"/>
              </a:spcAft>
              <a:buFont typeface="Arial" panose="020B0604020202020204" pitchFamily="34" charset="0"/>
              <a:buChar char="-"/>
            </a:pPr>
            <a:endParaRPr lang="en-US" sz="1000" dirty="0">
              <a:solidFill>
                <a:srgbClr val="FFFFFF"/>
              </a:solidFill>
            </a:endParaRPr>
          </a:p>
        </p:txBody>
      </p:sp>
      <p:grpSp>
        <p:nvGrpSpPr>
          <p:cNvPr id="2" name="Group 1"/>
          <p:cNvGrpSpPr/>
          <p:nvPr/>
        </p:nvGrpSpPr>
        <p:grpSpPr>
          <a:xfrm>
            <a:off x="4349154" y="1225186"/>
            <a:ext cx="3967989" cy="3229928"/>
            <a:chOff x="4533842" y="1076713"/>
            <a:chExt cx="4548510" cy="3702470"/>
          </a:xfrm>
        </p:grpSpPr>
        <p:pic>
          <p:nvPicPr>
            <p:cNvPr id="13" name="Picture 8" descr="CD355_01a_RP7197_Thermal_Receipt_Printer_Rel2 0"/>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805095" y="2276067"/>
              <a:ext cx="640513" cy="6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C:\Users\cd250102\Desktop\Retail Marketing\RealPOS Printers\Products\Images\router.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223375" y="2017532"/>
              <a:ext cx="633478" cy="49018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CD355_01a_RP7197_Thermal_Receipt_Printer_Rel2 0"/>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805094" y="4094244"/>
              <a:ext cx="640513" cy="6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descr="C:\Users\cd250102\Desktop\Retail Marketing\RealPOS Printers\Products\Images\wifi-icon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661991" y="2006242"/>
              <a:ext cx="286194" cy="25638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C:\Users\cd250102\Desktop\Retail Marketing\RealPOS Printers\Products\Images\wifi-icon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661990" y="3804105"/>
              <a:ext cx="286194" cy="256382"/>
            </a:xfrm>
            <a:prstGeom prst="rect">
              <a:avLst/>
            </a:prstGeom>
            <a:noFill/>
            <a:extLst>
              <a:ext uri="{909E8E84-426E-40DD-AFC4-6F175D3DCCD1}">
                <a14:hiddenFill xmlns:a14="http://schemas.microsoft.com/office/drawing/2010/main">
                  <a:solidFill>
                    <a:srgbClr val="FFFFFF"/>
                  </a:solidFill>
                </a14:hiddenFill>
              </a:ext>
            </a:extLst>
          </p:spPr>
        </p:pic>
        <p:sp>
          <p:nvSpPr>
            <p:cNvPr id="24" name="Cloud Callout 23"/>
            <p:cNvSpPr/>
            <p:nvPr/>
          </p:nvSpPr>
          <p:spPr>
            <a:xfrm flipH="1">
              <a:off x="6449424" y="2978882"/>
              <a:ext cx="2632928" cy="1327759"/>
            </a:xfrm>
            <a:prstGeom prst="cloud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en-US" sz="1200" dirty="0">
                  <a:solidFill>
                    <a:srgbClr val="191919"/>
                  </a:solidFill>
                  <a:latin typeface="+mj-lt"/>
                </a:rPr>
                <a:t>Environment</a:t>
              </a:r>
            </a:p>
            <a:p>
              <a:pPr marL="228600" indent="-228600">
                <a:buFontTx/>
                <a:buAutoNum type="arabicParenR"/>
              </a:pPr>
              <a:r>
                <a:rPr lang="en-US" sz="1200" dirty="0">
                  <a:solidFill>
                    <a:srgbClr val="191919"/>
                  </a:solidFill>
                  <a:latin typeface="+mj-lt"/>
                </a:rPr>
                <a:t>Windows</a:t>
              </a:r>
            </a:p>
            <a:p>
              <a:pPr marL="228600" indent="-228600">
                <a:buFontTx/>
                <a:buAutoNum type="arabicParenR"/>
              </a:pPr>
              <a:r>
                <a:rPr lang="en-US" sz="1200" dirty="0">
                  <a:solidFill>
                    <a:srgbClr val="191919"/>
                  </a:solidFill>
                  <a:latin typeface="+mj-lt"/>
                </a:rPr>
                <a:t>iOS  </a:t>
              </a:r>
            </a:p>
          </p:txBody>
        </p:sp>
        <p:sp>
          <p:nvSpPr>
            <p:cNvPr id="25" name="Cloud Callout 24"/>
            <p:cNvSpPr/>
            <p:nvPr/>
          </p:nvSpPr>
          <p:spPr>
            <a:xfrm flipH="1">
              <a:off x="6433215" y="1076713"/>
              <a:ext cx="2342294" cy="1319166"/>
            </a:xfrm>
            <a:prstGeom prst="cloudCallou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r>
                <a:rPr lang="en-US" sz="1200" dirty="0">
                  <a:solidFill>
                    <a:srgbClr val="191919"/>
                  </a:solidFill>
                  <a:latin typeface="+mj-lt"/>
                </a:rPr>
                <a:t>Environment</a:t>
              </a:r>
            </a:p>
            <a:p>
              <a:pPr marL="228600" indent="-228600">
                <a:buFontTx/>
                <a:buAutoNum type="arabicParenR"/>
              </a:pPr>
              <a:r>
                <a:rPr lang="en-US" sz="1200" dirty="0">
                  <a:solidFill>
                    <a:srgbClr val="191919"/>
                  </a:solidFill>
                  <a:latin typeface="+mj-lt"/>
                </a:rPr>
                <a:t>Windows</a:t>
              </a:r>
            </a:p>
            <a:p>
              <a:pPr marL="228600" indent="-228600">
                <a:buFontTx/>
                <a:buAutoNum type="arabicParenR"/>
              </a:pPr>
              <a:r>
                <a:rPr lang="en-US" sz="1200" dirty="0">
                  <a:solidFill>
                    <a:srgbClr val="191919"/>
                  </a:solidFill>
                  <a:latin typeface="+mj-lt"/>
                </a:rPr>
                <a:t>iOS</a:t>
              </a:r>
            </a:p>
          </p:txBody>
        </p:sp>
        <p:sp>
          <p:nvSpPr>
            <p:cNvPr id="26" name="Freeform 25"/>
            <p:cNvSpPr/>
            <p:nvPr/>
          </p:nvSpPr>
          <p:spPr>
            <a:xfrm flipV="1">
              <a:off x="4948193" y="1989887"/>
              <a:ext cx="1329657" cy="286180"/>
            </a:xfrm>
            <a:custGeom>
              <a:avLst/>
              <a:gdLst>
                <a:gd name="connsiteX0" fmla="*/ 0 w 1614791"/>
                <a:gd name="connsiteY0" fmla="*/ 428017 h 428017"/>
                <a:gd name="connsiteX1" fmla="*/ 1167319 w 1614791"/>
                <a:gd name="connsiteY1" fmla="*/ 223736 h 428017"/>
                <a:gd name="connsiteX2" fmla="*/ 1167319 w 1614791"/>
                <a:gd name="connsiteY2" fmla="*/ 223736 h 428017"/>
                <a:gd name="connsiteX3" fmla="*/ 505838 w 1614791"/>
                <a:gd name="connsiteY3" fmla="*/ 165370 h 428017"/>
                <a:gd name="connsiteX4" fmla="*/ 505838 w 1614791"/>
                <a:gd name="connsiteY4" fmla="*/ 165370 h 428017"/>
                <a:gd name="connsiteX5" fmla="*/ 1614791 w 1614791"/>
                <a:gd name="connsiteY5" fmla="*/ 0 h 428017"/>
                <a:gd name="connsiteX6" fmla="*/ 1614791 w 1614791"/>
                <a:gd name="connsiteY6" fmla="*/ 0 h 428017"/>
                <a:gd name="connsiteX7" fmla="*/ 1614791 w 1614791"/>
                <a:gd name="connsiteY7" fmla="*/ 0 h 42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4791" h="428017">
                  <a:moveTo>
                    <a:pt x="0" y="428017"/>
                  </a:moveTo>
                  <a:lnTo>
                    <a:pt x="1167319" y="223736"/>
                  </a:lnTo>
                  <a:lnTo>
                    <a:pt x="1167319" y="223736"/>
                  </a:lnTo>
                  <a:lnTo>
                    <a:pt x="505838" y="165370"/>
                  </a:lnTo>
                  <a:lnTo>
                    <a:pt x="505838" y="165370"/>
                  </a:lnTo>
                  <a:lnTo>
                    <a:pt x="1614791" y="0"/>
                  </a:lnTo>
                  <a:lnTo>
                    <a:pt x="1614791" y="0"/>
                  </a:lnTo>
                  <a:lnTo>
                    <a:pt x="1614791" y="0"/>
                  </a:lnTo>
                </a:path>
              </a:pathLst>
            </a:custGeom>
            <a:noFill/>
            <a:ln>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200" dirty="0">
                <a:solidFill>
                  <a:prstClr val="white"/>
                </a:solidFill>
                <a:latin typeface="+mj-lt"/>
              </a:endParaRPr>
            </a:p>
          </p:txBody>
        </p:sp>
        <p:sp>
          <p:nvSpPr>
            <p:cNvPr id="27" name="Freeform 26"/>
            <p:cNvSpPr/>
            <p:nvPr/>
          </p:nvSpPr>
          <p:spPr>
            <a:xfrm flipV="1">
              <a:off x="6807137" y="2276067"/>
              <a:ext cx="1266827" cy="239624"/>
            </a:xfrm>
            <a:custGeom>
              <a:avLst/>
              <a:gdLst>
                <a:gd name="connsiteX0" fmla="*/ 0 w 1614791"/>
                <a:gd name="connsiteY0" fmla="*/ 428017 h 428017"/>
                <a:gd name="connsiteX1" fmla="*/ 1167319 w 1614791"/>
                <a:gd name="connsiteY1" fmla="*/ 223736 h 428017"/>
                <a:gd name="connsiteX2" fmla="*/ 1167319 w 1614791"/>
                <a:gd name="connsiteY2" fmla="*/ 223736 h 428017"/>
                <a:gd name="connsiteX3" fmla="*/ 505838 w 1614791"/>
                <a:gd name="connsiteY3" fmla="*/ 165370 h 428017"/>
                <a:gd name="connsiteX4" fmla="*/ 505838 w 1614791"/>
                <a:gd name="connsiteY4" fmla="*/ 165370 h 428017"/>
                <a:gd name="connsiteX5" fmla="*/ 1614791 w 1614791"/>
                <a:gd name="connsiteY5" fmla="*/ 0 h 428017"/>
                <a:gd name="connsiteX6" fmla="*/ 1614791 w 1614791"/>
                <a:gd name="connsiteY6" fmla="*/ 0 h 428017"/>
                <a:gd name="connsiteX7" fmla="*/ 1614791 w 1614791"/>
                <a:gd name="connsiteY7" fmla="*/ 0 h 42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4791" h="428017">
                  <a:moveTo>
                    <a:pt x="0" y="428017"/>
                  </a:moveTo>
                  <a:lnTo>
                    <a:pt x="1167319" y="223736"/>
                  </a:lnTo>
                  <a:lnTo>
                    <a:pt x="1167319" y="223736"/>
                  </a:lnTo>
                  <a:lnTo>
                    <a:pt x="505838" y="165370"/>
                  </a:lnTo>
                  <a:lnTo>
                    <a:pt x="505838" y="165370"/>
                  </a:lnTo>
                  <a:lnTo>
                    <a:pt x="1614791" y="0"/>
                  </a:lnTo>
                  <a:lnTo>
                    <a:pt x="1614791" y="0"/>
                  </a:lnTo>
                  <a:lnTo>
                    <a:pt x="1614791" y="0"/>
                  </a:lnTo>
                </a:path>
              </a:pathLst>
            </a:custGeom>
            <a:noFill/>
            <a:ln>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200" dirty="0">
                <a:solidFill>
                  <a:prstClr val="white"/>
                </a:solidFill>
                <a:latin typeface="+mj-lt"/>
              </a:endParaRPr>
            </a:p>
          </p:txBody>
        </p:sp>
        <p:sp>
          <p:nvSpPr>
            <p:cNvPr id="28" name="Freeform 27"/>
            <p:cNvSpPr/>
            <p:nvPr/>
          </p:nvSpPr>
          <p:spPr>
            <a:xfrm flipV="1">
              <a:off x="4948187" y="3932295"/>
              <a:ext cx="3125770" cy="489260"/>
            </a:xfrm>
            <a:custGeom>
              <a:avLst/>
              <a:gdLst>
                <a:gd name="connsiteX0" fmla="*/ 0 w 1614791"/>
                <a:gd name="connsiteY0" fmla="*/ 428017 h 428017"/>
                <a:gd name="connsiteX1" fmla="*/ 1167319 w 1614791"/>
                <a:gd name="connsiteY1" fmla="*/ 223736 h 428017"/>
                <a:gd name="connsiteX2" fmla="*/ 1167319 w 1614791"/>
                <a:gd name="connsiteY2" fmla="*/ 223736 h 428017"/>
                <a:gd name="connsiteX3" fmla="*/ 505838 w 1614791"/>
                <a:gd name="connsiteY3" fmla="*/ 165370 h 428017"/>
                <a:gd name="connsiteX4" fmla="*/ 505838 w 1614791"/>
                <a:gd name="connsiteY4" fmla="*/ 165370 h 428017"/>
                <a:gd name="connsiteX5" fmla="*/ 1614791 w 1614791"/>
                <a:gd name="connsiteY5" fmla="*/ 0 h 428017"/>
                <a:gd name="connsiteX6" fmla="*/ 1614791 w 1614791"/>
                <a:gd name="connsiteY6" fmla="*/ 0 h 428017"/>
                <a:gd name="connsiteX7" fmla="*/ 1614791 w 1614791"/>
                <a:gd name="connsiteY7" fmla="*/ 0 h 42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4791" h="428017">
                  <a:moveTo>
                    <a:pt x="0" y="428017"/>
                  </a:moveTo>
                  <a:lnTo>
                    <a:pt x="1167319" y="223736"/>
                  </a:lnTo>
                  <a:lnTo>
                    <a:pt x="1167319" y="223736"/>
                  </a:lnTo>
                  <a:lnTo>
                    <a:pt x="505838" y="165370"/>
                  </a:lnTo>
                  <a:lnTo>
                    <a:pt x="505838" y="165370"/>
                  </a:lnTo>
                  <a:lnTo>
                    <a:pt x="1614791" y="0"/>
                  </a:lnTo>
                  <a:lnTo>
                    <a:pt x="1614791" y="0"/>
                  </a:lnTo>
                  <a:lnTo>
                    <a:pt x="1614791" y="0"/>
                  </a:lnTo>
                </a:path>
              </a:pathLst>
            </a:custGeom>
            <a:noFill/>
            <a:ln>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200" dirty="0">
                <a:solidFill>
                  <a:prstClr val="white"/>
                </a:solidFill>
                <a:latin typeface="+mj-lt"/>
              </a:endParaRPr>
            </a:p>
          </p:txBody>
        </p:sp>
        <p:sp>
          <p:nvSpPr>
            <p:cNvPr id="29" name="Rectangle 28"/>
            <p:cNvSpPr/>
            <p:nvPr/>
          </p:nvSpPr>
          <p:spPr>
            <a:xfrm>
              <a:off x="4551477" y="3244149"/>
              <a:ext cx="1718452" cy="317524"/>
            </a:xfrm>
            <a:prstGeom prst="rect">
              <a:avLst/>
            </a:prstGeom>
          </p:spPr>
          <p:txBody>
            <a:bodyPr wrap="none" lIns="91440" tIns="45720" rIns="91440" bIns="45720">
              <a:spAutoFit/>
            </a:bodyPr>
            <a:lstStyle/>
            <a:p>
              <a:r>
                <a:rPr lang="en-US" sz="1200" dirty="0">
                  <a:solidFill>
                    <a:srgbClr val="191919"/>
                  </a:solidFill>
                  <a:latin typeface="+mj-lt"/>
                </a:rPr>
                <a:t>Access Point Mode</a:t>
              </a:r>
            </a:p>
          </p:txBody>
        </p:sp>
        <p:sp>
          <p:nvSpPr>
            <p:cNvPr id="30" name="Rectangle 29"/>
            <p:cNvSpPr/>
            <p:nvPr/>
          </p:nvSpPr>
          <p:spPr>
            <a:xfrm>
              <a:off x="4533842" y="1289949"/>
              <a:ext cx="1738666" cy="317524"/>
            </a:xfrm>
            <a:prstGeom prst="rect">
              <a:avLst/>
            </a:prstGeom>
          </p:spPr>
          <p:txBody>
            <a:bodyPr wrap="none" lIns="91440" tIns="45720" rIns="91440" bIns="45720">
              <a:spAutoFit/>
            </a:bodyPr>
            <a:lstStyle/>
            <a:p>
              <a:r>
                <a:rPr lang="en-US" sz="1200" dirty="0">
                  <a:solidFill>
                    <a:srgbClr val="191919"/>
                  </a:solidFill>
                  <a:latin typeface="+mj-lt"/>
                </a:rPr>
                <a:t>Infrastructure Mode</a:t>
              </a:r>
            </a:p>
          </p:txBody>
        </p:sp>
        <p:sp>
          <p:nvSpPr>
            <p:cNvPr id="31" name="Freeform 30"/>
            <p:cNvSpPr/>
            <p:nvPr/>
          </p:nvSpPr>
          <p:spPr>
            <a:xfrm flipV="1">
              <a:off x="6050611" y="1959817"/>
              <a:ext cx="249437" cy="185033"/>
            </a:xfrm>
            <a:custGeom>
              <a:avLst/>
              <a:gdLst>
                <a:gd name="connsiteX0" fmla="*/ 0 w 1614791"/>
                <a:gd name="connsiteY0" fmla="*/ 428017 h 428017"/>
                <a:gd name="connsiteX1" fmla="*/ 1167319 w 1614791"/>
                <a:gd name="connsiteY1" fmla="*/ 223736 h 428017"/>
                <a:gd name="connsiteX2" fmla="*/ 1167319 w 1614791"/>
                <a:gd name="connsiteY2" fmla="*/ 223736 h 428017"/>
                <a:gd name="connsiteX3" fmla="*/ 505838 w 1614791"/>
                <a:gd name="connsiteY3" fmla="*/ 165370 h 428017"/>
                <a:gd name="connsiteX4" fmla="*/ 505838 w 1614791"/>
                <a:gd name="connsiteY4" fmla="*/ 165370 h 428017"/>
                <a:gd name="connsiteX5" fmla="*/ 1614791 w 1614791"/>
                <a:gd name="connsiteY5" fmla="*/ 0 h 428017"/>
                <a:gd name="connsiteX6" fmla="*/ 1614791 w 1614791"/>
                <a:gd name="connsiteY6" fmla="*/ 0 h 428017"/>
                <a:gd name="connsiteX7" fmla="*/ 1614791 w 1614791"/>
                <a:gd name="connsiteY7" fmla="*/ 0 h 42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4791" h="428017">
                  <a:moveTo>
                    <a:pt x="0" y="428017"/>
                  </a:moveTo>
                  <a:lnTo>
                    <a:pt x="1167319" y="223736"/>
                  </a:lnTo>
                  <a:lnTo>
                    <a:pt x="1167319" y="223736"/>
                  </a:lnTo>
                  <a:lnTo>
                    <a:pt x="505838" y="165370"/>
                  </a:lnTo>
                  <a:lnTo>
                    <a:pt x="505838" y="165370"/>
                  </a:lnTo>
                  <a:lnTo>
                    <a:pt x="1614791" y="0"/>
                  </a:lnTo>
                  <a:lnTo>
                    <a:pt x="1614791" y="0"/>
                  </a:lnTo>
                  <a:lnTo>
                    <a:pt x="1614791" y="0"/>
                  </a:lnTo>
                </a:path>
              </a:pathLst>
            </a:custGeom>
            <a:noFill/>
            <a:ln>
              <a:solidFill>
                <a:srgbClr val="0070C0"/>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200" dirty="0">
                <a:solidFill>
                  <a:prstClr val="white"/>
                </a:solidFill>
                <a:latin typeface="+mj-lt"/>
              </a:endParaRPr>
            </a:p>
          </p:txBody>
        </p:sp>
        <p:sp>
          <p:nvSpPr>
            <p:cNvPr id="32" name="Freeform 31"/>
            <p:cNvSpPr/>
            <p:nvPr/>
          </p:nvSpPr>
          <p:spPr>
            <a:xfrm flipV="1">
              <a:off x="6313184" y="1919742"/>
              <a:ext cx="240073" cy="214692"/>
            </a:xfrm>
            <a:custGeom>
              <a:avLst/>
              <a:gdLst>
                <a:gd name="connsiteX0" fmla="*/ 0 w 1614791"/>
                <a:gd name="connsiteY0" fmla="*/ 428017 h 428017"/>
                <a:gd name="connsiteX1" fmla="*/ 1167319 w 1614791"/>
                <a:gd name="connsiteY1" fmla="*/ 223736 h 428017"/>
                <a:gd name="connsiteX2" fmla="*/ 1167319 w 1614791"/>
                <a:gd name="connsiteY2" fmla="*/ 223736 h 428017"/>
                <a:gd name="connsiteX3" fmla="*/ 505838 w 1614791"/>
                <a:gd name="connsiteY3" fmla="*/ 165370 h 428017"/>
                <a:gd name="connsiteX4" fmla="*/ 505838 w 1614791"/>
                <a:gd name="connsiteY4" fmla="*/ 165370 h 428017"/>
                <a:gd name="connsiteX5" fmla="*/ 1614791 w 1614791"/>
                <a:gd name="connsiteY5" fmla="*/ 0 h 428017"/>
                <a:gd name="connsiteX6" fmla="*/ 1614791 w 1614791"/>
                <a:gd name="connsiteY6" fmla="*/ 0 h 428017"/>
                <a:gd name="connsiteX7" fmla="*/ 1614791 w 1614791"/>
                <a:gd name="connsiteY7" fmla="*/ 0 h 42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14791" h="428017">
                  <a:moveTo>
                    <a:pt x="0" y="428017"/>
                  </a:moveTo>
                  <a:lnTo>
                    <a:pt x="1167319" y="223736"/>
                  </a:lnTo>
                  <a:lnTo>
                    <a:pt x="1167319" y="223736"/>
                  </a:lnTo>
                  <a:lnTo>
                    <a:pt x="505838" y="165370"/>
                  </a:lnTo>
                  <a:lnTo>
                    <a:pt x="505838" y="165370"/>
                  </a:lnTo>
                  <a:lnTo>
                    <a:pt x="1614791" y="0"/>
                  </a:lnTo>
                  <a:lnTo>
                    <a:pt x="1614791" y="0"/>
                  </a:lnTo>
                  <a:lnTo>
                    <a:pt x="1614791" y="0"/>
                  </a:lnTo>
                </a:path>
              </a:pathLst>
            </a:custGeom>
            <a:noFill/>
            <a:ln>
              <a:solidFill>
                <a:srgbClr val="0070C0"/>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200" dirty="0">
                <a:solidFill>
                  <a:prstClr val="white"/>
                </a:solidFill>
                <a:latin typeface="+mj-lt"/>
              </a:endParaRPr>
            </a:p>
          </p:txBody>
        </p:sp>
        <p:pic>
          <p:nvPicPr>
            <p:cNvPr id="33" name="Picture 3" descr="C:\Users\cd250102\Desktop\Retail Marketing\RealPOS Printers\Products\Images\laptop-clipart-600x600.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952752" y="3834099"/>
              <a:ext cx="945084" cy="94508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cd250102\Desktop\Retail Marketing\RealPOS Printers\Products\Images\laptop-clipart-600x600.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952753" y="1966934"/>
              <a:ext cx="945084" cy="94508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83332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61</a:t>
            </a:fld>
            <a:endParaRPr lang="en-US" dirty="0"/>
          </a:p>
        </p:txBody>
      </p:sp>
      <p:sp>
        <p:nvSpPr>
          <p:cNvPr id="6" name="Title 5"/>
          <p:cNvSpPr>
            <a:spLocks noGrp="1"/>
          </p:cNvSpPr>
          <p:nvPr>
            <p:ph type="title"/>
          </p:nvPr>
        </p:nvSpPr>
        <p:spPr/>
        <p:txBody>
          <a:bodyPr/>
          <a:lstStyle/>
          <a:p>
            <a:r>
              <a:rPr lang="en-US" dirty="0" smtClean="0"/>
              <a:t>Introducing </a:t>
            </a:r>
            <a:r>
              <a:rPr lang="en-US" dirty="0"/>
              <a:t>NCR 7197 Wireless</a:t>
            </a:r>
          </a:p>
        </p:txBody>
      </p:sp>
      <p:sp>
        <p:nvSpPr>
          <p:cNvPr id="9"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Speeds &amp; Feeds</a:t>
            </a:r>
          </a:p>
        </p:txBody>
      </p:sp>
      <p:sp>
        <p:nvSpPr>
          <p:cNvPr id="22" name="Rectangle 21"/>
          <p:cNvSpPr/>
          <p:nvPr/>
        </p:nvSpPr>
        <p:spPr>
          <a:xfrm>
            <a:off x="493710" y="1152001"/>
            <a:ext cx="4573953" cy="3376299"/>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5" name="Picture 3" descr="C:\Users\cd250102\Desktop\Retail Marketing\RealPOS Printers\Products\Images\7197-II_Wireless Antenna.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66347" y="2466821"/>
            <a:ext cx="3428677" cy="1938835"/>
          </a:xfrm>
          <a:prstGeom prst="rect">
            <a:avLst/>
          </a:prstGeom>
          <a:noFill/>
          <a:extLst>
            <a:ext uri="{909E8E84-426E-40DD-AFC4-6F175D3DCCD1}">
              <a14:hiddenFill xmlns:a14="http://schemas.microsoft.com/office/drawing/2010/main">
                <a:solidFill>
                  <a:srgbClr val="FFFFFF"/>
                </a:solidFill>
              </a14:hiddenFill>
            </a:ext>
          </a:extLst>
        </p:spPr>
      </p:pic>
      <p:sp>
        <p:nvSpPr>
          <p:cNvPr id="36" name="Down Arrow 35"/>
          <p:cNvSpPr/>
          <p:nvPr/>
        </p:nvSpPr>
        <p:spPr>
          <a:xfrm>
            <a:off x="2699606" y="1858099"/>
            <a:ext cx="162158" cy="500338"/>
          </a:xfrm>
          <a:prstGeom prst="downArrow">
            <a:avLst/>
          </a:prstGeom>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ctr"/>
          <a:lstStyle/>
          <a:p>
            <a:pPr algn="ctr"/>
            <a:endParaRPr lang="en-US" dirty="0"/>
          </a:p>
        </p:txBody>
      </p:sp>
      <p:sp>
        <p:nvSpPr>
          <p:cNvPr id="37" name="Rectangle 36"/>
          <p:cNvSpPr/>
          <p:nvPr/>
        </p:nvSpPr>
        <p:spPr>
          <a:xfrm>
            <a:off x="1066346" y="1316052"/>
            <a:ext cx="3428677" cy="451689"/>
          </a:xfrm>
          <a:prstGeom prst="rect">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anchor="ctr"/>
          <a:lstStyle/>
          <a:p>
            <a:pPr algn="ctr">
              <a:lnSpc>
                <a:spcPct val="80000"/>
              </a:lnSpc>
            </a:pPr>
            <a:r>
              <a:rPr lang="en-US" sz="1400" dirty="0">
                <a:latin typeface="Arial" panose="020B0604020202020204" pitchFamily="34" charset="0"/>
                <a:cs typeface="Arial" panose="020B0604020202020204" pitchFamily="34" charset="0"/>
              </a:rPr>
              <a:t>Wireless Antenna attaches to the bottom of the 7197-II receipt printer</a:t>
            </a:r>
          </a:p>
        </p:txBody>
      </p:sp>
      <p:sp>
        <p:nvSpPr>
          <p:cNvPr id="39" name="Rectangle 38"/>
          <p:cNvSpPr/>
          <p:nvPr/>
        </p:nvSpPr>
        <p:spPr>
          <a:xfrm>
            <a:off x="5218113" y="1152001"/>
            <a:ext cx="3402013" cy="337630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marL="171450" lvl="0" indent="-171450" defTabSz="914400">
              <a:spcBef>
                <a:spcPts val="0"/>
              </a:spcBef>
              <a:spcAft>
                <a:spcPts val="600"/>
              </a:spcAft>
              <a:buFont typeface="Arial" pitchFamily="34" charset="0"/>
              <a:buChar char="•"/>
            </a:pPr>
            <a:r>
              <a:rPr lang="en-US" sz="1600" dirty="0" smtClean="0">
                <a:solidFill>
                  <a:srgbClr val="FFFFFF"/>
                </a:solidFill>
              </a:rPr>
              <a:t>Wireless </a:t>
            </a:r>
            <a:r>
              <a:rPr lang="en-US" sz="1600" dirty="0">
                <a:solidFill>
                  <a:srgbClr val="FFFFFF"/>
                </a:solidFill>
              </a:rPr>
              <a:t>LAN</a:t>
            </a:r>
            <a:endParaRPr lang="en-US" sz="1600" dirty="0" smtClean="0">
              <a:solidFill>
                <a:srgbClr val="FFFFFF"/>
              </a:solidFill>
            </a:endParaRP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IEEE802.11b/g/n - 2.4GHz</a:t>
            </a: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Network Function</a:t>
            </a: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IPv4</a:t>
            </a: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DHCP/APIPA</a:t>
            </a:r>
          </a:p>
          <a:p>
            <a:pPr marL="341313" lvl="0" indent="-171450" defTabSz="914400">
              <a:spcBef>
                <a:spcPts val="0"/>
              </a:spcBef>
              <a:spcAft>
                <a:spcPts val="600"/>
              </a:spcAft>
              <a:buFont typeface="Arial" panose="020B0604020202020204" pitchFamily="34" charset="0"/>
              <a:buChar char="-"/>
            </a:pPr>
            <a:r>
              <a:rPr lang="en-US" sz="1000" dirty="0">
                <a:solidFill>
                  <a:srgbClr val="FFFFFF"/>
                </a:solidFill>
              </a:rPr>
              <a:t>SNMP capable</a:t>
            </a:r>
          </a:p>
          <a:p>
            <a:pPr marL="171450" lvl="0" indent="-171450" defTabSz="914400">
              <a:spcBef>
                <a:spcPts val="0"/>
              </a:spcBef>
              <a:spcAft>
                <a:spcPts val="600"/>
              </a:spcAft>
              <a:buFont typeface="Arial" pitchFamily="34" charset="0"/>
              <a:buChar char="•"/>
            </a:pPr>
            <a:r>
              <a:rPr lang="en-US" sz="1600" dirty="0">
                <a:solidFill>
                  <a:srgbClr val="FFFFFF"/>
                </a:solidFill>
              </a:rPr>
              <a:t>Supported Protocols</a:t>
            </a: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TCP/IP, ARP, ICMP, UDP</a:t>
            </a: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LPR</a:t>
            </a: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DHCP, APIPA,</a:t>
            </a:r>
          </a:p>
          <a:p>
            <a:pPr marL="341313" lvl="0" indent="-171450" defTabSz="914400">
              <a:spcBef>
                <a:spcPts val="0"/>
              </a:spcBef>
              <a:spcAft>
                <a:spcPts val="600"/>
              </a:spcAft>
              <a:buFont typeface="Arial" panose="020B0604020202020204" pitchFamily="34" charset="0"/>
              <a:buChar char="-"/>
            </a:pPr>
            <a:r>
              <a:rPr lang="en-US" sz="1000" dirty="0">
                <a:solidFill>
                  <a:srgbClr val="FFFFFF"/>
                </a:solidFill>
              </a:rPr>
              <a:t>SNMP, HTTP, </a:t>
            </a:r>
            <a:r>
              <a:rPr lang="en-US" sz="1000" dirty="0" smtClean="0">
                <a:solidFill>
                  <a:srgbClr val="FFFFFF"/>
                </a:solidFill>
              </a:rPr>
              <a:t>TFTP</a:t>
            </a:r>
          </a:p>
          <a:p>
            <a:pPr marL="171450" lvl="0" indent="-171450" defTabSz="914400">
              <a:spcBef>
                <a:spcPts val="0"/>
              </a:spcBef>
              <a:spcAft>
                <a:spcPts val="600"/>
              </a:spcAft>
              <a:buFont typeface="Arial" pitchFamily="34" charset="0"/>
              <a:buChar char="•"/>
            </a:pPr>
            <a:r>
              <a:rPr lang="en-US" sz="1600" dirty="0">
                <a:solidFill>
                  <a:srgbClr val="FFFFFF"/>
                </a:solidFill>
              </a:rPr>
              <a:t>Security</a:t>
            </a: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WEP</a:t>
            </a:r>
          </a:p>
          <a:p>
            <a:pPr marL="341313" lvl="0" indent="-171450" defTabSz="914400">
              <a:spcBef>
                <a:spcPts val="0"/>
              </a:spcBef>
              <a:spcAft>
                <a:spcPts val="0"/>
              </a:spcAft>
              <a:buFont typeface="Arial" panose="020B0604020202020204" pitchFamily="34" charset="0"/>
              <a:buChar char="-"/>
            </a:pPr>
            <a:r>
              <a:rPr lang="en-US" sz="1000" dirty="0">
                <a:solidFill>
                  <a:srgbClr val="FFFFFF"/>
                </a:solidFill>
              </a:rPr>
              <a:t>WPA/WPA2 – Enterprise, Personal</a:t>
            </a:r>
          </a:p>
        </p:txBody>
      </p:sp>
    </p:spTree>
    <p:extLst>
      <p:ext uri="{BB962C8B-B14F-4D97-AF65-F5344CB8AC3E}">
        <p14:creationId xmlns:p14="http://schemas.microsoft.com/office/powerpoint/2010/main" val="1155560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62</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smtClean="0"/>
              <a:t>RealPOS Keyboards</a:t>
            </a:r>
            <a:endParaRPr lang="en-US" spc="0" dirty="0"/>
          </a:p>
        </p:txBody>
      </p:sp>
    </p:spTree>
    <p:extLst>
      <p:ext uri="{BB962C8B-B14F-4D97-AF65-F5344CB8AC3E}">
        <p14:creationId xmlns:p14="http://schemas.microsoft.com/office/powerpoint/2010/main" val="3765821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63</a:t>
            </a:fld>
            <a:endParaRPr lang="en-US" dirty="0"/>
          </a:p>
        </p:txBody>
      </p:sp>
      <p:sp>
        <p:nvSpPr>
          <p:cNvPr id="6" name="Title 5"/>
          <p:cNvSpPr>
            <a:spLocks noGrp="1"/>
          </p:cNvSpPr>
          <p:nvPr>
            <p:ph type="title"/>
          </p:nvPr>
        </p:nvSpPr>
        <p:spPr/>
        <p:txBody>
          <a:bodyPr/>
          <a:lstStyle/>
          <a:p>
            <a:r>
              <a:rPr lang="en-US" dirty="0"/>
              <a:t>NCR RealPOS Keyboards</a:t>
            </a:r>
          </a:p>
        </p:txBody>
      </p:sp>
      <p:sp>
        <p:nvSpPr>
          <p:cNvPr id="22"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POS </a:t>
            </a:r>
            <a:r>
              <a:rPr lang="en-US" spc="0" dirty="0"/>
              <a:t>Options</a:t>
            </a:r>
          </a:p>
        </p:txBody>
      </p:sp>
      <p:grpSp>
        <p:nvGrpSpPr>
          <p:cNvPr id="25" name="Group 24"/>
          <p:cNvGrpSpPr/>
          <p:nvPr/>
        </p:nvGrpSpPr>
        <p:grpSpPr>
          <a:xfrm>
            <a:off x="493710" y="1076770"/>
            <a:ext cx="8295646" cy="3617090"/>
            <a:chOff x="493710" y="1076770"/>
            <a:chExt cx="6615846" cy="3617090"/>
          </a:xfrm>
        </p:grpSpPr>
        <p:sp>
          <p:nvSpPr>
            <p:cNvPr id="27" name="Rectangle 26"/>
            <p:cNvSpPr/>
            <p:nvPr/>
          </p:nvSpPr>
          <p:spPr>
            <a:xfrm>
              <a:off x="493710" y="1076771"/>
              <a:ext cx="1588199" cy="576649"/>
            </a:xfrm>
            <a:prstGeom prst="rect">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ctr" anchorCtr="0"/>
            <a:lstStyle/>
            <a:p>
              <a:pPr>
                <a:spcBef>
                  <a:spcPts val="0"/>
                </a:spcBef>
                <a:spcAft>
                  <a:spcPts val="400"/>
                </a:spcAft>
              </a:pPr>
              <a:r>
                <a:rPr lang="en-US" sz="1600" b="1" dirty="0" smtClean="0"/>
                <a:t>Standard Features</a:t>
              </a:r>
              <a:endParaRPr lang="en-US" sz="1600" b="1" dirty="0"/>
            </a:p>
          </p:txBody>
        </p:sp>
        <p:sp>
          <p:nvSpPr>
            <p:cNvPr id="28" name="Rectangle 27"/>
            <p:cNvSpPr/>
            <p:nvPr/>
          </p:nvSpPr>
          <p:spPr>
            <a:xfrm>
              <a:off x="2167634" y="1076771"/>
              <a:ext cx="1588199" cy="2452644"/>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600" b="1" dirty="0" smtClean="0">
                  <a:solidFill>
                    <a:schemeClr val="bg1"/>
                  </a:solidFill>
                </a:rPr>
                <a:t>60-Key</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Designed </a:t>
              </a:r>
              <a:r>
                <a:rPr lang="en-US" sz="1200" dirty="0">
                  <a:solidFill>
                    <a:schemeClr val="bg1"/>
                  </a:solidFill>
                  <a:cs typeface="Arial" pitchFamily="34" charset="0"/>
                </a:rPr>
                <a:t>with Cherry MX keys</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Fully Programmable and re-legendable POS function keys</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3-Track MSR</a:t>
              </a:r>
              <a:endParaRPr lang="en-US" sz="1200" dirty="0">
                <a:solidFill>
                  <a:schemeClr val="bg1"/>
                </a:solidFill>
                <a:cs typeface="Arial" pitchFamily="34" charset="0"/>
              </a:endParaRPr>
            </a:p>
            <a:p>
              <a:pPr marL="114300" lvl="0" indent="-114300" defTabSz="816388" fontAlgn="auto">
                <a:spcBef>
                  <a:spcPts val="0"/>
                </a:spcBef>
                <a:spcAft>
                  <a:spcPts val="600"/>
                </a:spcAft>
                <a:buFontTx/>
                <a:buChar char="•"/>
              </a:pPr>
              <a:r>
                <a:rPr lang="en-US" sz="1200" dirty="0">
                  <a:solidFill>
                    <a:schemeClr val="bg1"/>
                  </a:solidFill>
                  <a:cs typeface="Arial" pitchFamily="34" charset="0"/>
                </a:rPr>
                <a:t>Detachable cable</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Charcoal Only</a:t>
              </a:r>
            </a:p>
          </p:txBody>
        </p:sp>
        <p:sp>
          <p:nvSpPr>
            <p:cNvPr id="29" name="Rectangle 28"/>
            <p:cNvSpPr/>
            <p:nvPr/>
          </p:nvSpPr>
          <p:spPr>
            <a:xfrm>
              <a:off x="493710" y="1653421"/>
              <a:ext cx="1588199" cy="3040438"/>
            </a:xfrm>
            <a:prstGeom prst="rect">
              <a:avLst/>
            </a:prstGeom>
            <a:solidFill>
              <a:srgbClr val="808080"/>
            </a:solidFill>
            <a:ln w="3175">
              <a:no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spcBef>
                  <a:spcPts val="0"/>
                </a:spcBef>
                <a:spcAft>
                  <a:spcPts val="600"/>
                </a:spcAft>
                <a:buFont typeface="Arial" panose="020B0604020202020204" pitchFamily="34" charset="0"/>
                <a:buChar char="•"/>
              </a:pPr>
              <a:r>
                <a:rPr lang="en-US" sz="1400" dirty="0" smtClean="0">
                  <a:solidFill>
                    <a:schemeClr val="bg1"/>
                  </a:solidFill>
                  <a:latin typeface="+mj-lt"/>
                  <a:cs typeface="Arial" pitchFamily="34" charset="0"/>
                </a:rPr>
                <a:t>Compact </a:t>
              </a:r>
              <a:r>
                <a:rPr lang="en-US" sz="1400" dirty="0">
                  <a:solidFill>
                    <a:schemeClr val="bg1"/>
                  </a:solidFill>
                  <a:latin typeface="+mj-lt"/>
                  <a:cs typeface="Arial" pitchFamily="34" charset="0"/>
                </a:rPr>
                <a:t>Footprint</a:t>
              </a:r>
            </a:p>
            <a:p>
              <a:pPr marL="114300" lvl="0" indent="-114300" defTabSz="816388" fontAlgn="auto">
                <a:spcBef>
                  <a:spcPts val="0"/>
                </a:spcBef>
                <a:spcAft>
                  <a:spcPts val="600"/>
                </a:spcAft>
                <a:buFont typeface="Arial" panose="020B0604020202020204" pitchFamily="34" charset="0"/>
                <a:buChar char="•"/>
              </a:pPr>
              <a:r>
                <a:rPr lang="en-US" sz="1400" dirty="0" smtClean="0">
                  <a:solidFill>
                    <a:schemeClr val="bg1"/>
                  </a:solidFill>
                  <a:latin typeface="+mj-lt"/>
                  <a:cs typeface="Arial" pitchFamily="34" charset="0"/>
                </a:rPr>
                <a:t>PS/2 </a:t>
              </a:r>
              <a:r>
                <a:rPr lang="en-US" sz="1400" dirty="0">
                  <a:solidFill>
                    <a:schemeClr val="bg1"/>
                  </a:solidFill>
                  <a:latin typeface="+mj-lt"/>
                  <a:cs typeface="Arial" pitchFamily="34" charset="0"/>
                </a:rPr>
                <a:t>interface</a:t>
              </a:r>
            </a:p>
            <a:p>
              <a:pPr marL="114300" lvl="0" indent="-114300" defTabSz="816388" fontAlgn="auto">
                <a:spcBef>
                  <a:spcPts val="0"/>
                </a:spcBef>
                <a:spcAft>
                  <a:spcPts val="600"/>
                </a:spcAft>
                <a:buFont typeface="Arial" panose="020B0604020202020204" pitchFamily="34" charset="0"/>
                <a:buChar char="•"/>
              </a:pPr>
              <a:r>
                <a:rPr lang="en-US" sz="1400" dirty="0" smtClean="0">
                  <a:solidFill>
                    <a:schemeClr val="bg1"/>
                  </a:solidFill>
                  <a:latin typeface="+mj-lt"/>
                  <a:cs typeface="Arial" pitchFamily="34" charset="0"/>
                </a:rPr>
                <a:t>4-position </a:t>
              </a:r>
              <a:r>
                <a:rPr lang="en-US" sz="1400" dirty="0">
                  <a:solidFill>
                    <a:schemeClr val="bg1"/>
                  </a:solidFill>
                  <a:latin typeface="+mj-lt"/>
                  <a:cs typeface="Arial" pitchFamily="34" charset="0"/>
                </a:rPr>
                <a:t>keylock</a:t>
              </a:r>
            </a:p>
            <a:p>
              <a:pPr marL="114300" lvl="0" indent="-114300" defTabSz="816388" fontAlgn="auto">
                <a:spcBef>
                  <a:spcPts val="0"/>
                </a:spcBef>
                <a:spcAft>
                  <a:spcPts val="600"/>
                </a:spcAft>
                <a:buFont typeface="Arial" panose="020B0604020202020204" pitchFamily="34" charset="0"/>
                <a:buChar char="•"/>
              </a:pPr>
              <a:r>
                <a:rPr lang="en-US" sz="1400" dirty="0" smtClean="0">
                  <a:solidFill>
                    <a:schemeClr val="bg1"/>
                  </a:solidFill>
                  <a:latin typeface="+mj-lt"/>
                  <a:cs typeface="Arial" pitchFamily="34" charset="0"/>
                </a:rPr>
                <a:t>Numeric </a:t>
              </a:r>
              <a:r>
                <a:rPr lang="en-US" sz="1400" dirty="0">
                  <a:solidFill>
                    <a:schemeClr val="bg1"/>
                  </a:solidFill>
                  <a:latin typeface="+mj-lt"/>
                  <a:cs typeface="Arial" pitchFamily="34" charset="0"/>
                </a:rPr>
                <a:t>keypad</a:t>
              </a:r>
            </a:p>
            <a:p>
              <a:pPr marL="114300" lvl="0" indent="-114300" defTabSz="816388" fontAlgn="auto">
                <a:spcBef>
                  <a:spcPts val="0"/>
                </a:spcBef>
                <a:spcAft>
                  <a:spcPts val="600"/>
                </a:spcAft>
                <a:buFont typeface="Arial" panose="020B0604020202020204" pitchFamily="34" charset="0"/>
                <a:buChar char="•"/>
              </a:pPr>
              <a:r>
                <a:rPr lang="en-US" sz="1400" dirty="0" smtClean="0">
                  <a:solidFill>
                    <a:schemeClr val="bg1"/>
                  </a:solidFill>
                  <a:latin typeface="+mj-lt"/>
                  <a:cs typeface="Arial" pitchFamily="34" charset="0"/>
                </a:rPr>
                <a:t>Key </a:t>
              </a:r>
              <a:r>
                <a:rPr lang="en-US" sz="1400" dirty="0">
                  <a:solidFill>
                    <a:schemeClr val="bg1"/>
                  </a:solidFill>
                  <a:latin typeface="+mj-lt"/>
                  <a:cs typeface="Arial" pitchFamily="34" charset="0"/>
                </a:rPr>
                <a:t>lenses included</a:t>
              </a:r>
            </a:p>
            <a:p>
              <a:pPr marL="114300" lvl="0" indent="-114300" defTabSz="816388" fontAlgn="auto">
                <a:spcBef>
                  <a:spcPts val="0"/>
                </a:spcBef>
                <a:spcAft>
                  <a:spcPts val="600"/>
                </a:spcAft>
                <a:buFont typeface="Arial" panose="020B0604020202020204" pitchFamily="34" charset="0"/>
                <a:buChar char="•"/>
              </a:pPr>
              <a:endParaRPr lang="en-US" sz="1400" dirty="0">
                <a:solidFill>
                  <a:schemeClr val="bg1"/>
                </a:solidFill>
                <a:latin typeface="+mj-lt"/>
                <a:cs typeface="Arial" pitchFamily="34" charset="0"/>
              </a:endParaRPr>
            </a:p>
          </p:txBody>
        </p:sp>
        <p:sp>
          <p:nvSpPr>
            <p:cNvPr id="31" name="Rectangle 30"/>
            <p:cNvSpPr/>
            <p:nvPr/>
          </p:nvSpPr>
          <p:spPr>
            <a:xfrm>
              <a:off x="3851083" y="1076770"/>
              <a:ext cx="1588199" cy="245264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600" b="1" dirty="0" smtClean="0">
                  <a:solidFill>
                    <a:schemeClr val="bg1"/>
                  </a:solidFill>
                </a:rPr>
                <a:t>78-Key</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Spill resistant membrane</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Fully Programmable and re-legendable POS function keys</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3-Track MSR </a:t>
              </a:r>
              <a:endParaRPr lang="en-US" sz="1200" dirty="0">
                <a:solidFill>
                  <a:schemeClr val="bg1"/>
                </a:solidFill>
                <a:cs typeface="Arial" pitchFamily="34" charset="0"/>
              </a:endParaRPr>
            </a:p>
            <a:p>
              <a:pPr marL="114300" lvl="0" indent="-114300" defTabSz="816388" fontAlgn="auto">
                <a:spcBef>
                  <a:spcPts val="0"/>
                </a:spcBef>
                <a:spcAft>
                  <a:spcPts val="600"/>
                </a:spcAft>
                <a:buFontTx/>
                <a:buChar char="•"/>
              </a:pPr>
              <a:r>
                <a:rPr lang="en-US" sz="1200" dirty="0">
                  <a:solidFill>
                    <a:schemeClr val="bg1"/>
                  </a:solidFill>
                  <a:cs typeface="Arial" pitchFamily="34" charset="0"/>
                </a:rPr>
                <a:t>Hardwired Cable</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Charcoal / Beige</a:t>
              </a:r>
              <a:endParaRPr lang="en-US" sz="1200" b="1" dirty="0">
                <a:solidFill>
                  <a:schemeClr val="bg1"/>
                </a:solidFill>
              </a:endParaRPr>
            </a:p>
          </p:txBody>
        </p:sp>
        <p:sp>
          <p:nvSpPr>
            <p:cNvPr id="32" name="Rectangle 31"/>
            <p:cNvSpPr/>
            <p:nvPr/>
          </p:nvSpPr>
          <p:spPr>
            <a:xfrm>
              <a:off x="5521357" y="1076770"/>
              <a:ext cx="1588199" cy="245264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600" b="1" dirty="0" smtClean="0">
                  <a:solidFill>
                    <a:schemeClr val="bg1"/>
                  </a:solidFill>
                </a:rPr>
                <a:t>64-Key</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Spill resistant membrane</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Re-legendable POS    function keys</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3-Track MSR (optional)</a:t>
              </a:r>
              <a:endParaRPr lang="en-US" sz="1200" dirty="0">
                <a:solidFill>
                  <a:schemeClr val="bg1"/>
                </a:solidFill>
                <a:cs typeface="Arial" pitchFamily="34" charset="0"/>
              </a:endParaRPr>
            </a:p>
            <a:p>
              <a:pPr marL="114300" lvl="0" indent="-114300" defTabSz="816388" fontAlgn="auto">
                <a:spcBef>
                  <a:spcPts val="0"/>
                </a:spcBef>
                <a:spcAft>
                  <a:spcPts val="600"/>
                </a:spcAft>
                <a:buFontTx/>
                <a:buChar char="•"/>
              </a:pPr>
              <a:r>
                <a:rPr lang="en-US" sz="1200" dirty="0">
                  <a:solidFill>
                    <a:schemeClr val="bg1"/>
                  </a:solidFill>
                  <a:cs typeface="Arial" pitchFamily="34" charset="0"/>
                </a:rPr>
                <a:t>Hardwired cable</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Charcoal / Beige</a:t>
              </a:r>
            </a:p>
          </p:txBody>
        </p:sp>
        <p:sp>
          <p:nvSpPr>
            <p:cNvPr id="43" name="Rectangle 42"/>
            <p:cNvSpPr/>
            <p:nvPr/>
          </p:nvSpPr>
          <p:spPr>
            <a:xfrm>
              <a:off x="2167634" y="3529414"/>
              <a:ext cx="1580841" cy="1164445"/>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latin typeface="+mj-lt"/>
                <a:cs typeface="Arial" pitchFamily="34" charset="0"/>
              </a:endParaRPr>
            </a:p>
          </p:txBody>
        </p:sp>
        <p:sp>
          <p:nvSpPr>
            <p:cNvPr id="44" name="Rectangle 43"/>
            <p:cNvSpPr/>
            <p:nvPr/>
          </p:nvSpPr>
          <p:spPr>
            <a:xfrm>
              <a:off x="3851083" y="3529414"/>
              <a:ext cx="1580841" cy="1164445"/>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cs typeface="Arial" pitchFamily="34" charset="0"/>
              </a:endParaRPr>
            </a:p>
          </p:txBody>
        </p:sp>
        <p:sp>
          <p:nvSpPr>
            <p:cNvPr id="45" name="Rectangle 44"/>
            <p:cNvSpPr/>
            <p:nvPr/>
          </p:nvSpPr>
          <p:spPr>
            <a:xfrm>
              <a:off x="5521357" y="3529414"/>
              <a:ext cx="1580841" cy="116444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cs typeface="Arial" pitchFamily="34" charset="0"/>
              </a:endParaRPr>
            </a:p>
          </p:txBody>
        </p:sp>
      </p:grpSp>
      <p:pic>
        <p:nvPicPr>
          <p:cNvPr id="49" name="Picture 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38623" y="3752056"/>
            <a:ext cx="1490284" cy="802060"/>
          </a:xfrm>
          <a:prstGeom prst="rect">
            <a:avLst/>
          </a:prstGeom>
          <a:noFill/>
          <a:ln w="9525">
            <a:noFill/>
            <a:miter lim="800000"/>
            <a:headEnd/>
            <a:tailEnd/>
          </a:ln>
        </p:spPr>
      </p:pic>
      <p:pic>
        <p:nvPicPr>
          <p:cNvPr id="50" name="Picture 3"/>
          <p:cNvPicPr>
            <a:picLocks noChangeAspect="1"/>
          </p:cNvPicPr>
          <p:nvPr/>
        </p:nvPicPr>
        <p:blipFill>
          <a:blip r:embed="rId4" cstate="screen">
            <a:duotone>
              <a:prstClr val="black"/>
              <a:srgbClr val="5A5A5A">
                <a:tint val="45000"/>
                <a:satMod val="400000"/>
              </a:srgbClr>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rot="531909">
            <a:off x="5024009" y="3620725"/>
            <a:ext cx="1431986" cy="1064723"/>
          </a:xfrm>
          <a:prstGeom prst="rect">
            <a:avLst/>
          </a:prstGeom>
          <a:noFill/>
          <a:ln w="9525">
            <a:noFill/>
            <a:miter lim="800000"/>
            <a:headEnd/>
            <a:tailEnd/>
          </a:ln>
        </p:spPr>
      </p:pic>
      <p:pic>
        <p:nvPicPr>
          <p:cNvPr id="51" name="Picture 17" descr="NCR IMG - 0950 (2)"/>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21285751">
            <a:off x="6647734" y="3452470"/>
            <a:ext cx="2291793" cy="1401232"/>
          </a:xfrm>
          <a:prstGeom prst="rect">
            <a:avLst/>
          </a:prstGeom>
          <a:noFill/>
          <a:ln w="9525">
            <a:noFill/>
            <a:miter lim="800000"/>
            <a:headEnd/>
            <a:tailEnd/>
          </a:ln>
        </p:spPr>
      </p:pic>
    </p:spTree>
    <p:extLst>
      <p:ext uri="{BB962C8B-B14F-4D97-AF65-F5344CB8AC3E}">
        <p14:creationId xmlns:p14="http://schemas.microsoft.com/office/powerpoint/2010/main" val="612577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64</a:t>
            </a:fld>
            <a:endParaRPr lang="en-US" dirty="0"/>
          </a:p>
        </p:txBody>
      </p:sp>
      <p:sp>
        <p:nvSpPr>
          <p:cNvPr id="6" name="Title 5"/>
          <p:cNvSpPr>
            <a:spLocks noGrp="1"/>
          </p:cNvSpPr>
          <p:nvPr>
            <p:ph type="title"/>
          </p:nvPr>
        </p:nvSpPr>
        <p:spPr/>
        <p:txBody>
          <a:bodyPr/>
          <a:lstStyle/>
          <a:p>
            <a:r>
              <a:rPr lang="en-US" dirty="0"/>
              <a:t>NCR RealPOS Keyboards</a:t>
            </a:r>
          </a:p>
        </p:txBody>
      </p:sp>
      <p:sp>
        <p:nvSpPr>
          <p:cNvPr id="22"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Alphanumeric Options</a:t>
            </a:r>
          </a:p>
        </p:txBody>
      </p:sp>
      <p:sp>
        <p:nvSpPr>
          <p:cNvPr id="28" name="Rectangle 27"/>
          <p:cNvSpPr/>
          <p:nvPr/>
        </p:nvSpPr>
        <p:spPr>
          <a:xfrm>
            <a:off x="1644069" y="1076771"/>
            <a:ext cx="1991452" cy="2452644"/>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600" b="1" dirty="0">
                <a:solidFill>
                  <a:schemeClr val="bg1"/>
                </a:solidFill>
              </a:rPr>
              <a:t>PS/2 </a:t>
            </a:r>
            <a:r>
              <a:rPr lang="en-US" sz="1600" b="1" dirty="0" smtClean="0">
                <a:solidFill>
                  <a:schemeClr val="bg1"/>
                </a:solidFill>
              </a:rPr>
              <a:t>Compact</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104 QWERTY layout</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 32 programmable keys</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 </a:t>
            </a:r>
            <a:r>
              <a:rPr lang="en-US" sz="1200" dirty="0" smtClean="0">
                <a:solidFill>
                  <a:schemeClr val="bg1"/>
                </a:solidFill>
                <a:cs typeface="Arial" pitchFamily="34" charset="0"/>
              </a:rPr>
              <a:t>Integrated </a:t>
            </a:r>
            <a:r>
              <a:rPr lang="en-US" sz="1200" dirty="0">
                <a:solidFill>
                  <a:schemeClr val="bg1"/>
                </a:solidFill>
                <a:cs typeface="Arial" pitchFamily="34" charset="0"/>
              </a:rPr>
              <a:t>glide pad </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 3 track MSR </a:t>
            </a:r>
            <a:r>
              <a:rPr lang="en-US" sz="1200" dirty="0" smtClean="0">
                <a:solidFill>
                  <a:schemeClr val="bg1"/>
                </a:solidFill>
                <a:cs typeface="Arial" pitchFamily="34" charset="0"/>
              </a:rPr>
              <a:t>(optional)</a:t>
            </a:r>
            <a:endParaRPr lang="en-US" sz="1200" dirty="0">
              <a:solidFill>
                <a:schemeClr val="bg1"/>
              </a:solidFill>
              <a:cs typeface="Arial" pitchFamily="34" charset="0"/>
            </a:endParaRPr>
          </a:p>
          <a:p>
            <a:pPr marL="114300" lvl="0" indent="-114300" defTabSz="816388" fontAlgn="auto">
              <a:spcBef>
                <a:spcPts val="0"/>
              </a:spcBef>
              <a:spcAft>
                <a:spcPts val="600"/>
              </a:spcAft>
              <a:buFontTx/>
              <a:buChar char="•"/>
            </a:pPr>
            <a:r>
              <a:rPr lang="en-US" sz="1200" dirty="0">
                <a:solidFill>
                  <a:schemeClr val="bg1"/>
                </a:solidFill>
                <a:cs typeface="Arial" pitchFamily="34" charset="0"/>
              </a:rPr>
              <a:t> Keylock </a:t>
            </a:r>
            <a:r>
              <a:rPr lang="en-US" sz="1200" dirty="0" smtClean="0">
                <a:solidFill>
                  <a:schemeClr val="bg1"/>
                </a:solidFill>
                <a:cs typeface="Arial" pitchFamily="34" charset="0"/>
              </a:rPr>
              <a:t>(optional)	</a:t>
            </a:r>
            <a:endParaRPr lang="en-US" sz="1200" dirty="0">
              <a:solidFill>
                <a:schemeClr val="bg1"/>
              </a:solidFill>
              <a:cs typeface="Arial" pitchFamily="34" charset="0"/>
            </a:endParaRPr>
          </a:p>
          <a:p>
            <a:pPr marL="114300" lvl="0" indent="-114300" defTabSz="816388" fontAlgn="auto">
              <a:spcBef>
                <a:spcPts val="0"/>
              </a:spcBef>
              <a:spcAft>
                <a:spcPts val="600"/>
              </a:spcAft>
              <a:buFontTx/>
              <a:buChar char="•"/>
            </a:pPr>
            <a:r>
              <a:rPr lang="en-US" sz="1200" dirty="0">
                <a:solidFill>
                  <a:schemeClr val="bg1"/>
                </a:solidFill>
                <a:cs typeface="Arial" pitchFamily="34" charset="0"/>
              </a:rPr>
              <a:t> Charcoal/Beige</a:t>
            </a:r>
          </a:p>
        </p:txBody>
      </p:sp>
      <p:sp>
        <p:nvSpPr>
          <p:cNvPr id="31" name="Rectangle 30"/>
          <p:cNvSpPr/>
          <p:nvPr/>
        </p:nvSpPr>
        <p:spPr>
          <a:xfrm>
            <a:off x="3754955" y="1076770"/>
            <a:ext cx="1991452" cy="245264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600" b="1" dirty="0">
                <a:solidFill>
                  <a:schemeClr val="bg1"/>
                </a:solidFill>
              </a:rPr>
              <a:t>USB </a:t>
            </a:r>
            <a:r>
              <a:rPr lang="en-US" sz="1600" b="1" dirty="0" smtClean="0">
                <a:solidFill>
                  <a:schemeClr val="bg1"/>
                </a:solidFill>
              </a:rPr>
              <a:t>Compact</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105 QWERTY layout</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32 </a:t>
            </a:r>
            <a:r>
              <a:rPr lang="en-US" sz="1200" dirty="0">
                <a:solidFill>
                  <a:schemeClr val="bg1"/>
                </a:solidFill>
                <a:cs typeface="Arial" pitchFamily="34" charset="0"/>
              </a:rPr>
              <a:t>programmable keys</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Integrated </a:t>
            </a:r>
            <a:r>
              <a:rPr lang="en-US" sz="1200" dirty="0">
                <a:solidFill>
                  <a:schemeClr val="bg1"/>
                </a:solidFill>
                <a:cs typeface="Arial" pitchFamily="34" charset="0"/>
              </a:rPr>
              <a:t>glide pad </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3 </a:t>
            </a:r>
            <a:r>
              <a:rPr lang="en-US" sz="1200" dirty="0">
                <a:solidFill>
                  <a:schemeClr val="bg1"/>
                </a:solidFill>
                <a:cs typeface="Arial" pitchFamily="34" charset="0"/>
              </a:rPr>
              <a:t>track MSR (optional)</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Keylock </a:t>
            </a:r>
            <a:r>
              <a:rPr lang="en-US" sz="1200" dirty="0">
                <a:solidFill>
                  <a:schemeClr val="bg1"/>
                </a:solidFill>
                <a:cs typeface="Arial" pitchFamily="34" charset="0"/>
              </a:rPr>
              <a:t>(optional)</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Charcoal/Black </a:t>
            </a:r>
            <a:endParaRPr lang="en-US" sz="1200" dirty="0">
              <a:solidFill>
                <a:schemeClr val="bg1"/>
              </a:solidFill>
              <a:cs typeface="Arial" pitchFamily="34" charset="0"/>
            </a:endParaRPr>
          </a:p>
        </p:txBody>
      </p:sp>
      <p:sp>
        <p:nvSpPr>
          <p:cNvPr id="32" name="Rectangle 31"/>
          <p:cNvSpPr/>
          <p:nvPr/>
        </p:nvSpPr>
        <p:spPr>
          <a:xfrm>
            <a:off x="5849320" y="1076770"/>
            <a:ext cx="1991452" cy="245264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600" b="1" dirty="0">
                <a:solidFill>
                  <a:schemeClr val="bg1"/>
                </a:solidFill>
              </a:rPr>
              <a:t>USB Big </a:t>
            </a:r>
            <a:r>
              <a:rPr lang="en-US" sz="1600" b="1" dirty="0" smtClean="0">
                <a:solidFill>
                  <a:schemeClr val="bg1"/>
                </a:solidFill>
              </a:rPr>
              <a:t>Ticket</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109 </a:t>
            </a:r>
            <a:r>
              <a:rPr lang="en-US" sz="1200" dirty="0">
                <a:solidFill>
                  <a:schemeClr val="bg1"/>
                </a:solidFill>
                <a:cs typeface="Arial" pitchFamily="34" charset="0"/>
              </a:rPr>
              <a:t>QWERTY layout</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27 </a:t>
            </a:r>
            <a:r>
              <a:rPr lang="en-US" sz="1200" dirty="0">
                <a:solidFill>
                  <a:schemeClr val="bg1"/>
                </a:solidFill>
                <a:cs typeface="Arial" pitchFamily="34" charset="0"/>
              </a:rPr>
              <a:t>programmable keys</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Integrated </a:t>
            </a:r>
            <a:r>
              <a:rPr lang="en-US" sz="1200" dirty="0">
                <a:solidFill>
                  <a:schemeClr val="bg1"/>
                </a:solidFill>
                <a:cs typeface="Arial" pitchFamily="34" charset="0"/>
              </a:rPr>
              <a:t>glide pad </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3 </a:t>
            </a:r>
            <a:r>
              <a:rPr lang="en-US" sz="1200" dirty="0">
                <a:solidFill>
                  <a:schemeClr val="bg1"/>
                </a:solidFill>
                <a:cs typeface="Arial" pitchFamily="34" charset="0"/>
              </a:rPr>
              <a:t>track MSR</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Keylock</a:t>
            </a:r>
            <a:endParaRPr lang="en-US" sz="1200" dirty="0">
              <a:solidFill>
                <a:schemeClr val="bg1"/>
              </a:solidFill>
              <a:cs typeface="Arial" pitchFamily="34" charset="0"/>
            </a:endParaRP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Charcoal/Beige</a:t>
            </a:r>
            <a:endParaRPr lang="en-US" sz="1200" dirty="0">
              <a:solidFill>
                <a:schemeClr val="bg1"/>
              </a:solidFill>
              <a:cs typeface="Arial" pitchFamily="34" charset="0"/>
            </a:endParaRPr>
          </a:p>
        </p:txBody>
      </p:sp>
      <p:sp>
        <p:nvSpPr>
          <p:cNvPr id="43" name="Rectangle 42"/>
          <p:cNvSpPr/>
          <p:nvPr/>
        </p:nvSpPr>
        <p:spPr>
          <a:xfrm>
            <a:off x="1644069" y="3529414"/>
            <a:ext cx="1982225" cy="1164445"/>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latin typeface="+mj-lt"/>
              <a:cs typeface="Arial" pitchFamily="34" charset="0"/>
            </a:endParaRPr>
          </a:p>
        </p:txBody>
      </p:sp>
      <p:sp>
        <p:nvSpPr>
          <p:cNvPr id="44" name="Rectangle 43"/>
          <p:cNvSpPr/>
          <p:nvPr/>
        </p:nvSpPr>
        <p:spPr>
          <a:xfrm>
            <a:off x="3754955" y="3529414"/>
            <a:ext cx="1982225" cy="1164445"/>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cs typeface="Arial" pitchFamily="34" charset="0"/>
            </a:endParaRPr>
          </a:p>
        </p:txBody>
      </p:sp>
      <p:sp>
        <p:nvSpPr>
          <p:cNvPr id="45" name="Rectangle 44"/>
          <p:cNvSpPr/>
          <p:nvPr/>
        </p:nvSpPr>
        <p:spPr>
          <a:xfrm>
            <a:off x="5849320" y="3529414"/>
            <a:ext cx="1982225" cy="116444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cs typeface="Arial" pitchFamily="34" charset="0"/>
            </a:endParaRPr>
          </a:p>
        </p:txBody>
      </p:sp>
      <p:pic>
        <p:nvPicPr>
          <p:cNvPr id="19" name="Picture 2"/>
          <p:cNvPicPr>
            <a:picLocks noChangeAspect="1" noChangeArrowheads="1"/>
          </p:cNvPicPr>
          <p:nvPr/>
        </p:nvPicPr>
        <p:blipFill>
          <a:blip r:embed="rId3" cstate="screen">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1682982" y="3437480"/>
            <a:ext cx="1904398" cy="134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descr="CD350_26_RTL_Compact-Alphanumeric-Keyboard-Front[1]"/>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80930" y="3795303"/>
            <a:ext cx="1730273" cy="632666"/>
          </a:xfrm>
          <a:prstGeom prst="rect">
            <a:avLst/>
          </a:prstGeom>
          <a:noFill/>
          <a:ln w="9525">
            <a:noFill/>
            <a:miter lim="800000"/>
            <a:headEnd/>
            <a:tailEnd/>
          </a:ln>
        </p:spPr>
      </p:pic>
      <p:pic>
        <p:nvPicPr>
          <p:cNvPr id="21" name="Picture 15" descr="5932_USB_black"/>
          <p:cNvPicPr>
            <a:picLocks noChangeAspect="1" noChangeArrowheads="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077213" y="3610944"/>
            <a:ext cx="1526437" cy="964483"/>
          </a:xfrm>
          <a:prstGeom prst="rect">
            <a:avLst/>
          </a:prstGeom>
          <a:noFill/>
          <a:ln w="9525">
            <a:noFill/>
            <a:miter lim="800000"/>
            <a:headEnd/>
            <a:tailEnd/>
          </a:ln>
        </p:spPr>
      </p:pic>
    </p:spTree>
    <p:extLst>
      <p:ext uri="{BB962C8B-B14F-4D97-AF65-F5344CB8AC3E}">
        <p14:creationId xmlns:p14="http://schemas.microsoft.com/office/powerpoint/2010/main" val="26980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65</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smtClean="0"/>
              <a:t>RealPOS Cash </a:t>
            </a:r>
            <a:r>
              <a:rPr lang="en-US" spc="0" dirty="0"/>
              <a:t>Drawers</a:t>
            </a:r>
          </a:p>
        </p:txBody>
      </p:sp>
    </p:spTree>
    <p:extLst>
      <p:ext uri="{BB962C8B-B14F-4D97-AF65-F5344CB8AC3E}">
        <p14:creationId xmlns:p14="http://schemas.microsoft.com/office/powerpoint/2010/main" val="3833599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66</a:t>
            </a:fld>
            <a:endParaRPr lang="en-US" dirty="0"/>
          </a:p>
        </p:txBody>
      </p:sp>
      <p:sp>
        <p:nvSpPr>
          <p:cNvPr id="6" name="Title 5"/>
          <p:cNvSpPr>
            <a:spLocks noGrp="1"/>
          </p:cNvSpPr>
          <p:nvPr>
            <p:ph type="title"/>
          </p:nvPr>
        </p:nvSpPr>
        <p:spPr/>
        <p:txBody>
          <a:bodyPr/>
          <a:lstStyle/>
          <a:p>
            <a:r>
              <a:rPr lang="en-US" dirty="0"/>
              <a:t>NCR RealPOS Cash Drawers</a:t>
            </a:r>
          </a:p>
        </p:txBody>
      </p:sp>
      <p:sp>
        <p:nvSpPr>
          <p:cNvPr id="22"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smtClean="0"/>
              <a:t> </a:t>
            </a:r>
            <a:endParaRPr lang="en-US" spc="0" dirty="0"/>
          </a:p>
        </p:txBody>
      </p:sp>
      <p:sp>
        <p:nvSpPr>
          <p:cNvPr id="28" name="Rectangle 27"/>
          <p:cNvSpPr/>
          <p:nvPr/>
        </p:nvSpPr>
        <p:spPr>
          <a:xfrm>
            <a:off x="2592653" y="1076771"/>
            <a:ext cx="1991452" cy="2187724"/>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600" b="1" dirty="0">
                <a:solidFill>
                  <a:schemeClr val="bg1"/>
                </a:solidFill>
              </a:rPr>
              <a:t>2186 </a:t>
            </a:r>
            <a:r>
              <a:rPr lang="en-US" sz="1600" b="1" dirty="0" smtClean="0">
                <a:solidFill>
                  <a:schemeClr val="bg1"/>
                </a:solidFill>
              </a:rPr>
              <a:t>Compact Cash Drawer</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Designed for medium volume environments</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Metal chassis with stainless steel front plate</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Black / Beige</a:t>
            </a:r>
          </a:p>
        </p:txBody>
      </p:sp>
      <p:sp>
        <p:nvSpPr>
          <p:cNvPr id="29" name="Rectangle 28"/>
          <p:cNvSpPr/>
          <p:nvPr/>
        </p:nvSpPr>
        <p:spPr>
          <a:xfrm>
            <a:off x="493710" y="1076771"/>
            <a:ext cx="1991452" cy="3617088"/>
          </a:xfrm>
          <a:prstGeom prst="rect">
            <a:avLst/>
          </a:prstGeom>
          <a:solidFill>
            <a:srgbClr val="808080"/>
          </a:solidFill>
          <a:ln w="3175">
            <a:no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lvl="0" defTabSz="816388" fontAlgn="auto">
              <a:spcBef>
                <a:spcPts val="0"/>
              </a:spcBef>
              <a:spcAft>
                <a:spcPts val="600"/>
              </a:spcAft>
            </a:pPr>
            <a:r>
              <a:rPr lang="en-US" sz="1400" b="1" dirty="0">
                <a:solidFill>
                  <a:schemeClr val="bg1"/>
                </a:solidFill>
                <a:latin typeface="+mj-lt"/>
                <a:cs typeface="Arial" pitchFamily="34" charset="0"/>
              </a:rPr>
              <a:t>Retail Hardened </a:t>
            </a:r>
            <a:endParaRPr lang="en-US" sz="1400" b="1" dirty="0" smtClean="0">
              <a:solidFill>
                <a:schemeClr val="bg1"/>
              </a:solidFill>
              <a:latin typeface="+mj-lt"/>
              <a:cs typeface="Arial" pitchFamily="34" charset="0"/>
            </a:endParaRPr>
          </a:p>
          <a:p>
            <a:pPr marL="171450" indent="-171450" defTabSz="816388" fontAlgn="auto">
              <a:spcBef>
                <a:spcPts val="0"/>
              </a:spcBef>
              <a:spcAft>
                <a:spcPts val="600"/>
              </a:spcAft>
              <a:buFont typeface="Arial" panose="020B0604020202020204" pitchFamily="34" charset="0"/>
              <a:buChar char="•"/>
            </a:pPr>
            <a:r>
              <a:rPr lang="en-US" sz="1200" dirty="0">
                <a:solidFill>
                  <a:schemeClr val="bg1"/>
                </a:solidFill>
                <a:latin typeface="+mj-lt"/>
                <a:cs typeface="Arial" pitchFamily="34" charset="0"/>
              </a:rPr>
              <a:t>Tested to 1M+ cycles</a:t>
            </a:r>
          </a:p>
          <a:p>
            <a:pPr marL="171450" indent="-171450" defTabSz="816388" fontAlgn="auto">
              <a:spcBef>
                <a:spcPts val="0"/>
              </a:spcBef>
              <a:spcAft>
                <a:spcPts val="600"/>
              </a:spcAft>
              <a:buFont typeface="Arial" panose="020B0604020202020204" pitchFamily="34" charset="0"/>
              <a:buChar char="•"/>
            </a:pPr>
            <a:r>
              <a:rPr lang="en-US" sz="1200" dirty="0">
                <a:solidFill>
                  <a:schemeClr val="bg1"/>
                </a:solidFill>
                <a:latin typeface="+mj-lt"/>
                <a:cs typeface="Arial" pitchFamily="34" charset="0"/>
              </a:rPr>
              <a:t>24V interface</a:t>
            </a:r>
          </a:p>
          <a:p>
            <a:pPr marL="171450" indent="-171450" defTabSz="816388" fontAlgn="auto">
              <a:spcBef>
                <a:spcPts val="0"/>
              </a:spcBef>
              <a:spcAft>
                <a:spcPts val="600"/>
              </a:spcAft>
              <a:buFont typeface="Arial" panose="020B0604020202020204" pitchFamily="34" charset="0"/>
              <a:buChar char="•"/>
            </a:pPr>
            <a:r>
              <a:rPr lang="en-US" sz="1200" dirty="0">
                <a:solidFill>
                  <a:schemeClr val="bg1"/>
                </a:solidFill>
                <a:latin typeface="+mj-lt"/>
                <a:cs typeface="Arial" pitchFamily="34" charset="0"/>
              </a:rPr>
              <a:t>Diode </a:t>
            </a:r>
            <a:r>
              <a:rPr lang="en-US" sz="1200" dirty="0" smtClean="0">
                <a:solidFill>
                  <a:schemeClr val="bg1"/>
                </a:solidFill>
                <a:latin typeface="+mj-lt"/>
                <a:cs typeface="Arial" pitchFamily="34" charset="0"/>
              </a:rPr>
              <a:t>protected</a:t>
            </a:r>
          </a:p>
          <a:p>
            <a:pPr marL="171450" indent="-171450" defTabSz="816388" fontAlgn="auto">
              <a:spcBef>
                <a:spcPts val="0"/>
              </a:spcBef>
              <a:spcAft>
                <a:spcPts val="600"/>
              </a:spcAft>
              <a:buFont typeface="Arial" panose="020B0604020202020204" pitchFamily="34" charset="0"/>
              <a:buChar char="•"/>
            </a:pPr>
            <a:endParaRPr lang="en-US" sz="1200" dirty="0">
              <a:solidFill>
                <a:schemeClr val="bg1"/>
              </a:solidFill>
              <a:latin typeface="+mj-lt"/>
              <a:cs typeface="Arial" pitchFamily="34" charset="0"/>
            </a:endParaRPr>
          </a:p>
          <a:p>
            <a:pPr lvl="0" defTabSz="816388" fontAlgn="auto">
              <a:spcBef>
                <a:spcPts val="0"/>
              </a:spcBef>
              <a:spcAft>
                <a:spcPts val="600"/>
              </a:spcAft>
            </a:pPr>
            <a:r>
              <a:rPr lang="en-US" sz="1400" b="1" dirty="0" smtClean="0">
                <a:solidFill>
                  <a:prstClr val="white"/>
                </a:solidFill>
                <a:cs typeface="Arial" pitchFamily="34" charset="0"/>
              </a:rPr>
              <a:t>Standard </a:t>
            </a:r>
            <a:r>
              <a:rPr lang="en-US" sz="1400" b="1" dirty="0">
                <a:solidFill>
                  <a:prstClr val="white"/>
                </a:solidFill>
                <a:cs typeface="Arial" pitchFamily="34" charset="0"/>
              </a:rPr>
              <a:t>Features</a:t>
            </a:r>
          </a:p>
          <a:p>
            <a:pPr marL="171450" lvl="0" indent="-171450" defTabSz="816388" fontAlgn="auto">
              <a:spcBef>
                <a:spcPts val="0"/>
              </a:spcBef>
              <a:spcAft>
                <a:spcPts val="600"/>
              </a:spcAft>
              <a:buFont typeface="Arial" panose="020B0604020202020204" pitchFamily="34" charset="0"/>
              <a:buChar char="•"/>
            </a:pPr>
            <a:r>
              <a:rPr lang="en-US" sz="1200" dirty="0">
                <a:solidFill>
                  <a:schemeClr val="bg1"/>
                </a:solidFill>
                <a:latin typeface="+mj-lt"/>
                <a:cs typeface="Arial" pitchFamily="34" charset="0"/>
              </a:rPr>
              <a:t>Media slots</a:t>
            </a:r>
          </a:p>
          <a:p>
            <a:pPr marL="171450" lvl="0" indent="-171450" defTabSz="816388" fontAlgn="auto">
              <a:spcBef>
                <a:spcPts val="0"/>
              </a:spcBef>
              <a:spcAft>
                <a:spcPts val="600"/>
              </a:spcAft>
              <a:buFont typeface="Arial" panose="020B0604020202020204" pitchFamily="34" charset="0"/>
              <a:buChar char="•"/>
            </a:pPr>
            <a:r>
              <a:rPr lang="en-US" sz="1200" dirty="0">
                <a:solidFill>
                  <a:schemeClr val="bg1"/>
                </a:solidFill>
                <a:latin typeface="+mj-lt"/>
                <a:cs typeface="Arial" pitchFamily="34" charset="0"/>
              </a:rPr>
              <a:t>Till configuration options</a:t>
            </a:r>
          </a:p>
          <a:p>
            <a:pPr marL="171450" lvl="0" indent="-171450" defTabSz="816388" fontAlgn="auto">
              <a:spcBef>
                <a:spcPts val="0"/>
              </a:spcBef>
              <a:spcAft>
                <a:spcPts val="600"/>
              </a:spcAft>
              <a:buFont typeface="Arial" panose="020B0604020202020204" pitchFamily="34" charset="0"/>
              <a:buChar char="•"/>
            </a:pPr>
            <a:r>
              <a:rPr lang="en-US" sz="1200" dirty="0">
                <a:solidFill>
                  <a:schemeClr val="bg1"/>
                </a:solidFill>
                <a:latin typeface="+mj-lt"/>
                <a:cs typeface="Arial" pitchFamily="34" charset="0"/>
              </a:rPr>
              <a:t>Lockable till lid options</a:t>
            </a:r>
          </a:p>
          <a:p>
            <a:pPr marL="171450" lvl="0" indent="-171450" defTabSz="816388" fontAlgn="auto">
              <a:spcBef>
                <a:spcPts val="0"/>
              </a:spcBef>
              <a:spcAft>
                <a:spcPts val="600"/>
              </a:spcAft>
              <a:buFont typeface="Arial" panose="020B0604020202020204" pitchFamily="34" charset="0"/>
              <a:buChar char="•"/>
            </a:pPr>
            <a:r>
              <a:rPr lang="en-US" sz="1200" dirty="0" smtClean="0">
                <a:solidFill>
                  <a:schemeClr val="bg1"/>
                </a:solidFill>
                <a:latin typeface="+mj-lt"/>
                <a:cs typeface="Arial" pitchFamily="34" charset="0"/>
              </a:rPr>
              <a:t>Cable </a:t>
            </a:r>
            <a:r>
              <a:rPr lang="en-US" sz="1200" dirty="0">
                <a:solidFill>
                  <a:schemeClr val="bg1"/>
                </a:solidFill>
                <a:latin typeface="+mj-lt"/>
                <a:cs typeface="Arial" pitchFamily="34" charset="0"/>
              </a:rPr>
              <a:t>included</a:t>
            </a:r>
          </a:p>
        </p:txBody>
      </p:sp>
      <p:sp>
        <p:nvSpPr>
          <p:cNvPr id="31" name="Rectangle 30"/>
          <p:cNvSpPr/>
          <p:nvPr/>
        </p:nvSpPr>
        <p:spPr>
          <a:xfrm>
            <a:off x="4703539" y="1076770"/>
            <a:ext cx="1991452" cy="21877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600" b="1" dirty="0">
                <a:solidFill>
                  <a:schemeClr val="bg1"/>
                </a:solidFill>
              </a:rPr>
              <a:t>2181 Full-Size Cash </a:t>
            </a:r>
            <a:r>
              <a:rPr lang="en-US" sz="1600" b="1" dirty="0" smtClean="0">
                <a:solidFill>
                  <a:schemeClr val="bg1"/>
                </a:solidFill>
              </a:rPr>
              <a:t>Drawer</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Designed for high volume environments </a:t>
            </a:r>
          </a:p>
          <a:p>
            <a:pPr marL="114300" lvl="0" indent="-114300" defTabSz="816388" fontAlgn="auto">
              <a:spcBef>
                <a:spcPts val="0"/>
              </a:spcBef>
              <a:spcAft>
                <a:spcPts val="600"/>
              </a:spcAft>
              <a:buFontTx/>
              <a:buChar char="•"/>
            </a:pPr>
            <a:r>
              <a:rPr lang="en-US" sz="1200" dirty="0" smtClean="0">
                <a:solidFill>
                  <a:schemeClr val="bg1"/>
                </a:solidFill>
                <a:cs typeface="Arial" pitchFamily="34" charset="0"/>
              </a:rPr>
              <a:t>Plastic </a:t>
            </a:r>
            <a:r>
              <a:rPr lang="en-US" sz="1200" dirty="0">
                <a:solidFill>
                  <a:schemeClr val="bg1"/>
                </a:solidFill>
                <a:cs typeface="Arial" pitchFamily="34" charset="0"/>
              </a:rPr>
              <a:t>chassis</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Coin roll storage compartment</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Black / Charcoal / Beige</a:t>
            </a:r>
          </a:p>
        </p:txBody>
      </p:sp>
      <p:sp>
        <p:nvSpPr>
          <p:cNvPr id="32" name="Rectangle 31"/>
          <p:cNvSpPr/>
          <p:nvPr/>
        </p:nvSpPr>
        <p:spPr>
          <a:xfrm>
            <a:off x="6797904" y="1076770"/>
            <a:ext cx="1991452" cy="218772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t" anchorCtr="0"/>
          <a:lstStyle/>
          <a:p>
            <a:pPr lvl="0">
              <a:spcBef>
                <a:spcPts val="0"/>
              </a:spcBef>
              <a:spcAft>
                <a:spcPts val="600"/>
              </a:spcAft>
            </a:pPr>
            <a:r>
              <a:rPr lang="en-US" sz="1600" b="1" dirty="0">
                <a:solidFill>
                  <a:schemeClr val="bg1"/>
                </a:solidFill>
              </a:rPr>
              <a:t>2185 Flip Top Cash </a:t>
            </a:r>
            <a:r>
              <a:rPr lang="en-US" sz="1600" b="1" dirty="0" smtClean="0">
                <a:solidFill>
                  <a:schemeClr val="bg1"/>
                </a:solidFill>
              </a:rPr>
              <a:t>Drawer</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Ideal for seated cashier environment</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Stainless steel flip-top lid</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Under till media storage</a:t>
            </a:r>
          </a:p>
          <a:p>
            <a:pPr marL="114300" lvl="0" indent="-114300" defTabSz="816388" fontAlgn="auto">
              <a:spcBef>
                <a:spcPts val="0"/>
              </a:spcBef>
              <a:spcAft>
                <a:spcPts val="600"/>
              </a:spcAft>
              <a:buFontTx/>
              <a:buChar char="•"/>
            </a:pPr>
            <a:r>
              <a:rPr lang="en-US" sz="1200" dirty="0">
                <a:solidFill>
                  <a:schemeClr val="bg1"/>
                </a:solidFill>
                <a:cs typeface="Arial" pitchFamily="34" charset="0"/>
              </a:rPr>
              <a:t>Black / </a:t>
            </a:r>
            <a:r>
              <a:rPr lang="en-US" sz="1200" dirty="0" smtClean="0">
                <a:solidFill>
                  <a:schemeClr val="bg1"/>
                </a:solidFill>
                <a:cs typeface="Arial" pitchFamily="34" charset="0"/>
              </a:rPr>
              <a:t>Beige</a:t>
            </a:r>
            <a:endParaRPr lang="en-US" sz="1200" dirty="0">
              <a:solidFill>
                <a:schemeClr val="bg1"/>
              </a:solidFill>
              <a:cs typeface="Arial" pitchFamily="34" charset="0"/>
            </a:endParaRPr>
          </a:p>
        </p:txBody>
      </p:sp>
      <p:sp>
        <p:nvSpPr>
          <p:cNvPr id="43" name="Rectangle 42"/>
          <p:cNvSpPr/>
          <p:nvPr/>
        </p:nvSpPr>
        <p:spPr>
          <a:xfrm>
            <a:off x="2592653" y="3264493"/>
            <a:ext cx="1982225" cy="142936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latin typeface="+mj-lt"/>
              <a:cs typeface="Arial" pitchFamily="34" charset="0"/>
            </a:endParaRPr>
          </a:p>
        </p:txBody>
      </p:sp>
      <p:sp>
        <p:nvSpPr>
          <p:cNvPr id="44" name="Rectangle 43"/>
          <p:cNvSpPr/>
          <p:nvPr/>
        </p:nvSpPr>
        <p:spPr>
          <a:xfrm>
            <a:off x="4703539" y="3264495"/>
            <a:ext cx="1982225" cy="1429363"/>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cs typeface="Arial" pitchFamily="34" charset="0"/>
            </a:endParaRPr>
          </a:p>
        </p:txBody>
      </p:sp>
      <p:sp>
        <p:nvSpPr>
          <p:cNvPr id="45" name="Rectangle 44"/>
          <p:cNvSpPr/>
          <p:nvPr/>
        </p:nvSpPr>
        <p:spPr>
          <a:xfrm>
            <a:off x="6797904" y="3264493"/>
            <a:ext cx="1982225" cy="142936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cs typeface="Arial" pitchFamily="34" charset="0"/>
            </a:endParaRPr>
          </a:p>
        </p:txBody>
      </p:sp>
      <p:pic>
        <p:nvPicPr>
          <p:cNvPr id="23" name="Picture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15754" y="3493620"/>
            <a:ext cx="1441648" cy="1081484"/>
          </a:xfrm>
          <a:prstGeom prst="rect">
            <a:avLst/>
          </a:prstGeom>
          <a:noFill/>
          <a:ln w="9525">
            <a:noFill/>
            <a:miter lim="800000"/>
            <a:headEnd/>
            <a:tailEnd/>
          </a:ln>
        </p:spPr>
      </p:pic>
      <p:pic>
        <p:nvPicPr>
          <p:cNvPr id="24" name="Picture 22" descr="gcp-00024ba"/>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758026" y="3491636"/>
            <a:ext cx="1873250" cy="938609"/>
          </a:xfrm>
          <a:prstGeom prst="rect">
            <a:avLst/>
          </a:prstGeom>
          <a:noFill/>
          <a:ln w="9525">
            <a:noFill/>
            <a:miter lim="800000"/>
            <a:headEnd/>
            <a:tailEnd/>
          </a:ln>
        </p:spPr>
      </p:pic>
      <p:pic>
        <p:nvPicPr>
          <p:cNvPr id="26" name="Picture 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924324" y="3493620"/>
            <a:ext cx="1729383" cy="936625"/>
          </a:xfrm>
          <a:prstGeom prst="rect">
            <a:avLst/>
          </a:prstGeom>
          <a:noFill/>
          <a:ln w="9525">
            <a:noFill/>
            <a:miter lim="800000"/>
            <a:headEnd/>
            <a:tailEnd/>
          </a:ln>
        </p:spPr>
      </p:pic>
    </p:spTree>
    <p:extLst>
      <p:ext uri="{BB962C8B-B14F-4D97-AF65-F5344CB8AC3E}">
        <p14:creationId xmlns:p14="http://schemas.microsoft.com/office/powerpoint/2010/main" val="3068819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67</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smtClean="0"/>
              <a:t>RealSCAN Family</a:t>
            </a:r>
            <a:endParaRPr lang="en-US" spc="0" dirty="0"/>
          </a:p>
        </p:txBody>
      </p:sp>
    </p:spTree>
    <p:extLst>
      <p:ext uri="{BB962C8B-B14F-4D97-AF65-F5344CB8AC3E}">
        <p14:creationId xmlns:p14="http://schemas.microsoft.com/office/powerpoint/2010/main" val="1405820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68</a:t>
            </a:fld>
            <a:endParaRPr lang="en-US" dirty="0"/>
          </a:p>
        </p:txBody>
      </p:sp>
      <p:sp>
        <p:nvSpPr>
          <p:cNvPr id="6" name="Title 5"/>
          <p:cNvSpPr>
            <a:spLocks noGrp="1"/>
          </p:cNvSpPr>
          <p:nvPr>
            <p:ph type="title"/>
          </p:nvPr>
        </p:nvSpPr>
        <p:spPr>
          <a:xfrm>
            <a:off x="636486" y="111942"/>
            <a:ext cx="8229600" cy="857250"/>
          </a:xfrm>
        </p:spPr>
        <p:txBody>
          <a:bodyPr/>
          <a:lstStyle/>
          <a:p>
            <a:r>
              <a:rPr lang="en-US" dirty="0"/>
              <a:t>NCR </a:t>
            </a:r>
            <a:r>
              <a:rPr lang="en-US" dirty="0" smtClean="0"/>
              <a:t>RealScan </a:t>
            </a:r>
            <a:r>
              <a:rPr lang="en-US" dirty="0"/>
              <a:t>Family</a:t>
            </a:r>
          </a:p>
        </p:txBody>
      </p:sp>
      <p:sp>
        <p:nvSpPr>
          <p:cNvPr id="42" name="AutoShape 53"/>
          <p:cNvSpPr>
            <a:spLocks noChangeArrowheads="1"/>
          </p:cNvSpPr>
          <p:nvPr/>
        </p:nvSpPr>
        <p:spPr bwMode="auto">
          <a:xfrm>
            <a:off x="672526" y="4216592"/>
            <a:ext cx="7838915" cy="369687"/>
          </a:xfrm>
          <a:prstGeom prst="roundRect">
            <a:avLst>
              <a:gd name="adj" fmla="val 0"/>
            </a:avLst>
          </a:prstGeom>
          <a:solidFill>
            <a:srgbClr val="54B948"/>
          </a:solidFill>
          <a:ln>
            <a:noFill/>
          </a:ln>
          <a:effectLst/>
          <a:extLst/>
        </p:spPr>
        <p:txBody>
          <a:bodyPr lIns="91418" tIns="45709" rIns="91418" bIns="45709" anchor="ctr"/>
          <a:lstStyle/>
          <a:p>
            <a:pPr algn="ctr" defTabSz="913805"/>
            <a:r>
              <a:rPr lang="en-US" sz="1200" b="1" dirty="0">
                <a:solidFill>
                  <a:schemeClr val="bg1"/>
                </a:solidFill>
                <a:latin typeface="Arial"/>
                <a:ea typeface="Verdana" pitchFamily="34" charset="0"/>
                <a:cs typeface="Arial" pitchFamily="34" charset="0"/>
              </a:rPr>
              <a:t>Unprecedented performance, usability and flexibility for any environment</a:t>
            </a:r>
          </a:p>
        </p:txBody>
      </p:sp>
      <p:grpSp>
        <p:nvGrpSpPr>
          <p:cNvPr id="2" name="Group 1"/>
          <p:cNvGrpSpPr/>
          <p:nvPr/>
        </p:nvGrpSpPr>
        <p:grpSpPr>
          <a:xfrm>
            <a:off x="672526" y="969192"/>
            <a:ext cx="7583960" cy="529838"/>
            <a:chOff x="1558609" y="1076770"/>
            <a:chExt cx="6367623" cy="2452645"/>
          </a:xfrm>
        </p:grpSpPr>
        <p:sp>
          <p:nvSpPr>
            <p:cNvPr id="22" name="Rectangle 21"/>
            <p:cNvSpPr/>
            <p:nvPr/>
          </p:nvSpPr>
          <p:spPr>
            <a:xfrm>
              <a:off x="1558609" y="1076771"/>
              <a:ext cx="1991452" cy="2452644"/>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ctr" anchorCtr="0"/>
            <a:lstStyle/>
            <a:p>
              <a:pPr lvl="0" algn="ctr">
                <a:spcBef>
                  <a:spcPts val="0"/>
                </a:spcBef>
                <a:spcAft>
                  <a:spcPts val="600"/>
                </a:spcAft>
              </a:pPr>
              <a:r>
                <a:rPr lang="en-US" sz="1600" b="1" dirty="0">
                  <a:solidFill>
                    <a:schemeClr val="bg1"/>
                  </a:solidFill>
                </a:rPr>
                <a:t>Handhelds </a:t>
              </a:r>
              <a:r>
                <a:rPr lang="en-US" sz="1600" b="1" dirty="0" smtClean="0">
                  <a:solidFill>
                    <a:schemeClr val="bg1"/>
                  </a:solidFill>
                </a:rPr>
                <a:t>/ Remote</a:t>
              </a:r>
              <a:endParaRPr lang="en-US" sz="1600" b="1" dirty="0">
                <a:solidFill>
                  <a:schemeClr val="bg1"/>
                </a:solidFill>
              </a:endParaRPr>
            </a:p>
          </p:txBody>
        </p:sp>
        <p:sp>
          <p:nvSpPr>
            <p:cNvPr id="23" name="Rectangle 22"/>
            <p:cNvSpPr/>
            <p:nvPr/>
          </p:nvSpPr>
          <p:spPr>
            <a:xfrm>
              <a:off x="3754955" y="1076770"/>
              <a:ext cx="1991452" cy="245264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ctr" anchorCtr="0"/>
            <a:lstStyle/>
            <a:p>
              <a:pPr lvl="0" algn="ctr">
                <a:spcBef>
                  <a:spcPts val="0"/>
                </a:spcBef>
                <a:spcAft>
                  <a:spcPts val="600"/>
                </a:spcAft>
              </a:pPr>
              <a:r>
                <a:rPr lang="en-US" sz="1600" b="1" dirty="0">
                  <a:solidFill>
                    <a:schemeClr val="bg1"/>
                  </a:solidFill>
                </a:rPr>
                <a:t>Single Window</a:t>
              </a:r>
            </a:p>
          </p:txBody>
        </p:sp>
        <p:sp>
          <p:nvSpPr>
            <p:cNvPr id="24" name="Rectangle 23"/>
            <p:cNvSpPr/>
            <p:nvPr/>
          </p:nvSpPr>
          <p:spPr>
            <a:xfrm>
              <a:off x="5934780" y="1076770"/>
              <a:ext cx="1991452" cy="2452643"/>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91440" rtlCol="0" anchor="ctr" anchorCtr="0"/>
            <a:lstStyle/>
            <a:p>
              <a:pPr lvl="0" algn="ctr">
                <a:spcBef>
                  <a:spcPts val="0"/>
                </a:spcBef>
                <a:spcAft>
                  <a:spcPts val="600"/>
                </a:spcAft>
              </a:pPr>
              <a:r>
                <a:rPr lang="en-US" sz="1600" b="1" dirty="0">
                  <a:solidFill>
                    <a:schemeClr val="bg1"/>
                  </a:solidFill>
                </a:rPr>
                <a:t>Bi-Optic</a:t>
              </a:r>
            </a:p>
          </p:txBody>
        </p:sp>
      </p:grpSp>
      <p:sp>
        <p:nvSpPr>
          <p:cNvPr id="25" name="Rectangle 24"/>
          <p:cNvSpPr/>
          <p:nvPr/>
        </p:nvSpPr>
        <p:spPr>
          <a:xfrm>
            <a:off x="672526" y="1499030"/>
            <a:ext cx="2363311" cy="2572283"/>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latin typeface="+mj-lt"/>
              <a:cs typeface="Arial" pitchFamily="34" charset="0"/>
            </a:endParaRPr>
          </a:p>
        </p:txBody>
      </p:sp>
      <p:sp>
        <p:nvSpPr>
          <p:cNvPr id="32" name="Rectangle 31"/>
          <p:cNvSpPr/>
          <p:nvPr/>
        </p:nvSpPr>
        <p:spPr>
          <a:xfrm>
            <a:off x="3286495" y="1499030"/>
            <a:ext cx="2363311" cy="2572283"/>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latin typeface="+mj-lt"/>
              <a:cs typeface="Arial" pitchFamily="34" charset="0"/>
            </a:endParaRPr>
          </a:p>
        </p:txBody>
      </p:sp>
      <p:sp>
        <p:nvSpPr>
          <p:cNvPr id="43" name="Rectangle 42"/>
          <p:cNvSpPr/>
          <p:nvPr/>
        </p:nvSpPr>
        <p:spPr>
          <a:xfrm>
            <a:off x="5884629" y="1499030"/>
            <a:ext cx="2363311" cy="2572283"/>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tIns="91440" bIns="91440" rtlCol="0" anchor="t" anchorCtr="0"/>
          <a:lstStyle/>
          <a:p>
            <a:pPr marL="114300" lvl="0" indent="-114300" defTabSz="816388" fontAlgn="auto">
              <a:lnSpc>
                <a:spcPct val="110000"/>
              </a:lnSpc>
              <a:spcBef>
                <a:spcPts val="0"/>
              </a:spcBef>
              <a:spcAft>
                <a:spcPts val="0"/>
              </a:spcAft>
              <a:buFontTx/>
              <a:buChar char="•"/>
            </a:pPr>
            <a:endParaRPr lang="en-US" sz="800" dirty="0">
              <a:solidFill>
                <a:srgbClr val="262626"/>
              </a:solidFill>
              <a:latin typeface="+mj-lt"/>
              <a:cs typeface="Arial" pitchFamily="34" charset="0"/>
            </a:endParaRPr>
          </a:p>
        </p:txBody>
      </p:sp>
      <p:sp>
        <p:nvSpPr>
          <p:cNvPr id="44" name="AutoShape 53"/>
          <p:cNvSpPr>
            <a:spLocks noChangeArrowheads="1"/>
          </p:cNvSpPr>
          <p:nvPr/>
        </p:nvSpPr>
        <p:spPr bwMode="auto">
          <a:xfrm>
            <a:off x="672526" y="3652570"/>
            <a:ext cx="2371857" cy="418743"/>
          </a:xfrm>
          <a:prstGeom prst="roundRect">
            <a:avLst>
              <a:gd name="adj" fmla="val 0"/>
            </a:avLst>
          </a:prstGeom>
          <a:solidFill>
            <a:srgbClr val="808080"/>
          </a:solidFill>
          <a:ln>
            <a:noFill/>
          </a:ln>
          <a:effectLst/>
          <a:extLst/>
        </p:spPr>
        <p:txBody>
          <a:bodyPr lIns="91418" tIns="45709" rIns="91418" bIns="45709" anchor="ctr"/>
          <a:lstStyle/>
          <a:p>
            <a:pPr algn="ctr" defTabSz="913805"/>
            <a:r>
              <a:rPr lang="en-US" sz="1000" dirty="0">
                <a:solidFill>
                  <a:schemeClr val="bg1"/>
                </a:solidFill>
                <a:latin typeface="Arial"/>
                <a:ea typeface="Verdana" pitchFamily="34" charset="0"/>
                <a:cs typeface="Arial" pitchFamily="34" charset="0"/>
              </a:rPr>
              <a:t>New Cordless Imager for 1D, 2D </a:t>
            </a:r>
            <a:r>
              <a:rPr lang="en-US" sz="1000" dirty="0" smtClean="0">
                <a:solidFill>
                  <a:schemeClr val="bg1"/>
                </a:solidFill>
                <a:latin typeface="Arial"/>
                <a:ea typeface="Verdana" pitchFamily="34" charset="0"/>
                <a:cs typeface="Arial" pitchFamily="34" charset="0"/>
              </a:rPr>
              <a:t/>
            </a:r>
            <a:br>
              <a:rPr lang="en-US" sz="1000" dirty="0" smtClean="0">
                <a:solidFill>
                  <a:schemeClr val="bg1"/>
                </a:solidFill>
                <a:latin typeface="Arial"/>
                <a:ea typeface="Verdana" pitchFamily="34" charset="0"/>
                <a:cs typeface="Arial" pitchFamily="34" charset="0"/>
              </a:rPr>
            </a:br>
            <a:r>
              <a:rPr lang="en-US" sz="1000" dirty="0" smtClean="0">
                <a:solidFill>
                  <a:schemeClr val="bg1"/>
                </a:solidFill>
                <a:latin typeface="Arial"/>
                <a:ea typeface="Verdana" pitchFamily="34" charset="0"/>
                <a:cs typeface="Arial" pitchFamily="34" charset="0"/>
              </a:rPr>
              <a:t>and </a:t>
            </a:r>
            <a:r>
              <a:rPr lang="en-US" sz="1000" dirty="0">
                <a:solidFill>
                  <a:schemeClr val="bg1"/>
                </a:solidFill>
                <a:latin typeface="Arial"/>
                <a:ea typeface="Verdana" pitchFamily="34" charset="0"/>
                <a:cs typeface="Arial" pitchFamily="34" charset="0"/>
              </a:rPr>
              <a:t>Mobile</a:t>
            </a:r>
          </a:p>
        </p:txBody>
      </p:sp>
      <p:sp>
        <p:nvSpPr>
          <p:cNvPr id="45" name="AutoShape 53"/>
          <p:cNvSpPr>
            <a:spLocks noChangeArrowheads="1"/>
          </p:cNvSpPr>
          <p:nvPr/>
        </p:nvSpPr>
        <p:spPr bwMode="auto">
          <a:xfrm>
            <a:off x="3282221" y="3652570"/>
            <a:ext cx="2371857" cy="418743"/>
          </a:xfrm>
          <a:prstGeom prst="roundRect">
            <a:avLst>
              <a:gd name="adj" fmla="val 0"/>
            </a:avLst>
          </a:prstGeom>
          <a:solidFill>
            <a:srgbClr val="808080"/>
          </a:solidFill>
          <a:ln>
            <a:noFill/>
          </a:ln>
          <a:effectLst/>
          <a:extLst/>
        </p:spPr>
        <p:txBody>
          <a:bodyPr lIns="91418" tIns="45709" rIns="91418" bIns="45709" anchor="ctr"/>
          <a:lstStyle/>
          <a:p>
            <a:pPr algn="ctr" defTabSz="913805"/>
            <a:r>
              <a:rPr lang="en-US" sz="1000" dirty="0">
                <a:solidFill>
                  <a:schemeClr val="bg1"/>
                </a:solidFill>
                <a:latin typeface="Arial"/>
                <a:ea typeface="Verdana" pitchFamily="34" charset="0"/>
                <a:cs typeface="Arial" pitchFamily="34" charset="0"/>
              </a:rPr>
              <a:t>New Compact Presentation Imager for 1D, 2D and Mobile</a:t>
            </a:r>
          </a:p>
        </p:txBody>
      </p:sp>
      <p:sp>
        <p:nvSpPr>
          <p:cNvPr id="46" name="AutoShape 53"/>
          <p:cNvSpPr>
            <a:spLocks noChangeArrowheads="1"/>
          </p:cNvSpPr>
          <p:nvPr/>
        </p:nvSpPr>
        <p:spPr bwMode="auto">
          <a:xfrm>
            <a:off x="5884629" y="3652570"/>
            <a:ext cx="2371857" cy="418743"/>
          </a:xfrm>
          <a:prstGeom prst="roundRect">
            <a:avLst>
              <a:gd name="adj" fmla="val 0"/>
            </a:avLst>
          </a:prstGeom>
          <a:solidFill>
            <a:srgbClr val="808080"/>
          </a:solidFill>
          <a:ln>
            <a:noFill/>
          </a:ln>
          <a:effectLst/>
          <a:extLst/>
        </p:spPr>
        <p:txBody>
          <a:bodyPr lIns="91418" tIns="45709" rIns="91418" bIns="45709" anchor="ctr"/>
          <a:lstStyle/>
          <a:p>
            <a:pPr algn="ctr" defTabSz="913805"/>
            <a:r>
              <a:rPr lang="en-US" sz="1000" dirty="0">
                <a:solidFill>
                  <a:schemeClr val="bg1"/>
                </a:solidFill>
                <a:latin typeface="Arial"/>
                <a:ea typeface="Verdana" pitchFamily="34" charset="0"/>
                <a:cs typeface="Arial" pitchFamily="34" charset="0"/>
              </a:rPr>
              <a:t>New Hybrid Bi-Optics, Laser </a:t>
            </a:r>
            <a:r>
              <a:rPr lang="en-US" sz="1000" dirty="0" smtClean="0">
                <a:solidFill>
                  <a:schemeClr val="bg1"/>
                </a:solidFill>
                <a:latin typeface="Arial"/>
                <a:ea typeface="Verdana" pitchFamily="34" charset="0"/>
                <a:cs typeface="Arial" pitchFamily="34" charset="0"/>
              </a:rPr>
              <a:t/>
            </a:r>
            <a:br>
              <a:rPr lang="en-US" sz="1000" dirty="0" smtClean="0">
                <a:solidFill>
                  <a:schemeClr val="bg1"/>
                </a:solidFill>
                <a:latin typeface="Arial"/>
                <a:ea typeface="Verdana" pitchFamily="34" charset="0"/>
                <a:cs typeface="Arial" pitchFamily="34" charset="0"/>
              </a:rPr>
            </a:br>
            <a:r>
              <a:rPr lang="en-US" sz="1000" dirty="0" smtClean="0">
                <a:solidFill>
                  <a:schemeClr val="bg1"/>
                </a:solidFill>
                <a:latin typeface="Arial"/>
                <a:ea typeface="Verdana" pitchFamily="34" charset="0"/>
                <a:cs typeface="Arial" pitchFamily="34" charset="0"/>
              </a:rPr>
              <a:t>and </a:t>
            </a:r>
            <a:r>
              <a:rPr lang="en-US" sz="1000" dirty="0">
                <a:solidFill>
                  <a:schemeClr val="bg1"/>
                </a:solidFill>
                <a:latin typeface="Arial"/>
                <a:ea typeface="Verdana" pitchFamily="34" charset="0"/>
                <a:cs typeface="Arial" pitchFamily="34" charset="0"/>
              </a:rPr>
              <a:t>Imaging</a:t>
            </a:r>
          </a:p>
        </p:txBody>
      </p:sp>
      <p:sp>
        <p:nvSpPr>
          <p:cNvPr id="47" name="Oval 13"/>
          <p:cNvSpPr>
            <a:spLocks noChangeArrowheads="1"/>
          </p:cNvSpPr>
          <p:nvPr/>
        </p:nvSpPr>
        <p:spPr bwMode="auto">
          <a:xfrm>
            <a:off x="785710" y="1610952"/>
            <a:ext cx="1025525" cy="80833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1597" tIns="40799" rIns="81597" bIns="40799" anchor="ctr">
            <a:spAutoFit/>
          </a:bodyPr>
          <a:lstStyle/>
          <a:p>
            <a:pPr algn="ctr" defTabSz="1303338" eaLnBrk="0" hangingPunct="0"/>
            <a:r>
              <a:rPr lang="en-US" sz="800" b="1" dirty="0">
                <a:solidFill>
                  <a:srgbClr val="000000"/>
                </a:solidFill>
                <a:latin typeface="+mj-lt"/>
                <a:ea typeface="ＭＳ Ｐゴシック" pitchFamily="34" charset="-128"/>
                <a:cs typeface="Arial" pitchFamily="34" charset="0"/>
              </a:rPr>
              <a:t>Laser Scanner and Linear</a:t>
            </a:r>
            <a:br>
              <a:rPr lang="en-US" sz="800" b="1" dirty="0">
                <a:solidFill>
                  <a:srgbClr val="000000"/>
                </a:solidFill>
                <a:latin typeface="+mj-lt"/>
                <a:ea typeface="ＭＳ Ｐゴシック" pitchFamily="34" charset="-128"/>
                <a:cs typeface="Arial" pitchFamily="34" charset="0"/>
              </a:rPr>
            </a:br>
            <a:r>
              <a:rPr lang="en-US" sz="800" b="1" dirty="0">
                <a:solidFill>
                  <a:srgbClr val="000000"/>
                </a:solidFill>
                <a:latin typeface="+mj-lt"/>
                <a:ea typeface="ＭＳ Ｐゴシック" pitchFamily="34" charset="-128"/>
                <a:cs typeface="Arial" pitchFamily="34" charset="0"/>
              </a:rPr>
              <a:t>Imagers</a:t>
            </a:r>
          </a:p>
        </p:txBody>
      </p:sp>
      <p:sp>
        <p:nvSpPr>
          <p:cNvPr id="48" name="Oval 14"/>
          <p:cNvSpPr>
            <a:spLocks noChangeArrowheads="1"/>
          </p:cNvSpPr>
          <p:nvPr/>
        </p:nvSpPr>
        <p:spPr bwMode="auto">
          <a:xfrm>
            <a:off x="1908083" y="1981713"/>
            <a:ext cx="1014413" cy="46209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81597" tIns="40799" rIns="81597" bIns="40799" anchor="ctr">
            <a:spAutoFit/>
          </a:bodyPr>
          <a:lstStyle/>
          <a:p>
            <a:pPr algn="ctr" defTabSz="1303338" eaLnBrk="0" hangingPunct="0"/>
            <a:r>
              <a:rPr lang="en-US" sz="800" b="1" dirty="0">
                <a:solidFill>
                  <a:srgbClr val="000000"/>
                </a:solidFill>
                <a:latin typeface="+mj-lt"/>
                <a:ea typeface="ＭＳ Ｐゴシック" pitchFamily="34" charset="-128"/>
                <a:cs typeface="Arial" pitchFamily="34" charset="0"/>
              </a:rPr>
              <a:t>2D/Area</a:t>
            </a:r>
            <a:br>
              <a:rPr lang="en-US" sz="800" b="1" dirty="0">
                <a:solidFill>
                  <a:srgbClr val="000000"/>
                </a:solidFill>
                <a:latin typeface="+mj-lt"/>
                <a:ea typeface="ＭＳ Ｐゴシック" pitchFamily="34" charset="-128"/>
                <a:cs typeface="Arial" pitchFamily="34" charset="0"/>
              </a:rPr>
            </a:br>
            <a:r>
              <a:rPr lang="en-US" sz="800" b="1" dirty="0">
                <a:solidFill>
                  <a:srgbClr val="000000"/>
                </a:solidFill>
                <a:latin typeface="+mj-lt"/>
                <a:ea typeface="ＭＳ Ｐゴシック" pitchFamily="34" charset="-128"/>
                <a:cs typeface="Arial" pitchFamily="34" charset="0"/>
              </a:rPr>
              <a:t>Imager</a:t>
            </a:r>
          </a:p>
        </p:txBody>
      </p:sp>
      <p:pic>
        <p:nvPicPr>
          <p:cNvPr id="49" name="Picture 22" descr="tn_CD293_01_NCR23561203_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rot="931246">
            <a:off x="876208" y="2540580"/>
            <a:ext cx="53816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23" descr="tn_CD293_02_NCR23562200_scanners_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460397" y="2505667"/>
            <a:ext cx="51117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24" descr="tn_CD293_03_NCR23564278_CMYK_jpg"/>
          <p:cNvPicPr>
            <a:picLocks noChangeAspect="1" noChangeArrowheads="1"/>
          </p:cNvPicPr>
          <p:nvPr/>
        </p:nvPicPr>
        <p:blipFill>
          <a:blip r:embed="rId5">
            <a:clrChange>
              <a:clrFrom>
                <a:srgbClr val="FFFFFD"/>
              </a:clrFrom>
              <a:clrTo>
                <a:srgbClr val="FFFFFD">
                  <a:alpha val="0"/>
                </a:srgbClr>
              </a:clrTo>
            </a:clrChange>
            <a:extLst>
              <a:ext uri="{28A0092B-C50C-407E-A947-70E740481C1C}">
                <a14:useLocalDpi xmlns:a14="http://schemas.microsoft.com/office/drawing/2010/main"/>
              </a:ext>
            </a:extLst>
          </a:blip>
          <a:srcRect/>
          <a:stretch>
            <a:fillRect/>
          </a:stretch>
        </p:blipFill>
        <p:spPr bwMode="auto">
          <a:xfrm>
            <a:off x="1044472" y="2946992"/>
            <a:ext cx="663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25" descr="tn_CD293_04_NCR23566707_Beige_jpg"/>
          <p:cNvPicPr>
            <a:picLocks noChangeAspect="1" noChangeArrowheads="1"/>
          </p:cNvPicPr>
          <p:nvPr/>
        </p:nvPicPr>
        <p:blipFill>
          <a:blip r:embed="rId6">
            <a:clrChange>
              <a:clrFrom>
                <a:srgbClr val="FBFBFB"/>
              </a:clrFrom>
              <a:clrTo>
                <a:srgbClr val="FBFBFB">
                  <a:alpha val="0"/>
                </a:srgbClr>
              </a:clrTo>
            </a:clrChange>
            <a:extLst>
              <a:ext uri="{28A0092B-C50C-407E-A947-70E740481C1C}">
                <a14:useLocalDpi xmlns:a14="http://schemas.microsoft.com/office/drawing/2010/main"/>
              </a:ext>
            </a:extLst>
          </a:blip>
          <a:srcRect/>
          <a:stretch>
            <a:fillRect/>
          </a:stretch>
        </p:blipFill>
        <p:spPr bwMode="auto">
          <a:xfrm>
            <a:off x="2268435" y="2600904"/>
            <a:ext cx="492125"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42" descr="CD356_07a_RET__RP_Cordless_Imager_7837"/>
          <p:cNvPicPr>
            <a:picLocks noChangeAspect="1" noChangeArrowheads="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938235" y="2886654"/>
            <a:ext cx="6889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508020" y="1478555"/>
            <a:ext cx="77470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Oval 11"/>
          <p:cNvSpPr>
            <a:spLocks noChangeArrowheads="1"/>
          </p:cNvSpPr>
          <p:nvPr/>
        </p:nvSpPr>
        <p:spPr bwMode="auto">
          <a:xfrm>
            <a:off x="3143147" y="1697787"/>
            <a:ext cx="1420813" cy="46209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81597" tIns="40799" rIns="81597" bIns="40799" anchor="ctr">
            <a:spAutoFit/>
          </a:bodyPr>
          <a:lstStyle/>
          <a:p>
            <a:pPr algn="ctr" defTabSz="1303338" eaLnBrk="0" hangingPunct="0"/>
            <a:r>
              <a:rPr lang="en-US" sz="800" b="1" dirty="0">
                <a:solidFill>
                  <a:srgbClr val="232323"/>
                </a:solidFill>
                <a:latin typeface="+mj-lt"/>
                <a:ea typeface="ＭＳ Ｐゴシック" pitchFamily="34" charset="-128"/>
                <a:cs typeface="Arial" pitchFamily="34" charset="0"/>
              </a:rPr>
              <a:t>Presentation Scanner</a:t>
            </a:r>
          </a:p>
        </p:txBody>
      </p:sp>
      <p:sp>
        <p:nvSpPr>
          <p:cNvPr id="56" name="Oval 12"/>
          <p:cNvSpPr>
            <a:spLocks noChangeArrowheads="1"/>
          </p:cNvSpPr>
          <p:nvPr/>
        </p:nvSpPr>
        <p:spPr bwMode="auto">
          <a:xfrm>
            <a:off x="3963886" y="1478555"/>
            <a:ext cx="1458912" cy="46209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81597" tIns="40799" rIns="81597" bIns="40799" anchor="ctr">
            <a:spAutoFit/>
          </a:bodyPr>
          <a:lstStyle/>
          <a:p>
            <a:pPr algn="ctr" defTabSz="1303338" eaLnBrk="0" hangingPunct="0"/>
            <a:r>
              <a:rPr lang="en-US" sz="800" b="1" dirty="0">
                <a:solidFill>
                  <a:srgbClr val="232323"/>
                </a:solidFill>
                <a:latin typeface="+mj-lt"/>
                <a:ea typeface="ＭＳ Ｐゴシック" pitchFamily="34" charset="-128"/>
                <a:cs typeface="Arial" pitchFamily="34" charset="0"/>
              </a:rPr>
              <a:t>Single Window</a:t>
            </a:r>
            <a:br>
              <a:rPr lang="en-US" sz="800" b="1" dirty="0">
                <a:solidFill>
                  <a:srgbClr val="232323"/>
                </a:solidFill>
                <a:latin typeface="+mj-lt"/>
                <a:ea typeface="ＭＳ Ｐゴシック" pitchFamily="34" charset="-128"/>
                <a:cs typeface="Arial" pitchFamily="34" charset="0"/>
              </a:rPr>
            </a:br>
            <a:r>
              <a:rPr lang="en-US" sz="800" b="1" dirty="0">
                <a:solidFill>
                  <a:srgbClr val="232323"/>
                </a:solidFill>
                <a:latin typeface="+mj-lt"/>
                <a:ea typeface="ＭＳ Ｐゴシック" pitchFamily="34" charset="-128"/>
                <a:cs typeface="Arial" pitchFamily="34" charset="0"/>
              </a:rPr>
              <a:t>Scanner</a:t>
            </a:r>
          </a:p>
        </p:txBody>
      </p:sp>
      <p:pic>
        <p:nvPicPr>
          <p:cNvPr id="57" name="Picture 20"/>
          <p:cNvPicPr>
            <a:picLocks noChangeAspect="1" noChangeArrowheads="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817961" y="1813479"/>
            <a:ext cx="71278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58" name="Picture 26" descr="7893 no stand"/>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3576535" y="2102575"/>
            <a:ext cx="554038"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48" descr="CD377_26a_RET_7884-single-window-hybrid-scanner-front"/>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86149" y="2218305"/>
            <a:ext cx="930275"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50" descr="CD301_07_15inDynakey_RS7884_RP7198"/>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3730523" y="3015217"/>
            <a:ext cx="66675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Oval 11"/>
          <p:cNvSpPr>
            <a:spLocks noChangeArrowheads="1"/>
          </p:cNvSpPr>
          <p:nvPr/>
        </p:nvSpPr>
        <p:spPr bwMode="auto">
          <a:xfrm>
            <a:off x="4286149" y="3038130"/>
            <a:ext cx="1063625" cy="63521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wrap="square" lIns="81597" tIns="40799" rIns="81597" bIns="40799" anchor="ctr">
            <a:spAutoFit/>
          </a:bodyPr>
          <a:lstStyle/>
          <a:p>
            <a:pPr algn="ctr" defTabSz="1303338" eaLnBrk="0" hangingPunct="0"/>
            <a:r>
              <a:rPr lang="en-US" sz="800" b="1" dirty="0">
                <a:solidFill>
                  <a:srgbClr val="232323"/>
                </a:solidFill>
                <a:latin typeface="+mj-lt"/>
                <a:ea typeface="ＭＳ Ｐゴシック" pitchFamily="34" charset="-128"/>
                <a:cs typeface="Arial" pitchFamily="34" charset="0"/>
              </a:rPr>
              <a:t>Single Window Scale</a:t>
            </a:r>
          </a:p>
        </p:txBody>
      </p:sp>
      <p:grpSp>
        <p:nvGrpSpPr>
          <p:cNvPr id="7" name="Group 6"/>
          <p:cNvGrpSpPr/>
          <p:nvPr/>
        </p:nvGrpSpPr>
        <p:grpSpPr>
          <a:xfrm>
            <a:off x="6020123" y="1493985"/>
            <a:ext cx="2015142" cy="2141494"/>
            <a:chOff x="6298037" y="1570038"/>
            <a:chExt cx="2133612" cy="2267393"/>
          </a:xfrm>
        </p:grpSpPr>
        <p:sp>
          <p:nvSpPr>
            <p:cNvPr id="62" name="Text Box 15"/>
            <p:cNvSpPr txBox="1">
              <a:spLocks noChangeArrowheads="1"/>
            </p:cNvSpPr>
            <p:nvPr/>
          </p:nvSpPr>
          <p:spPr bwMode="auto">
            <a:xfrm>
              <a:off x="7310863" y="1570038"/>
              <a:ext cx="1038225" cy="328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597" tIns="40799" rIns="81597" bIns="40799">
              <a:spAutoFit/>
            </a:bodyPr>
            <a:lstStyle>
              <a:lvl1pPr defTabSz="1462088" eaLnBrk="0" hangingPunct="0">
                <a:defRPr>
                  <a:solidFill>
                    <a:schemeClr val="tx1"/>
                  </a:solidFill>
                  <a:latin typeface="Arial" pitchFamily="34" charset="0"/>
                </a:defRPr>
              </a:lvl1pPr>
              <a:lvl2pPr marL="742950" indent="-285750" defTabSz="1462088" eaLnBrk="0" hangingPunct="0">
                <a:defRPr>
                  <a:solidFill>
                    <a:schemeClr val="tx1"/>
                  </a:solidFill>
                  <a:latin typeface="Arial" pitchFamily="34" charset="0"/>
                </a:defRPr>
              </a:lvl2pPr>
              <a:lvl3pPr marL="1143000" indent="-228600" defTabSz="1462088" eaLnBrk="0" hangingPunct="0">
                <a:defRPr>
                  <a:solidFill>
                    <a:schemeClr val="tx1"/>
                  </a:solidFill>
                  <a:latin typeface="Arial" pitchFamily="34" charset="0"/>
                </a:defRPr>
              </a:lvl3pPr>
              <a:lvl4pPr marL="1600200" indent="-228600" defTabSz="1462088" eaLnBrk="0" hangingPunct="0">
                <a:defRPr>
                  <a:solidFill>
                    <a:schemeClr val="tx1"/>
                  </a:solidFill>
                  <a:latin typeface="Arial" pitchFamily="34" charset="0"/>
                </a:defRPr>
              </a:lvl4pPr>
              <a:lvl5pPr marL="2057400" indent="-228600" defTabSz="1462088" eaLnBrk="0" hangingPunct="0">
                <a:defRPr>
                  <a:solidFill>
                    <a:schemeClr val="tx1"/>
                  </a:solidFill>
                  <a:latin typeface="Arial" pitchFamily="34" charset="0"/>
                </a:defRPr>
              </a:lvl5pPr>
              <a:lvl6pPr marL="2514600" indent="-228600" defTabSz="1462088" eaLnBrk="0" fontAlgn="base" hangingPunct="0">
                <a:spcBef>
                  <a:spcPct val="0"/>
                </a:spcBef>
                <a:spcAft>
                  <a:spcPct val="0"/>
                </a:spcAft>
                <a:defRPr>
                  <a:solidFill>
                    <a:schemeClr val="tx1"/>
                  </a:solidFill>
                  <a:latin typeface="Arial" pitchFamily="34" charset="0"/>
                </a:defRPr>
              </a:lvl6pPr>
              <a:lvl7pPr marL="2971800" indent="-228600" defTabSz="1462088" eaLnBrk="0" fontAlgn="base" hangingPunct="0">
                <a:spcBef>
                  <a:spcPct val="0"/>
                </a:spcBef>
                <a:spcAft>
                  <a:spcPct val="0"/>
                </a:spcAft>
                <a:defRPr>
                  <a:solidFill>
                    <a:schemeClr val="tx1"/>
                  </a:solidFill>
                  <a:latin typeface="Arial" pitchFamily="34" charset="0"/>
                </a:defRPr>
              </a:lvl7pPr>
              <a:lvl8pPr marL="3429000" indent="-228600" defTabSz="1462088" eaLnBrk="0" fontAlgn="base" hangingPunct="0">
                <a:spcBef>
                  <a:spcPct val="0"/>
                </a:spcBef>
                <a:spcAft>
                  <a:spcPct val="0"/>
                </a:spcAft>
                <a:defRPr>
                  <a:solidFill>
                    <a:schemeClr val="tx1"/>
                  </a:solidFill>
                  <a:latin typeface="Arial" pitchFamily="34" charset="0"/>
                </a:defRPr>
              </a:lvl8pPr>
              <a:lvl9pPr marL="3886200" indent="-228600" defTabSz="1462088" eaLnBrk="0" fontAlgn="base" hangingPunct="0">
                <a:spcBef>
                  <a:spcPct val="0"/>
                </a:spcBef>
                <a:spcAft>
                  <a:spcPct val="0"/>
                </a:spcAft>
                <a:defRPr>
                  <a:solidFill>
                    <a:schemeClr val="tx1"/>
                  </a:solidFill>
                  <a:latin typeface="Arial" pitchFamily="34" charset="0"/>
                </a:defRPr>
              </a:lvl9pPr>
            </a:lstStyle>
            <a:p>
              <a:pPr algn="ctr"/>
              <a:r>
                <a:rPr lang="en-US" sz="800" b="1" dirty="0">
                  <a:solidFill>
                    <a:srgbClr val="232323"/>
                  </a:solidFill>
                  <a:latin typeface="+mj-lt"/>
                  <a:ea typeface="ＭＳ Ｐゴシック" pitchFamily="34" charset="-128"/>
                  <a:cs typeface="Arial" pitchFamily="34" charset="0"/>
                </a:rPr>
                <a:t>High</a:t>
              </a:r>
            </a:p>
            <a:p>
              <a:pPr algn="ctr"/>
              <a:r>
                <a:rPr lang="en-US" sz="800" b="1" dirty="0">
                  <a:solidFill>
                    <a:srgbClr val="232323"/>
                  </a:solidFill>
                  <a:latin typeface="+mj-lt"/>
                  <a:ea typeface="ＭＳ Ｐゴシック" pitchFamily="34" charset="-128"/>
                  <a:cs typeface="Arial" pitchFamily="34" charset="0"/>
                </a:rPr>
                <a:t>Performance</a:t>
              </a:r>
            </a:p>
          </p:txBody>
        </p:sp>
        <p:sp>
          <p:nvSpPr>
            <p:cNvPr id="63" name="Text Box 16"/>
            <p:cNvSpPr txBox="1">
              <a:spLocks noChangeArrowheads="1"/>
            </p:cNvSpPr>
            <p:nvPr/>
          </p:nvSpPr>
          <p:spPr bwMode="auto">
            <a:xfrm>
              <a:off x="6709211" y="3301564"/>
              <a:ext cx="696913" cy="328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597" tIns="40799" rIns="81597" bIns="40799">
              <a:spAutoFit/>
            </a:bodyPr>
            <a:lstStyle>
              <a:lvl1pPr defTabSz="1462088" eaLnBrk="0" hangingPunct="0">
                <a:defRPr>
                  <a:solidFill>
                    <a:schemeClr val="tx1"/>
                  </a:solidFill>
                  <a:latin typeface="Arial" pitchFamily="34" charset="0"/>
                </a:defRPr>
              </a:lvl1pPr>
              <a:lvl2pPr marL="742950" indent="-285750" defTabSz="1462088" eaLnBrk="0" hangingPunct="0">
                <a:defRPr>
                  <a:solidFill>
                    <a:schemeClr val="tx1"/>
                  </a:solidFill>
                  <a:latin typeface="Arial" pitchFamily="34" charset="0"/>
                </a:defRPr>
              </a:lvl2pPr>
              <a:lvl3pPr marL="1143000" indent="-228600" defTabSz="1462088" eaLnBrk="0" hangingPunct="0">
                <a:defRPr>
                  <a:solidFill>
                    <a:schemeClr val="tx1"/>
                  </a:solidFill>
                  <a:latin typeface="Arial" pitchFamily="34" charset="0"/>
                </a:defRPr>
              </a:lvl3pPr>
              <a:lvl4pPr marL="1600200" indent="-228600" defTabSz="1462088" eaLnBrk="0" hangingPunct="0">
                <a:defRPr>
                  <a:solidFill>
                    <a:schemeClr val="tx1"/>
                  </a:solidFill>
                  <a:latin typeface="Arial" pitchFamily="34" charset="0"/>
                </a:defRPr>
              </a:lvl4pPr>
              <a:lvl5pPr marL="2057400" indent="-228600" defTabSz="1462088" eaLnBrk="0" hangingPunct="0">
                <a:defRPr>
                  <a:solidFill>
                    <a:schemeClr val="tx1"/>
                  </a:solidFill>
                  <a:latin typeface="Arial" pitchFamily="34" charset="0"/>
                </a:defRPr>
              </a:lvl5pPr>
              <a:lvl6pPr marL="2514600" indent="-228600" defTabSz="1462088" eaLnBrk="0" fontAlgn="base" hangingPunct="0">
                <a:spcBef>
                  <a:spcPct val="0"/>
                </a:spcBef>
                <a:spcAft>
                  <a:spcPct val="0"/>
                </a:spcAft>
                <a:defRPr>
                  <a:solidFill>
                    <a:schemeClr val="tx1"/>
                  </a:solidFill>
                  <a:latin typeface="Arial" pitchFamily="34" charset="0"/>
                </a:defRPr>
              </a:lvl6pPr>
              <a:lvl7pPr marL="2971800" indent="-228600" defTabSz="1462088" eaLnBrk="0" fontAlgn="base" hangingPunct="0">
                <a:spcBef>
                  <a:spcPct val="0"/>
                </a:spcBef>
                <a:spcAft>
                  <a:spcPct val="0"/>
                </a:spcAft>
                <a:defRPr>
                  <a:solidFill>
                    <a:schemeClr val="tx1"/>
                  </a:solidFill>
                  <a:latin typeface="Arial" pitchFamily="34" charset="0"/>
                </a:defRPr>
              </a:lvl7pPr>
              <a:lvl8pPr marL="3429000" indent="-228600" defTabSz="1462088" eaLnBrk="0" fontAlgn="base" hangingPunct="0">
                <a:spcBef>
                  <a:spcPct val="0"/>
                </a:spcBef>
                <a:spcAft>
                  <a:spcPct val="0"/>
                </a:spcAft>
                <a:defRPr>
                  <a:solidFill>
                    <a:schemeClr val="tx1"/>
                  </a:solidFill>
                  <a:latin typeface="Arial" pitchFamily="34" charset="0"/>
                </a:defRPr>
              </a:lvl8pPr>
              <a:lvl9pPr marL="3886200" indent="-228600" defTabSz="1462088" eaLnBrk="0" fontAlgn="base" hangingPunct="0">
                <a:spcBef>
                  <a:spcPct val="0"/>
                </a:spcBef>
                <a:spcAft>
                  <a:spcPct val="0"/>
                </a:spcAft>
                <a:defRPr>
                  <a:solidFill>
                    <a:schemeClr val="tx1"/>
                  </a:solidFill>
                  <a:latin typeface="Arial" pitchFamily="34" charset="0"/>
                </a:defRPr>
              </a:lvl9pPr>
            </a:lstStyle>
            <a:p>
              <a:pPr algn="ctr"/>
              <a:r>
                <a:rPr lang="en-US" sz="800" b="1" dirty="0">
                  <a:solidFill>
                    <a:srgbClr val="232323"/>
                  </a:solidFill>
                  <a:latin typeface="+mj-lt"/>
                  <a:ea typeface="ＭＳ Ｐゴシック" pitchFamily="34" charset="-128"/>
                  <a:cs typeface="Arial" pitchFamily="34" charset="0"/>
                </a:rPr>
                <a:t>Low Profile</a:t>
              </a:r>
            </a:p>
          </p:txBody>
        </p:sp>
        <p:pic>
          <p:nvPicPr>
            <p:cNvPr id="64" name="Picture 21"/>
            <p:cNvPicPr>
              <a:picLocks noChangeAspect="1" noChangeArrowheads="1"/>
            </p:cNvPicPr>
            <p:nvPr/>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98037" y="2507815"/>
              <a:ext cx="9652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65" name="Picture 27" descr="CD358_08a_RET_RP_HighPerfHybridBiOpticScanner_7878"/>
            <p:cNvPicPr>
              <a:picLocks noChangeAspect="1" noChangeArrowheads="1"/>
            </p:cNvPicPr>
            <p:nvPr/>
          </p:nvPicPr>
          <p:blipFill>
            <a:blip r:embed="rId1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406124" y="1901817"/>
              <a:ext cx="102552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43" descr="CD358_07a_RET_RP_LowProfileHybridBiOpticScanner_7874"/>
            <p:cNvPicPr>
              <a:picLocks noChangeAspect="1" noChangeArrowheads="1"/>
            </p:cNvPicPr>
            <p:nvPr/>
          </p:nvPicPr>
          <p:blipFill>
            <a:blip r:embed="rId1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202913" y="2962718"/>
              <a:ext cx="1012825"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50" descr="realscan 78"/>
            <p:cNvPicPr>
              <a:picLocks noChangeAspect="1" noChangeArrowheads="1"/>
            </p:cNvPicPr>
            <p:nvPr/>
          </p:nvPicPr>
          <p:blipFill>
            <a:blip r:embed="rId1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310737" y="1685341"/>
              <a:ext cx="1033462"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 Box 16"/>
            <p:cNvSpPr txBox="1">
              <a:spLocks noChangeArrowheads="1"/>
            </p:cNvSpPr>
            <p:nvPr/>
          </p:nvSpPr>
          <p:spPr bwMode="auto">
            <a:xfrm>
              <a:off x="7518836" y="2763577"/>
              <a:ext cx="696913" cy="205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597" tIns="40799" rIns="81597" bIns="40799">
              <a:spAutoFit/>
            </a:bodyPr>
            <a:lstStyle>
              <a:lvl1pPr defTabSz="1462088" eaLnBrk="0" hangingPunct="0">
                <a:defRPr>
                  <a:solidFill>
                    <a:schemeClr val="tx1"/>
                  </a:solidFill>
                  <a:latin typeface="Arial" pitchFamily="34" charset="0"/>
                </a:defRPr>
              </a:lvl1pPr>
              <a:lvl2pPr marL="742950" indent="-285750" defTabSz="1462088" eaLnBrk="0" hangingPunct="0">
                <a:defRPr>
                  <a:solidFill>
                    <a:schemeClr val="tx1"/>
                  </a:solidFill>
                  <a:latin typeface="Arial" pitchFamily="34" charset="0"/>
                </a:defRPr>
              </a:lvl2pPr>
              <a:lvl3pPr marL="1143000" indent="-228600" defTabSz="1462088" eaLnBrk="0" hangingPunct="0">
                <a:defRPr>
                  <a:solidFill>
                    <a:schemeClr val="tx1"/>
                  </a:solidFill>
                  <a:latin typeface="Arial" pitchFamily="34" charset="0"/>
                </a:defRPr>
              </a:lvl3pPr>
              <a:lvl4pPr marL="1600200" indent="-228600" defTabSz="1462088" eaLnBrk="0" hangingPunct="0">
                <a:defRPr>
                  <a:solidFill>
                    <a:schemeClr val="tx1"/>
                  </a:solidFill>
                  <a:latin typeface="Arial" pitchFamily="34" charset="0"/>
                </a:defRPr>
              </a:lvl4pPr>
              <a:lvl5pPr marL="2057400" indent="-228600" defTabSz="1462088" eaLnBrk="0" hangingPunct="0">
                <a:defRPr>
                  <a:solidFill>
                    <a:schemeClr val="tx1"/>
                  </a:solidFill>
                  <a:latin typeface="Arial" pitchFamily="34" charset="0"/>
                </a:defRPr>
              </a:lvl5pPr>
              <a:lvl6pPr marL="2514600" indent="-228600" defTabSz="1462088" eaLnBrk="0" fontAlgn="base" hangingPunct="0">
                <a:spcBef>
                  <a:spcPct val="0"/>
                </a:spcBef>
                <a:spcAft>
                  <a:spcPct val="0"/>
                </a:spcAft>
                <a:defRPr>
                  <a:solidFill>
                    <a:schemeClr val="tx1"/>
                  </a:solidFill>
                  <a:latin typeface="Arial" pitchFamily="34" charset="0"/>
                </a:defRPr>
              </a:lvl6pPr>
              <a:lvl7pPr marL="2971800" indent="-228600" defTabSz="1462088" eaLnBrk="0" fontAlgn="base" hangingPunct="0">
                <a:spcBef>
                  <a:spcPct val="0"/>
                </a:spcBef>
                <a:spcAft>
                  <a:spcPct val="0"/>
                </a:spcAft>
                <a:defRPr>
                  <a:solidFill>
                    <a:schemeClr val="tx1"/>
                  </a:solidFill>
                  <a:latin typeface="Arial" pitchFamily="34" charset="0"/>
                </a:defRPr>
              </a:lvl7pPr>
              <a:lvl8pPr marL="3429000" indent="-228600" defTabSz="1462088" eaLnBrk="0" fontAlgn="base" hangingPunct="0">
                <a:spcBef>
                  <a:spcPct val="0"/>
                </a:spcBef>
                <a:spcAft>
                  <a:spcPct val="0"/>
                </a:spcAft>
                <a:defRPr>
                  <a:solidFill>
                    <a:schemeClr val="tx1"/>
                  </a:solidFill>
                  <a:latin typeface="Arial" pitchFamily="34" charset="0"/>
                </a:defRPr>
              </a:lvl8pPr>
              <a:lvl9pPr marL="3886200" indent="-228600" defTabSz="1462088" eaLnBrk="0" fontAlgn="base" hangingPunct="0">
                <a:spcBef>
                  <a:spcPct val="0"/>
                </a:spcBef>
                <a:spcAft>
                  <a:spcPct val="0"/>
                </a:spcAft>
                <a:defRPr>
                  <a:solidFill>
                    <a:schemeClr val="tx1"/>
                  </a:solidFill>
                  <a:latin typeface="Arial" pitchFamily="34" charset="0"/>
                </a:defRPr>
              </a:lvl9pPr>
            </a:lstStyle>
            <a:p>
              <a:pPr algn="ctr"/>
              <a:r>
                <a:rPr lang="en-US" sz="800" b="1" i="1" dirty="0">
                  <a:solidFill>
                    <a:srgbClr val="232323"/>
                  </a:solidFill>
                  <a:latin typeface="+mj-lt"/>
                  <a:ea typeface="ＭＳ Ｐゴシック" pitchFamily="34" charset="-128"/>
                  <a:cs typeface="Arial" pitchFamily="34" charset="0"/>
                </a:rPr>
                <a:t>Hybrids</a:t>
              </a:r>
            </a:p>
          </p:txBody>
        </p:sp>
      </p:grpSp>
    </p:spTree>
    <p:extLst>
      <p:ext uri="{BB962C8B-B14F-4D97-AF65-F5344CB8AC3E}">
        <p14:creationId xmlns:p14="http://schemas.microsoft.com/office/powerpoint/2010/main" val="795665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836741" y="190500"/>
            <a:ext cx="7090112" cy="720725"/>
          </a:xfrm>
        </p:spPr>
        <p:txBody>
          <a:bodyPr/>
          <a:lstStyle/>
          <a:p>
            <a:pPr>
              <a:spcBef>
                <a:spcPct val="0"/>
              </a:spcBef>
              <a:spcAft>
                <a:spcPts val="0"/>
              </a:spcAft>
              <a:defRPr/>
            </a:pPr>
            <a:r>
              <a:rPr lang="en-US" sz="2800" dirty="0">
                <a:solidFill>
                  <a:schemeClr val="tx1"/>
                </a:solidFill>
                <a:ea typeface="+mj-ea"/>
              </a:rPr>
              <a:t>NCR RealPOS</a:t>
            </a:r>
          </a:p>
          <a:p>
            <a:pPr>
              <a:spcAft>
                <a:spcPts val="0"/>
              </a:spcAft>
              <a:defRPr/>
            </a:pPr>
            <a:r>
              <a:rPr lang="en-PH" sz="1800" dirty="0">
                <a:solidFill>
                  <a:srgbClr val="54B948"/>
                </a:solidFill>
              </a:rPr>
              <a:t>Summary	</a:t>
            </a:r>
          </a:p>
        </p:txBody>
      </p:sp>
      <p:sp>
        <p:nvSpPr>
          <p:cNvPr id="30725" name="Slide Number Placeholder 4"/>
          <p:cNvSpPr>
            <a:spLocks noGrp="1"/>
          </p:cNvSpPr>
          <p:nvPr>
            <p:ph type="sldNum" sz="quarter" idx="19"/>
          </p:nvPr>
        </p:nvSpPr>
        <p:spPr bwMode="auto">
          <a:xfrm>
            <a:off x="8547100" y="4803775"/>
            <a:ext cx="457200" cy="23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fld id="{BEDE5F05-669A-4DA7-94D8-336F48FC7A88}" type="slidenum">
              <a:rPr lang="en-US" smtClean="0">
                <a:solidFill>
                  <a:schemeClr val="tx2"/>
                </a:solidFill>
              </a:rPr>
              <a:pPr eaLnBrk="1" fontAlgn="base" hangingPunct="1">
                <a:spcBef>
                  <a:spcPct val="0"/>
                </a:spcBef>
                <a:spcAft>
                  <a:spcPct val="0"/>
                </a:spcAft>
              </a:pPr>
              <a:t>69</a:t>
            </a:fld>
            <a:endParaRPr lang="en-US" dirty="0" smtClean="0">
              <a:solidFill>
                <a:schemeClr val="tx2"/>
              </a:solidFill>
            </a:endParaRPr>
          </a:p>
        </p:txBody>
      </p:sp>
      <p:graphicFrame>
        <p:nvGraphicFramePr>
          <p:cNvPr id="19" name="Group 46"/>
          <p:cNvGraphicFramePr>
            <a:graphicFrameLocks noGrp="1"/>
          </p:cNvGraphicFramePr>
          <p:nvPr>
            <p:extLst>
              <p:ext uri="{D42A27DB-BD31-4B8C-83A1-F6EECF244321}">
                <p14:modId xmlns:p14="http://schemas.microsoft.com/office/powerpoint/2010/main" val="2979454709"/>
              </p:ext>
            </p:extLst>
          </p:nvPr>
        </p:nvGraphicFramePr>
        <p:xfrm>
          <a:off x="851045" y="1000125"/>
          <a:ext cx="7094537" cy="3352204"/>
        </p:xfrm>
        <a:graphic>
          <a:graphicData uri="http://schemas.openxmlformats.org/drawingml/2006/table">
            <a:tbl>
              <a:tblPr/>
              <a:tblGrid>
                <a:gridCol w="3904726"/>
                <a:gridCol w="3189811"/>
              </a:tblGrid>
              <a:tr h="281958">
                <a:tc gridSpan="2">
                  <a:txBody>
                    <a:bodyPr/>
                    <a:lstStyle/>
                    <a:p>
                      <a:pPr marL="0" marR="0" lvl="0" indent="0" algn="ctr" defTabSz="914400" rtl="0" eaLnBrk="1" fontAlgn="ctr" latinLnBrk="0" hangingPunct="1">
                        <a:lnSpc>
                          <a:spcPct val="100000"/>
                        </a:lnSpc>
                        <a:spcBef>
                          <a:spcPts val="600"/>
                        </a:spcBef>
                        <a:spcAft>
                          <a:spcPts val="600"/>
                        </a:spcAft>
                        <a:buClrTx/>
                        <a:buSzTx/>
                        <a:buFont typeface="Arial" charset="0"/>
                        <a:buNone/>
                        <a:tabLst/>
                      </a:pPr>
                      <a:r>
                        <a:rPr kumimoji="0" lang="en-US" sz="1300" b="1" i="0" u="none" strike="noStrike" cap="none" normalizeH="0" baseline="0" dirty="0" smtClean="0">
                          <a:ln>
                            <a:noFill/>
                          </a:ln>
                          <a:solidFill>
                            <a:schemeClr val="bg1"/>
                          </a:solidFill>
                          <a:effectLst/>
                          <a:latin typeface="+mn-lt"/>
                          <a:cs typeface="Arial" charset="0"/>
                        </a:rPr>
                        <a:t>History of leadership and innovation</a:t>
                      </a:r>
                    </a:p>
                  </a:txBody>
                  <a:tcPr marL="91457" marR="91457" marT="34299" marB="34299"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lumMod val="50000"/>
                        <a:lumOff val="50000"/>
                      </a:schemeClr>
                    </a:solidFill>
                  </a:tcPr>
                </a:tc>
                <a:tc hMerge="1">
                  <a:txBody>
                    <a:bodyPr/>
                    <a:lstStyle/>
                    <a:p>
                      <a:endParaRPr lang="en-US"/>
                    </a:p>
                  </a:txBody>
                  <a:tcPr/>
                </a:tc>
              </a:tr>
              <a:tr h="403246">
                <a:tc>
                  <a:txBody>
                    <a:bodyPr/>
                    <a:lstStyle/>
                    <a:p>
                      <a:pPr marL="0" marR="0" lvl="0" indent="0" algn="l" defTabSz="914400" rtl="0" eaLnBrk="1" fontAlgn="ctr" latinLnBrk="0" hangingPunct="1">
                        <a:lnSpc>
                          <a:spcPct val="100000"/>
                        </a:lnSpc>
                        <a:spcBef>
                          <a:spcPct val="0"/>
                        </a:spcBef>
                        <a:spcAft>
                          <a:spcPct val="0"/>
                        </a:spcAft>
                        <a:buClrTx/>
                        <a:buSzTx/>
                        <a:buFont typeface="Arial" charset="0"/>
                        <a:buNone/>
                        <a:tabLst/>
                      </a:pPr>
                      <a:r>
                        <a:rPr kumimoji="0" lang="en-US" sz="1300" b="1" i="0" u="none" strike="noStrike" cap="none" normalizeH="0" baseline="0" dirty="0" smtClean="0">
                          <a:ln>
                            <a:noFill/>
                          </a:ln>
                          <a:solidFill>
                            <a:schemeClr val="bg1"/>
                          </a:solidFill>
                          <a:effectLst/>
                          <a:latin typeface="+mn-lt"/>
                          <a:cs typeface="Arial" charset="0"/>
                        </a:rPr>
                        <a:t>Broad Solution Portfolio</a:t>
                      </a:r>
                    </a:p>
                  </a:txBody>
                  <a:tcPr marL="91457" marR="91457" marT="34299" marB="34299" anchor="ctr"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ctr" latinLnBrk="0" hangingPunct="1">
                        <a:lnSpc>
                          <a:spcPct val="100000"/>
                        </a:lnSpc>
                        <a:spcBef>
                          <a:spcPts val="600"/>
                        </a:spcBef>
                        <a:spcAft>
                          <a:spcPts val="600"/>
                        </a:spcAft>
                        <a:buClrTx/>
                        <a:buSzTx/>
                        <a:buFont typeface="Arial" charset="0"/>
                        <a:buNone/>
                        <a:tabLst/>
                      </a:pPr>
                      <a:endParaRPr kumimoji="0" lang="en-US" sz="1000" b="0" i="0" u="none" strike="noStrike" cap="none" normalizeH="0" baseline="0" dirty="0" smtClean="0">
                        <a:ln>
                          <a:noFill/>
                        </a:ln>
                        <a:solidFill>
                          <a:schemeClr val="tx1"/>
                        </a:solidFill>
                        <a:effectLst/>
                        <a:latin typeface="+mn-lt"/>
                        <a:cs typeface="Arial" charset="0"/>
                      </a:endParaRPr>
                    </a:p>
                  </a:txBody>
                  <a:tcPr marL="91457" marR="91457" marT="34299" marB="34299"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81000">
                <a:tc>
                  <a:txBody>
                    <a:bodyPr/>
                    <a:lstStyle/>
                    <a:p>
                      <a:pPr marL="0" marR="0" lvl="0" indent="0" algn="l" defTabSz="914400" rtl="0" eaLnBrk="1" fontAlgn="ctr" latinLnBrk="0" hangingPunct="1">
                        <a:lnSpc>
                          <a:spcPct val="100000"/>
                        </a:lnSpc>
                        <a:spcBef>
                          <a:spcPct val="0"/>
                        </a:spcBef>
                        <a:spcAft>
                          <a:spcPct val="0"/>
                        </a:spcAft>
                        <a:buClrTx/>
                        <a:buSzTx/>
                        <a:buFont typeface="Arial" charset="0"/>
                        <a:buNone/>
                        <a:tabLst/>
                      </a:pPr>
                      <a:r>
                        <a:rPr kumimoji="0" lang="en-US" sz="1300" b="1" i="0" u="none" strike="noStrike" cap="none" normalizeH="0" baseline="0" dirty="0" smtClean="0">
                          <a:ln>
                            <a:noFill/>
                          </a:ln>
                          <a:solidFill>
                            <a:schemeClr val="bg1"/>
                          </a:solidFill>
                          <a:effectLst/>
                          <a:latin typeface="+mn-lt"/>
                          <a:cs typeface="Arial" charset="0"/>
                        </a:rPr>
                        <a:t>Scalable Performance</a:t>
                      </a:r>
                    </a:p>
                  </a:txBody>
                  <a:tcPr marL="91457" marR="91457" marT="34299" marB="34299" anchor="ctr"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ctr" latinLnBrk="0" hangingPunct="1">
                        <a:lnSpc>
                          <a:spcPct val="100000"/>
                        </a:lnSpc>
                        <a:spcBef>
                          <a:spcPts val="600"/>
                        </a:spcBef>
                        <a:spcAft>
                          <a:spcPts val="600"/>
                        </a:spcAft>
                        <a:buClrTx/>
                        <a:buSzTx/>
                        <a:buFont typeface="Arial" charset="0"/>
                        <a:buNone/>
                        <a:tabLst/>
                      </a:pPr>
                      <a:endParaRPr kumimoji="0" lang="en-US" sz="1000" b="0" i="0" u="none" strike="noStrike" cap="none" normalizeH="0" baseline="0" dirty="0" smtClean="0">
                        <a:ln>
                          <a:noFill/>
                        </a:ln>
                        <a:solidFill>
                          <a:schemeClr val="tx1"/>
                        </a:solidFill>
                        <a:effectLst/>
                        <a:latin typeface="+mn-lt"/>
                        <a:cs typeface="Arial" charset="0"/>
                      </a:endParaRPr>
                    </a:p>
                  </a:txBody>
                  <a:tcPr marL="91457" marR="91457" marT="34299" marB="34299"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81000">
                <a:tc>
                  <a:txBody>
                    <a:bodyPr/>
                    <a:lstStyle/>
                    <a:p>
                      <a:pPr marL="0" marR="0" lvl="0" indent="0" algn="l" defTabSz="914400" rtl="0" eaLnBrk="1" fontAlgn="ctr" latinLnBrk="0" hangingPunct="1">
                        <a:lnSpc>
                          <a:spcPct val="100000"/>
                        </a:lnSpc>
                        <a:spcBef>
                          <a:spcPct val="0"/>
                        </a:spcBef>
                        <a:spcAft>
                          <a:spcPct val="0"/>
                        </a:spcAft>
                        <a:buClrTx/>
                        <a:buSzTx/>
                        <a:buFont typeface="Arial" charset="0"/>
                        <a:buNone/>
                        <a:tabLst/>
                      </a:pPr>
                      <a:r>
                        <a:rPr kumimoji="0" lang="en-US" sz="1300" b="1" i="0" u="none" strike="noStrike" cap="none" normalizeH="0" baseline="0" dirty="0" smtClean="0">
                          <a:ln>
                            <a:noFill/>
                          </a:ln>
                          <a:solidFill>
                            <a:schemeClr val="bg1"/>
                          </a:solidFill>
                          <a:effectLst/>
                          <a:latin typeface="+mn-lt"/>
                          <a:cs typeface="Arial" charset="0"/>
                        </a:rPr>
                        <a:t>User Centered Design</a:t>
                      </a:r>
                    </a:p>
                  </a:txBody>
                  <a:tcPr marL="91457" marR="91457" marT="34299" marB="34299" anchor="ctr"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ctr" latinLnBrk="0" hangingPunct="1">
                        <a:lnSpc>
                          <a:spcPct val="100000"/>
                        </a:lnSpc>
                        <a:spcBef>
                          <a:spcPts val="600"/>
                        </a:spcBef>
                        <a:spcAft>
                          <a:spcPts val="600"/>
                        </a:spcAft>
                        <a:buClrTx/>
                        <a:buSzTx/>
                        <a:buFont typeface="Arial" charset="0"/>
                        <a:buNone/>
                        <a:tabLst/>
                      </a:pPr>
                      <a:endParaRPr kumimoji="0" lang="en-US" sz="1000" b="0" i="0" u="none" strike="noStrike" cap="none" normalizeH="0" baseline="0" dirty="0" smtClean="0">
                        <a:ln>
                          <a:noFill/>
                        </a:ln>
                        <a:solidFill>
                          <a:schemeClr val="tx1"/>
                        </a:solidFill>
                        <a:effectLst/>
                        <a:latin typeface="+mn-lt"/>
                        <a:cs typeface="Arial" charset="0"/>
                      </a:endParaRPr>
                    </a:p>
                  </a:txBody>
                  <a:tcPr marL="91457" marR="91457" marT="34299" marB="34299"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81000">
                <a:tc>
                  <a:txBody>
                    <a:bodyPr/>
                    <a:lstStyle/>
                    <a:p>
                      <a:pPr marL="0" marR="0" lvl="0" indent="0" algn="l" defTabSz="914400" rtl="0" eaLnBrk="1" fontAlgn="ctr" latinLnBrk="0" hangingPunct="1">
                        <a:lnSpc>
                          <a:spcPct val="100000"/>
                        </a:lnSpc>
                        <a:spcBef>
                          <a:spcPct val="0"/>
                        </a:spcBef>
                        <a:spcAft>
                          <a:spcPct val="0"/>
                        </a:spcAft>
                        <a:buClrTx/>
                        <a:buSzTx/>
                        <a:buFont typeface="Arial" charset="0"/>
                        <a:buNone/>
                        <a:tabLst/>
                      </a:pPr>
                      <a:r>
                        <a:rPr kumimoji="0" lang="en-US" sz="1300" b="1" i="0" u="none" strike="noStrike" cap="none" normalizeH="0" baseline="0" dirty="0" smtClean="0">
                          <a:ln>
                            <a:noFill/>
                          </a:ln>
                          <a:solidFill>
                            <a:schemeClr val="bg1"/>
                          </a:solidFill>
                          <a:effectLst/>
                          <a:latin typeface="+mn-lt"/>
                          <a:cs typeface="Arial" charset="0"/>
                        </a:rPr>
                        <a:t>Purpose Built for Retail</a:t>
                      </a:r>
                    </a:p>
                  </a:txBody>
                  <a:tcPr marL="91457" marR="91457" marT="34299" marB="34299" anchor="ctr"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ctr" latinLnBrk="0" hangingPunct="1">
                        <a:lnSpc>
                          <a:spcPct val="100000"/>
                        </a:lnSpc>
                        <a:spcBef>
                          <a:spcPts val="600"/>
                        </a:spcBef>
                        <a:spcAft>
                          <a:spcPts val="600"/>
                        </a:spcAft>
                        <a:buClrTx/>
                        <a:buSzTx/>
                        <a:buFont typeface="Arial" charset="0"/>
                        <a:buNone/>
                        <a:tabLst/>
                      </a:pPr>
                      <a:endParaRPr kumimoji="0" lang="en-US" sz="1000" b="0" i="0" u="none" strike="noStrike" cap="none" normalizeH="0" baseline="0" dirty="0" smtClean="0">
                        <a:ln>
                          <a:noFill/>
                        </a:ln>
                        <a:solidFill>
                          <a:schemeClr val="tx1"/>
                        </a:solidFill>
                        <a:effectLst/>
                        <a:latin typeface="+mn-lt"/>
                        <a:cs typeface="Arial" charset="0"/>
                      </a:endParaRPr>
                    </a:p>
                  </a:txBody>
                  <a:tcPr marL="91457" marR="91457" marT="34299" marB="34299"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81000">
                <a:tc>
                  <a:txBody>
                    <a:bodyPr/>
                    <a:lstStyle/>
                    <a:p>
                      <a:pPr marL="0" marR="0" lvl="0" indent="0" algn="l" defTabSz="914400" rtl="0" eaLnBrk="1" fontAlgn="ctr" latinLnBrk="0" hangingPunct="1">
                        <a:lnSpc>
                          <a:spcPct val="100000"/>
                        </a:lnSpc>
                        <a:spcBef>
                          <a:spcPct val="0"/>
                        </a:spcBef>
                        <a:spcAft>
                          <a:spcPct val="0"/>
                        </a:spcAft>
                        <a:buClrTx/>
                        <a:buSzTx/>
                        <a:buFont typeface="Arial" charset="0"/>
                        <a:buNone/>
                        <a:tabLst/>
                      </a:pPr>
                      <a:r>
                        <a:rPr kumimoji="0" lang="en-US" sz="1300" b="1" i="0" u="none" strike="noStrike" cap="none" normalizeH="0" baseline="0" dirty="0" smtClean="0">
                          <a:ln>
                            <a:noFill/>
                          </a:ln>
                          <a:solidFill>
                            <a:schemeClr val="bg1"/>
                          </a:solidFill>
                          <a:effectLst/>
                          <a:latin typeface="+mn-lt"/>
                          <a:cs typeface="Arial" charset="0"/>
                        </a:rPr>
                        <a:t>Progressive Styling</a:t>
                      </a:r>
                    </a:p>
                  </a:txBody>
                  <a:tcPr marL="91457" marR="91457" marT="34299" marB="34299" anchor="ctr"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ctr" latinLnBrk="0" hangingPunct="1">
                        <a:lnSpc>
                          <a:spcPct val="100000"/>
                        </a:lnSpc>
                        <a:spcBef>
                          <a:spcPts val="600"/>
                        </a:spcBef>
                        <a:spcAft>
                          <a:spcPts val="600"/>
                        </a:spcAft>
                        <a:buClrTx/>
                        <a:buSzTx/>
                        <a:buFont typeface="Arial" charset="0"/>
                        <a:buNone/>
                        <a:tabLst/>
                      </a:pPr>
                      <a:endParaRPr kumimoji="0" lang="en-US" sz="1000" b="0" i="0" u="none" strike="noStrike" cap="none" normalizeH="0" baseline="0" dirty="0" smtClean="0">
                        <a:ln>
                          <a:noFill/>
                        </a:ln>
                        <a:solidFill>
                          <a:schemeClr val="tx1"/>
                        </a:solidFill>
                        <a:effectLst/>
                        <a:latin typeface="+mn-lt"/>
                        <a:cs typeface="Arial" charset="0"/>
                      </a:endParaRPr>
                    </a:p>
                  </a:txBody>
                  <a:tcPr marL="91457" marR="91457" marT="34299" marB="34299"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81000">
                <a:tc>
                  <a:txBody>
                    <a:bodyPr/>
                    <a:lstStyle/>
                    <a:p>
                      <a:pPr marL="0" marR="0" lvl="0" indent="0" algn="l" defTabSz="914400" rtl="0" eaLnBrk="1" fontAlgn="ctr" latinLnBrk="0" hangingPunct="1">
                        <a:lnSpc>
                          <a:spcPct val="100000"/>
                        </a:lnSpc>
                        <a:spcBef>
                          <a:spcPct val="0"/>
                        </a:spcBef>
                        <a:spcAft>
                          <a:spcPct val="0"/>
                        </a:spcAft>
                        <a:buClrTx/>
                        <a:buSzTx/>
                        <a:buFont typeface="Arial" charset="0"/>
                        <a:buNone/>
                        <a:tabLst/>
                      </a:pPr>
                      <a:r>
                        <a:rPr kumimoji="0" lang="en-US" sz="1300" b="1" i="0" u="none" strike="noStrike" cap="none" normalizeH="0" baseline="0" dirty="0" smtClean="0">
                          <a:ln>
                            <a:noFill/>
                          </a:ln>
                          <a:solidFill>
                            <a:schemeClr val="bg1"/>
                          </a:solidFill>
                          <a:effectLst/>
                          <a:latin typeface="+mn-lt"/>
                          <a:cs typeface="Arial" charset="0"/>
                        </a:rPr>
                        <a:t>Environmentally Friendly</a:t>
                      </a:r>
                    </a:p>
                  </a:txBody>
                  <a:tcPr marL="91457" marR="91457" marT="34299" marB="34299" anchor="ctr"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ctr" latinLnBrk="0" hangingPunct="1">
                        <a:lnSpc>
                          <a:spcPct val="100000"/>
                        </a:lnSpc>
                        <a:spcBef>
                          <a:spcPts val="600"/>
                        </a:spcBef>
                        <a:spcAft>
                          <a:spcPts val="600"/>
                        </a:spcAft>
                        <a:buClrTx/>
                        <a:buSzTx/>
                        <a:buFont typeface="Arial" charset="0"/>
                        <a:buNone/>
                        <a:tabLst/>
                      </a:pPr>
                      <a:endParaRPr kumimoji="0" lang="en-US" sz="1000" b="0" i="0" u="none" strike="noStrike" cap="none" normalizeH="0" baseline="0" dirty="0" smtClean="0">
                        <a:ln>
                          <a:noFill/>
                        </a:ln>
                        <a:solidFill>
                          <a:schemeClr val="tx1"/>
                        </a:solidFill>
                        <a:effectLst/>
                        <a:latin typeface="+mn-lt"/>
                        <a:cs typeface="Arial" charset="0"/>
                      </a:endParaRPr>
                    </a:p>
                  </a:txBody>
                  <a:tcPr marL="91457" marR="91457" marT="34299" marB="34299"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81000">
                <a:tc>
                  <a:txBody>
                    <a:bodyPr/>
                    <a:lstStyle/>
                    <a:p>
                      <a:pPr marL="0" marR="0" lvl="0" indent="0" algn="l" defTabSz="914400" rtl="0" eaLnBrk="1" fontAlgn="ctr" latinLnBrk="0" hangingPunct="1">
                        <a:lnSpc>
                          <a:spcPct val="100000"/>
                        </a:lnSpc>
                        <a:spcBef>
                          <a:spcPct val="0"/>
                        </a:spcBef>
                        <a:spcAft>
                          <a:spcPct val="0"/>
                        </a:spcAft>
                        <a:buClrTx/>
                        <a:buSzTx/>
                        <a:buFont typeface="Arial" charset="0"/>
                        <a:buNone/>
                        <a:tabLst/>
                      </a:pPr>
                      <a:r>
                        <a:rPr kumimoji="0" lang="en-US" sz="1300" b="1" i="0" u="none" strike="noStrike" cap="none" normalizeH="0" baseline="0" dirty="0" smtClean="0">
                          <a:ln>
                            <a:noFill/>
                          </a:ln>
                          <a:solidFill>
                            <a:schemeClr val="bg1"/>
                          </a:solidFill>
                          <a:effectLst/>
                          <a:latin typeface="+mn-lt"/>
                          <a:cs typeface="Arial" charset="0"/>
                        </a:rPr>
                        <a:t>Serviceability and Manageability</a:t>
                      </a:r>
                    </a:p>
                  </a:txBody>
                  <a:tcPr marL="91457" marR="91457" marT="34299" marB="34299" anchor="ctr"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ctr" latinLnBrk="0" hangingPunct="1">
                        <a:lnSpc>
                          <a:spcPct val="100000"/>
                        </a:lnSpc>
                        <a:spcBef>
                          <a:spcPts val="600"/>
                        </a:spcBef>
                        <a:spcAft>
                          <a:spcPts val="600"/>
                        </a:spcAft>
                        <a:buClrTx/>
                        <a:buSzTx/>
                        <a:buFont typeface="Arial" charset="0"/>
                        <a:buNone/>
                        <a:tabLst/>
                      </a:pPr>
                      <a:endParaRPr kumimoji="0" lang="en-US" sz="1000" b="0" i="0" u="none" strike="noStrike" cap="none" normalizeH="0" baseline="0" dirty="0" smtClean="0">
                        <a:ln>
                          <a:noFill/>
                        </a:ln>
                        <a:solidFill>
                          <a:schemeClr val="tx1"/>
                        </a:solidFill>
                        <a:effectLst/>
                        <a:latin typeface="+mn-lt"/>
                        <a:cs typeface="Arial" charset="0"/>
                      </a:endParaRPr>
                    </a:p>
                  </a:txBody>
                  <a:tcPr marL="91457" marR="91457" marT="34299" marB="34299"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81000">
                <a:tc>
                  <a:txBody>
                    <a:bodyPr/>
                    <a:lstStyle/>
                    <a:p>
                      <a:pPr marL="0" marR="0" lvl="0" indent="0" algn="l" defTabSz="914400" rtl="0" eaLnBrk="1" fontAlgn="ctr" latinLnBrk="0" hangingPunct="1">
                        <a:lnSpc>
                          <a:spcPct val="100000"/>
                        </a:lnSpc>
                        <a:spcBef>
                          <a:spcPct val="0"/>
                        </a:spcBef>
                        <a:spcAft>
                          <a:spcPct val="0"/>
                        </a:spcAft>
                        <a:buClrTx/>
                        <a:buSzTx/>
                        <a:buFont typeface="Arial" charset="0"/>
                        <a:buNone/>
                        <a:tabLst/>
                      </a:pPr>
                      <a:r>
                        <a:rPr kumimoji="0" lang="en-US" sz="1300" b="1" i="0" u="none" strike="noStrike" cap="none" normalizeH="0" baseline="0" dirty="0" smtClean="0">
                          <a:ln>
                            <a:noFill/>
                          </a:ln>
                          <a:solidFill>
                            <a:schemeClr val="bg1"/>
                          </a:solidFill>
                          <a:effectLst/>
                          <a:latin typeface="+mn-lt"/>
                          <a:cs typeface="Arial" charset="0"/>
                        </a:rPr>
                        <a:t>Extended Product &amp; Support Lifecycle</a:t>
                      </a:r>
                    </a:p>
                  </a:txBody>
                  <a:tcPr marL="91457" marR="91457" marT="34299" marB="34299" anchor="ctr" horzOverflow="overflow">
                    <a:lnL w="63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54B948"/>
                    </a:solidFill>
                  </a:tcPr>
                </a:tc>
                <a:tc>
                  <a:txBody>
                    <a:bodyPr/>
                    <a:lstStyle/>
                    <a:p>
                      <a:pPr marL="0" marR="0" lvl="0" indent="0" algn="ctr" defTabSz="914400" rtl="0" eaLnBrk="1" fontAlgn="ctr" latinLnBrk="0" hangingPunct="1">
                        <a:lnSpc>
                          <a:spcPct val="100000"/>
                        </a:lnSpc>
                        <a:spcBef>
                          <a:spcPts val="600"/>
                        </a:spcBef>
                        <a:spcAft>
                          <a:spcPts val="600"/>
                        </a:spcAft>
                        <a:buClrTx/>
                        <a:buSzTx/>
                        <a:buFont typeface="Arial" charset="0"/>
                        <a:buNone/>
                        <a:tabLst/>
                      </a:pPr>
                      <a:endParaRPr kumimoji="0" lang="en-US" sz="1000" b="0" i="0" u="none" strike="noStrike" cap="none" normalizeH="0" baseline="0" dirty="0" smtClean="0">
                        <a:ln>
                          <a:noFill/>
                        </a:ln>
                        <a:solidFill>
                          <a:schemeClr val="tx1"/>
                        </a:solidFill>
                        <a:effectLst/>
                        <a:latin typeface="+mn-lt"/>
                        <a:cs typeface="Arial" charset="0"/>
                      </a:endParaRPr>
                    </a:p>
                  </a:txBody>
                  <a:tcPr marL="91457" marR="91457" marT="34299" marB="34299" horzOverflow="overflow">
                    <a:lnL w="1270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pic>
        <p:nvPicPr>
          <p:cNvPr id="21" name="Picture 2" descr="C:\Users\pf185024\Desktop\NCR Work\PowerPoint Project\2013\RealPOS Presentation\check.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36907" y="1304329"/>
            <a:ext cx="481012" cy="34766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2" descr="C:\Users\pf185024\Desktop\NCR Work\PowerPoint Project\2013\RealPOS Presentation\check.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36907" y="2828329"/>
            <a:ext cx="481012" cy="34766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 name="Picture 2" descr="C:\Users\pf185024\Desktop\NCR Work\PowerPoint Project\2013\RealPOS Presentation\check.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36907" y="3209329"/>
            <a:ext cx="481012" cy="34766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1" name="Picture 2" descr="C:\Users\pf185024\Desktop\NCR Work\PowerPoint Project\2013\RealPOS Presentation\check.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36907" y="3590329"/>
            <a:ext cx="481012" cy="34766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2" name="Picture 2" descr="C:\Users\pf185024\Desktop\NCR Work\PowerPoint Project\2013\RealPOS Presentation\check.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32578" y="3971329"/>
            <a:ext cx="481012" cy="34766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850520" y="4352329"/>
            <a:ext cx="7107876" cy="600671"/>
          </a:xfrm>
          <a:prstGeom prst="rect">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lIns="91440" tIns="45720" rIns="91440" bIns="45720" anchor="ctr"/>
          <a:lstStyle/>
          <a:p>
            <a:pPr algn="ctr">
              <a:defRPr/>
            </a:pPr>
            <a:r>
              <a:rPr lang="en-PH" sz="1400" dirty="0">
                <a:cs typeface="Arial" charset="0"/>
              </a:rPr>
              <a:t>Comprehensive product strategy to help retailers enhance the checkout experience, </a:t>
            </a:r>
          </a:p>
          <a:p>
            <a:pPr algn="ctr">
              <a:defRPr/>
            </a:pPr>
            <a:r>
              <a:rPr lang="en-PH" sz="1400" dirty="0">
                <a:cs typeface="Arial" charset="0"/>
              </a:rPr>
              <a:t>improve operational efficiency, and maximize your POS investment.</a:t>
            </a:r>
          </a:p>
        </p:txBody>
      </p:sp>
      <p:pic>
        <p:nvPicPr>
          <p:cNvPr id="12" name="Picture 2" descr="C:\Users\pf185024\Desktop\NCR Work\PowerPoint Project\2013\RealPOS Presentation\check.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36907" y="1671042"/>
            <a:ext cx="481012" cy="34766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pf185024\Desktop\NCR Work\PowerPoint Project\2013\RealPOS Presentation\check.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32145" y="2066329"/>
            <a:ext cx="481012" cy="34766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2" descr="C:\Users\pf185024\Desktop\NCR Work\PowerPoint Project\2013\RealPOS Presentation\check.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36907" y="2447329"/>
            <a:ext cx="481012" cy="34766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2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7</a:t>
            </a:fld>
            <a:endParaRPr lang="en-US" dirty="0"/>
          </a:p>
        </p:txBody>
      </p:sp>
      <p:sp>
        <p:nvSpPr>
          <p:cNvPr id="6" name="Title 5"/>
          <p:cNvSpPr>
            <a:spLocks noGrp="1"/>
          </p:cNvSpPr>
          <p:nvPr>
            <p:ph type="title"/>
          </p:nvPr>
        </p:nvSpPr>
        <p:spPr/>
        <p:txBody>
          <a:bodyPr/>
          <a:lstStyle/>
          <a:p>
            <a:r>
              <a:rPr lang="en-US" dirty="0"/>
              <a:t>NCR RealPOS </a:t>
            </a:r>
          </a:p>
        </p:txBody>
      </p:sp>
      <p:sp>
        <p:nvSpPr>
          <p:cNvPr id="9" name="Text Placeholder 2"/>
          <p:cNvSpPr>
            <a:spLocks noGrp="1"/>
          </p:cNvSpPr>
          <p:nvPr>
            <p:ph type="body" sz="quarter" idx="4294967295"/>
          </p:nvPr>
        </p:nvSpPr>
        <p:spPr>
          <a:xfrm>
            <a:off x="482501" y="533907"/>
            <a:ext cx="8575773" cy="566737"/>
          </a:xfrm>
          <a:prstGeom prst="rect">
            <a:avLst/>
          </a:prstGeom>
        </p:spPr>
        <p:txBody>
          <a:bodyPr lIns="0"/>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User Centered Design</a:t>
            </a:r>
          </a:p>
        </p:txBody>
      </p:sp>
      <p:sp>
        <p:nvSpPr>
          <p:cNvPr id="11" name="Rectangle 10"/>
          <p:cNvSpPr/>
          <p:nvPr/>
        </p:nvSpPr>
        <p:spPr>
          <a:xfrm>
            <a:off x="5218113" y="1152001"/>
            <a:ext cx="3402013" cy="3376301"/>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tIns="91440" rIns="91440" rtlCol="0" anchor="t" anchorCtr="0"/>
          <a:lstStyle/>
          <a:p>
            <a:pPr marL="171450" lvl="0" indent="-171450" defTabSz="914400">
              <a:spcBef>
                <a:spcPts val="0"/>
              </a:spcBef>
              <a:spcAft>
                <a:spcPts val="0"/>
              </a:spcAft>
              <a:buFont typeface="Arial" pitchFamily="34" charset="0"/>
              <a:buChar char="•"/>
            </a:pPr>
            <a:r>
              <a:rPr lang="en-US" sz="1600" spc="-50" dirty="0">
                <a:solidFill>
                  <a:srgbClr val="FFFFFF"/>
                </a:solidFill>
              </a:rPr>
              <a:t>Human Factors Engineering (HFE)</a:t>
            </a:r>
          </a:p>
          <a:p>
            <a:pPr marL="342900" lvl="0" indent="-171450" defTabSz="914400">
              <a:spcBef>
                <a:spcPts val="0"/>
              </a:spcBef>
              <a:spcAft>
                <a:spcPts val="600"/>
              </a:spcAft>
              <a:buFont typeface="Arial" pitchFamily="34" charset="0"/>
              <a:buChar char="-"/>
            </a:pPr>
            <a:r>
              <a:rPr lang="en-US" sz="1000" dirty="0">
                <a:solidFill>
                  <a:srgbClr val="FFFFFF"/>
                </a:solidFill>
              </a:rPr>
              <a:t>Apply ergonomic design principles to optimize performance, safety and efficiency</a:t>
            </a:r>
          </a:p>
          <a:p>
            <a:pPr marL="171450" lvl="0" indent="-171450" defTabSz="914400">
              <a:spcBef>
                <a:spcPts val="0"/>
              </a:spcBef>
              <a:spcAft>
                <a:spcPts val="0"/>
              </a:spcAft>
              <a:buFont typeface="Arial" pitchFamily="34" charset="0"/>
              <a:buChar char="•"/>
            </a:pPr>
            <a:r>
              <a:rPr lang="en-US" sz="1600" dirty="0">
                <a:solidFill>
                  <a:srgbClr val="FFFFFF"/>
                </a:solidFill>
              </a:rPr>
              <a:t>Intuitive user interfaces</a:t>
            </a:r>
          </a:p>
          <a:p>
            <a:pPr marL="342900" lvl="0" indent="-171450" defTabSz="914400">
              <a:spcBef>
                <a:spcPts val="0"/>
              </a:spcBef>
              <a:spcAft>
                <a:spcPts val="0"/>
              </a:spcAft>
              <a:buFont typeface="Arial" pitchFamily="34" charset="0"/>
              <a:buChar char="-"/>
            </a:pPr>
            <a:r>
              <a:rPr lang="en-US" sz="1000" dirty="0" smtClean="0">
                <a:solidFill>
                  <a:srgbClr val="FFFFFF"/>
                </a:solidFill>
              </a:rPr>
              <a:t>Projected </a:t>
            </a:r>
            <a:r>
              <a:rPr lang="en-US" sz="1000" dirty="0">
                <a:solidFill>
                  <a:srgbClr val="FFFFFF"/>
                </a:solidFill>
              </a:rPr>
              <a:t>Capacitive multi-touch </a:t>
            </a:r>
            <a:r>
              <a:rPr lang="en-US" sz="1000" dirty="0" smtClean="0">
                <a:solidFill>
                  <a:srgbClr val="FFFFFF"/>
                </a:solidFill>
              </a:rPr>
              <a:t>displays enables gesture-based interaction* </a:t>
            </a:r>
          </a:p>
          <a:p>
            <a:pPr marL="342900" indent="-171450" defTabSz="914400">
              <a:lnSpc>
                <a:spcPct val="150000"/>
              </a:lnSpc>
              <a:spcBef>
                <a:spcPts val="0"/>
              </a:spcBef>
              <a:spcAft>
                <a:spcPts val="0"/>
              </a:spcAft>
              <a:buFont typeface="Arial" pitchFamily="34" charset="0"/>
              <a:buChar char="-"/>
            </a:pPr>
            <a:r>
              <a:rPr lang="en-US" sz="1000" dirty="0">
                <a:solidFill>
                  <a:srgbClr val="FFFFFF"/>
                </a:solidFill>
              </a:rPr>
              <a:t>NCR DynaKey </a:t>
            </a:r>
            <a:r>
              <a:rPr lang="en-US" sz="1000" dirty="0" smtClean="0">
                <a:solidFill>
                  <a:srgbClr val="FFFFFF"/>
                </a:solidFill>
              </a:rPr>
              <a:t>– intuitive ATM-style interaction</a:t>
            </a:r>
          </a:p>
          <a:p>
            <a:pPr marL="171450" defTabSz="914400">
              <a:spcBef>
                <a:spcPts val="0"/>
              </a:spcBef>
              <a:spcAft>
                <a:spcPts val="0"/>
              </a:spcAft>
            </a:pPr>
            <a:endParaRPr lang="en-US" sz="400" dirty="0" smtClean="0">
              <a:solidFill>
                <a:srgbClr val="FFFFFF"/>
              </a:solidFill>
            </a:endParaRPr>
          </a:p>
          <a:p>
            <a:pPr marL="171450" indent="-171450" defTabSz="914400">
              <a:spcBef>
                <a:spcPts val="0"/>
              </a:spcBef>
              <a:spcAft>
                <a:spcPts val="0"/>
              </a:spcAft>
              <a:buFont typeface="Arial" pitchFamily="34" charset="0"/>
              <a:buChar char="•"/>
            </a:pPr>
            <a:r>
              <a:rPr lang="en-US" sz="1600" dirty="0" smtClean="0">
                <a:solidFill>
                  <a:srgbClr val="FFFFFF"/>
                </a:solidFill>
              </a:rPr>
              <a:t>Improved </a:t>
            </a:r>
            <a:r>
              <a:rPr lang="en-US" sz="1600" dirty="0">
                <a:solidFill>
                  <a:srgbClr val="FFFFFF"/>
                </a:solidFill>
              </a:rPr>
              <a:t>user experience</a:t>
            </a:r>
          </a:p>
          <a:p>
            <a:pPr marL="342900" lvl="0" indent="-171450" defTabSz="914400">
              <a:spcBef>
                <a:spcPts val="0"/>
              </a:spcBef>
              <a:spcAft>
                <a:spcPts val="0"/>
              </a:spcAft>
              <a:buFont typeface="Arial" pitchFamily="34" charset="0"/>
              <a:buChar char="-"/>
            </a:pPr>
            <a:r>
              <a:rPr lang="en-US" sz="1000" dirty="0">
                <a:solidFill>
                  <a:srgbClr val="FFFFFF"/>
                </a:solidFill>
              </a:rPr>
              <a:t>High </a:t>
            </a:r>
            <a:r>
              <a:rPr lang="en-US" sz="1000" dirty="0" smtClean="0">
                <a:solidFill>
                  <a:srgbClr val="FFFFFF"/>
                </a:solidFill>
              </a:rPr>
              <a:t>bright LED-backlit displays – up to twice the brightness of competitive offerings </a:t>
            </a:r>
          </a:p>
          <a:p>
            <a:pPr marL="342900" lvl="0" indent="-171450" defTabSz="914400">
              <a:spcBef>
                <a:spcPts val="0"/>
              </a:spcBef>
              <a:spcAft>
                <a:spcPts val="0"/>
              </a:spcAft>
              <a:buFont typeface="Arial" pitchFamily="34" charset="0"/>
              <a:buChar char="-"/>
            </a:pPr>
            <a:endParaRPr lang="en-US" sz="400" dirty="0" smtClean="0">
              <a:solidFill>
                <a:srgbClr val="FFFFFF"/>
              </a:solidFill>
            </a:endParaRPr>
          </a:p>
          <a:p>
            <a:pPr marL="342900" lvl="0" indent="-171450" defTabSz="914400">
              <a:spcBef>
                <a:spcPts val="0"/>
              </a:spcBef>
              <a:spcAft>
                <a:spcPts val="0"/>
              </a:spcAft>
              <a:buFont typeface="Arial" pitchFamily="34" charset="0"/>
              <a:buChar char="-"/>
            </a:pPr>
            <a:r>
              <a:rPr lang="en-US" sz="1000" dirty="0" smtClean="0">
                <a:solidFill>
                  <a:srgbClr val="FFFFFF"/>
                </a:solidFill>
              </a:rPr>
              <a:t>Integrated POS touch displays feature a wide </a:t>
            </a:r>
            <a:r>
              <a:rPr lang="en-US" sz="1000" dirty="0">
                <a:solidFill>
                  <a:srgbClr val="FFFFFF"/>
                </a:solidFill>
              </a:rPr>
              <a:t>tilt range for improved usability </a:t>
            </a:r>
            <a:r>
              <a:rPr lang="en-US" sz="1000" dirty="0" smtClean="0">
                <a:solidFill>
                  <a:srgbClr val="FFFFFF"/>
                </a:solidFill>
              </a:rPr>
              <a:t>(0 to 90</a:t>
            </a:r>
            <a:r>
              <a:rPr lang="en-US" sz="1000" dirty="0">
                <a:solidFill>
                  <a:srgbClr val="FFFFFF"/>
                </a:solidFill>
              </a:rPr>
              <a:t>+ degrees)</a:t>
            </a:r>
          </a:p>
          <a:p>
            <a:pPr marL="342900" lvl="0" indent="-171450" defTabSz="914400">
              <a:lnSpc>
                <a:spcPct val="150000"/>
              </a:lnSpc>
              <a:spcBef>
                <a:spcPts val="0"/>
              </a:spcBef>
              <a:spcAft>
                <a:spcPts val="0"/>
              </a:spcAft>
              <a:buFont typeface="Arial" pitchFamily="34" charset="0"/>
              <a:buChar char="-"/>
            </a:pPr>
            <a:r>
              <a:rPr lang="en-US" sz="1000" dirty="0" smtClean="0">
                <a:solidFill>
                  <a:srgbClr val="FFFFFF"/>
                </a:solidFill>
              </a:rPr>
              <a:t>Integrated biometrics – fingerprint recognition**</a:t>
            </a:r>
          </a:p>
          <a:p>
            <a:pPr marL="342900" lvl="0" indent="-171450" defTabSz="914400">
              <a:lnSpc>
                <a:spcPct val="150000"/>
              </a:lnSpc>
              <a:spcBef>
                <a:spcPts val="0"/>
              </a:spcBef>
              <a:spcAft>
                <a:spcPts val="0"/>
              </a:spcAft>
              <a:buFont typeface="Arial" pitchFamily="34" charset="0"/>
              <a:buChar char="-"/>
            </a:pPr>
            <a:r>
              <a:rPr lang="en-US" sz="1000" dirty="0" smtClean="0">
                <a:solidFill>
                  <a:srgbClr val="FFFFFF"/>
                </a:solidFill>
              </a:rPr>
              <a:t>Simple drop </a:t>
            </a:r>
            <a:r>
              <a:rPr lang="en-US" sz="1000" dirty="0">
                <a:solidFill>
                  <a:srgbClr val="FFFFFF"/>
                </a:solidFill>
              </a:rPr>
              <a:t>n’ go paper </a:t>
            </a:r>
            <a:r>
              <a:rPr lang="en-US" sz="1000" dirty="0" smtClean="0">
                <a:solidFill>
                  <a:srgbClr val="FFFFFF"/>
                </a:solidFill>
              </a:rPr>
              <a:t>loading on RP printers </a:t>
            </a:r>
          </a:p>
          <a:p>
            <a:pPr marL="342900" lvl="0" indent="-171450" defTabSz="914400">
              <a:spcBef>
                <a:spcPts val="0"/>
              </a:spcBef>
              <a:spcAft>
                <a:spcPts val="0"/>
              </a:spcAft>
              <a:buFont typeface="Arial" pitchFamily="34" charset="0"/>
              <a:buChar char="-"/>
            </a:pPr>
            <a:endParaRPr lang="en-US" sz="1000" dirty="0" smtClean="0">
              <a:solidFill>
                <a:srgbClr val="FFFFFF"/>
              </a:solidFill>
            </a:endParaRPr>
          </a:p>
          <a:p>
            <a:pPr marL="168275" lvl="0" defTabSz="914400">
              <a:spcBef>
                <a:spcPts val="0"/>
              </a:spcBef>
              <a:spcAft>
                <a:spcPts val="0"/>
              </a:spcAft>
            </a:pPr>
            <a:r>
              <a:rPr lang="en-US" sz="800" i="1" dirty="0" smtClean="0">
                <a:solidFill>
                  <a:srgbClr val="FFFFFF"/>
                </a:solidFill>
              </a:rPr>
              <a:t>*   P-Cap multi-touch available on select terminal &amp; display models</a:t>
            </a:r>
          </a:p>
          <a:p>
            <a:pPr marL="168275" lvl="0" defTabSz="914400">
              <a:spcBef>
                <a:spcPts val="0"/>
              </a:spcBef>
              <a:spcAft>
                <a:spcPts val="0"/>
              </a:spcAft>
            </a:pPr>
            <a:r>
              <a:rPr lang="en-US" sz="800" i="1" dirty="0">
                <a:solidFill>
                  <a:srgbClr val="FFFFFF"/>
                </a:solidFill>
              </a:rPr>
              <a:t>** Biometrics available on select terminals </a:t>
            </a:r>
            <a:r>
              <a:rPr lang="en-US" sz="800" i="1" dirty="0" smtClean="0">
                <a:solidFill>
                  <a:srgbClr val="FFFFFF"/>
                </a:solidFill>
              </a:rPr>
              <a:t>&amp; display models </a:t>
            </a:r>
            <a:r>
              <a:rPr lang="en-US" sz="800" i="1" dirty="0">
                <a:solidFill>
                  <a:srgbClr val="FFFFFF"/>
                </a:solidFill>
              </a:rPr>
              <a:t>	</a:t>
            </a:r>
          </a:p>
        </p:txBody>
      </p:sp>
      <p:sp>
        <p:nvSpPr>
          <p:cNvPr id="10" name="Text Placeholder 2"/>
          <p:cNvSpPr txBox="1">
            <a:spLocks/>
          </p:cNvSpPr>
          <p:nvPr/>
        </p:nvSpPr>
        <p:spPr>
          <a:xfrm>
            <a:off x="493710" y="3905428"/>
            <a:ext cx="4573953" cy="622872"/>
          </a:xfrm>
          <a:prstGeom prst="rect">
            <a:avLst/>
          </a:prstGeom>
          <a:solidFill>
            <a:schemeClr val="bg1">
              <a:lumMod val="50000"/>
              <a:alpha val="85000"/>
            </a:schemeClr>
          </a:solidFill>
        </p:spPr>
        <p:txBody>
          <a:bodyPr lIns="91440" tIns="91440" rIns="91440" bIns="91440" anchor="ctr" anchorCtr="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a:cs typeface="Arial" charset="0"/>
              </a:rPr>
              <a:t>RealPOS terminals, peripherals and user interfaces </a:t>
            </a:r>
            <a:r>
              <a:rPr lang="en-US" sz="1300" dirty="0" smtClean="0">
                <a:cs typeface="Arial" charset="0"/>
              </a:rPr>
              <a:t>are designed </a:t>
            </a:r>
            <a:r>
              <a:rPr lang="en-US" sz="1300" dirty="0">
                <a:cs typeface="Arial" charset="0"/>
              </a:rPr>
              <a:t>for speed and efficiency</a:t>
            </a:r>
          </a:p>
        </p:txBody>
      </p:sp>
      <p:pic>
        <p:nvPicPr>
          <p:cNvPr id="17" name="Picture 5" descr="http://phandroid.s3.amazonaws.com/wp-content/uploads/2011/09/multitouch-gesture.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59153" y="1304087"/>
            <a:ext cx="1806088" cy="114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C:\Users\RD110425\AppData\Local\Microsoft\Windows\Temporary Internet Files\Low\Content.IE5\0NIWWK9V\CD259_01c_RS78_RP5954_ACS[1].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25391" y="2605085"/>
            <a:ext cx="1806088" cy="114989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p:cNvPicPr>
            <a:picLocks noChangeAspect="1" noChangeArrowheads="1"/>
          </p:cNvPicPr>
          <p:nvPr/>
        </p:nvPicPr>
        <p:blipFill>
          <a:blip r:embed="rId5" cstate="screen">
            <a:extLst>
              <a:ext uri="{BEBA8EAE-BF5A-486C-A8C5-ECC9F3942E4B}">
                <a14:imgProps xmlns:a14="http://schemas.microsoft.com/office/drawing/2010/main">
                  <a14:imgLayer r:embed="rId6">
                    <a14:imgEffect>
                      <a14:backgroundRemoval t="1733" b="99257" l="3376" r="99156">
                        <a14:foregroundMark x1="17932" y1="55446" x2="14346" y2="38861"/>
                        <a14:foregroundMark x1="20042" y1="58168" x2="24051" y2="42327"/>
                        <a14:foregroundMark x1="17511" y1="45050" x2="22785" y2="39356"/>
                        <a14:foregroundMark x1="20253" y1="37871" x2="9072" y2="8168"/>
                        <a14:foregroundMark x1="25105" y1="51238" x2="38819" y2="84158"/>
                        <a14:foregroundMark x1="27637" y1="75743" x2="39662" y2="86634"/>
                        <a14:foregroundMark x1="42827" y1="92822" x2="77426" y2="70050"/>
                        <a14:foregroundMark x1="64557" y1="81436" x2="82700" y2="69059"/>
                        <a14:foregroundMark x1="55696" y1="85644" x2="44515" y2="90347"/>
                        <a14:foregroundMark x1="45359" y1="93564" x2="69831" y2="77228"/>
                        <a14:foregroundMark x1="43671" y1="93564" x2="36076" y2="90347"/>
                        <a14:foregroundMark x1="35232" y1="88861" x2="23629" y2="73020"/>
                        <a14:foregroundMark x1="41350" y1="87624" x2="72574" y2="66832"/>
                        <a14:foregroundMark x1="71519" y1="64356" x2="78692" y2="60149"/>
                        <a14:foregroundMark x1="73418" y1="67822" x2="91561" y2="48267"/>
                      </a14:backgroundRemoval>
                    </a14:imgEffect>
                  </a14:imgLayer>
                </a14:imgProps>
              </a:ext>
              <a:ext uri="{28A0092B-C50C-407E-A947-70E740481C1C}">
                <a14:useLocalDpi xmlns:a14="http://schemas.microsoft.com/office/drawing/2010/main"/>
              </a:ext>
            </a:extLst>
          </a:blip>
          <a:srcRect/>
          <a:stretch>
            <a:fillRect/>
          </a:stretch>
        </p:blipFill>
        <p:spPr bwMode="auto">
          <a:xfrm>
            <a:off x="1096464" y="1339948"/>
            <a:ext cx="1228081" cy="1149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1"/>
          <p:cNvSpPr/>
          <p:nvPr/>
        </p:nvSpPr>
        <p:spPr>
          <a:xfrm>
            <a:off x="493710" y="1152001"/>
            <a:ext cx="4573953" cy="275342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5" name="Rectangle 24"/>
          <p:cNvSpPr/>
          <p:nvPr/>
        </p:nvSpPr>
        <p:spPr>
          <a:xfrm>
            <a:off x="825390" y="1304088"/>
            <a:ext cx="1806088" cy="114989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5" name="Picture 9"/>
          <p:cNvPicPr>
            <a:picLocks noChangeAspect="1" noChangeArrowheads="1"/>
          </p:cNvPicPr>
          <p:nvPr/>
        </p:nvPicPr>
        <p:blipFill>
          <a:blip r:embed="rId7" cstate="screen">
            <a:extLst>
              <a:ext uri="{BEBA8EAE-BF5A-486C-A8C5-ECC9F3942E4B}">
                <a14:imgProps xmlns:a14="http://schemas.microsoft.com/office/drawing/2010/main">
                  <a14:imgLayer r:embed="rId8">
                    <a14:imgEffect>
                      <a14:backgroundRemoval t="0" b="100000" l="0" r="100000">
                        <a14:foregroundMark x1="45161" y1="17808" x2="51210" y2="15068"/>
                        <a14:foregroundMark x1="64315" y1="93973" x2="64315" y2="93973"/>
                        <a14:foregroundMark x1="70565" y1="93699" x2="70565" y2="93699"/>
                        <a14:foregroundMark x1="74798" y1="92603" x2="74798" y2="92603"/>
                        <a14:foregroundMark x1="76411" y1="89315" x2="76411" y2="89315"/>
                      </a14:backgroundRemoval>
                    </a14:imgEffect>
                  </a14:imgLayer>
                </a14:imgProps>
              </a:ext>
              <a:ext uri="{28A0092B-C50C-407E-A947-70E740481C1C}">
                <a14:useLocalDpi xmlns:a14="http://schemas.microsoft.com/office/drawing/2010/main"/>
              </a:ext>
            </a:extLst>
          </a:blip>
          <a:srcRect/>
          <a:stretch>
            <a:fillRect/>
          </a:stretch>
        </p:blipFill>
        <p:spPr bwMode="auto">
          <a:xfrm>
            <a:off x="3179727" y="2677151"/>
            <a:ext cx="1364939" cy="1005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a:xfrm>
            <a:off x="2937075" y="2605086"/>
            <a:ext cx="1806088" cy="114989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362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70</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a:t>Thank you</a:t>
            </a:r>
          </a:p>
        </p:txBody>
      </p:sp>
    </p:spTree>
    <p:extLst>
      <p:ext uri="{BB962C8B-B14F-4D97-AF65-F5344CB8AC3E}">
        <p14:creationId xmlns:p14="http://schemas.microsoft.com/office/powerpoint/2010/main" val="3322101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a:t>NCR </a:t>
            </a:r>
            <a:r>
              <a:rPr lang="en-US" dirty="0" smtClean="0"/>
              <a:t>Confidential</a:t>
            </a:r>
            <a:endParaRPr lang="en-US" dirty="0"/>
          </a:p>
        </p:txBody>
      </p:sp>
      <p:sp>
        <p:nvSpPr>
          <p:cNvPr id="3" name="Date Placeholder 2"/>
          <p:cNvSpPr>
            <a:spLocks noGrp="1"/>
          </p:cNvSpPr>
          <p:nvPr>
            <p:ph type="dt" sz="half" idx="11"/>
          </p:nvPr>
        </p:nvSpPr>
        <p:spPr/>
        <p:txBody>
          <a:bodyPr/>
          <a:lstStyle/>
          <a:p>
            <a:pPr>
              <a:defRPr/>
            </a:pPr>
            <a:fld id="{D7A1601B-B0ED-4695-95CA-70AE82F863DE}" type="datetime1">
              <a:rPr lang="en-US" smtClean="0"/>
              <a:t>3/13/2015</a:t>
            </a:fld>
            <a:endParaRPr lang="en-US" dirty="0"/>
          </a:p>
        </p:txBody>
      </p:sp>
      <p:sp>
        <p:nvSpPr>
          <p:cNvPr id="4" name="Slide Number Placeholder 3"/>
          <p:cNvSpPr>
            <a:spLocks noGrp="1"/>
          </p:cNvSpPr>
          <p:nvPr>
            <p:ph type="sldNum" sz="quarter" idx="12"/>
          </p:nvPr>
        </p:nvSpPr>
        <p:spPr/>
        <p:txBody>
          <a:bodyPr/>
          <a:lstStyle/>
          <a:p>
            <a:pPr>
              <a:defRPr/>
            </a:pPr>
            <a:fld id="{D8C0CFF5-EAE4-B742-AA52-98C5725F1AF1}" type="slidenum">
              <a:rPr lang="en-US" smtClean="0"/>
              <a:pPr>
                <a:defRPr/>
              </a:pPr>
              <a:t>71</a:t>
            </a:fld>
            <a:endParaRPr lang="en-US" dirty="0"/>
          </a:p>
        </p:txBody>
      </p:sp>
    </p:spTree>
    <p:extLst>
      <p:ext uri="{BB962C8B-B14F-4D97-AF65-F5344CB8AC3E}">
        <p14:creationId xmlns:p14="http://schemas.microsoft.com/office/powerpoint/2010/main" val="2561973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p:txBody>
          <a:bodyPr/>
          <a:lstStyle/>
          <a:p>
            <a:pPr>
              <a:defRPr/>
            </a:pPr>
            <a:r>
              <a:rPr lang="en-US" dirty="0" smtClean="0"/>
              <a:t>NCR Confidential</a:t>
            </a:r>
            <a:endParaRPr lang="en-US" dirty="0"/>
          </a:p>
        </p:txBody>
      </p:sp>
      <p:sp>
        <p:nvSpPr>
          <p:cNvPr id="4" name="Date Placeholder 3"/>
          <p:cNvSpPr>
            <a:spLocks noGrp="1"/>
          </p:cNvSpPr>
          <p:nvPr>
            <p:ph type="dt" sz="half" idx="22"/>
          </p:nvPr>
        </p:nvSpPr>
        <p:spPr/>
        <p:txBody>
          <a:bodyPr/>
          <a:lstStyle/>
          <a:p>
            <a:pPr>
              <a:defRPr/>
            </a:pPr>
            <a:fld id="{13486D5E-6732-478A-8D72-49A3EB55F9C6}" type="datetime1">
              <a:rPr lang="en-US" smtClean="0"/>
              <a:t>3/13/2015</a:t>
            </a:fld>
            <a:endParaRPr lang="en-US" dirty="0"/>
          </a:p>
        </p:txBody>
      </p:sp>
      <p:sp>
        <p:nvSpPr>
          <p:cNvPr id="5" name="Slide Number Placeholder 4"/>
          <p:cNvSpPr>
            <a:spLocks noGrp="1"/>
          </p:cNvSpPr>
          <p:nvPr>
            <p:ph type="sldNum" sz="quarter" idx="23"/>
          </p:nvPr>
        </p:nvSpPr>
        <p:spPr/>
        <p:txBody>
          <a:bodyPr/>
          <a:lstStyle/>
          <a:p>
            <a:pPr>
              <a:defRPr/>
            </a:pPr>
            <a:fld id="{AF65FCDB-D719-CD45-85FF-DF59679126DB}" type="slidenum">
              <a:rPr lang="en-US" smtClean="0"/>
              <a:pPr>
                <a:defRPr/>
              </a:pPr>
              <a:t>72</a:t>
            </a:fld>
            <a:endParaRPr lang="en-US" dirty="0"/>
          </a:p>
        </p:txBody>
      </p:sp>
      <p:pic>
        <p:nvPicPr>
          <p:cNvPr id="9" name="Picture 8" descr="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7" name="Text Placeholder 12"/>
          <p:cNvSpPr>
            <a:spLocks noGrp="1"/>
          </p:cNvSpPr>
          <p:nvPr>
            <p:ph type="body" sz="quarter" idx="4294967295"/>
          </p:nvPr>
        </p:nvSpPr>
        <p:spPr>
          <a:xfrm>
            <a:off x="536575" y="1390650"/>
            <a:ext cx="8007350" cy="2447925"/>
          </a:xfrm>
          <a:prstGeom prst="rect">
            <a:avLst/>
          </a:prstGeom>
        </p:spPr>
        <p:txBody>
          <a:bodyPr anchor="ctr"/>
          <a:lstStyle>
            <a:lvl1pPr marL="0" indent="0">
              <a:lnSpc>
                <a:spcPts val="5800"/>
              </a:lnSpc>
              <a:buNone/>
              <a:defRPr sz="4800" cap="all" spc="-100" baseline="0">
                <a:solidFill>
                  <a:schemeClr val="bg1"/>
                </a:solidFill>
                <a:latin typeface="+mj-lt"/>
                <a:cs typeface="NCR New Marker" pitchFamily="2" charset="0"/>
              </a:defRPr>
            </a:lvl1pPr>
            <a:lvl2pPr marL="457200" indent="0">
              <a:buNone/>
              <a:defRPr/>
            </a:lvl2pPr>
          </a:lstStyle>
          <a:p>
            <a:pPr lvl="0">
              <a:lnSpc>
                <a:spcPts val="5000"/>
              </a:lnSpc>
              <a:spcAft>
                <a:spcPts val="0"/>
              </a:spcAft>
            </a:pPr>
            <a:r>
              <a:rPr lang="en-US" spc="0" dirty="0"/>
              <a:t>This material is </a:t>
            </a:r>
            <a:r>
              <a:rPr lang="en-US" spc="0" dirty="0" smtClean="0"/>
              <a:t/>
            </a:r>
            <a:br>
              <a:rPr lang="en-US" spc="0" dirty="0" smtClean="0"/>
            </a:br>
            <a:r>
              <a:rPr lang="en-US" spc="0" dirty="0" smtClean="0"/>
              <a:t>back </a:t>
            </a:r>
            <a:r>
              <a:rPr lang="en-US" spc="0" dirty="0"/>
              <a:t>up</a:t>
            </a:r>
          </a:p>
        </p:txBody>
      </p:sp>
    </p:spTree>
    <p:extLst>
      <p:ext uri="{BB962C8B-B14F-4D97-AF65-F5344CB8AC3E}">
        <p14:creationId xmlns:p14="http://schemas.microsoft.com/office/powerpoint/2010/main" val="63671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21"/>
          </p:nvPr>
        </p:nvSpPr>
        <p:spPr>
          <a:xfrm>
            <a:off x="3423397" y="4848904"/>
            <a:ext cx="2895600" cy="274637"/>
          </a:xfrm>
        </p:spPr>
        <p:txBody>
          <a:bodyPr/>
          <a:lstStyle/>
          <a:p>
            <a:pPr>
              <a:defRPr/>
            </a:pPr>
            <a:r>
              <a:rPr lang="en-US" dirty="0" smtClean="0"/>
              <a:t>NCR Confidential</a:t>
            </a:r>
            <a:endParaRPr lang="en-US" dirty="0"/>
          </a:p>
        </p:txBody>
      </p:sp>
      <p:sp>
        <p:nvSpPr>
          <p:cNvPr id="4" name="Slide Number Placeholder 3"/>
          <p:cNvSpPr>
            <a:spLocks noGrp="1"/>
          </p:cNvSpPr>
          <p:nvPr>
            <p:ph type="sldNum" sz="quarter" idx="23"/>
          </p:nvPr>
        </p:nvSpPr>
        <p:spPr>
          <a:xfrm>
            <a:off x="8524875" y="4866484"/>
            <a:ext cx="356126" cy="230188"/>
          </a:xfrm>
        </p:spPr>
        <p:txBody>
          <a:bodyPr/>
          <a:lstStyle/>
          <a:p>
            <a:pPr>
              <a:defRPr/>
            </a:pPr>
            <a:fld id="{AF65FCDB-D719-CD45-85FF-DF59679126DB}" type="slidenum">
              <a:rPr lang="en-US" smtClean="0"/>
              <a:pPr>
                <a:defRPr/>
              </a:pPr>
              <a:t>73</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531503563"/>
              </p:ext>
            </p:extLst>
          </p:nvPr>
        </p:nvGraphicFramePr>
        <p:xfrm>
          <a:off x="493059" y="856807"/>
          <a:ext cx="8615082" cy="4207087"/>
        </p:xfrm>
        <a:graphic>
          <a:graphicData uri="http://schemas.openxmlformats.org/drawingml/2006/table">
            <a:tbl>
              <a:tblPr firstRow="1" bandRow="1">
                <a:tableStyleId>{5C22544A-7EE6-4342-B048-85BDC9FD1C3A}</a:tableStyleId>
              </a:tblPr>
              <a:tblGrid>
                <a:gridCol w="1048870"/>
                <a:gridCol w="941295"/>
                <a:gridCol w="941294"/>
                <a:gridCol w="932329"/>
                <a:gridCol w="995082"/>
                <a:gridCol w="788895"/>
                <a:gridCol w="788894"/>
                <a:gridCol w="1013011"/>
                <a:gridCol w="1165412"/>
              </a:tblGrid>
              <a:tr h="937371">
                <a:tc>
                  <a:txBody>
                    <a:bodyPr/>
                    <a:lstStyle/>
                    <a:p>
                      <a:pPr algn="l"/>
                      <a:r>
                        <a:rPr lang="en-US" sz="1300" dirty="0" smtClean="0"/>
                        <a:t> </a:t>
                      </a:r>
                      <a:endParaRPr lang="en-US" sz="1300" dirty="0"/>
                    </a:p>
                  </a:txBody>
                  <a:tcPr marL="57150" marR="57150" marT="28575" marB="28575" anchor="ctr"/>
                </a:tc>
                <a:tc>
                  <a:txBody>
                    <a:bodyPr/>
                    <a:lstStyle/>
                    <a:p>
                      <a:pPr algn="ctr"/>
                      <a:r>
                        <a:rPr lang="en-US" sz="700" dirty="0" smtClean="0"/>
                        <a:t>RP40</a:t>
                      </a:r>
                      <a:endParaRPr lang="en-US" sz="700" dirty="0"/>
                    </a:p>
                  </a:txBody>
                  <a:tcPr marL="57150" marR="57150" marT="28575" marB="28575" anchor="b"/>
                </a:tc>
                <a:tc>
                  <a:txBody>
                    <a:bodyPr/>
                    <a:lstStyle/>
                    <a:p>
                      <a:pPr algn="ctr"/>
                      <a:r>
                        <a:rPr lang="en-US" sz="700" dirty="0" smtClean="0"/>
                        <a:t>RP60</a:t>
                      </a:r>
                      <a:endParaRPr lang="en-US" sz="700" dirty="0"/>
                    </a:p>
                  </a:txBody>
                  <a:tcPr marL="57150" marR="57150" marT="28575" marB="28575" anchor="b"/>
                </a:tc>
                <a:tc>
                  <a:txBody>
                    <a:bodyPr/>
                    <a:lstStyle/>
                    <a:p>
                      <a:pPr algn="ctr"/>
                      <a:r>
                        <a:rPr lang="en-US" sz="700" dirty="0" smtClean="0"/>
                        <a:t>RPXR6</a:t>
                      </a:r>
                      <a:endParaRPr lang="en-US" sz="700" dirty="0"/>
                    </a:p>
                  </a:txBody>
                  <a:tcPr marL="57150" marR="57150" marT="28575" marB="28575" anchor="b"/>
                </a:tc>
                <a:tc>
                  <a:txBody>
                    <a:bodyPr/>
                    <a:lstStyle/>
                    <a:p>
                      <a:pPr algn="ctr"/>
                      <a:r>
                        <a:rPr lang="en-US" sz="700" dirty="0" smtClean="0"/>
                        <a:t>RP8XRT</a:t>
                      </a:r>
                      <a:endParaRPr lang="en-US" sz="700" dirty="0"/>
                    </a:p>
                  </a:txBody>
                  <a:tcPr marL="57150" marR="57150" marT="28575" marB="28575" anchor="b"/>
                </a:tc>
                <a:tc>
                  <a:txBody>
                    <a:bodyPr/>
                    <a:lstStyle/>
                    <a:p>
                      <a:pPr algn="ctr"/>
                      <a:r>
                        <a:rPr lang="en-US" sz="700" dirty="0" smtClean="0"/>
                        <a:t>RP25</a:t>
                      </a:r>
                      <a:endParaRPr lang="en-US" sz="700" dirty="0"/>
                    </a:p>
                  </a:txBody>
                  <a:tcPr marL="57150" marR="57150" marT="28575" marB="28575" anchor="b"/>
                </a:tc>
                <a:tc>
                  <a:txBody>
                    <a:bodyPr/>
                    <a:lstStyle/>
                    <a:p>
                      <a:pPr algn="ctr"/>
                      <a:r>
                        <a:rPr lang="en-US" sz="700" dirty="0" smtClean="0"/>
                        <a:t>RP50</a:t>
                      </a:r>
                      <a:endParaRPr lang="en-US" sz="700" dirty="0"/>
                    </a:p>
                  </a:txBody>
                  <a:tcPr marL="57150" marR="57150" marT="28575" marB="28575" anchor="b"/>
                </a:tc>
                <a:tc>
                  <a:txBody>
                    <a:bodyPr/>
                    <a:lstStyle/>
                    <a:p>
                      <a:pPr algn="ctr"/>
                      <a:r>
                        <a:rPr lang="en-US" sz="700" dirty="0" smtClean="0"/>
                        <a:t>RP72XRT</a:t>
                      </a:r>
                      <a:endParaRPr lang="en-US" sz="700" dirty="0"/>
                    </a:p>
                  </a:txBody>
                  <a:tcPr marL="57150" marR="57150" marT="28575" marB="28575" anchor="b"/>
                </a:tc>
                <a:tc>
                  <a:txBody>
                    <a:bodyPr/>
                    <a:lstStyle/>
                    <a:p>
                      <a:pPr algn="ctr"/>
                      <a:r>
                        <a:rPr lang="en-US" sz="700" dirty="0" smtClean="0"/>
                        <a:t>RP XR7</a:t>
                      </a:r>
                      <a:endParaRPr lang="en-US" sz="700" dirty="0"/>
                    </a:p>
                  </a:txBody>
                  <a:tcPr marL="57150" marR="57150" marT="28575" marB="28575" anchor="b"/>
                </a:tc>
              </a:tr>
              <a:tr h="258740">
                <a:tc>
                  <a:txBody>
                    <a:bodyPr/>
                    <a:lstStyle/>
                    <a:p>
                      <a:pPr algn="l"/>
                      <a:r>
                        <a:rPr lang="en-US" sz="800" b="1" dirty="0" smtClean="0"/>
                        <a:t>Form Factor</a:t>
                      </a:r>
                      <a:endParaRPr lang="en-US" sz="800" b="1" dirty="0"/>
                    </a:p>
                  </a:txBody>
                  <a:tcPr marL="57150" marR="57150" marT="28575" marB="28575" anchor="ctr"/>
                </a:tc>
                <a:tc>
                  <a:txBody>
                    <a:bodyPr/>
                    <a:lstStyle/>
                    <a:p>
                      <a:pPr algn="ctr"/>
                      <a:r>
                        <a:rPr lang="en-US" sz="800" dirty="0" smtClean="0"/>
                        <a:t>Compact Modular</a:t>
                      </a:r>
                      <a:endParaRPr lang="en-US" sz="800" dirty="0"/>
                    </a:p>
                  </a:txBody>
                  <a:tcPr marL="57150" marR="57150" marT="28575" marB="28575" anchor="ctr"/>
                </a:tc>
                <a:tc>
                  <a:txBody>
                    <a:bodyPr/>
                    <a:lstStyle/>
                    <a:p>
                      <a:pPr algn="ctr"/>
                      <a:r>
                        <a:rPr lang="en-US" sz="800" dirty="0" smtClean="0"/>
                        <a:t>Compact</a:t>
                      </a:r>
                      <a:r>
                        <a:rPr lang="en-US" sz="800" baseline="0" dirty="0" smtClean="0"/>
                        <a:t> Modular</a:t>
                      </a:r>
                      <a:endParaRPr lang="en-US" sz="800" dirty="0"/>
                    </a:p>
                  </a:txBody>
                  <a:tcPr marL="57150" marR="57150" marT="28575" marB="28575" anchor="ctr"/>
                </a:tc>
                <a:tc>
                  <a:txBody>
                    <a:bodyPr/>
                    <a:lstStyle/>
                    <a:p>
                      <a:pPr algn="ctr"/>
                      <a:r>
                        <a:rPr lang="en-US" sz="800" dirty="0" smtClean="0"/>
                        <a:t>Compact</a:t>
                      </a:r>
                      <a:r>
                        <a:rPr lang="en-US" sz="800" baseline="0" dirty="0" smtClean="0"/>
                        <a:t> Modular</a:t>
                      </a:r>
                      <a:endParaRPr lang="en-US" sz="800" dirty="0"/>
                    </a:p>
                  </a:txBody>
                  <a:tcPr marL="57150" marR="57150" marT="28575" marB="28575" anchor="ctr"/>
                </a:tc>
                <a:tc>
                  <a:txBody>
                    <a:bodyPr/>
                    <a:lstStyle/>
                    <a:p>
                      <a:pPr algn="ctr"/>
                      <a:r>
                        <a:rPr lang="en-US" sz="800" dirty="0" smtClean="0"/>
                        <a:t>Full</a:t>
                      </a:r>
                      <a:r>
                        <a:rPr lang="en-US" sz="800" baseline="0" dirty="0" smtClean="0"/>
                        <a:t> Size Modular</a:t>
                      </a:r>
                      <a:endParaRPr lang="en-US" sz="800" dirty="0"/>
                    </a:p>
                  </a:txBody>
                  <a:tcPr marL="57150" marR="57150" marT="28575" marB="28575" anchor="ctr"/>
                </a:tc>
                <a:tc>
                  <a:txBody>
                    <a:bodyPr/>
                    <a:lstStyle/>
                    <a:p>
                      <a:pPr algn="ctr"/>
                      <a:r>
                        <a:rPr lang="en-US" sz="800" dirty="0" smtClean="0"/>
                        <a:t>All-In-One</a:t>
                      </a:r>
                      <a:endParaRPr lang="en-US" sz="800" dirty="0"/>
                    </a:p>
                  </a:txBody>
                  <a:tcPr marL="57150" marR="57150" marT="28575" marB="28575" anchor="ctr"/>
                </a:tc>
                <a:tc>
                  <a:txBody>
                    <a:bodyPr/>
                    <a:lstStyle/>
                    <a:p>
                      <a:pPr algn="ctr"/>
                      <a:r>
                        <a:rPr lang="en-US" sz="800" dirty="0" smtClean="0"/>
                        <a:t>All-In-One</a:t>
                      </a:r>
                      <a:endParaRPr lang="en-US" sz="800" dirty="0"/>
                    </a:p>
                  </a:txBody>
                  <a:tcPr marL="57150" marR="57150" marT="28575" marB="28575" anchor="ctr"/>
                </a:tc>
                <a:tc>
                  <a:txBody>
                    <a:bodyPr/>
                    <a:lstStyle/>
                    <a:p>
                      <a:pPr algn="ctr"/>
                      <a:r>
                        <a:rPr lang="en-US" sz="800" dirty="0" smtClean="0"/>
                        <a:t>Integrated</a:t>
                      </a:r>
                      <a:endParaRPr lang="en-US" sz="800" dirty="0"/>
                    </a:p>
                  </a:txBody>
                  <a:tcPr marL="57150" marR="57150" marT="28575" marB="28575" anchor="ctr"/>
                </a:tc>
                <a:tc>
                  <a:txBody>
                    <a:bodyPr/>
                    <a:lstStyle/>
                    <a:p>
                      <a:pPr algn="ctr"/>
                      <a:r>
                        <a:rPr lang="en-US" sz="800" dirty="0" smtClean="0"/>
                        <a:t>All-In-One </a:t>
                      </a:r>
                      <a:endParaRPr lang="en-US" sz="800" dirty="0"/>
                    </a:p>
                  </a:txBody>
                  <a:tcPr marL="57150" marR="57150" marT="28575" marB="28575" anchor="ctr"/>
                </a:tc>
              </a:tr>
              <a:tr h="414460">
                <a:tc>
                  <a:txBody>
                    <a:bodyPr/>
                    <a:lstStyle/>
                    <a:p>
                      <a:pPr algn="l"/>
                      <a:r>
                        <a:rPr lang="en-US" sz="800" b="1" dirty="0" smtClean="0"/>
                        <a:t>User Interface</a:t>
                      </a:r>
                      <a:endParaRPr lang="en-US" sz="800" b="1" dirty="0"/>
                    </a:p>
                  </a:txBody>
                  <a:tcPr marL="57150" marR="57150" marT="28575" marB="28575" anchor="ctr"/>
                </a:tc>
                <a:tc>
                  <a:txBody>
                    <a:bodyPr/>
                    <a:lstStyle/>
                    <a:p>
                      <a:pPr algn="ctr"/>
                      <a:r>
                        <a:rPr lang="en-US" sz="800" dirty="0" smtClean="0"/>
                        <a:t>Touch,</a:t>
                      </a:r>
                      <a:r>
                        <a:rPr lang="en-US" sz="800" baseline="0" dirty="0" smtClean="0"/>
                        <a:t> LCD, DK</a:t>
                      </a:r>
                      <a:endParaRPr lang="en-US" sz="800" dirty="0"/>
                    </a:p>
                  </a:txBody>
                  <a:tcPr marL="57150" marR="57150" marT="28575" marB="28575" anchor="ctr"/>
                </a:tc>
                <a:tc>
                  <a:txBody>
                    <a:bodyPr/>
                    <a:lstStyle/>
                    <a:p>
                      <a:pPr algn="ctr"/>
                      <a:r>
                        <a:rPr lang="en-US" sz="800" dirty="0" smtClean="0"/>
                        <a:t>Touch,</a:t>
                      </a:r>
                      <a:r>
                        <a:rPr lang="en-US" sz="800" baseline="0" dirty="0" smtClean="0"/>
                        <a:t> LCD, DK</a:t>
                      </a:r>
                      <a:endParaRPr lang="en-US" sz="800" dirty="0"/>
                    </a:p>
                  </a:txBody>
                  <a:tcPr marL="57150" marR="57150" marT="28575" marB="28575" anchor="ctr"/>
                </a:tc>
                <a:tc>
                  <a:txBody>
                    <a:bodyPr/>
                    <a:lstStyle/>
                    <a:p>
                      <a:pPr algn="ctr"/>
                      <a:r>
                        <a:rPr lang="en-US" sz="800" dirty="0" smtClean="0"/>
                        <a:t>Touch,</a:t>
                      </a:r>
                      <a:r>
                        <a:rPr lang="en-US" sz="800" baseline="0" dirty="0" smtClean="0"/>
                        <a:t> LCD, DK</a:t>
                      </a:r>
                      <a:endParaRPr lang="en-US" sz="800" dirty="0"/>
                    </a:p>
                  </a:txBody>
                  <a:tcPr marL="57150" marR="57150" marT="28575" marB="28575" anchor="ctr"/>
                </a:tc>
                <a:tc>
                  <a:txBody>
                    <a:bodyPr/>
                    <a:lstStyle/>
                    <a:p>
                      <a:pPr algn="ctr"/>
                      <a:r>
                        <a:rPr lang="en-US" sz="800" dirty="0" smtClean="0"/>
                        <a:t>Touch,</a:t>
                      </a:r>
                      <a:r>
                        <a:rPr lang="en-US" sz="800" baseline="0" dirty="0" smtClean="0"/>
                        <a:t> LCD, DK</a:t>
                      </a:r>
                      <a:endParaRPr lang="en-US" sz="800" dirty="0"/>
                    </a:p>
                  </a:txBody>
                  <a:tcPr marL="57150" marR="57150" marT="28575" marB="28575" anchor="ctr"/>
                </a:tc>
                <a:tc>
                  <a:txBody>
                    <a:bodyPr/>
                    <a:lstStyle/>
                    <a:p>
                      <a:pPr algn="ctr"/>
                      <a:r>
                        <a:rPr lang="en-US" sz="800" baseline="0" dirty="0" smtClean="0"/>
                        <a:t>15” Touch </a:t>
                      </a:r>
                    </a:p>
                    <a:p>
                      <a:pPr algn="ctr"/>
                      <a:r>
                        <a:rPr lang="en-US" sz="800" baseline="0" dirty="0" smtClean="0"/>
                        <a:t>(Resistive)</a:t>
                      </a:r>
                      <a:endParaRPr lang="en-US" sz="800" dirty="0"/>
                    </a:p>
                  </a:txBody>
                  <a:tcPr marL="57150" marR="57150" marT="28575" marB="28575" anchor="ctr"/>
                </a:tc>
                <a:tc>
                  <a:txBody>
                    <a:bodyPr/>
                    <a:lstStyle/>
                    <a:p>
                      <a:pPr algn="ctr"/>
                      <a:r>
                        <a:rPr lang="en-US" sz="800" dirty="0" smtClean="0"/>
                        <a:t>15” Touch</a:t>
                      </a:r>
                      <a:r>
                        <a:rPr lang="en-US" sz="800" baseline="0" dirty="0" smtClean="0"/>
                        <a:t> </a:t>
                      </a:r>
                    </a:p>
                    <a:p>
                      <a:pPr algn="ctr"/>
                      <a:r>
                        <a:rPr lang="en-US" sz="800" baseline="0" dirty="0" smtClean="0"/>
                        <a:t>(Res / S-Cap)</a:t>
                      </a:r>
                      <a:endParaRPr lang="en-US" sz="800" dirty="0"/>
                    </a:p>
                  </a:txBody>
                  <a:tcPr marL="57150" marR="57150" marT="28575" marB="28575" anchor="ctr"/>
                </a:tc>
                <a:tc>
                  <a:txBody>
                    <a:bodyPr/>
                    <a:lstStyle/>
                    <a:p>
                      <a:pPr algn="ctr"/>
                      <a:r>
                        <a:rPr lang="en-US" sz="800" dirty="0" smtClean="0"/>
                        <a:t>15” or 17” Touch </a:t>
                      </a:r>
                    </a:p>
                    <a:p>
                      <a:pPr algn="ctr"/>
                      <a:r>
                        <a:rPr lang="en-US" sz="800" dirty="0" smtClean="0"/>
                        <a:t>(Surface Capacitive)</a:t>
                      </a:r>
                      <a:endParaRPr lang="en-US" sz="800" dirty="0"/>
                    </a:p>
                  </a:txBody>
                  <a:tcPr marL="57150" marR="57150" marT="28575" marB="2857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800" dirty="0" smtClean="0"/>
                        <a:t>15”/18.5” Multi-touch (Projected Capacitive) </a:t>
                      </a:r>
                    </a:p>
                    <a:p>
                      <a:pPr marL="0" marR="0" indent="0" algn="ctr" defTabSz="914400" rtl="0" eaLnBrk="1" fontAlgn="auto" latinLnBrk="0" hangingPunct="1">
                        <a:lnSpc>
                          <a:spcPct val="100000"/>
                        </a:lnSpc>
                        <a:spcBef>
                          <a:spcPts val="0"/>
                        </a:spcBef>
                        <a:spcAft>
                          <a:spcPts val="0"/>
                        </a:spcAft>
                        <a:buClrTx/>
                        <a:buSzTx/>
                        <a:buFontTx/>
                        <a:buNone/>
                        <a:tabLst/>
                        <a:defRPr/>
                      </a:pPr>
                      <a:r>
                        <a:rPr lang="en-US" sz="800" dirty="0" smtClean="0"/>
                        <a:t>15” Resistive Touch </a:t>
                      </a:r>
                    </a:p>
                  </a:txBody>
                  <a:tcPr marL="57150" marR="57150" marT="28575" marB="28575" anchor="ctr"/>
                </a:tc>
              </a:tr>
              <a:tr h="230256">
                <a:tc>
                  <a:txBody>
                    <a:bodyPr/>
                    <a:lstStyle/>
                    <a:p>
                      <a:pPr marL="0" algn="l" defTabSz="914400" rtl="0" eaLnBrk="1" latinLnBrk="0" hangingPunct="1"/>
                      <a:r>
                        <a:rPr lang="en-US" sz="800" b="1" kern="1200" dirty="0" smtClean="0">
                          <a:solidFill>
                            <a:schemeClr val="dk1"/>
                          </a:solidFill>
                          <a:latin typeface="+mn-lt"/>
                          <a:ea typeface="+mn-ea"/>
                          <a:cs typeface="+mn-cs"/>
                        </a:rPr>
                        <a:t>Intel Chipset</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NM10</a:t>
                      </a:r>
                      <a:endParaRPr lang="en-US" sz="800" dirty="0"/>
                    </a:p>
                  </a:txBody>
                  <a:tcPr marL="57150" marR="57150" marT="28575" marB="28575" anchor="ctr"/>
                </a:tc>
                <a:tc>
                  <a:txBody>
                    <a:bodyPr/>
                    <a:lstStyle/>
                    <a:p>
                      <a:pPr algn="ctr"/>
                      <a:r>
                        <a:rPr lang="en-US" sz="800" dirty="0" smtClean="0"/>
                        <a:t>Q67 Express</a:t>
                      </a:r>
                      <a:endParaRPr lang="en-US" sz="800" dirty="0"/>
                    </a:p>
                  </a:txBody>
                  <a:tcPr marL="57150" marR="57150" marT="28575" marB="28575" anchor="ctr"/>
                </a:tc>
                <a:tc>
                  <a:txBody>
                    <a:bodyPr/>
                    <a:lstStyle/>
                    <a:p>
                      <a:pPr algn="ctr"/>
                      <a:r>
                        <a:rPr lang="en-US" sz="800" dirty="0" smtClean="0"/>
                        <a:t>Q87 Express</a:t>
                      </a:r>
                      <a:endParaRPr lang="en-US" sz="800" dirty="0"/>
                    </a:p>
                  </a:txBody>
                  <a:tcPr marL="57150" marR="57150" marT="28575" marB="28575" anchor="ctr"/>
                </a:tc>
                <a:tc>
                  <a:txBody>
                    <a:bodyPr/>
                    <a:lstStyle/>
                    <a:p>
                      <a:pPr algn="ctr"/>
                      <a:r>
                        <a:rPr lang="en-US" sz="800" dirty="0" smtClean="0"/>
                        <a:t>Q67 Express</a:t>
                      </a:r>
                      <a:endParaRPr lang="en-US" sz="800" dirty="0"/>
                    </a:p>
                  </a:txBody>
                  <a:tcPr marL="57150" marR="57150" marT="28575" marB="28575" anchor="ctr"/>
                </a:tc>
                <a:tc>
                  <a:txBody>
                    <a:bodyPr/>
                    <a:lstStyle/>
                    <a:p>
                      <a:pPr algn="ctr"/>
                      <a:r>
                        <a:rPr lang="en-US" sz="800" dirty="0" smtClean="0"/>
                        <a:t>NM10</a:t>
                      </a:r>
                      <a:endParaRPr lang="en-US" sz="800" dirty="0"/>
                    </a:p>
                  </a:txBody>
                  <a:tcPr marL="57150" marR="57150" marT="28575" marB="28575" anchor="ctr"/>
                </a:tc>
                <a:tc>
                  <a:txBody>
                    <a:bodyPr/>
                    <a:lstStyle/>
                    <a:p>
                      <a:pPr algn="ctr"/>
                      <a:r>
                        <a:rPr lang="en-US" sz="800" dirty="0" smtClean="0"/>
                        <a:t>GL40 Express</a:t>
                      </a:r>
                      <a:endParaRPr lang="en-US" sz="800" dirty="0"/>
                    </a:p>
                  </a:txBody>
                  <a:tcPr marL="57150" marR="57150" marT="28575" marB="28575" anchor="ctr"/>
                </a:tc>
                <a:tc>
                  <a:txBody>
                    <a:bodyPr/>
                    <a:lstStyle/>
                    <a:p>
                      <a:pPr algn="ctr"/>
                      <a:r>
                        <a:rPr lang="en-US" sz="800" dirty="0" smtClean="0"/>
                        <a:t>Q67 Express</a:t>
                      </a:r>
                      <a:endParaRPr lang="en-US" sz="800" dirty="0"/>
                    </a:p>
                  </a:txBody>
                  <a:tcPr marL="57150" marR="57150" marT="28575" marB="28575" anchor="ctr"/>
                </a:tc>
                <a:tc>
                  <a:txBody>
                    <a:bodyPr/>
                    <a:lstStyle/>
                    <a:p>
                      <a:pPr algn="ctr"/>
                      <a:r>
                        <a:rPr lang="en-US" sz="800" dirty="0" smtClean="0"/>
                        <a:t>Q87 Express</a:t>
                      </a:r>
                      <a:endParaRPr lang="en-US" sz="800" dirty="0"/>
                    </a:p>
                  </a:txBody>
                  <a:tcPr marL="57150" marR="57150" marT="28575" marB="28575" anchor="ctr"/>
                </a:tc>
              </a:tr>
              <a:tr h="460160">
                <a:tc>
                  <a:txBody>
                    <a:bodyPr/>
                    <a:lstStyle/>
                    <a:p>
                      <a:pPr marL="0" algn="l" defTabSz="914400" rtl="0" eaLnBrk="1" latinLnBrk="0" hangingPunct="1"/>
                      <a:r>
                        <a:rPr lang="en-US" sz="800" b="1" kern="1200" dirty="0" smtClean="0">
                          <a:solidFill>
                            <a:schemeClr val="dk1"/>
                          </a:solidFill>
                          <a:latin typeface="+mn-lt"/>
                          <a:ea typeface="+mn-ea"/>
                          <a:cs typeface="+mn-cs"/>
                        </a:rPr>
                        <a:t>Intel Processors</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Atom Dual Core</a:t>
                      </a:r>
                      <a:endParaRPr lang="en-US" sz="800" dirty="0"/>
                    </a:p>
                  </a:txBody>
                  <a:tcPr marL="57150" marR="57150" marT="28575" marB="28575" anchor="ctr"/>
                </a:tc>
                <a:tc>
                  <a:txBody>
                    <a:bodyPr/>
                    <a:lstStyle/>
                    <a:p>
                      <a:pPr algn="ctr"/>
                      <a:r>
                        <a:rPr lang="en-US" sz="800" dirty="0" smtClean="0"/>
                        <a:t>Core i3</a:t>
                      </a:r>
                    </a:p>
                    <a:p>
                      <a:pPr algn="ctr"/>
                      <a:r>
                        <a:rPr lang="en-US" sz="800" dirty="0" smtClean="0"/>
                        <a:t>Celeron</a:t>
                      </a:r>
                      <a:endParaRPr lang="en-US" sz="800" dirty="0"/>
                    </a:p>
                  </a:txBody>
                  <a:tcPr marL="57150" marR="57150" marT="28575" marB="28575" anchor="ctr"/>
                </a:tc>
                <a:tc>
                  <a:txBody>
                    <a:bodyPr/>
                    <a:lstStyle/>
                    <a:p>
                      <a:pPr algn="ctr"/>
                      <a:r>
                        <a:rPr lang="en-US" sz="800" dirty="0" smtClean="0"/>
                        <a:t>Core i5 vPro</a:t>
                      </a:r>
                    </a:p>
                    <a:p>
                      <a:pPr algn="ctr"/>
                      <a:r>
                        <a:rPr lang="en-US" sz="800" dirty="0" smtClean="0"/>
                        <a:t>Core i3</a:t>
                      </a:r>
                    </a:p>
                    <a:p>
                      <a:pPr algn="ctr"/>
                      <a:r>
                        <a:rPr lang="en-US" sz="800" dirty="0" smtClean="0"/>
                        <a:t>Celeron</a:t>
                      </a:r>
                      <a:endParaRPr lang="en-US" sz="800" dirty="0"/>
                    </a:p>
                  </a:txBody>
                  <a:tcPr marL="57150" marR="57150" marT="28575" marB="28575" anchor="ctr"/>
                </a:tc>
                <a:tc>
                  <a:txBody>
                    <a:bodyPr/>
                    <a:lstStyle/>
                    <a:p>
                      <a:pPr algn="ctr"/>
                      <a:r>
                        <a:rPr lang="en-US" sz="800" dirty="0" smtClean="0"/>
                        <a:t>Core i5 vPro</a:t>
                      </a:r>
                    </a:p>
                    <a:p>
                      <a:pPr algn="ctr"/>
                      <a:r>
                        <a:rPr lang="en-US" sz="800" dirty="0" smtClean="0"/>
                        <a:t>Core i3</a:t>
                      </a:r>
                    </a:p>
                    <a:p>
                      <a:pPr algn="ctr"/>
                      <a:r>
                        <a:rPr lang="en-US" sz="800" dirty="0" smtClean="0"/>
                        <a:t>Pentium, Celeron</a:t>
                      </a:r>
                      <a:endParaRPr lang="en-US" sz="800" dirty="0"/>
                    </a:p>
                  </a:txBody>
                  <a:tcPr marL="57150" marR="57150" marT="28575" marB="28575"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800" dirty="0" smtClean="0"/>
                        <a:t>Atom Dual Core</a:t>
                      </a:r>
                      <a:endParaRPr lang="en-US" sz="800" dirty="0"/>
                    </a:p>
                  </a:txBody>
                  <a:tcPr marL="57150" marR="57150" marT="28575" marB="28575" anchor="ctr"/>
                </a:tc>
                <a:tc>
                  <a:txBody>
                    <a:bodyPr/>
                    <a:lstStyle/>
                    <a:p>
                      <a:pPr algn="ctr"/>
                      <a:r>
                        <a:rPr lang="en-US" sz="800" dirty="0" smtClean="0"/>
                        <a:t>Celeron</a:t>
                      </a:r>
                      <a:endParaRPr lang="en-US" sz="800" dirty="0"/>
                    </a:p>
                  </a:txBody>
                  <a:tcPr marL="57150" marR="57150" marT="28575" marB="28575" anchor="ctr"/>
                </a:tc>
                <a:tc>
                  <a:txBody>
                    <a:bodyPr/>
                    <a:lstStyle/>
                    <a:p>
                      <a:pPr algn="ctr"/>
                      <a:r>
                        <a:rPr lang="en-US" sz="800" dirty="0" smtClean="0"/>
                        <a:t>Core i5 vPro</a:t>
                      </a:r>
                    </a:p>
                    <a:p>
                      <a:pPr algn="ctr"/>
                      <a:r>
                        <a:rPr lang="en-US" sz="800" dirty="0" smtClean="0"/>
                        <a:t>Core i3</a:t>
                      </a:r>
                    </a:p>
                    <a:p>
                      <a:pPr algn="ctr"/>
                      <a:r>
                        <a:rPr lang="en-US" sz="800" dirty="0" smtClean="0"/>
                        <a:t>Celeron</a:t>
                      </a:r>
                      <a:endParaRPr lang="en-US" sz="800" dirty="0"/>
                    </a:p>
                  </a:txBody>
                  <a:tcPr marL="57150" marR="57150" marT="28575" marB="28575" anchor="ctr"/>
                </a:tc>
                <a:tc>
                  <a:txBody>
                    <a:bodyPr/>
                    <a:lstStyle/>
                    <a:p>
                      <a:pPr algn="ctr"/>
                      <a:r>
                        <a:rPr lang="en-US" sz="800" dirty="0" smtClean="0"/>
                        <a:t>Core i5 vPro</a:t>
                      </a:r>
                    </a:p>
                    <a:p>
                      <a:pPr algn="ctr"/>
                      <a:r>
                        <a:rPr lang="en-US" sz="800" dirty="0" smtClean="0"/>
                        <a:t>Core i3</a:t>
                      </a:r>
                    </a:p>
                    <a:p>
                      <a:pPr algn="ctr"/>
                      <a:r>
                        <a:rPr lang="en-US" sz="800" dirty="0" smtClean="0"/>
                        <a:t>Celeron</a:t>
                      </a:r>
                      <a:endParaRPr lang="en-US" sz="800" dirty="0"/>
                    </a:p>
                  </a:txBody>
                  <a:tcPr marL="57150" marR="57150" marT="28575" marB="28575" anchor="ctr"/>
                </a:tc>
              </a:tr>
              <a:tr h="206076">
                <a:tc>
                  <a:txBody>
                    <a:bodyPr/>
                    <a:lstStyle/>
                    <a:p>
                      <a:pPr marL="0" algn="l" defTabSz="914400" rtl="0" eaLnBrk="1" latinLnBrk="0" hangingPunct="1"/>
                      <a:r>
                        <a:rPr lang="en-US" sz="800" b="1" kern="1200" dirty="0" smtClean="0">
                          <a:solidFill>
                            <a:schemeClr val="dk1"/>
                          </a:solidFill>
                          <a:latin typeface="+mn-lt"/>
                          <a:ea typeface="+mn-ea"/>
                          <a:cs typeface="+mn-cs"/>
                        </a:rPr>
                        <a:t>Memory (DDR3)</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2GB – 4GB  </a:t>
                      </a:r>
                      <a:endParaRPr lang="en-US" sz="800" dirty="0"/>
                    </a:p>
                  </a:txBody>
                  <a:tcPr marL="57150" marR="57150" marT="28575" marB="28575" anchor="ctr"/>
                </a:tc>
                <a:tc>
                  <a:txBody>
                    <a:bodyPr/>
                    <a:lstStyle/>
                    <a:p>
                      <a:pPr algn="ctr"/>
                      <a:r>
                        <a:rPr lang="en-US" sz="800" dirty="0" smtClean="0"/>
                        <a:t>4GB – 8GB</a:t>
                      </a:r>
                      <a:endParaRPr lang="en-US" sz="800" dirty="0"/>
                    </a:p>
                  </a:txBody>
                  <a:tcPr marL="57150" marR="57150" marT="28575" marB="28575" anchor="ctr"/>
                </a:tc>
                <a:tc>
                  <a:txBody>
                    <a:bodyPr/>
                    <a:lstStyle/>
                    <a:p>
                      <a:pPr algn="ctr"/>
                      <a:r>
                        <a:rPr lang="en-US" sz="800" dirty="0" smtClean="0"/>
                        <a:t>4GB – 8GB</a:t>
                      </a:r>
                      <a:endParaRPr lang="en-US" sz="800" dirty="0"/>
                    </a:p>
                  </a:txBody>
                  <a:tcPr marL="57150" marR="57150" marT="28575" marB="28575" anchor="ctr"/>
                </a:tc>
                <a:tc>
                  <a:txBody>
                    <a:bodyPr/>
                    <a:lstStyle/>
                    <a:p>
                      <a:pPr algn="ctr"/>
                      <a:r>
                        <a:rPr lang="en-US" sz="800" dirty="0" smtClean="0"/>
                        <a:t>2/4GB – 32GB</a:t>
                      </a:r>
                      <a:endParaRPr lang="en-US" sz="800" dirty="0"/>
                    </a:p>
                  </a:txBody>
                  <a:tcPr marL="57150" marR="57150" marT="28575" marB="28575" anchor="ctr"/>
                </a:tc>
                <a:tc>
                  <a:txBody>
                    <a:bodyPr/>
                    <a:lstStyle/>
                    <a:p>
                      <a:pPr algn="ctr"/>
                      <a:r>
                        <a:rPr lang="en-US" sz="800" dirty="0" smtClean="0"/>
                        <a:t>2GB – 4GB</a:t>
                      </a:r>
                      <a:endParaRPr lang="en-US" sz="800" dirty="0"/>
                    </a:p>
                  </a:txBody>
                  <a:tcPr marL="57150" marR="57150" marT="28575" marB="28575" anchor="ctr"/>
                </a:tc>
                <a:tc>
                  <a:txBody>
                    <a:bodyPr/>
                    <a:lstStyle/>
                    <a:p>
                      <a:pPr algn="ctr"/>
                      <a:r>
                        <a:rPr lang="en-US" sz="800" dirty="0" smtClean="0"/>
                        <a:t>2/4GB – 4GB</a:t>
                      </a:r>
                      <a:endParaRPr lang="en-US" sz="800" dirty="0"/>
                    </a:p>
                  </a:txBody>
                  <a:tcPr marL="57150" marR="57150" marT="28575" marB="28575" anchor="ctr"/>
                </a:tc>
                <a:tc>
                  <a:txBody>
                    <a:bodyPr/>
                    <a:lstStyle/>
                    <a:p>
                      <a:pPr algn="ctr"/>
                      <a:r>
                        <a:rPr lang="en-US" sz="800" dirty="0" smtClean="0"/>
                        <a:t>4GB – 16GB</a:t>
                      </a:r>
                      <a:endParaRPr lang="en-US" sz="800" dirty="0"/>
                    </a:p>
                  </a:txBody>
                  <a:tcPr marL="57150" marR="57150" marT="28575" marB="28575" anchor="ctr"/>
                </a:tc>
                <a:tc>
                  <a:txBody>
                    <a:bodyPr/>
                    <a:lstStyle/>
                    <a:p>
                      <a:pPr algn="ctr"/>
                      <a:r>
                        <a:rPr lang="en-US" sz="800" dirty="0" smtClean="0"/>
                        <a:t>4GB</a:t>
                      </a:r>
                      <a:r>
                        <a:rPr lang="en-US" sz="800" baseline="0" dirty="0" smtClean="0"/>
                        <a:t> – 16GB</a:t>
                      </a:r>
                      <a:endParaRPr lang="en-US" sz="800" dirty="0"/>
                    </a:p>
                  </a:txBody>
                  <a:tcPr marL="57150" marR="57150" marT="28575" marB="28575" anchor="ctr"/>
                </a:tc>
              </a:tr>
              <a:tr h="336376">
                <a:tc>
                  <a:txBody>
                    <a:bodyPr/>
                    <a:lstStyle/>
                    <a:p>
                      <a:pPr marL="0" algn="l" defTabSz="914400" rtl="0" eaLnBrk="1" latinLnBrk="0" hangingPunct="1"/>
                      <a:r>
                        <a:rPr lang="en-US" sz="800" b="1" kern="1200" dirty="0" smtClean="0">
                          <a:solidFill>
                            <a:schemeClr val="dk1"/>
                          </a:solidFill>
                          <a:latin typeface="+mn-lt"/>
                          <a:ea typeface="+mn-ea"/>
                          <a:cs typeface="+mn-cs"/>
                        </a:rPr>
                        <a:t>Storage</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250GB HDD</a:t>
                      </a:r>
                    </a:p>
                    <a:p>
                      <a:pPr algn="ctr"/>
                      <a:r>
                        <a:rPr lang="en-US" sz="800" dirty="0" smtClean="0"/>
                        <a:t>80GB SSD</a:t>
                      </a:r>
                      <a:endParaRPr lang="en-US" sz="800" dirty="0"/>
                    </a:p>
                  </a:txBody>
                  <a:tcPr marL="57150" marR="57150" marT="28575" marB="28575" anchor="ctr"/>
                </a:tc>
                <a:tc>
                  <a:txBody>
                    <a:bodyPr/>
                    <a:lstStyle/>
                    <a:p>
                      <a:pPr algn="ctr"/>
                      <a:r>
                        <a:rPr lang="en-US" sz="800" dirty="0" smtClean="0"/>
                        <a:t>250GB HDD</a:t>
                      </a:r>
                    </a:p>
                    <a:p>
                      <a:pPr algn="ctr"/>
                      <a:r>
                        <a:rPr lang="en-US" sz="800" dirty="0" smtClean="0"/>
                        <a:t>80GB SSD</a:t>
                      </a:r>
                      <a:endParaRPr lang="en-US" sz="800" dirty="0"/>
                    </a:p>
                  </a:txBody>
                  <a:tcPr marL="57150" marR="57150" marT="28575" marB="28575" anchor="ctr"/>
                </a:tc>
                <a:tc>
                  <a:txBody>
                    <a:bodyPr/>
                    <a:lstStyle/>
                    <a:p>
                      <a:pPr algn="ctr"/>
                      <a:r>
                        <a:rPr lang="en-US" sz="800" dirty="0" smtClean="0"/>
                        <a:t>500GB HDD</a:t>
                      </a:r>
                    </a:p>
                    <a:p>
                      <a:pPr algn="ctr"/>
                      <a:r>
                        <a:rPr lang="en-US" sz="800" dirty="0" smtClean="0"/>
                        <a:t>120GB SSD</a:t>
                      </a:r>
                      <a:endParaRPr lang="en-US" sz="800" dirty="0"/>
                    </a:p>
                  </a:txBody>
                  <a:tcPr marL="57150" marR="57150" marT="28575" marB="28575" anchor="ctr"/>
                </a:tc>
                <a:tc>
                  <a:txBody>
                    <a:bodyPr/>
                    <a:lstStyle/>
                    <a:p>
                      <a:pPr algn="ctr"/>
                      <a:r>
                        <a:rPr lang="en-US" sz="800" dirty="0" smtClean="0"/>
                        <a:t>250/500GB HDD</a:t>
                      </a:r>
                    </a:p>
                    <a:p>
                      <a:pPr algn="ctr"/>
                      <a:r>
                        <a:rPr lang="en-US" sz="800" dirty="0" smtClean="0"/>
                        <a:t>80GB SSD</a:t>
                      </a:r>
                      <a:endParaRPr lang="en-US" sz="800" dirty="0"/>
                    </a:p>
                  </a:txBody>
                  <a:tcPr marL="57150" marR="57150" marT="28575" marB="28575" anchor="ctr"/>
                </a:tc>
                <a:tc>
                  <a:txBody>
                    <a:bodyPr/>
                    <a:lstStyle/>
                    <a:p>
                      <a:pPr algn="ctr"/>
                      <a:r>
                        <a:rPr lang="en-US" sz="800" dirty="0" smtClean="0"/>
                        <a:t>250GB HDD</a:t>
                      </a:r>
                    </a:p>
                    <a:p>
                      <a:pPr algn="ctr"/>
                      <a:r>
                        <a:rPr lang="en-US" sz="800" dirty="0" smtClean="0"/>
                        <a:t>80GB SSD</a:t>
                      </a:r>
                      <a:endParaRPr lang="en-US" sz="800" dirty="0"/>
                    </a:p>
                  </a:txBody>
                  <a:tcPr marL="57150" marR="57150" marT="28575" marB="28575" anchor="ctr"/>
                </a:tc>
                <a:tc>
                  <a:txBody>
                    <a:bodyPr/>
                    <a:lstStyle/>
                    <a:p>
                      <a:pPr algn="ctr"/>
                      <a:r>
                        <a:rPr lang="en-US" sz="800" dirty="0" smtClean="0"/>
                        <a:t>250GB HDD</a:t>
                      </a:r>
                    </a:p>
                    <a:p>
                      <a:pPr algn="ctr"/>
                      <a:r>
                        <a:rPr lang="en-US" sz="800" dirty="0" smtClean="0"/>
                        <a:t>80GB SSD</a:t>
                      </a:r>
                      <a:endParaRPr lang="en-US" sz="800" dirty="0"/>
                    </a:p>
                  </a:txBody>
                  <a:tcPr marL="57150" marR="57150" marT="28575" marB="28575" anchor="ctr"/>
                </a:tc>
                <a:tc>
                  <a:txBody>
                    <a:bodyPr/>
                    <a:lstStyle/>
                    <a:p>
                      <a:pPr algn="ctr"/>
                      <a:r>
                        <a:rPr lang="en-US" sz="800" dirty="0" smtClean="0"/>
                        <a:t>250GB HDD</a:t>
                      </a:r>
                    </a:p>
                    <a:p>
                      <a:pPr algn="ctr"/>
                      <a:r>
                        <a:rPr lang="en-US" sz="800" dirty="0" smtClean="0"/>
                        <a:t>80GB SSD</a:t>
                      </a:r>
                      <a:endParaRPr lang="en-US" sz="800" dirty="0"/>
                    </a:p>
                  </a:txBody>
                  <a:tcPr marL="57150" marR="57150" marT="28575" marB="28575" anchor="ctr"/>
                </a:tc>
                <a:tc>
                  <a:txBody>
                    <a:bodyPr/>
                    <a:lstStyle/>
                    <a:p>
                      <a:pPr algn="ctr"/>
                      <a:r>
                        <a:rPr lang="en-US" sz="800" dirty="0" smtClean="0"/>
                        <a:t>500GB HDD</a:t>
                      </a:r>
                    </a:p>
                    <a:p>
                      <a:pPr algn="ctr"/>
                      <a:r>
                        <a:rPr lang="en-US" sz="800" dirty="0" smtClean="0"/>
                        <a:t>80GB / 120GB</a:t>
                      </a:r>
                      <a:r>
                        <a:rPr lang="en-US" sz="800" baseline="0" dirty="0" smtClean="0"/>
                        <a:t> </a:t>
                      </a:r>
                      <a:r>
                        <a:rPr lang="en-US" sz="800" dirty="0" smtClean="0"/>
                        <a:t>SSD </a:t>
                      </a:r>
                      <a:endParaRPr lang="en-US" sz="800" dirty="0"/>
                    </a:p>
                  </a:txBody>
                  <a:tcPr marL="57150" marR="57150" marT="28575" marB="28575" anchor="ctr"/>
                </a:tc>
              </a:tr>
              <a:tr h="187889">
                <a:tc>
                  <a:txBody>
                    <a:bodyPr/>
                    <a:lstStyle/>
                    <a:p>
                      <a:pPr marL="0" algn="l" defTabSz="914400" rtl="0" eaLnBrk="1" latinLnBrk="0" hangingPunct="1"/>
                      <a:r>
                        <a:rPr lang="en-US" sz="800" b="1" kern="1200" dirty="0" smtClean="0">
                          <a:solidFill>
                            <a:schemeClr val="dk1"/>
                          </a:solidFill>
                          <a:latin typeface="+mn-lt"/>
                          <a:ea typeface="+mn-ea"/>
                          <a:cs typeface="+mn-cs"/>
                        </a:rPr>
                        <a:t>Dual Drives (RAID)</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No</a:t>
                      </a:r>
                      <a:endParaRPr lang="en-US" sz="800" dirty="0"/>
                    </a:p>
                  </a:txBody>
                  <a:tcPr marL="57150" marR="57150" marT="28575" marB="28575" anchor="ctr"/>
                </a:tc>
                <a:tc>
                  <a:txBody>
                    <a:bodyPr/>
                    <a:lstStyle/>
                    <a:p>
                      <a:pPr algn="ctr"/>
                      <a:r>
                        <a:rPr lang="en-US" sz="800" dirty="0" smtClean="0"/>
                        <a:t>No</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No</a:t>
                      </a:r>
                      <a:endParaRPr lang="en-US" sz="800" dirty="0"/>
                    </a:p>
                  </a:txBody>
                  <a:tcPr marL="57150" marR="57150" marT="28575" marB="28575" anchor="ctr"/>
                </a:tc>
                <a:tc>
                  <a:txBody>
                    <a:bodyPr/>
                    <a:lstStyle/>
                    <a:p>
                      <a:pPr algn="ctr"/>
                      <a:r>
                        <a:rPr lang="en-US" sz="800" dirty="0" smtClean="0"/>
                        <a:t>No</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r>
              <a:tr h="247941">
                <a:tc>
                  <a:txBody>
                    <a:bodyPr/>
                    <a:lstStyle/>
                    <a:p>
                      <a:pPr algn="l"/>
                      <a:r>
                        <a:rPr lang="en-US" sz="800" b="1" kern="1200" dirty="0" smtClean="0">
                          <a:solidFill>
                            <a:schemeClr val="dk1"/>
                          </a:solidFill>
                          <a:latin typeface="+mn-lt"/>
                          <a:ea typeface="+mn-ea"/>
                          <a:cs typeface="+mn-cs"/>
                        </a:rPr>
                        <a:t>USB (24V /</a:t>
                      </a:r>
                      <a:r>
                        <a:rPr lang="en-US" sz="800" b="1" kern="1200" baseline="0" dirty="0" smtClean="0">
                          <a:solidFill>
                            <a:schemeClr val="dk1"/>
                          </a:solidFill>
                          <a:latin typeface="+mn-lt"/>
                          <a:ea typeface="+mn-ea"/>
                          <a:cs typeface="+mn-cs"/>
                        </a:rPr>
                        <a:t> 12V)</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5 to 8 (1 / 4)</a:t>
                      </a:r>
                      <a:endParaRPr lang="en-US" sz="800" dirty="0"/>
                    </a:p>
                  </a:txBody>
                  <a:tcPr marL="57150" marR="57150" marT="28575" marB="28575" anchor="ctr"/>
                </a:tc>
                <a:tc>
                  <a:txBody>
                    <a:bodyPr/>
                    <a:lstStyle/>
                    <a:p>
                      <a:pPr algn="ctr"/>
                      <a:r>
                        <a:rPr lang="en-US" sz="800" dirty="0" smtClean="0"/>
                        <a:t>5 to 8 (1 / 4)</a:t>
                      </a:r>
                      <a:endParaRPr lang="en-US" sz="800" dirty="0"/>
                    </a:p>
                  </a:txBody>
                  <a:tcPr marL="57150" marR="57150" marT="28575" marB="28575" anchor="ctr"/>
                </a:tc>
                <a:tc>
                  <a:txBody>
                    <a:bodyPr/>
                    <a:lstStyle/>
                    <a:p>
                      <a:pPr algn="ctr"/>
                      <a:r>
                        <a:rPr lang="en-US" sz="800" dirty="0" smtClean="0"/>
                        <a:t>8 (1 / 4)</a:t>
                      </a:r>
                      <a:endParaRPr lang="en-US" sz="800" dirty="0"/>
                    </a:p>
                  </a:txBody>
                  <a:tcPr marL="57150" marR="57150" marT="28575" marB="28575" anchor="ctr"/>
                </a:tc>
                <a:tc>
                  <a:txBody>
                    <a:bodyPr/>
                    <a:lstStyle/>
                    <a:p>
                      <a:pPr algn="ctr"/>
                      <a:r>
                        <a:rPr lang="en-US" sz="800" dirty="0" smtClean="0"/>
                        <a:t>12 to 14 (1 / 7)</a:t>
                      </a:r>
                      <a:endParaRPr lang="en-US" sz="800" dirty="0"/>
                    </a:p>
                  </a:txBody>
                  <a:tcPr marL="57150" marR="57150" marT="28575" marB="28575" anchor="ctr"/>
                </a:tc>
                <a:tc>
                  <a:txBody>
                    <a:bodyPr/>
                    <a:lstStyle/>
                    <a:p>
                      <a:pPr algn="ctr"/>
                      <a:r>
                        <a:rPr lang="en-US" sz="800" dirty="0" smtClean="0"/>
                        <a:t>4 (1 / 1)</a:t>
                      </a:r>
                      <a:endParaRPr lang="en-US" sz="800" dirty="0"/>
                    </a:p>
                  </a:txBody>
                  <a:tcPr marL="57150" marR="57150" marT="28575" marB="28575" anchor="ctr"/>
                </a:tc>
                <a:tc>
                  <a:txBody>
                    <a:bodyPr/>
                    <a:lstStyle/>
                    <a:p>
                      <a:pPr algn="ctr"/>
                      <a:r>
                        <a:rPr lang="en-US" sz="800" dirty="0" smtClean="0"/>
                        <a:t>4 (1 / 1)</a:t>
                      </a:r>
                      <a:endParaRPr lang="en-US" sz="800" dirty="0"/>
                    </a:p>
                  </a:txBody>
                  <a:tcPr marL="57150" marR="57150" marT="28575" marB="28575" anchor="ctr"/>
                </a:tc>
                <a:tc>
                  <a:txBody>
                    <a:bodyPr/>
                    <a:lstStyle/>
                    <a:p>
                      <a:pPr algn="ctr"/>
                      <a:r>
                        <a:rPr lang="en-US" sz="800" dirty="0" smtClean="0"/>
                        <a:t>7 (1 / 2) + 5 internal</a:t>
                      </a:r>
                      <a:endParaRPr lang="en-US" sz="800" dirty="0"/>
                    </a:p>
                  </a:txBody>
                  <a:tcPr marL="57150" marR="57150" marT="28575" marB="28575" anchor="ctr"/>
                </a:tc>
                <a:tc>
                  <a:txBody>
                    <a:bodyPr/>
                    <a:lstStyle/>
                    <a:p>
                      <a:pPr algn="ctr"/>
                      <a:r>
                        <a:rPr lang="en-US" sz="800" dirty="0" smtClean="0"/>
                        <a:t>6 (1 / 3) + 6 internal</a:t>
                      </a:r>
                      <a:endParaRPr lang="en-US" sz="800" dirty="0"/>
                    </a:p>
                  </a:txBody>
                  <a:tcPr marL="57150" marR="57150" marT="28575" marB="28575" anchor="ctr"/>
                </a:tc>
              </a:tr>
              <a:tr h="228600">
                <a:tc>
                  <a:txBody>
                    <a:bodyPr/>
                    <a:lstStyle/>
                    <a:p>
                      <a:pPr algn="l"/>
                      <a:r>
                        <a:rPr lang="en-US" sz="800" b="1" kern="1200" dirty="0" smtClean="0">
                          <a:solidFill>
                            <a:schemeClr val="dk1"/>
                          </a:solidFill>
                          <a:latin typeface="+mn-lt"/>
                          <a:ea typeface="+mn-ea"/>
                          <a:cs typeface="+mn-cs"/>
                        </a:rPr>
                        <a:t>Serial (powered)</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4 (4)</a:t>
                      </a:r>
                      <a:endParaRPr lang="en-US" sz="800" dirty="0"/>
                    </a:p>
                  </a:txBody>
                  <a:tcPr marL="57150" marR="57150" marT="28575" marB="28575" anchor="ctr"/>
                </a:tc>
                <a:tc>
                  <a:txBody>
                    <a:bodyPr/>
                    <a:lstStyle/>
                    <a:p>
                      <a:pPr algn="ctr"/>
                      <a:r>
                        <a:rPr lang="en-US" sz="800" dirty="0" smtClean="0"/>
                        <a:t>4 (4)</a:t>
                      </a:r>
                      <a:endParaRPr lang="en-US" sz="800" dirty="0"/>
                    </a:p>
                  </a:txBody>
                  <a:tcPr marL="57150" marR="57150" marT="28575" marB="28575" anchor="ctr"/>
                </a:tc>
                <a:tc>
                  <a:txBody>
                    <a:bodyPr/>
                    <a:lstStyle/>
                    <a:p>
                      <a:pPr algn="ctr"/>
                      <a:r>
                        <a:rPr lang="en-US" sz="800" dirty="0" smtClean="0"/>
                        <a:t>4 (4)</a:t>
                      </a:r>
                      <a:endParaRPr lang="en-US" sz="800" dirty="0"/>
                    </a:p>
                  </a:txBody>
                  <a:tcPr marL="57150" marR="57150" marT="28575" marB="28575" anchor="ctr"/>
                </a:tc>
                <a:tc>
                  <a:txBody>
                    <a:bodyPr/>
                    <a:lstStyle/>
                    <a:p>
                      <a:pPr algn="ctr"/>
                      <a:r>
                        <a:rPr lang="en-US" sz="800" dirty="0" smtClean="0"/>
                        <a:t>2 to 8 (4)</a:t>
                      </a:r>
                      <a:endParaRPr lang="en-US" sz="800" dirty="0"/>
                    </a:p>
                  </a:txBody>
                  <a:tcPr marL="57150" marR="57150" marT="28575" marB="28575" anchor="ctr"/>
                </a:tc>
                <a:tc>
                  <a:txBody>
                    <a:bodyPr/>
                    <a:lstStyle/>
                    <a:p>
                      <a:pPr algn="ctr"/>
                      <a:r>
                        <a:rPr lang="en-US" sz="800" dirty="0" smtClean="0"/>
                        <a:t>3 to 4 (4)</a:t>
                      </a:r>
                      <a:endParaRPr lang="en-US" sz="800" dirty="0"/>
                    </a:p>
                  </a:txBody>
                  <a:tcPr marL="57150" marR="57150" marT="28575" marB="28575" anchor="ctr"/>
                </a:tc>
                <a:tc>
                  <a:txBody>
                    <a:bodyPr/>
                    <a:lstStyle/>
                    <a:p>
                      <a:pPr algn="ctr"/>
                      <a:r>
                        <a:rPr lang="en-US" sz="800" dirty="0" smtClean="0"/>
                        <a:t>3 to 4 (4)</a:t>
                      </a:r>
                      <a:endParaRPr lang="en-US" sz="800" dirty="0"/>
                    </a:p>
                  </a:txBody>
                  <a:tcPr marL="57150" marR="57150" marT="28575" marB="28575" anchor="ctr"/>
                </a:tc>
                <a:tc>
                  <a:txBody>
                    <a:bodyPr/>
                    <a:lstStyle/>
                    <a:p>
                      <a:pPr algn="ctr"/>
                      <a:r>
                        <a:rPr lang="en-US" sz="800" dirty="0" smtClean="0"/>
                        <a:t>5 (5)</a:t>
                      </a:r>
                      <a:endParaRPr lang="en-US" sz="800" dirty="0"/>
                    </a:p>
                  </a:txBody>
                  <a:tcPr marL="57150" marR="57150" marT="28575" marB="28575" anchor="ctr"/>
                </a:tc>
                <a:tc>
                  <a:txBody>
                    <a:bodyPr/>
                    <a:lstStyle/>
                    <a:p>
                      <a:pPr algn="ctr"/>
                      <a:r>
                        <a:rPr lang="en-US" sz="800" dirty="0" smtClean="0"/>
                        <a:t>1x RJ50 (1)  +3(3) opt</a:t>
                      </a:r>
                      <a:endParaRPr lang="en-US" sz="800" dirty="0"/>
                    </a:p>
                  </a:txBody>
                  <a:tcPr marL="57150" marR="57150" marT="28575" marB="28575" anchor="ctr"/>
                </a:tc>
              </a:tr>
              <a:tr h="230256">
                <a:tc>
                  <a:txBody>
                    <a:bodyPr/>
                    <a:lstStyle/>
                    <a:p>
                      <a:pPr algn="l"/>
                      <a:r>
                        <a:rPr lang="en-US" sz="800" b="1" kern="1200" dirty="0" smtClean="0">
                          <a:solidFill>
                            <a:schemeClr val="dk1"/>
                          </a:solidFill>
                          <a:latin typeface="+mn-lt"/>
                          <a:ea typeface="+mn-ea"/>
                          <a:cs typeface="+mn-cs"/>
                        </a:rPr>
                        <a:t>Power Supply</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Modular</a:t>
                      </a:r>
                      <a:r>
                        <a:rPr lang="en-US" sz="800" baseline="0" dirty="0" smtClean="0"/>
                        <a:t> 150W</a:t>
                      </a:r>
                      <a:endParaRPr lang="en-US" sz="800" dirty="0"/>
                    </a:p>
                  </a:txBody>
                  <a:tcPr marL="57150" marR="57150" marT="28575" marB="28575" anchor="ctr"/>
                </a:tc>
                <a:tc>
                  <a:txBody>
                    <a:bodyPr/>
                    <a:lstStyle/>
                    <a:p>
                      <a:pPr algn="ctr"/>
                      <a:r>
                        <a:rPr lang="en-US" sz="800" dirty="0" smtClean="0"/>
                        <a:t>Modular</a:t>
                      </a:r>
                      <a:r>
                        <a:rPr lang="en-US" sz="800" baseline="0" dirty="0" smtClean="0"/>
                        <a:t> 150W</a:t>
                      </a:r>
                      <a:endParaRPr lang="en-US" sz="800" dirty="0"/>
                    </a:p>
                  </a:txBody>
                  <a:tcPr marL="57150" marR="57150" marT="28575" marB="28575" anchor="ctr"/>
                </a:tc>
                <a:tc>
                  <a:txBody>
                    <a:bodyPr/>
                    <a:lstStyle/>
                    <a:p>
                      <a:pPr algn="ctr"/>
                      <a:r>
                        <a:rPr lang="en-US" sz="800" dirty="0" smtClean="0"/>
                        <a:t>Modular</a:t>
                      </a:r>
                      <a:r>
                        <a:rPr lang="en-US" sz="800" baseline="0" dirty="0" smtClean="0"/>
                        <a:t> 150W</a:t>
                      </a:r>
                      <a:endParaRPr lang="en-US" sz="800" dirty="0"/>
                    </a:p>
                  </a:txBody>
                  <a:tcPr marL="57150" marR="57150" marT="28575" marB="28575" anchor="ctr"/>
                </a:tc>
                <a:tc>
                  <a:txBody>
                    <a:bodyPr/>
                    <a:lstStyle/>
                    <a:p>
                      <a:pPr algn="ctr"/>
                      <a:r>
                        <a:rPr lang="en-US" sz="800" dirty="0" smtClean="0"/>
                        <a:t>Integrated 260</a:t>
                      </a:r>
                      <a:r>
                        <a:rPr lang="en-US" sz="800" baseline="0" dirty="0" smtClean="0"/>
                        <a:t>W</a:t>
                      </a:r>
                      <a:endParaRPr lang="en-US" sz="800" dirty="0"/>
                    </a:p>
                  </a:txBody>
                  <a:tcPr marL="57150" marR="57150" marT="28575" marB="28575" anchor="ctr"/>
                </a:tc>
                <a:tc>
                  <a:txBody>
                    <a:bodyPr/>
                    <a:lstStyle/>
                    <a:p>
                      <a:pPr algn="ctr"/>
                      <a:r>
                        <a:rPr lang="en-US" sz="800" dirty="0" smtClean="0"/>
                        <a:t>Modular</a:t>
                      </a:r>
                      <a:r>
                        <a:rPr lang="en-US" sz="800" baseline="0" dirty="0" smtClean="0"/>
                        <a:t> 150W</a:t>
                      </a:r>
                      <a:endParaRPr lang="en-US" sz="800" dirty="0"/>
                    </a:p>
                  </a:txBody>
                  <a:tcPr marL="57150" marR="57150" marT="28575" marB="28575" anchor="ctr"/>
                </a:tc>
                <a:tc>
                  <a:txBody>
                    <a:bodyPr/>
                    <a:lstStyle/>
                    <a:p>
                      <a:pPr algn="ctr"/>
                      <a:r>
                        <a:rPr lang="en-US" sz="800" dirty="0" smtClean="0"/>
                        <a:t>Modular</a:t>
                      </a:r>
                      <a:r>
                        <a:rPr lang="en-US" sz="800" baseline="0" dirty="0" smtClean="0"/>
                        <a:t> 150W</a:t>
                      </a:r>
                      <a:endParaRPr lang="en-US" sz="800" dirty="0"/>
                    </a:p>
                  </a:txBody>
                  <a:tcPr marL="57150" marR="57150" marT="28575" marB="28575" anchor="ctr"/>
                </a:tc>
                <a:tc>
                  <a:txBody>
                    <a:bodyPr/>
                    <a:lstStyle/>
                    <a:p>
                      <a:pPr algn="ctr"/>
                      <a:r>
                        <a:rPr lang="en-US" sz="800" dirty="0" smtClean="0"/>
                        <a:t>Integrated 230W</a:t>
                      </a:r>
                      <a:endParaRPr lang="en-US" sz="800" dirty="0"/>
                    </a:p>
                  </a:txBody>
                  <a:tcPr marL="57150" marR="57150" marT="28575" marB="28575" anchor="ctr"/>
                </a:tc>
                <a:tc>
                  <a:txBody>
                    <a:bodyPr/>
                    <a:lstStyle/>
                    <a:p>
                      <a:pPr algn="ctr"/>
                      <a:r>
                        <a:rPr lang="en-US" sz="800" dirty="0" smtClean="0"/>
                        <a:t>Modular</a:t>
                      </a:r>
                      <a:r>
                        <a:rPr lang="en-US" sz="800" baseline="0" dirty="0" smtClean="0"/>
                        <a:t> 150W</a:t>
                      </a:r>
                      <a:endParaRPr lang="en-US" sz="800" dirty="0"/>
                    </a:p>
                  </a:txBody>
                  <a:tcPr marL="57150" marR="57150" marT="28575" marB="28575" anchor="ctr"/>
                </a:tc>
              </a:tr>
              <a:tr h="230256">
                <a:tc>
                  <a:txBody>
                    <a:bodyPr/>
                    <a:lstStyle/>
                    <a:p>
                      <a:pPr algn="l"/>
                      <a:r>
                        <a:rPr lang="en-US" sz="800" b="1" kern="1200" dirty="0" smtClean="0">
                          <a:solidFill>
                            <a:schemeClr val="dk1"/>
                          </a:solidFill>
                          <a:latin typeface="+mn-lt"/>
                          <a:ea typeface="+mn-ea"/>
                          <a:cs typeface="+mn-cs"/>
                        </a:rPr>
                        <a:t>Intel AMT</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No</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Yes (Core i5/i3)</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No</a:t>
                      </a:r>
                      <a:endParaRPr lang="en-US" sz="800" dirty="0"/>
                    </a:p>
                  </a:txBody>
                  <a:tcPr marL="57150" marR="57150" marT="28575" marB="28575" anchor="ctr"/>
                </a:tc>
                <a:tc>
                  <a:txBody>
                    <a:bodyPr/>
                    <a:lstStyle/>
                    <a:p>
                      <a:pPr algn="ctr"/>
                      <a:r>
                        <a:rPr lang="en-US" sz="800" dirty="0" smtClean="0"/>
                        <a:t>No</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Yes (Core</a:t>
                      </a:r>
                      <a:r>
                        <a:rPr lang="en-US" sz="800" baseline="0" dirty="0" smtClean="0"/>
                        <a:t> 15/ i3)</a:t>
                      </a:r>
                      <a:endParaRPr lang="en-US" sz="800" dirty="0"/>
                    </a:p>
                  </a:txBody>
                  <a:tcPr marL="57150" marR="57150" marT="28575" marB="28575" anchor="ctr"/>
                </a:tc>
              </a:tr>
              <a:tr h="230256">
                <a:tc>
                  <a:txBody>
                    <a:bodyPr/>
                    <a:lstStyle/>
                    <a:p>
                      <a:pPr algn="l"/>
                      <a:r>
                        <a:rPr lang="en-US" sz="800" b="1" kern="1200" dirty="0" smtClean="0">
                          <a:solidFill>
                            <a:schemeClr val="dk1"/>
                          </a:solidFill>
                          <a:latin typeface="+mn-lt"/>
                          <a:ea typeface="+mn-ea"/>
                          <a:cs typeface="+mn-cs"/>
                        </a:rPr>
                        <a:t>64-Bit</a:t>
                      </a:r>
                      <a:r>
                        <a:rPr lang="en-US" sz="800" b="1" kern="1200" baseline="0" dirty="0" smtClean="0">
                          <a:solidFill>
                            <a:schemeClr val="dk1"/>
                          </a:solidFill>
                          <a:latin typeface="+mn-lt"/>
                          <a:ea typeface="+mn-ea"/>
                          <a:cs typeface="+mn-cs"/>
                        </a:rPr>
                        <a:t> OS Support</a:t>
                      </a:r>
                      <a:endParaRPr lang="en-US" sz="800" b="1" kern="1200" dirty="0">
                        <a:solidFill>
                          <a:schemeClr val="dk1"/>
                        </a:solidFill>
                        <a:latin typeface="+mn-lt"/>
                        <a:ea typeface="+mn-ea"/>
                        <a:cs typeface="+mn-cs"/>
                      </a:endParaRPr>
                    </a:p>
                  </a:txBody>
                  <a:tcPr marL="57150" marR="57150" marT="28575" marB="28575" anchor="ctr"/>
                </a:tc>
                <a:tc>
                  <a:txBody>
                    <a:bodyPr/>
                    <a:lstStyle/>
                    <a:p>
                      <a:pPr algn="ctr"/>
                      <a:r>
                        <a:rPr lang="en-US" sz="800" dirty="0" smtClean="0"/>
                        <a:t>No</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No</a:t>
                      </a:r>
                      <a:endParaRPr lang="en-US" sz="800" dirty="0"/>
                    </a:p>
                  </a:txBody>
                  <a:tcPr marL="57150" marR="57150" marT="28575" marB="28575" anchor="ctr"/>
                </a:tc>
                <a:tc>
                  <a:txBody>
                    <a:bodyPr/>
                    <a:lstStyle/>
                    <a:p>
                      <a:pPr algn="ctr"/>
                      <a:r>
                        <a:rPr lang="en-US" sz="800" dirty="0" smtClean="0"/>
                        <a:t>Yes </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c>
                  <a:txBody>
                    <a:bodyPr/>
                    <a:lstStyle/>
                    <a:p>
                      <a:pPr algn="ctr"/>
                      <a:r>
                        <a:rPr lang="en-US" sz="800" dirty="0" smtClean="0"/>
                        <a:t>Yes</a:t>
                      </a:r>
                      <a:endParaRPr lang="en-US" sz="800" dirty="0"/>
                    </a:p>
                  </a:txBody>
                  <a:tcPr marL="57150" marR="57150" marT="28575" marB="28575" anchor="ctr"/>
                </a:tc>
              </a:tr>
            </a:tbl>
          </a:graphicData>
        </a:graphic>
      </p:graphicFrame>
      <p:pic>
        <p:nvPicPr>
          <p:cNvPr id="4098" name="Picture 2" descr="C:\Users\RD110425\AppData\Local\Microsoft\Windows\Temporary Internet Files\Low\Content.IE5\OGEPDK6Q\CD350_14_RTL-RP60_angle[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594037" y="951148"/>
            <a:ext cx="806137" cy="6303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RD110425\AppData\Local\Microsoft\Windows\Temporary Internet Files\Low\Content.IE5\OGEPDK6Q\CD350_14_RTL-RP60_angle[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516715" y="951147"/>
            <a:ext cx="806137" cy="63033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0" descr="Bio-MSR No Shadow"/>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04596" y="1033500"/>
            <a:ext cx="675409" cy="547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0" descr="Bio-MSR No Shadow"/>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394721" y="1034361"/>
            <a:ext cx="675409" cy="547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3" descr="CD303_21a_RP70xrt_15in"/>
          <p:cNvPicPr>
            <a:picLocks noChangeAspect="1" noChangeArrowheads="1"/>
          </p:cNvPicPr>
          <p:nvPr/>
        </p:nvPicPr>
        <p:blipFill>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055786" y="939948"/>
            <a:ext cx="824192" cy="744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C:\Users\RD110425\AppData\Local\Microsoft\Windows\Temporary Internet Files\Low\Content.IE5\0NIWWK9V\CD361_33_RET_RealPOS-82XRT-Modular-LCD-Detail[1].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4487956" y="939948"/>
            <a:ext cx="801219" cy="69602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156761" y="987418"/>
            <a:ext cx="691404" cy="605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 Placeholder 4"/>
          <p:cNvSpPr>
            <a:spLocks noGrp="1"/>
          </p:cNvSpPr>
          <p:nvPr>
            <p:ph type="body" sz="quarter" idx="4294967295"/>
          </p:nvPr>
        </p:nvSpPr>
        <p:spPr>
          <a:xfrm>
            <a:off x="856406" y="97933"/>
            <a:ext cx="6753225"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normAutofit fontScale="25000" lnSpcReduction="20000"/>
          </a:bodyPr>
          <a:lstStyle/>
          <a:p>
            <a:pPr marL="0" indent="0" defTabSz="816388">
              <a:lnSpc>
                <a:spcPct val="110000"/>
              </a:lnSpc>
              <a:spcBef>
                <a:spcPct val="0"/>
              </a:spcBef>
              <a:buNone/>
            </a:pPr>
            <a:r>
              <a:rPr lang="en-US" sz="11000" dirty="0">
                <a:solidFill>
                  <a:schemeClr val="tx1"/>
                </a:solidFill>
                <a:ea typeface="+mj-ea"/>
              </a:rPr>
              <a:t>NCR RealPOS Terminal Family </a:t>
            </a:r>
          </a:p>
          <a:p>
            <a:pPr marL="0" indent="0" defTabSz="816388">
              <a:lnSpc>
                <a:spcPct val="110000"/>
              </a:lnSpc>
              <a:spcBef>
                <a:spcPct val="0"/>
              </a:spcBef>
              <a:buNone/>
            </a:pPr>
            <a:r>
              <a:rPr lang="en-PH" sz="7000" dirty="0">
                <a:solidFill>
                  <a:srgbClr val="4DA93A"/>
                </a:solidFill>
                <a:ea typeface="ＭＳ Ｐゴシック"/>
              </a:rPr>
              <a:t>Comparison Matrix</a:t>
            </a:r>
          </a:p>
        </p:txBody>
      </p:sp>
      <p:pic>
        <p:nvPicPr>
          <p:cNvPr id="14" name="Picture 3" descr="C:\Users\RD110425\AppData\Local\Microsoft\Windows\Temporary Internet Files\Content.Outlook\EGNV68IJ\untitled 1009.jp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3478403" y="941990"/>
            <a:ext cx="813450" cy="696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7588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eenandRibbo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30" y="2"/>
            <a:ext cx="4966230" cy="5159913"/>
          </a:xfrm>
          <a:prstGeom prst="rect">
            <a:avLst/>
          </a:prstGeom>
        </p:spPr>
      </p:pic>
      <p:sp>
        <p:nvSpPr>
          <p:cNvPr id="6" name="Text Placeholder 10"/>
          <p:cNvSpPr txBox="1">
            <a:spLocks/>
          </p:cNvSpPr>
          <p:nvPr/>
        </p:nvSpPr>
        <p:spPr>
          <a:xfrm>
            <a:off x="428625" y="2564082"/>
            <a:ext cx="4000500" cy="483918"/>
          </a:xfrm>
          <a:prstGeom prst="rect">
            <a:avLst/>
          </a:prstGeom>
        </p:spPr>
        <p:txBody>
          <a:bodyPr vert="horz" lIns="0" tIns="57150" rIns="0" bIns="0" rtlCol="0">
            <a:noAutofit/>
          </a:bodyPr>
          <a:lstStyle>
            <a:lvl1pPr marL="0" indent="0" algn="l" defTabSz="457200" rtl="0" eaLnBrk="1" fontAlgn="base" hangingPunct="1">
              <a:lnSpc>
                <a:spcPct val="100000"/>
              </a:lnSpc>
              <a:spcBef>
                <a:spcPts val="400"/>
              </a:spcBef>
              <a:spcAft>
                <a:spcPts val="400"/>
              </a:spcAft>
              <a:buClr>
                <a:srgbClr val="54B948"/>
              </a:buClr>
              <a:buSzPct val="100000"/>
              <a:buFont typeface="Wingdings" pitchFamily="2" charset="2"/>
              <a:buNone/>
              <a:defRPr sz="4800" kern="1200" cap="all" spc="-100" baseline="0">
                <a:solidFill>
                  <a:schemeClr val="bg1"/>
                </a:solidFill>
                <a:latin typeface="+mj-lt"/>
                <a:ea typeface="ＭＳ Ｐゴシック" charset="0"/>
                <a:cs typeface="NCR New Marker" pitchFamily="50" charset="0"/>
              </a:defRPr>
            </a:lvl1pPr>
            <a:lvl2pPr marL="742950" indent="-28575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2000" kern="1200" spc="-30">
                <a:solidFill>
                  <a:srgbClr val="404040"/>
                </a:solidFill>
                <a:latin typeface="+mn-lt"/>
                <a:ea typeface="ＭＳ Ｐゴシック" charset="0"/>
                <a:cs typeface="+mn-cs"/>
              </a:defRPr>
            </a:lvl2pPr>
            <a:lvl3pPr marL="11430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Bef>
                <a:spcPts val="0"/>
              </a:spcBef>
              <a:spcAft>
                <a:spcPts val="0"/>
              </a:spcAft>
              <a:defRPr/>
            </a:pPr>
            <a:r>
              <a:rPr lang="en-US" sz="1500" spc="0" dirty="0"/>
              <a:t>NCR CONFIDENTIAL</a:t>
            </a:r>
          </a:p>
        </p:txBody>
      </p:sp>
      <p:sp>
        <p:nvSpPr>
          <p:cNvPr id="8" name="Text Placeholder 10"/>
          <p:cNvSpPr txBox="1">
            <a:spLocks/>
          </p:cNvSpPr>
          <p:nvPr/>
        </p:nvSpPr>
        <p:spPr>
          <a:xfrm>
            <a:off x="428626" y="916328"/>
            <a:ext cx="4000499" cy="1401961"/>
          </a:xfrm>
          <a:prstGeom prst="rect">
            <a:avLst/>
          </a:prstGeom>
        </p:spPr>
        <p:txBody>
          <a:bodyPr vert="horz" lIns="0" tIns="57150" rIns="0" bIns="0" rtlCol="0">
            <a:noAutofit/>
          </a:bodyPr>
          <a:lstStyle>
            <a:lvl1pPr marL="0" indent="0" algn="l" defTabSz="457200" rtl="0" eaLnBrk="1" fontAlgn="base" hangingPunct="1">
              <a:lnSpc>
                <a:spcPct val="100000"/>
              </a:lnSpc>
              <a:spcBef>
                <a:spcPts val="400"/>
              </a:spcBef>
              <a:spcAft>
                <a:spcPts val="400"/>
              </a:spcAft>
              <a:buClr>
                <a:srgbClr val="54B948"/>
              </a:buClr>
              <a:buSzPct val="100000"/>
              <a:buFont typeface="Wingdings" pitchFamily="2" charset="2"/>
              <a:buNone/>
              <a:defRPr sz="4800" kern="1200" cap="all" spc="-100" baseline="0">
                <a:solidFill>
                  <a:schemeClr val="bg1"/>
                </a:solidFill>
                <a:latin typeface="+mj-lt"/>
                <a:ea typeface="ＭＳ Ｐゴシック" charset="0"/>
                <a:cs typeface="NCR New Marker" pitchFamily="50" charset="0"/>
              </a:defRPr>
            </a:lvl1pPr>
            <a:lvl2pPr marL="742950" indent="-28575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2000" kern="1200" spc="-30">
                <a:solidFill>
                  <a:srgbClr val="404040"/>
                </a:solidFill>
                <a:latin typeface="+mn-lt"/>
                <a:ea typeface="ＭＳ Ｐゴシック" charset="0"/>
                <a:cs typeface="+mn-cs"/>
              </a:defRPr>
            </a:lvl2pPr>
            <a:lvl3pPr marL="11430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kern="1200" spc="-30">
                <a:solidFill>
                  <a:srgbClr val="404040"/>
                </a:solidFill>
                <a:latin typeface="+mn-lt"/>
                <a:ea typeface="ＭＳ Ｐゴシック" charset="0"/>
                <a:cs typeface="+mn-cs"/>
              </a:defRPr>
            </a:lvl3pPr>
            <a:lvl4pPr marL="16002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600" kern="1200" spc="-30">
                <a:solidFill>
                  <a:srgbClr val="404040"/>
                </a:solidFill>
                <a:latin typeface="+mn-lt"/>
                <a:ea typeface="ＭＳ Ｐゴシック" charset="0"/>
                <a:cs typeface="+mn-cs"/>
              </a:defRPr>
            </a:lvl4pPr>
            <a:lvl5pPr marL="2057400" indent="-228600" algn="l" defTabSz="457200" rtl="0" eaLnBrk="1" fontAlgn="base" hangingPunct="1">
              <a:lnSpc>
                <a:spcPct val="100000"/>
              </a:lnSpc>
              <a:spcBef>
                <a:spcPts val="400"/>
              </a:spcBef>
              <a:spcAft>
                <a:spcPts val="400"/>
              </a:spcAft>
              <a:buClr>
                <a:srgbClr val="54B948"/>
              </a:buClr>
              <a:buSzPct val="100000"/>
              <a:buFont typeface="Wingdings" pitchFamily="2" charset="2"/>
              <a:buChar char="§"/>
              <a:defRPr sz="1400" kern="1200" spc="-30">
                <a:solidFill>
                  <a:srgbClr val="40404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Bef>
                <a:spcPts val="0"/>
              </a:spcBef>
              <a:spcAft>
                <a:spcPts val="0"/>
              </a:spcAft>
              <a:defRPr/>
            </a:pPr>
            <a:r>
              <a:rPr lang="en-US" sz="3600" dirty="0" smtClean="0"/>
              <a:t>Touch TECHNOLOGY</a:t>
            </a:r>
          </a:p>
          <a:p>
            <a:pPr fontAlgn="auto">
              <a:spcBef>
                <a:spcPts val="0"/>
              </a:spcBef>
              <a:spcAft>
                <a:spcPts val="0"/>
              </a:spcAft>
              <a:defRPr/>
            </a:pPr>
            <a:r>
              <a:rPr lang="en-US" sz="3600" dirty="0" smtClean="0"/>
              <a:t>COMPARISON</a:t>
            </a:r>
            <a:endParaRPr lang="en-US" sz="3600" dirty="0"/>
          </a:p>
        </p:txBody>
      </p:sp>
      <p:pic>
        <p:nvPicPr>
          <p:cNvPr id="11" name="Picture 5" descr="http://phandroid.s3.amazonaws.com/wp-content/uploads/2011/09/multitouch-gesture.jpg">
            <a:hlinkClick r:id="rId4"/>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191125" y="1353208"/>
            <a:ext cx="3744477" cy="2215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901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842700371"/>
              </p:ext>
            </p:extLst>
          </p:nvPr>
        </p:nvGraphicFramePr>
        <p:xfrm>
          <a:off x="361950" y="666750"/>
          <a:ext cx="8654831" cy="4432714"/>
        </p:xfrm>
        <a:graphic>
          <a:graphicData uri="http://schemas.openxmlformats.org/drawingml/2006/table">
            <a:tbl>
              <a:tblPr firstRow="1" bandRow="1">
                <a:tableStyleId>{5C22544A-7EE6-4342-B048-85BDC9FD1C3A}</a:tableStyleId>
              </a:tblPr>
              <a:tblGrid>
                <a:gridCol w="1295400"/>
                <a:gridCol w="1514475"/>
                <a:gridCol w="1599054"/>
                <a:gridCol w="1553255"/>
                <a:gridCol w="1371926"/>
                <a:gridCol w="1320721"/>
              </a:tblGrid>
              <a:tr h="3429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b="1" u="none" kern="1200" dirty="0" smtClean="0">
                          <a:solidFill>
                            <a:schemeClr val="tx1"/>
                          </a:solidFill>
                          <a:latin typeface="+mn-lt"/>
                          <a:ea typeface="+mn-ea"/>
                          <a:cs typeface="+mn-cs"/>
                        </a:rPr>
                        <a:t>Attribute</a:t>
                      </a:r>
                    </a:p>
                  </a:txBody>
                  <a:tcPr marT="34290" marB="34290" horzOverflow="overflow">
                    <a:solidFill>
                      <a:schemeClr val="bg1">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u="none" kern="1200" dirty="0" smtClean="0">
                          <a:solidFill>
                            <a:schemeClr val="tx1"/>
                          </a:solidFill>
                        </a:rPr>
                        <a:t>NCR Projected</a:t>
                      </a:r>
                      <a:r>
                        <a:rPr lang="en-US" sz="900" u="none" kern="1200" baseline="0" dirty="0" smtClean="0">
                          <a:solidFill>
                            <a:schemeClr val="tx1"/>
                          </a:solidFill>
                        </a:rPr>
                        <a:t>        Capacitive </a:t>
                      </a:r>
                      <a:endParaRPr lang="en-US" sz="900" b="1" u="none" kern="1200" dirty="0" smtClean="0">
                        <a:solidFill>
                          <a:schemeClr val="tx1"/>
                        </a:solidFill>
                        <a:latin typeface="+mn-lt"/>
                        <a:ea typeface="+mn-ea"/>
                        <a:cs typeface="+mn-cs"/>
                      </a:endParaRPr>
                    </a:p>
                  </a:txBody>
                  <a:tcPr marT="34290" marB="34290">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b="1" u="none" kern="1200" dirty="0" smtClean="0">
                          <a:solidFill>
                            <a:schemeClr val="tx1"/>
                          </a:solidFill>
                          <a:latin typeface="+mn-lt"/>
                          <a:ea typeface="+mn-ea"/>
                          <a:cs typeface="+mn-cs"/>
                        </a:rPr>
                        <a:t>NCR Surface</a:t>
                      </a:r>
                    </a:p>
                    <a:p>
                      <a:pPr marL="0" marR="0" lvl="0" indent="0" algn="ctr" defTabSz="914400" rtl="0" eaLnBrk="1" fontAlgn="base" latinLnBrk="0" hangingPunct="1">
                        <a:lnSpc>
                          <a:spcPct val="100000"/>
                        </a:lnSpc>
                        <a:spcBef>
                          <a:spcPct val="0"/>
                        </a:spcBef>
                        <a:spcAft>
                          <a:spcPct val="0"/>
                        </a:spcAft>
                        <a:buClrTx/>
                        <a:buSzTx/>
                        <a:buFontTx/>
                        <a:buNone/>
                        <a:tabLst/>
                      </a:pPr>
                      <a:r>
                        <a:rPr lang="en-US" sz="900" b="1" u="none" kern="1200" baseline="0" dirty="0" smtClean="0">
                          <a:solidFill>
                            <a:schemeClr val="tx1"/>
                          </a:solidFill>
                          <a:latin typeface="+mn-lt"/>
                          <a:ea typeface="+mn-ea"/>
                          <a:cs typeface="+mn-cs"/>
                        </a:rPr>
                        <a:t>Capacitive</a:t>
                      </a:r>
                      <a:endParaRPr lang="en-US" sz="900" b="1" u="none" kern="1200" dirty="0" smtClean="0">
                        <a:solidFill>
                          <a:schemeClr val="tx1"/>
                        </a:solidFill>
                        <a:latin typeface="+mn-lt"/>
                        <a:ea typeface="+mn-ea"/>
                        <a:cs typeface="+mn-cs"/>
                      </a:endParaRPr>
                    </a:p>
                  </a:txBody>
                  <a:tcPr marT="34290" marB="34290" horzOverflow="overflow">
                    <a:solidFill>
                      <a:schemeClr val="tx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u="none" kern="1200" dirty="0" smtClean="0">
                          <a:solidFill>
                            <a:schemeClr val="tx1"/>
                          </a:solidFill>
                        </a:rPr>
                        <a:t>NCR Resistive</a:t>
                      </a:r>
                    </a:p>
                    <a:p>
                      <a:pPr marL="0" marR="0" lvl="0" indent="0" algn="ctr" defTabSz="914400" rtl="0" eaLnBrk="1" fontAlgn="base" latinLnBrk="0" hangingPunct="1">
                        <a:lnSpc>
                          <a:spcPct val="100000"/>
                        </a:lnSpc>
                        <a:spcBef>
                          <a:spcPct val="0"/>
                        </a:spcBef>
                        <a:spcAft>
                          <a:spcPct val="0"/>
                        </a:spcAft>
                        <a:buClrTx/>
                        <a:buSzTx/>
                        <a:buFontTx/>
                        <a:buNone/>
                        <a:tabLst/>
                      </a:pPr>
                      <a:r>
                        <a:rPr lang="en-US" sz="900" b="1" u="none" kern="1200" dirty="0" smtClean="0">
                          <a:solidFill>
                            <a:schemeClr val="tx1"/>
                          </a:solidFill>
                          <a:latin typeface="+mn-lt"/>
                          <a:ea typeface="+mn-ea"/>
                          <a:cs typeface="+mn-cs"/>
                        </a:rPr>
                        <a:t>(5 wire)</a:t>
                      </a:r>
                    </a:p>
                  </a:txBody>
                  <a:tcPr marT="34290" marB="34290" horzOverflow="overflow">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b="1" u="none" kern="1200" dirty="0" smtClean="0">
                          <a:solidFill>
                            <a:schemeClr val="tx1"/>
                          </a:solidFill>
                          <a:latin typeface="+mn-lt"/>
                          <a:ea typeface="+mn-ea"/>
                          <a:cs typeface="+mn-cs"/>
                        </a:rPr>
                        <a:t>Infrared</a:t>
                      </a:r>
                    </a:p>
                    <a:p>
                      <a:pPr marL="0" marR="0" lvl="0" indent="0" algn="ctr" defTabSz="914400" rtl="0" eaLnBrk="1" fontAlgn="base" latinLnBrk="0" hangingPunct="1">
                        <a:lnSpc>
                          <a:spcPct val="100000"/>
                        </a:lnSpc>
                        <a:spcBef>
                          <a:spcPct val="0"/>
                        </a:spcBef>
                        <a:spcAft>
                          <a:spcPct val="0"/>
                        </a:spcAft>
                        <a:buClrTx/>
                        <a:buSzTx/>
                        <a:buFontTx/>
                        <a:buNone/>
                        <a:tabLst/>
                      </a:pPr>
                      <a:r>
                        <a:rPr lang="en-US" sz="900" b="1" u="none" kern="1200" dirty="0" smtClean="0">
                          <a:solidFill>
                            <a:schemeClr val="tx1"/>
                          </a:solidFill>
                          <a:latin typeface="+mn-lt"/>
                          <a:ea typeface="+mn-ea"/>
                          <a:cs typeface="+mn-cs"/>
                        </a:rPr>
                        <a:t>(Not</a:t>
                      </a:r>
                      <a:r>
                        <a:rPr lang="en-US" sz="900" b="1" u="none" kern="1200" baseline="0" dirty="0" smtClean="0">
                          <a:solidFill>
                            <a:schemeClr val="tx1"/>
                          </a:solidFill>
                          <a:latin typeface="+mn-lt"/>
                          <a:ea typeface="+mn-ea"/>
                          <a:cs typeface="+mn-cs"/>
                        </a:rPr>
                        <a:t> used by NCR)</a:t>
                      </a:r>
                      <a:endParaRPr lang="en-US" sz="900" b="1" u="none" kern="1200" dirty="0" smtClean="0">
                        <a:solidFill>
                          <a:schemeClr val="tx1"/>
                        </a:solidFill>
                        <a:latin typeface="+mn-lt"/>
                        <a:ea typeface="+mn-ea"/>
                        <a:cs typeface="+mn-cs"/>
                      </a:endParaRPr>
                    </a:p>
                  </a:txBody>
                  <a:tcPr marT="34290" marB="34290" horzOverflow="overflow">
                    <a:solidFill>
                      <a:schemeClr val="accent2">
                        <a:lumMod val="40000"/>
                        <a:lumOff val="6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900" b="1" u="none" kern="1200" dirty="0" smtClean="0">
                          <a:solidFill>
                            <a:schemeClr val="tx1"/>
                          </a:solidFill>
                          <a:latin typeface="+mn-lt"/>
                          <a:ea typeface="+mn-ea"/>
                          <a:cs typeface="+mn-cs"/>
                        </a:rPr>
                        <a:t>SAW</a:t>
                      </a:r>
                    </a:p>
                    <a:p>
                      <a:pPr marL="0" marR="0" lvl="0" indent="0" algn="ctr" defTabSz="914400" rtl="0" eaLnBrk="1" fontAlgn="base" latinLnBrk="0" hangingPunct="1">
                        <a:lnSpc>
                          <a:spcPct val="100000"/>
                        </a:lnSpc>
                        <a:spcBef>
                          <a:spcPct val="0"/>
                        </a:spcBef>
                        <a:spcAft>
                          <a:spcPct val="0"/>
                        </a:spcAft>
                        <a:buClrTx/>
                        <a:buSzTx/>
                        <a:buFontTx/>
                        <a:buNone/>
                        <a:tabLst/>
                      </a:pPr>
                      <a:r>
                        <a:rPr lang="en-US" sz="900" b="1" u="none" kern="1200" dirty="0" smtClean="0">
                          <a:solidFill>
                            <a:schemeClr val="tx1"/>
                          </a:solidFill>
                          <a:latin typeface="+mn-lt"/>
                          <a:ea typeface="+mn-ea"/>
                          <a:cs typeface="+mn-cs"/>
                        </a:rPr>
                        <a:t>(Not used by NCR)</a:t>
                      </a:r>
                    </a:p>
                  </a:txBody>
                  <a:tcPr marT="34290" marB="34290" horzOverflow="overflow">
                    <a:solidFill>
                      <a:schemeClr val="accent2">
                        <a:lumMod val="60000"/>
                        <a:lumOff val="40000"/>
                      </a:schemeClr>
                    </a:solidFill>
                  </a:tcPr>
                </a:tc>
              </a:tr>
              <a:tr h="8115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solidFill>
                          <a:effectLst/>
                          <a:latin typeface="+mn-lt"/>
                          <a:ea typeface="MS PGothic" pitchFamily="34" charset="-128"/>
                          <a:cs typeface="Arial" charset="0"/>
                        </a:rPr>
                        <a:t>Technology Description</a:t>
                      </a:r>
                    </a:p>
                  </a:txBody>
                  <a:tcPr marT="34290" marB="34290" horzOverflow="overflow">
                    <a:solidFill>
                      <a:schemeClr val="bg1">
                        <a:lumMod val="95000"/>
                      </a:schemeClr>
                    </a:solidFill>
                  </a:tcPr>
                </a:tc>
                <a:tc>
                  <a:txBody>
                    <a:bodyPr/>
                    <a:lstStyle/>
                    <a:p>
                      <a:pPr algn="l"/>
                      <a:r>
                        <a:rPr lang="en-US" sz="800" b="0" i="0" u="none" strike="noStrike" baseline="0" dirty="0" smtClean="0">
                          <a:solidFill>
                            <a:schemeClr val="tx1"/>
                          </a:solidFill>
                          <a:latin typeface="+mn-lt"/>
                        </a:rPr>
                        <a:t>Capacitive electric  grid “projected” thru material  below the display glass –  Touch measured by detecting change in capacitance of grid</a:t>
                      </a:r>
                    </a:p>
                  </a:txBody>
                  <a:tcPr marT="34290" marB="34290">
                    <a:solidFill>
                      <a:schemeClr val="tx2">
                        <a:lumMod val="60000"/>
                        <a:lumOff val="40000"/>
                      </a:schemeClr>
                    </a:solidFill>
                  </a:tcPr>
                </a:tc>
                <a:tc>
                  <a:txBody>
                    <a:bodyPr/>
                    <a:lstStyle/>
                    <a:p>
                      <a:pPr algn="l"/>
                      <a:r>
                        <a:rPr lang="en-US" sz="800" b="0" i="0" u="none" strike="noStrike" baseline="0" dirty="0" smtClean="0">
                          <a:solidFill>
                            <a:schemeClr val="tx1"/>
                          </a:solidFill>
                          <a:latin typeface="+mn-lt"/>
                        </a:rPr>
                        <a:t>Capacitive electric  field on material “surface”  – Touch measured by evaluating the capacitance ratio to four corners of the sensor </a:t>
                      </a:r>
                    </a:p>
                  </a:txBody>
                  <a:tcPr marT="34290" marB="34290" horzOverflow="overflow">
                    <a:solidFill>
                      <a:schemeClr val="tx2">
                        <a:lumMod val="40000"/>
                        <a:lumOff val="60000"/>
                      </a:schemeClr>
                    </a:solidFill>
                  </a:tcPr>
                </a:tc>
                <a:tc>
                  <a:txBody>
                    <a:bodyPr/>
                    <a:lstStyle/>
                    <a:p>
                      <a:pPr algn="l"/>
                      <a:r>
                        <a:rPr lang="en-US" sz="800" b="0" i="0" u="none" strike="noStrike" baseline="0" dirty="0" smtClean="0">
                          <a:solidFill>
                            <a:schemeClr val="tx1"/>
                          </a:solidFill>
                          <a:latin typeface="+mn-lt"/>
                        </a:rPr>
                        <a:t>Membrane coated glass - Touch measured by evaluating  the voltage created by the gradient across the sensor and the touch point</a:t>
                      </a:r>
                      <a:endParaRPr kumimoji="0" lang="en-US" sz="800" b="1" i="0" u="none" strike="noStrike" kern="1200" cap="none" normalizeH="0" baseline="0" dirty="0" smtClean="0">
                        <a:ln>
                          <a:noFill/>
                        </a:ln>
                        <a:solidFill>
                          <a:schemeClr val="tx1"/>
                        </a:solidFill>
                        <a:effectLst/>
                        <a:latin typeface="+mn-lt"/>
                        <a:ea typeface="MS PGothic" pitchFamily="34" charset="-128"/>
                        <a:cs typeface="Arial" charset="0"/>
                      </a:endParaRPr>
                    </a:p>
                  </a:txBody>
                  <a:tcPr marT="34290" marB="34290" horzOverflow="overflow">
                    <a:solidFill>
                      <a:schemeClr val="tx2">
                        <a:lumMod val="20000"/>
                        <a:lumOff val="80000"/>
                      </a:schemeClr>
                    </a:solidFill>
                  </a:tcPr>
                </a:tc>
                <a:tc>
                  <a:txBody>
                    <a:bodyPr/>
                    <a:lstStyle/>
                    <a:p>
                      <a:pPr algn="l"/>
                      <a:r>
                        <a:rPr lang="en-US" sz="800" b="0" i="0" u="none" strike="noStrike" baseline="0" dirty="0" smtClean="0">
                          <a:solidFill>
                            <a:schemeClr val="tx1"/>
                          </a:solidFill>
                          <a:latin typeface="+mn-lt"/>
                        </a:rPr>
                        <a:t>Infrared light beams projected above glass in grid – Touch measured by interruption of grid</a:t>
                      </a:r>
                    </a:p>
                  </a:txBody>
                  <a:tcPr marT="34290" marB="34290" horzOverflow="overflow">
                    <a:solidFill>
                      <a:schemeClr val="accent2">
                        <a:lumMod val="40000"/>
                        <a:lumOff val="60000"/>
                      </a:schemeClr>
                    </a:solidFill>
                  </a:tcPr>
                </a:tc>
                <a:tc>
                  <a:txBody>
                    <a:bodyPr/>
                    <a:lstStyle/>
                    <a:p>
                      <a:pPr algn="l"/>
                      <a:r>
                        <a:rPr lang="en-US" sz="800" b="0" i="0" u="none" strike="noStrike" baseline="0" dirty="0" smtClean="0">
                          <a:solidFill>
                            <a:schemeClr val="tx1"/>
                          </a:solidFill>
                          <a:latin typeface="+mn-lt"/>
                        </a:rPr>
                        <a:t>Surface acoustic waves projected above glass in grid – Touch measured by interruption of grid</a:t>
                      </a:r>
                    </a:p>
                  </a:txBody>
                  <a:tcPr marT="34290" marB="34290" horzOverflow="overflow">
                    <a:solidFill>
                      <a:schemeClr val="accent2">
                        <a:lumMod val="60000"/>
                        <a:lumOff val="40000"/>
                      </a:schemeClr>
                    </a:solidFill>
                  </a:tcPr>
                </a:tc>
              </a:tr>
              <a:tr h="249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solidFill>
                          <a:effectLst/>
                          <a:latin typeface="+mn-lt"/>
                          <a:ea typeface="MS PGothic" pitchFamily="34" charset="-128"/>
                          <a:cs typeface="Arial" charset="0"/>
                        </a:rPr>
                        <a:t>Touch capability</a:t>
                      </a: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solidFill>
                          <a:effectLst/>
                          <a:latin typeface="+mn-lt"/>
                        </a:rPr>
                        <a:t>Multi-touch (10 point)</a:t>
                      </a: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Single touch</a:t>
                      </a: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Single touch</a:t>
                      </a: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Single touch</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Single touch</a:t>
                      </a:r>
                    </a:p>
                  </a:txBody>
                  <a:tcPr marT="34290" marB="34290" horzOverflow="overflow">
                    <a:solidFill>
                      <a:schemeClr val="accent2">
                        <a:lumMod val="60000"/>
                        <a:lumOff val="40000"/>
                      </a:schemeClr>
                    </a:solidFill>
                  </a:tcPr>
                </a:tc>
              </a:tr>
              <a:tr h="31623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800" b="1" kern="1200" dirty="0" smtClean="0">
                          <a:solidFill>
                            <a:schemeClr val="dk1"/>
                          </a:solidFill>
                          <a:effectLst/>
                          <a:latin typeface="+mn-lt"/>
                          <a:ea typeface="+mn-ea"/>
                          <a:cs typeface="+mn-cs"/>
                        </a:rPr>
                        <a:t>Input method</a:t>
                      </a:r>
                      <a:endParaRPr kumimoji="0" lang="en-US" sz="800" b="1" i="0" u="none" strike="noStrike" kern="1200" cap="none" normalizeH="0" baseline="0" dirty="0" smtClean="0">
                        <a:ln>
                          <a:noFill/>
                        </a:ln>
                        <a:solidFill>
                          <a:schemeClr val="tx1"/>
                        </a:solidFill>
                        <a:effectLst/>
                        <a:latin typeface="+mn-lt"/>
                        <a:ea typeface="MS PGothic" pitchFamily="34" charset="-128"/>
                        <a:cs typeface="Arial" charset="0"/>
                      </a:endParaRP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solidFill>
                          <a:effectLst/>
                          <a:latin typeface="+mn-lt"/>
                        </a:rPr>
                        <a:t>Finger or thin  glove</a:t>
                      </a: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Finger</a:t>
                      </a: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Finger/Glove/Object</a:t>
                      </a: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Finger/Glove/Object &gt;.25”</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Finger/Glove/Soft Object</a:t>
                      </a:r>
                    </a:p>
                  </a:txBody>
                  <a:tcPr marT="34290" marB="34290" horzOverflow="overflow">
                    <a:solidFill>
                      <a:schemeClr val="accent2">
                        <a:lumMod val="60000"/>
                        <a:lumOff val="40000"/>
                      </a:schemeClr>
                    </a:solidFill>
                  </a:tcPr>
                </a:tc>
              </a:tr>
              <a:tr h="34683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chemeClr val="tx1"/>
                          </a:solidFill>
                          <a:effectLst/>
                          <a:latin typeface="+mn-lt"/>
                          <a:ea typeface="MS PGothic" pitchFamily="34" charset="-128"/>
                          <a:cs typeface="Arial" charset="0"/>
                        </a:rPr>
                        <a:t>Durability  (touches at a single point)</a:t>
                      </a: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solidFill>
                          <a:effectLst/>
                          <a:latin typeface="+mn-lt"/>
                          <a:ea typeface="+mn-ea"/>
                          <a:cs typeface="+mn-cs"/>
                        </a:rPr>
                        <a:t>No known wear-out mechanism that affects touch</a:t>
                      </a: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rgbClr val="16130C"/>
                          </a:solidFill>
                          <a:effectLst/>
                          <a:latin typeface="+mn-lt"/>
                        </a:rPr>
                        <a:t>225 Million  (Mohs 7 -  Mineral Hardness Scale)</a:t>
                      </a:r>
                      <a:endParaRPr kumimoji="0" lang="en-US" sz="800" b="0" i="0" u="none" strike="noStrike" kern="1200" cap="none" normalizeH="0" baseline="0" dirty="0" smtClean="0">
                        <a:ln>
                          <a:noFill/>
                        </a:ln>
                        <a:solidFill>
                          <a:srgbClr val="16130C"/>
                        </a:solidFill>
                        <a:effectLst/>
                        <a:latin typeface="+mn-lt"/>
                        <a:ea typeface="MS PGothic" pitchFamily="34" charset="-128"/>
                        <a:cs typeface="Arial" charset="0"/>
                      </a:endParaRP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rgbClr val="16130C"/>
                          </a:solidFill>
                          <a:effectLst/>
                          <a:latin typeface="+mn-lt"/>
                        </a:rPr>
                        <a:t>35 Million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0" u="none" strike="noStrike" kern="1200" cap="none" normalizeH="0" baseline="0" dirty="0" smtClean="0">
                        <a:ln>
                          <a:noFill/>
                        </a:ln>
                        <a:solidFill>
                          <a:srgbClr val="16130C"/>
                        </a:solidFill>
                        <a:effectLst/>
                        <a:latin typeface="+mn-lt"/>
                      </a:endParaRP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rgbClr val="16130C"/>
                          </a:solidFill>
                          <a:effectLst/>
                          <a:latin typeface="+mn-lt"/>
                        </a:rPr>
                        <a:t>No known wear mechanism</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rgbClr val="16130C"/>
                          </a:solidFill>
                          <a:effectLst/>
                          <a:latin typeface="+mn-lt"/>
                        </a:rPr>
                        <a:t>No known wear-out mechanism</a:t>
                      </a:r>
                    </a:p>
                  </a:txBody>
                  <a:tcPr marT="34290" marB="34290" horzOverflow="overflow">
                    <a:solidFill>
                      <a:schemeClr val="accent2">
                        <a:lumMod val="60000"/>
                        <a:lumOff val="40000"/>
                      </a:schemeClr>
                    </a:solidFill>
                  </a:tcPr>
                </a:tc>
              </a:tr>
              <a:tr h="5638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solidFill>
                          <a:effectLst/>
                          <a:latin typeface="+mn-lt"/>
                          <a:ea typeface="MS PGothic" pitchFamily="34" charset="-128"/>
                          <a:cs typeface="Arial" charset="0"/>
                        </a:rPr>
                        <a:t>Resistance to environment</a:t>
                      </a: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solidFill>
                          <a:effectLst/>
                          <a:latin typeface="+mn-lt"/>
                        </a:rPr>
                        <a:t>Very Good - </a:t>
                      </a:r>
                      <a:r>
                        <a:rPr lang="en-US" sz="800" i="0" dirty="0" smtClean="0">
                          <a:solidFill>
                            <a:schemeClr val="tx1"/>
                          </a:solidFill>
                          <a:latin typeface="+mn-lt"/>
                          <a:cs typeface="Arial" charset="0"/>
                        </a:rPr>
                        <a:t> sealed glass; immune to most chemicals, dust ,liquid; can operate in extreme environments</a:t>
                      </a:r>
                      <a:endParaRPr kumimoji="0" lang="en-US" sz="800" b="0" u="none" strike="noStrike" kern="1200" cap="none" normalizeH="0" baseline="0" dirty="0" smtClean="0">
                        <a:ln>
                          <a:noFill/>
                        </a:ln>
                        <a:solidFill>
                          <a:schemeClr val="tx1"/>
                        </a:solidFill>
                        <a:effectLst/>
                        <a:latin typeface="+mn-lt"/>
                      </a:endParaRP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solidFill>
                          <a:effectLst/>
                          <a:latin typeface="+mn-lt"/>
                        </a:rPr>
                        <a:t>Very Good - </a:t>
                      </a:r>
                      <a:r>
                        <a:rPr lang="en-US" sz="800" i="0" dirty="0" smtClean="0">
                          <a:solidFill>
                            <a:schemeClr val="tx1"/>
                          </a:solidFill>
                          <a:latin typeface="+mn-lt"/>
                          <a:cs typeface="Arial" charset="0"/>
                        </a:rPr>
                        <a:t>not affected by dirt, dust, water, or light</a:t>
                      </a: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Excellent – operates with water, grease, on screen</a:t>
                      </a: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Good - Dirt, debris, liquid causes degraded performance or failure</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rgbClr val="16130C"/>
                          </a:solidFill>
                          <a:effectLst/>
                          <a:latin typeface="+mn-lt"/>
                        </a:rPr>
                        <a:t>Good - Sensitive to liquid on screen</a:t>
                      </a:r>
                    </a:p>
                  </a:txBody>
                  <a:tcPr marT="34290" marB="34290" horzOverflow="overflow">
                    <a:solidFill>
                      <a:schemeClr val="accent2">
                        <a:lumMod val="60000"/>
                        <a:lumOff val="40000"/>
                      </a:schemeClr>
                    </a:solidFill>
                  </a:tcPr>
                </a:tc>
              </a:tr>
              <a:tr h="4400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solidFill>
                          <a:effectLst/>
                          <a:latin typeface="+mn-lt"/>
                          <a:ea typeface="MS PGothic" pitchFamily="34" charset="-128"/>
                          <a:cs typeface="Arial" charset="0"/>
                        </a:rPr>
                        <a:t>Resistance to abuse</a:t>
                      </a: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solidFill>
                          <a:effectLst/>
                          <a:latin typeface="+mn-lt"/>
                        </a:rPr>
                        <a:t>Continues to operate if scratched or cut</a:t>
                      </a: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rgbClr val="16130C"/>
                          </a:solidFill>
                          <a:effectLst/>
                          <a:latin typeface="+mn-lt"/>
                        </a:rPr>
                        <a:t>Cut glass  causes  degraded performance or failure</a:t>
                      </a:r>
                      <a:endParaRPr kumimoji="0" lang="en-US" sz="800" b="0" i="0" u="none" strike="noStrike" kern="1200" cap="none" normalizeH="0" baseline="0" dirty="0" smtClean="0">
                        <a:ln>
                          <a:noFill/>
                        </a:ln>
                        <a:solidFill>
                          <a:srgbClr val="16130C"/>
                        </a:solidFill>
                        <a:effectLst/>
                        <a:latin typeface="+mn-lt"/>
                        <a:ea typeface="MS PGothic" pitchFamily="34" charset="-128"/>
                        <a:cs typeface="Arial" charset="0"/>
                      </a:endParaRP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Lower</a:t>
                      </a: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High</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rgbClr val="16130C"/>
                          </a:solidFill>
                          <a:effectLst/>
                          <a:latin typeface="+mn-lt"/>
                        </a:rPr>
                        <a:t>Scratched or cut glass causes degraded performance or failure</a:t>
                      </a:r>
                    </a:p>
                  </a:txBody>
                  <a:tcPr marT="34290" marB="34290" horzOverflow="overflow">
                    <a:solidFill>
                      <a:schemeClr val="accent2">
                        <a:lumMod val="60000"/>
                        <a:lumOff val="40000"/>
                      </a:schemeClr>
                    </a:solidFill>
                  </a:tcPr>
                </a:tc>
              </a:tr>
              <a:tr h="2322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solidFill>
                          <a:effectLst/>
                          <a:latin typeface="+mn-lt"/>
                          <a:ea typeface="MS PGothic" pitchFamily="34" charset="-128"/>
                          <a:cs typeface="Arial" charset="0"/>
                        </a:rPr>
                        <a:t>Optical Properties</a:t>
                      </a: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solidFill>
                          <a:effectLst/>
                          <a:latin typeface="+mn-lt"/>
                        </a:rPr>
                        <a:t>Excellent</a:t>
                      </a: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Excellent</a:t>
                      </a: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Good</a:t>
                      </a: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Excellent</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Very Good</a:t>
                      </a:r>
                    </a:p>
                  </a:txBody>
                  <a:tcPr marT="34290" marB="34290" horzOverflow="overflow">
                    <a:solidFill>
                      <a:schemeClr val="accent2">
                        <a:lumMod val="60000"/>
                        <a:lumOff val="40000"/>
                      </a:schemeClr>
                    </a:solidFill>
                  </a:tcPr>
                </a:tc>
              </a:tr>
              <a:tr h="2322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solidFill>
                          <a:effectLst/>
                          <a:latin typeface="+mn-lt"/>
                          <a:ea typeface="MS PGothic" pitchFamily="34" charset="-128"/>
                          <a:cs typeface="Arial" charset="0"/>
                        </a:rPr>
                        <a:t>Light Transmissivity</a:t>
                      </a: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solidFill>
                          <a:effectLst/>
                          <a:latin typeface="+mn-lt"/>
                          <a:ea typeface="+mn-ea"/>
                          <a:cs typeface="+mn-cs"/>
                        </a:rPr>
                        <a:t>90%</a:t>
                      </a: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86%</a:t>
                      </a: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81%</a:t>
                      </a: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92%</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90%</a:t>
                      </a:r>
                    </a:p>
                  </a:txBody>
                  <a:tcPr marT="34290" marB="34290" horzOverflow="overflow">
                    <a:solidFill>
                      <a:schemeClr val="accent2">
                        <a:lumMod val="60000"/>
                        <a:lumOff val="40000"/>
                      </a:schemeClr>
                    </a:solidFill>
                  </a:tcPr>
                </a:tc>
              </a:tr>
              <a:tr h="3318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solidFill>
                          <a:effectLst/>
                          <a:latin typeface="+mn-lt"/>
                          <a:ea typeface="MS PGothic" pitchFamily="34" charset="-128"/>
                          <a:cs typeface="Arial" charset="0"/>
                        </a:rPr>
                        <a:t>Calibration</a:t>
                      </a: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u="none" strike="noStrike" kern="1200" cap="none" normalizeH="0" baseline="0" dirty="0" smtClean="0">
                          <a:ln>
                            <a:noFill/>
                          </a:ln>
                          <a:solidFill>
                            <a:schemeClr val="tx1"/>
                          </a:solidFill>
                          <a:effectLst/>
                          <a:latin typeface="+mn-lt"/>
                        </a:rPr>
                        <a:t>None</a:t>
                      </a: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Occasionally (after installation and maintenance)</a:t>
                      </a: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Occasionally  (after installation and maintenance)</a:t>
                      </a: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None</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chemeClr val="tx1"/>
                          </a:solidFill>
                          <a:effectLst/>
                          <a:latin typeface="+mn-lt"/>
                          <a:ea typeface="MS PGothic" pitchFamily="34" charset="-128"/>
                          <a:cs typeface="Arial" charset="0"/>
                        </a:rPr>
                        <a:t>Occasionally</a:t>
                      </a:r>
                    </a:p>
                  </a:txBody>
                  <a:tcPr marT="34290" marB="34290" horzOverflow="overflow">
                    <a:solidFill>
                      <a:schemeClr val="accent2">
                        <a:lumMod val="60000"/>
                        <a:lumOff val="40000"/>
                      </a:schemeClr>
                    </a:solidFill>
                  </a:tcPr>
                </a:tc>
              </a:tr>
              <a:tr h="3162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chemeClr val="tx1"/>
                          </a:solidFill>
                          <a:effectLst/>
                          <a:latin typeface="+mn-lt"/>
                          <a:ea typeface="MS PGothic" pitchFamily="34" charset="-128"/>
                          <a:cs typeface="Arial" charset="0"/>
                        </a:rPr>
                        <a:t>Immunity to       unintended touches</a:t>
                      </a: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u="none" strike="noStrike" kern="1200" cap="none" normalizeH="0" baseline="0" dirty="0" smtClean="0">
                          <a:ln>
                            <a:noFill/>
                          </a:ln>
                          <a:solidFill>
                            <a:schemeClr val="tx1"/>
                          </a:solidFill>
                          <a:effectLst/>
                          <a:latin typeface="+mn-lt"/>
                          <a:ea typeface="+mn-ea"/>
                          <a:cs typeface="+mn-cs"/>
                        </a:rPr>
                        <a:t>Excellent </a:t>
                      </a: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Excellent</a:t>
                      </a: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Excellent</a:t>
                      </a: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Poor</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800" b="0" i="0" u="none" strike="noStrike" kern="1200" cap="none" normalizeH="0" baseline="0" dirty="0" smtClean="0">
                          <a:ln>
                            <a:noFill/>
                          </a:ln>
                          <a:solidFill>
                            <a:srgbClr val="16130C"/>
                          </a:solidFill>
                          <a:effectLst/>
                          <a:latin typeface="+mn-lt"/>
                          <a:ea typeface="MS PGothic" pitchFamily="34" charset="-128"/>
                          <a:cs typeface="Arial" charset="0"/>
                        </a:rPr>
                        <a:t>Excellent</a:t>
                      </a:r>
                    </a:p>
                  </a:txBody>
                  <a:tcPr marT="34290" marB="34290" horzOverflow="overflow">
                    <a:solidFill>
                      <a:schemeClr val="accent2">
                        <a:lumMod val="60000"/>
                        <a:lumOff val="40000"/>
                      </a:schemeClr>
                    </a:solidFill>
                  </a:tcPr>
                </a:tc>
              </a:tr>
              <a:tr h="2493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kern="1200" cap="none" normalizeH="0" baseline="0" dirty="0" smtClean="0">
                          <a:ln>
                            <a:noFill/>
                          </a:ln>
                          <a:solidFill>
                            <a:schemeClr val="tx1"/>
                          </a:solidFill>
                          <a:effectLst/>
                          <a:latin typeface="+mn-lt"/>
                          <a:ea typeface="MS PGothic" pitchFamily="34" charset="-128"/>
                          <a:cs typeface="Arial" charset="0"/>
                        </a:rPr>
                        <a:t>Accuracy</a:t>
                      </a:r>
                    </a:p>
                  </a:txBody>
                  <a:tcPr marT="34290" marB="34290" horzOverflow="overflow">
                    <a:solidFill>
                      <a:schemeClr val="bg1">
                        <a:lumMod val="9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u="none" strike="noStrike" kern="1200" cap="none" normalizeH="0" baseline="0" dirty="0" smtClean="0">
                          <a:ln>
                            <a:noFill/>
                          </a:ln>
                          <a:solidFill>
                            <a:schemeClr val="tx1"/>
                          </a:solidFill>
                          <a:effectLst/>
                          <a:latin typeface="+mn-lt"/>
                          <a:ea typeface="+mn-ea"/>
                          <a:cs typeface="+mn-cs"/>
                        </a:rPr>
                        <a:t>Excellent</a:t>
                      </a:r>
                    </a:p>
                  </a:txBody>
                  <a:tcPr marT="34290" marB="34290">
                    <a:solidFill>
                      <a:schemeClr val="tx2">
                        <a:lumMod val="60000"/>
                        <a:lumOff val="4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kern="1200" cap="none" normalizeH="0" baseline="0" dirty="0" smtClean="0">
                          <a:ln>
                            <a:noFill/>
                          </a:ln>
                          <a:solidFill>
                            <a:srgbClr val="16130C"/>
                          </a:solidFill>
                          <a:effectLst/>
                          <a:latin typeface="+mn-lt"/>
                          <a:ea typeface="MS PGothic" pitchFamily="34" charset="-128"/>
                          <a:cs typeface="Arial" charset="0"/>
                        </a:rPr>
                        <a:t>Very Good</a:t>
                      </a:r>
                    </a:p>
                  </a:txBody>
                  <a:tcPr marT="34290" marB="34290" horzOverflow="overflow">
                    <a:solidFill>
                      <a:schemeClr val="tx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kern="1200" cap="none" normalizeH="0" baseline="0" dirty="0" smtClean="0">
                          <a:ln>
                            <a:noFill/>
                          </a:ln>
                          <a:solidFill>
                            <a:srgbClr val="16130C"/>
                          </a:solidFill>
                          <a:effectLst/>
                          <a:latin typeface="+mn-lt"/>
                          <a:ea typeface="MS PGothic" pitchFamily="34" charset="-128"/>
                          <a:cs typeface="Arial" charset="0"/>
                        </a:rPr>
                        <a:t>Very Good</a:t>
                      </a:r>
                    </a:p>
                  </a:txBody>
                  <a:tcPr marT="34290" marB="34290" horzOverflow="overflow">
                    <a:solidFill>
                      <a:schemeClr val="tx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kern="1200" cap="none" normalizeH="0" baseline="0" dirty="0" smtClean="0">
                          <a:ln>
                            <a:noFill/>
                          </a:ln>
                          <a:solidFill>
                            <a:srgbClr val="16130C"/>
                          </a:solidFill>
                          <a:effectLst/>
                          <a:latin typeface="+mn-lt"/>
                          <a:ea typeface="MS PGothic" pitchFamily="34" charset="-128"/>
                          <a:cs typeface="Arial" charset="0"/>
                        </a:rPr>
                        <a:t>Good</a:t>
                      </a:r>
                    </a:p>
                  </a:txBody>
                  <a:tcPr marT="34290" marB="34290" horzOverflow="overflow">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kern="1200" cap="none" normalizeH="0" baseline="0" dirty="0" smtClean="0">
                          <a:ln>
                            <a:noFill/>
                          </a:ln>
                          <a:solidFill>
                            <a:srgbClr val="16130C"/>
                          </a:solidFill>
                          <a:effectLst/>
                          <a:latin typeface="+mn-lt"/>
                          <a:ea typeface="MS PGothic" pitchFamily="34" charset="-128"/>
                          <a:cs typeface="Arial" charset="0"/>
                        </a:rPr>
                        <a:t>Good</a:t>
                      </a:r>
                    </a:p>
                  </a:txBody>
                  <a:tcPr marT="34290" marB="34290" horzOverflow="overflow">
                    <a:solidFill>
                      <a:schemeClr val="accent2">
                        <a:lumMod val="60000"/>
                        <a:lumOff val="40000"/>
                      </a:schemeClr>
                    </a:solidFill>
                  </a:tcPr>
                </a:tc>
              </a:tr>
            </a:tbl>
          </a:graphicData>
        </a:graphic>
      </p:graphicFrame>
      <p:sp>
        <p:nvSpPr>
          <p:cNvPr id="3" name="Slide Number Placeholder 2"/>
          <p:cNvSpPr>
            <a:spLocks noGrp="1"/>
          </p:cNvSpPr>
          <p:nvPr>
            <p:ph type="sldNum" sz="quarter" idx="4294967295"/>
          </p:nvPr>
        </p:nvSpPr>
        <p:spPr>
          <a:xfrm>
            <a:off x="-3454" y="4944285"/>
            <a:ext cx="460655" cy="164592"/>
          </a:xfrm>
          <a:prstGeom prst="rect">
            <a:avLst/>
          </a:prstGeom>
        </p:spPr>
        <p:txBody>
          <a:bodyPr/>
          <a:lstStyle/>
          <a:p>
            <a:fld id="{F10CCBB2-23CF-43DD-999B-A7E7F6652AA9}" type="slidenum">
              <a:rPr lang="en-US" smtClean="0">
                <a:solidFill>
                  <a:prstClr val="black">
                    <a:tint val="75000"/>
                  </a:prstClr>
                </a:solidFill>
              </a:rPr>
              <a:pPr/>
              <a:t>75</a:t>
            </a:fld>
            <a:endParaRPr lang="en-US" dirty="0">
              <a:solidFill>
                <a:prstClr val="black">
                  <a:tint val="75000"/>
                </a:prstClr>
              </a:solidFill>
            </a:endParaRPr>
          </a:p>
        </p:txBody>
      </p:sp>
      <p:sp>
        <p:nvSpPr>
          <p:cNvPr id="8" name="TextBox 7"/>
          <p:cNvSpPr txBox="1"/>
          <p:nvPr/>
        </p:nvSpPr>
        <p:spPr>
          <a:xfrm>
            <a:off x="708890" y="-22683"/>
            <a:ext cx="6840537" cy="729430"/>
          </a:xfrm>
          <a:prstGeom prst="rect">
            <a:avLst/>
          </a:prstGeom>
          <a:noFill/>
        </p:spPr>
        <p:txBody>
          <a:bodyPr lIns="91440" tIns="45720" rIns="91440" bIns="45720">
            <a:spAutoFit/>
          </a:bodyPr>
          <a:lstStyle/>
          <a:p>
            <a:pPr>
              <a:lnSpc>
                <a:spcPct val="90000"/>
              </a:lnSpc>
              <a:defRPr/>
            </a:pPr>
            <a:r>
              <a:rPr lang="en-US" sz="2800" dirty="0">
                <a:latin typeface="Arial" pitchFamily="34" charset="0"/>
                <a:ea typeface="+mj-ea"/>
                <a:cs typeface="Arial" pitchFamily="34" charset="0"/>
              </a:rPr>
              <a:t>Display Touch Technology</a:t>
            </a:r>
          </a:p>
          <a:p>
            <a:pPr>
              <a:lnSpc>
                <a:spcPct val="90000"/>
              </a:lnSpc>
              <a:defRPr/>
            </a:pPr>
            <a:r>
              <a:rPr lang="en-US" dirty="0">
                <a:solidFill>
                  <a:srgbClr val="4DA93A"/>
                </a:solidFill>
                <a:latin typeface="Frutiger 57Cn"/>
                <a:cs typeface="R Frutiger Roman"/>
              </a:rPr>
              <a:t>TECHNOLOGY COMPARISON</a:t>
            </a:r>
          </a:p>
        </p:txBody>
      </p:sp>
    </p:spTree>
    <p:extLst>
      <p:ext uri="{BB962C8B-B14F-4D97-AF65-F5344CB8AC3E}">
        <p14:creationId xmlns:p14="http://schemas.microsoft.com/office/powerpoint/2010/main" val="1844175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5250"/>
            <a:ext cx="7924602" cy="535531"/>
          </a:xfrm>
          <a:noFill/>
        </p:spPr>
        <p:txBody>
          <a:bodyPr wrap="square" lIns="91440" tIns="45720" rIns="91440" bIns="45720">
            <a:spAutoFit/>
          </a:bodyPr>
          <a:lstStyle/>
          <a:p>
            <a:pPr defTabSz="816388">
              <a:lnSpc>
                <a:spcPct val="90000"/>
              </a:lnSpc>
            </a:pPr>
            <a:r>
              <a:rPr lang="en-US" sz="3200" dirty="0">
                <a:solidFill>
                  <a:srgbClr val="404040"/>
                </a:solidFill>
              </a:rPr>
              <a:t>Multi-touch Gestures</a:t>
            </a:r>
          </a:p>
        </p:txBody>
      </p:sp>
      <p:sp>
        <p:nvSpPr>
          <p:cNvPr id="4" name="Footer Placeholder 3"/>
          <p:cNvSpPr>
            <a:spLocks noGrp="1"/>
          </p:cNvSpPr>
          <p:nvPr>
            <p:ph type="ftr" sz="quarter" idx="11"/>
          </p:nvPr>
        </p:nvSpPr>
        <p:spPr>
          <a:xfrm>
            <a:off x="3124399" y="4869656"/>
            <a:ext cx="2895203" cy="273844"/>
          </a:xfrm>
        </p:spPr>
        <p:txBody>
          <a:bodyPr/>
          <a:lstStyle/>
          <a:p>
            <a:r>
              <a:rPr lang="en-US" dirty="0" smtClean="0"/>
              <a:t>NCR Confidential</a:t>
            </a:r>
          </a:p>
        </p:txBody>
      </p:sp>
      <p:sp>
        <p:nvSpPr>
          <p:cNvPr id="5" name="Slide Number Placeholder 4"/>
          <p:cNvSpPr>
            <a:spLocks noGrp="1"/>
          </p:cNvSpPr>
          <p:nvPr>
            <p:ph type="sldNum" sz="quarter" idx="12"/>
          </p:nvPr>
        </p:nvSpPr>
        <p:spPr>
          <a:xfrm>
            <a:off x="5952226" y="4810125"/>
            <a:ext cx="2133203" cy="273844"/>
          </a:xfrm>
        </p:spPr>
        <p:txBody>
          <a:bodyPr/>
          <a:lstStyle/>
          <a:p>
            <a:fld id="{2A35049D-DB52-454A-B8E6-A59A17E9EA13}" type="slidenum">
              <a:rPr lang="en-US" smtClean="0"/>
              <a:t>76</a:t>
            </a:fld>
            <a:endParaRPr lang="en-US" dirty="0"/>
          </a:p>
        </p:txBody>
      </p:sp>
      <p:pic>
        <p:nvPicPr>
          <p:cNvPr id="6"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143250" y="1476375"/>
            <a:ext cx="5914738" cy="319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762000" y="666750"/>
            <a:ext cx="7988012" cy="611706"/>
          </a:xfrm>
          <a:prstGeom prst="rect">
            <a:avLst/>
          </a:prstGeom>
        </p:spPr>
        <p:txBody>
          <a:bodyPr wrap="square" lIns="57150" tIns="28575" rIns="57150" bIns="28575">
            <a:spAutoFit/>
          </a:bodyPr>
          <a:lstStyle/>
          <a:p>
            <a:r>
              <a:rPr lang="en-US" spc="-50" dirty="0">
                <a:solidFill>
                  <a:srgbClr val="54B948"/>
                </a:solidFill>
                <a:latin typeface="+mn-lt"/>
              </a:rPr>
              <a:t>Fundamental gestures require no more than 2 fingers but Windows 8 compliance requires digitizers that support a minimum of 5 simultaneous fingers and edge.</a:t>
            </a:r>
          </a:p>
        </p:txBody>
      </p:sp>
      <p:pic>
        <p:nvPicPr>
          <p:cNvPr id="4098" name="Picture 5" descr="http://phandroid.s3.amazonaws.com/wp-content/uploads/2011/09/multitouch-gesture.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2000" y="1500187"/>
            <a:ext cx="2253615" cy="146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714375" y="3126140"/>
            <a:ext cx="2213748" cy="657872"/>
          </a:xfrm>
          <a:prstGeom prst="rect">
            <a:avLst/>
          </a:prstGeom>
          <a:noFill/>
        </p:spPr>
        <p:txBody>
          <a:bodyPr wrap="none" lIns="57150" tIns="28575" rIns="57150" bIns="28575" rtlCol="0">
            <a:spAutoFit/>
          </a:bodyPr>
          <a:lstStyle/>
          <a:p>
            <a:pPr algn="ctr"/>
            <a:r>
              <a:rPr lang="en-US" sz="1300" b="1" i="1" dirty="0"/>
              <a:t>NCR </a:t>
            </a:r>
            <a:r>
              <a:rPr lang="en-US" sz="1300" b="1" i="1" dirty="0" smtClean="0"/>
              <a:t>Projected Capacitive </a:t>
            </a:r>
          </a:p>
          <a:p>
            <a:pPr algn="ctr"/>
            <a:r>
              <a:rPr lang="en-US" sz="1300" b="1" i="1" dirty="0" smtClean="0"/>
              <a:t>Touch Displays support </a:t>
            </a:r>
          </a:p>
          <a:p>
            <a:pPr algn="ctr"/>
            <a:r>
              <a:rPr lang="en-US" sz="1300" b="1" i="1" dirty="0" smtClean="0"/>
              <a:t>10-finger </a:t>
            </a:r>
            <a:r>
              <a:rPr lang="en-US" sz="1300" b="1" i="1" dirty="0"/>
              <a:t>touch</a:t>
            </a:r>
          </a:p>
        </p:txBody>
      </p:sp>
    </p:spTree>
    <p:extLst>
      <p:ext uri="{BB962C8B-B14F-4D97-AF65-F5344CB8AC3E}">
        <p14:creationId xmlns:p14="http://schemas.microsoft.com/office/powerpoint/2010/main" val="344852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44365" y="112608"/>
            <a:ext cx="8229600" cy="400361"/>
          </a:xfrm>
        </p:spPr>
        <p:txBody>
          <a:bodyPr/>
          <a:lstStyle/>
          <a:p>
            <a:r>
              <a:rPr lang="en-US" dirty="0"/>
              <a:t>NCR RealPOS </a:t>
            </a:r>
          </a:p>
        </p:txBody>
      </p:sp>
      <p:sp>
        <p:nvSpPr>
          <p:cNvPr id="55" name="Rectangle 54"/>
          <p:cNvSpPr/>
          <p:nvPr/>
        </p:nvSpPr>
        <p:spPr>
          <a:xfrm>
            <a:off x="4953000" y="1014294"/>
            <a:ext cx="3931444" cy="3753547"/>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dirty="0"/>
          </a:p>
        </p:txBody>
      </p:sp>
      <p:sp>
        <p:nvSpPr>
          <p:cNvPr id="56" name="Text Placeholder 2"/>
          <p:cNvSpPr>
            <a:spLocks noGrp="1"/>
          </p:cNvSpPr>
          <p:nvPr>
            <p:ph type="body" sz="quarter" idx="4294967295"/>
          </p:nvPr>
        </p:nvSpPr>
        <p:spPr>
          <a:xfrm>
            <a:off x="826864" y="462579"/>
            <a:ext cx="8137624" cy="566737"/>
          </a:xfrm>
          <a:prstGeom prst="rect">
            <a:avLst/>
          </a:prstGeom>
        </p:spPr>
        <p:txBody>
          <a:bodyPr lIns="0">
            <a:normAutofit/>
          </a:bodyPr>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Purpose built for retail</a:t>
            </a:r>
          </a:p>
        </p:txBody>
      </p:sp>
      <p:sp>
        <p:nvSpPr>
          <p:cNvPr id="10" name="Slide Number Placeholder 7"/>
          <p:cNvSpPr>
            <a:spLocks noGrp="1"/>
          </p:cNvSpPr>
          <p:nvPr>
            <p:ph type="sldNum" sz="quarter" idx="4294967295"/>
          </p:nvPr>
        </p:nvSpPr>
        <p:spPr>
          <a:xfrm>
            <a:off x="8324950" y="4869656"/>
            <a:ext cx="780852" cy="273844"/>
          </a:xfrm>
          <a:prstGeom prst="rect">
            <a:avLst/>
          </a:prstGeom>
        </p:spPr>
        <p:txBody>
          <a:bodyPr/>
          <a:lstStyle/>
          <a:p>
            <a:pPr algn="ctr"/>
            <a:fld id="{2A35049D-DB52-454A-B8E6-A59A17E9EA13}" type="slidenum">
              <a:rPr lang="en-US"/>
              <a:pPr algn="ctr"/>
              <a:t>8</a:t>
            </a:fld>
            <a:endParaRPr lang="en-US" dirty="0"/>
          </a:p>
        </p:txBody>
      </p:sp>
      <p:pic>
        <p:nvPicPr>
          <p:cNvPr id="30" name="Picture 6" descr="DSCN219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80156" y="2607138"/>
            <a:ext cx="1904289" cy="1494396"/>
          </a:xfrm>
          <a:prstGeom prst="rect">
            <a:avLst/>
          </a:prstGeom>
          <a:noFill/>
          <a:ln w="9525">
            <a:noFill/>
            <a:miter lim="800000"/>
            <a:headEnd/>
            <a:tailEnd/>
          </a:ln>
        </p:spPr>
      </p:pic>
      <p:pic>
        <p:nvPicPr>
          <p:cNvPr id="31" name="Picture 1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59340" y="1014294"/>
            <a:ext cx="1946169" cy="1500349"/>
          </a:xfrm>
          <a:prstGeom prst="rect">
            <a:avLst/>
          </a:prstGeom>
          <a:noFill/>
          <a:ln w="9525">
            <a:noFill/>
            <a:miter lim="800000"/>
            <a:headEnd/>
            <a:tailEnd/>
          </a:ln>
        </p:spPr>
      </p:pic>
      <p:pic>
        <p:nvPicPr>
          <p:cNvPr id="32" name="Picture 1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985747" y="1008340"/>
            <a:ext cx="1904289" cy="1524161"/>
          </a:xfrm>
          <a:prstGeom prst="rect">
            <a:avLst/>
          </a:prstGeom>
          <a:noFill/>
          <a:ln w="9525">
            <a:noFill/>
            <a:miter lim="800000"/>
            <a:headEnd/>
            <a:tailEnd/>
          </a:ln>
        </p:spPr>
      </p:pic>
      <p:sp>
        <p:nvSpPr>
          <p:cNvPr id="37" name="Text Placeholder 2"/>
          <p:cNvSpPr txBox="1">
            <a:spLocks/>
          </p:cNvSpPr>
          <p:nvPr/>
        </p:nvSpPr>
        <p:spPr>
          <a:xfrm>
            <a:off x="4952471" y="4175837"/>
            <a:ext cx="3932502" cy="592004"/>
          </a:xfrm>
          <a:prstGeom prst="rect">
            <a:avLst/>
          </a:prstGeom>
          <a:solidFill>
            <a:schemeClr val="bg1">
              <a:lumMod val="50000"/>
              <a:alpha val="85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Aft>
                <a:spcPts val="0"/>
              </a:spcAft>
              <a:buNone/>
              <a:defRPr/>
            </a:pPr>
            <a:r>
              <a:rPr lang="en-US" sz="1300" dirty="0">
                <a:cs typeface="Arial" charset="0"/>
              </a:rPr>
              <a:t>Comprehensive testing beyond legal and industry standards to meet the demands of Retail </a:t>
            </a:r>
            <a:endParaRPr lang="en-PH" sz="1300" dirty="0">
              <a:cs typeface="Arial" charset="0"/>
            </a:endParaRPr>
          </a:p>
        </p:txBody>
      </p:sp>
      <p:pic>
        <p:nvPicPr>
          <p:cNvPr id="4098" name="Picture 5" descr="image005"/>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53001" y="2607138"/>
            <a:ext cx="1953829" cy="149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p:nvPr/>
        </p:nvSpPr>
        <p:spPr>
          <a:xfrm>
            <a:off x="714375" y="1454044"/>
            <a:ext cx="4143375" cy="3313797"/>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40891" indent="-140891" defTabSz="914400">
              <a:lnSpc>
                <a:spcPct val="150000"/>
              </a:lnSpc>
              <a:buFont typeface="Arial" panose="020B0604020202020204" pitchFamily="34" charset="0"/>
              <a:buChar char="•"/>
            </a:pPr>
            <a:r>
              <a:rPr lang="en-US" sz="1600" spc="-50" dirty="0">
                <a:solidFill>
                  <a:srgbClr val="FFFFFF"/>
                </a:solidFill>
              </a:rPr>
              <a:t>Environmental Testing </a:t>
            </a:r>
          </a:p>
          <a:p>
            <a:pPr marL="342900" indent="-171450" defTabSz="914400" eaLnBrk="0" hangingPunct="0">
              <a:lnSpc>
                <a:spcPct val="110000"/>
              </a:lnSpc>
              <a:spcBef>
                <a:spcPts val="0"/>
              </a:spcBef>
              <a:spcAft>
                <a:spcPts val="0"/>
              </a:spcAft>
              <a:buFont typeface="Arial" pitchFamily="34" charset="0"/>
              <a:buChar char="-"/>
              <a:tabLst>
                <a:tab pos="1216422" algn="l"/>
              </a:tabLst>
            </a:pPr>
            <a:r>
              <a:rPr lang="en-US" sz="1200" dirty="0">
                <a:solidFill>
                  <a:srgbClr val="FFFFFF"/>
                </a:solidFill>
              </a:rPr>
              <a:t>Shock and Vibration</a:t>
            </a:r>
          </a:p>
          <a:p>
            <a:pPr marL="342900" indent="-171450" defTabSz="914400" eaLnBrk="0" hangingPunct="0">
              <a:lnSpc>
                <a:spcPct val="110000"/>
              </a:lnSpc>
              <a:spcBef>
                <a:spcPts val="0"/>
              </a:spcBef>
              <a:spcAft>
                <a:spcPts val="0"/>
              </a:spcAft>
              <a:buFont typeface="Arial" pitchFamily="34" charset="0"/>
              <a:buChar char="-"/>
              <a:tabLst>
                <a:tab pos="1216422" algn="l"/>
              </a:tabLst>
            </a:pPr>
            <a:r>
              <a:rPr lang="en-US" sz="1200" dirty="0">
                <a:solidFill>
                  <a:srgbClr val="FFFFFF"/>
                </a:solidFill>
              </a:rPr>
              <a:t>Temperature Cycling </a:t>
            </a:r>
          </a:p>
          <a:p>
            <a:pPr marL="342900" indent="-171450" defTabSz="914400" eaLnBrk="0" hangingPunct="0">
              <a:lnSpc>
                <a:spcPct val="110000"/>
              </a:lnSpc>
              <a:spcBef>
                <a:spcPts val="0"/>
              </a:spcBef>
              <a:spcAft>
                <a:spcPts val="0"/>
              </a:spcAft>
              <a:buFont typeface="Arial" pitchFamily="34" charset="0"/>
              <a:buChar char="-"/>
              <a:tabLst>
                <a:tab pos="1216422" algn="l"/>
              </a:tabLst>
            </a:pPr>
            <a:r>
              <a:rPr lang="en-US" sz="1200" dirty="0">
                <a:solidFill>
                  <a:srgbClr val="FFFFFF"/>
                </a:solidFill>
              </a:rPr>
              <a:t>Liquids and Dust</a:t>
            </a:r>
          </a:p>
          <a:p>
            <a:pPr marL="342900" indent="-171450" defTabSz="914400" eaLnBrk="0" hangingPunct="0">
              <a:lnSpc>
                <a:spcPct val="110000"/>
              </a:lnSpc>
              <a:spcBef>
                <a:spcPts val="0"/>
              </a:spcBef>
              <a:spcAft>
                <a:spcPts val="0"/>
              </a:spcAft>
              <a:buFont typeface="Arial" pitchFamily="34" charset="0"/>
              <a:buChar char="-"/>
              <a:tabLst>
                <a:tab pos="1216422" algn="l"/>
              </a:tabLst>
            </a:pPr>
            <a:r>
              <a:rPr lang="en-US" sz="1200" dirty="0">
                <a:solidFill>
                  <a:srgbClr val="FFFFFF"/>
                </a:solidFill>
              </a:rPr>
              <a:t>Packaging and Drop Testing </a:t>
            </a:r>
          </a:p>
          <a:p>
            <a:pPr marL="342900" indent="-171450" defTabSz="914400" eaLnBrk="0" hangingPunct="0">
              <a:lnSpc>
                <a:spcPct val="110000"/>
              </a:lnSpc>
              <a:spcBef>
                <a:spcPts val="0"/>
              </a:spcBef>
              <a:spcAft>
                <a:spcPts val="0"/>
              </a:spcAft>
              <a:buFont typeface="Arial" pitchFamily="34" charset="0"/>
              <a:buChar char="-"/>
              <a:tabLst>
                <a:tab pos="1216422" algn="l"/>
              </a:tabLst>
            </a:pPr>
            <a:r>
              <a:rPr lang="en-US" sz="1200" dirty="0">
                <a:solidFill>
                  <a:srgbClr val="FFFFFF"/>
                </a:solidFill>
              </a:rPr>
              <a:t>Electro-Static Discharge (ESD) up to </a:t>
            </a:r>
            <a:r>
              <a:rPr lang="en-US" sz="1200" dirty="0" smtClean="0">
                <a:solidFill>
                  <a:srgbClr val="FFFFFF"/>
                </a:solidFill>
              </a:rPr>
              <a:t>15kV</a:t>
            </a:r>
            <a:endParaRPr lang="en-US" sz="1100" dirty="0">
              <a:latin typeface="Verdana" pitchFamily="34" charset="0"/>
            </a:endParaRPr>
          </a:p>
          <a:p>
            <a:pPr marL="140891" indent="-140891" defTabSz="914400" eaLnBrk="0" hangingPunct="0">
              <a:lnSpc>
                <a:spcPct val="150000"/>
              </a:lnSpc>
              <a:buFont typeface="Arial" panose="020B0604020202020204" pitchFamily="34" charset="0"/>
              <a:buChar char="•"/>
              <a:tabLst>
                <a:tab pos="1216422" algn="l"/>
              </a:tabLst>
            </a:pPr>
            <a:r>
              <a:rPr lang="en-US" sz="1600" spc="-50" dirty="0">
                <a:solidFill>
                  <a:srgbClr val="FFFFFF"/>
                </a:solidFill>
              </a:rPr>
              <a:t>Platform Integration Testing </a:t>
            </a:r>
          </a:p>
          <a:p>
            <a:pPr marL="342900" lvl="1" indent="-171450" defTabSz="914400" eaLnBrk="0" hangingPunct="0">
              <a:lnSpc>
                <a:spcPct val="110000"/>
              </a:lnSpc>
              <a:spcBef>
                <a:spcPts val="0"/>
              </a:spcBef>
              <a:spcAft>
                <a:spcPts val="0"/>
              </a:spcAft>
              <a:buFont typeface="Arial" pitchFamily="34" charset="0"/>
              <a:buChar char="-"/>
              <a:tabLst>
                <a:tab pos="1216422" algn="l"/>
              </a:tabLst>
            </a:pPr>
            <a:r>
              <a:rPr lang="en-US" sz="1200" dirty="0">
                <a:solidFill>
                  <a:srgbClr val="FFFFFF"/>
                </a:solidFill>
              </a:rPr>
              <a:t>Multiple operating system </a:t>
            </a:r>
            <a:r>
              <a:rPr lang="en-US" sz="1200" dirty="0" smtClean="0">
                <a:solidFill>
                  <a:srgbClr val="FFFFFF"/>
                </a:solidFill>
              </a:rPr>
              <a:t>environments</a:t>
            </a:r>
            <a:endParaRPr lang="en-US" sz="1100" dirty="0">
              <a:latin typeface="Verdana" pitchFamily="34" charset="0"/>
            </a:endParaRPr>
          </a:p>
          <a:p>
            <a:pPr marL="140891" indent="-140891" defTabSz="914400" eaLnBrk="0" hangingPunct="0">
              <a:lnSpc>
                <a:spcPct val="150000"/>
              </a:lnSpc>
              <a:buFont typeface="Arial" panose="020B0604020202020204" pitchFamily="34" charset="0"/>
              <a:buChar char="•"/>
              <a:tabLst>
                <a:tab pos="1216422" algn="l"/>
              </a:tabLst>
            </a:pPr>
            <a:r>
              <a:rPr lang="en-US" sz="1600" spc="-50" dirty="0">
                <a:solidFill>
                  <a:srgbClr val="FFFFFF"/>
                </a:solidFill>
              </a:rPr>
              <a:t>Regulatory Compliance </a:t>
            </a:r>
          </a:p>
          <a:p>
            <a:pPr marL="342900" lvl="1" indent="-171450" defTabSz="914400" eaLnBrk="0" hangingPunct="0">
              <a:lnSpc>
                <a:spcPct val="110000"/>
              </a:lnSpc>
              <a:spcBef>
                <a:spcPts val="0"/>
              </a:spcBef>
              <a:spcAft>
                <a:spcPts val="0"/>
              </a:spcAft>
              <a:buFont typeface="Arial" pitchFamily="34" charset="0"/>
              <a:buChar char="-"/>
              <a:tabLst>
                <a:tab pos="1216422" algn="l"/>
              </a:tabLst>
            </a:pPr>
            <a:r>
              <a:rPr lang="en-US" sz="1200" dirty="0">
                <a:solidFill>
                  <a:srgbClr val="FFFFFF"/>
                </a:solidFill>
              </a:rPr>
              <a:t>Product Safety (UL/TUV, CE, CCC, CU-ETA) </a:t>
            </a:r>
          </a:p>
          <a:p>
            <a:pPr marL="342900" lvl="1" indent="-171450" defTabSz="914400" eaLnBrk="0" hangingPunct="0">
              <a:lnSpc>
                <a:spcPct val="110000"/>
              </a:lnSpc>
              <a:spcBef>
                <a:spcPts val="0"/>
              </a:spcBef>
              <a:spcAft>
                <a:spcPts val="0"/>
              </a:spcAft>
              <a:buFont typeface="Arial" pitchFamily="34" charset="0"/>
              <a:buChar char="-"/>
              <a:tabLst>
                <a:tab pos="1216422" algn="l"/>
              </a:tabLst>
            </a:pPr>
            <a:r>
              <a:rPr lang="en-US" sz="1200" dirty="0">
                <a:solidFill>
                  <a:srgbClr val="FFFFFF"/>
                </a:solidFill>
              </a:rPr>
              <a:t>EMC (FCC, CE, VCCI) </a:t>
            </a:r>
          </a:p>
          <a:p>
            <a:pPr marL="342900" indent="-171450" defTabSz="914400" eaLnBrk="0" hangingPunct="0">
              <a:lnSpc>
                <a:spcPct val="110000"/>
              </a:lnSpc>
              <a:spcBef>
                <a:spcPts val="0"/>
              </a:spcBef>
              <a:spcAft>
                <a:spcPts val="0"/>
              </a:spcAft>
              <a:buFont typeface="Arial" pitchFamily="34" charset="0"/>
              <a:buChar char="-"/>
              <a:tabLst>
                <a:tab pos="1216422" algn="l"/>
              </a:tabLst>
            </a:pPr>
            <a:r>
              <a:rPr lang="en-US" sz="1200" dirty="0">
                <a:solidFill>
                  <a:srgbClr val="FFFFFF"/>
                </a:solidFill>
              </a:rPr>
              <a:t>Weights &amp; Measures</a:t>
            </a:r>
          </a:p>
          <a:p>
            <a:pPr marL="356196" lvl="1" indent="-215305" eaLnBrk="0" hangingPunct="0">
              <a:lnSpc>
                <a:spcPct val="110000"/>
              </a:lnSpc>
              <a:buFont typeface="Arial" panose="020B0604020202020204" pitchFamily="34" charset="0"/>
              <a:buChar char="•"/>
              <a:tabLst>
                <a:tab pos="1216422" algn="l"/>
              </a:tabLst>
            </a:pPr>
            <a:endParaRPr lang="en-US" sz="1300" dirty="0">
              <a:latin typeface="Verdana" pitchFamily="34" charset="0"/>
            </a:endParaRPr>
          </a:p>
        </p:txBody>
      </p:sp>
      <p:sp>
        <p:nvSpPr>
          <p:cNvPr id="15" name="Text Placeholder 2"/>
          <p:cNvSpPr txBox="1">
            <a:spLocks/>
          </p:cNvSpPr>
          <p:nvPr/>
        </p:nvSpPr>
        <p:spPr>
          <a:xfrm>
            <a:off x="714376" y="1020503"/>
            <a:ext cx="4143375" cy="433541"/>
          </a:xfrm>
          <a:prstGeom prst="rect">
            <a:avLst/>
          </a:prstGeom>
          <a:solidFill>
            <a:schemeClr val="tx1">
              <a:lumMod val="50000"/>
              <a:lumOff val="50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PH" sz="1500" b="1" dirty="0">
                <a:solidFill>
                  <a:prstClr val="white"/>
                </a:solidFill>
                <a:cs typeface="Arial" charset="0"/>
              </a:rPr>
              <a:t>COMPREHENSIVE TESTING</a:t>
            </a:r>
          </a:p>
        </p:txBody>
      </p:sp>
      <p:sp>
        <p:nvSpPr>
          <p:cNvPr id="18" name="Footer Placeholder 2"/>
          <p:cNvSpPr txBox="1">
            <a:spLocks/>
          </p:cNvSpPr>
          <p:nvPr/>
        </p:nvSpPr>
        <p:spPr>
          <a:xfrm>
            <a:off x="1478933" y="4818127"/>
            <a:ext cx="2432747"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19" name="Date Placeholder 3"/>
          <p:cNvSpPr txBox="1">
            <a:spLocks/>
          </p:cNvSpPr>
          <p:nvPr/>
        </p:nvSpPr>
        <p:spPr>
          <a:xfrm>
            <a:off x="694858" y="4823733"/>
            <a:ext cx="714375"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fontAlgn="auto">
              <a:spcBef>
                <a:spcPts val="0"/>
              </a:spcBef>
              <a:spcAft>
                <a:spcPts val="0"/>
              </a:spcAft>
              <a:defRPr/>
            </a:pPr>
            <a:fld id="{13486D5E-6732-478A-8D72-49A3EB55F9C6}" type="datetime1">
              <a:rPr lang="en-US" sz="800">
                <a:solidFill>
                  <a:schemeClr val="tx2"/>
                </a:solidFill>
                <a:latin typeface="+mn-lt"/>
                <a:ea typeface="+mn-ea"/>
                <a:cs typeface="+mn-cs"/>
              </a:rPr>
              <a:pPr fontAlgn="auto">
                <a:spcBef>
                  <a:spcPts val="0"/>
                </a:spcBef>
                <a:spcAft>
                  <a:spcPts val="0"/>
                </a:spcAft>
                <a:defRPr/>
              </a:pPr>
              <a:t>3/13/2015</a:t>
            </a:fld>
            <a:endParaRPr lang="en-US" sz="800" dirty="0">
              <a:solidFill>
                <a:schemeClr val="tx2"/>
              </a:solidFill>
              <a:latin typeface="+mn-lt"/>
              <a:ea typeface="+mn-ea"/>
              <a:cs typeface="+mn-cs"/>
            </a:endParaRPr>
          </a:p>
        </p:txBody>
      </p:sp>
    </p:spTree>
    <p:extLst>
      <p:ext uri="{BB962C8B-B14F-4D97-AF65-F5344CB8AC3E}">
        <p14:creationId xmlns:p14="http://schemas.microsoft.com/office/powerpoint/2010/main" val="263635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44365" y="133548"/>
            <a:ext cx="8229600" cy="400361"/>
          </a:xfrm>
        </p:spPr>
        <p:txBody>
          <a:bodyPr/>
          <a:lstStyle/>
          <a:p>
            <a:r>
              <a:rPr lang="en-US" dirty="0"/>
              <a:t>NCR RealPOS </a:t>
            </a:r>
          </a:p>
        </p:txBody>
      </p:sp>
      <p:sp>
        <p:nvSpPr>
          <p:cNvPr id="54" name="Rectangle 53"/>
          <p:cNvSpPr/>
          <p:nvPr/>
        </p:nvSpPr>
        <p:spPr>
          <a:xfrm>
            <a:off x="3952875" y="1563095"/>
            <a:ext cx="4905375" cy="3164601"/>
          </a:xfrm>
          <a:prstGeom prst="rect">
            <a:avLst/>
          </a:prstGeom>
          <a:solidFill>
            <a:srgbClr val="54B948"/>
          </a:solidFill>
          <a:ln>
            <a:noFill/>
          </a:ln>
          <a:effectLst/>
        </p:spPr>
        <p:style>
          <a:lnRef idx="1">
            <a:schemeClr val="accent1"/>
          </a:lnRef>
          <a:fillRef idx="3">
            <a:schemeClr val="accent1"/>
          </a:fillRef>
          <a:effectRef idx="2">
            <a:schemeClr val="accent1"/>
          </a:effectRef>
          <a:fontRef idx="minor">
            <a:schemeClr val="lt1"/>
          </a:fontRef>
        </p:style>
        <p:txBody>
          <a:bodyPr lIns="91440" tIns="91440" rIns="91440" bIns="45720" rtlCol="0" anchor="t" anchorCtr="0"/>
          <a:lstStyle/>
          <a:p>
            <a:pPr marL="140891" indent="-140891" eaLnBrk="0" hangingPunct="0">
              <a:lnSpc>
                <a:spcPct val="110000"/>
              </a:lnSpc>
              <a:buFont typeface="Arial" panose="020B0604020202020204" pitchFamily="34" charset="0"/>
              <a:buChar char="•"/>
              <a:tabLst>
                <a:tab pos="1216422" algn="l"/>
              </a:tabLst>
            </a:pPr>
            <a:r>
              <a:rPr lang="en-US" sz="1200" dirty="0">
                <a:latin typeface="Verdana" pitchFamily="34" charset="0"/>
              </a:rPr>
              <a:t>LED-backlit LCD displays </a:t>
            </a:r>
            <a:endParaRPr lang="en-US" sz="1000" dirty="0">
              <a:latin typeface="Verdana" pitchFamily="34" charset="0"/>
            </a:endParaRPr>
          </a:p>
          <a:p>
            <a:pPr marL="430609" lvl="2" indent="-215305" eaLnBrk="0" hangingPunct="0">
              <a:lnSpc>
                <a:spcPct val="110000"/>
              </a:lnSpc>
              <a:buFontTx/>
              <a:buChar char="–"/>
              <a:tabLst>
                <a:tab pos="1216422" algn="l"/>
              </a:tabLst>
            </a:pPr>
            <a:r>
              <a:rPr lang="en-US" sz="1000" dirty="0">
                <a:latin typeface="Verdana" pitchFamily="34" charset="0"/>
              </a:rPr>
              <a:t>Long life: 50K hours to ½ brightness vs. 30K hours</a:t>
            </a:r>
          </a:p>
          <a:p>
            <a:pPr marL="430609" lvl="2" indent="-215305" eaLnBrk="0" hangingPunct="0">
              <a:lnSpc>
                <a:spcPct val="110000"/>
              </a:lnSpc>
              <a:buFontTx/>
              <a:buChar char="–"/>
              <a:tabLst>
                <a:tab pos="1216422" algn="l"/>
              </a:tabLst>
            </a:pPr>
            <a:r>
              <a:rPr lang="en-US" sz="1000" dirty="0">
                <a:latin typeface="Verdana" pitchFamily="34" charset="0"/>
              </a:rPr>
              <a:t>High </a:t>
            </a:r>
            <a:r>
              <a:rPr lang="en-US" sz="1000" dirty="0" smtClean="0">
                <a:latin typeface="Verdana" pitchFamily="34" charset="0"/>
              </a:rPr>
              <a:t>bright: </a:t>
            </a:r>
            <a:r>
              <a:rPr lang="en-US" sz="1000" dirty="0">
                <a:latin typeface="Verdana" pitchFamily="34" charset="0"/>
              </a:rPr>
              <a:t>350-500 nit vs. 250 </a:t>
            </a:r>
            <a:r>
              <a:rPr lang="en-US" sz="1000" dirty="0" smtClean="0">
                <a:latin typeface="Verdana" pitchFamily="34" charset="0"/>
              </a:rPr>
              <a:t>nit for improved viewability</a:t>
            </a:r>
          </a:p>
          <a:p>
            <a:pPr marL="140891" indent="-140891" eaLnBrk="0" hangingPunct="0">
              <a:lnSpc>
                <a:spcPct val="110000"/>
              </a:lnSpc>
              <a:buFont typeface="Arial" panose="020B0604020202020204" pitchFamily="34" charset="0"/>
              <a:buChar char="•"/>
              <a:tabLst>
                <a:tab pos="1216422" algn="l"/>
              </a:tabLst>
            </a:pPr>
            <a:r>
              <a:rPr lang="en-US" sz="1200" dirty="0">
                <a:latin typeface="Verdana" pitchFamily="34" charset="0"/>
              </a:rPr>
              <a:t>Solid state drives </a:t>
            </a:r>
          </a:p>
          <a:p>
            <a:pPr marL="430609" lvl="2" indent="-215305" eaLnBrk="0" hangingPunct="0">
              <a:lnSpc>
                <a:spcPct val="110000"/>
              </a:lnSpc>
              <a:buFontTx/>
              <a:buChar char="–"/>
              <a:tabLst>
                <a:tab pos="1216422" algn="l"/>
              </a:tabLst>
            </a:pPr>
            <a:r>
              <a:rPr lang="en-US" sz="1000" dirty="0">
                <a:latin typeface="Verdana" pitchFamily="34" charset="0"/>
              </a:rPr>
              <a:t>Professional grade SSD not consumer grade</a:t>
            </a:r>
          </a:p>
          <a:p>
            <a:pPr marL="430609" lvl="2" indent="-215305" eaLnBrk="0" hangingPunct="0">
              <a:lnSpc>
                <a:spcPct val="110000"/>
              </a:lnSpc>
              <a:buFontTx/>
              <a:buChar char="–"/>
              <a:tabLst>
                <a:tab pos="1216422" algn="l"/>
              </a:tabLst>
            </a:pPr>
            <a:r>
              <a:rPr lang="en-US" sz="1000" dirty="0">
                <a:latin typeface="Verdana" pitchFamily="34" charset="0"/>
              </a:rPr>
              <a:t>Higher reliability and write endurance</a:t>
            </a:r>
          </a:p>
          <a:p>
            <a:pPr marL="140891" indent="-140891" eaLnBrk="0" hangingPunct="0">
              <a:lnSpc>
                <a:spcPct val="110000"/>
              </a:lnSpc>
              <a:buFont typeface="Arial" panose="020B0604020202020204" pitchFamily="34" charset="0"/>
              <a:buChar char="•"/>
              <a:tabLst>
                <a:tab pos="1216422" algn="l"/>
              </a:tabLst>
            </a:pPr>
            <a:r>
              <a:rPr lang="en-US" sz="1200" dirty="0">
                <a:latin typeface="Verdana" pitchFamily="34" charset="0"/>
              </a:rPr>
              <a:t>Rugged enclosures</a:t>
            </a:r>
          </a:p>
          <a:p>
            <a:pPr marL="430609" lvl="2" indent="-215305" eaLnBrk="0" hangingPunct="0">
              <a:lnSpc>
                <a:spcPct val="110000"/>
              </a:lnSpc>
              <a:buFontTx/>
              <a:buChar char="–"/>
              <a:tabLst>
                <a:tab pos="1216422" algn="l"/>
              </a:tabLst>
            </a:pPr>
            <a:r>
              <a:rPr lang="en-US" sz="1000" dirty="0">
                <a:latin typeface="Verdana" pitchFamily="34" charset="0"/>
              </a:rPr>
              <a:t>Die-cast aluminum cabinets vs. sheet metal and plastic*</a:t>
            </a:r>
          </a:p>
          <a:p>
            <a:pPr marL="430609" lvl="2" indent="-215305" eaLnBrk="0" hangingPunct="0">
              <a:lnSpc>
                <a:spcPct val="110000"/>
              </a:lnSpc>
              <a:buFontTx/>
              <a:buChar char="–"/>
              <a:tabLst>
                <a:tab pos="1216422" algn="l"/>
              </a:tabLst>
            </a:pPr>
            <a:r>
              <a:rPr lang="en-US" sz="1000" dirty="0">
                <a:latin typeface="Verdana" pitchFamily="34" charset="0"/>
              </a:rPr>
              <a:t>Polycarbonate/ABS blend - added strength for plastic parts</a:t>
            </a:r>
          </a:p>
          <a:p>
            <a:pPr marL="430609" lvl="2" indent="-215305" eaLnBrk="0" hangingPunct="0">
              <a:lnSpc>
                <a:spcPct val="110000"/>
              </a:lnSpc>
              <a:buFontTx/>
              <a:buChar char="–"/>
              <a:tabLst>
                <a:tab pos="1216422" algn="l"/>
              </a:tabLst>
            </a:pPr>
            <a:r>
              <a:rPr lang="en-US" sz="1000" dirty="0">
                <a:latin typeface="Verdana" pitchFamily="34" charset="0"/>
              </a:rPr>
              <a:t>Robust hinges - tested for thousands of cycles</a:t>
            </a:r>
          </a:p>
          <a:p>
            <a:pPr marL="140891" indent="-140891" eaLnBrk="0" hangingPunct="0">
              <a:lnSpc>
                <a:spcPct val="110000"/>
              </a:lnSpc>
              <a:buFont typeface="Arial" panose="020B0604020202020204" pitchFamily="34" charset="0"/>
              <a:buChar char="•"/>
              <a:tabLst>
                <a:tab pos="1216422" algn="l"/>
              </a:tabLst>
            </a:pPr>
            <a:r>
              <a:rPr lang="en-US" sz="1200" dirty="0" smtClean="0">
                <a:latin typeface="Verdana" pitchFamily="34" charset="0"/>
              </a:rPr>
              <a:t>Powered peripheral connectivity</a:t>
            </a:r>
          </a:p>
          <a:p>
            <a:pPr marL="430609" lvl="2" indent="-215305" eaLnBrk="0" hangingPunct="0">
              <a:lnSpc>
                <a:spcPct val="110000"/>
              </a:lnSpc>
              <a:buFontTx/>
              <a:buChar char="–"/>
              <a:tabLst>
                <a:tab pos="1216422" algn="l"/>
              </a:tabLst>
            </a:pPr>
            <a:r>
              <a:rPr lang="en-US" sz="1000" dirty="0">
                <a:latin typeface="Verdana" pitchFamily="34" charset="0"/>
              </a:rPr>
              <a:t>Powered USB (24V / 12V) eliminates peripheral power bricks</a:t>
            </a:r>
          </a:p>
          <a:p>
            <a:pPr marL="430609" lvl="2" indent="-215305" eaLnBrk="0" hangingPunct="0">
              <a:lnSpc>
                <a:spcPct val="110000"/>
              </a:lnSpc>
              <a:buFontTx/>
              <a:buChar char="–"/>
              <a:tabLst>
                <a:tab pos="1216422" algn="l"/>
              </a:tabLst>
            </a:pPr>
            <a:r>
              <a:rPr lang="en-US" sz="1000" dirty="0">
                <a:latin typeface="Verdana" pitchFamily="34" charset="0"/>
              </a:rPr>
              <a:t>Secure positive latching connectors </a:t>
            </a:r>
          </a:p>
          <a:p>
            <a:pPr marL="140891" indent="-140891" eaLnBrk="0" hangingPunct="0">
              <a:lnSpc>
                <a:spcPct val="110000"/>
              </a:lnSpc>
              <a:buFont typeface="Arial" panose="020B0604020202020204" pitchFamily="34" charset="0"/>
              <a:buChar char="•"/>
              <a:tabLst>
                <a:tab pos="1216422" algn="l"/>
              </a:tabLst>
            </a:pPr>
            <a:r>
              <a:rPr lang="en-US" sz="1200" dirty="0" smtClean="0">
                <a:latin typeface="Verdana" pitchFamily="34" charset="0"/>
              </a:rPr>
              <a:t>High performance components </a:t>
            </a:r>
          </a:p>
          <a:p>
            <a:pPr marL="430609" lvl="2" indent="-215305" eaLnBrk="0" hangingPunct="0">
              <a:lnSpc>
                <a:spcPct val="110000"/>
              </a:lnSpc>
              <a:buFontTx/>
              <a:buChar char="–"/>
              <a:tabLst>
                <a:tab pos="1216422" algn="l"/>
              </a:tabLst>
            </a:pPr>
            <a:r>
              <a:rPr lang="en-US" sz="1000" dirty="0">
                <a:latin typeface="Verdana" pitchFamily="34" charset="0"/>
              </a:rPr>
              <a:t>Gold plated connectors on high speed connections</a:t>
            </a:r>
          </a:p>
          <a:p>
            <a:pPr marL="430609" lvl="2" indent="-215305" eaLnBrk="0" hangingPunct="0">
              <a:lnSpc>
                <a:spcPct val="110000"/>
              </a:lnSpc>
              <a:buFontTx/>
              <a:buChar char="–"/>
              <a:tabLst>
                <a:tab pos="1216422" algn="l"/>
              </a:tabLst>
            </a:pPr>
            <a:r>
              <a:rPr lang="en-US" sz="1000" dirty="0">
                <a:latin typeface="Verdana" pitchFamily="34" charset="0"/>
              </a:rPr>
              <a:t>Dual ball bearing fans vs. sleeve – quieter and more reliable</a:t>
            </a:r>
          </a:p>
          <a:p>
            <a:pPr marL="286743" lvl="1" eaLnBrk="0" hangingPunct="0">
              <a:lnSpc>
                <a:spcPct val="110000"/>
              </a:lnSpc>
              <a:tabLst>
                <a:tab pos="1216422" algn="l"/>
              </a:tabLst>
            </a:pPr>
            <a:endParaRPr lang="en-US" sz="500" dirty="0">
              <a:latin typeface="Verdana" pitchFamily="34" charset="0"/>
            </a:endParaRPr>
          </a:p>
        </p:txBody>
      </p:sp>
      <p:sp>
        <p:nvSpPr>
          <p:cNvPr id="56" name="Text Placeholder 2"/>
          <p:cNvSpPr>
            <a:spLocks noGrp="1"/>
          </p:cNvSpPr>
          <p:nvPr>
            <p:ph type="body" sz="quarter" idx="4294967295"/>
          </p:nvPr>
        </p:nvSpPr>
        <p:spPr>
          <a:xfrm>
            <a:off x="826864" y="483519"/>
            <a:ext cx="8137624" cy="566737"/>
          </a:xfrm>
          <a:prstGeom prst="rect">
            <a:avLst/>
          </a:prstGeom>
        </p:spPr>
        <p:txBody>
          <a:bodyPr lIns="0">
            <a:normAutofit/>
          </a:bodyPr>
          <a:lstStyle>
            <a:lvl1pPr marL="0" indent="0">
              <a:buFontTx/>
              <a:buNone/>
              <a:defRPr sz="2400">
                <a:solidFill>
                  <a:srgbClr val="54B948"/>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pc="0" dirty="0"/>
              <a:t>Purpose built for retail</a:t>
            </a:r>
          </a:p>
        </p:txBody>
      </p:sp>
      <p:sp>
        <p:nvSpPr>
          <p:cNvPr id="10" name="Slide Number Placeholder 7"/>
          <p:cNvSpPr>
            <a:spLocks noGrp="1"/>
          </p:cNvSpPr>
          <p:nvPr>
            <p:ph type="sldNum" sz="quarter" idx="4294967295"/>
          </p:nvPr>
        </p:nvSpPr>
        <p:spPr>
          <a:xfrm>
            <a:off x="8324950" y="4869656"/>
            <a:ext cx="780852" cy="273844"/>
          </a:xfrm>
          <a:prstGeom prst="rect">
            <a:avLst/>
          </a:prstGeom>
        </p:spPr>
        <p:txBody>
          <a:bodyPr/>
          <a:lstStyle/>
          <a:p>
            <a:pPr algn="ctr"/>
            <a:fld id="{2A35049D-DB52-454A-B8E6-A59A17E9EA13}" type="slidenum">
              <a:rPr lang="en-US"/>
              <a:pPr algn="ctr"/>
              <a:t>9</a:t>
            </a:fld>
            <a:endParaRPr lang="en-US" dirty="0"/>
          </a:p>
        </p:txBody>
      </p:sp>
      <p:sp>
        <p:nvSpPr>
          <p:cNvPr id="37" name="Text Placeholder 2"/>
          <p:cNvSpPr txBox="1">
            <a:spLocks/>
          </p:cNvSpPr>
          <p:nvPr/>
        </p:nvSpPr>
        <p:spPr>
          <a:xfrm>
            <a:off x="694859" y="4163913"/>
            <a:ext cx="3095625" cy="563783"/>
          </a:xfrm>
          <a:prstGeom prst="rect">
            <a:avLst/>
          </a:prstGeom>
          <a:solidFill>
            <a:schemeClr val="bg1">
              <a:lumMod val="50000"/>
              <a:alpha val="85000"/>
            </a:schemeClr>
          </a:solidFill>
        </p:spPr>
        <p:txBody>
          <a:bodyPr lIns="57150" tIns="0" rIns="57150" bIns="0" anchor="ctr" anchorCtr="1"/>
          <a:lstStyle>
            <a:defPPr>
              <a:defRPr lang="en-US"/>
            </a:defPPr>
            <a:lvl1pPr indent="0" defTabSz="457200" fontAlgn="base">
              <a:lnSpc>
                <a:spcPct val="100000"/>
              </a:lnSpc>
              <a:spcBef>
                <a:spcPts val="0"/>
              </a:spcBef>
              <a:spcAft>
                <a:spcPts val="0"/>
              </a:spcAft>
              <a:buFont typeface="Arial" charset="0"/>
              <a:buNone/>
              <a:defRPr sz="2100" spc="-30">
                <a:solidFill>
                  <a:schemeClr val="bg1"/>
                </a:solidFill>
                <a:ea typeface="ＭＳ Ｐゴシック" charset="0"/>
                <a:cs typeface="Arial" charset="0"/>
              </a:defRPr>
            </a:lvl1pPr>
            <a:lvl2pPr marL="313200" indent="-180000" defTabSz="457200" fontAlgn="base">
              <a:lnSpc>
                <a:spcPts val="1780"/>
              </a:lnSpc>
              <a:spcBef>
                <a:spcPts val="0"/>
              </a:spcBef>
              <a:spcAft>
                <a:spcPct val="0"/>
              </a:spcAft>
              <a:buFont typeface="Arial" charset="0"/>
              <a:buChar char="–"/>
              <a:defRPr sz="1400" spc="-30">
                <a:solidFill>
                  <a:schemeClr val="bg1"/>
                </a:solidFill>
                <a:ea typeface="ＭＳ Ｐゴシック" charset="0"/>
              </a:defRPr>
            </a:lvl2pPr>
            <a:lvl3pPr marL="450000" indent="-144000" defTabSz="457200" fontAlgn="base">
              <a:lnSpc>
                <a:spcPts val="1780"/>
              </a:lnSpc>
              <a:spcBef>
                <a:spcPts val="0"/>
              </a:spcBef>
              <a:spcAft>
                <a:spcPct val="0"/>
              </a:spcAft>
              <a:buFont typeface="Arial" charset="0"/>
              <a:buChar char="•"/>
              <a:defRPr sz="1200" spc="-30">
                <a:solidFill>
                  <a:schemeClr val="bg1"/>
                </a:solidFill>
                <a:ea typeface="ＭＳ Ｐゴシック" charset="0"/>
              </a:defRPr>
            </a:lvl3pPr>
            <a:lvl4pPr marL="630000" indent="-144000" defTabSz="457200" fontAlgn="base">
              <a:lnSpc>
                <a:spcPts val="1780"/>
              </a:lnSpc>
              <a:spcBef>
                <a:spcPts val="0"/>
              </a:spcBef>
              <a:spcAft>
                <a:spcPct val="0"/>
              </a:spcAft>
              <a:buFont typeface="Arial" charset="0"/>
              <a:buChar char="–"/>
              <a:defRPr sz="1000" spc="-30">
                <a:solidFill>
                  <a:schemeClr val="bg1"/>
                </a:solidFill>
                <a:ea typeface="ＭＳ Ｐゴシック" charset="0"/>
              </a:defRPr>
            </a:lvl4pPr>
            <a:lvl5pPr marL="774000" indent="-144000" defTabSz="457200" fontAlgn="base">
              <a:lnSpc>
                <a:spcPts val="1780"/>
              </a:lnSpc>
              <a:spcBef>
                <a:spcPts val="0"/>
              </a:spcBef>
              <a:spcAft>
                <a:spcPct val="0"/>
              </a:spcAft>
              <a:buFont typeface="Arial" charset="0"/>
              <a:buChar char="»"/>
              <a:defRPr sz="1000" spc="-30">
                <a:solidFill>
                  <a:schemeClr val="bg1"/>
                </a:solidFill>
                <a:ea typeface="ＭＳ Ｐゴシック" charset="0"/>
              </a:defRPr>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marL="0" lvl="1" indent="0">
              <a:lnSpc>
                <a:spcPct val="100000"/>
              </a:lnSpc>
              <a:buNone/>
            </a:pPr>
            <a:r>
              <a:rPr lang="en-US" sz="1300" dirty="0"/>
              <a:t>Industrial grade components designed </a:t>
            </a:r>
          </a:p>
          <a:p>
            <a:pPr marL="0" lvl="1" indent="0">
              <a:lnSpc>
                <a:spcPct val="100000"/>
              </a:lnSpc>
              <a:buNone/>
            </a:pPr>
            <a:r>
              <a:rPr lang="en-US" sz="1300" dirty="0"/>
              <a:t>for high performance and long life</a:t>
            </a:r>
            <a:endParaRPr lang="en-PH" sz="1300" dirty="0"/>
          </a:p>
        </p:txBody>
      </p:sp>
      <p:sp>
        <p:nvSpPr>
          <p:cNvPr id="17" name="Rectangle 16"/>
          <p:cNvSpPr/>
          <p:nvPr/>
        </p:nvSpPr>
        <p:spPr>
          <a:xfrm>
            <a:off x="694859" y="1129554"/>
            <a:ext cx="3095625" cy="3027386"/>
          </a:xfrm>
          <a:prstGeom prst="rect">
            <a:avLst/>
          </a:prstGeom>
          <a:no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endParaRPr lang="en-US" dirty="0"/>
          </a:p>
        </p:txBody>
      </p:sp>
      <p:sp>
        <p:nvSpPr>
          <p:cNvPr id="20" name="TextBox 19"/>
          <p:cNvSpPr txBox="1"/>
          <p:nvPr/>
        </p:nvSpPr>
        <p:spPr>
          <a:xfrm>
            <a:off x="3952876" y="4577655"/>
            <a:ext cx="4905376" cy="150041"/>
          </a:xfrm>
          <a:prstGeom prst="rect">
            <a:avLst/>
          </a:prstGeom>
          <a:noFill/>
          <a:ln w="3175">
            <a:noFill/>
          </a:ln>
        </p:spPr>
        <p:txBody>
          <a:bodyPr wrap="square" lIns="57150" tIns="28575" rIns="57150" bIns="28575" rtlCol="0">
            <a:spAutoFit/>
          </a:bodyPr>
          <a:lstStyle/>
          <a:p>
            <a:r>
              <a:rPr lang="en-US" sz="600" dirty="0" smtClean="0">
                <a:solidFill>
                  <a:schemeClr val="bg1"/>
                </a:solidFill>
              </a:rPr>
              <a:t>Note</a:t>
            </a:r>
            <a:r>
              <a:rPr lang="en-US" sz="600" dirty="0">
                <a:solidFill>
                  <a:schemeClr val="bg1"/>
                </a:solidFill>
              </a:rPr>
              <a:t>: Die-cast </a:t>
            </a:r>
            <a:r>
              <a:rPr lang="en-US" sz="600" dirty="0" smtClean="0">
                <a:solidFill>
                  <a:schemeClr val="bg1"/>
                </a:solidFill>
              </a:rPr>
              <a:t>aluminum cabinet </a:t>
            </a:r>
            <a:r>
              <a:rPr lang="en-US" sz="600" dirty="0">
                <a:solidFill>
                  <a:schemeClr val="bg1"/>
                </a:solidFill>
              </a:rPr>
              <a:t>used on select models of RealPOS terminals and </a:t>
            </a:r>
            <a:r>
              <a:rPr lang="en-US" sz="600" dirty="0" smtClean="0">
                <a:solidFill>
                  <a:schemeClr val="bg1"/>
                </a:solidFill>
              </a:rPr>
              <a:t>displays - XR7</a:t>
            </a:r>
            <a:r>
              <a:rPr lang="en-US" sz="600" dirty="0">
                <a:solidFill>
                  <a:schemeClr val="bg1"/>
                </a:solidFill>
              </a:rPr>
              <a:t>, RP60/40, RP50/25, XT15/XT15 Displays </a:t>
            </a:r>
          </a:p>
        </p:txBody>
      </p:sp>
      <p:pic>
        <p:nvPicPr>
          <p:cNvPr id="21" name="Picture 2" descr="C:\Users\jp160023\Documents\Feb 2013 Photo Shoot\RP40 - Open.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06831" y="2371735"/>
            <a:ext cx="1288404" cy="1740776"/>
          </a:xfrm>
          <a:prstGeom prst="rect">
            <a:avLst/>
          </a:prstGeom>
          <a:noFill/>
          <a:ln w="9525">
            <a:noFill/>
            <a:miter lim="800000"/>
            <a:headEnd/>
            <a:tailEnd/>
          </a:ln>
        </p:spPr>
      </p:pic>
      <p:pic>
        <p:nvPicPr>
          <p:cNvPr id="22" name="Picture 3" descr="CD348_01_RTL_RP40_Front"/>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43556" y="1423565"/>
            <a:ext cx="1614953" cy="953124"/>
          </a:xfrm>
          <a:prstGeom prst="rect">
            <a:avLst/>
          </a:prstGeom>
          <a:noFill/>
          <a:ln w="9525">
            <a:noFill/>
            <a:miter lim="800000"/>
            <a:headEnd/>
            <a:tailEnd/>
          </a:ln>
        </p:spPr>
      </p:pic>
      <p:pic>
        <p:nvPicPr>
          <p:cNvPr id="24" name="Picture 9"/>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910206" y="1423565"/>
            <a:ext cx="1285875" cy="1091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 Placeholder 2"/>
          <p:cNvSpPr txBox="1">
            <a:spLocks/>
          </p:cNvSpPr>
          <p:nvPr/>
        </p:nvSpPr>
        <p:spPr>
          <a:xfrm>
            <a:off x="3952876" y="1129554"/>
            <a:ext cx="4905376" cy="433541"/>
          </a:xfrm>
          <a:prstGeom prst="rect">
            <a:avLst/>
          </a:prstGeom>
          <a:solidFill>
            <a:schemeClr val="tx1">
              <a:lumMod val="50000"/>
              <a:lumOff val="50000"/>
            </a:schemeClr>
          </a:solidFill>
        </p:spPr>
        <p:txBody>
          <a:bodyPr lIns="108000" tIns="108000" rIns="108000" bIns="0"/>
          <a:lstStyle>
            <a:lvl1pPr marL="144000" indent="-144000" algn="l" defTabSz="457200" rtl="0" eaLnBrk="1" fontAlgn="base" hangingPunct="1">
              <a:lnSpc>
                <a:spcPts val="1780"/>
              </a:lnSpc>
              <a:spcBef>
                <a:spcPts val="0"/>
              </a:spcBef>
              <a:spcAft>
                <a:spcPts val="100"/>
              </a:spcAft>
              <a:buFont typeface="Arial" charset="0"/>
              <a:buChar char="•"/>
              <a:defRPr sz="1600" kern="1200" spc="-30">
                <a:solidFill>
                  <a:schemeClr val="bg1"/>
                </a:solidFill>
                <a:latin typeface="+mn-lt"/>
                <a:ea typeface="ＭＳ Ｐゴシック" charset="0"/>
                <a:cs typeface="ＭＳ Ｐゴシック" charset="0"/>
              </a:defRPr>
            </a:lvl1pPr>
            <a:lvl2pPr marL="313200" indent="-180000" algn="l" defTabSz="457200" rtl="0" eaLnBrk="1" fontAlgn="base" hangingPunct="1">
              <a:lnSpc>
                <a:spcPts val="1780"/>
              </a:lnSpc>
              <a:spcBef>
                <a:spcPts val="0"/>
              </a:spcBef>
              <a:spcAft>
                <a:spcPct val="0"/>
              </a:spcAft>
              <a:buFont typeface="Arial" charset="0"/>
              <a:buChar char="–"/>
              <a:defRPr sz="1400" kern="1200" spc="-30">
                <a:solidFill>
                  <a:schemeClr val="bg1"/>
                </a:solidFill>
                <a:latin typeface="+mn-lt"/>
                <a:ea typeface="ＭＳ Ｐゴシック" charset="0"/>
                <a:cs typeface="+mn-cs"/>
              </a:defRPr>
            </a:lvl2pPr>
            <a:lvl3pPr marL="450000" indent="-144000" algn="l" defTabSz="457200" rtl="0" eaLnBrk="1" fontAlgn="base" hangingPunct="1">
              <a:lnSpc>
                <a:spcPts val="1780"/>
              </a:lnSpc>
              <a:spcBef>
                <a:spcPts val="0"/>
              </a:spcBef>
              <a:spcAft>
                <a:spcPct val="0"/>
              </a:spcAft>
              <a:buFont typeface="Arial" charset="0"/>
              <a:buChar char="•"/>
              <a:defRPr sz="1200" kern="1200" spc="-30">
                <a:solidFill>
                  <a:schemeClr val="bg1"/>
                </a:solidFill>
                <a:latin typeface="+mn-lt"/>
                <a:ea typeface="ＭＳ Ｐゴシック" charset="0"/>
                <a:cs typeface="+mn-cs"/>
              </a:defRPr>
            </a:lvl3pPr>
            <a:lvl4pPr marL="630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4pPr>
            <a:lvl5pPr marL="774000" indent="-144000" algn="l" defTabSz="457200" rtl="0" eaLnBrk="1" fontAlgn="base" hangingPunct="1">
              <a:lnSpc>
                <a:spcPts val="1780"/>
              </a:lnSpc>
              <a:spcBef>
                <a:spcPts val="0"/>
              </a:spcBef>
              <a:spcAft>
                <a:spcPct val="0"/>
              </a:spcAft>
              <a:buFont typeface="Arial" charset="0"/>
              <a:buChar char="»"/>
              <a:defRPr sz="1000" kern="1200" spc="-30">
                <a:solidFill>
                  <a:schemeClr val="bg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Aft>
                <a:spcPts val="0"/>
              </a:spcAft>
              <a:buNone/>
              <a:defRPr/>
            </a:pPr>
            <a:r>
              <a:rPr lang="en-PH" sz="1500" b="1" dirty="0">
                <a:solidFill>
                  <a:prstClr val="white"/>
                </a:solidFill>
                <a:cs typeface="Arial" charset="0"/>
              </a:rPr>
              <a:t>INDUSTRIAL GRADE COMPONENTS</a:t>
            </a:r>
          </a:p>
        </p:txBody>
      </p:sp>
      <p:sp>
        <p:nvSpPr>
          <p:cNvPr id="15" name="Footer Placeholder 2"/>
          <p:cNvSpPr txBox="1">
            <a:spLocks/>
          </p:cNvSpPr>
          <p:nvPr/>
        </p:nvSpPr>
        <p:spPr>
          <a:xfrm>
            <a:off x="1367253" y="4818127"/>
            <a:ext cx="2432747"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fontAlgn="auto">
              <a:spcBef>
                <a:spcPts val="0"/>
              </a:spcBef>
              <a:spcAft>
                <a:spcPts val="0"/>
              </a:spcAft>
              <a:defRPr/>
            </a:pPr>
            <a:r>
              <a:rPr lang="en-US" sz="800" dirty="0">
                <a:solidFill>
                  <a:schemeClr val="tx1">
                    <a:tint val="75000"/>
                  </a:schemeClr>
                </a:solidFill>
                <a:latin typeface="+mn-lt"/>
                <a:ea typeface="+mn-ea"/>
                <a:cs typeface="+mn-cs"/>
              </a:rPr>
              <a:t>NCR Confidential</a:t>
            </a:r>
          </a:p>
        </p:txBody>
      </p:sp>
      <p:sp>
        <p:nvSpPr>
          <p:cNvPr id="16" name="Date Placeholder 3"/>
          <p:cNvSpPr txBox="1">
            <a:spLocks/>
          </p:cNvSpPr>
          <p:nvPr/>
        </p:nvSpPr>
        <p:spPr>
          <a:xfrm>
            <a:off x="583178" y="4823733"/>
            <a:ext cx="714375" cy="274637"/>
          </a:xfrm>
          <a:prstGeom prst="rect">
            <a:avLst/>
          </a:prstGeom>
        </p:spPr>
        <p:txBody>
          <a:bodyPr/>
          <a:ls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fontAlgn="auto">
              <a:spcBef>
                <a:spcPts val="0"/>
              </a:spcBef>
              <a:spcAft>
                <a:spcPts val="0"/>
              </a:spcAft>
              <a:defRPr/>
            </a:pPr>
            <a:fld id="{13486D5E-6732-478A-8D72-49A3EB55F9C6}" type="datetime1">
              <a:rPr lang="en-US" sz="800">
                <a:solidFill>
                  <a:schemeClr val="tx2"/>
                </a:solidFill>
                <a:latin typeface="+mn-lt"/>
                <a:ea typeface="+mn-ea"/>
                <a:cs typeface="+mn-cs"/>
              </a:rPr>
              <a:pPr fontAlgn="auto">
                <a:spcBef>
                  <a:spcPts val="0"/>
                </a:spcBef>
                <a:spcAft>
                  <a:spcPts val="0"/>
                </a:spcAft>
                <a:defRPr/>
              </a:pPr>
              <a:t>3/13/2015</a:t>
            </a:fld>
            <a:endParaRPr lang="en-US" sz="800" dirty="0">
              <a:solidFill>
                <a:schemeClr val="tx2"/>
              </a:solidFill>
              <a:latin typeface="+mn-lt"/>
              <a:ea typeface="+mn-ea"/>
              <a:cs typeface="+mn-cs"/>
            </a:endParaRPr>
          </a:p>
        </p:txBody>
      </p:sp>
      <p:pic>
        <p:nvPicPr>
          <p:cNvPr id="13314" name="Picture 2" descr="C:\Users\RD110425\AppData\Local\Microsoft\Windows\Temporary Internet Files\Content.IE5\X4E0P4NH\CD388_03_RealPOS-XR7-POS-15-rear-angle.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843530" y="2815079"/>
            <a:ext cx="1419226" cy="1262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446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NCR PPT Template v4">
  <a:themeElements>
    <a:clrScheme name="NCR Template Color Theme">
      <a:dk1>
        <a:srgbClr val="191919"/>
      </a:dk1>
      <a:lt1>
        <a:sysClr val="window" lastClr="FFFFFF"/>
      </a:lt1>
      <a:dk2>
        <a:srgbClr val="54B948"/>
      </a:dk2>
      <a:lt2>
        <a:srgbClr val="EEECE1"/>
      </a:lt2>
      <a:accent1>
        <a:srgbClr val="191919"/>
      </a:accent1>
      <a:accent2>
        <a:srgbClr val="54B948"/>
      </a:accent2>
      <a:accent3>
        <a:srgbClr val="747474"/>
      </a:accent3>
      <a:accent4>
        <a:srgbClr val="C3B090"/>
      </a:accent4>
      <a:accent5>
        <a:srgbClr val="F7E837"/>
      </a:accent5>
      <a:accent6>
        <a:srgbClr val="E49F11"/>
      </a:accent6>
      <a:hlink>
        <a:srgbClr val="CC3C19"/>
      </a:hlink>
      <a:folHlink>
        <a:srgbClr val="4776CC"/>
      </a:folHlink>
    </a:clrScheme>
    <a:fontScheme name="NCR content slide tex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4B948"/>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NCR PPT Template v2.potx [Read-Only]" id="{68E524E1-5A4D-499A-BF86-12D1D70BF9B7}" vid="{87ABE2BF-4F0E-476F-84DD-57B5BF8FD534}"/>
    </a:ext>
  </a:extLst>
</a:theme>
</file>

<file path=ppt/theme/theme2.xml><?xml version="1.0" encoding="utf-8"?>
<a:theme xmlns:a="http://schemas.openxmlformats.org/drawingml/2006/main" name="2_Custom Design">
  <a:themeElements>
    <a:clrScheme name="NCR Brand Theme Colors">
      <a:dk1>
        <a:sysClr val="windowText" lastClr="000000"/>
      </a:dk1>
      <a:lt1>
        <a:sysClr val="window" lastClr="FFFFFF"/>
      </a:lt1>
      <a:dk2>
        <a:srgbClr val="1F497D"/>
      </a:dk2>
      <a:lt2>
        <a:srgbClr val="EEECE1"/>
      </a:lt2>
      <a:accent1>
        <a:srgbClr val="54B948"/>
      </a:accent1>
      <a:accent2>
        <a:srgbClr val="404040"/>
      </a:accent2>
      <a:accent3>
        <a:srgbClr val="95A0A9"/>
      </a:accent3>
      <a:accent4>
        <a:srgbClr val="F7E837"/>
      </a:accent4>
      <a:accent5>
        <a:srgbClr val="E49F11"/>
      </a:accent5>
      <a:accent6>
        <a:srgbClr val="CC3C19"/>
      </a:accent6>
      <a:hlink>
        <a:srgbClr val="4776CC"/>
      </a:hlink>
      <a:folHlink>
        <a:srgbClr val="806DA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NCR PPT Template v4</Template>
  <TotalTime>30737</TotalTime>
  <Words>10918</Words>
  <Application>Microsoft Office PowerPoint</Application>
  <PresentationFormat>On-screen Show (16:9)</PresentationFormat>
  <Paragraphs>2348</Paragraphs>
  <Slides>76</Slides>
  <Notes>76</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76</vt:i4>
      </vt:variant>
    </vt:vector>
  </HeadingPairs>
  <TitlesOfParts>
    <vt:vector size="79" baseType="lpstr">
      <vt:lpstr>NCR PPT Template v4</vt:lpstr>
      <vt:lpstr>2_Custom Design</vt:lpstr>
      <vt:lpstr>Chart</vt:lpstr>
      <vt:lpstr>PowerPoint Presentation</vt:lpstr>
      <vt:lpstr>Agenda</vt:lpstr>
      <vt:lpstr>NCR RealPOS</vt:lpstr>
      <vt:lpstr>NCR RealPOS Product Strategy</vt:lpstr>
      <vt:lpstr>NCR RealPOS Terminal Family</vt:lpstr>
      <vt:lpstr>NCR RealPOS Terminal Family</vt:lpstr>
      <vt:lpstr>NCR RealPOS </vt:lpstr>
      <vt:lpstr>NCR RealPOS </vt:lpstr>
      <vt:lpstr>NCR RealPOS </vt:lpstr>
      <vt:lpstr>NCR RealPOS </vt:lpstr>
      <vt:lpstr>NCR RealPOS </vt:lpstr>
      <vt:lpstr>NCR X-Series portfolio</vt:lpstr>
      <vt:lpstr>NCR RealPOS</vt:lpstr>
      <vt:lpstr>NCR RealPOS </vt:lpstr>
      <vt:lpstr>NCR RealPOS </vt:lpstr>
      <vt:lpstr>NCR RealPOS </vt:lpstr>
      <vt:lpstr>PowerPoint Presentation</vt:lpstr>
      <vt:lpstr>NCR RealPOS Terminal Family</vt:lpstr>
      <vt:lpstr>NCR RealPOS 82XRT</vt:lpstr>
      <vt:lpstr>NCR RealPOS XR6</vt:lpstr>
      <vt:lpstr>NCR RealPOS 60</vt:lpstr>
      <vt:lpstr>NCR RealPOS 40</vt:lpstr>
      <vt:lpstr>NCR RealPOS Modular POS  Comparison</vt:lpstr>
      <vt:lpstr>PowerPoint Presentation</vt:lpstr>
      <vt:lpstr>NCR RealPOS Terminal Family</vt:lpstr>
      <vt:lpstr>NCR RealPOS XR7</vt:lpstr>
      <vt:lpstr>PowerPoint Presentation</vt:lpstr>
      <vt:lpstr>NCR RealPOS 72XRT</vt:lpstr>
      <vt:lpstr>NCR RealPOS 50</vt:lpstr>
      <vt:lpstr>NCR RealPOS 25</vt:lpstr>
      <vt:lpstr>NCR RealPOS Integrated POS  Comparison</vt:lpstr>
      <vt:lpstr>NCR RealPOS Positioning</vt:lpstr>
      <vt:lpstr>PowerPoint Presentation</vt:lpstr>
      <vt:lpstr>NCR RealPOS Operating Systems</vt:lpstr>
      <vt:lpstr>Operating System Images</vt:lpstr>
      <vt:lpstr>Microsoft Support Timeline</vt:lpstr>
      <vt:lpstr>PowerPoint Presentation</vt:lpstr>
      <vt:lpstr>NCR RealPOS Displays</vt:lpstr>
      <vt:lpstr>NCR RealPOS Touch Technologies</vt:lpstr>
      <vt:lpstr>NCR RealPOS X-Series Displays</vt:lpstr>
      <vt:lpstr>PowerPoint Presentation</vt:lpstr>
      <vt:lpstr>PowerPoint Presentation</vt:lpstr>
      <vt:lpstr>NCR RealPOS XT15 / XD15 Displays</vt:lpstr>
      <vt:lpstr>PowerPoint Presentation</vt:lpstr>
      <vt:lpstr>PowerPoint Presentation</vt:lpstr>
      <vt:lpstr>NCR RealPOS 59XX Displays</vt:lpstr>
      <vt:lpstr>PowerPoint Presentation</vt:lpstr>
      <vt:lpstr>PowerPoint Presentation</vt:lpstr>
      <vt:lpstr>NCR RealPOS 5967 / 5943 Displays</vt:lpstr>
      <vt:lpstr>NCR DynaKey </vt:lpstr>
      <vt:lpstr>NCR RealPOS Customer Displays</vt:lpstr>
      <vt:lpstr>PowerPoint Presentation</vt:lpstr>
      <vt:lpstr>PowerPoint Presentation</vt:lpstr>
      <vt:lpstr>PowerPoint Presentation</vt:lpstr>
      <vt:lpstr>NCR RealPOS Printer Family</vt:lpstr>
      <vt:lpstr>2ST Business Case</vt:lpstr>
      <vt:lpstr>Series II Lean Receipt Utility</vt:lpstr>
      <vt:lpstr>Lean Receipt – Paper Savings</vt:lpstr>
      <vt:lpstr>Lean Receipt – Power Savings</vt:lpstr>
      <vt:lpstr>Introducing NCR 7197 Wireless</vt:lpstr>
      <vt:lpstr>Introducing NCR 7197 Wireless</vt:lpstr>
      <vt:lpstr>PowerPoint Presentation</vt:lpstr>
      <vt:lpstr>NCR RealPOS Keyboards</vt:lpstr>
      <vt:lpstr>NCR RealPOS Keyboards</vt:lpstr>
      <vt:lpstr>PowerPoint Presentation</vt:lpstr>
      <vt:lpstr>NCR RealPOS Cash Drawers</vt:lpstr>
      <vt:lpstr>PowerPoint Presentation</vt:lpstr>
      <vt:lpstr>NCR RealScan Family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Multi-touch Gestures</vt:lpstr>
    </vt:vector>
  </TitlesOfParts>
  <Company>NCR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Bergantin, Jordan</dc:creator>
  <cp:lastModifiedBy>Hachem, Monica</cp:lastModifiedBy>
  <cp:revision>341</cp:revision>
  <cp:lastPrinted>2015-03-05T22:27:23Z</cp:lastPrinted>
  <dcterms:created xsi:type="dcterms:W3CDTF">2013-06-17T13:27:05Z</dcterms:created>
  <dcterms:modified xsi:type="dcterms:W3CDTF">2015-03-13T15:56:56Z</dcterms:modified>
</cp:coreProperties>
</file>