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  <p:sldMasterId id="2147483661" r:id="rId2"/>
  </p:sldMasterIdLst>
  <p:notesMasterIdLst>
    <p:notesMasterId r:id="rId12"/>
  </p:notesMasterIdLst>
  <p:handoutMasterIdLst>
    <p:handoutMasterId r:id="rId13"/>
  </p:handoutMasterIdLst>
  <p:sldIdLst>
    <p:sldId id="400" r:id="rId3"/>
    <p:sldId id="393" r:id="rId4"/>
    <p:sldId id="394" r:id="rId5"/>
    <p:sldId id="395" r:id="rId6"/>
    <p:sldId id="396" r:id="rId7"/>
    <p:sldId id="397" r:id="rId8"/>
    <p:sldId id="398" r:id="rId9"/>
    <p:sldId id="399" r:id="rId10"/>
    <p:sldId id="386" r:id="rId11"/>
  </p:sldIdLst>
  <p:sldSz cx="9144000" cy="5143500" type="screen16x9"/>
  <p:notesSz cx="7010400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30C"/>
    <a:srgbClr val="77B732"/>
    <a:srgbClr val="44A4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0" autoAdjust="0"/>
    <p:restoredTop sz="97034" autoAdjust="0"/>
  </p:normalViewPr>
  <p:slideViewPr>
    <p:cSldViewPr snapToGrid="0" snapToObjects="1" showGuides="1">
      <p:cViewPr>
        <p:scale>
          <a:sx n="110" d="100"/>
          <a:sy n="110" d="100"/>
        </p:scale>
        <p:origin x="-702" y="-186"/>
      </p:cViewPr>
      <p:guideLst>
        <p:guide orient="horz" pos="2458"/>
        <p:guide orient="horz" pos="3109"/>
        <p:guide orient="horz" pos="1623"/>
        <p:guide pos="467"/>
        <p:guide pos="34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90" d="100"/>
          <a:sy n="90" d="100"/>
        </p:scale>
        <p:origin x="-2298" y="-72"/>
      </p:cViewPr>
      <p:guideLst>
        <p:guide orient="horz" pos="2909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2817952A-3E7A-FC44-A483-EAA6D3AAD45E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C3F70502-A6F7-2647-90F3-B6BA7F01A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4763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345623CF-C6A2-9741-8E1F-0DFF00CC34ED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692150"/>
            <a:ext cx="615950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350F19AF-3ABC-8944-B74E-716E8CF545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075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89F7D69-92B0-493C-A148-ACA885E93AF1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D6C20-2866-4A03-A156-F639146C22C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8234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dirty="0"/>
              <a:t>Presenter Notes:</a:t>
            </a:r>
          </a:p>
          <a:p>
            <a:endParaRPr lang="en-US" sz="1100" dirty="0"/>
          </a:p>
          <a:p>
            <a:r>
              <a:rPr lang="en-US" sz="1100" dirty="0"/>
              <a:t>NCR P-Cap is compliant not only to Windows 7 but also Windows 8.1.  Note that to be Win 8 compliant requires that the touch be able to at least capture 5 point touch.  Dual point touch is NOT Win 8.1 compliant (NCR P-Cap is 10 point multi touch)</a:t>
            </a:r>
          </a:p>
          <a:p>
            <a:endParaRPr lang="en-US" sz="1100" dirty="0"/>
          </a:p>
          <a:p>
            <a:r>
              <a:rPr lang="en-US" sz="1100" dirty="0"/>
              <a:t>NCR P-Cap input by glove – note that not all gloves will work.  Typically a thin glove or glove with conduct material will work</a:t>
            </a:r>
          </a:p>
          <a:p>
            <a:endParaRPr lang="en-US" sz="1100" dirty="0"/>
          </a:p>
          <a:p>
            <a:r>
              <a:rPr lang="en-US" sz="1100" dirty="0" err="1"/>
              <a:t>MoHS</a:t>
            </a:r>
            <a:r>
              <a:rPr lang="en-US" sz="1100" dirty="0"/>
              <a:t> is a mineral hardness scale – (~20X greater than 4H) </a:t>
            </a:r>
          </a:p>
          <a:p>
            <a:endParaRPr lang="en-US" sz="1100" dirty="0"/>
          </a:p>
          <a:p>
            <a:r>
              <a:rPr lang="en-US" sz="1100" dirty="0"/>
              <a:t>4H is a hardness scale (#2 pencil is 2H)</a:t>
            </a:r>
          </a:p>
          <a:p>
            <a:endParaRPr lang="en-US" sz="1100" dirty="0"/>
          </a:p>
          <a:p>
            <a:r>
              <a:rPr lang="en-US" sz="1100" dirty="0" err="1"/>
              <a:t>Transmissivity</a:t>
            </a:r>
            <a:r>
              <a:rPr lang="en-US" sz="1100" dirty="0"/>
              <a:t> – note that a clear pane of glass loses 4% per side of light loss.   So, 92%  is really the high mark of the scale.  (meaning that 86% or even 81% is still very </a:t>
            </a:r>
            <a:r>
              <a:rPr lang="en-US" sz="1100" dirty="0" err="1"/>
              <a:t>very</a:t>
            </a:r>
            <a:r>
              <a:rPr lang="en-US" sz="1100" dirty="0"/>
              <a:t> visible and even difficult to perceive loss)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F19AF-3ABC-8944-B74E-716E8CF5453B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5" name="Picture 2" descr="hand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371" y="692151"/>
            <a:ext cx="307616" cy="42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744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F19AF-3ABC-8944-B74E-716E8CF5453B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811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F19AF-3ABC-8944-B74E-716E8CF5453B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491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F19AF-3ABC-8944-B74E-716E8CF5453B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095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F19AF-3ABC-8944-B74E-716E8CF5453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251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F19AF-3ABC-8944-B74E-716E8CF5453B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065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reen-BGD-L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1139" y="2253123"/>
            <a:ext cx="4105663" cy="1021556"/>
          </a:xfr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2800" b="1" cap="all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81137" y="3055415"/>
            <a:ext cx="3913576" cy="588126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4581137" y="3643542"/>
            <a:ext cx="3913576" cy="283252"/>
          </a:xfrm>
        </p:spPr>
        <p:txBody>
          <a:bodyPr anchor="b">
            <a:normAutofit/>
          </a:bodyPr>
          <a:lstStyle>
            <a:lvl1pPr marL="0" indent="0">
              <a:buNone/>
              <a:defRPr sz="8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5228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/>
          <p:cNvSpPr txBox="1">
            <a:spLocks/>
          </p:cNvSpPr>
          <p:nvPr userDrawn="1"/>
        </p:nvSpPr>
        <p:spPr>
          <a:xfrm>
            <a:off x="747237" y="4769605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rgbClr val="7F7F7F"/>
                </a:solidFill>
                <a:latin typeface="Nokia Pure Tex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Arial"/>
                <a:cs typeface="Arial"/>
              </a:rPr>
              <a:t>© 2013 NCR  Filename.pptx   v. 0.1  YYYY-MM-DD   Author  Document ID   [Edit via Insert &gt; Header &amp; Footer]</a:t>
            </a:r>
            <a:endParaRPr lang="en-GB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4507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  <a:lvl4pPr>
              <a:defRPr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2760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>
            <a:lvl1pPr>
              <a:defRPr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  <a:lvl4pPr>
              <a:defRPr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878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603" y="1597423"/>
            <a:ext cx="7772797" cy="11033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203" y="2915047"/>
            <a:ext cx="6401594" cy="13136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85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71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28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00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400" y="4767461"/>
            <a:ext cx="2895203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NCR Confidential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049D-DB52-454A-B8E6-A59A17E9EA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8427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400" y="4767461"/>
            <a:ext cx="2895203" cy="27384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NCR Confidential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5049D-DB52-454A-B8E6-A59A17E9EA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294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5035"/>
          </a:xfrm>
          <a:prstGeom prst="rect">
            <a:avLst/>
          </a:prstGeom>
        </p:spPr>
        <p:txBody>
          <a:bodyPr lIns="81639" tIns="40819" rIns="81639" bIns="40819"/>
          <a:lstStyle>
            <a:lvl1pPr>
              <a:defRPr>
                <a:latin typeface="Arial" charset="0"/>
              </a:defRPr>
            </a:lvl1pPr>
          </a:lstStyle>
          <a:p>
            <a:pPr defTabSz="816388">
              <a:defRPr/>
            </a:pPr>
            <a:endParaRPr lang="en-GB" sz="1600">
              <a:solidFill>
                <a:prstClr val="black"/>
              </a:solidFill>
            </a:endParaRP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4767264"/>
            <a:ext cx="2133600" cy="27503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7772603-8D5F-4C85-B624-5927681012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752211"/>
      </p:ext>
    </p:extLst>
  </p:cSld>
  <p:clrMapOvr>
    <a:masterClrMapping/>
  </p:clrMapOvr>
  <p:transition advClick="0" advTm="5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80010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908133"/>
      </p:ext>
    </p:extLst>
  </p:cSld>
  <p:clrMapOvr>
    <a:masterClrMapping/>
  </p:clrMapOvr>
  <p:transition advClick="0">
    <p:cover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EXBACKEND2\Graphics\CLIENTS\NCR\2014\2014 Sales Kickoff\Theme Logo &amp; Template\Change The Game\template_FullLivingGreen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057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9688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14186" y="1160771"/>
            <a:ext cx="3908425" cy="220070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300"/>
              </a:lnSpc>
              <a:buNone/>
              <a:defRPr sz="3200" spc="-100" baseline="0">
                <a:solidFill>
                  <a:schemeClr val="bg1"/>
                </a:solidFill>
                <a:latin typeface="NCR New Marker" pitchFamily="50" charset="0"/>
                <a:cs typeface="NCR New Marker" pitchFamily="50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14186" y="3416217"/>
            <a:ext cx="3908425" cy="7117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buNone/>
              <a:defRPr sz="1800" spc="-3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4611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een-BGD-L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7420" y="2082024"/>
            <a:ext cx="4330494" cy="1102519"/>
          </a:xfrm>
        </p:spPr>
        <p:txBody>
          <a:bodyPr>
            <a:normAutofit/>
          </a:bodyPr>
          <a:lstStyle>
            <a:lvl1pPr algn="l">
              <a:lnSpc>
                <a:spcPct val="80000"/>
              </a:lnSpc>
              <a:defRPr sz="28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93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Title/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-BGD-L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05857" y="2334747"/>
            <a:ext cx="4042232" cy="604402"/>
          </a:xfrm>
        </p:spPr>
        <p:txBody>
          <a:bodyPr/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591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  <a:lvl4pPr>
              <a:defRPr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2253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836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436" y="1202488"/>
            <a:ext cx="3679375" cy="2958274"/>
          </a:xfrm>
        </p:spPr>
        <p:txBody>
          <a:bodyPr>
            <a:normAutofit/>
          </a:bodyPr>
          <a:lstStyle>
            <a:lvl1pPr>
              <a:defRPr sz="1600">
                <a:latin typeface="Arial"/>
                <a:cs typeface="Arial"/>
              </a:defRPr>
            </a:lvl1pPr>
            <a:lvl2pPr>
              <a:defRPr sz="16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6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3114" y="1203816"/>
            <a:ext cx="4273017" cy="2956946"/>
          </a:xfrm>
        </p:spPr>
        <p:txBody>
          <a:bodyPr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 sz="2000">
                <a:latin typeface="Arial"/>
                <a:cs typeface="Arial"/>
              </a:defRPr>
            </a:lvl3pPr>
            <a:lvl4pPr>
              <a:defRPr sz="18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99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8625" y="72934"/>
            <a:ext cx="8229600" cy="857250"/>
          </a:xfrm>
        </p:spPr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50720" y="1332760"/>
            <a:ext cx="4040188" cy="479822"/>
          </a:xfrm>
        </p:spPr>
        <p:txBody>
          <a:bodyPr anchor="b"/>
          <a:lstStyle>
            <a:lvl1pPr marL="0" indent="0">
              <a:lnSpc>
                <a:spcPct val="80000"/>
              </a:lnSpc>
              <a:buNone/>
              <a:defRPr sz="24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720" y="1812582"/>
            <a:ext cx="4040188" cy="2650562"/>
          </a:xfrm>
        </p:spPr>
        <p:txBody>
          <a:bodyPr>
            <a:normAutofit/>
          </a:bodyPr>
          <a:lstStyle>
            <a:lvl1pPr>
              <a:defRPr sz="1400">
                <a:latin typeface="Arial"/>
                <a:cs typeface="Arial"/>
              </a:defRPr>
            </a:lvl1pPr>
            <a:lvl2pPr>
              <a:defRPr sz="14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850641" y="1332760"/>
            <a:ext cx="4041775" cy="479822"/>
          </a:xfrm>
        </p:spPr>
        <p:txBody>
          <a:bodyPr anchor="b"/>
          <a:lstStyle>
            <a:lvl1pPr marL="0" indent="0">
              <a:lnSpc>
                <a:spcPct val="80000"/>
              </a:lnSpc>
              <a:buNone/>
              <a:defRPr sz="24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38546" y="1812582"/>
            <a:ext cx="4041775" cy="2650562"/>
          </a:xfrm>
        </p:spPr>
        <p:txBody>
          <a:bodyPr>
            <a:normAutofit/>
          </a:bodyPr>
          <a:lstStyle>
            <a:lvl1pPr>
              <a:defRPr sz="1400">
                <a:latin typeface="Arial"/>
                <a:cs typeface="Arial"/>
              </a:defRPr>
            </a:lvl1pPr>
            <a:lvl2pPr>
              <a:defRPr sz="1400">
                <a:latin typeface="Arial"/>
                <a:cs typeface="Arial"/>
              </a:defRPr>
            </a:lvl2pPr>
            <a:lvl3pPr>
              <a:defRPr sz="14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4446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1613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>
                <a:latin typeface="Arial"/>
                <a:cs typeface="Arial"/>
              </a:defRPr>
            </a:lvl1pPr>
            <a:lvl2pPr>
              <a:defRPr sz="2800">
                <a:latin typeface="Arial"/>
                <a:cs typeface="Arial"/>
              </a:defRPr>
            </a:lvl2pPr>
            <a:lvl3pPr>
              <a:defRPr sz="2400">
                <a:latin typeface="Arial"/>
                <a:cs typeface="Arial"/>
              </a:defRPr>
            </a:lvl3pPr>
            <a:lvl4pPr>
              <a:defRPr sz="2000">
                <a:latin typeface="Arial"/>
                <a:cs typeface="Arial"/>
              </a:defRPr>
            </a:lvl4pPr>
            <a:lvl5pPr>
              <a:defRPr sz="2000">
                <a:latin typeface="Arial"/>
                <a:cs typeface="Arial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796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6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8625" y="205980"/>
            <a:ext cx="8229600" cy="604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435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2253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7AD35405-1181-E840-AB39-CCAA466A42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14436" y="4767263"/>
            <a:ext cx="6108095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endParaRPr lang="en-US" dirty="0">
              <a:latin typeface="Arial"/>
              <a:cs typeface="Arial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7237" y="4768642"/>
            <a:ext cx="6572296" cy="12503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© 2013 NCR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12" name="fc" descr="Company Confidential"/>
          <p:cNvSpPr txBox="1"/>
          <p:nvPr/>
        </p:nvSpPr>
        <p:spPr>
          <a:xfrm>
            <a:off x="650719" y="4867126"/>
            <a:ext cx="8505375" cy="24622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algn="l"/>
            <a:r>
              <a:rPr lang="en-US" sz="1000" b="1" i="0" u="none" baseline="0" dirty="0" smtClean="0">
                <a:solidFill>
                  <a:srgbClr val="44A436"/>
                </a:solidFill>
                <a:latin typeface="Arial"/>
                <a:cs typeface="Arial"/>
              </a:rPr>
              <a:t>NCR Confidential</a:t>
            </a:r>
            <a:endParaRPr lang="en-US" sz="1000" b="1" i="0" u="none" baseline="0" dirty="0">
              <a:solidFill>
                <a:srgbClr val="44A436"/>
              </a:solidFill>
              <a:latin typeface="Arial"/>
              <a:cs typeface="Arial"/>
            </a:endParaRPr>
          </a:p>
        </p:txBody>
      </p:sp>
      <p:pic>
        <p:nvPicPr>
          <p:cNvPr id="9" name="Picture 8" descr="GreenRibbon.png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0"/>
            <a:ext cx="6073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21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60" r:id="rId3"/>
    <p:sldLayoutId id="2147483650" r:id="rId4"/>
    <p:sldLayoutId id="2147483652" r:id="rId5"/>
    <p:sldLayoutId id="2147483653" r:id="rId6"/>
    <p:sldLayoutId id="2147483654" r:id="rId7"/>
    <p:sldLayoutId id="2147483656" r:id="rId8"/>
    <p:sldLayoutId id="2147483655" r:id="rId9"/>
    <p:sldLayoutId id="2147483657" r:id="rId10"/>
    <p:sldLayoutId id="2147483658" r:id="rId11"/>
    <p:sldLayoutId id="2147483659" r:id="rId12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800" b="1" kern="1200" baseline="0">
          <a:solidFill>
            <a:schemeClr val="bg1">
              <a:lumMod val="50000"/>
            </a:schemeClr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600" kern="1200">
          <a:solidFill>
            <a:srgbClr val="7F7F7F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77B732"/>
        </a:buClr>
        <a:buFont typeface="Arial"/>
        <a:buChar char="•"/>
        <a:defRPr sz="1600" kern="1200">
          <a:solidFill>
            <a:srgbClr val="7F7F7F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77B732"/>
        </a:buClr>
        <a:buFont typeface="Arial"/>
        <a:buChar char="•"/>
        <a:defRPr sz="1600" kern="1200">
          <a:solidFill>
            <a:srgbClr val="7F7F7F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rgbClr val="7F7F7F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rgbClr val="7F7F7F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95276"/>
            <a:ext cx="7924602" cy="428625"/>
          </a:xfrm>
          <a:prstGeom prst="rect">
            <a:avLst/>
          </a:prstGeom>
        </p:spPr>
        <p:txBody>
          <a:bodyPr vert="horz" lIns="57150" tIns="28575" rIns="57150" bIns="28575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917279"/>
            <a:ext cx="7924602" cy="3308945"/>
          </a:xfrm>
          <a:prstGeom prst="rect">
            <a:avLst/>
          </a:prstGeom>
        </p:spPr>
        <p:txBody>
          <a:bodyPr vert="horz" lIns="57150" tIns="28575" rIns="57150" bIns="28575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400" y="4767461"/>
            <a:ext cx="2133203" cy="273844"/>
          </a:xfrm>
          <a:prstGeom prst="rect">
            <a:avLst/>
          </a:prstGeom>
        </p:spPr>
        <p:txBody>
          <a:bodyPr vert="horz" lIns="57150" tIns="28575" rIns="57150" bIns="28575" rtlCol="0" anchor="ctr"/>
          <a:lstStyle>
            <a:lvl1pPr algn="r">
              <a:defRPr sz="900" b="1">
                <a:solidFill>
                  <a:srgbClr val="64646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816388"/>
            <a:fld id="{2A35049D-DB52-454A-B8E6-A59A17E9EA13}" type="slidenum">
              <a:rPr lang="en-US" smtClean="0"/>
              <a:pPr defTabSz="816388"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400" y="4767461"/>
            <a:ext cx="2895203" cy="273844"/>
          </a:xfrm>
          <a:prstGeom prst="rect">
            <a:avLst/>
          </a:prstGeom>
        </p:spPr>
        <p:txBody>
          <a:bodyPr lIns="57150" tIns="28575" rIns="57150" bIns="28575" anchor="ctr" anchorCtr="0"/>
          <a:lstStyle>
            <a:lvl1pPr algn="ctr">
              <a:defRPr sz="900" b="1">
                <a:solidFill>
                  <a:srgbClr val="54B94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816388"/>
            <a:r>
              <a:rPr lang="en-US" smtClean="0"/>
              <a:t>NCR Confidential</a:t>
            </a:r>
            <a:endParaRPr lang="en-US" dirty="0"/>
          </a:p>
        </p:txBody>
      </p:sp>
      <p:pic>
        <p:nvPicPr>
          <p:cNvPr id="9" name="Picture 8" descr="GreenRibbon.png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7625" y="-9524"/>
            <a:ext cx="608504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72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571500" rtl="0" eaLnBrk="1" latinLnBrk="0" hangingPunct="1">
        <a:spcBef>
          <a:spcPct val="0"/>
        </a:spcBef>
        <a:buNone/>
        <a:defRPr sz="2800" b="1" kern="1200" cap="none" baseline="0">
          <a:solidFill>
            <a:srgbClr val="646464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42875" indent="-142875" algn="l" defTabSz="571500" rtl="0" eaLnBrk="1" latinLnBrk="0" hangingPunct="1">
        <a:spcBef>
          <a:spcPts val="375"/>
        </a:spcBef>
        <a:spcAft>
          <a:spcPts val="375"/>
        </a:spcAft>
        <a:buClr>
          <a:srgbClr val="54B948"/>
        </a:buClr>
        <a:buFont typeface="Arial" pitchFamily="34" charset="0"/>
        <a:buChar char="•"/>
        <a:defRPr sz="18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1pPr>
      <a:lvl2pPr marL="285750" indent="-142875" algn="l" defTabSz="571500" rtl="0" eaLnBrk="1" latinLnBrk="0" hangingPunct="1">
        <a:spcBef>
          <a:spcPts val="375"/>
        </a:spcBef>
        <a:spcAft>
          <a:spcPts val="375"/>
        </a:spcAft>
        <a:buClr>
          <a:srgbClr val="54B948"/>
        </a:buClr>
        <a:buFont typeface="Arial" pitchFamily="34" charset="0"/>
        <a:buChar char="•"/>
        <a:defRPr sz="15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2pPr>
      <a:lvl3pPr marL="390922" indent="-105172" algn="l" defTabSz="571500" rtl="0" eaLnBrk="1" latinLnBrk="0" hangingPunct="1">
        <a:spcBef>
          <a:spcPts val="375"/>
        </a:spcBef>
        <a:spcAft>
          <a:spcPts val="375"/>
        </a:spcAft>
        <a:buClr>
          <a:srgbClr val="54B948"/>
        </a:buClr>
        <a:buFont typeface="Arial" pitchFamily="34" charset="0"/>
        <a:buChar char="•"/>
        <a:defRPr sz="13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3pPr>
      <a:lvl4pPr marL="505024" indent="-114102" algn="l" defTabSz="571500" rtl="0" eaLnBrk="1" latinLnBrk="0" hangingPunct="1">
        <a:spcBef>
          <a:spcPts val="375"/>
        </a:spcBef>
        <a:spcAft>
          <a:spcPts val="375"/>
        </a:spcAft>
        <a:buClr>
          <a:srgbClr val="54B948"/>
        </a:buClr>
        <a:buFont typeface="Arial" pitchFamily="34" charset="0"/>
        <a:buChar char="•"/>
        <a:defRPr sz="11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4pPr>
      <a:lvl5pPr marL="609203" indent="-104180" algn="l" defTabSz="571500" rtl="0" eaLnBrk="1" latinLnBrk="0" hangingPunct="1">
        <a:spcBef>
          <a:spcPts val="375"/>
        </a:spcBef>
        <a:spcAft>
          <a:spcPts val="375"/>
        </a:spcAft>
        <a:buClr>
          <a:srgbClr val="54B948"/>
        </a:buClr>
        <a:buFont typeface="Arial" pitchFamily="34" charset="0"/>
        <a:buChar char="•"/>
        <a:defRPr sz="1000" kern="1200">
          <a:solidFill>
            <a:srgbClr val="646464"/>
          </a:solidFill>
          <a:latin typeface="Arial" pitchFamily="34" charset="0"/>
          <a:ea typeface="+mn-ea"/>
          <a:cs typeface="Arial" pitchFamily="34" charset="0"/>
        </a:defRPr>
      </a:lvl5pPr>
      <a:lvl6pPr marL="157162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85737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14312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428875" indent="-142875" algn="l" defTabSz="571500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857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14287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17145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00025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algn="l" defTabSz="5715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blog.vistage.com/wp-content/uploads/2012/07/technolog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6000" y="1"/>
            <a:ext cx="5753100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" descr="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4" y="19050"/>
            <a:ext cx="49688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38126" y="666750"/>
            <a:ext cx="4333875" cy="2290762"/>
          </a:xfrm>
        </p:spPr>
        <p:txBody>
          <a:bodyPr>
            <a:noAutofit/>
          </a:bodyPr>
          <a:lstStyle/>
          <a:p>
            <a:pPr>
              <a:lnSpc>
                <a:spcPts val="4300"/>
              </a:lnSpc>
              <a:spcAft>
                <a:spcPts val="0"/>
              </a:spcAft>
              <a:defRPr/>
            </a:pPr>
            <a:r>
              <a:rPr lang="en-US" sz="3400" dirty="0">
                <a:latin typeface="+mj-lt"/>
              </a:rPr>
              <a:t>NCR </a:t>
            </a:r>
          </a:p>
          <a:p>
            <a:pPr>
              <a:lnSpc>
                <a:spcPts val="4300"/>
              </a:lnSpc>
              <a:spcAft>
                <a:spcPts val="0"/>
              </a:spcAft>
              <a:defRPr/>
            </a:pPr>
            <a:r>
              <a:rPr lang="en-US" sz="3400" dirty="0">
                <a:latin typeface="+mj-lt"/>
              </a:rPr>
              <a:t>REALPOS </a:t>
            </a:r>
            <a:r>
              <a:rPr lang="en-US" sz="3400" dirty="0" smtClean="0">
                <a:latin typeface="+mj-lt"/>
              </a:rPr>
              <a:t>Touch Technology Overview</a:t>
            </a:r>
            <a:endParaRPr lang="en-US" sz="3400" dirty="0">
              <a:latin typeface="+mj-lt"/>
            </a:endParaRPr>
          </a:p>
        </p:txBody>
      </p:sp>
      <p:pic>
        <p:nvPicPr>
          <p:cNvPr id="8197" name="Picture 4" descr="NCR_logo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825" y="4059239"/>
            <a:ext cx="77628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10"/>
          <p:cNvSpPr txBox="1">
            <a:spLocks/>
          </p:cNvSpPr>
          <p:nvPr/>
        </p:nvSpPr>
        <p:spPr>
          <a:xfrm>
            <a:off x="1365251" y="4448177"/>
            <a:ext cx="2238375" cy="483918"/>
          </a:xfrm>
          <a:prstGeom prst="rect">
            <a:avLst/>
          </a:prstGeom>
        </p:spPr>
        <p:txBody>
          <a:bodyPr vert="horz" lIns="0" tIns="57150" rIns="0" bIns="0" rtlCol="0">
            <a:noAutofit/>
          </a:bodyPr>
          <a:lstStyle>
            <a:lvl1pPr marL="0" indent="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None/>
              <a:defRPr sz="4800" kern="1200" cap="all" spc="-100" baseline="0">
                <a:solidFill>
                  <a:schemeClr val="bg1"/>
                </a:solidFill>
                <a:latin typeface="+mj-lt"/>
                <a:ea typeface="ＭＳ Ｐゴシック" charset="0"/>
                <a:cs typeface="NCR New Marker" pitchFamily="50" charset="0"/>
              </a:defRPr>
            </a:lvl1pPr>
            <a:lvl2pPr marL="742950" indent="-28575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Char char="§"/>
              <a:defRPr sz="2000" kern="1200" spc="-3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Char char="§"/>
              <a:defRPr kern="1200" spc="-3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Char char="§"/>
              <a:defRPr sz="1600" kern="1200" spc="-3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Char char="§"/>
              <a:defRPr sz="1400" kern="1200" spc="-3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spc="0" dirty="0">
                <a:solidFill>
                  <a:prstClr val="white"/>
                </a:solidFill>
              </a:rPr>
              <a:t>NCR CONFIDENTIAL</a:t>
            </a:r>
          </a:p>
        </p:txBody>
      </p:sp>
      <p:sp>
        <p:nvSpPr>
          <p:cNvPr id="8" name="Text Placeholder 10"/>
          <p:cNvSpPr txBox="1">
            <a:spLocks/>
          </p:cNvSpPr>
          <p:nvPr/>
        </p:nvSpPr>
        <p:spPr>
          <a:xfrm>
            <a:off x="333376" y="3000375"/>
            <a:ext cx="2238375" cy="381000"/>
          </a:xfrm>
          <a:prstGeom prst="rect">
            <a:avLst/>
          </a:prstGeom>
        </p:spPr>
        <p:txBody>
          <a:bodyPr vert="horz" lIns="0" tIns="57150" rIns="0" bIns="0" rtlCol="0">
            <a:noAutofit/>
          </a:bodyPr>
          <a:lstStyle>
            <a:lvl1pPr marL="0" indent="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None/>
              <a:defRPr sz="4800" kern="1200" cap="all" spc="-100" baseline="0">
                <a:solidFill>
                  <a:schemeClr val="bg1"/>
                </a:solidFill>
                <a:latin typeface="+mj-lt"/>
                <a:ea typeface="ＭＳ Ｐゴシック" charset="0"/>
                <a:cs typeface="NCR New Marker" pitchFamily="50" charset="0"/>
              </a:defRPr>
            </a:lvl1pPr>
            <a:lvl2pPr marL="742950" indent="-28575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Char char="§"/>
              <a:defRPr sz="2000" kern="1200" spc="-3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Char char="§"/>
              <a:defRPr kern="1200" spc="-3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Char char="§"/>
              <a:defRPr sz="1600" kern="1200" spc="-3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54B948"/>
              </a:buClr>
              <a:buSzPct val="100000"/>
              <a:buFont typeface="Wingdings" pitchFamily="2" charset="2"/>
              <a:buChar char="§"/>
              <a:defRPr sz="1400" kern="1200" spc="-30">
                <a:solidFill>
                  <a:srgbClr val="404040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spc="0" smtClean="0">
                <a:solidFill>
                  <a:prstClr val="white"/>
                </a:solidFill>
              </a:rPr>
              <a:t>February 18, </a:t>
            </a:r>
            <a:r>
              <a:rPr lang="en-US" sz="1500" spc="0" dirty="0">
                <a:solidFill>
                  <a:prstClr val="white"/>
                </a:solidFill>
              </a:rPr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397042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hevron 25"/>
          <p:cNvSpPr/>
          <p:nvPr/>
        </p:nvSpPr>
        <p:spPr>
          <a:xfrm>
            <a:off x="635620" y="1129187"/>
            <a:ext cx="1463968" cy="457203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2">
              <a:hueOff val="-1005983"/>
              <a:satOff val="-14581"/>
              <a:lumOff val="-10587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-3454" y="4944285"/>
            <a:ext cx="460655" cy="164592"/>
          </a:xfrm>
          <a:prstGeom prst="rect">
            <a:avLst/>
          </a:prstGeom>
        </p:spPr>
        <p:txBody>
          <a:bodyPr/>
          <a:lstStyle/>
          <a:p>
            <a:fld id="{A5AD2D29-C990-4E0E-A2E8-54D37681A6EC}" type="slidenum">
              <a:rPr lang="en-US" smtClean="0">
                <a:solidFill>
                  <a:srgbClr val="FFFFFF"/>
                </a:solidFill>
              </a:rPr>
              <a:pPr/>
              <a:t>2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7516" y="14501"/>
            <a:ext cx="6840537" cy="701731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prstClr val="white">
                    <a:lumMod val="50000"/>
                  </a:prstClr>
                </a:solidFill>
                <a:latin typeface="Frutiger 57Cn"/>
                <a:cs typeface="Frutiger 57Cn"/>
              </a:rPr>
              <a:t>NCR Display Touch Technologies</a:t>
            </a:r>
            <a:endParaRPr lang="en-US" sz="2000" i="1" dirty="0">
              <a:solidFill>
                <a:prstClr val="white">
                  <a:lumMod val="50000"/>
                </a:prstClr>
              </a:solidFill>
              <a:latin typeface="Frutiger 57Cn"/>
              <a:cs typeface="Frutiger 57Cn"/>
            </a:endParaRPr>
          </a:p>
          <a:p>
            <a:pPr>
              <a:lnSpc>
                <a:spcPct val="90000"/>
              </a:lnSpc>
              <a:defRPr/>
            </a:pPr>
            <a:r>
              <a:rPr lang="en-US" sz="1600" dirty="0">
                <a:solidFill>
                  <a:srgbClr val="4DA93A"/>
                </a:solidFill>
                <a:latin typeface="Frutiger 57Cn"/>
                <a:cs typeface="R Frutiger Roman"/>
              </a:rPr>
              <a:t>OVERVIEW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092514" y="762000"/>
            <a:ext cx="7051486" cy="130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>
            <a:lvl1pPr marL="174625" indent="-174625" eaLnBrk="0" hangingPunct="0">
              <a:defRPr sz="1600" i="1">
                <a:solidFill>
                  <a:schemeClr val="tx1"/>
                </a:solidFill>
                <a:latin typeface="Arial" charset="0"/>
              </a:defRPr>
            </a:lvl1pPr>
            <a:lvl2pPr indent="-1651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Future Proof 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- supports 10 point multi-touch/gesturing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Attractive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– zero bezel fully flat glass touch surface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Performance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– fast &amp; accurate (matrix of rows/columns is “scanned” to calculate precise touch point(s); 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More Rugged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– glass surface protects electronics, sealed; immune to most chemicals, dust and liquid, can operate in extreme environments; can operate if glass is scratched/damaged; easy to clean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Longest Life 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– No known wear-out mechanism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Plug “n” Play 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– No calibration required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Frutiger 57Cn"/>
              <a:cs typeface="Arial" charset="0"/>
            </a:endParaRPr>
          </a:p>
        </p:txBody>
      </p:sp>
      <p:sp>
        <p:nvSpPr>
          <p:cNvPr id="20" name="Chevron 19"/>
          <p:cNvSpPr/>
          <p:nvPr/>
        </p:nvSpPr>
        <p:spPr>
          <a:xfrm>
            <a:off x="652665" y="3432226"/>
            <a:ext cx="1469792" cy="457203"/>
          </a:xfrm>
          <a:prstGeom prst="chevron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2">
              <a:hueOff val="-335328"/>
              <a:satOff val="-4860"/>
              <a:lumOff val="-3529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Chevron 4"/>
          <p:cNvSpPr/>
          <p:nvPr/>
        </p:nvSpPr>
        <p:spPr>
          <a:xfrm>
            <a:off x="828484" y="1146166"/>
            <a:ext cx="1054344" cy="457203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8014" tIns="36005" rIns="36005" bIns="36005" numCol="1" spcCol="1270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prstClr val="black"/>
                </a:solidFill>
              </a:rPr>
              <a:t>Projected Capacitive</a:t>
            </a:r>
          </a:p>
        </p:txBody>
      </p:sp>
      <p:sp>
        <p:nvSpPr>
          <p:cNvPr id="23" name="Chevron 22"/>
          <p:cNvSpPr/>
          <p:nvPr/>
        </p:nvSpPr>
        <p:spPr>
          <a:xfrm>
            <a:off x="659003" y="2276025"/>
            <a:ext cx="1425441" cy="457203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2">
              <a:hueOff val="-670655"/>
              <a:satOff val="-9721"/>
              <a:lumOff val="-7058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2099588" y="2188147"/>
            <a:ext cx="5553351" cy="815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>
            <a:lvl1pPr marL="174625" indent="-174625" eaLnBrk="0" hangingPunct="0">
              <a:defRPr sz="1600" i="1">
                <a:solidFill>
                  <a:schemeClr val="tx1"/>
                </a:solidFill>
                <a:latin typeface="Arial" charset="0"/>
              </a:defRPr>
            </a:lvl1pPr>
            <a:lvl2pPr indent="-1651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Proven Retail Technology 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- Hundreds of thousand in use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Performance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– fast &amp; accurate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Rugged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– not affected by dirt, dust, water, or light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Longer Life 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– 100 million touches (at a single point</a:t>
            </a:r>
            <a:r>
              <a:rPr lang="en-US" sz="14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)</a:t>
            </a: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2104004" y="3190875"/>
            <a:ext cx="6796783" cy="130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>
            <a:lvl1pPr marL="174625" indent="-174625" eaLnBrk="0" hangingPunct="0">
              <a:defRPr sz="1600" i="1">
                <a:solidFill>
                  <a:schemeClr val="tx1"/>
                </a:solidFill>
                <a:latin typeface="Arial" charset="0"/>
              </a:defRPr>
            </a:lvl1pPr>
            <a:lvl2pPr indent="-1651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 i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 i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Proven Retail Technology 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-  Hundreds of thousand in use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Best Input Flexibility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– finger, glove, stylus, object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Performance 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– fast &amp; accurate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Rugged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- not affected by dirt, dust, water, or light; more immune to operational contaminants -  operates with liquid / grease on screen</a:t>
            </a:r>
            <a:endParaRPr lang="en-US" sz="1100" b="1" i="0" dirty="0">
              <a:solidFill>
                <a:prstClr val="white">
                  <a:lumMod val="50000"/>
                </a:prstClr>
              </a:solidFill>
              <a:latin typeface="Frutiger 57Cn"/>
              <a:cs typeface="Arial" charset="0"/>
            </a:endParaRP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Long Life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-  35 million touches (at a single point)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sz="1100" b="1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Attractive</a:t>
            </a:r>
            <a:r>
              <a:rPr lang="en-US" sz="1100" i="0" dirty="0">
                <a:solidFill>
                  <a:prstClr val="white">
                    <a:lumMod val="50000"/>
                  </a:prstClr>
                </a:solidFill>
                <a:latin typeface="Frutiger 57Cn"/>
                <a:cs typeface="Arial" charset="0"/>
              </a:rPr>
              <a:t> – zero bezel fully flat touch surface available (X-Series)</a:t>
            </a:r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635620" y="4495078"/>
            <a:ext cx="8286969" cy="397907"/>
          </a:xfrm>
          <a:prstGeom prst="roundRect">
            <a:avLst>
              <a:gd name="adj" fmla="val 12718"/>
            </a:avLst>
          </a:prstGeom>
          <a:solidFill>
            <a:srgbClr val="4DA93A"/>
          </a:solidFill>
          <a:ln w="9525" algn="ctr">
            <a:noFill/>
            <a:round/>
            <a:headEnd/>
            <a:tailEnd/>
          </a:ln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en-US" b="1" i="1" dirty="0">
                <a:solidFill>
                  <a:prstClr val="white"/>
                </a:solidFill>
              </a:rPr>
              <a:t>NCR offers touch technologies to meet different retailer requirements</a:t>
            </a:r>
          </a:p>
        </p:txBody>
      </p:sp>
      <p:sp>
        <p:nvSpPr>
          <p:cNvPr id="33" name="Chevron 4"/>
          <p:cNvSpPr/>
          <p:nvPr/>
        </p:nvSpPr>
        <p:spPr>
          <a:xfrm>
            <a:off x="659002" y="2286000"/>
            <a:ext cx="1360254" cy="457203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8014" tIns="36005" rIns="36005" bIns="36005" numCol="1" spcCol="1270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prstClr val="black"/>
                </a:solidFill>
              </a:rPr>
              <a:t>Surface Capacitive</a:t>
            </a:r>
          </a:p>
        </p:txBody>
      </p:sp>
      <p:sp>
        <p:nvSpPr>
          <p:cNvPr id="34" name="Chevron 4"/>
          <p:cNvSpPr/>
          <p:nvPr/>
        </p:nvSpPr>
        <p:spPr>
          <a:xfrm>
            <a:off x="659003" y="3432226"/>
            <a:ext cx="1352303" cy="457203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8014" tIns="36005" rIns="36005" bIns="36005" numCol="1" spcCol="1270" anchor="ctr" anchorCtr="0">
            <a:noAutofit/>
          </a:bodyPr>
          <a:lstStyle/>
          <a:p>
            <a:pPr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prstClr val="black"/>
                </a:solidFill>
              </a:rPr>
              <a:t>Resistive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725059" y="2071630"/>
            <a:ext cx="7987635" cy="238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758193" y="3071755"/>
            <a:ext cx="7954500" cy="238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6" descr="CD377_06_RET_RP35-Usage-Groce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708" y="1"/>
            <a:ext cx="856292" cy="95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260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273287"/>
              </p:ext>
            </p:extLst>
          </p:nvPr>
        </p:nvGraphicFramePr>
        <p:xfrm>
          <a:off x="636105" y="666750"/>
          <a:ext cx="8380676" cy="4255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6520"/>
                <a:gridCol w="1476375"/>
                <a:gridCol w="1476375"/>
                <a:gridCol w="1504053"/>
                <a:gridCol w="1328468"/>
                <a:gridCol w="1278885"/>
              </a:tblGrid>
              <a:tr h="342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Attribute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u="none" kern="1200" dirty="0" smtClean="0">
                          <a:solidFill>
                            <a:schemeClr val="tx1"/>
                          </a:solidFill>
                        </a:rPr>
                        <a:t>NCR Projected</a:t>
                      </a:r>
                      <a:r>
                        <a:rPr lang="en-US" sz="900" u="none" kern="1200" baseline="0" dirty="0" smtClean="0">
                          <a:solidFill>
                            <a:schemeClr val="tx1"/>
                          </a:solidFill>
                        </a:rPr>
                        <a:t>        Capacitive </a:t>
                      </a:r>
                      <a:endParaRPr lang="en-US" sz="900" b="1" u="non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NCR Surface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Capacitive</a:t>
                      </a:r>
                      <a:endParaRPr lang="en-US" sz="900" b="1" u="non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u="none" kern="1200" dirty="0" smtClean="0">
                          <a:solidFill>
                            <a:schemeClr val="tx1"/>
                          </a:solidFill>
                        </a:rPr>
                        <a:t>NCR Resistive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(5 wire)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Infrared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</a:t>
                      </a:r>
                      <a:r>
                        <a:rPr lang="en-US" sz="9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used by NCR)</a:t>
                      </a:r>
                      <a:endParaRPr lang="en-US" sz="900" b="1" u="non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SAW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1" u="non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 used by NCR)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107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Technology Description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Capacitive electric  grid “projected” thru material  below the display glass –  Touch measured by detecting change in capacitance of grid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Capacitive electric  field on material “surface”  – Touch measured by evaluating the capacitance ratio to four corners of the sensor 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Membrane coated glass - Touch measured by evaluating  the voltage created by the gradient across the sensor and the touch point</a:t>
                      </a:r>
                      <a:endParaRPr kumimoji="0" lang="en-US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" charset="0"/>
                      </a:endParaRP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Infrared light beams projected above glass in grid – Touch measured by interruption of grid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800" b="0" i="0" u="none" strike="noStrik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Surface acoustic waves projected above glass in grid – Touch measured by interruption of grid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Touch capability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Multi-touch (10 point)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Single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Single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Single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Single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26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Input method</a:t>
                      </a:r>
                      <a:endParaRPr kumimoji="0" lang="en-US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" charset="0"/>
                      </a:endParaRP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Finger or thin glove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Finger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Finger/Glove/Object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Finger/Glove/Object &gt;.25”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Finger/Glove/Soft Object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49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Durability                     (touches at a single point)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known wear-out mechanism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225 Million  (</a:t>
                      </a:r>
                      <a:r>
                        <a:rPr kumimoji="0" lang="en-US" sz="800" b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Mohs</a:t>
                      </a: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 7 -  Mineral Hardness Scale)</a:t>
                      </a:r>
                      <a:endParaRPr kumimoji="0" lang="en-US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6130C"/>
                        </a:solidFill>
                        <a:effectLst/>
                        <a:latin typeface="+mn-lt"/>
                        <a:ea typeface="MS PGothic" pitchFamily="34" charset="-128"/>
                        <a:cs typeface="Arial" charset="0"/>
                      </a:endParaRP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35 Million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8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6130C"/>
                        </a:solidFill>
                        <a:effectLst/>
                        <a:latin typeface="+mn-lt"/>
                      </a:endParaRP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No known wear mechanism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No known wear-out mechanism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63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Resistance to environment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Very Good - </a:t>
                      </a:r>
                      <a:r>
                        <a:rPr lang="en-US" sz="800" i="0" dirty="0" smtClean="0">
                          <a:solidFill>
                            <a:schemeClr val="tx1"/>
                          </a:solidFill>
                          <a:latin typeface="+mn-lt"/>
                          <a:cs typeface="Arial" charset="0"/>
                        </a:rPr>
                        <a:t> sealed glass; immune to most chemicals, dust ,liquid, can operate in extreme environments</a:t>
                      </a:r>
                      <a:endParaRPr kumimoji="0" lang="en-US" sz="8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Very Good - </a:t>
                      </a:r>
                      <a:r>
                        <a:rPr lang="en-US" sz="800" i="0" dirty="0" smtClean="0">
                          <a:solidFill>
                            <a:schemeClr val="tx1"/>
                          </a:solidFill>
                          <a:latin typeface="+mn-lt"/>
                          <a:cs typeface="Arial" charset="0"/>
                        </a:rPr>
                        <a:t>not affected by dirt, dust, water, or light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Excellent – operates with water, grease, on screen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Good - Dirt, Debris, Liquid causes degraded performance or failure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Good - Sensitive to liquid on screen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400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Resistance to abuse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Continues to operate if scratched or cut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Cut glass  causes  degraded performance or failure</a:t>
                      </a:r>
                      <a:endParaRPr kumimoji="0" lang="en-US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6130C"/>
                        </a:solidFill>
                        <a:effectLst/>
                        <a:latin typeface="+mn-lt"/>
                        <a:ea typeface="MS PGothic" pitchFamily="34" charset="-128"/>
                        <a:cs typeface="Arial" charset="0"/>
                      </a:endParaRP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Lower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High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</a:rPr>
                        <a:t>Scratched or cut glass causes degraded performance or failure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32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Optical Properties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Excellent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Excellent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Good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Excellent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Very Good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32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Light </a:t>
                      </a:r>
                      <a:r>
                        <a:rPr kumimoji="0" lang="en-US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Transmissivity</a:t>
                      </a:r>
                      <a:endParaRPr kumimoji="0" lang="en-US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MS PGothic" pitchFamily="34" charset="-128"/>
                        <a:cs typeface="Arial" charset="0"/>
                      </a:endParaRP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86%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81%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92%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90%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162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Calibration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None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Occasionally (after installation &amp; maintenance)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Occasionally  (after installation and maintenance)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None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Occasionally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162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Immunity to       unintended touches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Excellent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Excellent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Excellent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Poor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Excellent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Accuracy</a:t>
                      </a:r>
                    </a:p>
                  </a:txBody>
                  <a:tcPr marT="34290" marB="34290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Excellent</a:t>
                      </a:r>
                    </a:p>
                  </a:txBody>
                  <a:tcPr marT="34290" marB="3429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Very Good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Very Good</a:t>
                      </a:r>
                    </a:p>
                  </a:txBody>
                  <a:tcPr marT="34290" marB="34290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Good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6130C"/>
                          </a:solidFill>
                          <a:effectLst/>
                          <a:latin typeface="+mn-lt"/>
                          <a:ea typeface="MS PGothic" pitchFamily="34" charset="-128"/>
                          <a:cs typeface="Arial" charset="0"/>
                        </a:rPr>
                        <a:t>Good</a:t>
                      </a:r>
                    </a:p>
                  </a:txBody>
                  <a:tcPr marT="34290" marB="34290" horzOverflow="overflow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-3454" y="4944285"/>
            <a:ext cx="460655" cy="164592"/>
          </a:xfrm>
          <a:prstGeom prst="rect">
            <a:avLst/>
          </a:prstGeom>
        </p:spPr>
        <p:txBody>
          <a:bodyPr/>
          <a:lstStyle/>
          <a:p>
            <a:fld id="{F10CCBB2-23CF-43DD-999B-A7E7F6652AA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8890" y="-22683"/>
            <a:ext cx="6840537" cy="7016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>
                <a:solidFill>
                  <a:prstClr val="white">
                    <a:lumMod val="50000"/>
                  </a:prstClr>
                </a:solidFill>
                <a:latin typeface="Frutiger 57Cn"/>
                <a:cs typeface="Frutiger 57Cn"/>
              </a:rPr>
              <a:t>Display Touch Technology</a:t>
            </a:r>
            <a:endParaRPr lang="en-US" sz="2000" i="1" dirty="0">
              <a:solidFill>
                <a:prstClr val="white">
                  <a:lumMod val="50000"/>
                </a:prstClr>
              </a:solidFill>
              <a:latin typeface="Frutiger 57Cn"/>
              <a:cs typeface="Frutiger 57Cn"/>
            </a:endParaRPr>
          </a:p>
          <a:p>
            <a:pPr>
              <a:lnSpc>
                <a:spcPct val="90000"/>
              </a:lnSpc>
              <a:defRPr/>
            </a:pPr>
            <a:r>
              <a:rPr lang="en-US" sz="1600" dirty="0">
                <a:solidFill>
                  <a:srgbClr val="4DA93A"/>
                </a:solidFill>
                <a:latin typeface="Frutiger 57Cn"/>
                <a:cs typeface="R Frutiger Roman"/>
              </a:rPr>
              <a:t>TECHNOLOGY COMPARISON</a:t>
            </a:r>
          </a:p>
        </p:txBody>
      </p:sp>
    </p:spTree>
    <p:extLst>
      <p:ext uri="{BB962C8B-B14F-4D97-AF65-F5344CB8AC3E}">
        <p14:creationId xmlns:p14="http://schemas.microsoft.com/office/powerpoint/2010/main" val="277588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638625" y="-26099"/>
            <a:ext cx="8229600" cy="604402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Frutiger 57Cn"/>
              </a:rPr>
              <a:t>Projected Capacitive Touch Technology</a:t>
            </a:r>
          </a:p>
        </p:txBody>
      </p:sp>
      <p:sp>
        <p:nvSpPr>
          <p:cNvPr id="15363" name="Rectangle 3"/>
          <p:cNvSpPr>
            <a:spLocks noGrp="1"/>
          </p:cNvSpPr>
          <p:nvPr>
            <p:ph type="body" sz="half" idx="1"/>
          </p:nvPr>
        </p:nvSpPr>
        <p:spPr>
          <a:xfrm>
            <a:off x="718253" y="714375"/>
            <a:ext cx="5579031" cy="3982879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1800" b="1" dirty="0">
                <a:solidFill>
                  <a:srgbClr val="44A436"/>
                </a:solidFill>
              </a:rPr>
              <a:t>Projected Capacitive Description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Projected Capacitive has an electric field grid projected thru materials that are below the display surface glass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Touches are measured by detecting the change in capacitance of the grid.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Frutiger 57Cn"/>
                <a:cs typeface="Arial" charset="0"/>
              </a:rPr>
              <a:t>matrix of rows/columns is “scanned” to calculate precise touch point(s)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Frutiger 57Cn"/>
                <a:cs typeface="Arial" charset="0"/>
              </a:rPr>
              <a:t>Touch activated by finger or thin glove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7937">
              <a:defRPr/>
            </a:pPr>
            <a:r>
              <a:rPr lang="en-US" sz="1400" b="1" dirty="0"/>
              <a:t>Advantages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Supports multi-touch and gesturing; Windows 7 and 8.1 compliant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Fast, accurate performance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Long Life – no known wear-out mechanism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Zero-bezel fully flat glass touch surface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Rugged; electronics layers are protected under the sealed glass.  Can operate even if glass is scratched or damaged. 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Glass surface is immune to most chemicals, dust, and liquid. 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Operates in extreme environments (Indoor/Outdoor)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Excellent immunity to unintended touches</a:t>
            </a:r>
          </a:p>
          <a:p>
            <a:pPr lvl="1" eaLnBrk="1" hangingPunct="1">
              <a:buFont typeface="Arial" pitchFamily="34" charset="0"/>
              <a:buChar char="•"/>
              <a:defRPr/>
            </a:pPr>
            <a:r>
              <a:rPr lang="en-US" sz="1200" dirty="0"/>
              <a:t>No calibration required</a:t>
            </a:r>
          </a:p>
          <a:p>
            <a:pPr marL="7937">
              <a:defRPr/>
            </a:pPr>
            <a:r>
              <a:rPr lang="en-US" sz="1400" b="1" dirty="0"/>
              <a:t>Disadvantages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sz="1200" dirty="0"/>
              <a:t>Higher cost technology</a:t>
            </a:r>
            <a:endParaRPr lang="en-US" sz="1400" b="1" dirty="0"/>
          </a:p>
          <a:p>
            <a:pPr indent="-285750">
              <a:defRPr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NCR Product use: </a:t>
            </a:r>
            <a:r>
              <a:rPr lang="en-US" sz="1200" dirty="0"/>
              <a:t>RealPOS XR7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X-Series Touch Displays X15-P, X18-P </a:t>
            </a:r>
            <a:endParaRPr 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09" y="1104184"/>
            <a:ext cx="1770085" cy="132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403" y="3131389"/>
            <a:ext cx="1113931" cy="961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439" y="3059749"/>
            <a:ext cx="1033485" cy="1033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70079" y="4611529"/>
            <a:ext cx="2398145" cy="4154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dirty="0">
                <a:solidFill>
                  <a:prstClr val="white">
                    <a:lumMod val="50000"/>
                  </a:prstClr>
                </a:solidFill>
              </a:rPr>
              <a:t>Note that technology illustrations are of industry technology implementations and do not necessarily represent NCR’s exact implementation.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45856" y="896406"/>
            <a:ext cx="2398145" cy="2000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b="1" dirty="0">
                <a:solidFill>
                  <a:prstClr val="white">
                    <a:lumMod val="50000"/>
                  </a:prstClr>
                </a:solidFill>
              </a:rPr>
              <a:t>Typical technology layers in a Projected Capacitive Display</a:t>
            </a:r>
            <a:r>
              <a:rPr lang="en-US" sz="500" b="1" dirty="0">
                <a:solidFill>
                  <a:prstClr val="white">
                    <a:lumMod val="50000"/>
                  </a:prstClr>
                </a:solidFill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75581" y="2843014"/>
            <a:ext cx="1926535" cy="2000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b="1" dirty="0">
                <a:solidFill>
                  <a:prstClr val="white">
                    <a:lumMod val="50000"/>
                  </a:prstClr>
                </a:solidFill>
              </a:rPr>
              <a:t>Typical Projected Capacitive grid patterns</a:t>
            </a:r>
            <a:r>
              <a:rPr lang="en-US" sz="500" b="1" dirty="0">
                <a:solidFill>
                  <a:prstClr val="white">
                    <a:lumMod val="50000"/>
                  </a:prst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0663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/>
          </p:cNvSpPr>
          <p:nvPr>
            <p:ph type="title"/>
          </p:nvPr>
        </p:nvSpPr>
        <p:spPr>
          <a:xfrm>
            <a:off x="638625" y="-48453"/>
            <a:ext cx="8229600" cy="604402"/>
          </a:xfrm>
        </p:spPr>
        <p:txBody>
          <a:bodyPr/>
          <a:lstStyle/>
          <a:p>
            <a:pPr eaLnBrk="1" hangingPunct="1"/>
            <a:r>
              <a:rPr lang="en-US" dirty="0" smtClean="0"/>
              <a:t>Surface Capacitive Touch Technology</a:t>
            </a:r>
          </a:p>
        </p:txBody>
      </p:sp>
      <p:sp>
        <p:nvSpPr>
          <p:cNvPr id="13315" name="Rectangle 6"/>
          <p:cNvSpPr>
            <a:spLocks noGrp="1"/>
          </p:cNvSpPr>
          <p:nvPr>
            <p:ph type="body" sz="half" idx="1"/>
          </p:nvPr>
        </p:nvSpPr>
        <p:spPr>
          <a:xfrm>
            <a:off x="702351" y="639587"/>
            <a:ext cx="7026303" cy="40576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44A436"/>
                </a:solidFill>
              </a:rPr>
              <a:t>Surface Capacitive Description</a:t>
            </a:r>
          </a:p>
          <a:p>
            <a:pPr marL="354211" indent="-172641">
              <a:buFont typeface="Arial" panose="020B0604020202020204" pitchFamily="34" charset="0"/>
              <a:buChar char="•"/>
            </a:pPr>
            <a:r>
              <a:rPr lang="en-US" sz="1200" dirty="0"/>
              <a:t>Surface capacitive has a small electric current field on the surface. </a:t>
            </a:r>
          </a:p>
          <a:p>
            <a:pPr marL="354211" indent="-172641">
              <a:buFont typeface="Arial" panose="020B0604020202020204" pitchFamily="34" charset="0"/>
              <a:buChar char="•"/>
            </a:pPr>
            <a:r>
              <a:rPr lang="en-US" sz="1200" dirty="0"/>
              <a:t>Capacitive sensors at the corners can detect weak current change when touched by something conductive, such as finger.</a:t>
            </a:r>
          </a:p>
          <a:p>
            <a:pPr>
              <a:defRPr/>
            </a:pPr>
            <a:r>
              <a:rPr lang="en-US" sz="1400" b="1" dirty="0"/>
              <a:t>Advantages</a:t>
            </a:r>
          </a:p>
          <a:p>
            <a:pPr marL="317500" lvl="1" indent="-135930">
              <a:buFont typeface="Arial" pitchFamily="34" charset="0"/>
              <a:buChar char="•"/>
              <a:defRPr/>
            </a:pPr>
            <a:r>
              <a:rPr lang="en-US" sz="1200" dirty="0"/>
              <a:t>Long Life – 225M touches at a single point</a:t>
            </a:r>
          </a:p>
          <a:p>
            <a:pPr marL="317500" lvl="1" indent="-135930">
              <a:buFont typeface="Arial" pitchFamily="34" charset="0"/>
              <a:buChar char="•"/>
              <a:defRPr/>
            </a:pPr>
            <a:r>
              <a:rPr lang="en-US" sz="1200" dirty="0"/>
              <a:t>Rugged;  not affected by dirt, dust, water, or light</a:t>
            </a:r>
          </a:p>
          <a:p>
            <a:pPr marL="317500" lvl="1" indent="-135930">
              <a:buFont typeface="Arial" pitchFamily="34" charset="0"/>
              <a:buChar char="•"/>
              <a:defRPr/>
            </a:pPr>
            <a:r>
              <a:rPr lang="en-US" sz="1200" dirty="0"/>
              <a:t>High scratch resistance (</a:t>
            </a:r>
            <a:r>
              <a:rPr lang="en-US" sz="1200" dirty="0" err="1"/>
              <a:t>Mohs</a:t>
            </a:r>
            <a:r>
              <a:rPr lang="en-US" sz="1200" dirty="0"/>
              <a:t> 7 hardness on surface)</a:t>
            </a:r>
          </a:p>
          <a:p>
            <a:pPr marL="317500" lvl="1" indent="-135930">
              <a:buFont typeface="Arial" pitchFamily="34" charset="0"/>
              <a:buChar char="•"/>
              <a:defRPr/>
            </a:pPr>
            <a:r>
              <a:rPr lang="en-US" sz="1200" dirty="0"/>
              <a:t>Excellent immunity to unintended touches</a:t>
            </a:r>
          </a:p>
          <a:p>
            <a:pPr marL="317500" lvl="1" indent="-135930">
              <a:buFont typeface="Arial" pitchFamily="34" charset="0"/>
              <a:buChar char="•"/>
              <a:defRPr/>
            </a:pPr>
            <a:r>
              <a:rPr lang="en-US" sz="1200" dirty="0"/>
              <a:t>Fast, accurate performance</a:t>
            </a:r>
          </a:p>
          <a:p>
            <a:pPr>
              <a:defRPr/>
            </a:pPr>
            <a:r>
              <a:rPr lang="en-US" sz="1400" b="1" dirty="0"/>
              <a:t>Disadvantages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Finger touch only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Requires occasional calibration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Does not support multi-touch / gesturing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Cut glass causes degraded performance or failure</a:t>
            </a:r>
          </a:p>
          <a:p>
            <a:pPr>
              <a:defRPr/>
            </a:pP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NCR Product use: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RP 72XRT, RP50, 5967 Touch, 5954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DynaKey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defRPr/>
            </a:pPr>
            <a:endParaRPr lang="en-US" sz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219" y="2228011"/>
            <a:ext cx="3514006" cy="137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82351" y="1750424"/>
            <a:ext cx="2398145" cy="2000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b="1" dirty="0">
                <a:solidFill>
                  <a:prstClr val="white">
                    <a:lumMod val="50000"/>
                  </a:prstClr>
                </a:solidFill>
              </a:rPr>
              <a:t>Typical Surface Capacitive Display</a:t>
            </a:r>
            <a:r>
              <a:rPr lang="en-US" sz="500" b="1" dirty="0">
                <a:solidFill>
                  <a:prstClr val="white">
                    <a:lumMod val="50000"/>
                  </a:prstClr>
                </a:solidFill>
              </a:rPr>
              <a:t>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7559" y="4387254"/>
            <a:ext cx="2398145" cy="4154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dirty="0">
                <a:solidFill>
                  <a:prstClr val="white">
                    <a:lumMod val="50000"/>
                  </a:prstClr>
                </a:solidFill>
              </a:rPr>
              <a:t>Note that technology illustrations are of industry technology implementations and do not necessarily represent NCR’s exact implementation. </a:t>
            </a:r>
          </a:p>
        </p:txBody>
      </p:sp>
    </p:spTree>
    <p:extLst>
      <p:ext uri="{BB962C8B-B14F-4D97-AF65-F5344CB8AC3E}">
        <p14:creationId xmlns:p14="http://schemas.microsoft.com/office/powerpoint/2010/main" val="273471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622723" y="-16649"/>
            <a:ext cx="8229600" cy="604402"/>
          </a:xfrm>
        </p:spPr>
        <p:txBody>
          <a:bodyPr/>
          <a:lstStyle/>
          <a:p>
            <a:pPr eaLnBrk="1" hangingPunct="1"/>
            <a:r>
              <a:rPr lang="en-US" dirty="0" smtClean="0"/>
              <a:t>Resistive </a:t>
            </a:r>
            <a:r>
              <a:rPr lang="en-US" dirty="0" smtClean="0">
                <a:latin typeface="Frutiger 57Cn"/>
              </a:rPr>
              <a:t>Touch</a:t>
            </a:r>
            <a:r>
              <a:rPr lang="en-US" dirty="0" smtClean="0"/>
              <a:t> Technology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>
          <a:xfrm>
            <a:off x="877272" y="587753"/>
            <a:ext cx="7723264" cy="40576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sz="1800" b="1" dirty="0">
                <a:solidFill>
                  <a:srgbClr val="44A436"/>
                </a:solidFill>
              </a:rPr>
              <a:t>Resistive Description</a:t>
            </a:r>
            <a:endParaRPr lang="en-US" dirty="0"/>
          </a:p>
          <a:p>
            <a:pPr marL="354211" indent="-172641">
              <a:buFont typeface="Arial" panose="020B0604020202020204" pitchFamily="34" charset="0"/>
              <a:buChar char="•"/>
            </a:pPr>
            <a:r>
              <a:rPr lang="en-US" sz="1300" dirty="0"/>
              <a:t>Structure includes two layers of ITO coated substrates and micro dots spacers with an air gap. The upper input substrate is made with ITO film or thin ITO glass; the lower substrate is ITO coated film, thick plastic or glass.</a:t>
            </a:r>
          </a:p>
          <a:p>
            <a:pPr marL="354211" indent="-172641">
              <a:buFont typeface="Arial" panose="020B0604020202020204" pitchFamily="34" charset="0"/>
              <a:buChar char="•"/>
            </a:pPr>
            <a:r>
              <a:rPr lang="en-US" sz="1300" dirty="0"/>
              <a:t>When pushing on the upper ITO substrate with a finger or stylus, the two ITO substrates are connected, and the electrical current goes through the point of contact. The controller IC detects and calculates the touch position.  </a:t>
            </a:r>
            <a:endParaRPr lang="en-US" sz="1200" dirty="0"/>
          </a:p>
          <a:p>
            <a:pPr eaLnBrk="1" hangingPunct="1">
              <a:defRPr/>
            </a:pPr>
            <a:r>
              <a:rPr lang="en-US" sz="1400" b="1" dirty="0"/>
              <a:t>Advantages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Best Input flexibility – finger/glove/object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Good immunity to unintentional touches, dirt and liquid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Operates with liquid or grease on screen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Fast, accurate performance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Lower cost technology</a:t>
            </a:r>
          </a:p>
          <a:p>
            <a:pPr>
              <a:defRPr/>
            </a:pPr>
            <a:r>
              <a:rPr lang="en-US" sz="1400" b="1" dirty="0"/>
              <a:t>Disadvantage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Does not support multi-touch / gesturing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Occasional calibration required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Lower scratch resistance; 3H / 4H hardness on surface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Lower durability and wear; 35M touches art a single point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endParaRPr lang="en-US" sz="1200" dirty="0"/>
          </a:p>
          <a:p>
            <a:pPr indent="-576262">
              <a:defRPr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NCR Product use: RP 25/50, RP XR7, X-Series X15-R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  <a:p>
            <a:pPr marL="166688" lvl="1" indent="0">
              <a:buNone/>
              <a:defRPr/>
            </a:pPr>
            <a:endParaRPr 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566" y="2320790"/>
            <a:ext cx="2031430" cy="213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68595" y="2120736"/>
            <a:ext cx="1650434" cy="2000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b="1" dirty="0">
                <a:solidFill>
                  <a:prstClr val="white">
                    <a:lumMod val="50000"/>
                  </a:prstClr>
                </a:solidFill>
              </a:rPr>
              <a:t>Typical Resistive Display</a:t>
            </a:r>
            <a:r>
              <a:rPr lang="en-US" sz="500" b="1" dirty="0">
                <a:solidFill>
                  <a:prstClr val="white">
                    <a:lumMod val="50000"/>
                  </a:prstClr>
                </a:solidFill>
              </a:rPr>
              <a:t>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97559" y="4646034"/>
            <a:ext cx="2398145" cy="41549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dirty="0">
                <a:solidFill>
                  <a:prstClr val="white">
                    <a:lumMod val="50000"/>
                  </a:prstClr>
                </a:solidFill>
              </a:rPr>
              <a:t>Note that technology illustrations are of industry technology implementations and do not necessarily represent NCR’s exact implementation. </a:t>
            </a:r>
          </a:p>
        </p:txBody>
      </p:sp>
    </p:spTree>
    <p:extLst>
      <p:ext uri="{BB962C8B-B14F-4D97-AF65-F5344CB8AC3E}">
        <p14:creationId xmlns:p14="http://schemas.microsoft.com/office/powerpoint/2010/main" val="110575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638624" y="39008"/>
            <a:ext cx="8505375" cy="604402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latin typeface="Frutiger 57Cn"/>
              </a:rPr>
              <a:t>Surface Acoustic Wave (SAW) Touch Technology</a:t>
            </a:r>
          </a:p>
        </p:txBody>
      </p:sp>
      <p:sp>
        <p:nvSpPr>
          <p:cNvPr id="17411" name="Rectangle 5"/>
          <p:cNvSpPr>
            <a:spLocks noGrp="1"/>
          </p:cNvSpPr>
          <p:nvPr>
            <p:ph type="body" sz="half" idx="1"/>
          </p:nvPr>
        </p:nvSpPr>
        <p:spPr>
          <a:xfrm>
            <a:off x="765958" y="626671"/>
            <a:ext cx="6324600" cy="394335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1800" b="1" dirty="0">
                <a:solidFill>
                  <a:srgbClr val="44A436"/>
                </a:solidFill>
              </a:rPr>
              <a:t>Surface Acoustic Wave (SAW) Description</a:t>
            </a:r>
          </a:p>
          <a:p>
            <a:pPr marL="354211" indent="-172641">
              <a:buFont typeface="Arial" panose="020B0604020202020204" pitchFamily="34" charset="0"/>
              <a:buChar char="•"/>
            </a:pPr>
            <a:r>
              <a:rPr lang="en-US" sz="1200" dirty="0"/>
              <a:t>Surface acoustic wave (SAW) uses a high frequency acoustic wave that is created by the transducers at the corners. </a:t>
            </a:r>
          </a:p>
          <a:p>
            <a:pPr marL="354211" indent="-172641">
              <a:buFont typeface="Arial" panose="020B0604020202020204" pitchFamily="34" charset="0"/>
              <a:buChar char="•"/>
            </a:pPr>
            <a:r>
              <a:rPr lang="en-US" sz="1200" dirty="0"/>
              <a:t>Reflection arrays are used to reflect the acoustic wave to cover the whole surface. </a:t>
            </a:r>
          </a:p>
          <a:p>
            <a:pPr marL="354211" indent="-172641">
              <a:buFont typeface="Arial" panose="020B0604020202020204" pitchFamily="34" charset="0"/>
              <a:buChar char="•"/>
            </a:pPr>
            <a:r>
              <a:rPr lang="en-US" sz="1200" dirty="0"/>
              <a:t>The receivers are used to detect the acoustic signal changes when touched by finger or soft-tip pens.</a:t>
            </a:r>
          </a:p>
          <a:p>
            <a:pPr>
              <a:defRPr/>
            </a:pPr>
            <a:r>
              <a:rPr lang="en-US" sz="1400" b="1" dirty="0"/>
              <a:t>Advantages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Very Good Input flexibility – finger/glove/soft object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Long Life – no known wear-out mechanism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Good immunity to unintentional touches</a:t>
            </a:r>
          </a:p>
          <a:p>
            <a:pPr marL="354211" lvl="1" indent="-187524">
              <a:buFont typeface="Arial" pitchFamily="34" charset="0"/>
              <a:buChar char="•"/>
              <a:defRPr/>
            </a:pPr>
            <a:r>
              <a:rPr lang="en-US" sz="1200" dirty="0"/>
              <a:t>Fast, accurate performance</a:t>
            </a:r>
          </a:p>
          <a:p>
            <a:pPr>
              <a:defRPr/>
            </a:pPr>
            <a:r>
              <a:rPr lang="en-US" sz="1400" b="1" dirty="0"/>
              <a:t>Disadvantage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Liquids or condensation can cause false touches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Low contaminant resistance – surface moisture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Scratched or cut glass causes degraded performance or failure</a:t>
            </a:r>
          </a:p>
          <a:p>
            <a:pPr indent="-576262">
              <a:defRPr/>
            </a:pP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 indent="-576262">
              <a:defRPr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NCR Product use: 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None (low penetration of SAW technology in Retail)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  <a:p>
            <a:pPr marL="338138" lvl="1" indent="-171450">
              <a:buFont typeface="Arial" pitchFamily="34" charset="0"/>
              <a:buChar char="•"/>
              <a:defRPr/>
            </a:pPr>
            <a:endParaRPr lang="en-US" sz="1200" dirty="0"/>
          </a:p>
          <a:p>
            <a:pPr marL="338138" lvl="1" indent="-171450">
              <a:defRPr/>
            </a:pPr>
            <a:endParaRPr 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390" y="2324457"/>
            <a:ext cx="2601314" cy="1762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97559" y="4387255"/>
            <a:ext cx="2398145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dirty="0">
                <a:solidFill>
                  <a:prstClr val="white">
                    <a:lumMod val="50000"/>
                  </a:prstClr>
                </a:solidFill>
              </a:rPr>
              <a:t>Note that NCR does not currently use Surface Acoustic Wave in its products.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83557" y="2020706"/>
            <a:ext cx="1650434" cy="2000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b="1" dirty="0">
                <a:solidFill>
                  <a:prstClr val="white">
                    <a:lumMod val="50000"/>
                  </a:prstClr>
                </a:solidFill>
              </a:rPr>
              <a:t>Typical SAW Display</a:t>
            </a:r>
            <a:r>
              <a:rPr lang="en-US" sz="500" b="1" dirty="0">
                <a:solidFill>
                  <a:prstClr val="white">
                    <a:lumMod val="50000"/>
                  </a:prst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368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638625" y="-16649"/>
            <a:ext cx="8229600" cy="604402"/>
          </a:xfrm>
        </p:spPr>
        <p:txBody>
          <a:bodyPr/>
          <a:lstStyle/>
          <a:p>
            <a:pPr eaLnBrk="1" hangingPunct="1"/>
            <a:r>
              <a:rPr lang="en-US" dirty="0" smtClean="0"/>
              <a:t>Infrared (IR) Touch Technology</a:t>
            </a:r>
          </a:p>
        </p:txBody>
      </p:sp>
      <p:sp>
        <p:nvSpPr>
          <p:cNvPr id="19459" name="Rectangle 5"/>
          <p:cNvSpPr>
            <a:spLocks noGrp="1"/>
          </p:cNvSpPr>
          <p:nvPr>
            <p:ph type="body" sz="half" idx="1"/>
          </p:nvPr>
        </p:nvSpPr>
        <p:spPr>
          <a:xfrm>
            <a:off x="780532" y="628650"/>
            <a:ext cx="7639877" cy="44577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44A436"/>
                </a:solidFill>
              </a:rPr>
              <a:t>Infrared Description</a:t>
            </a:r>
          </a:p>
          <a:p>
            <a:pPr marL="317500" indent="-135930">
              <a:buFont typeface="Arial" panose="020B0604020202020204" pitchFamily="34" charset="0"/>
              <a:buChar char="•"/>
              <a:defRPr/>
            </a:pPr>
            <a:r>
              <a:rPr lang="en-US" sz="1200" dirty="0"/>
              <a:t>Vertically and horizontally arranged LED lights and detectors are above the  display.</a:t>
            </a:r>
          </a:p>
          <a:p>
            <a:pPr marL="317500" indent="-135930">
              <a:buFont typeface="Arial" panose="020B0604020202020204" pitchFamily="34" charset="0"/>
              <a:buChar char="•"/>
              <a:defRPr/>
            </a:pPr>
            <a:r>
              <a:rPr lang="en-US" sz="1200" dirty="0"/>
              <a:t>Infrared detects the touch position when LED lights are blocked.</a:t>
            </a:r>
          </a:p>
          <a:p>
            <a:pPr marL="317500" indent="-135930">
              <a:buFont typeface="Arial" panose="020B0604020202020204" pitchFamily="34" charset="0"/>
              <a:buChar char="•"/>
              <a:defRPr/>
            </a:pPr>
            <a:r>
              <a:rPr lang="en-US" sz="1200" dirty="0"/>
              <a:t>There is no overlay on the display surface, so it is mainly used in rugged, public spaces.</a:t>
            </a:r>
          </a:p>
          <a:p>
            <a:pPr marL="7937">
              <a:defRPr/>
            </a:pPr>
            <a:r>
              <a:rPr lang="en-US" sz="1400" b="1" dirty="0"/>
              <a:t>Advantages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Very Good input flexibility – finger / glove / object &gt;.25”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No calibration required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Long Life - no known wear-out mechanism</a:t>
            </a:r>
          </a:p>
          <a:p>
            <a:pPr>
              <a:defRPr/>
            </a:pPr>
            <a:r>
              <a:rPr lang="en-US" sz="1400" b="1" dirty="0"/>
              <a:t>Disadvantages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Low immunity to objects on the screen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Low immunity to unintentional touches 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Surface contaminants may create “dead” zones</a:t>
            </a:r>
          </a:p>
          <a:p>
            <a:pPr marL="338138" lvl="1" indent="-171450">
              <a:buFont typeface="Arial" pitchFamily="34" charset="0"/>
              <a:buChar char="•"/>
              <a:defRPr/>
            </a:pPr>
            <a:r>
              <a:rPr lang="en-US" sz="1200" dirty="0"/>
              <a:t>Affected by direct sunlight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 indent="-576262">
              <a:defRPr/>
            </a:pP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  <a:p>
            <a:pPr indent="-576262">
              <a:defRPr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NCR Product use:  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None </a:t>
            </a:r>
            <a:endParaRPr 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312" y="2283736"/>
            <a:ext cx="2527807" cy="1891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43996" y="2020706"/>
            <a:ext cx="1650434" cy="2000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b="1" dirty="0">
                <a:solidFill>
                  <a:prstClr val="white">
                    <a:lumMod val="50000"/>
                  </a:prstClr>
                </a:solidFill>
              </a:rPr>
              <a:t>Typical Infrared Display</a:t>
            </a:r>
            <a:r>
              <a:rPr lang="en-US" sz="500" b="1" dirty="0">
                <a:solidFill>
                  <a:prstClr val="white">
                    <a:lumMod val="50000"/>
                  </a:prstClr>
                </a:solidFill>
              </a:rPr>
              <a:t>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22264" y="4387255"/>
            <a:ext cx="2398145" cy="30777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700" dirty="0">
                <a:solidFill>
                  <a:prstClr val="white">
                    <a:lumMod val="50000"/>
                  </a:prstClr>
                </a:solidFill>
              </a:rPr>
              <a:t>Note that NCR does not currently use Infrared technology in its products. </a:t>
            </a:r>
          </a:p>
        </p:txBody>
      </p:sp>
    </p:spTree>
    <p:extLst>
      <p:ext uri="{BB962C8B-B14F-4D97-AF65-F5344CB8AC3E}">
        <p14:creationId xmlns:p14="http://schemas.microsoft.com/office/powerpoint/2010/main" val="18217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NCR logo 2c w t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0" y="1714500"/>
            <a:ext cx="4883150" cy="152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015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R_InterimTemplateDeck_15Jan2013">
  <a:themeElements>
    <a:clrScheme name="Custom 8">
      <a:dk1>
        <a:sysClr val="windowText" lastClr="000000"/>
      </a:dk1>
      <a:lt1>
        <a:sysClr val="window" lastClr="FFFFFF"/>
      </a:lt1>
      <a:dk2>
        <a:srgbClr val="6BAF39"/>
      </a:dk2>
      <a:lt2>
        <a:srgbClr val="EEECE1"/>
      </a:lt2>
      <a:accent1>
        <a:srgbClr val="BBAA86"/>
      </a:accent1>
      <a:accent2>
        <a:srgbClr val="F2E53E"/>
      </a:accent2>
      <a:accent3>
        <a:srgbClr val="D89822"/>
      </a:accent3>
      <a:accent4>
        <a:srgbClr val="A33521"/>
      </a:accent4>
      <a:accent5>
        <a:srgbClr val="3873AD"/>
      </a:accent5>
      <a:accent6>
        <a:srgbClr val="76659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Custom Design">
  <a:themeElements>
    <a:clrScheme name="NCR Brand Theme Color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4B948"/>
      </a:accent1>
      <a:accent2>
        <a:srgbClr val="404040"/>
      </a:accent2>
      <a:accent3>
        <a:srgbClr val="95A0A9"/>
      </a:accent3>
      <a:accent4>
        <a:srgbClr val="F7E837"/>
      </a:accent4>
      <a:accent5>
        <a:srgbClr val="E49F11"/>
      </a:accent5>
      <a:accent6>
        <a:srgbClr val="CC3C19"/>
      </a:accent6>
      <a:hlink>
        <a:srgbClr val="4776CC"/>
      </a:hlink>
      <a:folHlink>
        <a:srgbClr val="806DA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NCR_InterimTemplateDeck_15Jan2013</Template>
  <TotalTime>9</TotalTime>
  <Words>1511</Words>
  <Application>Microsoft Office PowerPoint</Application>
  <PresentationFormat>On-screen Show (16:9)</PresentationFormat>
  <Paragraphs>221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NCR_InterimTemplateDeck_15Jan2013</vt:lpstr>
      <vt:lpstr>2_Custom Design</vt:lpstr>
      <vt:lpstr>PowerPoint Presentation</vt:lpstr>
      <vt:lpstr>PowerPoint Presentation</vt:lpstr>
      <vt:lpstr>PowerPoint Presentation</vt:lpstr>
      <vt:lpstr>Projected Capacitive Touch Technology</vt:lpstr>
      <vt:lpstr>Surface Capacitive Touch Technology</vt:lpstr>
      <vt:lpstr>Resistive Touch Technology</vt:lpstr>
      <vt:lpstr>Surface Acoustic Wave (SAW) Touch Technology</vt:lpstr>
      <vt:lpstr>Infrared (IR) Touch Technology</vt:lpstr>
      <vt:lpstr>PowerPoint Presentation</vt:lpstr>
    </vt:vector>
  </TitlesOfParts>
  <Company>NCR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Chapman, April L</dc:creator>
  <cp:lastModifiedBy>Ader, Alan</cp:lastModifiedBy>
  <cp:revision>258</cp:revision>
  <cp:lastPrinted>2013-12-16T16:14:47Z</cp:lastPrinted>
  <dcterms:created xsi:type="dcterms:W3CDTF">2013-03-06T14:17:48Z</dcterms:created>
  <dcterms:modified xsi:type="dcterms:W3CDTF">2014-02-18T14:42:39Z</dcterms:modified>
</cp:coreProperties>
</file>