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theme/theme5.xml" ContentType="application/vnd.openxmlformats-officedocument.theme+xml"/>
  <Override PartName="/ppt/slideLayouts/slideLayout13.xml" ContentType="application/vnd.openxmlformats-officedocument.presentationml.slideLayout+xml"/>
  <Override PartName="/ppt/theme/theme6.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 id="2147483753" r:id="rId2"/>
    <p:sldMasterId id="2147483710" r:id="rId3"/>
    <p:sldMasterId id="2147483724" r:id="rId4"/>
    <p:sldMasterId id="2147483751" r:id="rId5"/>
    <p:sldMasterId id="2147483761" r:id="rId6"/>
    <p:sldMasterId id="2147483800" r:id="rId7"/>
  </p:sldMasterIdLst>
  <p:notesMasterIdLst>
    <p:notesMasterId r:id="rId26"/>
  </p:notesMasterIdLst>
  <p:sldIdLst>
    <p:sldId id="273" r:id="rId8"/>
    <p:sldId id="425" r:id="rId9"/>
    <p:sldId id="395" r:id="rId10"/>
    <p:sldId id="402" r:id="rId11"/>
    <p:sldId id="397" r:id="rId12"/>
    <p:sldId id="417" r:id="rId13"/>
    <p:sldId id="399" r:id="rId14"/>
    <p:sldId id="391" r:id="rId15"/>
    <p:sldId id="328" r:id="rId16"/>
    <p:sldId id="422" r:id="rId17"/>
    <p:sldId id="419" r:id="rId18"/>
    <p:sldId id="420" r:id="rId19"/>
    <p:sldId id="421" r:id="rId20"/>
    <p:sldId id="340" r:id="rId21"/>
    <p:sldId id="341" r:id="rId22"/>
    <p:sldId id="400" r:id="rId23"/>
    <p:sldId id="409" r:id="rId24"/>
    <p:sldId id="423" r:id="rId25"/>
  </p:sldIdLst>
  <p:sldSz cx="14630400" cy="8229600"/>
  <p:notesSz cx="6858000" cy="9144000"/>
  <p:defaultTextStyle>
    <a:defPPr>
      <a:defRPr lang="en-US"/>
    </a:defPPr>
    <a:lvl1pPr marL="0" algn="l" defTabSz="1306221" rtl="0" eaLnBrk="1" latinLnBrk="0" hangingPunct="1">
      <a:defRPr sz="2600" kern="1200">
        <a:solidFill>
          <a:schemeClr val="tx1"/>
        </a:solidFill>
        <a:latin typeface="+mn-lt"/>
        <a:ea typeface="+mn-ea"/>
        <a:cs typeface="+mn-cs"/>
      </a:defRPr>
    </a:lvl1pPr>
    <a:lvl2pPr marL="653110" algn="l" defTabSz="1306221" rtl="0" eaLnBrk="1" latinLnBrk="0" hangingPunct="1">
      <a:defRPr sz="2600" kern="1200">
        <a:solidFill>
          <a:schemeClr val="tx1"/>
        </a:solidFill>
        <a:latin typeface="+mn-lt"/>
        <a:ea typeface="+mn-ea"/>
        <a:cs typeface="+mn-cs"/>
      </a:defRPr>
    </a:lvl2pPr>
    <a:lvl3pPr marL="1306221" algn="l" defTabSz="1306221" rtl="0" eaLnBrk="1" latinLnBrk="0" hangingPunct="1">
      <a:defRPr sz="2600" kern="1200">
        <a:solidFill>
          <a:schemeClr val="tx1"/>
        </a:solidFill>
        <a:latin typeface="+mn-lt"/>
        <a:ea typeface="+mn-ea"/>
        <a:cs typeface="+mn-cs"/>
      </a:defRPr>
    </a:lvl3pPr>
    <a:lvl4pPr marL="1959331" algn="l" defTabSz="1306221" rtl="0" eaLnBrk="1" latinLnBrk="0" hangingPunct="1">
      <a:defRPr sz="2600" kern="1200">
        <a:solidFill>
          <a:schemeClr val="tx1"/>
        </a:solidFill>
        <a:latin typeface="+mn-lt"/>
        <a:ea typeface="+mn-ea"/>
        <a:cs typeface="+mn-cs"/>
      </a:defRPr>
    </a:lvl4pPr>
    <a:lvl5pPr marL="2612442" algn="l" defTabSz="1306221" rtl="0" eaLnBrk="1" latinLnBrk="0" hangingPunct="1">
      <a:defRPr sz="2600" kern="1200">
        <a:solidFill>
          <a:schemeClr val="tx1"/>
        </a:solidFill>
        <a:latin typeface="+mn-lt"/>
        <a:ea typeface="+mn-ea"/>
        <a:cs typeface="+mn-cs"/>
      </a:defRPr>
    </a:lvl5pPr>
    <a:lvl6pPr marL="3265550" algn="l" defTabSz="1306221" rtl="0" eaLnBrk="1" latinLnBrk="0" hangingPunct="1">
      <a:defRPr sz="2600" kern="1200">
        <a:solidFill>
          <a:schemeClr val="tx1"/>
        </a:solidFill>
        <a:latin typeface="+mn-lt"/>
        <a:ea typeface="+mn-ea"/>
        <a:cs typeface="+mn-cs"/>
      </a:defRPr>
    </a:lvl6pPr>
    <a:lvl7pPr marL="3918661" algn="l" defTabSz="1306221" rtl="0" eaLnBrk="1" latinLnBrk="0" hangingPunct="1">
      <a:defRPr sz="2600" kern="1200">
        <a:solidFill>
          <a:schemeClr val="tx1"/>
        </a:solidFill>
        <a:latin typeface="+mn-lt"/>
        <a:ea typeface="+mn-ea"/>
        <a:cs typeface="+mn-cs"/>
      </a:defRPr>
    </a:lvl7pPr>
    <a:lvl8pPr marL="4571771" algn="l" defTabSz="1306221" rtl="0" eaLnBrk="1" latinLnBrk="0" hangingPunct="1">
      <a:defRPr sz="2600" kern="1200">
        <a:solidFill>
          <a:schemeClr val="tx1"/>
        </a:solidFill>
        <a:latin typeface="+mn-lt"/>
        <a:ea typeface="+mn-ea"/>
        <a:cs typeface="+mn-cs"/>
      </a:defRPr>
    </a:lvl8pPr>
    <a:lvl9pPr marL="5224882" algn="l" defTabSz="1306221" rtl="0" eaLnBrk="1" latinLnBrk="0" hangingPunct="1">
      <a:defRPr sz="2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7E837"/>
    <a:srgbClr val="646464"/>
    <a:srgbClr val="54B948"/>
    <a:srgbClr val="D389E7"/>
    <a:srgbClr val="E29A20"/>
    <a:srgbClr val="3873AD"/>
    <a:srgbClr val="6ED3E4"/>
    <a:srgbClr val="8080D9"/>
    <a:srgbClr val="C532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6" autoAdjust="0"/>
    <p:restoredTop sz="94676" autoAdjust="0"/>
  </p:normalViewPr>
  <p:slideViewPr>
    <p:cSldViewPr>
      <p:cViewPr>
        <p:scale>
          <a:sx n="50" d="100"/>
          <a:sy n="50" d="100"/>
        </p:scale>
        <p:origin x="-1800" y="-678"/>
      </p:cViewPr>
      <p:guideLst>
        <p:guide orient="horz" pos="2592"/>
        <p:guide orient="horz" pos="288"/>
        <p:guide orient="horz" pos="4128"/>
        <p:guide orient="horz" pos="720"/>
        <p:guide pos="4608"/>
        <p:guide pos="432"/>
        <p:guide pos="789"/>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87" d="100"/>
          <a:sy n="87" d="100"/>
        </p:scale>
        <p:origin x="-3726" y="1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005EB7-0199-4E90-93D0-25F56177776F}" type="datetimeFigureOut">
              <a:rPr lang="en-US" smtClean="0"/>
              <a:t>7/17/2014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3DE52D-9E31-474C-ADCF-3D7946BA6A64}" type="slidenum">
              <a:rPr lang="en-US" smtClean="0"/>
              <a:t>‹#›</a:t>
            </a:fld>
            <a:endParaRPr lang="en-US"/>
          </a:p>
        </p:txBody>
      </p:sp>
    </p:spTree>
    <p:extLst>
      <p:ext uri="{BB962C8B-B14F-4D97-AF65-F5344CB8AC3E}">
        <p14:creationId xmlns:p14="http://schemas.microsoft.com/office/powerpoint/2010/main" val="3493144451"/>
      </p:ext>
    </p:extLst>
  </p:cSld>
  <p:clrMap bg1="lt1" tx1="dk1" bg2="lt2" tx2="dk2" accent1="accent1" accent2="accent2" accent3="accent3" accent4="accent4" accent5="accent5" accent6="accent6" hlink="hlink" folHlink="folHlink"/>
  <p:notesStyle>
    <a:lvl1pPr marL="0" algn="l" defTabSz="1306221" rtl="0" eaLnBrk="1" latinLnBrk="0" hangingPunct="1">
      <a:defRPr sz="1800" kern="1200">
        <a:solidFill>
          <a:schemeClr val="tx1"/>
        </a:solidFill>
        <a:latin typeface="+mn-lt"/>
        <a:ea typeface="+mn-ea"/>
        <a:cs typeface="+mn-cs"/>
      </a:defRPr>
    </a:lvl1pPr>
    <a:lvl2pPr marL="653110" algn="l" defTabSz="1306221" rtl="0" eaLnBrk="1" latinLnBrk="0" hangingPunct="1">
      <a:defRPr sz="1800" kern="1200">
        <a:solidFill>
          <a:schemeClr val="tx1"/>
        </a:solidFill>
        <a:latin typeface="+mn-lt"/>
        <a:ea typeface="+mn-ea"/>
        <a:cs typeface="+mn-cs"/>
      </a:defRPr>
    </a:lvl2pPr>
    <a:lvl3pPr marL="1306221" algn="l" defTabSz="1306221" rtl="0" eaLnBrk="1" latinLnBrk="0" hangingPunct="1">
      <a:defRPr sz="1800" kern="1200">
        <a:solidFill>
          <a:schemeClr val="tx1"/>
        </a:solidFill>
        <a:latin typeface="+mn-lt"/>
        <a:ea typeface="+mn-ea"/>
        <a:cs typeface="+mn-cs"/>
      </a:defRPr>
    </a:lvl3pPr>
    <a:lvl4pPr marL="1959331" algn="l" defTabSz="1306221" rtl="0" eaLnBrk="1" latinLnBrk="0" hangingPunct="1">
      <a:defRPr sz="1800" kern="1200">
        <a:solidFill>
          <a:schemeClr val="tx1"/>
        </a:solidFill>
        <a:latin typeface="+mn-lt"/>
        <a:ea typeface="+mn-ea"/>
        <a:cs typeface="+mn-cs"/>
      </a:defRPr>
    </a:lvl4pPr>
    <a:lvl5pPr marL="2612442" algn="l" defTabSz="1306221" rtl="0" eaLnBrk="1" latinLnBrk="0" hangingPunct="1">
      <a:defRPr sz="1800" kern="1200">
        <a:solidFill>
          <a:schemeClr val="tx1"/>
        </a:solidFill>
        <a:latin typeface="+mn-lt"/>
        <a:ea typeface="+mn-ea"/>
        <a:cs typeface="+mn-cs"/>
      </a:defRPr>
    </a:lvl5pPr>
    <a:lvl6pPr marL="3265550" algn="l" defTabSz="1306221" rtl="0" eaLnBrk="1" latinLnBrk="0" hangingPunct="1">
      <a:defRPr sz="1800" kern="1200">
        <a:solidFill>
          <a:schemeClr val="tx1"/>
        </a:solidFill>
        <a:latin typeface="+mn-lt"/>
        <a:ea typeface="+mn-ea"/>
        <a:cs typeface="+mn-cs"/>
      </a:defRPr>
    </a:lvl6pPr>
    <a:lvl7pPr marL="3918661" algn="l" defTabSz="1306221" rtl="0" eaLnBrk="1" latinLnBrk="0" hangingPunct="1">
      <a:defRPr sz="1800" kern="1200">
        <a:solidFill>
          <a:schemeClr val="tx1"/>
        </a:solidFill>
        <a:latin typeface="+mn-lt"/>
        <a:ea typeface="+mn-ea"/>
        <a:cs typeface="+mn-cs"/>
      </a:defRPr>
    </a:lvl7pPr>
    <a:lvl8pPr marL="4571771" algn="l" defTabSz="1306221" rtl="0" eaLnBrk="1" latinLnBrk="0" hangingPunct="1">
      <a:defRPr sz="1800" kern="1200">
        <a:solidFill>
          <a:schemeClr val="tx1"/>
        </a:solidFill>
        <a:latin typeface="+mn-lt"/>
        <a:ea typeface="+mn-ea"/>
        <a:cs typeface="+mn-cs"/>
      </a:defRPr>
    </a:lvl8pPr>
    <a:lvl9pPr marL="5224882" algn="l" defTabSz="1306221"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1</a:t>
            </a:fld>
            <a:endParaRPr lang="en-US" dirty="0"/>
          </a:p>
        </p:txBody>
      </p:sp>
    </p:spTree>
    <p:extLst>
      <p:ext uri="{BB962C8B-B14F-4D97-AF65-F5344CB8AC3E}">
        <p14:creationId xmlns:p14="http://schemas.microsoft.com/office/powerpoint/2010/main" val="2568569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t>12</a:t>
            </a:fld>
            <a:endParaRPr lang="en-US" dirty="0"/>
          </a:p>
        </p:txBody>
      </p:sp>
    </p:spTree>
    <p:extLst>
      <p:ext uri="{BB962C8B-B14F-4D97-AF65-F5344CB8AC3E}">
        <p14:creationId xmlns:p14="http://schemas.microsoft.com/office/powerpoint/2010/main" val="1827699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t>13</a:t>
            </a:fld>
            <a:endParaRPr lang="en-US" dirty="0"/>
          </a:p>
        </p:txBody>
      </p:sp>
    </p:spTree>
    <p:extLst>
      <p:ext uri="{BB962C8B-B14F-4D97-AF65-F5344CB8AC3E}">
        <p14:creationId xmlns:p14="http://schemas.microsoft.com/office/powerpoint/2010/main" val="1827699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t>14</a:t>
            </a:fld>
            <a:endParaRPr lang="en-US" dirty="0"/>
          </a:p>
        </p:txBody>
      </p:sp>
    </p:spTree>
    <p:extLst>
      <p:ext uri="{BB962C8B-B14F-4D97-AF65-F5344CB8AC3E}">
        <p14:creationId xmlns:p14="http://schemas.microsoft.com/office/powerpoint/2010/main" val="3679851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Rot="1" noChangeAspect="1" noTextEdit="1"/>
          </p:cNvSpPr>
          <p:nvPr>
            <p:ph type="sldImg"/>
          </p:nvPr>
        </p:nvSpPr>
        <p:spPr bwMode="auto">
          <a:noFill/>
          <a:ln>
            <a:solidFill>
              <a:srgbClr val="000000"/>
            </a:solidFill>
            <a:miter lim="800000"/>
            <a:headEnd/>
            <a:tailEnd/>
          </a:ln>
        </p:spPr>
      </p:sp>
      <p:sp>
        <p:nvSpPr>
          <p:cNvPr id="64514" name="Rectangle 3"/>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t>16</a:t>
            </a:fld>
            <a:endParaRPr lang="en-US"/>
          </a:p>
        </p:txBody>
      </p:sp>
    </p:spTree>
    <p:extLst>
      <p:ext uri="{BB962C8B-B14F-4D97-AF65-F5344CB8AC3E}">
        <p14:creationId xmlns:p14="http://schemas.microsoft.com/office/powerpoint/2010/main" val="1694215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t>17</a:t>
            </a:fld>
            <a:endParaRPr lang="en-US"/>
          </a:p>
        </p:txBody>
      </p:sp>
    </p:spTree>
    <p:extLst>
      <p:ext uri="{BB962C8B-B14F-4D97-AF65-F5344CB8AC3E}">
        <p14:creationId xmlns:p14="http://schemas.microsoft.com/office/powerpoint/2010/main" val="1694215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2" y="8685072"/>
            <a:ext cx="2972421" cy="457358"/>
          </a:xfrm>
          <a:prstGeom prst="rect">
            <a:avLst/>
          </a:prstGeom>
          <a:noFill/>
          <a:ln w="9525">
            <a:noFill/>
            <a:miter lim="800000"/>
            <a:headEnd/>
            <a:tailEnd/>
          </a:ln>
        </p:spPr>
        <p:txBody>
          <a:bodyPr lIns="91428" tIns="45714" rIns="91428" bIns="45714"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884028" y="8685072"/>
            <a:ext cx="2972421" cy="457358"/>
          </a:xfrm>
          <a:prstGeom prst="rect">
            <a:avLst/>
          </a:prstGeom>
          <a:noFill/>
          <a:ln w="9525">
            <a:noFill/>
            <a:miter lim="800000"/>
            <a:headEnd/>
            <a:tailEnd/>
          </a:ln>
        </p:spPr>
        <p:txBody>
          <a:bodyPr lIns="91428" tIns="45714" rIns="91428" bIns="45714" anchor="b"/>
          <a:lstStyle/>
          <a:p>
            <a:pPr algn="r" eaLnBrk="0" hangingPunct="0"/>
            <a:fld id="{05EE62B7-48DB-4B70-A78E-962C53D2181C}" type="slidenum">
              <a:rPr lang="en-US" sz="1200">
                <a:solidFill>
                  <a:srgbClr val="000000"/>
                </a:solidFill>
                <a:latin typeface="Calibri" pitchFamily="34" charset="0"/>
              </a:rPr>
              <a:pPr algn="r" eaLnBrk="0" hangingPunct="0"/>
              <a:t>18</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00050" y="711200"/>
            <a:ext cx="6094413" cy="3429000"/>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t>3</a:t>
            </a:fld>
            <a:endParaRPr lang="en-US" dirty="0"/>
          </a:p>
        </p:txBody>
      </p:sp>
    </p:spTree>
    <p:extLst>
      <p:ext uri="{BB962C8B-B14F-4D97-AF65-F5344CB8AC3E}">
        <p14:creationId xmlns:p14="http://schemas.microsoft.com/office/powerpoint/2010/main" val="1694215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6"/>
          <p:cNvSpPr txBox="1">
            <a:spLocks noGrp="1" noChangeArrowheads="1"/>
          </p:cNvSpPr>
          <p:nvPr/>
        </p:nvSpPr>
        <p:spPr bwMode="auto">
          <a:xfrm>
            <a:off x="2" y="8685072"/>
            <a:ext cx="2972421" cy="457358"/>
          </a:xfrm>
          <a:prstGeom prst="rect">
            <a:avLst/>
          </a:prstGeom>
          <a:noFill/>
          <a:ln w="9525">
            <a:noFill/>
            <a:miter lim="800000"/>
            <a:headEnd/>
            <a:tailEnd/>
          </a:ln>
        </p:spPr>
        <p:txBody>
          <a:bodyPr lIns="91428" tIns="45714" rIns="91428" bIns="45714" anchor="b"/>
          <a:lstStyle/>
          <a:p>
            <a:pPr eaLnBrk="0" hangingPunct="0"/>
            <a:r>
              <a:rPr lang="en-US" sz="1200" dirty="0">
                <a:solidFill>
                  <a:srgbClr val="000000"/>
                </a:solidFill>
                <a:latin typeface="Calibri" pitchFamily="34" charset="0"/>
              </a:rPr>
              <a:t>NCR Confidential</a:t>
            </a:r>
          </a:p>
        </p:txBody>
      </p:sp>
      <p:sp>
        <p:nvSpPr>
          <p:cNvPr id="66564" name="Rectangle 7"/>
          <p:cNvSpPr txBox="1">
            <a:spLocks noGrp="1" noChangeArrowheads="1"/>
          </p:cNvSpPr>
          <p:nvPr/>
        </p:nvSpPr>
        <p:spPr bwMode="auto">
          <a:xfrm>
            <a:off x="3884028" y="8685072"/>
            <a:ext cx="2972421" cy="457358"/>
          </a:xfrm>
          <a:prstGeom prst="rect">
            <a:avLst/>
          </a:prstGeom>
          <a:noFill/>
          <a:ln w="9525">
            <a:noFill/>
            <a:miter lim="800000"/>
            <a:headEnd/>
            <a:tailEnd/>
          </a:ln>
        </p:spPr>
        <p:txBody>
          <a:bodyPr lIns="91428" tIns="45714" rIns="91428" bIns="45714" anchor="b"/>
          <a:lstStyle/>
          <a:p>
            <a:pPr algn="r" eaLnBrk="0" hangingPunct="0"/>
            <a:fld id="{B2A39E44-DF1D-4F68-91D3-A0E15C49041C}" type="slidenum">
              <a:rPr lang="en-US" sz="1200">
                <a:solidFill>
                  <a:srgbClr val="000000"/>
                </a:solidFill>
                <a:latin typeface="Calibri" pitchFamily="34" charset="0"/>
              </a:rPr>
              <a:pPr algn="r" eaLnBrk="0" hangingPunct="0"/>
              <a:t>4</a:t>
            </a:fld>
            <a:endParaRPr lang="en-US" sz="1200" dirty="0">
              <a:solidFill>
                <a:srgbClr val="000000"/>
              </a:solidFill>
              <a:latin typeface="Calibri" pitchFamily="34" charset="0"/>
            </a:endParaRPr>
          </a:p>
        </p:txBody>
      </p:sp>
      <p:sp>
        <p:nvSpPr>
          <p:cNvPr id="66565" name="Rectangle 2"/>
          <p:cNvSpPr>
            <a:spLocks noGrp="1" noRot="1" noChangeAspect="1" noChangeArrowheads="1" noTextEdit="1"/>
          </p:cNvSpPr>
          <p:nvPr>
            <p:ph type="sldImg"/>
          </p:nvPr>
        </p:nvSpPr>
        <p:spPr bwMode="auto">
          <a:xfrm>
            <a:off x="400050" y="711200"/>
            <a:ext cx="6094413" cy="3429000"/>
          </a:xfrm>
          <a:noFill/>
          <a:ln>
            <a:solidFill>
              <a:srgbClr val="000000"/>
            </a:solidFill>
            <a:miter lim="800000"/>
            <a:headEnd/>
            <a:tailEnd/>
          </a:ln>
        </p:spPr>
      </p:sp>
      <p:sp>
        <p:nvSpPr>
          <p:cNvPr id="6656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2" y="8685072"/>
            <a:ext cx="2972421" cy="457358"/>
          </a:xfrm>
          <a:prstGeom prst="rect">
            <a:avLst/>
          </a:prstGeom>
          <a:noFill/>
          <a:ln w="9525">
            <a:noFill/>
            <a:miter lim="800000"/>
            <a:headEnd/>
            <a:tailEnd/>
          </a:ln>
        </p:spPr>
        <p:txBody>
          <a:bodyPr lIns="91428" tIns="45714" rIns="91428" bIns="45714"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884028" y="8685072"/>
            <a:ext cx="2972421" cy="457358"/>
          </a:xfrm>
          <a:prstGeom prst="rect">
            <a:avLst/>
          </a:prstGeom>
          <a:noFill/>
          <a:ln w="9525">
            <a:noFill/>
            <a:miter lim="800000"/>
            <a:headEnd/>
            <a:tailEnd/>
          </a:ln>
        </p:spPr>
        <p:txBody>
          <a:bodyPr lIns="91428" tIns="45714" rIns="91428" bIns="45714" anchor="b"/>
          <a:lstStyle/>
          <a:p>
            <a:pPr algn="r" eaLnBrk="0" hangingPunct="0"/>
            <a:fld id="{05EE62B7-48DB-4B70-A78E-962C53D2181C}" type="slidenum">
              <a:rPr lang="en-US" sz="1200">
                <a:solidFill>
                  <a:srgbClr val="000000"/>
                </a:solidFill>
                <a:latin typeface="Calibri" pitchFamily="34" charset="0"/>
              </a:rPr>
              <a:pPr algn="r" eaLnBrk="0" hangingPunct="0"/>
              <a:t>5</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00050" y="711200"/>
            <a:ext cx="6094413" cy="3429000"/>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txBox="1">
            <a:spLocks noGrp="1" noChangeArrowheads="1"/>
          </p:cNvSpPr>
          <p:nvPr/>
        </p:nvSpPr>
        <p:spPr bwMode="auto">
          <a:xfrm>
            <a:off x="3" y="1"/>
            <a:ext cx="2972421" cy="457358"/>
          </a:xfrm>
          <a:prstGeom prst="rect">
            <a:avLst/>
          </a:prstGeom>
          <a:noFill/>
          <a:ln w="9525">
            <a:noFill/>
            <a:miter lim="800000"/>
            <a:headEnd/>
            <a:tailEnd/>
          </a:ln>
        </p:spPr>
        <p:txBody>
          <a:bodyPr lIns="91416" tIns="45708" rIns="91416" bIns="45708"/>
          <a:lstStyle/>
          <a:p>
            <a:pPr eaLnBrk="0" hangingPunct="0"/>
            <a:r>
              <a:rPr lang="en-US" sz="1200" dirty="0">
                <a:solidFill>
                  <a:srgbClr val="000000"/>
                </a:solidFill>
                <a:latin typeface="Calibri" pitchFamily="34" charset="0"/>
              </a:rPr>
              <a:t>Pier 1 Imports NCR Site Visit                      August 15-16, 2011</a:t>
            </a:r>
          </a:p>
        </p:txBody>
      </p:sp>
      <p:sp>
        <p:nvSpPr>
          <p:cNvPr id="66563" name="Rectangle 6"/>
          <p:cNvSpPr txBox="1">
            <a:spLocks noGrp="1" noChangeArrowheads="1"/>
          </p:cNvSpPr>
          <p:nvPr/>
        </p:nvSpPr>
        <p:spPr bwMode="auto">
          <a:xfrm>
            <a:off x="3" y="8685072"/>
            <a:ext cx="2972421" cy="457358"/>
          </a:xfrm>
          <a:prstGeom prst="rect">
            <a:avLst/>
          </a:prstGeom>
          <a:noFill/>
          <a:ln w="9525">
            <a:noFill/>
            <a:miter lim="800000"/>
            <a:headEnd/>
            <a:tailEnd/>
          </a:ln>
        </p:spPr>
        <p:txBody>
          <a:bodyPr lIns="91416" tIns="45708" rIns="91416" bIns="45708" anchor="b"/>
          <a:lstStyle/>
          <a:p>
            <a:pPr eaLnBrk="0" hangingPunct="0"/>
            <a:r>
              <a:rPr lang="en-US" sz="1200" dirty="0">
                <a:solidFill>
                  <a:srgbClr val="000000"/>
                </a:solidFill>
                <a:latin typeface="Calibri" pitchFamily="34" charset="0"/>
              </a:rPr>
              <a:t>NCR Confidential</a:t>
            </a:r>
          </a:p>
        </p:txBody>
      </p:sp>
      <p:sp>
        <p:nvSpPr>
          <p:cNvPr id="66564" name="Rectangle 7"/>
          <p:cNvSpPr txBox="1">
            <a:spLocks noGrp="1" noChangeArrowheads="1"/>
          </p:cNvSpPr>
          <p:nvPr/>
        </p:nvSpPr>
        <p:spPr bwMode="auto">
          <a:xfrm>
            <a:off x="3884029" y="8685072"/>
            <a:ext cx="2972421" cy="457358"/>
          </a:xfrm>
          <a:prstGeom prst="rect">
            <a:avLst/>
          </a:prstGeom>
          <a:noFill/>
          <a:ln w="9525">
            <a:noFill/>
            <a:miter lim="800000"/>
            <a:headEnd/>
            <a:tailEnd/>
          </a:ln>
        </p:spPr>
        <p:txBody>
          <a:bodyPr lIns="91416" tIns="45708" rIns="91416" bIns="45708" anchor="b"/>
          <a:lstStyle/>
          <a:p>
            <a:pPr algn="r" eaLnBrk="0" hangingPunct="0"/>
            <a:fld id="{B2A39E44-DF1D-4F68-91D3-A0E15C49041C}" type="slidenum">
              <a:rPr lang="en-US" sz="1200">
                <a:solidFill>
                  <a:srgbClr val="000000"/>
                </a:solidFill>
                <a:latin typeface="Calibri" pitchFamily="34" charset="0"/>
              </a:rPr>
              <a:pPr algn="r" eaLnBrk="0" hangingPunct="0"/>
              <a:t>6</a:t>
            </a:fld>
            <a:endParaRPr lang="en-US" sz="1200" dirty="0">
              <a:solidFill>
                <a:srgbClr val="000000"/>
              </a:solidFill>
              <a:latin typeface="Calibri" pitchFamily="34" charset="0"/>
            </a:endParaRPr>
          </a:p>
        </p:txBody>
      </p:sp>
      <p:sp>
        <p:nvSpPr>
          <p:cNvPr id="66565" name="Rectangle 2"/>
          <p:cNvSpPr>
            <a:spLocks noGrp="1" noRot="1" noChangeAspect="1" noChangeArrowheads="1" noTextEdit="1"/>
          </p:cNvSpPr>
          <p:nvPr>
            <p:ph type="sldImg"/>
          </p:nvPr>
        </p:nvSpPr>
        <p:spPr bwMode="auto">
          <a:xfrm>
            <a:off x="400050" y="711200"/>
            <a:ext cx="6096000" cy="3429000"/>
          </a:xfrm>
          <a:noFill/>
          <a:ln>
            <a:solidFill>
              <a:srgbClr val="000000"/>
            </a:solidFill>
            <a:miter lim="800000"/>
            <a:headEnd/>
            <a:tailEnd/>
          </a:ln>
        </p:spPr>
      </p:sp>
      <p:sp>
        <p:nvSpPr>
          <p:cNvPr id="6656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2" y="8685072"/>
            <a:ext cx="2972421" cy="457358"/>
          </a:xfrm>
          <a:prstGeom prst="rect">
            <a:avLst/>
          </a:prstGeom>
          <a:noFill/>
          <a:ln w="9525">
            <a:noFill/>
            <a:miter lim="800000"/>
            <a:headEnd/>
            <a:tailEnd/>
          </a:ln>
        </p:spPr>
        <p:txBody>
          <a:bodyPr lIns="91428" tIns="45714" rIns="91428" bIns="45714"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884028" y="8685072"/>
            <a:ext cx="2972421" cy="457358"/>
          </a:xfrm>
          <a:prstGeom prst="rect">
            <a:avLst/>
          </a:prstGeom>
          <a:noFill/>
          <a:ln w="9525">
            <a:noFill/>
            <a:miter lim="800000"/>
            <a:headEnd/>
            <a:tailEnd/>
          </a:ln>
        </p:spPr>
        <p:txBody>
          <a:bodyPr lIns="91428" tIns="45714" rIns="91428" bIns="45714" anchor="b"/>
          <a:lstStyle/>
          <a:p>
            <a:pPr algn="r" eaLnBrk="0" hangingPunct="0"/>
            <a:fld id="{05EE62B7-48DB-4B70-A78E-962C53D2181C}" type="slidenum">
              <a:rPr lang="en-US" sz="1200">
                <a:solidFill>
                  <a:srgbClr val="000000"/>
                </a:solidFill>
                <a:latin typeface="Calibri" pitchFamily="34" charset="0"/>
              </a:rPr>
              <a:pPr algn="r" eaLnBrk="0" hangingPunct="0"/>
              <a:t>7</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00050" y="711200"/>
            <a:ext cx="6094413" cy="3429000"/>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2" y="8685072"/>
            <a:ext cx="2972421" cy="457358"/>
          </a:xfrm>
          <a:prstGeom prst="rect">
            <a:avLst/>
          </a:prstGeom>
          <a:noFill/>
          <a:ln w="9525">
            <a:noFill/>
            <a:miter lim="800000"/>
            <a:headEnd/>
            <a:tailEnd/>
          </a:ln>
        </p:spPr>
        <p:txBody>
          <a:bodyPr lIns="91428" tIns="45714" rIns="91428" bIns="45714"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884028" y="8685072"/>
            <a:ext cx="2972421" cy="457358"/>
          </a:xfrm>
          <a:prstGeom prst="rect">
            <a:avLst/>
          </a:prstGeom>
          <a:noFill/>
          <a:ln w="9525">
            <a:noFill/>
            <a:miter lim="800000"/>
            <a:headEnd/>
            <a:tailEnd/>
          </a:ln>
        </p:spPr>
        <p:txBody>
          <a:bodyPr lIns="91428" tIns="45714" rIns="91428" bIns="45714" anchor="b"/>
          <a:lstStyle/>
          <a:p>
            <a:pPr algn="r" eaLnBrk="0" hangingPunct="0"/>
            <a:fld id="{05EE62B7-48DB-4B70-A78E-962C53D2181C}" type="slidenum">
              <a:rPr lang="en-US" sz="1200">
                <a:solidFill>
                  <a:srgbClr val="000000"/>
                </a:solidFill>
                <a:latin typeface="Calibri" pitchFamily="34" charset="0"/>
              </a:rPr>
              <a:pPr algn="r" eaLnBrk="0" hangingPunct="0"/>
              <a:t>8</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00050" y="711200"/>
            <a:ext cx="6094413" cy="3429000"/>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txBox="1">
            <a:spLocks noGrp="1" noChangeArrowheads="1"/>
          </p:cNvSpPr>
          <p:nvPr/>
        </p:nvSpPr>
        <p:spPr bwMode="auto">
          <a:xfrm>
            <a:off x="2" y="8685072"/>
            <a:ext cx="2972421" cy="457358"/>
          </a:xfrm>
          <a:prstGeom prst="rect">
            <a:avLst/>
          </a:prstGeom>
          <a:noFill/>
          <a:ln w="9525">
            <a:noFill/>
            <a:miter lim="800000"/>
            <a:headEnd/>
            <a:tailEnd/>
          </a:ln>
        </p:spPr>
        <p:txBody>
          <a:bodyPr lIns="91428" tIns="45714" rIns="91428" bIns="45714" anchor="b"/>
          <a:lstStyle/>
          <a:p>
            <a:pPr eaLnBrk="0" hangingPunct="0"/>
            <a:r>
              <a:rPr lang="en-US" sz="1200" dirty="0">
                <a:solidFill>
                  <a:srgbClr val="000000"/>
                </a:solidFill>
                <a:latin typeface="Calibri" pitchFamily="34" charset="0"/>
              </a:rPr>
              <a:t>NCR Confidential</a:t>
            </a:r>
          </a:p>
        </p:txBody>
      </p:sp>
      <p:sp>
        <p:nvSpPr>
          <p:cNvPr id="29699" name="Rectangle 7"/>
          <p:cNvSpPr txBox="1">
            <a:spLocks noGrp="1" noChangeArrowheads="1"/>
          </p:cNvSpPr>
          <p:nvPr/>
        </p:nvSpPr>
        <p:spPr bwMode="auto">
          <a:xfrm>
            <a:off x="3884028" y="8685072"/>
            <a:ext cx="2972421" cy="457358"/>
          </a:xfrm>
          <a:prstGeom prst="rect">
            <a:avLst/>
          </a:prstGeom>
          <a:noFill/>
          <a:ln w="9525">
            <a:noFill/>
            <a:miter lim="800000"/>
            <a:headEnd/>
            <a:tailEnd/>
          </a:ln>
        </p:spPr>
        <p:txBody>
          <a:bodyPr lIns="91428" tIns="45714" rIns="91428" bIns="45714" anchor="b"/>
          <a:lstStyle/>
          <a:p>
            <a:pPr algn="r" eaLnBrk="0" hangingPunct="0"/>
            <a:fld id="{25DAB001-ED79-4199-8AC3-93CE5C40A632}" type="slidenum">
              <a:rPr lang="en-US" sz="1200">
                <a:solidFill>
                  <a:srgbClr val="000000"/>
                </a:solidFill>
                <a:latin typeface="Calibri" pitchFamily="34" charset="0"/>
              </a:rPr>
              <a:pPr algn="r" eaLnBrk="0" hangingPunct="0"/>
              <a:t>9</a:t>
            </a:fld>
            <a:endParaRPr lang="en-US" sz="1200" dirty="0">
              <a:solidFill>
                <a:srgbClr val="000000"/>
              </a:solidFill>
              <a:latin typeface="Calibri" pitchFamily="34" charset="0"/>
            </a:endParaRPr>
          </a:p>
        </p:txBody>
      </p:sp>
      <p:sp>
        <p:nvSpPr>
          <p:cNvPr id="2970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10</a:t>
            </a:fld>
            <a:endParaRPr lang="en-US"/>
          </a:p>
        </p:txBody>
      </p:sp>
      <p:sp>
        <p:nvSpPr>
          <p:cNvPr id="5" name="Notes Placeholder 2"/>
          <p:cNvSpPr txBox="1">
            <a:spLocks/>
          </p:cNvSpPr>
          <p:nvPr/>
        </p:nvSpPr>
        <p:spPr>
          <a:xfrm>
            <a:off x="521805" y="4495800"/>
            <a:ext cx="5802796" cy="4114800"/>
          </a:xfrm>
          <a:prstGeom prst="rect">
            <a:avLst/>
          </a:prstGeom>
          <a:solidFill>
            <a:srgbClr val="FFFF00"/>
          </a:solidFill>
        </p:spPr>
        <p:txBody>
          <a:bodyPr vert="horz" lIns="91416" tIns="45708" rIns="91416" bIns="45708" rtlCol="0"/>
          <a:lstStyle>
            <a:lvl1pPr marL="0" algn="l" defTabSz="1306220" rtl="0" eaLnBrk="1" latinLnBrk="0" hangingPunct="1">
              <a:defRPr sz="1700" kern="1200">
                <a:solidFill>
                  <a:schemeClr val="tx1"/>
                </a:solidFill>
                <a:latin typeface="+mn-lt"/>
                <a:ea typeface="+mn-ea"/>
                <a:cs typeface="+mn-cs"/>
              </a:defRPr>
            </a:lvl1pPr>
            <a:lvl2pPr marL="653110" algn="l" defTabSz="1306220" rtl="0" eaLnBrk="1" latinLnBrk="0" hangingPunct="1">
              <a:defRPr sz="1700" kern="1200">
                <a:solidFill>
                  <a:schemeClr val="tx1"/>
                </a:solidFill>
                <a:latin typeface="+mn-lt"/>
                <a:ea typeface="+mn-ea"/>
                <a:cs typeface="+mn-cs"/>
              </a:defRPr>
            </a:lvl2pPr>
            <a:lvl3pPr marL="1306220" algn="l" defTabSz="1306220" rtl="0" eaLnBrk="1" latinLnBrk="0" hangingPunct="1">
              <a:defRPr sz="1700" kern="1200">
                <a:solidFill>
                  <a:schemeClr val="tx1"/>
                </a:solidFill>
                <a:latin typeface="+mn-lt"/>
                <a:ea typeface="+mn-ea"/>
                <a:cs typeface="+mn-cs"/>
              </a:defRPr>
            </a:lvl3pPr>
            <a:lvl4pPr marL="1959331" algn="l" defTabSz="1306220" rtl="0" eaLnBrk="1" latinLnBrk="0" hangingPunct="1">
              <a:defRPr sz="1700" kern="1200">
                <a:solidFill>
                  <a:schemeClr val="tx1"/>
                </a:solidFill>
                <a:latin typeface="+mn-lt"/>
                <a:ea typeface="+mn-ea"/>
                <a:cs typeface="+mn-cs"/>
              </a:defRPr>
            </a:lvl4pPr>
            <a:lvl5pPr marL="2612441" algn="l" defTabSz="1306220" rtl="0" eaLnBrk="1" latinLnBrk="0" hangingPunct="1">
              <a:defRPr sz="1700" kern="1200">
                <a:solidFill>
                  <a:schemeClr val="tx1"/>
                </a:solidFill>
                <a:latin typeface="+mn-lt"/>
                <a:ea typeface="+mn-ea"/>
                <a:cs typeface="+mn-cs"/>
              </a:defRPr>
            </a:lvl5pPr>
            <a:lvl6pPr marL="3265551" algn="l" defTabSz="1306220" rtl="0" eaLnBrk="1" latinLnBrk="0" hangingPunct="1">
              <a:defRPr sz="1700" kern="1200">
                <a:solidFill>
                  <a:schemeClr val="tx1"/>
                </a:solidFill>
                <a:latin typeface="+mn-lt"/>
                <a:ea typeface="+mn-ea"/>
                <a:cs typeface="+mn-cs"/>
              </a:defRPr>
            </a:lvl6pPr>
            <a:lvl7pPr marL="3918661" algn="l" defTabSz="1306220" rtl="0" eaLnBrk="1" latinLnBrk="0" hangingPunct="1">
              <a:defRPr sz="1700" kern="1200">
                <a:solidFill>
                  <a:schemeClr val="tx1"/>
                </a:solidFill>
                <a:latin typeface="+mn-lt"/>
                <a:ea typeface="+mn-ea"/>
                <a:cs typeface="+mn-cs"/>
              </a:defRPr>
            </a:lvl7pPr>
            <a:lvl8pPr marL="4571771" algn="l" defTabSz="1306220" rtl="0" eaLnBrk="1" latinLnBrk="0" hangingPunct="1">
              <a:defRPr sz="1700" kern="1200">
                <a:solidFill>
                  <a:schemeClr val="tx1"/>
                </a:solidFill>
                <a:latin typeface="+mn-lt"/>
                <a:ea typeface="+mn-ea"/>
                <a:cs typeface="+mn-cs"/>
              </a:defRPr>
            </a:lvl8pPr>
            <a:lvl9pPr marL="5224882" algn="l" defTabSz="1306220" rtl="0" eaLnBrk="1" latinLnBrk="0" hangingPunct="1">
              <a:defRPr sz="1700" kern="1200">
                <a:solidFill>
                  <a:schemeClr val="tx1"/>
                </a:solidFill>
                <a:latin typeface="+mn-lt"/>
                <a:ea typeface="+mn-ea"/>
                <a:cs typeface="+mn-cs"/>
              </a:defRPr>
            </a:lvl9pPr>
          </a:lstStyle>
          <a:p>
            <a:r>
              <a:rPr lang="en-US" dirty="0"/>
              <a:t>While the </a:t>
            </a:r>
            <a:r>
              <a:rPr lang="en-US" dirty="0" smtClean="0"/>
              <a:t>RealPOS XR7 </a:t>
            </a:r>
            <a:r>
              <a:rPr lang="en-US" dirty="0"/>
              <a:t>is a refined </a:t>
            </a:r>
            <a:r>
              <a:rPr lang="en-US" dirty="0" smtClean="0"/>
              <a:t>and stylish </a:t>
            </a:r>
            <a:r>
              <a:rPr lang="en-US" dirty="0"/>
              <a:t>product, we didn’t make any compromises on its ruggedness and durability</a:t>
            </a:r>
            <a:r>
              <a:rPr lang="en-US" dirty="0" smtClean="0"/>
              <a:t>.  The XR7 is engineered from the ground up to operate in harsh retail environments. It is built to last and endure the mishaps and accidental spills that can occur in a retail store. </a:t>
            </a:r>
          </a:p>
          <a:p>
            <a:r>
              <a:rPr lang="en-US" dirty="0" smtClean="0"/>
              <a:t>  </a:t>
            </a:r>
          </a:p>
          <a:p>
            <a:r>
              <a:rPr lang="en-US" dirty="0" smtClean="0"/>
              <a:t>MOVE THIS CONTENT TO NEXT SLIDE</a:t>
            </a:r>
          </a:p>
          <a:p>
            <a:r>
              <a:rPr lang="en-US" dirty="0" smtClean="0"/>
              <a:t>Connectivity is  another pain point for most of our customers so we’ve carefully thought through the design ensuring latching connections, integrated cable retention and powered ports to support the peripherals and avoid having additional power bricks and cables to preserve a clean, elegant looking checkout area.</a:t>
            </a:r>
            <a:endParaRPr lang="en-US" dirty="0"/>
          </a:p>
        </p:txBody>
      </p:sp>
      <p:sp>
        <p:nvSpPr>
          <p:cNvPr id="3" name="Notes Placeholder 2"/>
          <p:cNvSpPr>
            <a:spLocks noGrp="1"/>
          </p:cNvSpPr>
          <p:nvPr>
            <p:ph type="body" idx="1"/>
          </p:nvPr>
        </p:nvSpPr>
        <p:spPr/>
        <p:txBody>
          <a:bodyPr/>
          <a:lstStyle/>
          <a:p>
            <a:pPr defTabSz="1286496">
              <a:defRPr/>
            </a:pPr>
            <a:r>
              <a:rPr lang="en-US" sz="1700" dirty="0"/>
              <a:t>With over a million point-of-sale (POS) systems installed globally, NCR is committed to designing, manufacturing and testing to the unique demands of the retail market.   Our POS terminals are not general purpose, office PCs that have been </a:t>
            </a:r>
            <a:r>
              <a:rPr lang="en-US" sz="1700" i="1" dirty="0"/>
              <a:t>repackaged</a:t>
            </a:r>
            <a:r>
              <a:rPr lang="en-US" sz="1700" dirty="0"/>
              <a:t> or </a:t>
            </a:r>
            <a:r>
              <a:rPr lang="en-US" sz="1700" i="1" dirty="0"/>
              <a:t>customized</a:t>
            </a:r>
            <a:r>
              <a:rPr lang="en-US" sz="1700" dirty="0"/>
              <a:t> for retail.  NCR’s solutions are </a:t>
            </a:r>
            <a:r>
              <a:rPr lang="en-US" sz="1700" u="sng" dirty="0"/>
              <a:t>purpose-built</a:t>
            </a:r>
            <a:r>
              <a:rPr lang="en-US" sz="1700" dirty="0"/>
              <a:t> specifically for a retail store environment.  NCR methodically determines what features and capabilities are important to meet the varied need.  </a:t>
            </a:r>
          </a:p>
          <a:p>
            <a:pPr defTabSz="1286496">
              <a:defRPr/>
            </a:pPr>
            <a:r>
              <a:rPr lang="en-US" sz="1700" dirty="0"/>
              <a:t>A retail environment exposes terminals to extreme conditions including increased temperatures, dirt, dust, grime, shock, vibration, spills, magnetic fields, and radio frequency (RF) interference uncommon in a typical home or office environment.  PCs are not designed or tested to survive these common retail hazards making them more susceptible to failure and shorter life cycles.  </a:t>
            </a:r>
          </a:p>
          <a:p>
            <a:r>
              <a:rPr lang="en-US" sz="1700" dirty="0"/>
              <a:t>s of retailers, and we design and build our terminals to meet and exceed these unique requirements.  </a:t>
            </a:r>
          </a:p>
        </p:txBody>
      </p:sp>
    </p:spTree>
    <p:extLst>
      <p:ext uri="{BB962C8B-B14F-4D97-AF65-F5344CB8AC3E}">
        <p14:creationId xmlns:p14="http://schemas.microsoft.com/office/powerpoint/2010/main" val="3771437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861312"/>
            <a:ext cx="6522720" cy="2091690"/>
          </a:xfrm>
        </p:spPr>
        <p:txBody>
          <a:bodyPr/>
          <a:lstStyle>
            <a:lvl1pPr algn="l">
              <a:defRPr baseline="0">
                <a:solidFill>
                  <a:schemeClr val="bg1"/>
                </a:solidFill>
              </a:defRPr>
            </a:lvl1pPr>
          </a:lstStyle>
          <a:p>
            <a:r>
              <a:rPr lang="en-US" dirty="0" smtClean="0"/>
              <a:t>Title goes here, justified left, caps</a:t>
            </a:r>
            <a:endParaRPr lang="en-US" dirty="0"/>
          </a:p>
        </p:txBody>
      </p:sp>
      <p:sp>
        <p:nvSpPr>
          <p:cNvPr id="3" name="Subtitle 2"/>
          <p:cNvSpPr>
            <a:spLocks noGrp="1"/>
          </p:cNvSpPr>
          <p:nvPr>
            <p:ph type="subTitle" idx="1"/>
          </p:nvPr>
        </p:nvSpPr>
        <p:spPr>
          <a:xfrm>
            <a:off x="685801" y="4495800"/>
            <a:ext cx="6446520" cy="975360"/>
          </a:xfrm>
        </p:spPr>
        <p:txBody>
          <a:bodyPr/>
          <a:lstStyle>
            <a:lvl1pPr marL="0" indent="0" algn="l">
              <a:buNone/>
              <a:defRPr baseline="0">
                <a:solidFill>
                  <a:schemeClr val="bg1"/>
                </a:solidFill>
              </a:defRPr>
            </a:lvl1pPr>
            <a:lvl2pPr marL="653110" indent="0" algn="ctr">
              <a:buNone/>
              <a:defRPr>
                <a:solidFill>
                  <a:schemeClr val="tx1">
                    <a:tint val="75000"/>
                  </a:schemeClr>
                </a:solidFill>
              </a:defRPr>
            </a:lvl2pPr>
            <a:lvl3pPr marL="1306221" indent="0" algn="ctr">
              <a:buNone/>
              <a:defRPr>
                <a:solidFill>
                  <a:schemeClr val="tx1">
                    <a:tint val="75000"/>
                  </a:schemeClr>
                </a:solidFill>
              </a:defRPr>
            </a:lvl3pPr>
            <a:lvl4pPr marL="1959331" indent="0" algn="ctr">
              <a:buNone/>
              <a:defRPr>
                <a:solidFill>
                  <a:schemeClr val="tx1">
                    <a:tint val="75000"/>
                  </a:schemeClr>
                </a:solidFill>
              </a:defRPr>
            </a:lvl4pPr>
            <a:lvl5pPr marL="2612442" indent="0" algn="ctr">
              <a:buNone/>
              <a:defRPr>
                <a:solidFill>
                  <a:schemeClr val="tx1">
                    <a:tint val="75000"/>
                  </a:schemeClr>
                </a:solidFill>
              </a:defRPr>
            </a:lvl5pPr>
            <a:lvl6pPr marL="3265550"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433205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861312"/>
            <a:ext cx="6522720" cy="2091690"/>
          </a:xfrm>
        </p:spPr>
        <p:txBody>
          <a:bodyPr/>
          <a:lstStyle>
            <a:lvl1pPr algn="l">
              <a:defRPr baseline="0">
                <a:solidFill>
                  <a:schemeClr val="bg1"/>
                </a:solidFill>
              </a:defRPr>
            </a:lvl1pPr>
          </a:lstStyle>
          <a:p>
            <a:r>
              <a:rPr lang="en-US" dirty="0" smtClean="0"/>
              <a:t>Title goes here, justified left, caps</a:t>
            </a:r>
            <a:endParaRPr lang="en-US" dirty="0"/>
          </a:p>
        </p:txBody>
      </p:sp>
      <p:sp>
        <p:nvSpPr>
          <p:cNvPr id="3" name="Subtitle 2"/>
          <p:cNvSpPr>
            <a:spLocks noGrp="1"/>
          </p:cNvSpPr>
          <p:nvPr>
            <p:ph type="subTitle" idx="1"/>
          </p:nvPr>
        </p:nvSpPr>
        <p:spPr>
          <a:xfrm>
            <a:off x="685801" y="4495800"/>
            <a:ext cx="6446520" cy="975360"/>
          </a:xfrm>
        </p:spPr>
        <p:txBody>
          <a:bodyPr/>
          <a:lstStyle>
            <a:lvl1pPr marL="0" indent="0" algn="l">
              <a:buNone/>
              <a:defRPr baseline="0">
                <a:solidFill>
                  <a:schemeClr val="bg1"/>
                </a:solidFill>
              </a:defRPr>
            </a:lvl1pPr>
            <a:lvl2pPr marL="653110" indent="0" algn="ctr">
              <a:buNone/>
              <a:defRPr>
                <a:solidFill>
                  <a:schemeClr val="tx1">
                    <a:tint val="75000"/>
                  </a:schemeClr>
                </a:solidFill>
              </a:defRPr>
            </a:lvl2pPr>
            <a:lvl3pPr marL="1306221" indent="0" algn="ctr">
              <a:buNone/>
              <a:defRPr>
                <a:solidFill>
                  <a:schemeClr val="tx1">
                    <a:tint val="75000"/>
                  </a:schemeClr>
                </a:solidFill>
              </a:defRPr>
            </a:lvl3pPr>
            <a:lvl4pPr marL="1959331" indent="0" algn="ctr">
              <a:buNone/>
              <a:defRPr>
                <a:solidFill>
                  <a:schemeClr val="tx1">
                    <a:tint val="75000"/>
                  </a:schemeClr>
                </a:solidFill>
              </a:defRPr>
            </a:lvl4pPr>
            <a:lvl5pPr marL="2612442" indent="0" algn="ctr">
              <a:buNone/>
              <a:defRPr>
                <a:solidFill>
                  <a:schemeClr val="tx1">
                    <a:tint val="75000"/>
                  </a:schemeClr>
                </a:solidFill>
              </a:defRPr>
            </a:lvl5pPr>
            <a:lvl6pPr marL="3265550"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433205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1219201" y="1295400"/>
            <a:ext cx="12725400" cy="438150"/>
          </a:xfrm>
          <a:prstGeom prst="rect">
            <a:avLst/>
          </a:prstGeom>
        </p:spPr>
        <p:txBody>
          <a:bodyPr lIns="91440" tIns="45720" rIns="91440" bIns="45720"/>
          <a:lstStyle/>
          <a:p>
            <a:endParaRPr lang="en-US"/>
          </a:p>
        </p:txBody>
      </p:sp>
      <p:sp>
        <p:nvSpPr>
          <p:cNvPr id="5" name="Footer Placeholder 4"/>
          <p:cNvSpPr>
            <a:spLocks noGrp="1"/>
          </p:cNvSpPr>
          <p:nvPr>
            <p:ph type="ftr" sz="quarter" idx="11"/>
          </p:nvPr>
        </p:nvSpPr>
        <p:spPr>
          <a:xfrm>
            <a:off x="4999039" y="7627938"/>
            <a:ext cx="4632325" cy="438150"/>
          </a:xfrm>
          <a:prstGeom prst="rect">
            <a:avLst/>
          </a:prstGeom>
        </p:spPr>
        <p:txBody>
          <a:bodyPr lIns="91440" tIns="45720" rIns="91440" bIns="45720"/>
          <a:lstStyle/>
          <a:p>
            <a:r>
              <a:rPr lang="en-US" smtClean="0"/>
              <a:t>NCR Confidential</a:t>
            </a:r>
            <a:endParaRPr lang="en-US" dirty="0" smtClean="0"/>
          </a:p>
        </p:txBody>
      </p:sp>
      <p:sp>
        <p:nvSpPr>
          <p:cNvPr id="6" name="Slide Number Placeholder 5"/>
          <p:cNvSpPr>
            <a:spLocks noGrp="1"/>
          </p:cNvSpPr>
          <p:nvPr>
            <p:ph type="sldNum" sz="quarter" idx="12"/>
          </p:nvPr>
        </p:nvSpPr>
        <p:spPr>
          <a:xfrm>
            <a:off x="10485439" y="7627938"/>
            <a:ext cx="3413125" cy="438150"/>
          </a:xfrm>
          <a:prstGeom prst="rect">
            <a:avLst/>
          </a:prstGeom>
        </p:spPr>
        <p:txBody>
          <a:bodyPr lIns="91440" tIns="45720" rIns="91440" bIns="45720"/>
          <a:lstStyle/>
          <a:p>
            <a:fld id="{2A35049D-DB52-454A-B8E6-A59A17E9EA13}" type="slidenum">
              <a:rPr lang="en-US" smtClean="0"/>
              <a:t>‹#›</a:t>
            </a:fld>
            <a:endParaRPr lang="en-US"/>
          </a:p>
        </p:txBody>
      </p:sp>
    </p:spTree>
    <p:extLst>
      <p:ext uri="{BB962C8B-B14F-4D97-AF65-F5344CB8AC3E}">
        <p14:creationId xmlns:p14="http://schemas.microsoft.com/office/powerpoint/2010/main" val="206659719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5"/>
          <p:cNvSpPr>
            <a:spLocks noGrp="1"/>
          </p:cNvSpPr>
          <p:nvPr>
            <p:ph type="sldNum" sz="quarter" idx="12"/>
          </p:nvPr>
        </p:nvSpPr>
        <p:spPr/>
        <p:txBody>
          <a:bodyPr/>
          <a:lstStyle/>
          <a:p>
            <a:fld id="{2A35049D-DB52-454A-B8E6-A59A17E9EA13}" type="slidenum">
              <a:rPr lang="en-US" smtClean="0"/>
              <a:t>‹#›</a:t>
            </a:fld>
            <a:endParaRPr lang="en-US" dirty="0"/>
          </a:p>
        </p:txBody>
      </p:sp>
    </p:spTree>
    <p:extLst>
      <p:ext uri="{BB962C8B-B14F-4D97-AF65-F5344CB8AC3E}">
        <p14:creationId xmlns:p14="http://schemas.microsoft.com/office/powerpoint/2010/main" val="2066597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a:xfrm>
            <a:off x="731520" y="1920242"/>
            <a:ext cx="13167360" cy="5431157"/>
          </a:xfrm>
          <a:prstGeom prst="rect">
            <a:avLst/>
          </a:prstGeom>
        </p:spPr>
        <p:txBody>
          <a:bodyPr lIns="130622" tIns="65310" rIns="130622" bIns="6531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731520" y="7627623"/>
            <a:ext cx="3413760" cy="438150"/>
          </a:xfrm>
          <a:prstGeom prst="rect">
            <a:avLst/>
          </a:prstGeom>
        </p:spPr>
        <p:txBody>
          <a:bodyPr lIns="130622" tIns="65310" rIns="130622" bIns="65310"/>
          <a:lstStyle/>
          <a:p>
            <a:endParaRPr lang="en-GB"/>
          </a:p>
        </p:txBody>
      </p:sp>
      <p:sp>
        <p:nvSpPr>
          <p:cNvPr id="5" name="Footer Placeholder 4"/>
          <p:cNvSpPr>
            <a:spLocks noGrp="1"/>
          </p:cNvSpPr>
          <p:nvPr>
            <p:ph type="ftr" sz="quarter" idx="11"/>
          </p:nvPr>
        </p:nvSpPr>
        <p:spPr>
          <a:xfrm>
            <a:off x="4998720" y="7627623"/>
            <a:ext cx="4632960" cy="438150"/>
          </a:xfrm>
          <a:prstGeom prst="rect">
            <a:avLst/>
          </a:prstGeom>
        </p:spPr>
        <p:txBody>
          <a:bodyPr lIns="130622" tIns="65310" rIns="130622" bIns="65310"/>
          <a:lstStyle/>
          <a:p>
            <a:pPr>
              <a:defRPr/>
            </a:pPr>
            <a:r>
              <a:rPr lang="en-GB" smtClean="0"/>
              <a:t>NCR Confidential</a:t>
            </a:r>
            <a:endParaRPr lang="en-GB"/>
          </a:p>
        </p:txBody>
      </p:sp>
      <p:sp>
        <p:nvSpPr>
          <p:cNvPr id="6" name="Slide Number Placeholder 5"/>
          <p:cNvSpPr>
            <a:spLocks noGrp="1"/>
          </p:cNvSpPr>
          <p:nvPr>
            <p:ph type="sldNum" sz="quarter" idx="12"/>
          </p:nvPr>
        </p:nvSpPr>
        <p:spPr/>
        <p:txBody>
          <a:bodyPr lIns="130622" tIns="65310" rIns="130622" bIns="65310"/>
          <a:lstStyle/>
          <a:p>
            <a:pPr>
              <a:defRPr/>
            </a:pPr>
            <a:fld id="{F322BD8A-8A5E-4F9D-AA4D-DFA432B06ED8}"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454858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6971" y="2555877"/>
            <a:ext cx="12436475" cy="1765301"/>
          </a:xfrm>
        </p:spPr>
        <p:txBody>
          <a:bodyPr/>
          <a:lstStyle/>
          <a:p>
            <a:r>
              <a:rPr lang="en-US" smtClean="0"/>
              <a:t>Click to edit Master title style</a:t>
            </a:r>
            <a:endParaRPr lang="en-US"/>
          </a:p>
        </p:txBody>
      </p:sp>
      <p:sp>
        <p:nvSpPr>
          <p:cNvPr id="3" name="Subtitle 2"/>
          <p:cNvSpPr>
            <a:spLocks noGrp="1"/>
          </p:cNvSpPr>
          <p:nvPr>
            <p:ph type="subTitle" idx="1"/>
          </p:nvPr>
        </p:nvSpPr>
        <p:spPr>
          <a:xfrm>
            <a:off x="2193925" y="4664077"/>
            <a:ext cx="10242551" cy="2101850"/>
          </a:xfrm>
        </p:spPr>
        <p:txBody>
          <a:bodyPr/>
          <a:lstStyle>
            <a:lvl1pPr marL="0" indent="0" algn="ctr">
              <a:buNone/>
              <a:defRPr>
                <a:solidFill>
                  <a:schemeClr val="tx1">
                    <a:tint val="75000"/>
                  </a:schemeClr>
                </a:solidFill>
              </a:defRPr>
            </a:lvl1pPr>
            <a:lvl2pPr marL="512053" indent="0" algn="ctr">
              <a:buNone/>
              <a:defRPr>
                <a:solidFill>
                  <a:schemeClr val="tx1">
                    <a:tint val="75000"/>
                  </a:schemeClr>
                </a:solidFill>
              </a:defRPr>
            </a:lvl2pPr>
            <a:lvl3pPr marL="1024107" indent="0" algn="ctr">
              <a:buNone/>
              <a:defRPr>
                <a:solidFill>
                  <a:schemeClr val="tx1">
                    <a:tint val="75000"/>
                  </a:schemeClr>
                </a:solidFill>
              </a:defRPr>
            </a:lvl3pPr>
            <a:lvl4pPr marL="1536163" indent="0" algn="ctr">
              <a:buNone/>
              <a:defRPr>
                <a:solidFill>
                  <a:schemeClr val="tx1">
                    <a:tint val="75000"/>
                  </a:schemeClr>
                </a:solidFill>
              </a:defRPr>
            </a:lvl4pPr>
            <a:lvl5pPr marL="2048218" indent="0" algn="ctr">
              <a:buNone/>
              <a:defRPr>
                <a:solidFill>
                  <a:schemeClr val="tx1">
                    <a:tint val="75000"/>
                  </a:schemeClr>
                </a:solidFill>
              </a:defRPr>
            </a:lvl5pPr>
            <a:lvl6pPr marL="2560272" indent="0" algn="ctr">
              <a:buNone/>
              <a:defRPr>
                <a:solidFill>
                  <a:schemeClr val="tx1">
                    <a:tint val="75000"/>
                  </a:schemeClr>
                </a:solidFill>
              </a:defRPr>
            </a:lvl6pPr>
            <a:lvl7pPr marL="3072325" indent="0" algn="ctr">
              <a:buNone/>
              <a:defRPr>
                <a:solidFill>
                  <a:schemeClr val="tx1">
                    <a:tint val="75000"/>
                  </a:schemeClr>
                </a:solidFill>
              </a:defRPr>
            </a:lvl7pPr>
            <a:lvl8pPr marL="3584379" indent="0" algn="ctr">
              <a:buNone/>
              <a:defRPr>
                <a:solidFill>
                  <a:schemeClr val="tx1">
                    <a:tint val="75000"/>
                  </a:schemeClr>
                </a:solidFill>
              </a:defRPr>
            </a:lvl8pPr>
            <a:lvl9pPr marL="4096432" indent="0" algn="ctr">
              <a:buNone/>
              <a:defRPr>
                <a:solidFill>
                  <a:schemeClr val="tx1">
                    <a:tint val="75000"/>
                  </a:schemeClr>
                </a:solidFill>
              </a:defRPr>
            </a:lvl9pPr>
          </a:lstStyle>
          <a:p>
            <a:r>
              <a:rPr lang="en-US" smtClean="0"/>
              <a:t>Click to edit Master subtitle style</a:t>
            </a:r>
            <a:endParaRPr lang="en-US"/>
          </a:p>
        </p:txBody>
      </p:sp>
      <p:sp>
        <p:nvSpPr>
          <p:cNvPr id="4" name="Footer Placeholder 4"/>
          <p:cNvSpPr>
            <a:spLocks noGrp="1"/>
          </p:cNvSpPr>
          <p:nvPr>
            <p:ph type="ftr" sz="quarter" idx="10"/>
          </p:nvPr>
        </p:nvSpPr>
        <p:spPr/>
        <p:txBody>
          <a:bodyPr/>
          <a:lstStyle>
            <a:lvl1pPr defTabSz="1463040">
              <a:defRPr/>
            </a:lvl1pPr>
          </a:lstStyle>
          <a:p>
            <a:pPr>
              <a:defRPr/>
            </a:pPr>
            <a:r>
              <a:rPr lang="en-US"/>
              <a:t>NCR Confidential</a:t>
            </a:r>
          </a:p>
        </p:txBody>
      </p:sp>
      <p:sp>
        <p:nvSpPr>
          <p:cNvPr id="5" name="Slide Number Placeholder 5"/>
          <p:cNvSpPr>
            <a:spLocks noGrp="1"/>
          </p:cNvSpPr>
          <p:nvPr>
            <p:ph type="sldNum" sz="quarter" idx="11"/>
          </p:nvPr>
        </p:nvSpPr>
        <p:spPr/>
        <p:txBody>
          <a:bodyPr/>
          <a:lstStyle>
            <a:lvl1pPr defTabSz="1463040">
              <a:defRPr/>
            </a:lvl1pPr>
          </a:lstStyle>
          <a:p>
            <a:pPr>
              <a:defRPr/>
            </a:pPr>
            <a:fld id="{0BAF16D1-CCA8-44E4-82B1-2E5F3BAE59ED}" type="slidenum">
              <a:rPr lang="en-US"/>
              <a:pPr>
                <a:defRPr/>
              </a:pPr>
              <a:t>‹#›</a:t>
            </a:fld>
            <a:endParaRPr lang="en-US"/>
          </a:p>
        </p:txBody>
      </p:sp>
    </p:spTree>
    <p:extLst>
      <p:ext uri="{BB962C8B-B14F-4D97-AF65-F5344CB8AC3E}">
        <p14:creationId xmlns:p14="http://schemas.microsoft.com/office/powerpoint/2010/main" val="3654570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defTabSz="1463040">
              <a:defRPr/>
            </a:lvl1pPr>
          </a:lstStyle>
          <a:p>
            <a:pPr>
              <a:defRPr/>
            </a:pPr>
            <a:r>
              <a:rPr lang="en-US"/>
              <a:t>NCR Confidential</a:t>
            </a:r>
          </a:p>
        </p:txBody>
      </p:sp>
      <p:sp>
        <p:nvSpPr>
          <p:cNvPr id="5" name="Slide Number Placeholder 5"/>
          <p:cNvSpPr>
            <a:spLocks noGrp="1"/>
          </p:cNvSpPr>
          <p:nvPr>
            <p:ph type="sldNum" sz="quarter" idx="11"/>
          </p:nvPr>
        </p:nvSpPr>
        <p:spPr/>
        <p:txBody>
          <a:bodyPr/>
          <a:lstStyle>
            <a:lvl1pPr defTabSz="1463040">
              <a:defRPr/>
            </a:lvl1pPr>
          </a:lstStyle>
          <a:p>
            <a:pPr>
              <a:defRPr/>
            </a:pPr>
            <a:fld id="{F6791E1C-7743-434B-81D4-82FA67C64BBE}" type="slidenum">
              <a:rPr lang="en-US"/>
              <a:pPr>
                <a:defRPr/>
              </a:pPr>
              <a:t>‹#›</a:t>
            </a:fld>
            <a:endParaRPr lang="en-US"/>
          </a:p>
        </p:txBody>
      </p:sp>
    </p:spTree>
    <p:extLst>
      <p:ext uri="{BB962C8B-B14F-4D97-AF65-F5344CB8AC3E}">
        <p14:creationId xmlns:p14="http://schemas.microsoft.com/office/powerpoint/2010/main" val="13348634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856633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87680" y="0"/>
            <a:ext cx="13248640" cy="100584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87680" y="1518286"/>
            <a:ext cx="6461760" cy="5431156"/>
          </a:xfrm>
          <a:prstGeom prst="rect">
            <a:avLst/>
          </a:prstGeom>
        </p:spPr>
        <p:txBody>
          <a:bodyPr/>
          <a:lstStyle>
            <a:lvl1pPr>
              <a:defRPr sz="5100"/>
            </a:lvl1pPr>
            <a:lvl2pPr>
              <a:defRPr sz="4300"/>
            </a:lvl2pPr>
            <a:lvl3pPr>
              <a:defRPr sz="35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193280" y="1518286"/>
            <a:ext cx="6461760" cy="5431156"/>
          </a:xfrm>
          <a:prstGeom prst="rect">
            <a:avLst/>
          </a:prstGeom>
        </p:spPr>
        <p:txBody>
          <a:bodyPr/>
          <a:lstStyle>
            <a:lvl1pPr>
              <a:defRPr sz="5100"/>
            </a:lvl1pPr>
            <a:lvl2pPr>
              <a:defRPr sz="4300"/>
            </a:lvl2pPr>
            <a:lvl3pPr>
              <a:defRPr sz="35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731253" y="7627939"/>
            <a:ext cx="3414295" cy="439737"/>
          </a:xfrm>
          <a:prstGeom prst="rect">
            <a:avLst/>
          </a:prstGeom>
        </p:spPr>
        <p:txBody>
          <a:bodyPr lIns="163858" tIns="81930" rIns="163858" bIns="81930"/>
          <a:lstStyle>
            <a:lvl1pPr defTabSz="1463040">
              <a:defRPr>
                <a:solidFill>
                  <a:srgbClr val="262626"/>
                </a:solidFill>
                <a:latin typeface="+mn-lt"/>
                <a:cs typeface="Arial" charset="0"/>
              </a:defRPr>
            </a:lvl1pPr>
          </a:lstStyle>
          <a:p>
            <a:pPr fontAlgn="base">
              <a:spcBef>
                <a:spcPct val="0"/>
              </a:spcBef>
              <a:spcAft>
                <a:spcPct val="0"/>
              </a:spcAft>
              <a:defRPr/>
            </a:pPr>
            <a:endParaRPr lang="en-US" sz="2900"/>
          </a:p>
        </p:txBody>
      </p:sp>
      <p:sp>
        <p:nvSpPr>
          <p:cNvPr id="6" name="Footer Placeholder 4"/>
          <p:cNvSpPr>
            <a:spLocks noGrp="1"/>
          </p:cNvSpPr>
          <p:nvPr>
            <p:ph type="ftr" sz="quarter" idx="11"/>
          </p:nvPr>
        </p:nvSpPr>
        <p:spPr>
          <a:xfrm>
            <a:off x="5120106" y="7223125"/>
            <a:ext cx="4633495" cy="438150"/>
          </a:xfrm>
        </p:spPr>
        <p:txBody>
          <a:bodyPr/>
          <a:lstStyle>
            <a:lvl1pPr defTabSz="1463040">
              <a:defRPr>
                <a:solidFill>
                  <a:srgbClr val="262626"/>
                </a:solidFill>
              </a:defRPr>
            </a:lvl1pPr>
          </a:lstStyle>
          <a:p>
            <a:pPr>
              <a:defRPr/>
            </a:pPr>
            <a:endParaRPr lang="en-US"/>
          </a:p>
        </p:txBody>
      </p:sp>
      <p:sp>
        <p:nvSpPr>
          <p:cNvPr id="7" name="Slide Number Placeholder 5"/>
          <p:cNvSpPr>
            <a:spLocks noGrp="1"/>
          </p:cNvSpPr>
          <p:nvPr>
            <p:ph type="sldNum" sz="quarter" idx="12"/>
          </p:nvPr>
        </p:nvSpPr>
        <p:spPr/>
        <p:txBody>
          <a:bodyPr/>
          <a:lstStyle>
            <a:lvl1pPr defTabSz="1463040">
              <a:defRPr>
                <a:solidFill>
                  <a:srgbClr val="262626"/>
                </a:solidFill>
              </a:defRPr>
            </a:lvl1pPr>
          </a:lstStyle>
          <a:p>
            <a:pPr>
              <a:defRPr/>
            </a:pPr>
            <a:fld id="{7AD7E2B7-1343-4030-A27E-08B56D9F51A4}" type="slidenum">
              <a:rPr lang="en-US"/>
              <a:pPr>
                <a:defRPr/>
              </a:pPr>
              <a:t>‹#›</a:t>
            </a:fld>
            <a:endParaRPr lang="en-US"/>
          </a:p>
        </p:txBody>
      </p:sp>
    </p:spTree>
    <p:extLst>
      <p:ext uri="{BB962C8B-B14F-4D97-AF65-F5344CB8AC3E}">
        <p14:creationId xmlns:p14="http://schemas.microsoft.com/office/powerpoint/2010/main" val="157908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51840" y="0"/>
            <a:ext cx="13147040" cy="1097280"/>
          </a:xfrm>
          <a:prstGeom prst="rect">
            <a:avLst/>
          </a:prstGeom>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defTabSz="1463040">
              <a:defRPr/>
            </a:lvl1pPr>
          </a:lstStyle>
          <a:p>
            <a:pPr>
              <a:defRPr/>
            </a:pPr>
            <a:fld id="{CF7473FD-E409-48BC-A984-D789050BFD89}" type="slidenum">
              <a:rPr lang="en-US"/>
              <a:pPr>
                <a:defRPr/>
              </a:pPr>
              <a:t>‹#›</a:t>
            </a:fld>
            <a:endParaRPr lang="en-US"/>
          </a:p>
        </p:txBody>
      </p:sp>
    </p:spTree>
    <p:extLst>
      <p:ext uri="{BB962C8B-B14F-4D97-AF65-F5344CB8AC3E}">
        <p14:creationId xmlns:p14="http://schemas.microsoft.com/office/powerpoint/2010/main" val="3933617405"/>
      </p:ext>
    </p:extLst>
  </p:cSld>
  <p:clrMapOvr>
    <a:masterClrMapping/>
  </p:clrMapOvr>
  <p:transition advClick="0">
    <p:cover dir="d"/>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pic>
        <p:nvPicPr>
          <p:cNvPr id="2" name="Picture 5" descr="ribbon-v.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846221" cy="822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5"/>
          <p:cNvSpPr>
            <a:spLocks noGrp="1"/>
          </p:cNvSpPr>
          <p:nvPr>
            <p:ph type="sldNum" sz="quarter" idx="10"/>
          </p:nvPr>
        </p:nvSpPr>
        <p:spPr/>
        <p:txBody>
          <a:bodyPr/>
          <a:lstStyle>
            <a:lvl1pPr defTabSz="1463040">
              <a:defRPr>
                <a:solidFill>
                  <a:srgbClr val="FFFFFF"/>
                </a:solidFill>
              </a:defRPr>
            </a:lvl1pPr>
          </a:lstStyle>
          <a:p>
            <a:pPr>
              <a:defRPr/>
            </a:pPr>
            <a:fld id="{18711500-A099-43D3-9AFB-E2B7DF9F9BDB}" type="slidenum">
              <a:rPr lang="en-US"/>
              <a:pPr>
                <a:defRPr/>
              </a:pPr>
              <a:t>‹#›</a:t>
            </a:fld>
            <a:endParaRPr lang="en-US"/>
          </a:p>
        </p:txBody>
      </p:sp>
    </p:spTree>
    <p:extLst>
      <p:ext uri="{BB962C8B-B14F-4D97-AF65-F5344CB8AC3E}">
        <p14:creationId xmlns:p14="http://schemas.microsoft.com/office/powerpoint/2010/main" val="558378224"/>
      </p:ext>
    </p:extLst>
  </p:cSld>
  <p:clrMapOvr>
    <a:masterClrMapping/>
  </p:clrMapOvr>
  <p:transition advClick="0">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96964" y="2555876"/>
            <a:ext cx="12436475" cy="1765301"/>
          </a:xfrm>
        </p:spPr>
        <p:txBody>
          <a:bodyPr/>
          <a:lstStyle/>
          <a:p>
            <a:r>
              <a:rPr lang="en-US" smtClean="0"/>
              <a:t>Click to edit Master title style</a:t>
            </a:r>
            <a:endParaRPr lang="en-US"/>
          </a:p>
        </p:txBody>
      </p:sp>
      <p:sp>
        <p:nvSpPr>
          <p:cNvPr id="3" name="Subtitle 2"/>
          <p:cNvSpPr>
            <a:spLocks noGrp="1"/>
          </p:cNvSpPr>
          <p:nvPr>
            <p:ph type="subTitle" idx="1"/>
          </p:nvPr>
        </p:nvSpPr>
        <p:spPr>
          <a:xfrm>
            <a:off x="2193925" y="4664075"/>
            <a:ext cx="10242550" cy="21018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a:xfrm>
            <a:off x="4999039" y="7627938"/>
            <a:ext cx="4632325" cy="438150"/>
          </a:xfrm>
          <a:prstGeom prst="rect">
            <a:avLst/>
          </a:prstGeom>
        </p:spPr>
        <p:txBody>
          <a:bodyPr/>
          <a:lstStyle/>
          <a:p>
            <a:r>
              <a:rPr lang="en-US" smtClean="0"/>
              <a:t>NCR Confidential</a:t>
            </a:r>
            <a:endParaRPr lang="en-US" dirty="0" smtClean="0"/>
          </a:p>
        </p:txBody>
      </p:sp>
      <p:sp>
        <p:nvSpPr>
          <p:cNvPr id="6" name="Slide Number Placeholder 5"/>
          <p:cNvSpPr>
            <a:spLocks noGrp="1"/>
          </p:cNvSpPr>
          <p:nvPr>
            <p:ph type="sldNum" sz="quarter" idx="12"/>
          </p:nvPr>
        </p:nvSpPr>
        <p:spPr/>
        <p:txBody>
          <a:bodyPr/>
          <a:lstStyle/>
          <a:p>
            <a:fld id="{2A35049D-DB52-454A-B8E6-A59A17E9EA13}" type="slidenum">
              <a:rPr lang="en-US" smtClean="0"/>
              <a:t>‹#›</a:t>
            </a:fld>
            <a:endParaRPr lang="en-US"/>
          </a:p>
        </p:txBody>
      </p:sp>
    </p:spTree>
    <p:extLst>
      <p:ext uri="{BB962C8B-B14F-4D97-AF65-F5344CB8AC3E}">
        <p14:creationId xmlns:p14="http://schemas.microsoft.com/office/powerpoint/2010/main" val="9367972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219200" y="0"/>
            <a:ext cx="12679680" cy="109728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1341120" y="1645920"/>
            <a:ext cx="12415520" cy="6126480"/>
          </a:xfrm>
          <a:prstGeom prst="rect">
            <a:avLst/>
          </a:prstGeom>
        </p:spPr>
        <p:txBody>
          <a:bodyPr rtlCol="0">
            <a:noAutofit/>
          </a:bodyPr>
          <a:lstStyle/>
          <a:p>
            <a:pPr lvl="0"/>
            <a:endParaRPr lang="en-US" noProof="0" smtClean="0"/>
          </a:p>
        </p:txBody>
      </p:sp>
    </p:spTree>
    <p:extLst>
      <p:ext uri="{BB962C8B-B14F-4D97-AF65-F5344CB8AC3E}">
        <p14:creationId xmlns:p14="http://schemas.microsoft.com/office/powerpoint/2010/main" val="598155023"/>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4999039" y="7627938"/>
            <a:ext cx="4632325" cy="438150"/>
          </a:xfrm>
          <a:prstGeom prst="rect">
            <a:avLst/>
          </a:prstGeom>
        </p:spPr>
        <p:txBody>
          <a:bodyPr/>
          <a:lstStyle/>
          <a:p>
            <a:r>
              <a:rPr lang="en-US" smtClean="0"/>
              <a:t>NCR Confidential</a:t>
            </a:r>
            <a:endParaRPr lang="en-US" dirty="0" smtClean="0"/>
          </a:p>
        </p:txBody>
      </p:sp>
      <p:sp>
        <p:nvSpPr>
          <p:cNvPr id="6" name="Slide Number Placeholder 5"/>
          <p:cNvSpPr>
            <a:spLocks noGrp="1"/>
          </p:cNvSpPr>
          <p:nvPr>
            <p:ph type="sldNum" sz="quarter" idx="12"/>
          </p:nvPr>
        </p:nvSpPr>
        <p:spPr/>
        <p:txBody>
          <a:bodyPr/>
          <a:lstStyle/>
          <a:p>
            <a:fld id="{2A35049D-DB52-454A-B8E6-A59A17E9EA13}" type="slidenum">
              <a:rPr lang="en-US" smtClean="0"/>
              <a:t>‹#›</a:t>
            </a:fld>
            <a:endParaRPr lang="en-US"/>
          </a:p>
        </p:txBody>
      </p:sp>
    </p:spTree>
    <p:extLst>
      <p:ext uri="{BB962C8B-B14F-4D97-AF65-F5344CB8AC3E}">
        <p14:creationId xmlns:p14="http://schemas.microsoft.com/office/powerpoint/2010/main" val="33092083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731520" y="7627622"/>
            <a:ext cx="3413760" cy="440056"/>
          </a:xfrm>
          <a:prstGeom prst="rect">
            <a:avLst/>
          </a:prstGeom>
        </p:spPr>
        <p:txBody>
          <a:bodyPr lIns="130622" tIns="65310" rIns="130622" bIns="65310"/>
          <a:lstStyle>
            <a:lvl1pPr>
              <a:defRPr>
                <a:latin typeface="Arial" charset="0"/>
              </a:defRPr>
            </a:lvl1pPr>
          </a:lstStyle>
          <a:p>
            <a:pPr>
              <a:defRPr/>
            </a:pPr>
            <a:endParaRPr lang="en-GB"/>
          </a:p>
        </p:txBody>
      </p:sp>
      <p:sp>
        <p:nvSpPr>
          <p:cNvPr id="3" name="Slide Number Placeholder 5"/>
          <p:cNvSpPr>
            <a:spLocks noGrp="1"/>
          </p:cNvSpPr>
          <p:nvPr>
            <p:ph type="sldNum" sz="quarter" idx="11"/>
          </p:nvPr>
        </p:nvSpPr>
        <p:spPr>
          <a:xfrm>
            <a:off x="10485120" y="7627622"/>
            <a:ext cx="3413760" cy="440056"/>
          </a:xfrm>
          <a:prstGeom prst="rect">
            <a:avLst/>
          </a:prstGeom>
        </p:spPr>
        <p:txBody>
          <a:bodyPr/>
          <a:lstStyle>
            <a:lvl1pPr>
              <a:defRPr>
                <a:latin typeface="Arial" charset="0"/>
              </a:defRPr>
            </a:lvl1pPr>
          </a:lstStyle>
          <a:p>
            <a:pPr>
              <a:defRPr/>
            </a:pPr>
            <a:fld id="{27772603-8D5F-4C85-B624-592768101250}" type="slidenum">
              <a:rPr lang="en-GB"/>
              <a:pPr>
                <a:defRPr/>
              </a:pPr>
              <a:t>‹#›</a:t>
            </a:fld>
            <a:endParaRPr lang="en-GB"/>
          </a:p>
        </p:txBody>
      </p:sp>
    </p:spTree>
    <p:extLst>
      <p:ext uri="{BB962C8B-B14F-4D97-AF65-F5344CB8AC3E}">
        <p14:creationId xmlns:p14="http://schemas.microsoft.com/office/powerpoint/2010/main" val="3478717101"/>
      </p:ext>
    </p:extLst>
  </p:cSld>
  <p:clrMapOvr>
    <a:masterClrMapping/>
  </p:clrMapOvr>
  <p:transition advClick="0" advTm="500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3" name="Title 1"/>
          <p:cNvSpPr>
            <a:spLocks noGrp="1"/>
          </p:cNvSpPr>
          <p:nvPr>
            <p:ph type="title"/>
          </p:nvPr>
        </p:nvSpPr>
        <p:spPr>
          <a:xfrm>
            <a:off x="1097280" y="0"/>
            <a:ext cx="12801600" cy="1097280"/>
          </a:xfrm>
        </p:spPr>
        <p:txBody>
          <a:bodyPr/>
          <a:lstStyle/>
          <a:p>
            <a:r>
              <a:rPr lang="en-US" smtClean="0"/>
              <a:t>Click to edit Master title style</a:t>
            </a:r>
            <a:endParaRPr lang="en-US"/>
          </a:p>
        </p:txBody>
      </p:sp>
    </p:spTree>
    <p:extLst>
      <p:ext uri="{BB962C8B-B14F-4D97-AF65-F5344CB8AC3E}">
        <p14:creationId xmlns:p14="http://schemas.microsoft.com/office/powerpoint/2010/main" val="4056061107"/>
      </p:ext>
    </p:extLst>
  </p:cSld>
  <p:clrMapOvr>
    <a:masterClrMapping/>
  </p:clrMapOvr>
  <p:transition advClick="0">
    <p:cover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End Title/Thank You">
    <p:spTree>
      <p:nvGrpSpPr>
        <p:cNvPr id="1" name=""/>
        <p:cNvGrpSpPr/>
        <p:nvPr/>
      </p:nvGrpSpPr>
      <p:grpSpPr>
        <a:xfrm>
          <a:off x="0" y="0"/>
          <a:ext cx="0" cy="0"/>
          <a:chOff x="0" y="0"/>
          <a:chExt cx="0" cy="0"/>
        </a:xfrm>
      </p:grpSpPr>
      <p:pic>
        <p:nvPicPr>
          <p:cNvPr id="6" name="Picture 5" descr="green-BGD-L.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4630400" cy="8229600"/>
          </a:xfrm>
          <a:prstGeom prst="rect">
            <a:avLst/>
          </a:prstGeom>
        </p:spPr>
      </p:pic>
      <p:sp>
        <p:nvSpPr>
          <p:cNvPr id="2" name="Title 1"/>
          <p:cNvSpPr>
            <a:spLocks noGrp="1"/>
          </p:cNvSpPr>
          <p:nvPr>
            <p:ph type="title" hasCustomPrompt="1"/>
          </p:nvPr>
        </p:nvSpPr>
        <p:spPr>
          <a:xfrm>
            <a:off x="7369371" y="3735595"/>
            <a:ext cx="6467571" cy="967043"/>
          </a:xfrm>
        </p:spPr>
        <p:txBody>
          <a:bodyPr/>
          <a:lstStyle>
            <a:lvl1pPr>
              <a:lnSpc>
                <a:spcPct val="80000"/>
              </a:lnSpc>
              <a:defRPr>
                <a:solidFill>
                  <a:schemeClr val="bg1"/>
                </a:solidFill>
                <a:latin typeface="Arial"/>
                <a:cs typeface="Arial"/>
              </a:defRPr>
            </a:lvl1pPr>
          </a:lstStyle>
          <a:p>
            <a:r>
              <a:rPr lang="en-GB" dirty="0" smtClean="0"/>
              <a:t>CLICK TO EDIT MASTER TITLE STYLE</a:t>
            </a:r>
            <a:endParaRPr lang="en-US" dirty="0"/>
          </a:p>
        </p:txBody>
      </p:sp>
      <p:sp>
        <p:nvSpPr>
          <p:cNvPr id="3" name="Slide Number Placeholder 2"/>
          <p:cNvSpPr>
            <a:spLocks noGrp="1"/>
          </p:cNvSpPr>
          <p:nvPr>
            <p:ph type="sldNum" sz="quarter" idx="10"/>
          </p:nvPr>
        </p:nvSpPr>
        <p:spPr/>
        <p:txBody>
          <a:bodyPr/>
          <a:lstStyle>
            <a:lvl1pPr>
              <a:defRPr>
                <a:solidFill>
                  <a:srgbClr val="FFFFFF"/>
                </a:solidFill>
                <a:latin typeface="Arial"/>
                <a:cs typeface="Arial"/>
              </a:defRPr>
            </a:lvl1pPr>
          </a:lstStyle>
          <a:p>
            <a:fld id="{7AD35405-1181-E840-AB39-CCAA466A4258}" type="slidenum">
              <a:rPr lang="en-US" smtClean="0"/>
              <a:pPr/>
              <a:t>‹#›</a:t>
            </a:fld>
            <a:endParaRPr lang="en-US"/>
          </a:p>
        </p:txBody>
      </p:sp>
    </p:spTree>
    <p:extLst>
      <p:ext uri="{BB962C8B-B14F-4D97-AF65-F5344CB8AC3E}">
        <p14:creationId xmlns:p14="http://schemas.microsoft.com/office/powerpoint/2010/main" val="6670960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py only layout">
    <p:spTree>
      <p:nvGrpSpPr>
        <p:cNvPr id="1" name=""/>
        <p:cNvGrpSpPr/>
        <p:nvPr/>
      </p:nvGrpSpPr>
      <p:grpSpPr>
        <a:xfrm>
          <a:off x="0" y="0"/>
          <a:ext cx="0" cy="0"/>
          <a:chOff x="0" y="0"/>
          <a:chExt cx="0" cy="0"/>
        </a:xfrm>
      </p:grpSpPr>
      <p:sp>
        <p:nvSpPr>
          <p:cNvPr id="9" name="Date Placeholder 4"/>
          <p:cNvSpPr txBox="1">
            <a:spLocks/>
          </p:cNvSpPr>
          <p:nvPr userDrawn="1"/>
        </p:nvSpPr>
        <p:spPr>
          <a:xfrm>
            <a:off x="12095481" y="7617462"/>
            <a:ext cx="2413000" cy="439419"/>
          </a:xfrm>
          <a:prstGeom prst="rect">
            <a:avLst/>
          </a:prstGeom>
        </p:spPr>
        <p:txBody>
          <a:bodyPr lIns="0" tIns="73152" rIns="146304" bIns="73152" anchor="ctr"/>
          <a:lstStyle>
            <a:defPPr>
              <a:defRPr lang="en-US"/>
            </a:defPPr>
            <a:lvl1pPr algn="l"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sz="1600" b="1" dirty="0" smtClean="0"/>
              <a:t>NCR Confidential</a:t>
            </a:r>
            <a:endParaRPr lang="en-US" sz="1600" b="1" dirty="0">
              <a:solidFill>
                <a:srgbClr val="404040"/>
              </a:solidFill>
            </a:endParaRPr>
          </a:p>
        </p:txBody>
      </p:sp>
      <p:sp>
        <p:nvSpPr>
          <p:cNvPr id="8" name="Text Placeholder 11"/>
          <p:cNvSpPr>
            <a:spLocks noGrp="1"/>
          </p:cNvSpPr>
          <p:nvPr>
            <p:ph type="body" sz="quarter" idx="25"/>
          </p:nvPr>
        </p:nvSpPr>
        <p:spPr>
          <a:xfrm>
            <a:off x="3157708" y="7657183"/>
            <a:ext cx="3733800" cy="480059"/>
          </a:xfrm>
          <a:prstGeom prst="rect">
            <a:avLst/>
          </a:prstGeom>
        </p:spPr>
        <p:txBody>
          <a:bodyPr lIns="146304" tIns="73152"/>
          <a:lstStyle>
            <a:lvl1pPr marL="0" indent="0">
              <a:buNone/>
              <a:defRPr sz="1300" baseline="0"/>
            </a:lvl1pPr>
          </a:lstStyle>
          <a:p>
            <a:pPr lvl="0"/>
            <a:r>
              <a:rPr lang="en-US" smtClean="0"/>
              <a:t>Click to edit Master text styles</a:t>
            </a:r>
          </a:p>
        </p:txBody>
      </p:sp>
      <p:sp>
        <p:nvSpPr>
          <p:cNvPr id="22" name="Text Placeholder 3"/>
          <p:cNvSpPr>
            <a:spLocks noGrp="1"/>
          </p:cNvSpPr>
          <p:nvPr>
            <p:ph type="body" sz="quarter" idx="26"/>
          </p:nvPr>
        </p:nvSpPr>
        <p:spPr>
          <a:xfrm>
            <a:off x="494613" y="2032687"/>
            <a:ext cx="12345430" cy="521661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495546" y="330201"/>
            <a:ext cx="13167360" cy="768178"/>
          </a:xfrm>
          <a:prstGeom prst="rect">
            <a:avLst/>
          </a:prstGeom>
        </p:spPr>
        <p:txBody>
          <a:bodyPr/>
          <a:lstStyle>
            <a:lvl1pPr>
              <a:defRPr sz="4200"/>
            </a:lvl1pPr>
          </a:lstStyle>
          <a:p>
            <a:r>
              <a:rPr lang="en-US" smtClean="0"/>
              <a:t>Click to edit Master title style</a:t>
            </a:r>
            <a:endParaRPr lang="en-US" dirty="0"/>
          </a:p>
        </p:txBody>
      </p:sp>
      <p:sp>
        <p:nvSpPr>
          <p:cNvPr id="12" name="Text Placeholder 2"/>
          <p:cNvSpPr>
            <a:spLocks noGrp="1"/>
          </p:cNvSpPr>
          <p:nvPr>
            <p:ph type="body" sz="quarter" idx="24"/>
          </p:nvPr>
        </p:nvSpPr>
        <p:spPr>
          <a:xfrm>
            <a:off x="498786" y="1075901"/>
            <a:ext cx="12408304" cy="581056"/>
          </a:xfrm>
          <a:prstGeom prst="rect">
            <a:avLst/>
          </a:prstGeom>
        </p:spPr>
        <p:txBody>
          <a:bodyPr/>
          <a:lstStyle>
            <a:lvl1pPr marL="0" indent="0">
              <a:buFontTx/>
              <a:buNone/>
              <a:defRPr sz="2600">
                <a:solidFill>
                  <a:srgbClr val="54B948"/>
                </a:solidFill>
              </a:defRPr>
            </a:lvl1pPr>
            <a:lvl2pPr marL="731520" indent="0">
              <a:buFontTx/>
              <a:buNone/>
              <a:defRPr/>
            </a:lvl2pPr>
            <a:lvl3pPr marL="1463040" indent="0">
              <a:buFontTx/>
              <a:buNone/>
              <a:defRPr/>
            </a:lvl3pPr>
            <a:lvl4pPr marL="2194560" indent="0">
              <a:buFontTx/>
              <a:buNone/>
              <a:defRPr/>
            </a:lvl4pPr>
            <a:lvl5pPr marL="2926080" indent="0">
              <a:buFontTx/>
              <a:buNone/>
              <a:defRPr/>
            </a:lvl5pPr>
          </a:lstStyle>
          <a:p>
            <a:pPr lvl="0"/>
            <a:r>
              <a:rPr lang="en-US" smtClean="0"/>
              <a:t>Click to edit Master text styles</a:t>
            </a:r>
          </a:p>
        </p:txBody>
      </p:sp>
    </p:spTree>
    <p:extLst>
      <p:ext uri="{BB962C8B-B14F-4D97-AF65-F5344CB8AC3E}">
        <p14:creationId xmlns:p14="http://schemas.microsoft.com/office/powerpoint/2010/main" val="494996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87680" y="0"/>
            <a:ext cx="13248640" cy="100584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87680" y="1518286"/>
            <a:ext cx="6461760" cy="5431156"/>
          </a:xfrm>
          <a:prstGeom prst="rect">
            <a:avLst/>
          </a:prstGeom>
        </p:spPr>
        <p:txBody>
          <a:bodyPr/>
          <a:lstStyle>
            <a:lvl1pPr>
              <a:defRPr sz="5100"/>
            </a:lvl1pPr>
            <a:lvl2pPr>
              <a:defRPr sz="4300"/>
            </a:lvl2pPr>
            <a:lvl3pPr>
              <a:defRPr sz="35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7193280" y="1518286"/>
            <a:ext cx="6461760" cy="5431156"/>
          </a:xfrm>
          <a:prstGeom prst="rect">
            <a:avLst/>
          </a:prstGeom>
        </p:spPr>
        <p:txBody>
          <a:bodyPr/>
          <a:lstStyle>
            <a:lvl1pPr>
              <a:defRPr sz="5100"/>
            </a:lvl1pPr>
            <a:lvl2pPr>
              <a:defRPr sz="4300"/>
            </a:lvl2pPr>
            <a:lvl3pPr>
              <a:defRPr sz="35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731253" y="7627939"/>
            <a:ext cx="3414295" cy="439737"/>
          </a:xfrm>
          <a:prstGeom prst="rect">
            <a:avLst/>
          </a:prstGeom>
        </p:spPr>
        <p:txBody>
          <a:bodyPr lIns="163858" tIns="81930" rIns="163858" bIns="81930"/>
          <a:lstStyle>
            <a:lvl1pPr defTabSz="1463040">
              <a:defRPr>
                <a:solidFill>
                  <a:srgbClr val="262626"/>
                </a:solidFill>
                <a:latin typeface="+mn-lt"/>
                <a:cs typeface="Arial" charset="0"/>
              </a:defRPr>
            </a:lvl1pPr>
          </a:lstStyle>
          <a:p>
            <a:pPr fontAlgn="base">
              <a:spcBef>
                <a:spcPct val="0"/>
              </a:spcBef>
              <a:spcAft>
                <a:spcPct val="0"/>
              </a:spcAft>
              <a:defRPr/>
            </a:pPr>
            <a:endParaRPr lang="en-US" sz="2900"/>
          </a:p>
        </p:txBody>
      </p:sp>
      <p:sp>
        <p:nvSpPr>
          <p:cNvPr id="6" name="Footer Placeholder 4"/>
          <p:cNvSpPr>
            <a:spLocks noGrp="1"/>
          </p:cNvSpPr>
          <p:nvPr>
            <p:ph type="ftr" sz="quarter" idx="11"/>
          </p:nvPr>
        </p:nvSpPr>
        <p:spPr>
          <a:xfrm>
            <a:off x="5120106" y="7223125"/>
            <a:ext cx="4633495" cy="438150"/>
          </a:xfrm>
        </p:spPr>
        <p:txBody>
          <a:bodyPr/>
          <a:lstStyle>
            <a:lvl1pPr defTabSz="1463040">
              <a:defRPr>
                <a:solidFill>
                  <a:srgbClr val="262626"/>
                </a:solidFill>
              </a:defRPr>
            </a:lvl1pPr>
          </a:lstStyle>
          <a:p>
            <a:pPr>
              <a:defRPr/>
            </a:pPr>
            <a:endParaRPr lang="en-US"/>
          </a:p>
        </p:txBody>
      </p:sp>
      <p:sp>
        <p:nvSpPr>
          <p:cNvPr id="7" name="Slide Number Placeholder 5"/>
          <p:cNvSpPr>
            <a:spLocks noGrp="1"/>
          </p:cNvSpPr>
          <p:nvPr>
            <p:ph type="sldNum" sz="quarter" idx="12"/>
          </p:nvPr>
        </p:nvSpPr>
        <p:spPr/>
        <p:txBody>
          <a:bodyPr/>
          <a:lstStyle>
            <a:lvl1pPr defTabSz="1463040">
              <a:defRPr>
                <a:solidFill>
                  <a:srgbClr val="262626"/>
                </a:solidFill>
              </a:defRPr>
            </a:lvl1pPr>
          </a:lstStyle>
          <a:p>
            <a:pPr>
              <a:defRPr/>
            </a:pPr>
            <a:fld id="{7AD7E2B7-1343-4030-A27E-08B56D9F51A4}" type="slidenum">
              <a:rPr lang="en-US"/>
              <a:pPr>
                <a:defRPr/>
              </a:pPr>
              <a:t>‹#›</a:t>
            </a:fld>
            <a:endParaRPr lang="en-US"/>
          </a:p>
        </p:txBody>
      </p:sp>
    </p:spTree>
    <p:extLst>
      <p:ext uri="{BB962C8B-B14F-4D97-AF65-F5344CB8AC3E}">
        <p14:creationId xmlns:p14="http://schemas.microsoft.com/office/powerpoint/2010/main" val="19109916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533614" y="1951843"/>
            <a:ext cx="12356080" cy="5302397"/>
          </a:xfrm>
          <a:noFill/>
        </p:spPr>
        <p:txBody>
          <a:bodyPr lIns="172800" tIns="172800" rIns="172800"/>
          <a:lstStyle>
            <a:lvl1pPr marL="271781" indent="-271781">
              <a:lnSpc>
                <a:spcPct val="100000"/>
              </a:lnSpc>
              <a:spcBef>
                <a:spcPts val="640"/>
              </a:spcBef>
              <a:spcAft>
                <a:spcPts val="640"/>
              </a:spcAft>
              <a:buFont typeface="Wingdings" pitchFamily="2" charset="2"/>
              <a:buChar char="§"/>
              <a:tabLst/>
              <a:defRPr sz="3200"/>
            </a:lvl1pPr>
            <a:lvl2pPr marL="543560" indent="-271781">
              <a:lnSpc>
                <a:spcPct val="100000"/>
              </a:lnSpc>
              <a:spcBef>
                <a:spcPts val="640"/>
              </a:spcBef>
              <a:spcAft>
                <a:spcPts val="640"/>
              </a:spcAft>
              <a:buFont typeface="Wingdings" pitchFamily="2" charset="2"/>
              <a:buChar char="§"/>
              <a:defRPr sz="2900"/>
            </a:lvl2pPr>
            <a:lvl3pPr marL="828040" indent="-284480">
              <a:lnSpc>
                <a:spcPct val="100000"/>
              </a:lnSpc>
              <a:spcBef>
                <a:spcPts val="640"/>
              </a:spcBef>
              <a:spcAft>
                <a:spcPts val="640"/>
              </a:spcAft>
              <a:buFont typeface="Wingdings" pitchFamily="2" charset="2"/>
              <a:buChar char="§"/>
              <a:defRPr sz="2600"/>
            </a:lvl3pPr>
            <a:lvl4pPr marL="1099821" indent="-271781">
              <a:lnSpc>
                <a:spcPct val="100000"/>
              </a:lnSpc>
              <a:spcBef>
                <a:spcPts val="640"/>
              </a:spcBef>
              <a:spcAft>
                <a:spcPts val="640"/>
              </a:spcAft>
              <a:buFont typeface="Wingdings" pitchFamily="2" charset="2"/>
              <a:buChar char="§"/>
              <a:defRPr sz="2200"/>
            </a:lvl4pPr>
            <a:lvl5pPr marL="1371600" indent="-271781">
              <a:lnSpc>
                <a:spcPct val="100000"/>
              </a:lnSpc>
              <a:spcBef>
                <a:spcPts val="640"/>
              </a:spcBef>
              <a:spcAft>
                <a:spcPts val="640"/>
              </a:spcAft>
              <a:buFont typeface="Wingdings" pitchFamily="2" charset="2"/>
              <a:buChar char="§"/>
              <a:defRPr sz="1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ooter Placeholder 1"/>
          <p:cNvSpPr>
            <a:spLocks noGrp="1"/>
          </p:cNvSpPr>
          <p:nvPr>
            <p:ph type="ftr" sz="quarter" idx="21"/>
          </p:nvPr>
        </p:nvSpPr>
        <p:spPr>
          <a:xfrm>
            <a:off x="1902461" y="7617462"/>
            <a:ext cx="4632960" cy="439419"/>
          </a:xfrm>
          <a:prstGeom prst="rect">
            <a:avLst/>
          </a:prstGeom>
        </p:spPr>
        <p:txBody>
          <a:bodyPr lIns="146304" tIns="73152" rIns="146304" bIns="73152"/>
          <a:lstStyle>
            <a:lvl1pPr>
              <a:defRPr/>
            </a:lvl1pPr>
          </a:lstStyle>
          <a:p>
            <a:pPr>
              <a:defRPr/>
            </a:pPr>
            <a:r>
              <a:rPr lang="en-US" smtClean="0"/>
              <a:t>NCR Confidential</a:t>
            </a:r>
            <a:endParaRPr lang="en-US" dirty="0"/>
          </a:p>
        </p:txBody>
      </p:sp>
      <p:sp>
        <p:nvSpPr>
          <p:cNvPr id="12" name="Date Placeholder 2"/>
          <p:cNvSpPr>
            <a:spLocks noGrp="1"/>
          </p:cNvSpPr>
          <p:nvPr>
            <p:ph type="dt" sz="half" idx="22"/>
          </p:nvPr>
        </p:nvSpPr>
        <p:spPr>
          <a:xfrm>
            <a:off x="759461" y="7617462"/>
            <a:ext cx="1104899" cy="439419"/>
          </a:xfrm>
          <a:prstGeom prst="rect">
            <a:avLst/>
          </a:prstGeom>
        </p:spPr>
        <p:txBody>
          <a:bodyPr lIns="146304" tIns="73152" rIns="146304" bIns="73152"/>
          <a:lstStyle>
            <a:lvl1pPr>
              <a:defRPr/>
            </a:lvl1pPr>
          </a:lstStyle>
          <a:p>
            <a:pPr>
              <a:defRPr/>
            </a:pPr>
            <a:endParaRPr lang="en-US" dirty="0"/>
          </a:p>
        </p:txBody>
      </p:sp>
      <p:sp>
        <p:nvSpPr>
          <p:cNvPr id="13" name="Slide Number Placeholder 10"/>
          <p:cNvSpPr>
            <a:spLocks noGrp="1"/>
          </p:cNvSpPr>
          <p:nvPr>
            <p:ph type="sldNum" sz="quarter" idx="23"/>
          </p:nvPr>
        </p:nvSpPr>
        <p:spPr>
          <a:xfrm>
            <a:off x="13779502" y="7686040"/>
            <a:ext cx="378459" cy="368301"/>
          </a:xfrm>
          <a:prstGeom prst="rect">
            <a:avLst/>
          </a:prstGeom>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563206" y="213675"/>
            <a:ext cx="13167360" cy="1371600"/>
          </a:xfrm>
          <a:prstGeom prst="rect">
            <a:avLst/>
          </a:prstGeom>
        </p:spPr>
        <p:txBody>
          <a:bodyPr/>
          <a:lstStyle>
            <a:lvl1pPr>
              <a:defRPr sz="51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41566678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image" Target="../media/image2.png"/><Relationship Id="rId4" Type="http://schemas.openxmlformats.org/officeDocument/2006/relationships/slideLayout" Target="../slideLayouts/slideLayout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5.xml"/><Relationship Id="rId1" Type="http://schemas.openxmlformats.org/officeDocument/2006/relationships/slideLayout" Target="../slideLayouts/slideLayout12.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6.xml"/><Relationship Id="rId1" Type="http://schemas.openxmlformats.org/officeDocument/2006/relationships/slideLayout" Target="../slideLayouts/slideLayout13.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GreenandRibbo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 y="0"/>
            <a:ext cx="7920693" cy="8229600"/>
          </a:xfrm>
          <a:prstGeom prst="rect">
            <a:avLst/>
          </a:prstGeom>
        </p:spPr>
      </p:pic>
      <p:sp>
        <p:nvSpPr>
          <p:cNvPr id="2" name="Title Placeholder 1"/>
          <p:cNvSpPr>
            <a:spLocks noGrp="1"/>
          </p:cNvSpPr>
          <p:nvPr>
            <p:ph type="title"/>
          </p:nvPr>
        </p:nvSpPr>
        <p:spPr>
          <a:xfrm>
            <a:off x="731520" y="2971801"/>
            <a:ext cx="6888480" cy="1905000"/>
          </a:xfrm>
          <a:prstGeom prst="rect">
            <a:avLst/>
          </a:prstGeom>
        </p:spPr>
        <p:txBody>
          <a:bodyPr vert="horz" lIns="130622" tIns="65310" rIns="130622" bIns="65310" rtlCol="0" anchor="t" anchorCtr="0">
            <a:noAutofit/>
          </a:bodyPr>
          <a:lstStyle/>
          <a:p>
            <a:r>
              <a:rPr lang="en-US" dirty="0" smtClean="0"/>
              <a:t>Title goes here, justified left</a:t>
            </a:r>
            <a:endParaRPr lang="en-US" dirty="0"/>
          </a:p>
        </p:txBody>
      </p:sp>
      <p:sp>
        <p:nvSpPr>
          <p:cNvPr id="3" name="Text Placeholder 2"/>
          <p:cNvSpPr>
            <a:spLocks noGrp="1"/>
          </p:cNvSpPr>
          <p:nvPr>
            <p:ph type="body" idx="1"/>
          </p:nvPr>
        </p:nvSpPr>
        <p:spPr>
          <a:xfrm>
            <a:off x="731520" y="4648201"/>
            <a:ext cx="6888480" cy="899160"/>
          </a:xfrm>
          <a:prstGeom prst="rect">
            <a:avLst/>
          </a:prstGeom>
        </p:spPr>
        <p:txBody>
          <a:bodyPr vert="horz" lIns="130622" tIns="65310" rIns="130622" bIns="65310" rtlCol="0">
            <a:normAutofit/>
          </a:bodyPr>
          <a:lstStyle/>
          <a:p>
            <a:pPr lvl="0"/>
            <a:r>
              <a:rPr lang="en-US" dirty="0" smtClean="0"/>
              <a:t>Subtitle/presenter name</a:t>
            </a:r>
            <a:endParaRPr lang="en-US" dirty="0"/>
          </a:p>
        </p:txBody>
      </p:sp>
      <p:pic>
        <p:nvPicPr>
          <p:cNvPr id="5" name="Picture 4" descr="GreenandRibbon.pn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 y="0"/>
            <a:ext cx="7920693" cy="8229600"/>
          </a:xfrm>
          <a:prstGeom prst="rect">
            <a:avLst/>
          </a:prstGeom>
        </p:spPr>
      </p:pic>
    </p:spTree>
    <p:extLst>
      <p:ext uri="{BB962C8B-B14F-4D97-AF65-F5344CB8AC3E}">
        <p14:creationId xmlns:p14="http://schemas.microsoft.com/office/powerpoint/2010/main" val="1151406651"/>
      </p:ext>
    </p:extLst>
  </p:cSld>
  <p:clrMap bg1="lt1" tx1="dk1" bg2="lt2" tx2="dk2" accent1="accent1" accent2="accent2" accent3="accent3" accent4="accent4" accent5="accent5" accent6="accent6" hlink="hlink" folHlink="folHlink"/>
  <p:sldLayoutIdLst>
    <p:sldLayoutId id="2147483673" r:id="rId1"/>
  </p:sldLayoutIdLst>
  <p:hf hdr="0" dt="0"/>
  <p:txStyles>
    <p:titleStyle>
      <a:lvl1pPr algn="l" defTabSz="1306221" rtl="0" eaLnBrk="1" latinLnBrk="0" hangingPunct="1">
        <a:spcBef>
          <a:spcPct val="0"/>
        </a:spcBef>
        <a:buNone/>
        <a:defRPr sz="4500" b="1" kern="1200" cap="all" baseline="0">
          <a:solidFill>
            <a:schemeClr val="bg1"/>
          </a:solidFill>
          <a:latin typeface="Arial" pitchFamily="34" charset="0"/>
          <a:ea typeface="+mj-ea"/>
          <a:cs typeface="Arial" pitchFamily="34" charset="0"/>
        </a:defRPr>
      </a:lvl1pPr>
    </p:titleStyle>
    <p:bodyStyle>
      <a:lvl1pPr marL="0"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1pPr>
      <a:lvl2pPr marL="653110"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2pPr>
      <a:lvl3pPr marL="1306221"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3pPr>
      <a:lvl4pPr marL="1959331"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4pPr>
      <a:lvl5pPr marL="2612442"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5pPr>
      <a:lvl6pPr marL="3592106" indent="-326555" algn="l" defTabSz="1306221"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1"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6" indent="-326555" algn="l" defTabSz="1306221"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1"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1" rtl="0" eaLnBrk="1" latinLnBrk="0" hangingPunct="1">
        <a:defRPr sz="2600" kern="1200">
          <a:solidFill>
            <a:schemeClr val="tx1"/>
          </a:solidFill>
          <a:latin typeface="+mn-lt"/>
          <a:ea typeface="+mn-ea"/>
          <a:cs typeface="+mn-cs"/>
        </a:defRPr>
      </a:lvl1pPr>
      <a:lvl2pPr marL="653110" algn="l" defTabSz="1306221" rtl="0" eaLnBrk="1" latinLnBrk="0" hangingPunct="1">
        <a:defRPr sz="2600" kern="1200">
          <a:solidFill>
            <a:schemeClr val="tx1"/>
          </a:solidFill>
          <a:latin typeface="+mn-lt"/>
          <a:ea typeface="+mn-ea"/>
          <a:cs typeface="+mn-cs"/>
        </a:defRPr>
      </a:lvl2pPr>
      <a:lvl3pPr marL="1306221" algn="l" defTabSz="1306221" rtl="0" eaLnBrk="1" latinLnBrk="0" hangingPunct="1">
        <a:defRPr sz="2600" kern="1200">
          <a:solidFill>
            <a:schemeClr val="tx1"/>
          </a:solidFill>
          <a:latin typeface="+mn-lt"/>
          <a:ea typeface="+mn-ea"/>
          <a:cs typeface="+mn-cs"/>
        </a:defRPr>
      </a:lvl3pPr>
      <a:lvl4pPr marL="1959331" algn="l" defTabSz="1306221" rtl="0" eaLnBrk="1" latinLnBrk="0" hangingPunct="1">
        <a:defRPr sz="2600" kern="1200">
          <a:solidFill>
            <a:schemeClr val="tx1"/>
          </a:solidFill>
          <a:latin typeface="+mn-lt"/>
          <a:ea typeface="+mn-ea"/>
          <a:cs typeface="+mn-cs"/>
        </a:defRPr>
      </a:lvl4pPr>
      <a:lvl5pPr marL="2612442" algn="l" defTabSz="1306221" rtl="0" eaLnBrk="1" latinLnBrk="0" hangingPunct="1">
        <a:defRPr sz="2600" kern="1200">
          <a:solidFill>
            <a:schemeClr val="tx1"/>
          </a:solidFill>
          <a:latin typeface="+mn-lt"/>
          <a:ea typeface="+mn-ea"/>
          <a:cs typeface="+mn-cs"/>
        </a:defRPr>
      </a:lvl5pPr>
      <a:lvl6pPr marL="3265550" algn="l" defTabSz="1306221" rtl="0" eaLnBrk="1" latinLnBrk="0" hangingPunct="1">
        <a:defRPr sz="2600" kern="1200">
          <a:solidFill>
            <a:schemeClr val="tx1"/>
          </a:solidFill>
          <a:latin typeface="+mn-lt"/>
          <a:ea typeface="+mn-ea"/>
          <a:cs typeface="+mn-cs"/>
        </a:defRPr>
      </a:lvl6pPr>
      <a:lvl7pPr marL="3918661" algn="l" defTabSz="1306221" rtl="0" eaLnBrk="1" latinLnBrk="0" hangingPunct="1">
        <a:defRPr sz="2600" kern="1200">
          <a:solidFill>
            <a:schemeClr val="tx1"/>
          </a:solidFill>
          <a:latin typeface="+mn-lt"/>
          <a:ea typeface="+mn-ea"/>
          <a:cs typeface="+mn-cs"/>
        </a:defRPr>
      </a:lvl7pPr>
      <a:lvl8pPr marL="4571771" algn="l" defTabSz="1306221" rtl="0" eaLnBrk="1" latinLnBrk="0" hangingPunct="1">
        <a:defRPr sz="2600" kern="1200">
          <a:solidFill>
            <a:schemeClr val="tx1"/>
          </a:solidFill>
          <a:latin typeface="+mn-lt"/>
          <a:ea typeface="+mn-ea"/>
          <a:cs typeface="+mn-cs"/>
        </a:defRPr>
      </a:lvl8pPr>
      <a:lvl9pPr marL="5224882" algn="l" defTabSz="1306221" rtl="0" eaLnBrk="1" latinLnBrk="0" hangingPunct="1">
        <a:defRPr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472441"/>
            <a:ext cx="12679363" cy="685800"/>
          </a:xfrm>
          <a:prstGeom prst="rect">
            <a:avLst/>
          </a:prstGeom>
        </p:spPr>
        <p:txBody>
          <a:bodyPr vert="horz" lIns="91440" tIns="45720" rIns="91440" bIns="4572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1219200" y="1467646"/>
            <a:ext cx="12679363" cy="5294312"/>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485439" y="7627938"/>
            <a:ext cx="3413125" cy="438150"/>
          </a:xfrm>
          <a:prstGeom prst="rect">
            <a:avLst/>
          </a:prstGeom>
        </p:spPr>
        <p:txBody>
          <a:bodyPr vert="horz" lIns="91440" tIns="45720" rIns="91440" bIns="45720" rtlCol="0" anchor="ctr"/>
          <a:lstStyle>
            <a:lvl1pPr algn="r">
              <a:defRPr sz="1400" b="1">
                <a:solidFill>
                  <a:srgbClr val="646464"/>
                </a:solidFill>
                <a:latin typeface="Arial" pitchFamily="34" charset="0"/>
                <a:cs typeface="Arial" pitchFamily="34" charset="0"/>
              </a:defRPr>
            </a:lvl1pPr>
          </a:lstStyle>
          <a:p>
            <a:fld id="{2A35049D-DB52-454A-B8E6-A59A17E9EA13}" type="slidenum">
              <a:rPr lang="en-US" smtClean="0"/>
              <a:pPr/>
              <a:t>‹#›</a:t>
            </a:fld>
            <a:endParaRPr lang="en-US" dirty="0"/>
          </a:p>
        </p:txBody>
      </p:sp>
      <p:sp>
        <p:nvSpPr>
          <p:cNvPr id="8" name="Footer Placeholder 4"/>
          <p:cNvSpPr>
            <a:spLocks noGrp="1"/>
          </p:cNvSpPr>
          <p:nvPr>
            <p:ph type="ftr" sz="quarter" idx="3"/>
          </p:nvPr>
        </p:nvSpPr>
        <p:spPr>
          <a:xfrm>
            <a:off x="4999039" y="7627938"/>
            <a:ext cx="4632325" cy="438150"/>
          </a:xfrm>
          <a:prstGeom prst="rect">
            <a:avLst/>
          </a:prstGeom>
        </p:spPr>
        <p:txBody>
          <a:bodyPr lIns="91440" tIns="45720" rIns="91440" bIns="45720" anchor="ctr" anchorCtr="0"/>
          <a:lstStyle>
            <a:lvl1pPr algn="ctr">
              <a:defRPr sz="1400" b="1">
                <a:solidFill>
                  <a:srgbClr val="54B948"/>
                </a:solidFill>
                <a:latin typeface="Arial" pitchFamily="34" charset="0"/>
                <a:cs typeface="Arial" pitchFamily="34" charset="0"/>
              </a:defRPr>
            </a:lvl1pPr>
          </a:lstStyle>
          <a:p>
            <a:r>
              <a:rPr lang="en-US" smtClean="0"/>
              <a:t>NCR Confidential</a:t>
            </a:r>
            <a:endParaRPr lang="en-US" dirty="0"/>
          </a:p>
        </p:txBody>
      </p:sp>
      <p:pic>
        <p:nvPicPr>
          <p:cNvPr id="9" name="Picture 8" descr="GreenRibbon.png"/>
          <p:cNvPicPr>
            <a:picLocks noChangeAspect="1"/>
          </p:cNvPicPr>
          <p:nvPr userDrawn="1"/>
        </p:nvPicPr>
        <p:blipFill rotWithShape="1">
          <a:blip r:embed="rId10" cstate="email">
            <a:extLst>
              <a:ext uri="{28A0092B-C50C-407E-A947-70E740481C1C}">
                <a14:useLocalDpi xmlns:a14="http://schemas.microsoft.com/office/drawing/2010/main" val="0"/>
              </a:ext>
            </a:extLst>
          </a:blip>
          <a:srcRect/>
          <a:stretch/>
        </p:blipFill>
        <p:spPr>
          <a:xfrm>
            <a:off x="-76200" y="-15239"/>
            <a:ext cx="973606" cy="8244840"/>
          </a:xfrm>
          <a:prstGeom prst="rect">
            <a:avLst/>
          </a:prstGeom>
        </p:spPr>
      </p:pic>
    </p:spTree>
    <p:extLst>
      <p:ext uri="{BB962C8B-B14F-4D97-AF65-F5344CB8AC3E}">
        <p14:creationId xmlns:p14="http://schemas.microsoft.com/office/powerpoint/2010/main" val="2602666653"/>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8" r:id="rId3"/>
    <p:sldLayoutId id="2147483767" r:id="rId4"/>
    <p:sldLayoutId id="2147483771" r:id="rId5"/>
    <p:sldLayoutId id="2147483799" r:id="rId6"/>
    <p:sldLayoutId id="2147483808" r:id="rId7"/>
    <p:sldLayoutId id="2147483809" r:id="rId8"/>
  </p:sldLayoutIdLst>
  <p:timing>
    <p:tnLst>
      <p:par>
        <p:cTn id="1" dur="indefinite" restart="never" nodeType="tmRoot"/>
      </p:par>
    </p:tnLst>
  </p:timing>
  <p:hf hdr="0" dt="0"/>
  <p:txStyles>
    <p:titleStyle>
      <a:lvl1pPr algn="l" defTabSz="914400" rtl="0" eaLnBrk="1" latinLnBrk="0" hangingPunct="1">
        <a:spcBef>
          <a:spcPct val="0"/>
        </a:spcBef>
        <a:buNone/>
        <a:defRPr sz="4500" b="1" kern="1200" cap="none" baseline="0">
          <a:solidFill>
            <a:srgbClr val="646464"/>
          </a:solidFill>
          <a:latin typeface="Arial" pitchFamily="34" charset="0"/>
          <a:ea typeface="+mj-ea"/>
          <a:cs typeface="Arial" pitchFamily="34" charset="0"/>
        </a:defRPr>
      </a:lvl1pPr>
    </p:titleStyle>
    <p:bodyStyle>
      <a:lvl1pPr marL="228600" indent="-228600" algn="l" defTabSz="914400" rtl="0" eaLnBrk="1" latinLnBrk="0" hangingPunct="1">
        <a:spcBef>
          <a:spcPts val="600"/>
        </a:spcBef>
        <a:spcAft>
          <a:spcPts val="600"/>
        </a:spcAft>
        <a:buClr>
          <a:srgbClr val="54B948"/>
        </a:buClr>
        <a:buFont typeface="Arial" pitchFamily="34" charset="0"/>
        <a:buChar char="•"/>
        <a:defRPr sz="2900" kern="1200">
          <a:solidFill>
            <a:srgbClr val="646464"/>
          </a:solidFill>
          <a:latin typeface="Arial" pitchFamily="34" charset="0"/>
          <a:ea typeface="+mn-ea"/>
          <a:cs typeface="Arial" pitchFamily="34" charset="0"/>
        </a:defRPr>
      </a:lvl1pPr>
      <a:lvl2pPr marL="457200" indent="-228600" algn="l" defTabSz="914400" rtl="0" eaLnBrk="1" latinLnBrk="0" hangingPunct="1">
        <a:spcBef>
          <a:spcPts val="600"/>
        </a:spcBef>
        <a:spcAft>
          <a:spcPts val="600"/>
        </a:spcAft>
        <a:buClr>
          <a:srgbClr val="54B948"/>
        </a:buClr>
        <a:buFont typeface="Arial" pitchFamily="34" charset="0"/>
        <a:buChar char="•"/>
        <a:defRPr sz="2400" kern="1200">
          <a:solidFill>
            <a:srgbClr val="646464"/>
          </a:solidFill>
          <a:latin typeface="Arial" pitchFamily="34" charset="0"/>
          <a:ea typeface="+mn-ea"/>
          <a:cs typeface="Arial" pitchFamily="34" charset="0"/>
        </a:defRPr>
      </a:lvl2pPr>
      <a:lvl3pPr marL="625475" indent="-168275" algn="l" defTabSz="914400" rtl="0" eaLnBrk="1" latinLnBrk="0" hangingPunct="1">
        <a:spcBef>
          <a:spcPts val="600"/>
        </a:spcBef>
        <a:spcAft>
          <a:spcPts val="600"/>
        </a:spcAft>
        <a:buClr>
          <a:srgbClr val="54B948"/>
        </a:buClr>
        <a:buFont typeface="Arial" pitchFamily="34" charset="0"/>
        <a:buChar char="•"/>
        <a:defRPr sz="2100" kern="1200">
          <a:solidFill>
            <a:srgbClr val="646464"/>
          </a:solidFill>
          <a:latin typeface="Arial" pitchFamily="34" charset="0"/>
          <a:ea typeface="+mn-ea"/>
          <a:cs typeface="Arial" pitchFamily="34" charset="0"/>
        </a:defRPr>
      </a:lvl3pPr>
      <a:lvl4pPr marL="808038" indent="-182563" algn="l" defTabSz="914400" rtl="0" eaLnBrk="1" latinLnBrk="0" hangingPunct="1">
        <a:spcBef>
          <a:spcPts val="600"/>
        </a:spcBef>
        <a:spcAft>
          <a:spcPts val="600"/>
        </a:spcAft>
        <a:buClr>
          <a:srgbClr val="54B948"/>
        </a:buClr>
        <a:buFont typeface="Arial" pitchFamily="34" charset="0"/>
        <a:buChar char="•"/>
        <a:defRPr sz="1800" kern="1200">
          <a:solidFill>
            <a:srgbClr val="646464"/>
          </a:solidFill>
          <a:latin typeface="Arial" pitchFamily="34" charset="0"/>
          <a:ea typeface="+mn-ea"/>
          <a:cs typeface="Arial" pitchFamily="34" charset="0"/>
        </a:defRPr>
      </a:lvl4pPr>
      <a:lvl5pPr marL="974725" indent="-166688" algn="l" defTabSz="914400" rtl="0" eaLnBrk="1" latinLnBrk="0" hangingPunct="1">
        <a:spcBef>
          <a:spcPts val="600"/>
        </a:spcBef>
        <a:spcAft>
          <a:spcPts val="600"/>
        </a:spcAft>
        <a:buClr>
          <a:srgbClr val="54B948"/>
        </a:buClr>
        <a:buFont typeface="Arial" pitchFamily="34" charset="0"/>
        <a:buChar char="•"/>
        <a:defRPr sz="1600" kern="1200">
          <a:solidFill>
            <a:srgbClr val="646464"/>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green-BGD-L.jpg"/>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4630400" cy="8229600"/>
          </a:xfrm>
          <a:prstGeom prst="rect">
            <a:avLst/>
          </a:prstGeom>
        </p:spPr>
      </p:pic>
      <p:sp>
        <p:nvSpPr>
          <p:cNvPr id="2" name="Title Placeholder 1"/>
          <p:cNvSpPr>
            <a:spLocks noGrp="1"/>
          </p:cNvSpPr>
          <p:nvPr>
            <p:ph type="title"/>
          </p:nvPr>
        </p:nvSpPr>
        <p:spPr>
          <a:xfrm>
            <a:off x="685801" y="3429000"/>
            <a:ext cx="13166725" cy="1371600"/>
          </a:xfrm>
          <a:prstGeom prst="rect">
            <a:avLst/>
          </a:prstGeom>
        </p:spPr>
        <p:txBody>
          <a:bodyPr vert="horz" lIns="91440" tIns="45720" rIns="91440" bIns="45720" rtlCol="0" anchor="ctr">
            <a:noAutofit/>
          </a:bodyPr>
          <a:lstStyle/>
          <a:p>
            <a:r>
              <a:rPr lang="en-US" dirty="0" smtClean="0"/>
              <a:t>Click to edit section break</a:t>
            </a:r>
            <a:endParaRPr lang="en-US" dirty="0"/>
          </a:p>
        </p:txBody>
      </p:sp>
      <p:sp>
        <p:nvSpPr>
          <p:cNvPr id="8" name="Slide Number Placeholder 5"/>
          <p:cNvSpPr>
            <a:spLocks noGrp="1"/>
          </p:cNvSpPr>
          <p:nvPr>
            <p:ph type="sldNum" sz="quarter" idx="4"/>
          </p:nvPr>
        </p:nvSpPr>
        <p:spPr>
          <a:xfrm>
            <a:off x="10485439" y="7627938"/>
            <a:ext cx="3413125" cy="438150"/>
          </a:xfrm>
          <a:prstGeom prst="rect">
            <a:avLst/>
          </a:prstGeom>
        </p:spPr>
        <p:txBody>
          <a:bodyPr lIns="91440" tIns="45720" rIns="91440" bIns="45720" anchor="ctr" anchorCtr="0"/>
          <a:lstStyle>
            <a:lvl1pPr algn="r">
              <a:defRPr sz="1400">
                <a:solidFill>
                  <a:schemeClr val="bg1"/>
                </a:solidFill>
                <a:latin typeface="Arial" pitchFamily="34" charset="0"/>
                <a:cs typeface="Arial" pitchFamily="34" charset="0"/>
              </a:defRPr>
            </a:lvl1pPr>
          </a:lstStyle>
          <a:p>
            <a:fld id="{2A35049D-DB52-454A-B8E6-A59A17E9EA13}" type="slidenum">
              <a:rPr lang="en-US" smtClean="0"/>
              <a:pPr/>
              <a:t>‹#›</a:t>
            </a:fld>
            <a:endParaRPr lang="en-US" dirty="0"/>
          </a:p>
        </p:txBody>
      </p:sp>
    </p:spTree>
    <p:extLst>
      <p:ext uri="{BB962C8B-B14F-4D97-AF65-F5344CB8AC3E}">
        <p14:creationId xmlns:p14="http://schemas.microsoft.com/office/powerpoint/2010/main" val="2745618813"/>
      </p:ext>
    </p:extLst>
  </p:cSld>
  <p:clrMap bg1="lt1" tx1="dk1" bg2="lt2" tx2="dk2" accent1="accent1" accent2="accent2" accent3="accent3" accent4="accent4" accent5="accent5" accent6="accent6" hlink="hlink" folHlink="folHlink"/>
  <p:hf hdr="0" dt="0"/>
  <p:txStyles>
    <p:titleStyle>
      <a:lvl1pPr algn="l" defTabSz="914400" rtl="0" eaLnBrk="1" latinLnBrk="0" hangingPunct="1">
        <a:spcBef>
          <a:spcPct val="0"/>
        </a:spcBef>
        <a:buNone/>
        <a:defRPr sz="4500" b="1" kern="1200" cap="all" baseline="0">
          <a:solidFill>
            <a:schemeClr val="bg1"/>
          </a:solidFill>
          <a:latin typeface="Arial" pitchFamily="34" charset="0"/>
          <a:ea typeface="+mj-ea"/>
          <a:cs typeface="Arial" pitchFamily="34" charset="0"/>
        </a:defRPr>
      </a:lvl1pPr>
    </p:titleStyle>
    <p:bodyStyle>
      <a:lvl1pPr marL="342901" indent="-342901"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GreenandRibb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 y="0"/>
            <a:ext cx="7920693" cy="8229600"/>
          </a:xfrm>
          <a:prstGeom prst="rect">
            <a:avLst/>
          </a:prstGeom>
        </p:spPr>
      </p:pic>
      <p:sp>
        <p:nvSpPr>
          <p:cNvPr id="2" name="Title Placeholder 1"/>
          <p:cNvSpPr>
            <a:spLocks noGrp="1"/>
          </p:cNvSpPr>
          <p:nvPr>
            <p:ph type="title"/>
          </p:nvPr>
        </p:nvSpPr>
        <p:spPr>
          <a:xfrm>
            <a:off x="731520" y="2971801"/>
            <a:ext cx="6888480" cy="1905000"/>
          </a:xfrm>
          <a:prstGeom prst="rect">
            <a:avLst/>
          </a:prstGeom>
        </p:spPr>
        <p:txBody>
          <a:bodyPr vert="horz" lIns="130622" tIns="65310" rIns="130622" bIns="65310" rtlCol="0" anchor="t" anchorCtr="0">
            <a:noAutofit/>
          </a:bodyPr>
          <a:lstStyle/>
          <a:p>
            <a:r>
              <a:rPr lang="en-US" dirty="0" smtClean="0"/>
              <a:t>Title goes here, justified left</a:t>
            </a:r>
            <a:endParaRPr lang="en-US" dirty="0"/>
          </a:p>
        </p:txBody>
      </p:sp>
      <p:sp>
        <p:nvSpPr>
          <p:cNvPr id="3" name="Text Placeholder 2"/>
          <p:cNvSpPr>
            <a:spLocks noGrp="1"/>
          </p:cNvSpPr>
          <p:nvPr>
            <p:ph type="body" idx="1"/>
          </p:nvPr>
        </p:nvSpPr>
        <p:spPr>
          <a:xfrm>
            <a:off x="731520" y="4648201"/>
            <a:ext cx="6888480" cy="899160"/>
          </a:xfrm>
          <a:prstGeom prst="rect">
            <a:avLst/>
          </a:prstGeom>
        </p:spPr>
        <p:txBody>
          <a:bodyPr vert="horz" lIns="130622" tIns="65310" rIns="130622" bIns="65310" rtlCol="0">
            <a:normAutofit/>
          </a:bodyPr>
          <a:lstStyle/>
          <a:p>
            <a:pPr lvl="0"/>
            <a:r>
              <a:rPr lang="en-US" dirty="0" smtClean="0"/>
              <a:t>Subtitle/presenter name</a:t>
            </a:r>
            <a:endParaRPr lang="en-US" dirty="0"/>
          </a:p>
        </p:txBody>
      </p:sp>
      <p:pic>
        <p:nvPicPr>
          <p:cNvPr id="5" name="Picture 4" descr="GreenandRibbon.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 y="0"/>
            <a:ext cx="7920693" cy="8229600"/>
          </a:xfrm>
          <a:prstGeom prst="rect">
            <a:avLst/>
          </a:prstGeom>
        </p:spPr>
      </p:pic>
      <p:pic>
        <p:nvPicPr>
          <p:cNvPr id="6" name="Picture 5" descr="GreenRibbon.png"/>
          <p:cNvPicPr>
            <a:picLocks noChangeAspect="1"/>
          </p:cNvPicPr>
          <p:nvPr userDrawn="1"/>
        </p:nvPicPr>
        <p:blipFill rotWithShape="1">
          <a:blip r:embed="rId5" cstate="email">
            <a:extLst>
              <a:ext uri="{28A0092B-C50C-407E-A947-70E740481C1C}">
                <a14:useLocalDpi xmlns:a14="http://schemas.microsoft.com/office/drawing/2010/main" val="0"/>
              </a:ext>
            </a:extLst>
          </a:blip>
          <a:srcRect/>
          <a:stretch/>
        </p:blipFill>
        <p:spPr>
          <a:xfrm>
            <a:off x="1" y="0"/>
            <a:ext cx="971806" cy="8229600"/>
          </a:xfrm>
          <a:prstGeom prst="rect">
            <a:avLst/>
          </a:prstGeom>
        </p:spPr>
      </p:pic>
    </p:spTree>
    <p:extLst>
      <p:ext uri="{BB962C8B-B14F-4D97-AF65-F5344CB8AC3E}">
        <p14:creationId xmlns:p14="http://schemas.microsoft.com/office/powerpoint/2010/main" val="1151406651"/>
      </p:ext>
    </p:extLst>
  </p:cSld>
  <p:clrMap bg1="lt1" tx1="dk1" bg2="lt2" tx2="dk2" accent1="accent1" accent2="accent2" accent3="accent3" accent4="accent4" accent5="accent5" accent6="accent6" hlink="hlink" folHlink="folHlink"/>
  <p:sldLayoutIdLst>
    <p:sldLayoutId id="2147483725" r:id="rId1"/>
    <p:sldLayoutId id="2147483726" r:id="rId2"/>
  </p:sldLayoutIdLst>
  <p:hf hdr="0" dt="0"/>
  <p:txStyles>
    <p:titleStyle>
      <a:lvl1pPr algn="l" defTabSz="1306221" rtl="0" eaLnBrk="1" latinLnBrk="0" hangingPunct="1">
        <a:spcBef>
          <a:spcPct val="0"/>
        </a:spcBef>
        <a:buNone/>
        <a:defRPr sz="4500" b="1" kern="1200" cap="all" baseline="0">
          <a:solidFill>
            <a:schemeClr val="bg1"/>
          </a:solidFill>
          <a:latin typeface="Arial" pitchFamily="34" charset="0"/>
          <a:ea typeface="+mj-ea"/>
          <a:cs typeface="Arial" pitchFamily="34" charset="0"/>
        </a:defRPr>
      </a:lvl1pPr>
    </p:titleStyle>
    <p:bodyStyle>
      <a:lvl1pPr marL="0"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1pPr>
      <a:lvl2pPr marL="653110"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2pPr>
      <a:lvl3pPr marL="1306221"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3pPr>
      <a:lvl4pPr marL="1959331"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4pPr>
      <a:lvl5pPr marL="2612442" indent="0" algn="l" defTabSz="1306221" rtl="0" eaLnBrk="1" latinLnBrk="0" hangingPunct="1">
        <a:spcBef>
          <a:spcPct val="20000"/>
        </a:spcBef>
        <a:buFontTx/>
        <a:buNone/>
        <a:defRPr sz="2400" kern="1200" cap="all" baseline="0">
          <a:solidFill>
            <a:schemeClr val="bg1"/>
          </a:solidFill>
          <a:latin typeface="Arial" pitchFamily="34" charset="0"/>
          <a:ea typeface="+mn-ea"/>
          <a:cs typeface="Arial" pitchFamily="34" charset="0"/>
        </a:defRPr>
      </a:lvl5pPr>
      <a:lvl6pPr marL="3592106" indent="-326555" algn="l" defTabSz="1306221" rtl="0" eaLnBrk="1" latinLnBrk="0" hangingPunct="1">
        <a:spcBef>
          <a:spcPct val="20000"/>
        </a:spcBef>
        <a:buFont typeface="Arial" pitchFamily="34" charset="0"/>
        <a:buChar char="•"/>
        <a:defRPr sz="2900" kern="1200">
          <a:solidFill>
            <a:schemeClr val="tx1"/>
          </a:solidFill>
          <a:latin typeface="+mn-lt"/>
          <a:ea typeface="+mn-ea"/>
          <a:cs typeface="+mn-cs"/>
        </a:defRPr>
      </a:lvl6pPr>
      <a:lvl7pPr marL="4245216" indent="-326555" algn="l" defTabSz="1306221" rtl="0" eaLnBrk="1" latinLnBrk="0" hangingPunct="1">
        <a:spcBef>
          <a:spcPct val="20000"/>
        </a:spcBef>
        <a:buFont typeface="Arial" pitchFamily="34" charset="0"/>
        <a:buChar char="•"/>
        <a:defRPr sz="2900" kern="1200">
          <a:solidFill>
            <a:schemeClr val="tx1"/>
          </a:solidFill>
          <a:latin typeface="+mn-lt"/>
          <a:ea typeface="+mn-ea"/>
          <a:cs typeface="+mn-cs"/>
        </a:defRPr>
      </a:lvl7pPr>
      <a:lvl8pPr marL="4898326" indent="-326555" algn="l" defTabSz="1306221" rtl="0" eaLnBrk="1" latinLnBrk="0" hangingPunct="1">
        <a:spcBef>
          <a:spcPct val="20000"/>
        </a:spcBef>
        <a:buFont typeface="Arial" pitchFamily="34" charset="0"/>
        <a:buChar char="•"/>
        <a:defRPr sz="2900" kern="1200">
          <a:solidFill>
            <a:schemeClr val="tx1"/>
          </a:solidFill>
          <a:latin typeface="+mn-lt"/>
          <a:ea typeface="+mn-ea"/>
          <a:cs typeface="+mn-cs"/>
        </a:defRPr>
      </a:lvl8pPr>
      <a:lvl9pPr marL="5551437" indent="-326555" algn="l" defTabSz="1306221" rtl="0" eaLnBrk="1" latinLnBrk="0" hangingPunct="1">
        <a:spcBef>
          <a:spcPct val="20000"/>
        </a:spcBef>
        <a:buFont typeface="Arial" pitchFamily="34" charset="0"/>
        <a:buChar char="•"/>
        <a:defRPr sz="2900" kern="1200">
          <a:solidFill>
            <a:schemeClr val="tx1"/>
          </a:solidFill>
          <a:latin typeface="+mn-lt"/>
          <a:ea typeface="+mn-ea"/>
          <a:cs typeface="+mn-cs"/>
        </a:defRPr>
      </a:lvl9pPr>
    </p:bodyStyle>
    <p:otherStyle>
      <a:defPPr>
        <a:defRPr lang="en-US"/>
      </a:defPPr>
      <a:lvl1pPr marL="0" algn="l" defTabSz="1306221" rtl="0" eaLnBrk="1" latinLnBrk="0" hangingPunct="1">
        <a:defRPr sz="2600" kern="1200">
          <a:solidFill>
            <a:schemeClr val="tx1"/>
          </a:solidFill>
          <a:latin typeface="+mn-lt"/>
          <a:ea typeface="+mn-ea"/>
          <a:cs typeface="+mn-cs"/>
        </a:defRPr>
      </a:lvl1pPr>
      <a:lvl2pPr marL="653110" algn="l" defTabSz="1306221" rtl="0" eaLnBrk="1" latinLnBrk="0" hangingPunct="1">
        <a:defRPr sz="2600" kern="1200">
          <a:solidFill>
            <a:schemeClr val="tx1"/>
          </a:solidFill>
          <a:latin typeface="+mn-lt"/>
          <a:ea typeface="+mn-ea"/>
          <a:cs typeface="+mn-cs"/>
        </a:defRPr>
      </a:lvl2pPr>
      <a:lvl3pPr marL="1306221" algn="l" defTabSz="1306221" rtl="0" eaLnBrk="1" latinLnBrk="0" hangingPunct="1">
        <a:defRPr sz="2600" kern="1200">
          <a:solidFill>
            <a:schemeClr val="tx1"/>
          </a:solidFill>
          <a:latin typeface="+mn-lt"/>
          <a:ea typeface="+mn-ea"/>
          <a:cs typeface="+mn-cs"/>
        </a:defRPr>
      </a:lvl3pPr>
      <a:lvl4pPr marL="1959331" algn="l" defTabSz="1306221" rtl="0" eaLnBrk="1" latinLnBrk="0" hangingPunct="1">
        <a:defRPr sz="2600" kern="1200">
          <a:solidFill>
            <a:schemeClr val="tx1"/>
          </a:solidFill>
          <a:latin typeface="+mn-lt"/>
          <a:ea typeface="+mn-ea"/>
          <a:cs typeface="+mn-cs"/>
        </a:defRPr>
      </a:lvl4pPr>
      <a:lvl5pPr marL="2612442" algn="l" defTabSz="1306221" rtl="0" eaLnBrk="1" latinLnBrk="0" hangingPunct="1">
        <a:defRPr sz="2600" kern="1200">
          <a:solidFill>
            <a:schemeClr val="tx1"/>
          </a:solidFill>
          <a:latin typeface="+mn-lt"/>
          <a:ea typeface="+mn-ea"/>
          <a:cs typeface="+mn-cs"/>
        </a:defRPr>
      </a:lvl5pPr>
      <a:lvl6pPr marL="3265550" algn="l" defTabSz="1306221" rtl="0" eaLnBrk="1" latinLnBrk="0" hangingPunct="1">
        <a:defRPr sz="2600" kern="1200">
          <a:solidFill>
            <a:schemeClr val="tx1"/>
          </a:solidFill>
          <a:latin typeface="+mn-lt"/>
          <a:ea typeface="+mn-ea"/>
          <a:cs typeface="+mn-cs"/>
        </a:defRPr>
      </a:lvl6pPr>
      <a:lvl7pPr marL="3918661" algn="l" defTabSz="1306221" rtl="0" eaLnBrk="1" latinLnBrk="0" hangingPunct="1">
        <a:defRPr sz="2600" kern="1200">
          <a:solidFill>
            <a:schemeClr val="tx1"/>
          </a:solidFill>
          <a:latin typeface="+mn-lt"/>
          <a:ea typeface="+mn-ea"/>
          <a:cs typeface="+mn-cs"/>
        </a:defRPr>
      </a:lvl7pPr>
      <a:lvl8pPr marL="4571771" algn="l" defTabSz="1306221" rtl="0" eaLnBrk="1" latinLnBrk="0" hangingPunct="1">
        <a:defRPr sz="2600" kern="1200">
          <a:solidFill>
            <a:schemeClr val="tx1"/>
          </a:solidFill>
          <a:latin typeface="+mn-lt"/>
          <a:ea typeface="+mn-ea"/>
          <a:cs typeface="+mn-cs"/>
        </a:defRPr>
      </a:lvl8pPr>
      <a:lvl9pPr marL="5224882" algn="l" defTabSz="1306221" rtl="0" eaLnBrk="1" latinLnBrk="0" hangingPunct="1">
        <a:defRPr sz="26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green-BGD-L.jp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14630400" cy="8229600"/>
          </a:xfrm>
          <a:prstGeom prst="rect">
            <a:avLst/>
          </a:prstGeom>
        </p:spPr>
      </p:pic>
      <p:sp>
        <p:nvSpPr>
          <p:cNvPr id="2" name="Title Placeholder 1"/>
          <p:cNvSpPr>
            <a:spLocks noGrp="1"/>
          </p:cNvSpPr>
          <p:nvPr>
            <p:ph type="title"/>
          </p:nvPr>
        </p:nvSpPr>
        <p:spPr>
          <a:xfrm>
            <a:off x="685801" y="3429000"/>
            <a:ext cx="13166725" cy="1371600"/>
          </a:xfrm>
          <a:prstGeom prst="rect">
            <a:avLst/>
          </a:prstGeom>
        </p:spPr>
        <p:txBody>
          <a:bodyPr vert="horz" lIns="91440" tIns="45720" rIns="91440" bIns="45720" rtlCol="0" anchor="ctr">
            <a:noAutofit/>
          </a:bodyPr>
          <a:lstStyle/>
          <a:p>
            <a:r>
              <a:rPr lang="en-US" dirty="0" smtClean="0"/>
              <a:t>Click to edit section break</a:t>
            </a:r>
            <a:endParaRPr lang="en-US" dirty="0"/>
          </a:p>
        </p:txBody>
      </p:sp>
      <p:sp>
        <p:nvSpPr>
          <p:cNvPr id="8" name="Slide Number Placeholder 5"/>
          <p:cNvSpPr>
            <a:spLocks noGrp="1"/>
          </p:cNvSpPr>
          <p:nvPr>
            <p:ph type="sldNum" sz="quarter" idx="4"/>
          </p:nvPr>
        </p:nvSpPr>
        <p:spPr>
          <a:xfrm>
            <a:off x="10485439" y="7627938"/>
            <a:ext cx="3413125" cy="438150"/>
          </a:xfrm>
          <a:prstGeom prst="rect">
            <a:avLst/>
          </a:prstGeom>
        </p:spPr>
        <p:txBody>
          <a:bodyPr lIns="91440" tIns="45720" rIns="91440" bIns="45720" anchor="ctr" anchorCtr="0"/>
          <a:lstStyle>
            <a:lvl1pPr algn="r">
              <a:defRPr sz="1400">
                <a:solidFill>
                  <a:schemeClr val="bg1"/>
                </a:solidFill>
                <a:latin typeface="Arial" pitchFamily="34" charset="0"/>
                <a:cs typeface="Arial" pitchFamily="34" charset="0"/>
              </a:defRPr>
            </a:lvl1pPr>
          </a:lstStyle>
          <a:p>
            <a:fld id="{2A35049D-DB52-454A-B8E6-A59A17E9EA13}" type="slidenum">
              <a:rPr lang="en-US" smtClean="0"/>
              <a:pPr/>
              <a:t>‹#›</a:t>
            </a:fld>
            <a:endParaRPr lang="en-US" dirty="0"/>
          </a:p>
        </p:txBody>
      </p:sp>
    </p:spTree>
    <p:extLst>
      <p:ext uri="{BB962C8B-B14F-4D97-AF65-F5344CB8AC3E}">
        <p14:creationId xmlns:p14="http://schemas.microsoft.com/office/powerpoint/2010/main" val="2745618813"/>
      </p:ext>
    </p:extLst>
  </p:cSld>
  <p:clrMap bg1="lt1" tx1="dk1" bg2="lt2" tx2="dk2" accent1="accent1" accent2="accent2" accent3="accent3" accent4="accent4" accent5="accent5" accent6="accent6" hlink="hlink" folHlink="folHlink"/>
  <p:sldLayoutIdLst>
    <p:sldLayoutId id="2147483752" r:id="rId1"/>
  </p:sldLayoutIdLst>
  <p:hf hdr="0" dt="0"/>
  <p:txStyles>
    <p:titleStyle>
      <a:lvl1pPr algn="l" defTabSz="914400" rtl="0" eaLnBrk="1" latinLnBrk="0" hangingPunct="1">
        <a:spcBef>
          <a:spcPct val="0"/>
        </a:spcBef>
        <a:buNone/>
        <a:defRPr sz="4500" b="1" kern="1200" cap="all" baseline="0">
          <a:solidFill>
            <a:schemeClr val="bg1"/>
          </a:solidFill>
          <a:latin typeface="Arial" pitchFamily="34" charset="0"/>
          <a:ea typeface="+mj-ea"/>
          <a:cs typeface="Arial" pitchFamily="34" charset="0"/>
        </a:defRPr>
      </a:lvl1pPr>
    </p:titleStyle>
    <p:bodyStyle>
      <a:lvl1pPr marL="342901" indent="-342901"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green-BGD-L.jpg"/>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0"/>
            <a:ext cx="14630400" cy="8229600"/>
          </a:xfrm>
          <a:prstGeom prst="rect">
            <a:avLst/>
          </a:prstGeom>
        </p:spPr>
      </p:pic>
      <p:sp>
        <p:nvSpPr>
          <p:cNvPr id="2" name="Title Placeholder 1"/>
          <p:cNvSpPr>
            <a:spLocks noGrp="1"/>
          </p:cNvSpPr>
          <p:nvPr>
            <p:ph type="title"/>
          </p:nvPr>
        </p:nvSpPr>
        <p:spPr>
          <a:xfrm>
            <a:off x="685801" y="3429000"/>
            <a:ext cx="13166725" cy="1371600"/>
          </a:xfrm>
          <a:prstGeom prst="rect">
            <a:avLst/>
          </a:prstGeom>
        </p:spPr>
        <p:txBody>
          <a:bodyPr vert="horz" lIns="91440" tIns="45720" rIns="91440" bIns="45720" rtlCol="0" anchor="ctr">
            <a:noAutofit/>
          </a:bodyPr>
          <a:lstStyle/>
          <a:p>
            <a:r>
              <a:rPr lang="en-US" dirty="0" smtClean="0"/>
              <a:t>Click to edit section break</a:t>
            </a:r>
            <a:endParaRPr lang="en-US" dirty="0"/>
          </a:p>
        </p:txBody>
      </p:sp>
      <p:sp>
        <p:nvSpPr>
          <p:cNvPr id="8" name="Slide Number Placeholder 5"/>
          <p:cNvSpPr>
            <a:spLocks noGrp="1"/>
          </p:cNvSpPr>
          <p:nvPr>
            <p:ph type="sldNum" sz="quarter" idx="4"/>
          </p:nvPr>
        </p:nvSpPr>
        <p:spPr>
          <a:xfrm>
            <a:off x="10485439" y="7627938"/>
            <a:ext cx="3413125" cy="438150"/>
          </a:xfrm>
          <a:prstGeom prst="rect">
            <a:avLst/>
          </a:prstGeom>
        </p:spPr>
        <p:txBody>
          <a:bodyPr lIns="91440" tIns="45720" rIns="91440" bIns="45720" anchor="ctr" anchorCtr="0"/>
          <a:lstStyle>
            <a:lvl1pPr algn="r">
              <a:defRPr sz="1400">
                <a:solidFill>
                  <a:schemeClr val="bg1"/>
                </a:solidFill>
                <a:latin typeface="Arial" pitchFamily="34" charset="0"/>
                <a:cs typeface="Arial" pitchFamily="34" charset="0"/>
              </a:defRPr>
            </a:lvl1pPr>
          </a:lstStyle>
          <a:p>
            <a:fld id="{2A35049D-DB52-454A-B8E6-A59A17E9EA13}"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791793900"/>
      </p:ext>
    </p:extLst>
  </p:cSld>
  <p:clrMap bg1="lt1" tx1="dk1" bg2="lt2" tx2="dk2" accent1="accent1" accent2="accent2" accent3="accent3" accent4="accent4" accent5="accent5" accent6="accent6" hlink="hlink" folHlink="folHlink"/>
  <p:sldLayoutIdLst>
    <p:sldLayoutId id="2147483765" r:id="rId1"/>
  </p:sldLayoutIdLst>
  <p:hf hdr="0" dt="0"/>
  <p:txStyles>
    <p:titleStyle>
      <a:lvl1pPr algn="l" defTabSz="914400" rtl="0" eaLnBrk="1" latinLnBrk="0" hangingPunct="1">
        <a:spcBef>
          <a:spcPct val="0"/>
        </a:spcBef>
        <a:buNone/>
        <a:defRPr sz="4500" b="1" kern="1200" cap="all" baseline="0">
          <a:solidFill>
            <a:schemeClr val="bg1"/>
          </a:solidFill>
          <a:latin typeface="Arial" pitchFamily="34" charset="0"/>
          <a:ea typeface="+mj-ea"/>
          <a:cs typeface="Arial" pitchFamily="34" charset="0"/>
        </a:defRPr>
      </a:lvl1pPr>
    </p:titleStyle>
    <p:bodyStyle>
      <a:lvl1pPr marL="342901" indent="-342901"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219200" y="473075"/>
            <a:ext cx="1267994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413" tIns="51206" rIns="102413" bIns="51206" numCol="1" anchor="t"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1219200" y="1468438"/>
            <a:ext cx="12679948" cy="52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2413" tIns="51206" rIns="102413" bIns="5120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10484853" y="7627938"/>
            <a:ext cx="3414295" cy="438150"/>
          </a:xfrm>
          <a:prstGeom prst="rect">
            <a:avLst/>
          </a:prstGeom>
        </p:spPr>
        <p:txBody>
          <a:bodyPr vert="horz" lIns="102413" tIns="51206" rIns="102413" bIns="51206" rtlCol="0" anchor="ctr"/>
          <a:lstStyle>
            <a:lvl1pPr algn="r" defTabSz="1462941" fontAlgn="auto">
              <a:spcBef>
                <a:spcPts val="0"/>
              </a:spcBef>
              <a:spcAft>
                <a:spcPts val="0"/>
              </a:spcAft>
              <a:defRPr sz="1600" b="1">
                <a:solidFill>
                  <a:srgbClr val="646464"/>
                </a:solidFill>
                <a:latin typeface="Arial" pitchFamily="34" charset="0"/>
                <a:cs typeface="Arial" pitchFamily="34" charset="0"/>
              </a:defRPr>
            </a:lvl1pPr>
          </a:lstStyle>
          <a:p>
            <a:pPr>
              <a:defRPr/>
            </a:pPr>
            <a:fld id="{DCBF0318-4FA3-4744-8FA5-2D0036D1D62A}" type="slidenum">
              <a:rPr lang="en-US"/>
              <a:pPr>
                <a:defRPr/>
              </a:pPr>
              <a:t>‹#›</a:t>
            </a:fld>
            <a:endParaRPr lang="en-US" dirty="0"/>
          </a:p>
        </p:txBody>
      </p:sp>
      <p:sp>
        <p:nvSpPr>
          <p:cNvPr id="8" name="Footer Placeholder 4"/>
          <p:cNvSpPr>
            <a:spLocks noGrp="1"/>
          </p:cNvSpPr>
          <p:nvPr>
            <p:ph type="ftr" sz="quarter" idx="3"/>
          </p:nvPr>
        </p:nvSpPr>
        <p:spPr>
          <a:xfrm>
            <a:off x="4998453" y="7627938"/>
            <a:ext cx="4633495" cy="438150"/>
          </a:xfrm>
          <a:prstGeom prst="rect">
            <a:avLst/>
          </a:prstGeom>
        </p:spPr>
        <p:txBody>
          <a:bodyPr lIns="102413" tIns="51206" rIns="102413" bIns="51206" anchor="ctr" anchorCtr="0"/>
          <a:lstStyle>
            <a:lvl1pPr algn="ctr" defTabSz="1462941" fontAlgn="auto">
              <a:spcBef>
                <a:spcPts val="0"/>
              </a:spcBef>
              <a:spcAft>
                <a:spcPts val="0"/>
              </a:spcAft>
              <a:defRPr sz="1600" b="1">
                <a:solidFill>
                  <a:srgbClr val="54B948"/>
                </a:solidFill>
                <a:latin typeface="Arial" pitchFamily="34" charset="0"/>
                <a:cs typeface="Arial" pitchFamily="34" charset="0"/>
              </a:defRPr>
            </a:lvl1pPr>
          </a:lstStyle>
          <a:p>
            <a:pPr>
              <a:defRPr/>
            </a:pPr>
            <a:r>
              <a:rPr lang="en-US"/>
              <a:t>NCR Confidential</a:t>
            </a:r>
            <a:endParaRPr lang="en-US" dirty="0"/>
          </a:p>
        </p:txBody>
      </p:sp>
      <p:pic>
        <p:nvPicPr>
          <p:cNvPr id="1030" name="Picture 8" descr="GreenRibbon.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6200" y="-15875"/>
            <a:ext cx="973222" cy="824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9827972"/>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Lst>
  <p:timing>
    <p:tnLst>
      <p:par>
        <p:cTn id="1" dur="indefinite" restart="never" nodeType="tmRoot"/>
      </p:par>
    </p:tnLst>
  </p:timing>
  <p:hf hdr="0"/>
  <p:txStyles>
    <p:titleStyle>
      <a:lvl1pPr algn="l" defTabSz="1023938" rtl="0" eaLnBrk="0" fontAlgn="base" hangingPunct="0">
        <a:spcBef>
          <a:spcPct val="0"/>
        </a:spcBef>
        <a:spcAft>
          <a:spcPct val="0"/>
        </a:spcAft>
        <a:defRPr sz="5100" b="1" kern="1200">
          <a:solidFill>
            <a:srgbClr val="646464"/>
          </a:solidFill>
          <a:latin typeface="Arial" pitchFamily="34" charset="0"/>
          <a:ea typeface="+mj-ea"/>
          <a:cs typeface="Arial" pitchFamily="34" charset="0"/>
        </a:defRPr>
      </a:lvl1pPr>
      <a:lvl2pPr algn="l" defTabSz="1023938" rtl="0" eaLnBrk="0" fontAlgn="base" hangingPunct="0">
        <a:spcBef>
          <a:spcPct val="0"/>
        </a:spcBef>
        <a:spcAft>
          <a:spcPct val="0"/>
        </a:spcAft>
        <a:defRPr sz="5100" b="1">
          <a:solidFill>
            <a:srgbClr val="646464"/>
          </a:solidFill>
          <a:latin typeface="Arial" pitchFamily="34" charset="0"/>
          <a:cs typeface="Arial" pitchFamily="34" charset="0"/>
        </a:defRPr>
      </a:lvl2pPr>
      <a:lvl3pPr algn="l" defTabSz="1023938" rtl="0" eaLnBrk="0" fontAlgn="base" hangingPunct="0">
        <a:spcBef>
          <a:spcPct val="0"/>
        </a:spcBef>
        <a:spcAft>
          <a:spcPct val="0"/>
        </a:spcAft>
        <a:defRPr sz="5100" b="1">
          <a:solidFill>
            <a:srgbClr val="646464"/>
          </a:solidFill>
          <a:latin typeface="Arial" pitchFamily="34" charset="0"/>
          <a:cs typeface="Arial" pitchFamily="34" charset="0"/>
        </a:defRPr>
      </a:lvl3pPr>
      <a:lvl4pPr algn="l" defTabSz="1023938" rtl="0" eaLnBrk="0" fontAlgn="base" hangingPunct="0">
        <a:spcBef>
          <a:spcPct val="0"/>
        </a:spcBef>
        <a:spcAft>
          <a:spcPct val="0"/>
        </a:spcAft>
        <a:defRPr sz="5100" b="1">
          <a:solidFill>
            <a:srgbClr val="646464"/>
          </a:solidFill>
          <a:latin typeface="Arial" pitchFamily="34" charset="0"/>
          <a:cs typeface="Arial" pitchFamily="34" charset="0"/>
        </a:defRPr>
      </a:lvl4pPr>
      <a:lvl5pPr algn="l" defTabSz="1023938" rtl="0" eaLnBrk="0" fontAlgn="base" hangingPunct="0">
        <a:spcBef>
          <a:spcPct val="0"/>
        </a:spcBef>
        <a:spcAft>
          <a:spcPct val="0"/>
        </a:spcAft>
        <a:defRPr sz="5100" b="1">
          <a:solidFill>
            <a:srgbClr val="646464"/>
          </a:solidFill>
          <a:latin typeface="Arial" pitchFamily="34" charset="0"/>
          <a:cs typeface="Arial" pitchFamily="34" charset="0"/>
        </a:defRPr>
      </a:lvl5pPr>
      <a:lvl6pPr marL="457200" algn="l" defTabSz="1023938" rtl="0" fontAlgn="base">
        <a:spcBef>
          <a:spcPct val="0"/>
        </a:spcBef>
        <a:spcAft>
          <a:spcPct val="0"/>
        </a:spcAft>
        <a:defRPr sz="5100" b="1">
          <a:solidFill>
            <a:srgbClr val="646464"/>
          </a:solidFill>
          <a:latin typeface="Arial" pitchFamily="34" charset="0"/>
          <a:cs typeface="Arial" pitchFamily="34" charset="0"/>
        </a:defRPr>
      </a:lvl6pPr>
      <a:lvl7pPr marL="914400" algn="l" defTabSz="1023938" rtl="0" fontAlgn="base">
        <a:spcBef>
          <a:spcPct val="0"/>
        </a:spcBef>
        <a:spcAft>
          <a:spcPct val="0"/>
        </a:spcAft>
        <a:defRPr sz="5100" b="1">
          <a:solidFill>
            <a:srgbClr val="646464"/>
          </a:solidFill>
          <a:latin typeface="Arial" pitchFamily="34" charset="0"/>
          <a:cs typeface="Arial" pitchFamily="34" charset="0"/>
        </a:defRPr>
      </a:lvl7pPr>
      <a:lvl8pPr marL="1371600" algn="l" defTabSz="1023938" rtl="0" fontAlgn="base">
        <a:spcBef>
          <a:spcPct val="0"/>
        </a:spcBef>
        <a:spcAft>
          <a:spcPct val="0"/>
        </a:spcAft>
        <a:defRPr sz="5100" b="1">
          <a:solidFill>
            <a:srgbClr val="646464"/>
          </a:solidFill>
          <a:latin typeface="Arial" pitchFamily="34" charset="0"/>
          <a:cs typeface="Arial" pitchFamily="34" charset="0"/>
        </a:defRPr>
      </a:lvl8pPr>
      <a:lvl9pPr marL="1828800" algn="l" defTabSz="1023938" rtl="0" fontAlgn="base">
        <a:spcBef>
          <a:spcPct val="0"/>
        </a:spcBef>
        <a:spcAft>
          <a:spcPct val="0"/>
        </a:spcAft>
        <a:defRPr sz="5100" b="1">
          <a:solidFill>
            <a:srgbClr val="646464"/>
          </a:solidFill>
          <a:latin typeface="Arial" pitchFamily="34" charset="0"/>
          <a:cs typeface="Arial" pitchFamily="34" charset="0"/>
        </a:defRPr>
      </a:lvl9pPr>
    </p:titleStyle>
    <p:bodyStyle>
      <a:lvl1pPr marL="255588" indent="-255588" algn="l" defTabSz="1023938" rtl="0" eaLnBrk="0" fontAlgn="base" hangingPunct="0">
        <a:spcBef>
          <a:spcPts val="675"/>
        </a:spcBef>
        <a:spcAft>
          <a:spcPts val="675"/>
        </a:spcAft>
        <a:buClr>
          <a:srgbClr val="54B948"/>
        </a:buClr>
        <a:buFont typeface="Arial" pitchFamily="34" charset="0"/>
        <a:buChar char="•"/>
        <a:defRPr sz="3200" kern="1200">
          <a:solidFill>
            <a:srgbClr val="646464"/>
          </a:solidFill>
          <a:latin typeface="Arial" pitchFamily="34" charset="0"/>
          <a:ea typeface="+mn-ea"/>
          <a:cs typeface="Arial" pitchFamily="34" charset="0"/>
        </a:defRPr>
      </a:lvl1pPr>
      <a:lvl2pPr marL="511175" indent="-255588" algn="l" defTabSz="1023938" rtl="0" eaLnBrk="0" fontAlgn="base" hangingPunct="0">
        <a:spcBef>
          <a:spcPts val="675"/>
        </a:spcBef>
        <a:spcAft>
          <a:spcPts val="675"/>
        </a:spcAft>
        <a:buClr>
          <a:srgbClr val="54B948"/>
        </a:buClr>
        <a:buFont typeface="Arial" pitchFamily="34" charset="0"/>
        <a:buChar char="•"/>
        <a:defRPr sz="2700" kern="1200">
          <a:solidFill>
            <a:srgbClr val="646464"/>
          </a:solidFill>
          <a:latin typeface="Arial" pitchFamily="34" charset="0"/>
          <a:ea typeface="+mn-ea"/>
          <a:cs typeface="Arial" pitchFamily="34" charset="0"/>
        </a:defRPr>
      </a:lvl2pPr>
      <a:lvl3pPr marL="700088" indent="-187325" algn="l" defTabSz="1023938" rtl="0" eaLnBrk="0" fontAlgn="base" hangingPunct="0">
        <a:spcBef>
          <a:spcPts val="675"/>
        </a:spcBef>
        <a:spcAft>
          <a:spcPts val="675"/>
        </a:spcAft>
        <a:buClr>
          <a:srgbClr val="54B948"/>
        </a:buClr>
        <a:buFont typeface="Arial" pitchFamily="34" charset="0"/>
        <a:buChar char="•"/>
        <a:defRPr sz="2400" kern="1200">
          <a:solidFill>
            <a:srgbClr val="646464"/>
          </a:solidFill>
          <a:latin typeface="Arial" pitchFamily="34" charset="0"/>
          <a:ea typeface="+mn-ea"/>
          <a:cs typeface="Arial" pitchFamily="34" charset="0"/>
        </a:defRPr>
      </a:lvl3pPr>
      <a:lvl4pPr marL="904875" indent="-203200" algn="l" defTabSz="1023938" rtl="0" eaLnBrk="0" fontAlgn="base" hangingPunct="0">
        <a:spcBef>
          <a:spcPts val="675"/>
        </a:spcBef>
        <a:spcAft>
          <a:spcPts val="675"/>
        </a:spcAft>
        <a:buClr>
          <a:srgbClr val="54B948"/>
        </a:buClr>
        <a:buFont typeface="Arial" pitchFamily="34" charset="0"/>
        <a:buChar char="•"/>
        <a:defRPr sz="2100" kern="1200">
          <a:solidFill>
            <a:srgbClr val="646464"/>
          </a:solidFill>
          <a:latin typeface="Arial" pitchFamily="34" charset="0"/>
          <a:ea typeface="+mn-ea"/>
          <a:cs typeface="Arial" pitchFamily="34" charset="0"/>
        </a:defRPr>
      </a:lvl4pPr>
      <a:lvl5pPr marL="1090613" indent="-185738" algn="l" defTabSz="1023938" rtl="0" eaLnBrk="0" fontAlgn="base" hangingPunct="0">
        <a:spcBef>
          <a:spcPts val="675"/>
        </a:spcBef>
        <a:spcAft>
          <a:spcPts val="675"/>
        </a:spcAft>
        <a:buClr>
          <a:srgbClr val="54B948"/>
        </a:buClr>
        <a:buFont typeface="Arial" pitchFamily="34" charset="0"/>
        <a:buChar char="•"/>
        <a:defRPr kern="1200">
          <a:solidFill>
            <a:srgbClr val="646464"/>
          </a:solidFill>
          <a:latin typeface="Arial" pitchFamily="34" charset="0"/>
          <a:ea typeface="+mn-ea"/>
          <a:cs typeface="Arial" pitchFamily="34" charset="0"/>
        </a:defRPr>
      </a:lvl5pPr>
      <a:lvl6pPr marL="2816298" indent="-256027" algn="l" defTabSz="1024107"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328350" indent="-256027" algn="l" defTabSz="1024107"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3840406" indent="-256027" algn="l" defTabSz="1024107"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352461" indent="-256027" algn="l" defTabSz="1024107"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24107" rtl="0" eaLnBrk="1" latinLnBrk="0" hangingPunct="1">
        <a:defRPr sz="2100" kern="1200">
          <a:solidFill>
            <a:schemeClr val="tx1"/>
          </a:solidFill>
          <a:latin typeface="+mn-lt"/>
          <a:ea typeface="+mn-ea"/>
          <a:cs typeface="+mn-cs"/>
        </a:defRPr>
      </a:lvl1pPr>
      <a:lvl2pPr marL="512053" algn="l" defTabSz="1024107" rtl="0" eaLnBrk="1" latinLnBrk="0" hangingPunct="1">
        <a:defRPr sz="2100" kern="1200">
          <a:solidFill>
            <a:schemeClr val="tx1"/>
          </a:solidFill>
          <a:latin typeface="+mn-lt"/>
          <a:ea typeface="+mn-ea"/>
          <a:cs typeface="+mn-cs"/>
        </a:defRPr>
      </a:lvl2pPr>
      <a:lvl3pPr marL="1024107" algn="l" defTabSz="1024107" rtl="0" eaLnBrk="1" latinLnBrk="0" hangingPunct="1">
        <a:defRPr sz="2100" kern="1200">
          <a:solidFill>
            <a:schemeClr val="tx1"/>
          </a:solidFill>
          <a:latin typeface="+mn-lt"/>
          <a:ea typeface="+mn-ea"/>
          <a:cs typeface="+mn-cs"/>
        </a:defRPr>
      </a:lvl3pPr>
      <a:lvl4pPr marL="1536163" algn="l" defTabSz="1024107" rtl="0" eaLnBrk="1" latinLnBrk="0" hangingPunct="1">
        <a:defRPr sz="2100" kern="1200">
          <a:solidFill>
            <a:schemeClr val="tx1"/>
          </a:solidFill>
          <a:latin typeface="+mn-lt"/>
          <a:ea typeface="+mn-ea"/>
          <a:cs typeface="+mn-cs"/>
        </a:defRPr>
      </a:lvl4pPr>
      <a:lvl5pPr marL="2048218" algn="l" defTabSz="1024107" rtl="0" eaLnBrk="1" latinLnBrk="0" hangingPunct="1">
        <a:defRPr sz="2100" kern="1200">
          <a:solidFill>
            <a:schemeClr val="tx1"/>
          </a:solidFill>
          <a:latin typeface="+mn-lt"/>
          <a:ea typeface="+mn-ea"/>
          <a:cs typeface="+mn-cs"/>
        </a:defRPr>
      </a:lvl5pPr>
      <a:lvl6pPr marL="2560272" algn="l" defTabSz="1024107" rtl="0" eaLnBrk="1" latinLnBrk="0" hangingPunct="1">
        <a:defRPr sz="2100" kern="1200">
          <a:solidFill>
            <a:schemeClr val="tx1"/>
          </a:solidFill>
          <a:latin typeface="+mn-lt"/>
          <a:ea typeface="+mn-ea"/>
          <a:cs typeface="+mn-cs"/>
        </a:defRPr>
      </a:lvl6pPr>
      <a:lvl7pPr marL="3072325" algn="l" defTabSz="1024107" rtl="0" eaLnBrk="1" latinLnBrk="0" hangingPunct="1">
        <a:defRPr sz="2100" kern="1200">
          <a:solidFill>
            <a:schemeClr val="tx1"/>
          </a:solidFill>
          <a:latin typeface="+mn-lt"/>
          <a:ea typeface="+mn-ea"/>
          <a:cs typeface="+mn-cs"/>
        </a:defRPr>
      </a:lvl7pPr>
      <a:lvl8pPr marL="3584379" algn="l" defTabSz="1024107" rtl="0" eaLnBrk="1" latinLnBrk="0" hangingPunct="1">
        <a:defRPr sz="2100" kern="1200">
          <a:solidFill>
            <a:schemeClr val="tx1"/>
          </a:solidFill>
          <a:latin typeface="+mn-lt"/>
          <a:ea typeface="+mn-ea"/>
          <a:cs typeface="+mn-cs"/>
        </a:defRPr>
      </a:lvl8pPr>
      <a:lvl9pPr marL="4096432" algn="l" defTabSz="102410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1.pn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eg"/><Relationship Id="rId5" Type="http://schemas.microsoft.com/office/2007/relationships/hdphoto" Target="../media/hdphoto1.wdp"/><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tiff"/><Relationship Id="rId5" Type="http://schemas.openxmlformats.org/officeDocument/2006/relationships/image" Target="../media/image29.tiff"/><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9.tiff"/><Relationship Id="rId5" Type="http://schemas.openxmlformats.org/officeDocument/2006/relationships/image" Target="../media/image30.tiff"/><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microsoft.com/office/2007/relationships/hdphoto" Target="../media/hdphoto14.wdp"/><Relationship Id="rId13" Type="http://schemas.microsoft.com/office/2007/relationships/hdphoto" Target="../media/hdphoto16.wdp"/><Relationship Id="rId3" Type="http://schemas.openxmlformats.org/officeDocument/2006/relationships/image" Target="../media/image34.jpeg"/><Relationship Id="rId7" Type="http://schemas.openxmlformats.org/officeDocument/2006/relationships/image" Target="../media/image36.jpeg"/><Relationship Id="rId12"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microsoft.com/office/2007/relationships/hdphoto" Target="../media/hdphoto13.wdp"/><Relationship Id="rId11" Type="http://schemas.openxmlformats.org/officeDocument/2006/relationships/image" Target="../media/image38.jpeg"/><Relationship Id="rId5" Type="http://schemas.openxmlformats.org/officeDocument/2006/relationships/image" Target="../media/image35.jpeg"/><Relationship Id="rId10" Type="http://schemas.microsoft.com/office/2007/relationships/hdphoto" Target="../media/hdphoto15.wdp"/><Relationship Id="rId4" Type="http://schemas.microsoft.com/office/2007/relationships/hdphoto" Target="../media/hdphoto12.wdp"/><Relationship Id="rId9" Type="http://schemas.openxmlformats.org/officeDocument/2006/relationships/image" Target="../media/image37.jpeg"/></Relationships>
</file>

<file path=ppt/slides/_rels/slide17.xml.rels><?xml version="1.0" encoding="UTF-8" standalone="yes"?>
<Relationships xmlns="http://schemas.openxmlformats.org/package/2006/relationships"><Relationship Id="rId8" Type="http://schemas.microsoft.com/office/2007/relationships/hdphoto" Target="../media/hdphoto17.wdp"/><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41.png"/><Relationship Id="rId5" Type="http://schemas.microsoft.com/office/2007/relationships/hdphoto" Target="../media/hdphoto16.wdp"/><Relationship Id="rId10" Type="http://schemas.openxmlformats.org/officeDocument/2006/relationships/image" Target="../media/image29.tiff"/><Relationship Id="rId4" Type="http://schemas.openxmlformats.org/officeDocument/2006/relationships/image" Target="../media/image39.png"/><Relationship Id="rId9" Type="http://schemas.openxmlformats.org/officeDocument/2006/relationships/image" Target="../media/image43.jpeg"/></Relationships>
</file>

<file path=ppt/slides/_rels/slide18.xml.rels><?xml version="1.0" encoding="UTF-8" standalone="yes"?>
<Relationships xmlns="http://schemas.openxmlformats.org/package/2006/relationships"><Relationship Id="rId8" Type="http://schemas.microsoft.com/office/2007/relationships/hdphoto" Target="../media/hdphoto17.wdp"/><Relationship Id="rId3" Type="http://schemas.openxmlformats.org/officeDocument/2006/relationships/image" Target="../media/image44.jpeg"/><Relationship Id="rId7"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microsoft.com/office/2007/relationships/hdphoto" Target="../media/hdphoto19.wdp"/><Relationship Id="rId5" Type="http://schemas.openxmlformats.org/officeDocument/2006/relationships/image" Target="../media/image45.jpeg"/><Relationship Id="rId4" Type="http://schemas.microsoft.com/office/2007/relationships/hdphoto" Target="../media/hdphoto18.wdp"/><Relationship Id="rId9" Type="http://schemas.openxmlformats.org/officeDocument/2006/relationships/image" Target="../media/image30.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9.tiff"/><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2.tiff"/><Relationship Id="rId5" Type="http://schemas.openxmlformats.org/officeDocument/2006/relationships/image" Target="../media/image11.jpeg"/><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microsoft.com/office/2007/relationships/hdphoto" Target="../media/hdphoto6.wdp"/><Relationship Id="rId5" Type="http://schemas.openxmlformats.org/officeDocument/2006/relationships/image" Target="../media/image14.jpeg"/><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microsoft.com/office/2007/relationships/hdphoto" Target="../media/hdphoto8.wdp"/><Relationship Id="rId5" Type="http://schemas.openxmlformats.org/officeDocument/2006/relationships/image" Target="../media/image16.png"/><Relationship Id="rId4" Type="http://schemas.microsoft.com/office/2007/relationships/hdphoto" Target="../media/hdphoto7.wdp"/></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9.wdp"/></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microsoft.com/office/2007/relationships/hdphoto" Target="../media/hdphoto10.wdp"/></Relationships>
</file>

<file path=ppt/slides/_rels/slide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9.jpeg"/><Relationship Id="rId7"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2.tiff"/><Relationship Id="rId5" Type="http://schemas.openxmlformats.org/officeDocument/2006/relationships/image" Target="../media/image20.tiff"/><Relationship Id="rId4" Type="http://schemas.microsoft.com/office/2007/relationships/hdphoto" Target="../media/hdphoto1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eenandRibbon.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1168" y="2"/>
            <a:ext cx="7945968" cy="8255861"/>
          </a:xfrm>
          <a:prstGeom prst="rect">
            <a:avLst/>
          </a:prstGeom>
        </p:spPr>
      </p:pic>
      <p:sp>
        <p:nvSpPr>
          <p:cNvPr id="7" name="Title 1"/>
          <p:cNvSpPr txBox="1">
            <a:spLocks/>
          </p:cNvSpPr>
          <p:nvPr/>
        </p:nvSpPr>
        <p:spPr>
          <a:xfrm>
            <a:off x="685801" y="7162801"/>
            <a:ext cx="6172200" cy="990600"/>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4400" b="1" kern="1200" cap="none" baseline="0">
                <a:solidFill>
                  <a:srgbClr val="646464"/>
                </a:solidFill>
                <a:latin typeface="Arial" pitchFamily="34" charset="0"/>
                <a:ea typeface="+mj-ea"/>
                <a:cs typeface="Arial" pitchFamily="34" charset="0"/>
              </a:defRPr>
            </a:lvl1pPr>
          </a:lstStyle>
          <a:p>
            <a:r>
              <a:rPr lang="en-US" sz="2200" b="0" dirty="0">
                <a:solidFill>
                  <a:schemeClr val="bg1"/>
                </a:solidFill>
                <a:latin typeface="+mj-lt"/>
              </a:rPr>
              <a:t>Name, Title</a:t>
            </a:r>
          </a:p>
        </p:txBody>
      </p:sp>
      <p:sp>
        <p:nvSpPr>
          <p:cNvPr id="8" name="Text Placeholder 10"/>
          <p:cNvSpPr txBox="1">
            <a:spLocks/>
          </p:cNvSpPr>
          <p:nvPr/>
        </p:nvSpPr>
        <p:spPr>
          <a:xfrm>
            <a:off x="685801" y="1694725"/>
            <a:ext cx="5867400" cy="2243138"/>
          </a:xfrm>
          <a:prstGeom prst="rect">
            <a:avLst/>
          </a:prstGeom>
        </p:spPr>
        <p:txBody>
          <a:bodyPr vert="horz" lIns="0" tIns="91440" rIns="0" bIns="0" rtlCol="0">
            <a:noAutofit/>
          </a:bodyPr>
          <a:lstStyle>
            <a:lvl1pPr marL="0" indent="0" algn="l" defTabSz="457200" rtl="0" eaLnBrk="1" fontAlgn="base" hangingPunct="1">
              <a:lnSpc>
                <a:spcPct val="100000"/>
              </a:lnSpc>
              <a:spcBef>
                <a:spcPts val="400"/>
              </a:spcBef>
              <a:spcAft>
                <a:spcPts val="400"/>
              </a:spcAft>
              <a:buClr>
                <a:srgbClr val="54B948"/>
              </a:buClr>
              <a:buSzPct val="100000"/>
              <a:buFont typeface="Wingdings" pitchFamily="2" charset="2"/>
              <a:buNone/>
              <a:defRPr sz="4800" kern="1200" cap="all" spc="-100" baseline="0">
                <a:solidFill>
                  <a:schemeClr val="bg1"/>
                </a:solidFill>
                <a:latin typeface="+mj-lt"/>
                <a:ea typeface="ＭＳ Ｐゴシック" charset="0"/>
                <a:cs typeface="NCR New Marker" pitchFamily="50" charset="0"/>
              </a:defRPr>
            </a:lvl1pPr>
            <a:lvl2pPr marL="742950" indent="-28575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2000" kern="1200" spc="-30">
                <a:solidFill>
                  <a:srgbClr val="404040"/>
                </a:solidFill>
                <a:latin typeface="+mn-lt"/>
                <a:ea typeface="ＭＳ Ｐゴシック" charset="0"/>
                <a:cs typeface="+mn-cs"/>
              </a:defRPr>
            </a:lvl2pPr>
            <a:lvl3pPr marL="11430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lnSpc>
                <a:spcPts val="4301"/>
              </a:lnSpc>
              <a:spcBef>
                <a:spcPts val="0"/>
              </a:spcBef>
              <a:spcAft>
                <a:spcPts val="0"/>
              </a:spcAft>
              <a:defRPr/>
            </a:pPr>
            <a:r>
              <a:rPr lang="en-US" dirty="0"/>
              <a:t>NCR </a:t>
            </a:r>
            <a:endParaRPr lang="en-US" dirty="0" smtClean="0"/>
          </a:p>
          <a:p>
            <a:pPr fontAlgn="auto">
              <a:lnSpc>
                <a:spcPts val="4301"/>
              </a:lnSpc>
              <a:spcBef>
                <a:spcPts val="0"/>
              </a:spcBef>
              <a:spcAft>
                <a:spcPts val="0"/>
              </a:spcAft>
              <a:defRPr/>
            </a:pPr>
            <a:r>
              <a:rPr lang="en-US" dirty="0" smtClean="0"/>
              <a:t>RealPOS™ </a:t>
            </a:r>
          </a:p>
          <a:p>
            <a:pPr fontAlgn="auto">
              <a:lnSpc>
                <a:spcPts val="4301"/>
              </a:lnSpc>
              <a:spcBef>
                <a:spcPts val="0"/>
              </a:spcBef>
              <a:spcAft>
                <a:spcPts val="0"/>
              </a:spcAft>
              <a:defRPr/>
            </a:pPr>
            <a:r>
              <a:rPr lang="en-US" dirty="0" smtClean="0"/>
              <a:t>Displays</a:t>
            </a:r>
            <a:endParaRPr lang="en-US" dirty="0"/>
          </a:p>
        </p:txBody>
      </p:sp>
      <p:sp>
        <p:nvSpPr>
          <p:cNvPr id="9" name="Title 1"/>
          <p:cNvSpPr txBox="1">
            <a:spLocks/>
          </p:cNvSpPr>
          <p:nvPr/>
        </p:nvSpPr>
        <p:spPr>
          <a:xfrm>
            <a:off x="685801" y="6438900"/>
            <a:ext cx="6172200" cy="495301"/>
          </a:xfrm>
          <a:prstGeom prst="rect">
            <a:avLst/>
          </a:prstGeom>
        </p:spPr>
        <p:txBody>
          <a:bodyPr vert="horz" lIns="91440" tIns="45720" rIns="91440" bIns="45720" rtlCol="0" anchor="t" anchorCtr="0">
            <a:noAutofit/>
          </a:bodyPr>
          <a:lstStyle>
            <a:lvl1pPr algn="l" defTabSz="914400" rtl="0" eaLnBrk="1" latinLnBrk="0" hangingPunct="1">
              <a:spcBef>
                <a:spcPct val="0"/>
              </a:spcBef>
              <a:buNone/>
              <a:defRPr sz="4400" b="1" kern="1200" cap="none" baseline="0">
                <a:solidFill>
                  <a:srgbClr val="646464"/>
                </a:solidFill>
                <a:latin typeface="Arial" pitchFamily="34" charset="0"/>
                <a:ea typeface="+mj-ea"/>
                <a:cs typeface="Arial" pitchFamily="34" charset="0"/>
              </a:defRPr>
            </a:lvl1pPr>
          </a:lstStyle>
          <a:p>
            <a:r>
              <a:rPr lang="en-US" sz="2200" b="0" dirty="0">
                <a:solidFill>
                  <a:schemeClr val="bg1"/>
                </a:solidFill>
                <a:latin typeface="+mj-lt"/>
              </a:rPr>
              <a:t>Date</a:t>
            </a:r>
          </a:p>
        </p:txBody>
      </p:sp>
      <p:pic>
        <p:nvPicPr>
          <p:cNvPr id="1027" name="Picture 3" descr="C:\Users\aa185059\Documents\Displays and Keyboards\Rendering for Bob\2014_01_06_Next Gen 15in Variants display on Value stand.278.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20000" t="7140" r="24064" b="7198"/>
          <a:stretch/>
        </p:blipFill>
        <p:spPr bwMode="auto">
          <a:xfrm>
            <a:off x="10363200" y="533400"/>
            <a:ext cx="3835400" cy="287173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aa185059\Documents\Displays and Keyboards\Rendering for Bob\2014_01_06_Next Gen 15in Variants display on Value stand.274.jp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l="22449" t="8295" r="25599" b="6260"/>
          <a:stretch/>
        </p:blipFill>
        <p:spPr bwMode="auto">
          <a:xfrm>
            <a:off x="11430001" y="5410200"/>
            <a:ext cx="3124200" cy="257940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a185059\Documents\Displays and Keyboards\2013 Next Gen Displays\5968-5985 10.4 Inch X-Series\10.4inch Photos\NEXTGEN_10.4_VALSTAND_FR1.t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39087" y="3140255"/>
            <a:ext cx="3121019" cy="3184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6769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082040" y="213675"/>
            <a:ext cx="13167360" cy="640577"/>
          </a:xfrm>
        </p:spPr>
        <p:txBody>
          <a:bodyPr/>
          <a:lstStyle/>
          <a:p>
            <a:pPr algn="l"/>
            <a:r>
              <a:rPr lang="en-US" sz="4400" b="0" dirty="0">
                <a:solidFill>
                  <a:schemeClr val="tx1">
                    <a:lumMod val="50000"/>
                    <a:lumOff val="50000"/>
                  </a:schemeClr>
                </a:solidFill>
              </a:rPr>
              <a:t>NCR RealPOS </a:t>
            </a:r>
            <a:r>
              <a:rPr lang="en-US" sz="4400" b="0" dirty="0" smtClean="0">
                <a:solidFill>
                  <a:schemeClr val="tx1">
                    <a:lumMod val="50000"/>
                    <a:lumOff val="50000"/>
                  </a:schemeClr>
                </a:solidFill>
              </a:rPr>
              <a:t>X-Series 15” Displays</a:t>
            </a:r>
            <a:endParaRPr lang="en-US" sz="4400" b="0" dirty="0">
              <a:solidFill>
                <a:schemeClr val="tx1">
                  <a:lumMod val="50000"/>
                  <a:lumOff val="50000"/>
                </a:schemeClr>
              </a:solidFill>
            </a:endParaRPr>
          </a:p>
        </p:txBody>
      </p:sp>
      <p:sp>
        <p:nvSpPr>
          <p:cNvPr id="54" name="Rectangle 53"/>
          <p:cNvSpPr/>
          <p:nvPr/>
        </p:nvSpPr>
        <p:spPr>
          <a:xfrm>
            <a:off x="9528994" y="1713086"/>
            <a:ext cx="4883727" cy="584681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146304" tIns="146304" rIns="146304" bIns="73152" rtlCol="0" anchor="t" anchorCtr="0"/>
          <a:lstStyle/>
          <a:p>
            <a:pPr marL="225425" indent="-225425" defTabSz="1463040">
              <a:lnSpc>
                <a:spcPct val="150000"/>
              </a:lnSpc>
              <a:buFont typeface="Arial" panose="020B0604020202020204" pitchFamily="34" charset="0"/>
              <a:buChar char="•"/>
            </a:pPr>
            <a:r>
              <a:rPr lang="en-US" sz="2200" dirty="0" smtClean="0">
                <a:solidFill>
                  <a:srgbClr val="FFFFFF"/>
                </a:solidFill>
              </a:rPr>
              <a:t>Integrated peripherals </a:t>
            </a:r>
          </a:p>
          <a:p>
            <a:pPr marL="225425" indent="-225425" defTabSz="1463040">
              <a:lnSpc>
                <a:spcPct val="150000"/>
              </a:lnSpc>
              <a:buFont typeface="Arial" panose="020B0604020202020204" pitchFamily="34" charset="0"/>
              <a:buChar char="•"/>
            </a:pPr>
            <a:r>
              <a:rPr lang="en-US" sz="2200" dirty="0" smtClean="0">
                <a:solidFill>
                  <a:srgbClr val="FFFFFF"/>
                </a:solidFill>
              </a:rPr>
              <a:t>Rugged die-cast aluminum chassis</a:t>
            </a:r>
          </a:p>
          <a:p>
            <a:pPr marL="225425" indent="-225425" defTabSz="1463040">
              <a:lnSpc>
                <a:spcPct val="150000"/>
              </a:lnSpc>
              <a:buFont typeface="Arial" panose="020B0604020202020204" pitchFamily="34" charset="0"/>
              <a:buChar char="•"/>
            </a:pPr>
            <a:r>
              <a:rPr lang="en-US" sz="2200" dirty="0" smtClean="0">
                <a:solidFill>
                  <a:srgbClr val="FFFFFF"/>
                </a:solidFill>
              </a:rPr>
              <a:t>Sealed zero-bezel touchscreen </a:t>
            </a:r>
          </a:p>
          <a:p>
            <a:pPr marL="233363" lvl="1" indent="-233363" defTabSz="1463040">
              <a:lnSpc>
                <a:spcPct val="150000"/>
              </a:lnSpc>
              <a:buFont typeface="Arial" panose="020B0604020202020204" pitchFamily="34" charset="0"/>
              <a:buChar char="•"/>
            </a:pPr>
            <a:r>
              <a:rPr lang="en-US" sz="2200" dirty="0" smtClean="0">
                <a:solidFill>
                  <a:srgbClr val="FFFFFF"/>
                </a:solidFill>
              </a:rPr>
              <a:t>Long life LCD: High bright LED backlight rated at 50K hours (to ½ brightness)</a:t>
            </a:r>
          </a:p>
          <a:p>
            <a:pPr marL="225425" indent="-225425" defTabSz="1463040">
              <a:lnSpc>
                <a:spcPct val="150000"/>
              </a:lnSpc>
              <a:buFont typeface="Arial" panose="020B0604020202020204" pitchFamily="34" charset="0"/>
              <a:buChar char="•"/>
            </a:pPr>
            <a:r>
              <a:rPr lang="en-US" sz="2200" dirty="0" smtClean="0">
                <a:solidFill>
                  <a:srgbClr val="FFFFFF"/>
                </a:solidFill>
              </a:rPr>
              <a:t>Vents designed to restrict intrusion of liquids and object (e.g. coins) </a:t>
            </a:r>
          </a:p>
          <a:p>
            <a:pPr marL="225425" indent="-225425" defTabSz="1463040">
              <a:lnSpc>
                <a:spcPct val="150000"/>
              </a:lnSpc>
              <a:buFont typeface="Arial" panose="020B0604020202020204" pitchFamily="34" charset="0"/>
              <a:buChar char="•"/>
            </a:pPr>
            <a:r>
              <a:rPr lang="en-US" sz="2200" dirty="0">
                <a:solidFill>
                  <a:srgbClr val="FFFFFF"/>
                </a:solidFill>
              </a:rPr>
              <a:t>Terminal powered – 12V USB</a:t>
            </a:r>
          </a:p>
          <a:p>
            <a:pPr marL="225425" indent="-225425" defTabSz="1463040">
              <a:lnSpc>
                <a:spcPct val="150000"/>
              </a:lnSpc>
              <a:buFont typeface="Arial" panose="020B0604020202020204" pitchFamily="34" charset="0"/>
              <a:buChar char="•"/>
            </a:pPr>
            <a:r>
              <a:rPr lang="en-US" sz="2200" dirty="0" smtClean="0">
                <a:solidFill>
                  <a:srgbClr val="FFFFFF"/>
                </a:solidFill>
              </a:rPr>
              <a:t>Software </a:t>
            </a:r>
            <a:r>
              <a:rPr lang="en-US" sz="2200" dirty="0" smtClean="0">
                <a:solidFill>
                  <a:srgbClr val="FFFFFF"/>
                </a:solidFill>
              </a:rPr>
              <a:t>on-screen display (</a:t>
            </a:r>
            <a:r>
              <a:rPr lang="en-US" sz="2200" dirty="0">
                <a:solidFill>
                  <a:srgbClr val="FFFFFF"/>
                </a:solidFill>
              </a:rPr>
              <a:t>OSD</a:t>
            </a:r>
            <a:r>
              <a:rPr lang="en-US" sz="2200" dirty="0" smtClean="0">
                <a:solidFill>
                  <a:srgbClr val="FFFFFF"/>
                </a:solidFill>
              </a:rPr>
              <a:t>) controls</a:t>
            </a:r>
            <a:endParaRPr lang="en-US" sz="2200" dirty="0">
              <a:solidFill>
                <a:srgbClr val="FFFFFF"/>
              </a:solidFill>
            </a:endParaRPr>
          </a:p>
          <a:p>
            <a:pPr marL="225425" indent="-225425" defTabSz="1463040">
              <a:lnSpc>
                <a:spcPct val="150000"/>
              </a:lnSpc>
              <a:buFont typeface="Arial" panose="020B0604020202020204" pitchFamily="34" charset="0"/>
              <a:buChar char="•"/>
            </a:pPr>
            <a:endParaRPr lang="en-US" sz="2200" dirty="0" smtClean="0">
              <a:solidFill>
                <a:srgbClr val="FFFFFF"/>
              </a:solidFill>
            </a:endParaRPr>
          </a:p>
        </p:txBody>
      </p:sp>
      <p:sp>
        <p:nvSpPr>
          <p:cNvPr id="55" name="Rectangle 54"/>
          <p:cNvSpPr/>
          <p:nvPr/>
        </p:nvSpPr>
        <p:spPr>
          <a:xfrm>
            <a:off x="895496" y="1684518"/>
            <a:ext cx="8597476" cy="5846813"/>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146304" tIns="73152" rIns="146304" bIns="73152" rtlCol="0" anchor="ctr"/>
          <a:lstStyle/>
          <a:p>
            <a:pPr algn="ctr"/>
            <a:endParaRPr lang="en-US"/>
          </a:p>
        </p:txBody>
      </p:sp>
      <p:sp>
        <p:nvSpPr>
          <p:cNvPr id="56" name="Text Placeholder 2"/>
          <p:cNvSpPr>
            <a:spLocks noGrp="1"/>
          </p:cNvSpPr>
          <p:nvPr>
            <p:ph type="body" sz="quarter" idx="4294967295"/>
          </p:nvPr>
        </p:nvSpPr>
        <p:spPr>
          <a:xfrm>
            <a:off x="1190985" y="854252"/>
            <a:ext cx="13020198" cy="906779"/>
          </a:xfrm>
          <a:prstGeom prst="rect">
            <a:avLst/>
          </a:prstGeom>
        </p:spPr>
        <p:txBody>
          <a:bodyPr lIns="0">
            <a:normAutofit/>
          </a:bodyPr>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z="2800" dirty="0" smtClean="0"/>
              <a:t>Purpose built for retail</a:t>
            </a:r>
            <a:endParaRPr lang="en-US" sz="2800" dirty="0"/>
          </a:p>
        </p:txBody>
      </p:sp>
      <p:sp>
        <p:nvSpPr>
          <p:cNvPr id="10" name="Slide Number Placeholder 7"/>
          <p:cNvSpPr>
            <a:spLocks noGrp="1"/>
          </p:cNvSpPr>
          <p:nvPr>
            <p:ph type="sldNum" sz="quarter" idx="4294967295"/>
          </p:nvPr>
        </p:nvSpPr>
        <p:spPr>
          <a:xfrm>
            <a:off x="13319918" y="7791450"/>
            <a:ext cx="1249363" cy="438150"/>
          </a:xfrm>
          <a:prstGeom prst="rect">
            <a:avLst/>
          </a:prstGeom>
        </p:spPr>
        <p:txBody>
          <a:bodyPr/>
          <a:lstStyle/>
          <a:p>
            <a:pPr algn="ctr"/>
            <a:fld id="{2A35049D-DB52-454A-B8E6-A59A17E9EA13}" type="slidenum">
              <a:rPr lang="en-US" sz="1200" smtClean="0"/>
              <a:pPr algn="ctr"/>
              <a:t>10</a:t>
            </a:fld>
            <a:endParaRPr lang="en-US" sz="1200" dirty="0"/>
          </a:p>
        </p:txBody>
      </p:sp>
      <p:sp>
        <p:nvSpPr>
          <p:cNvPr id="11" name="Footer Placeholder 4"/>
          <p:cNvSpPr>
            <a:spLocks noGrp="1"/>
          </p:cNvSpPr>
          <p:nvPr/>
        </p:nvSpPr>
        <p:spPr>
          <a:xfrm>
            <a:off x="5169292" y="7772400"/>
            <a:ext cx="4632325" cy="438150"/>
          </a:xfrm>
          <a:prstGeom prst="rect">
            <a:avLst/>
          </a:prstGeom>
        </p:spPr>
        <p:txBody>
          <a:bodyPr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smtClean="0">
                <a:solidFill>
                  <a:schemeClr val="bg1">
                    <a:lumMod val="50000"/>
                  </a:schemeClr>
                </a:solidFill>
              </a:rPr>
              <a:t>NCR Confidential</a:t>
            </a:r>
          </a:p>
        </p:txBody>
      </p:sp>
      <p:sp>
        <p:nvSpPr>
          <p:cNvPr id="15" name="TextBox 14"/>
          <p:cNvSpPr txBox="1"/>
          <p:nvPr/>
        </p:nvSpPr>
        <p:spPr>
          <a:xfrm>
            <a:off x="6111662" y="2249269"/>
            <a:ext cx="1912945" cy="646331"/>
          </a:xfrm>
          <a:prstGeom prst="rect">
            <a:avLst/>
          </a:prstGeom>
          <a:noFill/>
        </p:spPr>
        <p:txBody>
          <a:bodyPr wrap="square" rtlCol="0">
            <a:spAutoFit/>
          </a:bodyPr>
          <a:lstStyle/>
          <a:p>
            <a:pPr algn="ctr"/>
            <a:r>
              <a:rPr lang="en-US" sz="1800" dirty="0" smtClean="0"/>
              <a:t>Sealed screen to survive spills </a:t>
            </a:r>
            <a:endParaRPr lang="en-US" sz="1800" dirty="0"/>
          </a:p>
        </p:txBody>
      </p:sp>
      <p:sp>
        <p:nvSpPr>
          <p:cNvPr id="28" name="TextBox 27"/>
          <p:cNvSpPr txBox="1"/>
          <p:nvPr/>
        </p:nvSpPr>
        <p:spPr>
          <a:xfrm>
            <a:off x="7641151" y="2871637"/>
            <a:ext cx="1877437" cy="923330"/>
          </a:xfrm>
          <a:prstGeom prst="rect">
            <a:avLst/>
          </a:prstGeom>
          <a:noFill/>
        </p:spPr>
        <p:txBody>
          <a:bodyPr wrap="none" rtlCol="0">
            <a:spAutoFit/>
          </a:bodyPr>
          <a:lstStyle/>
          <a:p>
            <a:pPr algn="ctr"/>
            <a:r>
              <a:rPr lang="en-US" sz="1800" dirty="0" err="1" smtClean="0"/>
              <a:t>Ventless</a:t>
            </a:r>
            <a:r>
              <a:rPr lang="en-US" sz="1800" dirty="0" smtClean="0"/>
              <a:t> </a:t>
            </a:r>
            <a:r>
              <a:rPr lang="en-US" sz="1800" dirty="0" smtClean="0"/>
              <a:t>design </a:t>
            </a:r>
          </a:p>
          <a:p>
            <a:pPr algn="ctr"/>
            <a:r>
              <a:rPr lang="en-US" sz="1800" dirty="0" smtClean="0"/>
              <a:t>to prevent liquid </a:t>
            </a:r>
          </a:p>
          <a:p>
            <a:pPr algn="ctr"/>
            <a:r>
              <a:rPr lang="en-US" sz="1800" dirty="0" smtClean="0"/>
              <a:t>and coin entry</a:t>
            </a:r>
            <a:endParaRPr lang="en-US" sz="1800" dirty="0"/>
          </a:p>
        </p:txBody>
      </p:sp>
      <p:cxnSp>
        <p:nvCxnSpPr>
          <p:cNvPr id="97" name="Straight Arrow Connector 96"/>
          <p:cNvCxnSpPr/>
          <p:nvPr/>
        </p:nvCxnSpPr>
        <p:spPr>
          <a:xfrm flipH="1">
            <a:off x="9569987" y="1332131"/>
            <a:ext cx="612319" cy="2954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3" name="TextBox 112"/>
          <p:cNvSpPr txBox="1"/>
          <p:nvPr/>
        </p:nvSpPr>
        <p:spPr>
          <a:xfrm>
            <a:off x="985484" y="2261221"/>
            <a:ext cx="2838202" cy="369332"/>
          </a:xfrm>
          <a:prstGeom prst="rect">
            <a:avLst/>
          </a:prstGeom>
          <a:noFill/>
        </p:spPr>
        <p:txBody>
          <a:bodyPr wrap="square" rtlCol="0">
            <a:spAutoFit/>
          </a:bodyPr>
          <a:lstStyle/>
          <a:p>
            <a:r>
              <a:rPr lang="en-US" sz="1800" dirty="0" smtClean="0"/>
              <a:t>    Integrated peripherals </a:t>
            </a:r>
            <a:endParaRPr lang="en-US" sz="1800" dirty="0"/>
          </a:p>
        </p:txBody>
      </p:sp>
      <p:cxnSp>
        <p:nvCxnSpPr>
          <p:cNvPr id="115" name="Straight Arrow Connector 114"/>
          <p:cNvCxnSpPr/>
          <p:nvPr/>
        </p:nvCxnSpPr>
        <p:spPr>
          <a:xfrm>
            <a:off x="1065608" y="2671858"/>
            <a:ext cx="889041" cy="114171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4977471" y="3124200"/>
            <a:ext cx="1526819" cy="646331"/>
          </a:xfrm>
          <a:prstGeom prst="rect">
            <a:avLst/>
          </a:prstGeom>
          <a:noFill/>
        </p:spPr>
        <p:txBody>
          <a:bodyPr wrap="square" rtlCol="0">
            <a:spAutoFit/>
          </a:bodyPr>
          <a:lstStyle/>
          <a:p>
            <a:pPr algn="ctr"/>
            <a:r>
              <a:rPr lang="en-US" sz="1800" dirty="0" smtClean="0"/>
              <a:t>Industrial grade LCD</a:t>
            </a:r>
            <a:endParaRPr lang="en-US" sz="1800" dirty="0"/>
          </a:p>
        </p:txBody>
      </p:sp>
      <p:cxnSp>
        <p:nvCxnSpPr>
          <p:cNvPr id="46" name="Straight Arrow Connector 45"/>
          <p:cNvCxnSpPr/>
          <p:nvPr/>
        </p:nvCxnSpPr>
        <p:spPr>
          <a:xfrm>
            <a:off x="5987772" y="3702692"/>
            <a:ext cx="127557" cy="48830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4649" y="2944018"/>
            <a:ext cx="2822575" cy="249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TextBox 35"/>
          <p:cNvSpPr txBox="1"/>
          <p:nvPr/>
        </p:nvSpPr>
        <p:spPr>
          <a:xfrm>
            <a:off x="822999" y="5486603"/>
            <a:ext cx="2055694" cy="646331"/>
          </a:xfrm>
          <a:prstGeom prst="rect">
            <a:avLst/>
          </a:prstGeom>
          <a:noFill/>
        </p:spPr>
        <p:txBody>
          <a:bodyPr wrap="square" rtlCol="0">
            <a:spAutoFit/>
          </a:bodyPr>
          <a:lstStyle/>
          <a:p>
            <a:r>
              <a:rPr lang="en-US" sz="1800" dirty="0" smtClean="0"/>
              <a:t>Rugged die-cast</a:t>
            </a:r>
          </a:p>
          <a:p>
            <a:r>
              <a:rPr lang="en-US" sz="1800" dirty="0" smtClean="0"/>
              <a:t>aluminum chassis </a:t>
            </a:r>
            <a:endParaRPr lang="en-US" sz="1800" dirty="0"/>
          </a:p>
        </p:txBody>
      </p:sp>
      <p:cxnSp>
        <p:nvCxnSpPr>
          <p:cNvPr id="37" name="Straight Arrow Connector 36"/>
          <p:cNvCxnSpPr/>
          <p:nvPr/>
        </p:nvCxnSpPr>
        <p:spPr>
          <a:xfrm flipV="1">
            <a:off x="1921909" y="4800600"/>
            <a:ext cx="482676" cy="7396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8" name="TextBox 37"/>
          <p:cNvSpPr txBox="1"/>
          <p:nvPr/>
        </p:nvSpPr>
        <p:spPr>
          <a:xfrm>
            <a:off x="4114800" y="4840069"/>
            <a:ext cx="1912945" cy="646331"/>
          </a:xfrm>
          <a:prstGeom prst="rect">
            <a:avLst/>
          </a:prstGeom>
          <a:noFill/>
        </p:spPr>
        <p:txBody>
          <a:bodyPr wrap="square" rtlCol="0">
            <a:spAutoFit/>
          </a:bodyPr>
          <a:lstStyle/>
          <a:p>
            <a:pPr algn="ctr"/>
            <a:r>
              <a:rPr lang="en-US" sz="1800" dirty="0" smtClean="0"/>
              <a:t>Integrated stereo speakers</a:t>
            </a:r>
            <a:endParaRPr lang="en-US" sz="1800" dirty="0"/>
          </a:p>
        </p:txBody>
      </p:sp>
      <p:cxnSp>
        <p:nvCxnSpPr>
          <p:cNvPr id="39" name="Straight Arrow Connector 38"/>
          <p:cNvCxnSpPr/>
          <p:nvPr/>
        </p:nvCxnSpPr>
        <p:spPr>
          <a:xfrm flipH="1" flipV="1">
            <a:off x="4198717" y="4038979"/>
            <a:ext cx="578507" cy="854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H="1" flipV="1">
            <a:off x="2878693" y="3813569"/>
            <a:ext cx="1898531" cy="10803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7506" y="3721742"/>
            <a:ext cx="3314494" cy="2755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4" name="Straight Arrow Connector 43"/>
          <p:cNvCxnSpPr/>
          <p:nvPr/>
        </p:nvCxnSpPr>
        <p:spPr>
          <a:xfrm flipV="1">
            <a:off x="6144398" y="5437981"/>
            <a:ext cx="1252922" cy="73953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5358843" y="6132934"/>
            <a:ext cx="1415772" cy="1200329"/>
          </a:xfrm>
          <a:prstGeom prst="rect">
            <a:avLst/>
          </a:prstGeom>
          <a:noFill/>
        </p:spPr>
        <p:txBody>
          <a:bodyPr wrap="none" rtlCol="0">
            <a:spAutoFit/>
          </a:bodyPr>
          <a:lstStyle/>
          <a:p>
            <a:pPr algn="ctr"/>
            <a:r>
              <a:rPr lang="en-US" sz="1800" dirty="0" smtClean="0"/>
              <a:t>Secure I/O </a:t>
            </a:r>
          </a:p>
          <a:p>
            <a:pPr algn="ctr"/>
            <a:r>
              <a:rPr lang="en-US" sz="1800" dirty="0" smtClean="0"/>
              <a:t>connections</a:t>
            </a:r>
          </a:p>
          <a:p>
            <a:pPr algn="ctr"/>
            <a:r>
              <a:rPr lang="en-US" sz="1800" dirty="0" smtClean="0"/>
              <a:t>(latching);</a:t>
            </a:r>
          </a:p>
          <a:p>
            <a:pPr algn="ctr"/>
            <a:endParaRPr lang="en-US" sz="1800" dirty="0" smtClean="0"/>
          </a:p>
        </p:txBody>
      </p:sp>
      <p:cxnSp>
        <p:nvCxnSpPr>
          <p:cNvPr id="48" name="Straight Arrow Connector 47"/>
          <p:cNvCxnSpPr/>
          <p:nvPr/>
        </p:nvCxnSpPr>
        <p:spPr>
          <a:xfrm flipH="1">
            <a:off x="8579869" y="3794967"/>
            <a:ext cx="452579" cy="50189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a:off x="6774615" y="2805183"/>
            <a:ext cx="293519" cy="114166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1" name="Straight Arrow Connector 50"/>
          <p:cNvCxnSpPr/>
          <p:nvPr/>
        </p:nvCxnSpPr>
        <p:spPr>
          <a:xfrm>
            <a:off x="5927506" y="3702692"/>
            <a:ext cx="843353" cy="9338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5573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89"/>
          <p:cNvSpPr txBox="1">
            <a:spLocks noChangeArrowheads="1"/>
          </p:cNvSpPr>
          <p:nvPr/>
        </p:nvSpPr>
        <p:spPr bwMode="auto">
          <a:xfrm>
            <a:off x="609600" y="7635603"/>
            <a:ext cx="4953000" cy="363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6290" tIns="73146" rIns="146290" bIns="73146">
            <a:spAutoFit/>
          </a:bodyPr>
          <a:lstStyle>
            <a:lvl1pPr eaLnBrk="0" hangingPunct="0">
              <a:defRPr sz="2900">
                <a:solidFill>
                  <a:schemeClr val="tx1"/>
                </a:solidFill>
                <a:latin typeface="Arial" pitchFamily="34" charset="0"/>
                <a:cs typeface="Arial" pitchFamily="34" charset="0"/>
              </a:defRPr>
            </a:lvl1pPr>
            <a:lvl2pPr marL="742950" indent="-285750" eaLnBrk="0" hangingPunct="0">
              <a:defRPr sz="2900">
                <a:solidFill>
                  <a:schemeClr val="tx1"/>
                </a:solidFill>
                <a:latin typeface="Arial" pitchFamily="34" charset="0"/>
                <a:cs typeface="Arial" pitchFamily="34" charset="0"/>
              </a:defRPr>
            </a:lvl2pPr>
            <a:lvl3pPr marL="1143000" indent="-228600" eaLnBrk="0" hangingPunct="0">
              <a:defRPr sz="2900">
                <a:solidFill>
                  <a:schemeClr val="tx1"/>
                </a:solidFill>
                <a:latin typeface="Arial" pitchFamily="34" charset="0"/>
                <a:cs typeface="Arial" pitchFamily="34" charset="0"/>
              </a:defRPr>
            </a:lvl3pPr>
            <a:lvl4pPr marL="1600200" indent="-228600" eaLnBrk="0" hangingPunct="0">
              <a:defRPr sz="2900">
                <a:solidFill>
                  <a:schemeClr val="tx1"/>
                </a:solidFill>
                <a:latin typeface="Arial" pitchFamily="34" charset="0"/>
                <a:cs typeface="Arial" pitchFamily="34" charset="0"/>
              </a:defRPr>
            </a:lvl4pPr>
            <a:lvl5pPr marL="2057400" indent="-228600" eaLnBrk="0" hangingPunct="0">
              <a:defRPr sz="2900">
                <a:solidFill>
                  <a:schemeClr val="tx1"/>
                </a:solidFill>
                <a:latin typeface="Arial" pitchFamily="34" charset="0"/>
                <a:cs typeface="Arial" pitchFamily="34" charset="0"/>
              </a:defRPr>
            </a:lvl5pPr>
            <a:lvl6pPr marL="2514600" indent="-228600" defTabSz="1462088" eaLnBrk="0" fontAlgn="base" hangingPunct="0">
              <a:spcBef>
                <a:spcPct val="0"/>
              </a:spcBef>
              <a:spcAft>
                <a:spcPct val="0"/>
              </a:spcAft>
              <a:defRPr sz="2900">
                <a:solidFill>
                  <a:schemeClr val="tx1"/>
                </a:solidFill>
                <a:latin typeface="Arial" pitchFamily="34" charset="0"/>
                <a:cs typeface="Arial" pitchFamily="34" charset="0"/>
              </a:defRPr>
            </a:lvl6pPr>
            <a:lvl7pPr marL="2971800" indent="-228600" defTabSz="1462088" eaLnBrk="0" fontAlgn="base" hangingPunct="0">
              <a:spcBef>
                <a:spcPct val="0"/>
              </a:spcBef>
              <a:spcAft>
                <a:spcPct val="0"/>
              </a:spcAft>
              <a:defRPr sz="2900">
                <a:solidFill>
                  <a:schemeClr val="tx1"/>
                </a:solidFill>
                <a:latin typeface="Arial" pitchFamily="34" charset="0"/>
                <a:cs typeface="Arial" pitchFamily="34" charset="0"/>
              </a:defRPr>
            </a:lvl7pPr>
            <a:lvl8pPr marL="3429000" indent="-228600" defTabSz="1462088" eaLnBrk="0" fontAlgn="base" hangingPunct="0">
              <a:spcBef>
                <a:spcPct val="0"/>
              </a:spcBef>
              <a:spcAft>
                <a:spcPct val="0"/>
              </a:spcAft>
              <a:defRPr sz="2900">
                <a:solidFill>
                  <a:schemeClr val="tx1"/>
                </a:solidFill>
                <a:latin typeface="Arial" pitchFamily="34" charset="0"/>
                <a:cs typeface="Arial" pitchFamily="34" charset="0"/>
              </a:defRPr>
            </a:lvl8pPr>
            <a:lvl9pPr marL="3886200" indent="-228600" defTabSz="1462088" eaLnBrk="0" fontAlgn="base" hangingPunct="0">
              <a:spcBef>
                <a:spcPct val="0"/>
              </a:spcBef>
              <a:spcAft>
                <a:spcPct val="0"/>
              </a:spcAft>
              <a:defRPr sz="2900">
                <a:solidFill>
                  <a:schemeClr val="tx1"/>
                </a:solidFill>
                <a:latin typeface="Arial" pitchFamily="34" charset="0"/>
                <a:cs typeface="Arial" pitchFamily="34" charset="0"/>
              </a:defRPr>
            </a:lvl9pPr>
          </a:lstStyle>
          <a:p>
            <a:pPr defTabSz="1462088" eaLnBrk="1" fontAlgn="base" hangingPunct="1">
              <a:spcBef>
                <a:spcPct val="0"/>
              </a:spcBef>
              <a:spcAft>
                <a:spcPct val="0"/>
              </a:spcAft>
            </a:pPr>
            <a:r>
              <a:rPr lang="en-US" sz="1400" dirty="0" smtClean="0">
                <a:solidFill>
                  <a:srgbClr val="000000"/>
                </a:solidFill>
              </a:rPr>
              <a:t>Program deliverables and dates are subject to change </a:t>
            </a:r>
          </a:p>
        </p:txBody>
      </p:sp>
      <p:sp>
        <p:nvSpPr>
          <p:cNvPr id="16387" name="Footer Placeholder 4"/>
          <p:cNvSpPr txBox="1">
            <a:spLocks noGrp="1"/>
          </p:cNvSpPr>
          <p:nvPr/>
        </p:nvSpPr>
        <p:spPr bwMode="auto">
          <a:xfrm>
            <a:off x="5874084" y="7880350"/>
            <a:ext cx="24384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7150" tIns="28575" rIns="57150" bIns="28575" anchor="ctr"/>
          <a:lstStyle>
            <a:lvl1pPr defTabSz="815975" eaLnBrk="0" hangingPunct="0">
              <a:defRPr sz="2900">
                <a:solidFill>
                  <a:schemeClr val="tx1"/>
                </a:solidFill>
                <a:latin typeface="Arial" pitchFamily="34" charset="0"/>
                <a:cs typeface="Arial" pitchFamily="34" charset="0"/>
              </a:defRPr>
            </a:lvl1pPr>
            <a:lvl2pPr marL="742950" indent="-285750" defTabSz="815975" eaLnBrk="0" hangingPunct="0">
              <a:defRPr sz="2900">
                <a:solidFill>
                  <a:schemeClr val="tx1"/>
                </a:solidFill>
                <a:latin typeface="Arial" pitchFamily="34" charset="0"/>
                <a:cs typeface="Arial" pitchFamily="34" charset="0"/>
              </a:defRPr>
            </a:lvl2pPr>
            <a:lvl3pPr marL="1143000" indent="-228600" defTabSz="815975" eaLnBrk="0" hangingPunct="0">
              <a:defRPr sz="2900">
                <a:solidFill>
                  <a:schemeClr val="tx1"/>
                </a:solidFill>
                <a:latin typeface="Arial" pitchFamily="34" charset="0"/>
                <a:cs typeface="Arial" pitchFamily="34" charset="0"/>
              </a:defRPr>
            </a:lvl3pPr>
            <a:lvl4pPr marL="1600200" indent="-228600" defTabSz="815975" eaLnBrk="0" hangingPunct="0">
              <a:defRPr sz="2900">
                <a:solidFill>
                  <a:schemeClr val="tx1"/>
                </a:solidFill>
                <a:latin typeface="Arial" pitchFamily="34" charset="0"/>
                <a:cs typeface="Arial" pitchFamily="34" charset="0"/>
              </a:defRPr>
            </a:lvl4pPr>
            <a:lvl5pPr marL="2057400" indent="-228600" defTabSz="815975" eaLnBrk="0" hangingPunct="0">
              <a:defRPr sz="2900">
                <a:solidFill>
                  <a:schemeClr val="tx1"/>
                </a:solidFill>
                <a:latin typeface="Arial" pitchFamily="34" charset="0"/>
                <a:cs typeface="Arial" pitchFamily="34" charset="0"/>
              </a:defRPr>
            </a:lvl5pPr>
            <a:lvl6pPr marL="2514600" indent="-228600" defTabSz="815975" eaLnBrk="0" fontAlgn="base" hangingPunct="0">
              <a:spcBef>
                <a:spcPct val="0"/>
              </a:spcBef>
              <a:spcAft>
                <a:spcPct val="0"/>
              </a:spcAft>
              <a:defRPr sz="2900">
                <a:solidFill>
                  <a:schemeClr val="tx1"/>
                </a:solidFill>
                <a:latin typeface="Arial" pitchFamily="34" charset="0"/>
                <a:cs typeface="Arial" pitchFamily="34" charset="0"/>
              </a:defRPr>
            </a:lvl6pPr>
            <a:lvl7pPr marL="2971800" indent="-228600" defTabSz="815975" eaLnBrk="0" fontAlgn="base" hangingPunct="0">
              <a:spcBef>
                <a:spcPct val="0"/>
              </a:spcBef>
              <a:spcAft>
                <a:spcPct val="0"/>
              </a:spcAft>
              <a:defRPr sz="2900">
                <a:solidFill>
                  <a:schemeClr val="tx1"/>
                </a:solidFill>
                <a:latin typeface="Arial" pitchFamily="34" charset="0"/>
                <a:cs typeface="Arial" pitchFamily="34" charset="0"/>
              </a:defRPr>
            </a:lvl7pPr>
            <a:lvl8pPr marL="3429000" indent="-228600" defTabSz="815975" eaLnBrk="0" fontAlgn="base" hangingPunct="0">
              <a:spcBef>
                <a:spcPct val="0"/>
              </a:spcBef>
              <a:spcAft>
                <a:spcPct val="0"/>
              </a:spcAft>
              <a:defRPr sz="2900">
                <a:solidFill>
                  <a:schemeClr val="tx1"/>
                </a:solidFill>
                <a:latin typeface="Arial" pitchFamily="34" charset="0"/>
                <a:cs typeface="Arial" pitchFamily="34" charset="0"/>
              </a:defRPr>
            </a:lvl8pPr>
            <a:lvl9pPr marL="3886200" indent="-228600" defTabSz="815975" eaLnBrk="0" fontAlgn="base" hangingPunct="0">
              <a:spcBef>
                <a:spcPct val="0"/>
              </a:spcBef>
              <a:spcAft>
                <a:spcPct val="0"/>
              </a:spcAft>
              <a:defRPr sz="2900">
                <a:solidFill>
                  <a:schemeClr val="tx1"/>
                </a:solidFill>
                <a:latin typeface="Arial" pitchFamily="34" charset="0"/>
                <a:cs typeface="Arial" pitchFamily="34" charset="0"/>
              </a:defRPr>
            </a:lvl9pPr>
          </a:lstStyle>
          <a:p>
            <a:pPr algn="ctr" eaLnBrk="1" fontAlgn="base" hangingPunct="1">
              <a:spcBef>
                <a:spcPct val="0"/>
              </a:spcBef>
              <a:spcAft>
                <a:spcPct val="0"/>
              </a:spcAft>
            </a:pPr>
            <a:r>
              <a:rPr lang="en-US" sz="1200" b="1" smtClean="0">
                <a:solidFill>
                  <a:srgbClr val="54B948"/>
                </a:solidFill>
              </a:rPr>
              <a:t>NCR Confidential</a:t>
            </a:r>
          </a:p>
        </p:txBody>
      </p:sp>
      <p:pic>
        <p:nvPicPr>
          <p:cNvPr id="16388" name="Picture 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90600"/>
            <a:ext cx="13106400" cy="900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TextBox 30"/>
          <p:cNvSpPr txBox="1"/>
          <p:nvPr/>
        </p:nvSpPr>
        <p:spPr>
          <a:xfrm>
            <a:off x="1026696" y="152400"/>
            <a:ext cx="13298904" cy="770980"/>
          </a:xfrm>
          <a:prstGeom prst="rect">
            <a:avLst/>
          </a:prstGeom>
          <a:noFill/>
        </p:spPr>
        <p:txBody>
          <a:bodyPr wrap="square" lIns="146304" tIns="73152" rIns="146304" bIns="73152">
            <a:spAutoFit/>
          </a:bodyPr>
          <a:lstStyle/>
          <a:p>
            <a:pPr defTabSz="1462088" fontAlgn="base">
              <a:lnSpc>
                <a:spcPct val="90000"/>
              </a:lnSpc>
              <a:spcBef>
                <a:spcPct val="0"/>
              </a:spcBef>
              <a:spcAft>
                <a:spcPct val="0"/>
              </a:spcAft>
              <a:defRPr/>
            </a:pPr>
            <a:r>
              <a:rPr lang="en-US" sz="4500" dirty="0">
                <a:solidFill>
                  <a:schemeClr val="tx1">
                    <a:lumMod val="50000"/>
                    <a:lumOff val="50000"/>
                  </a:schemeClr>
                </a:solidFill>
                <a:ea typeface="+mj-ea"/>
                <a:cs typeface="Arial" pitchFamily="34" charset="0"/>
              </a:rPr>
              <a:t>NCR RealPOS X-Series </a:t>
            </a:r>
            <a:r>
              <a:rPr lang="en-US" sz="4500" dirty="0" smtClean="0">
                <a:solidFill>
                  <a:schemeClr val="tx1">
                    <a:lumMod val="50000"/>
                    <a:lumOff val="50000"/>
                  </a:schemeClr>
                </a:solidFill>
                <a:ea typeface="+mj-ea"/>
                <a:cs typeface="Arial" pitchFamily="34" charset="0"/>
              </a:rPr>
              <a:t>Display Roadmap</a:t>
            </a:r>
            <a:endParaRPr lang="en-US" sz="4500" dirty="0">
              <a:solidFill>
                <a:schemeClr val="tx1">
                  <a:lumMod val="50000"/>
                  <a:lumOff val="50000"/>
                </a:schemeClr>
              </a:solidFill>
              <a:ea typeface="+mj-ea"/>
              <a:cs typeface="Arial" pitchFamily="34" charset="0"/>
            </a:endParaRPr>
          </a:p>
        </p:txBody>
      </p:sp>
      <p:pic>
        <p:nvPicPr>
          <p:cNvPr id="1639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4122" y="2082201"/>
            <a:ext cx="1319578" cy="1118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14509" y="5099183"/>
            <a:ext cx="1064304" cy="943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a:xfrm>
            <a:off x="2810100" y="2048087"/>
            <a:ext cx="4419600" cy="115231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a:lstStyle/>
          <a:p>
            <a:pPr defTabSz="914400" fontAlgn="base">
              <a:spcBef>
                <a:spcPct val="0"/>
              </a:spcBef>
              <a:spcAft>
                <a:spcPct val="0"/>
              </a:spcAft>
              <a:defRPr/>
            </a:pPr>
            <a:r>
              <a:rPr lang="en-US" sz="1800" b="1" dirty="0" smtClean="0">
                <a:solidFill>
                  <a:srgbClr val="FFFFFF"/>
                </a:solidFill>
              </a:rPr>
              <a:t>XT15 Touch Display</a:t>
            </a:r>
          </a:p>
          <a:p>
            <a:pPr marL="171450" indent="-171450" defTabSz="914400" fontAlgn="base">
              <a:spcBef>
                <a:spcPct val="0"/>
              </a:spcBef>
              <a:spcAft>
                <a:spcPct val="0"/>
              </a:spcAft>
              <a:buFont typeface="Arial" panose="020B0604020202020204" pitchFamily="34" charset="0"/>
              <a:buChar char="•"/>
              <a:defRPr/>
            </a:pPr>
            <a:r>
              <a:rPr lang="en-US" sz="1600" dirty="0">
                <a:solidFill>
                  <a:srgbClr val="FFFFFF"/>
                </a:solidFill>
              </a:rPr>
              <a:t>Projected Capacitive multi-touch or</a:t>
            </a:r>
          </a:p>
          <a:p>
            <a:pPr marL="171450" indent="-171450" defTabSz="914400" fontAlgn="base">
              <a:spcBef>
                <a:spcPct val="0"/>
              </a:spcBef>
              <a:spcAft>
                <a:spcPct val="0"/>
              </a:spcAft>
              <a:buFont typeface="Arial" panose="020B0604020202020204" pitchFamily="34" charset="0"/>
              <a:buChar char="•"/>
              <a:defRPr/>
            </a:pPr>
            <a:r>
              <a:rPr lang="en-US" sz="1600" dirty="0">
                <a:solidFill>
                  <a:srgbClr val="FFFFFF"/>
                </a:solidFill>
              </a:rPr>
              <a:t>5-Wire Resistive touch  </a:t>
            </a:r>
          </a:p>
          <a:p>
            <a:pPr marL="171450" indent="-171450" defTabSz="914400" fontAlgn="base">
              <a:spcBef>
                <a:spcPct val="0"/>
              </a:spcBef>
              <a:spcAft>
                <a:spcPct val="0"/>
              </a:spcAft>
              <a:buFont typeface="Arial" panose="020B0604020202020204" pitchFamily="34" charset="0"/>
              <a:buChar char="•"/>
              <a:defRPr/>
            </a:pPr>
            <a:r>
              <a:rPr lang="en-US" sz="1600" dirty="0" smtClean="0">
                <a:solidFill>
                  <a:srgbClr val="FFFFFF"/>
                </a:solidFill>
              </a:rPr>
              <a:t>15” High bright LED LCD</a:t>
            </a:r>
          </a:p>
        </p:txBody>
      </p:sp>
      <p:pic>
        <p:nvPicPr>
          <p:cNvPr id="1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60512" y="3409323"/>
            <a:ext cx="1289924" cy="1086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p:nvPr/>
        </p:nvSpPr>
        <p:spPr>
          <a:xfrm>
            <a:off x="9182323" y="3590637"/>
            <a:ext cx="2628677" cy="622379"/>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tIns="91440"/>
          <a:lstStyle/>
          <a:p>
            <a:pPr marL="171450" indent="-171450" defTabSz="914400" fontAlgn="base">
              <a:spcBef>
                <a:spcPct val="0"/>
              </a:spcBef>
              <a:spcAft>
                <a:spcPct val="0"/>
              </a:spcAft>
              <a:buFont typeface="Arial" panose="020B0604020202020204" pitchFamily="34" charset="0"/>
              <a:buChar char="•"/>
            </a:pPr>
            <a:r>
              <a:rPr lang="en-US" sz="1600" dirty="0">
                <a:solidFill>
                  <a:schemeClr val="tx1"/>
                </a:solidFill>
              </a:rPr>
              <a:t>CD – September, 2014</a:t>
            </a:r>
          </a:p>
          <a:p>
            <a:pPr marL="171450" indent="-171450" defTabSz="914400" fontAlgn="base">
              <a:spcBef>
                <a:spcPct val="0"/>
              </a:spcBef>
              <a:spcAft>
                <a:spcPct val="0"/>
              </a:spcAft>
              <a:buFont typeface="Arial" panose="020B0604020202020204" pitchFamily="34" charset="0"/>
              <a:buChar char="•"/>
            </a:pPr>
            <a:r>
              <a:rPr lang="en-US" sz="1600" dirty="0">
                <a:solidFill>
                  <a:schemeClr val="tx1"/>
                </a:solidFill>
              </a:rPr>
              <a:t>CCA – </a:t>
            </a:r>
            <a:r>
              <a:rPr lang="en-US" sz="1600" dirty="0" smtClean="0">
                <a:solidFill>
                  <a:schemeClr val="tx1"/>
                </a:solidFill>
              </a:rPr>
              <a:t>November</a:t>
            </a:r>
            <a:r>
              <a:rPr lang="en-US" sz="1600" dirty="0">
                <a:solidFill>
                  <a:schemeClr val="tx1"/>
                </a:solidFill>
              </a:rPr>
              <a:t>, 2014</a:t>
            </a:r>
          </a:p>
        </p:txBody>
      </p:sp>
      <p:sp>
        <p:nvSpPr>
          <p:cNvPr id="21" name="Rectangle 20"/>
          <p:cNvSpPr/>
          <p:nvPr/>
        </p:nvSpPr>
        <p:spPr>
          <a:xfrm>
            <a:off x="9029488" y="2287962"/>
            <a:ext cx="2696012" cy="672562"/>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tIns="91440"/>
          <a:lstStyle/>
          <a:p>
            <a:pPr marL="171450" indent="-171450" defTabSz="914400" fontAlgn="base">
              <a:spcBef>
                <a:spcPct val="0"/>
              </a:spcBef>
              <a:spcAft>
                <a:spcPct val="0"/>
              </a:spcAft>
              <a:buFont typeface="Arial" panose="020B0604020202020204" pitchFamily="34" charset="0"/>
              <a:buChar char="•"/>
              <a:defRPr/>
            </a:pPr>
            <a:r>
              <a:rPr lang="en-US" sz="1600" dirty="0" smtClean="0">
                <a:solidFill>
                  <a:schemeClr val="tx1"/>
                </a:solidFill>
              </a:rPr>
              <a:t>CD – September, 2014</a:t>
            </a:r>
          </a:p>
          <a:p>
            <a:pPr marL="171450" indent="-171450" defTabSz="914400" fontAlgn="base">
              <a:spcBef>
                <a:spcPct val="0"/>
              </a:spcBef>
              <a:spcAft>
                <a:spcPct val="0"/>
              </a:spcAft>
              <a:buFont typeface="Arial" panose="020B0604020202020204" pitchFamily="34" charset="0"/>
              <a:buChar char="•"/>
              <a:defRPr/>
            </a:pPr>
            <a:r>
              <a:rPr lang="en-US" sz="1600" dirty="0" smtClean="0">
                <a:solidFill>
                  <a:schemeClr val="tx1"/>
                </a:solidFill>
              </a:rPr>
              <a:t>CCA – November, 2014</a:t>
            </a:r>
          </a:p>
        </p:txBody>
      </p:sp>
      <p:sp>
        <p:nvSpPr>
          <p:cNvPr id="23" name="Rectangle 22"/>
          <p:cNvSpPr/>
          <p:nvPr/>
        </p:nvSpPr>
        <p:spPr>
          <a:xfrm>
            <a:off x="4876801" y="5087577"/>
            <a:ext cx="4378586" cy="88247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a:lstStyle/>
          <a:p>
            <a:pPr defTabSz="914400" fontAlgn="base">
              <a:spcBef>
                <a:spcPct val="0"/>
              </a:spcBef>
              <a:spcAft>
                <a:spcPct val="0"/>
              </a:spcAft>
              <a:defRPr/>
            </a:pPr>
            <a:r>
              <a:rPr lang="en-US" sz="1800" b="1" dirty="0" smtClean="0">
                <a:solidFill>
                  <a:srgbClr val="FFFFFF"/>
                </a:solidFill>
              </a:rPr>
              <a:t>XT10 Touch Display</a:t>
            </a:r>
          </a:p>
          <a:p>
            <a:pPr marL="171450" indent="-171450" defTabSz="914400" fontAlgn="base">
              <a:spcBef>
                <a:spcPct val="0"/>
              </a:spcBef>
              <a:spcAft>
                <a:spcPct val="0"/>
              </a:spcAft>
              <a:buFont typeface="Arial" panose="020B0604020202020204" pitchFamily="34" charset="0"/>
              <a:buChar char="•"/>
              <a:defRPr/>
            </a:pPr>
            <a:r>
              <a:rPr lang="en-US" sz="1600" dirty="0">
                <a:solidFill>
                  <a:srgbClr val="FFFFFF"/>
                </a:solidFill>
              </a:rPr>
              <a:t>5-Wire Resistive Touch</a:t>
            </a:r>
          </a:p>
          <a:p>
            <a:pPr marL="171450" indent="-171450" defTabSz="914400" fontAlgn="base">
              <a:spcBef>
                <a:spcPct val="0"/>
              </a:spcBef>
              <a:spcAft>
                <a:spcPct val="0"/>
              </a:spcAft>
              <a:buFont typeface="Arial" panose="020B0604020202020204" pitchFamily="34" charset="0"/>
              <a:buChar char="•"/>
              <a:defRPr/>
            </a:pPr>
            <a:r>
              <a:rPr lang="en-US" sz="1600" dirty="0" smtClean="0">
                <a:solidFill>
                  <a:srgbClr val="FFFFFF"/>
                </a:solidFill>
              </a:rPr>
              <a:t>10.4” </a:t>
            </a:r>
            <a:r>
              <a:rPr lang="en-US" sz="1600" dirty="0">
                <a:solidFill>
                  <a:srgbClr val="FFFFFF"/>
                </a:solidFill>
              </a:rPr>
              <a:t>High bright LED </a:t>
            </a:r>
            <a:r>
              <a:rPr lang="en-US" sz="1600" dirty="0" smtClean="0">
                <a:solidFill>
                  <a:srgbClr val="FFFFFF"/>
                </a:solidFill>
              </a:rPr>
              <a:t>LCD</a:t>
            </a:r>
            <a:endParaRPr lang="en-US" sz="1600" dirty="0">
              <a:solidFill>
                <a:srgbClr val="FFFFFF"/>
              </a:solidFill>
            </a:endParaRPr>
          </a:p>
        </p:txBody>
      </p:sp>
      <p:sp>
        <p:nvSpPr>
          <p:cNvPr id="24" name="Rectangle 23"/>
          <p:cNvSpPr/>
          <p:nvPr/>
        </p:nvSpPr>
        <p:spPr>
          <a:xfrm>
            <a:off x="4876800" y="6143323"/>
            <a:ext cx="4323475" cy="85959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a:lstStyle/>
          <a:p>
            <a:pPr defTabSz="914400" fontAlgn="base">
              <a:spcBef>
                <a:spcPct val="0"/>
              </a:spcBef>
              <a:spcAft>
                <a:spcPct val="0"/>
              </a:spcAft>
              <a:defRPr/>
            </a:pPr>
            <a:r>
              <a:rPr lang="en-US" sz="1800" b="1" dirty="0" smtClean="0">
                <a:solidFill>
                  <a:srgbClr val="FFFFFF"/>
                </a:solidFill>
              </a:rPr>
              <a:t>XD10 LCD Display</a:t>
            </a:r>
          </a:p>
          <a:p>
            <a:pPr marL="171450" indent="-171450" defTabSz="914400" fontAlgn="base">
              <a:spcBef>
                <a:spcPct val="0"/>
              </a:spcBef>
              <a:spcAft>
                <a:spcPct val="0"/>
              </a:spcAft>
              <a:buFont typeface="Arial" panose="020B0604020202020204" pitchFamily="34" charset="0"/>
              <a:buChar char="•"/>
              <a:defRPr/>
            </a:pPr>
            <a:r>
              <a:rPr lang="en-US" sz="1600" dirty="0" smtClean="0">
                <a:solidFill>
                  <a:srgbClr val="FFFFFF"/>
                </a:solidFill>
              </a:rPr>
              <a:t>10.4” </a:t>
            </a:r>
            <a:r>
              <a:rPr lang="en-US" sz="1600" dirty="0">
                <a:solidFill>
                  <a:srgbClr val="FFFFFF"/>
                </a:solidFill>
              </a:rPr>
              <a:t>High bright LED LCD  </a:t>
            </a:r>
          </a:p>
          <a:p>
            <a:pPr marL="171450" indent="-171450" defTabSz="914400" fontAlgn="base">
              <a:spcBef>
                <a:spcPct val="0"/>
              </a:spcBef>
              <a:spcAft>
                <a:spcPct val="0"/>
              </a:spcAft>
              <a:buFont typeface="Arial" panose="020B0604020202020204" pitchFamily="34" charset="0"/>
              <a:buChar char="•"/>
              <a:defRPr/>
            </a:pPr>
            <a:r>
              <a:rPr lang="en-US" sz="1600" dirty="0" smtClean="0">
                <a:solidFill>
                  <a:srgbClr val="FFFFFF"/>
                </a:solidFill>
              </a:rPr>
              <a:t>4:3 aspect ratio (SVGA 800x600 </a:t>
            </a:r>
            <a:r>
              <a:rPr lang="en-US" sz="1600" dirty="0">
                <a:solidFill>
                  <a:srgbClr val="FFFFFF"/>
                </a:solidFill>
              </a:rPr>
              <a:t>resolution</a:t>
            </a:r>
            <a:r>
              <a:rPr lang="en-US" sz="1600" dirty="0" smtClean="0">
                <a:solidFill>
                  <a:srgbClr val="FFFFFF"/>
                </a:solidFill>
              </a:rPr>
              <a:t>)</a:t>
            </a:r>
            <a:endParaRPr lang="en-US" sz="1600" dirty="0">
              <a:solidFill>
                <a:srgbClr val="FFFFFF"/>
              </a:solidFill>
            </a:endParaRPr>
          </a:p>
        </p:txBody>
      </p:sp>
      <p:sp>
        <p:nvSpPr>
          <p:cNvPr id="25" name="Rectangle 24"/>
          <p:cNvSpPr/>
          <p:nvPr/>
        </p:nvSpPr>
        <p:spPr>
          <a:xfrm>
            <a:off x="2820248" y="3438146"/>
            <a:ext cx="4576010" cy="92736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a:lstStyle/>
          <a:p>
            <a:pPr defTabSz="914400" fontAlgn="base">
              <a:spcBef>
                <a:spcPct val="0"/>
              </a:spcBef>
              <a:spcAft>
                <a:spcPct val="0"/>
              </a:spcAft>
              <a:defRPr/>
            </a:pPr>
            <a:r>
              <a:rPr lang="en-US" sz="1800" b="1" dirty="0" smtClean="0">
                <a:solidFill>
                  <a:srgbClr val="FFFFFF"/>
                </a:solidFill>
              </a:rPr>
              <a:t>XD15 LCD Display</a:t>
            </a:r>
          </a:p>
          <a:p>
            <a:pPr marL="171450" indent="-171450" defTabSz="914400" fontAlgn="base">
              <a:spcBef>
                <a:spcPct val="0"/>
              </a:spcBef>
              <a:spcAft>
                <a:spcPct val="0"/>
              </a:spcAft>
              <a:buFont typeface="Arial" panose="020B0604020202020204" pitchFamily="34" charset="0"/>
              <a:buChar char="•"/>
              <a:defRPr/>
            </a:pPr>
            <a:r>
              <a:rPr lang="en-US" sz="1600" dirty="0">
                <a:solidFill>
                  <a:srgbClr val="FFFFFF"/>
                </a:solidFill>
              </a:rPr>
              <a:t>15” </a:t>
            </a:r>
            <a:r>
              <a:rPr lang="en-US" sz="1600" dirty="0" smtClean="0">
                <a:solidFill>
                  <a:srgbClr val="FFFFFF"/>
                </a:solidFill>
              </a:rPr>
              <a:t>High </a:t>
            </a:r>
            <a:r>
              <a:rPr lang="en-US" sz="1600" dirty="0">
                <a:solidFill>
                  <a:srgbClr val="FFFFFF"/>
                </a:solidFill>
              </a:rPr>
              <a:t>bright </a:t>
            </a:r>
            <a:r>
              <a:rPr lang="en-US" sz="1600" dirty="0" smtClean="0">
                <a:solidFill>
                  <a:srgbClr val="FFFFFF"/>
                </a:solidFill>
              </a:rPr>
              <a:t>LED LCD  </a:t>
            </a:r>
            <a:endParaRPr lang="en-US" sz="1600" dirty="0">
              <a:solidFill>
                <a:srgbClr val="FFFFFF"/>
              </a:solidFill>
            </a:endParaRPr>
          </a:p>
          <a:p>
            <a:pPr marL="171450" indent="-171450" defTabSz="914400" fontAlgn="base">
              <a:spcBef>
                <a:spcPct val="0"/>
              </a:spcBef>
              <a:spcAft>
                <a:spcPct val="0"/>
              </a:spcAft>
              <a:buFont typeface="Arial" panose="020B0604020202020204" pitchFamily="34" charset="0"/>
              <a:buChar char="•"/>
              <a:defRPr/>
            </a:pPr>
            <a:r>
              <a:rPr lang="en-US" sz="1600" dirty="0">
                <a:solidFill>
                  <a:srgbClr val="FFFFFF"/>
                </a:solidFill>
              </a:rPr>
              <a:t>4:3 </a:t>
            </a:r>
            <a:r>
              <a:rPr lang="en-US" sz="1600" dirty="0" smtClean="0">
                <a:solidFill>
                  <a:srgbClr val="FFFFFF"/>
                </a:solidFill>
              </a:rPr>
              <a:t>aspect </a:t>
            </a:r>
            <a:r>
              <a:rPr lang="en-US" sz="1600" dirty="0">
                <a:solidFill>
                  <a:srgbClr val="FFFFFF"/>
                </a:solidFill>
              </a:rPr>
              <a:t>ratio </a:t>
            </a:r>
            <a:r>
              <a:rPr lang="en-US" sz="1600" dirty="0" smtClean="0">
                <a:solidFill>
                  <a:srgbClr val="FFFFFF"/>
                </a:solidFill>
              </a:rPr>
              <a:t>(XGA </a:t>
            </a:r>
            <a:r>
              <a:rPr lang="en-US" sz="1600" dirty="0">
                <a:solidFill>
                  <a:schemeClr val="bg1"/>
                </a:solidFill>
              </a:rPr>
              <a:t>1024x768</a:t>
            </a:r>
            <a:r>
              <a:rPr lang="en-US" sz="1600" dirty="0" smtClean="0">
                <a:solidFill>
                  <a:srgbClr val="FFFFFF"/>
                </a:solidFill>
              </a:rPr>
              <a:t> </a:t>
            </a:r>
            <a:r>
              <a:rPr lang="en-US" sz="1600" dirty="0">
                <a:solidFill>
                  <a:srgbClr val="FFFFFF"/>
                </a:solidFill>
              </a:rPr>
              <a:t>resolution)</a:t>
            </a:r>
          </a:p>
          <a:p>
            <a:pPr marL="171450" indent="-171450" defTabSz="914400" fontAlgn="base">
              <a:spcBef>
                <a:spcPct val="0"/>
              </a:spcBef>
              <a:spcAft>
                <a:spcPct val="0"/>
              </a:spcAft>
              <a:buFont typeface="Arial" panose="020B0604020202020204" pitchFamily="34" charset="0"/>
              <a:buChar char="•"/>
              <a:defRPr/>
            </a:pPr>
            <a:endParaRPr lang="en-US" sz="1600" dirty="0" smtClean="0">
              <a:solidFill>
                <a:srgbClr val="FFFFFF"/>
              </a:solidFill>
            </a:endParaRPr>
          </a:p>
        </p:txBody>
      </p:sp>
      <p:pic>
        <p:nvPicPr>
          <p:cNvPr id="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35870" y="6143323"/>
            <a:ext cx="1064304" cy="943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ectangle 27"/>
          <p:cNvSpPr/>
          <p:nvPr/>
        </p:nvSpPr>
        <p:spPr>
          <a:xfrm>
            <a:off x="11187843" y="5229465"/>
            <a:ext cx="2628677" cy="622379"/>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tIns="91440"/>
          <a:lstStyle/>
          <a:p>
            <a:pPr marL="171450" indent="-171450" defTabSz="914400" fontAlgn="base">
              <a:spcBef>
                <a:spcPct val="0"/>
              </a:spcBef>
              <a:spcAft>
                <a:spcPct val="0"/>
              </a:spcAft>
              <a:buFont typeface="Arial" panose="020B0604020202020204" pitchFamily="34" charset="0"/>
              <a:buChar char="•"/>
            </a:pPr>
            <a:r>
              <a:rPr lang="en-US" sz="1600" dirty="0">
                <a:solidFill>
                  <a:schemeClr val="tx1"/>
                </a:solidFill>
              </a:rPr>
              <a:t>CD – </a:t>
            </a:r>
            <a:r>
              <a:rPr lang="en-US" sz="1600" dirty="0" smtClean="0">
                <a:solidFill>
                  <a:schemeClr val="tx1"/>
                </a:solidFill>
              </a:rPr>
              <a:t>November, </a:t>
            </a:r>
            <a:r>
              <a:rPr lang="en-US" sz="1600" dirty="0">
                <a:solidFill>
                  <a:schemeClr val="tx1"/>
                </a:solidFill>
              </a:rPr>
              <a:t>2014</a:t>
            </a:r>
          </a:p>
          <a:p>
            <a:pPr marL="171450" indent="-171450" defTabSz="914400" fontAlgn="base">
              <a:spcBef>
                <a:spcPct val="0"/>
              </a:spcBef>
              <a:spcAft>
                <a:spcPct val="0"/>
              </a:spcAft>
              <a:buFont typeface="Arial" panose="020B0604020202020204" pitchFamily="34" charset="0"/>
              <a:buChar char="•"/>
            </a:pPr>
            <a:r>
              <a:rPr lang="en-US" sz="1600" dirty="0">
                <a:solidFill>
                  <a:schemeClr val="tx1"/>
                </a:solidFill>
              </a:rPr>
              <a:t>CCA – </a:t>
            </a:r>
            <a:r>
              <a:rPr lang="en-US" sz="1600" dirty="0" smtClean="0">
                <a:solidFill>
                  <a:schemeClr val="tx1"/>
                </a:solidFill>
              </a:rPr>
              <a:t>January, 2015</a:t>
            </a:r>
            <a:endParaRPr lang="en-US" sz="1600" dirty="0">
              <a:solidFill>
                <a:schemeClr val="tx1"/>
              </a:solidFill>
            </a:endParaRPr>
          </a:p>
        </p:txBody>
      </p:sp>
      <p:sp>
        <p:nvSpPr>
          <p:cNvPr id="29" name="Rectangle 28"/>
          <p:cNvSpPr/>
          <p:nvPr/>
        </p:nvSpPr>
        <p:spPr>
          <a:xfrm>
            <a:off x="11187843" y="6261932"/>
            <a:ext cx="2628677" cy="622379"/>
          </a:xfrm>
          <a:prstGeom prst="rect">
            <a:avLst/>
          </a:prstGeom>
          <a:solidFill>
            <a:schemeClr val="accent3">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tIns="91440"/>
          <a:lstStyle/>
          <a:p>
            <a:pPr marL="171450" indent="-171450" defTabSz="914400" fontAlgn="base">
              <a:spcBef>
                <a:spcPct val="0"/>
              </a:spcBef>
              <a:spcAft>
                <a:spcPct val="0"/>
              </a:spcAft>
              <a:buFont typeface="Arial" panose="020B0604020202020204" pitchFamily="34" charset="0"/>
              <a:buChar char="•"/>
            </a:pPr>
            <a:r>
              <a:rPr lang="en-US" sz="1600" dirty="0">
                <a:solidFill>
                  <a:schemeClr val="tx1"/>
                </a:solidFill>
              </a:rPr>
              <a:t>CD – </a:t>
            </a:r>
            <a:r>
              <a:rPr lang="en-US" sz="1600" dirty="0" smtClean="0">
                <a:solidFill>
                  <a:schemeClr val="tx1"/>
                </a:solidFill>
              </a:rPr>
              <a:t>November, </a:t>
            </a:r>
            <a:r>
              <a:rPr lang="en-US" sz="1600" dirty="0">
                <a:solidFill>
                  <a:schemeClr val="tx1"/>
                </a:solidFill>
              </a:rPr>
              <a:t>2014</a:t>
            </a:r>
          </a:p>
          <a:p>
            <a:pPr marL="171450" indent="-171450" defTabSz="914400" fontAlgn="base">
              <a:spcBef>
                <a:spcPct val="0"/>
              </a:spcBef>
              <a:spcAft>
                <a:spcPct val="0"/>
              </a:spcAft>
              <a:buFont typeface="Arial" panose="020B0604020202020204" pitchFamily="34" charset="0"/>
              <a:buChar char="•"/>
            </a:pPr>
            <a:r>
              <a:rPr lang="en-US" sz="1600" dirty="0">
                <a:solidFill>
                  <a:schemeClr val="tx1"/>
                </a:solidFill>
              </a:rPr>
              <a:t>CCA – </a:t>
            </a:r>
            <a:r>
              <a:rPr lang="en-US" sz="1600" dirty="0" smtClean="0">
                <a:solidFill>
                  <a:schemeClr val="tx1"/>
                </a:solidFill>
              </a:rPr>
              <a:t>January 2015</a:t>
            </a:r>
            <a:endParaRPr lang="en-US" sz="1600" dirty="0">
              <a:solidFill>
                <a:schemeClr val="tx1"/>
              </a:solidFill>
            </a:endParaRPr>
          </a:p>
        </p:txBody>
      </p:sp>
    </p:spTree>
    <p:extLst>
      <p:ext uri="{BB962C8B-B14F-4D97-AF65-F5344CB8AC3E}">
        <p14:creationId xmlns:p14="http://schemas.microsoft.com/office/powerpoint/2010/main" val="2914625602"/>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Arrow Connector 6"/>
          <p:cNvCxnSpPr/>
          <p:nvPr/>
        </p:nvCxnSpPr>
        <p:spPr>
          <a:xfrm>
            <a:off x="1581239" y="7391400"/>
            <a:ext cx="12497231" cy="0"/>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1581239" y="1246057"/>
            <a:ext cx="0" cy="6145343"/>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13" name="Rectangle 15"/>
          <p:cNvSpPr>
            <a:spLocks noChangeArrowheads="1"/>
          </p:cNvSpPr>
          <p:nvPr/>
        </p:nvSpPr>
        <p:spPr bwMode="auto">
          <a:xfrm>
            <a:off x="9392143" y="5417165"/>
            <a:ext cx="2257498" cy="39393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15</a:t>
            </a:r>
            <a:r>
              <a:rPr lang="en-US" sz="1600" b="1" dirty="0" smtClean="0">
                <a:solidFill>
                  <a:srgbClr val="646464"/>
                </a:solidFill>
                <a:latin typeface="Frutiger 57Cn"/>
                <a:cs typeface="Arial" pitchFamily="34" charset="0"/>
              </a:rPr>
              <a:t>” - XT15 </a:t>
            </a:r>
            <a:r>
              <a:rPr lang="en-US" sz="1600" b="1" dirty="0" smtClean="0">
                <a:solidFill>
                  <a:srgbClr val="646464"/>
                </a:solidFill>
                <a:latin typeface="Frutiger 57Cn"/>
                <a:cs typeface="Arial" pitchFamily="34" charset="0"/>
              </a:rPr>
              <a:t>Resistive</a:t>
            </a:r>
            <a:endParaRPr lang="en-US" sz="1600" b="1" dirty="0">
              <a:solidFill>
                <a:srgbClr val="646464"/>
              </a:solidFill>
              <a:latin typeface="Frutiger 57Cn"/>
              <a:cs typeface="Arial" pitchFamily="34" charset="0"/>
            </a:endParaRPr>
          </a:p>
        </p:txBody>
      </p:sp>
      <p:sp>
        <p:nvSpPr>
          <p:cNvPr id="15" name="Rectangle 26"/>
          <p:cNvSpPr>
            <a:spLocks noChangeArrowheads="1"/>
          </p:cNvSpPr>
          <p:nvPr/>
        </p:nvSpPr>
        <p:spPr bwMode="auto">
          <a:xfrm>
            <a:off x="2297708" y="6751245"/>
            <a:ext cx="1435156" cy="640155"/>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12” Surface</a:t>
            </a:r>
          </a:p>
          <a:p>
            <a:pPr algn="ctr" defTabSz="731520" eaLnBrk="0" hangingPunct="0"/>
            <a:r>
              <a:rPr lang="en-US" sz="1600" b="1" dirty="0" smtClean="0">
                <a:solidFill>
                  <a:srgbClr val="646464"/>
                </a:solidFill>
                <a:latin typeface="Frutiger 57Cn"/>
                <a:cs typeface="Arial" pitchFamily="34" charset="0"/>
              </a:rPr>
              <a:t>Capacitive</a:t>
            </a:r>
            <a:endParaRPr lang="en-US" sz="1600" b="1" dirty="0">
              <a:solidFill>
                <a:srgbClr val="646464"/>
              </a:solidFill>
              <a:latin typeface="Frutiger 57Cn"/>
              <a:cs typeface="Arial" pitchFamily="34" charset="0"/>
            </a:endParaRPr>
          </a:p>
        </p:txBody>
      </p:sp>
      <p:sp>
        <p:nvSpPr>
          <p:cNvPr id="19" name="TextBox 18"/>
          <p:cNvSpPr txBox="1"/>
          <p:nvPr/>
        </p:nvSpPr>
        <p:spPr>
          <a:xfrm rot="16200000">
            <a:off x="545207" y="3337640"/>
            <a:ext cx="1338764" cy="732508"/>
          </a:xfrm>
          <a:prstGeom prst="rect">
            <a:avLst/>
          </a:prstGeom>
        </p:spPr>
        <p:txBody>
          <a:bodyPr vert="horz" wrap="none" lIns="0" tIns="73152" rIns="146304" bIns="73152" rtlCol="0" anchor="ctr">
            <a:spAutoFit/>
          </a:bodyPr>
          <a:lstStyle/>
          <a:p>
            <a:r>
              <a:rPr lang="en-US" sz="3800" b="1" dirty="0">
                <a:solidFill>
                  <a:schemeClr val="tx1">
                    <a:lumMod val="90000"/>
                    <a:lumOff val="10000"/>
                  </a:schemeClr>
                </a:solidFill>
              </a:rPr>
              <a:t>Price</a:t>
            </a:r>
          </a:p>
        </p:txBody>
      </p:sp>
      <p:pic>
        <p:nvPicPr>
          <p:cNvPr id="22" name="Picture 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7707" y="5105400"/>
            <a:ext cx="1546113" cy="1676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54308" y="4820932"/>
            <a:ext cx="1685142" cy="157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C:\Users\RD110425\AppData\Local\Temp\wz53ab\15IN_NXTGEN_POS_VALSTND.t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138" r="22223" b="4626"/>
          <a:stretch/>
        </p:blipFill>
        <p:spPr bwMode="auto">
          <a:xfrm>
            <a:off x="9585390" y="3657600"/>
            <a:ext cx="1871004" cy="163469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Users\RD110425\AppData\Local\Temp\wz53ab\15IN_NXTGEN_POS_VALSTND.t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138" r="22223" b="4626"/>
          <a:stretch/>
        </p:blipFill>
        <p:spPr bwMode="auto">
          <a:xfrm>
            <a:off x="11844996" y="2590800"/>
            <a:ext cx="1871004" cy="1634694"/>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26"/>
          <p:cNvSpPr>
            <a:spLocks noChangeArrowheads="1"/>
          </p:cNvSpPr>
          <p:nvPr/>
        </p:nvSpPr>
        <p:spPr bwMode="auto">
          <a:xfrm>
            <a:off x="4454308" y="6393732"/>
            <a:ext cx="1492864" cy="640155"/>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15” Surface </a:t>
            </a:r>
          </a:p>
          <a:p>
            <a:pPr algn="ctr" defTabSz="731520" eaLnBrk="0" hangingPunct="0"/>
            <a:r>
              <a:rPr lang="en-US" sz="1600" b="1" dirty="0" smtClean="0">
                <a:solidFill>
                  <a:srgbClr val="646464"/>
                </a:solidFill>
                <a:latin typeface="Frutiger 57Cn"/>
                <a:cs typeface="Arial" pitchFamily="34" charset="0"/>
              </a:rPr>
              <a:t>Capacitive</a:t>
            </a:r>
            <a:endParaRPr lang="en-US" sz="1600" b="1" dirty="0">
              <a:solidFill>
                <a:srgbClr val="646464"/>
              </a:solidFill>
              <a:latin typeface="Frutiger 57Cn"/>
              <a:cs typeface="Arial" pitchFamily="34" charset="0"/>
            </a:endParaRPr>
          </a:p>
        </p:txBody>
      </p:sp>
      <p:sp>
        <p:nvSpPr>
          <p:cNvPr id="33" name="Rectangle 15"/>
          <p:cNvSpPr>
            <a:spLocks noChangeArrowheads="1"/>
          </p:cNvSpPr>
          <p:nvPr/>
        </p:nvSpPr>
        <p:spPr bwMode="auto">
          <a:xfrm>
            <a:off x="11606066" y="4256652"/>
            <a:ext cx="2348868" cy="886376"/>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15” </a:t>
            </a:r>
            <a:r>
              <a:rPr lang="en-US" sz="1600" b="1" dirty="0" smtClean="0">
                <a:solidFill>
                  <a:srgbClr val="646464"/>
                </a:solidFill>
                <a:latin typeface="Frutiger 57Cn"/>
                <a:cs typeface="Arial" pitchFamily="34" charset="0"/>
              </a:rPr>
              <a:t>- XT15 Projected </a:t>
            </a:r>
            <a:endParaRPr lang="en-US" sz="1600" b="1" dirty="0" smtClean="0">
              <a:solidFill>
                <a:srgbClr val="646464"/>
              </a:solidFill>
              <a:latin typeface="Frutiger 57Cn"/>
              <a:cs typeface="Arial" pitchFamily="34" charset="0"/>
            </a:endParaRPr>
          </a:p>
          <a:p>
            <a:pPr algn="ctr" defTabSz="731520" eaLnBrk="0" hangingPunct="0"/>
            <a:r>
              <a:rPr lang="en-US" sz="1600" b="1" dirty="0" smtClean="0">
                <a:solidFill>
                  <a:srgbClr val="646464"/>
                </a:solidFill>
                <a:latin typeface="Frutiger 57Cn"/>
                <a:cs typeface="Arial" pitchFamily="34" charset="0"/>
              </a:rPr>
              <a:t>Capacitive</a:t>
            </a:r>
          </a:p>
          <a:p>
            <a:pPr algn="ctr" defTabSz="731520" eaLnBrk="0" hangingPunct="0"/>
            <a:r>
              <a:rPr lang="en-US" sz="1600" b="1" dirty="0" smtClean="0">
                <a:solidFill>
                  <a:srgbClr val="646464"/>
                </a:solidFill>
                <a:latin typeface="Frutiger 57Cn"/>
                <a:cs typeface="Arial" pitchFamily="34" charset="0"/>
              </a:rPr>
              <a:t>(multi-touch)</a:t>
            </a:r>
            <a:endParaRPr lang="en-US" sz="1600" b="1" dirty="0">
              <a:solidFill>
                <a:srgbClr val="646464"/>
              </a:solidFill>
              <a:latin typeface="Frutiger 57Cn"/>
              <a:cs typeface="Arial" pitchFamily="34" charset="0"/>
            </a:endParaRPr>
          </a:p>
        </p:txBody>
      </p:sp>
      <p:sp>
        <p:nvSpPr>
          <p:cNvPr id="34" name="Rectangle 26"/>
          <p:cNvSpPr>
            <a:spLocks noChangeArrowheads="1"/>
          </p:cNvSpPr>
          <p:nvPr/>
        </p:nvSpPr>
        <p:spPr bwMode="auto">
          <a:xfrm rot="20077409">
            <a:off x="2618089" y="3200015"/>
            <a:ext cx="2451461" cy="51704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2400" b="1" dirty="0" smtClean="0">
                <a:solidFill>
                  <a:srgbClr val="646464"/>
                </a:solidFill>
                <a:latin typeface="Frutiger 57Cn"/>
                <a:cs typeface="Arial" pitchFamily="34" charset="0"/>
              </a:rPr>
              <a:t>RealPOS 5967 </a:t>
            </a:r>
          </a:p>
        </p:txBody>
      </p:sp>
      <p:cxnSp>
        <p:nvCxnSpPr>
          <p:cNvPr id="3" name="Straight Connector 2"/>
          <p:cNvCxnSpPr/>
          <p:nvPr/>
        </p:nvCxnSpPr>
        <p:spPr>
          <a:xfrm>
            <a:off x="6840448" y="1478091"/>
            <a:ext cx="47501" cy="5913309"/>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
        <p:nvSpPr>
          <p:cNvPr id="36" name="Rectangle 26"/>
          <p:cNvSpPr>
            <a:spLocks noChangeArrowheads="1"/>
          </p:cNvSpPr>
          <p:nvPr/>
        </p:nvSpPr>
        <p:spPr bwMode="auto">
          <a:xfrm rot="20077409">
            <a:off x="7179625" y="2157297"/>
            <a:ext cx="4349416" cy="51704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2400" b="1" dirty="0" smtClean="0">
                <a:solidFill>
                  <a:srgbClr val="646464"/>
                </a:solidFill>
                <a:latin typeface="Frutiger 57Cn"/>
                <a:cs typeface="Arial" pitchFamily="34" charset="0"/>
              </a:rPr>
              <a:t>RealPOS X-Series Displays </a:t>
            </a:r>
          </a:p>
        </p:txBody>
      </p:sp>
      <p:sp>
        <p:nvSpPr>
          <p:cNvPr id="32" name="TextBox 31"/>
          <p:cNvSpPr txBox="1"/>
          <p:nvPr/>
        </p:nvSpPr>
        <p:spPr>
          <a:xfrm>
            <a:off x="1143000" y="152400"/>
            <a:ext cx="12612757" cy="768210"/>
          </a:xfrm>
          <a:prstGeom prst="rect">
            <a:avLst/>
          </a:prstGeom>
          <a:noFill/>
        </p:spPr>
        <p:txBody>
          <a:bodyPr wrap="square" lIns="146304" tIns="73152" rIns="146304" bIns="73152">
            <a:spAutoFit/>
          </a:bodyPr>
          <a:lstStyle/>
          <a:p>
            <a:pPr>
              <a:lnSpc>
                <a:spcPct val="90000"/>
              </a:lnSpc>
              <a:defRPr/>
            </a:pPr>
            <a:r>
              <a:rPr lang="en-US" sz="4500" dirty="0">
                <a:solidFill>
                  <a:schemeClr val="tx1">
                    <a:lumMod val="50000"/>
                    <a:lumOff val="50000"/>
                  </a:schemeClr>
                </a:solidFill>
                <a:latin typeface="Arial" pitchFamily="34" charset="0"/>
                <a:ea typeface="+mj-ea"/>
                <a:cs typeface="Arial" pitchFamily="34" charset="0"/>
              </a:rPr>
              <a:t>NCR RealPOS </a:t>
            </a:r>
            <a:r>
              <a:rPr lang="en-US" sz="4500" dirty="0" smtClean="0">
                <a:solidFill>
                  <a:schemeClr val="tx1">
                    <a:lumMod val="50000"/>
                    <a:lumOff val="50000"/>
                  </a:schemeClr>
                </a:solidFill>
                <a:latin typeface="Arial" pitchFamily="34" charset="0"/>
                <a:ea typeface="+mj-ea"/>
                <a:cs typeface="Arial" pitchFamily="34" charset="0"/>
              </a:rPr>
              <a:t>Touch Displays Positioning</a:t>
            </a:r>
            <a:endParaRPr lang="en-US" sz="4500" dirty="0">
              <a:solidFill>
                <a:schemeClr val="tx1">
                  <a:lumMod val="50000"/>
                  <a:lumOff val="50000"/>
                </a:schemeClr>
              </a:solidFill>
              <a:latin typeface="Arial" pitchFamily="34" charset="0"/>
              <a:ea typeface="+mj-ea"/>
              <a:cs typeface="Arial" pitchFamily="34" charset="0"/>
            </a:endParaRPr>
          </a:p>
        </p:txBody>
      </p:sp>
      <p:pic>
        <p:nvPicPr>
          <p:cNvPr id="37" name="Picture 2" descr="C:\Users\aa185059\Documents\Displays and Keyboards\2013 Next Gen Displays\5968-5985 10.4 Inch X-Series\10.4inch Photos\NEXTGEN_10.4_VALSTAND_FR2.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62800" y="4572000"/>
            <a:ext cx="1953232" cy="1888815"/>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15"/>
          <p:cNvSpPr>
            <a:spLocks noChangeArrowheads="1"/>
          </p:cNvSpPr>
          <p:nvPr/>
        </p:nvSpPr>
        <p:spPr bwMode="auto">
          <a:xfrm>
            <a:off x="7074066" y="6553200"/>
            <a:ext cx="2429018" cy="39393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10.4</a:t>
            </a:r>
            <a:r>
              <a:rPr lang="en-US" sz="1600" b="1" dirty="0" smtClean="0">
                <a:solidFill>
                  <a:srgbClr val="646464"/>
                </a:solidFill>
                <a:latin typeface="Frutiger 57Cn"/>
                <a:cs typeface="Arial" pitchFamily="34" charset="0"/>
              </a:rPr>
              <a:t>”-  XT10 </a:t>
            </a:r>
            <a:r>
              <a:rPr lang="en-US" sz="1600" b="1" dirty="0" smtClean="0">
                <a:solidFill>
                  <a:srgbClr val="646464"/>
                </a:solidFill>
                <a:latin typeface="Frutiger 57Cn"/>
                <a:cs typeface="Arial" pitchFamily="34" charset="0"/>
              </a:rPr>
              <a:t>Resistive</a:t>
            </a:r>
            <a:endParaRPr lang="en-US" sz="1600" b="1" dirty="0">
              <a:solidFill>
                <a:srgbClr val="646464"/>
              </a:solidFill>
              <a:latin typeface="Frutiger 57Cn"/>
              <a:cs typeface="Arial" pitchFamily="34" charset="0"/>
            </a:endParaRPr>
          </a:p>
        </p:txBody>
      </p:sp>
    </p:spTree>
    <p:extLst>
      <p:ext uri="{BB962C8B-B14F-4D97-AF65-F5344CB8AC3E}">
        <p14:creationId xmlns:p14="http://schemas.microsoft.com/office/powerpoint/2010/main" val="26956297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Arrow Connector 6"/>
          <p:cNvCxnSpPr/>
          <p:nvPr/>
        </p:nvCxnSpPr>
        <p:spPr>
          <a:xfrm>
            <a:off x="1581239" y="7391400"/>
            <a:ext cx="12497231" cy="0"/>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flipV="1">
            <a:off x="1581239" y="1246057"/>
            <a:ext cx="0" cy="6145343"/>
          </a:xfrm>
          <a:prstGeom prst="straightConnector1">
            <a:avLst/>
          </a:prstGeom>
          <a:ln w="38100">
            <a:tailEnd type="arrow"/>
          </a:ln>
        </p:spPr>
        <p:style>
          <a:lnRef idx="2">
            <a:schemeClr val="accent1"/>
          </a:lnRef>
          <a:fillRef idx="0">
            <a:schemeClr val="accent1"/>
          </a:fillRef>
          <a:effectRef idx="1">
            <a:schemeClr val="accent1"/>
          </a:effectRef>
          <a:fontRef idx="minor">
            <a:schemeClr val="tx1"/>
          </a:fontRef>
        </p:style>
      </p:cxnSp>
      <p:sp>
        <p:nvSpPr>
          <p:cNvPr id="13" name="Rectangle 15"/>
          <p:cNvSpPr>
            <a:spLocks noChangeArrowheads="1"/>
          </p:cNvSpPr>
          <p:nvPr/>
        </p:nvSpPr>
        <p:spPr bwMode="auto">
          <a:xfrm>
            <a:off x="9228406" y="5473359"/>
            <a:ext cx="1492865" cy="39393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10.4</a:t>
            </a:r>
            <a:r>
              <a:rPr lang="en-US" sz="1600" b="1" dirty="0" smtClean="0">
                <a:solidFill>
                  <a:srgbClr val="646464"/>
                </a:solidFill>
                <a:latin typeface="Frutiger 57Cn"/>
                <a:cs typeface="Arial" pitchFamily="34" charset="0"/>
              </a:rPr>
              <a:t>” - XD10</a:t>
            </a:r>
            <a:endParaRPr lang="en-US" sz="1600" b="1" dirty="0">
              <a:solidFill>
                <a:srgbClr val="646464"/>
              </a:solidFill>
              <a:latin typeface="Frutiger 57Cn"/>
              <a:cs typeface="Arial" pitchFamily="34" charset="0"/>
            </a:endParaRPr>
          </a:p>
        </p:txBody>
      </p:sp>
      <p:sp>
        <p:nvSpPr>
          <p:cNvPr id="15" name="Rectangle 26"/>
          <p:cNvSpPr>
            <a:spLocks noChangeArrowheads="1"/>
          </p:cNvSpPr>
          <p:nvPr/>
        </p:nvSpPr>
        <p:spPr bwMode="auto">
          <a:xfrm>
            <a:off x="4230359" y="6311666"/>
            <a:ext cx="683348" cy="39393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12” </a:t>
            </a:r>
            <a:endParaRPr lang="en-US" sz="1600" b="1" dirty="0">
              <a:solidFill>
                <a:srgbClr val="646464"/>
              </a:solidFill>
              <a:latin typeface="Frutiger 57Cn"/>
              <a:cs typeface="Arial" pitchFamily="34" charset="0"/>
            </a:endParaRPr>
          </a:p>
        </p:txBody>
      </p:sp>
      <p:sp>
        <p:nvSpPr>
          <p:cNvPr id="19" name="TextBox 18"/>
          <p:cNvSpPr txBox="1"/>
          <p:nvPr/>
        </p:nvSpPr>
        <p:spPr>
          <a:xfrm rot="16200000">
            <a:off x="545207" y="3337640"/>
            <a:ext cx="1338764" cy="732508"/>
          </a:xfrm>
          <a:prstGeom prst="rect">
            <a:avLst/>
          </a:prstGeom>
        </p:spPr>
        <p:txBody>
          <a:bodyPr vert="horz" wrap="none" lIns="0" tIns="73152" rIns="146304" bIns="73152" rtlCol="0" anchor="ctr">
            <a:spAutoFit/>
          </a:bodyPr>
          <a:lstStyle/>
          <a:p>
            <a:r>
              <a:rPr lang="en-US" sz="3800" b="1" dirty="0">
                <a:solidFill>
                  <a:schemeClr val="tx1">
                    <a:lumMod val="90000"/>
                    <a:lumOff val="10000"/>
                  </a:schemeClr>
                </a:solidFill>
              </a:rPr>
              <a:t>Price</a:t>
            </a:r>
          </a:p>
        </p:txBody>
      </p:sp>
      <p:pic>
        <p:nvPicPr>
          <p:cNvPr id="22" name="Picture 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43503" y="4519884"/>
            <a:ext cx="1657068" cy="1796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44345" y="4214424"/>
            <a:ext cx="1951855" cy="182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C:\Users\RD110425\AppData\Local\Temp\wz53ab\15IN_NXTGEN_POS_VALSTND.t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138" r="22223" b="4626"/>
          <a:stretch/>
        </p:blipFill>
        <p:spPr bwMode="auto">
          <a:xfrm>
            <a:off x="9157740" y="3962400"/>
            <a:ext cx="1586460" cy="138608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C:\Users\RD110425\AppData\Local\Temp\wz53ab\15IN_NXTGEN_POS_VALSTND.tif"/>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0138" r="22223" b="4626"/>
          <a:stretch/>
        </p:blipFill>
        <p:spPr bwMode="auto">
          <a:xfrm>
            <a:off x="10854396" y="2120167"/>
            <a:ext cx="2060810" cy="1800527"/>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26"/>
          <p:cNvSpPr>
            <a:spLocks noChangeArrowheads="1"/>
          </p:cNvSpPr>
          <p:nvPr/>
        </p:nvSpPr>
        <p:spPr bwMode="auto">
          <a:xfrm>
            <a:off x="6415815" y="6159266"/>
            <a:ext cx="683348" cy="39393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15” </a:t>
            </a:r>
          </a:p>
        </p:txBody>
      </p:sp>
      <p:sp>
        <p:nvSpPr>
          <p:cNvPr id="33" name="Rectangle 15"/>
          <p:cNvSpPr>
            <a:spLocks noChangeArrowheads="1"/>
          </p:cNvSpPr>
          <p:nvPr/>
        </p:nvSpPr>
        <p:spPr bwMode="auto">
          <a:xfrm>
            <a:off x="11255834" y="4099598"/>
            <a:ext cx="1321343" cy="39393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15” </a:t>
            </a:r>
            <a:r>
              <a:rPr lang="en-US" sz="1600" b="1" dirty="0" smtClean="0">
                <a:solidFill>
                  <a:srgbClr val="646464"/>
                </a:solidFill>
                <a:latin typeface="Frutiger 57Cn"/>
                <a:cs typeface="Arial" pitchFamily="34" charset="0"/>
              </a:rPr>
              <a:t>- XD15</a:t>
            </a:r>
            <a:endParaRPr lang="en-US" sz="1600" b="1" dirty="0" smtClean="0">
              <a:solidFill>
                <a:srgbClr val="646464"/>
              </a:solidFill>
              <a:latin typeface="Frutiger 57Cn"/>
              <a:cs typeface="Arial" pitchFamily="34" charset="0"/>
            </a:endParaRPr>
          </a:p>
        </p:txBody>
      </p:sp>
      <p:sp>
        <p:nvSpPr>
          <p:cNvPr id="34" name="Rectangle 26"/>
          <p:cNvSpPr>
            <a:spLocks noChangeArrowheads="1"/>
          </p:cNvSpPr>
          <p:nvPr/>
        </p:nvSpPr>
        <p:spPr bwMode="auto">
          <a:xfrm rot="20077409">
            <a:off x="4488324" y="2844825"/>
            <a:ext cx="2451461" cy="51704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2400" b="1" dirty="0" smtClean="0">
                <a:solidFill>
                  <a:srgbClr val="646464"/>
                </a:solidFill>
                <a:latin typeface="Frutiger 57Cn"/>
                <a:cs typeface="Arial" pitchFamily="34" charset="0"/>
              </a:rPr>
              <a:t>RealPOS 5943 </a:t>
            </a:r>
          </a:p>
        </p:txBody>
      </p:sp>
      <p:cxnSp>
        <p:nvCxnSpPr>
          <p:cNvPr id="3" name="Straight Connector 2"/>
          <p:cNvCxnSpPr/>
          <p:nvPr/>
        </p:nvCxnSpPr>
        <p:spPr>
          <a:xfrm>
            <a:off x="8258299" y="1478091"/>
            <a:ext cx="47501" cy="5913309"/>
          </a:xfrm>
          <a:prstGeom prst="line">
            <a:avLst/>
          </a:prstGeom>
          <a:ln w="31750">
            <a:prstDash val="dash"/>
          </a:ln>
        </p:spPr>
        <p:style>
          <a:lnRef idx="1">
            <a:schemeClr val="accent1"/>
          </a:lnRef>
          <a:fillRef idx="0">
            <a:schemeClr val="accent1"/>
          </a:fillRef>
          <a:effectRef idx="0">
            <a:schemeClr val="accent1"/>
          </a:effectRef>
          <a:fontRef idx="minor">
            <a:schemeClr val="tx1"/>
          </a:fontRef>
        </p:style>
      </p:cxnSp>
      <p:sp>
        <p:nvSpPr>
          <p:cNvPr id="36" name="Rectangle 26"/>
          <p:cNvSpPr>
            <a:spLocks noChangeArrowheads="1"/>
          </p:cNvSpPr>
          <p:nvPr/>
        </p:nvSpPr>
        <p:spPr bwMode="auto">
          <a:xfrm rot="20077409">
            <a:off x="8176555" y="1861645"/>
            <a:ext cx="4349416" cy="51704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2400" b="1" dirty="0" smtClean="0">
                <a:solidFill>
                  <a:srgbClr val="646464"/>
                </a:solidFill>
                <a:latin typeface="Frutiger 57Cn"/>
                <a:cs typeface="Arial" pitchFamily="34" charset="0"/>
              </a:rPr>
              <a:t>RealPOS X-Series Displays </a:t>
            </a:r>
          </a:p>
        </p:txBody>
      </p:sp>
      <p:sp>
        <p:nvSpPr>
          <p:cNvPr id="32" name="TextBox 31"/>
          <p:cNvSpPr txBox="1"/>
          <p:nvPr/>
        </p:nvSpPr>
        <p:spPr>
          <a:xfrm>
            <a:off x="1143000" y="152400"/>
            <a:ext cx="12612757" cy="768210"/>
          </a:xfrm>
          <a:prstGeom prst="rect">
            <a:avLst/>
          </a:prstGeom>
          <a:noFill/>
        </p:spPr>
        <p:txBody>
          <a:bodyPr wrap="square" lIns="146304" tIns="73152" rIns="146304" bIns="73152">
            <a:spAutoFit/>
          </a:bodyPr>
          <a:lstStyle/>
          <a:p>
            <a:pPr>
              <a:lnSpc>
                <a:spcPct val="90000"/>
              </a:lnSpc>
              <a:defRPr/>
            </a:pPr>
            <a:r>
              <a:rPr lang="en-US" sz="4500" dirty="0">
                <a:solidFill>
                  <a:schemeClr val="tx1">
                    <a:lumMod val="50000"/>
                    <a:lumOff val="50000"/>
                  </a:schemeClr>
                </a:solidFill>
                <a:latin typeface="Arial" pitchFamily="34" charset="0"/>
                <a:ea typeface="+mj-ea"/>
                <a:cs typeface="Arial" pitchFamily="34" charset="0"/>
              </a:rPr>
              <a:t>NCR RealPOS </a:t>
            </a:r>
            <a:r>
              <a:rPr lang="en-US" sz="4500" dirty="0" smtClean="0">
                <a:solidFill>
                  <a:schemeClr val="tx1">
                    <a:lumMod val="50000"/>
                    <a:lumOff val="50000"/>
                  </a:schemeClr>
                </a:solidFill>
                <a:latin typeface="Arial" pitchFamily="34" charset="0"/>
                <a:ea typeface="+mj-ea"/>
                <a:cs typeface="Arial" pitchFamily="34" charset="0"/>
              </a:rPr>
              <a:t>Displays Positioning</a:t>
            </a:r>
            <a:endParaRPr lang="en-US" sz="4500" dirty="0">
              <a:solidFill>
                <a:schemeClr val="tx1">
                  <a:lumMod val="50000"/>
                  <a:lumOff val="50000"/>
                </a:schemeClr>
              </a:solidFill>
              <a:latin typeface="Arial" pitchFamily="34" charset="0"/>
              <a:ea typeface="+mj-ea"/>
              <a:cs typeface="Arial" pitchFamily="34" charset="0"/>
            </a:endParaRPr>
          </a:p>
        </p:txBody>
      </p:sp>
      <p:pic>
        <p:nvPicPr>
          <p:cNvPr id="37" name="Picture 9" descr="CD306_02a_RP5982_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rot="21425120">
            <a:off x="1710562" y="5231163"/>
            <a:ext cx="1823631" cy="1390071"/>
          </a:xfrm>
          <a:prstGeom prst="rect">
            <a:avLst/>
          </a:prstGeom>
          <a:noFill/>
          <a:ln w="9525">
            <a:noFill/>
            <a:miter lim="800000"/>
            <a:headEnd/>
            <a:tailEnd/>
          </a:ln>
        </p:spPr>
      </p:pic>
      <p:sp>
        <p:nvSpPr>
          <p:cNvPr id="38" name="Rectangle 26"/>
          <p:cNvSpPr>
            <a:spLocks noChangeArrowheads="1"/>
          </p:cNvSpPr>
          <p:nvPr/>
        </p:nvSpPr>
        <p:spPr bwMode="auto">
          <a:xfrm>
            <a:off x="2333346" y="6692666"/>
            <a:ext cx="741056" cy="39393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1600" b="1" dirty="0" smtClean="0">
                <a:solidFill>
                  <a:srgbClr val="646464"/>
                </a:solidFill>
                <a:latin typeface="Frutiger 57Cn"/>
                <a:cs typeface="Arial" pitchFamily="34" charset="0"/>
              </a:rPr>
              <a:t>6.5” </a:t>
            </a:r>
            <a:endParaRPr lang="en-US" sz="1600" b="1" dirty="0">
              <a:solidFill>
                <a:srgbClr val="646464"/>
              </a:solidFill>
              <a:latin typeface="Frutiger 57Cn"/>
              <a:cs typeface="Arial" pitchFamily="34" charset="0"/>
            </a:endParaRPr>
          </a:p>
        </p:txBody>
      </p:sp>
      <p:sp>
        <p:nvSpPr>
          <p:cNvPr id="39" name="Rectangle 26"/>
          <p:cNvSpPr>
            <a:spLocks noChangeArrowheads="1"/>
          </p:cNvSpPr>
          <p:nvPr/>
        </p:nvSpPr>
        <p:spPr bwMode="auto">
          <a:xfrm rot="20077409">
            <a:off x="1516524" y="3624561"/>
            <a:ext cx="2451461" cy="517044"/>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46282" tIns="73142" rIns="146282" bIns="73142" anchor="ctr">
            <a:spAutoFit/>
          </a:bodyPr>
          <a:lstStyle/>
          <a:p>
            <a:pPr algn="ctr" defTabSz="731520" eaLnBrk="0" hangingPunct="0"/>
            <a:r>
              <a:rPr lang="en-US" sz="2400" b="1" dirty="0" smtClean="0">
                <a:solidFill>
                  <a:srgbClr val="646464"/>
                </a:solidFill>
                <a:latin typeface="Frutiger 57Cn"/>
                <a:cs typeface="Arial" pitchFamily="34" charset="0"/>
              </a:rPr>
              <a:t>RealPOS 5982 </a:t>
            </a:r>
          </a:p>
        </p:txBody>
      </p:sp>
    </p:spTree>
    <p:extLst>
      <p:ext uri="{BB962C8B-B14F-4D97-AF65-F5344CB8AC3E}">
        <p14:creationId xmlns:p14="http://schemas.microsoft.com/office/powerpoint/2010/main" val="23906341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962400" y="3352800"/>
            <a:ext cx="6467571" cy="1598406"/>
          </a:xfrm>
        </p:spPr>
        <p:txBody>
          <a:bodyPr>
            <a:noAutofit/>
          </a:bodyPr>
          <a:lstStyle/>
          <a:p>
            <a:pPr algn="ctr"/>
            <a:r>
              <a:rPr lang="en-US" b="0" dirty="0" smtClean="0"/>
              <a:t>Thank you</a:t>
            </a:r>
            <a:br>
              <a:rPr lang="en-US" b="0" dirty="0" smtClean="0"/>
            </a:br>
            <a:r>
              <a:rPr lang="en-US" b="0" dirty="0"/>
              <a:t/>
            </a:r>
            <a:br>
              <a:rPr lang="en-US" b="0" dirty="0"/>
            </a:br>
            <a:r>
              <a:rPr lang="en-US" b="0" dirty="0" smtClean="0"/>
              <a:t>Questions?</a:t>
            </a:r>
            <a:endParaRPr lang="en-US" b="0" dirty="0"/>
          </a:p>
        </p:txBody>
      </p:sp>
      <p:sp>
        <p:nvSpPr>
          <p:cNvPr id="3" name="Slide Number Placeholder 2"/>
          <p:cNvSpPr>
            <a:spLocks noGrp="1"/>
          </p:cNvSpPr>
          <p:nvPr>
            <p:ph type="sldNum" sz="quarter" idx="10"/>
          </p:nvPr>
        </p:nvSpPr>
        <p:spPr/>
        <p:txBody>
          <a:bodyPr/>
          <a:lstStyle/>
          <a:p>
            <a:fld id="{7AD35405-1181-E840-AB39-CCAA466A4258}" type="slidenum">
              <a:rPr lang="en-US" smtClean="0"/>
              <a:pPr/>
              <a:t>14</a:t>
            </a:fld>
            <a:endParaRPr lang="en-US" dirty="0"/>
          </a:p>
        </p:txBody>
      </p:sp>
    </p:spTree>
    <p:extLst>
      <p:ext uri="{BB962C8B-B14F-4D97-AF65-F5344CB8AC3E}">
        <p14:creationId xmlns:p14="http://schemas.microsoft.com/office/powerpoint/2010/main" val="7534433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ctrTitle" idx="4294967295"/>
          </p:nvPr>
        </p:nvSpPr>
        <p:spPr bwMode="auto">
          <a:xfrm>
            <a:off x="408941" y="3157221"/>
            <a:ext cx="12435840" cy="1765299"/>
          </a:xfrm>
          <a:prstGeom prst="rect">
            <a:avLst/>
          </a:prstGeom>
          <a:noFill/>
          <a:ln>
            <a:miter lim="800000"/>
            <a:headEnd/>
            <a:tailEnd/>
          </a:ln>
        </p:spPr>
        <p:txBody>
          <a:bodyPr/>
          <a:lstStyle/>
          <a:p>
            <a:pPr eaLnBrk="1" hangingPunct="1"/>
            <a:r>
              <a:rPr lang="en-GB" dirty="0" smtClean="0">
                <a:latin typeface="Arial" charset="0"/>
                <a:cs typeface="Arial" charset="0"/>
              </a:rPr>
              <a:t>NCR – Research and Branding</a:t>
            </a:r>
          </a:p>
        </p:txBody>
      </p:sp>
      <p:pic>
        <p:nvPicPr>
          <p:cNvPr id="63490" name="Picture 2" descr="green-BGD-L.jpg"/>
          <p:cNvPicPr>
            <a:picLocks noChangeAspect="1"/>
          </p:cNvPicPr>
          <p:nvPr/>
        </p:nvPicPr>
        <p:blipFill>
          <a:blip r:embed="rId3"/>
          <a:srcRect/>
          <a:stretch>
            <a:fillRect/>
          </a:stretch>
        </p:blipFill>
        <p:spPr bwMode="auto">
          <a:xfrm>
            <a:off x="0" y="2"/>
            <a:ext cx="14975840" cy="8376920"/>
          </a:xfrm>
          <a:prstGeom prst="rect">
            <a:avLst/>
          </a:prstGeom>
          <a:noFill/>
          <a:ln w="9525">
            <a:noFill/>
            <a:miter lim="800000"/>
            <a:headEnd/>
            <a:tailEnd/>
          </a:ln>
        </p:spPr>
      </p:pic>
      <p:pic>
        <p:nvPicPr>
          <p:cNvPr id="63491" name="Picture 8" descr="NCR-LOGO.png"/>
          <p:cNvPicPr>
            <a:picLocks noChangeAspect="1"/>
          </p:cNvPicPr>
          <p:nvPr/>
        </p:nvPicPr>
        <p:blipFill>
          <a:blip r:embed="rId4"/>
          <a:srcRect/>
          <a:stretch>
            <a:fillRect/>
          </a:stretch>
        </p:blipFill>
        <p:spPr bwMode="auto">
          <a:xfrm>
            <a:off x="560814" y="622610"/>
            <a:ext cx="4605019" cy="1666240"/>
          </a:xfrm>
          <a:prstGeom prst="rect">
            <a:avLst/>
          </a:prstGeom>
          <a:noFill/>
          <a:ln w="9525">
            <a:noFill/>
            <a:miter lim="800000"/>
            <a:headEnd/>
            <a:tailEnd/>
          </a:ln>
        </p:spPr>
      </p:pic>
      <p:sp>
        <p:nvSpPr>
          <p:cNvPr id="63492" name="TextBox 9"/>
          <p:cNvSpPr txBox="1">
            <a:spLocks noChangeArrowheads="1"/>
          </p:cNvSpPr>
          <p:nvPr/>
        </p:nvSpPr>
        <p:spPr bwMode="auto">
          <a:xfrm>
            <a:off x="14112242" y="7917181"/>
            <a:ext cx="502920" cy="345440"/>
          </a:xfrm>
          <a:prstGeom prst="rect">
            <a:avLst/>
          </a:prstGeom>
          <a:noFill/>
          <a:ln w="9525">
            <a:noFill/>
            <a:miter lim="800000"/>
            <a:headEnd/>
            <a:tailEnd/>
          </a:ln>
        </p:spPr>
        <p:txBody>
          <a:bodyPr lIns="146304" tIns="73152" rIns="146304" bIns="73152">
            <a:spAutoFit/>
          </a:bodyPr>
          <a:lstStyle/>
          <a:p>
            <a:r>
              <a:rPr lang="en-US" sz="1300" dirty="0">
                <a:solidFill>
                  <a:srgbClr val="FFFFFF"/>
                </a:solidFill>
                <a:latin typeface="R Frutiger Roman"/>
                <a:ea typeface="R Frutiger Roman"/>
                <a:cs typeface="R Frutiger Roman"/>
              </a:rPr>
              <a:t>10</a:t>
            </a:r>
          </a:p>
        </p:txBody>
      </p:sp>
      <p:sp>
        <p:nvSpPr>
          <p:cNvPr id="63493" name="TextBox 6"/>
          <p:cNvSpPr txBox="1">
            <a:spLocks noChangeArrowheads="1"/>
          </p:cNvSpPr>
          <p:nvPr/>
        </p:nvSpPr>
        <p:spPr bwMode="auto">
          <a:xfrm>
            <a:off x="560811" y="2755052"/>
            <a:ext cx="10647347" cy="2669038"/>
          </a:xfrm>
          <a:prstGeom prst="rect">
            <a:avLst/>
          </a:prstGeom>
          <a:noFill/>
          <a:ln w="9525">
            <a:noFill/>
            <a:miter lim="800000"/>
            <a:headEnd/>
            <a:tailEnd/>
          </a:ln>
        </p:spPr>
        <p:txBody>
          <a:bodyPr wrap="square" lIns="146304" tIns="73152" rIns="146304" bIns="73152">
            <a:spAutoFit/>
          </a:bodyPr>
          <a:lstStyle/>
          <a:p>
            <a:pPr algn="ctr">
              <a:lnSpc>
                <a:spcPct val="80000"/>
              </a:lnSpc>
            </a:pPr>
            <a:r>
              <a:rPr lang="en-US" sz="5100" b="1" dirty="0">
                <a:solidFill>
                  <a:schemeClr val="bg1"/>
                </a:solidFill>
                <a:latin typeface="Frutiger 57Cn"/>
                <a:ea typeface="Frutiger 57Cn"/>
                <a:cs typeface="Frutiger 57Cn"/>
              </a:rPr>
              <a:t>This material is NCR Confidential</a:t>
            </a:r>
          </a:p>
          <a:p>
            <a:pPr algn="ctr">
              <a:lnSpc>
                <a:spcPct val="80000"/>
              </a:lnSpc>
            </a:pPr>
            <a:endParaRPr lang="en-US" sz="5100" b="1" dirty="0">
              <a:solidFill>
                <a:schemeClr val="bg1"/>
              </a:solidFill>
              <a:latin typeface="Frutiger 57Cn"/>
              <a:ea typeface="Frutiger 57Cn"/>
              <a:cs typeface="Frutiger 57Cn"/>
            </a:endParaRPr>
          </a:p>
          <a:p>
            <a:pPr algn="ctr">
              <a:lnSpc>
                <a:spcPct val="80000"/>
              </a:lnSpc>
            </a:pPr>
            <a:r>
              <a:rPr lang="en-US" sz="5100" b="1" dirty="0">
                <a:solidFill>
                  <a:schemeClr val="bg1"/>
                </a:solidFill>
                <a:latin typeface="Frutiger 57Cn"/>
                <a:ea typeface="Frutiger 57Cn"/>
                <a:cs typeface="Frutiger 57Cn"/>
              </a:rPr>
              <a:t> </a:t>
            </a:r>
          </a:p>
          <a:p>
            <a:pPr algn="ctr">
              <a:lnSpc>
                <a:spcPct val="80000"/>
              </a:lnSpc>
            </a:pPr>
            <a:r>
              <a:rPr lang="en-US" sz="5100" i="1" dirty="0">
                <a:solidFill>
                  <a:schemeClr val="bg1"/>
                </a:solidFill>
                <a:latin typeface="Frutiger 57Cn"/>
                <a:ea typeface="R Frutiger Roman"/>
                <a:cs typeface="R Frutiger Roman"/>
              </a:rPr>
              <a:t>Dates are subject to change</a:t>
            </a:r>
            <a:endParaRPr lang="en-US" sz="1000" i="1" dirty="0">
              <a:solidFill>
                <a:schemeClr val="bg1"/>
              </a:solidFill>
              <a:latin typeface="R Frutiger Roman"/>
              <a:ea typeface="R Frutiger Roman"/>
              <a:cs typeface="R Frutiger Roman"/>
            </a:endParaRPr>
          </a:p>
        </p:txBody>
      </p:sp>
      <p:sp>
        <p:nvSpPr>
          <p:cNvPr id="2" name="Footer Placeholder 1"/>
          <p:cNvSpPr>
            <a:spLocks noGrp="1"/>
          </p:cNvSpPr>
          <p:nvPr>
            <p:ph type="ftr" sz="quarter" idx="11"/>
          </p:nvPr>
        </p:nvSpPr>
        <p:spPr/>
        <p:txBody>
          <a:bodyPr/>
          <a:lstStyle/>
          <a:p>
            <a:r>
              <a:rPr lang="en-US" dirty="0" smtClean="0"/>
              <a:t>NCR Confidential</a:t>
            </a:r>
          </a:p>
        </p:txBody>
      </p:sp>
      <p:sp>
        <p:nvSpPr>
          <p:cNvPr id="3" name="Slide Number Placeholder 2"/>
          <p:cNvSpPr>
            <a:spLocks noGrp="1"/>
          </p:cNvSpPr>
          <p:nvPr>
            <p:ph type="sldNum" sz="quarter" idx="12"/>
          </p:nvPr>
        </p:nvSpPr>
        <p:spPr/>
        <p:txBody>
          <a:bodyPr/>
          <a:lstStyle/>
          <a:p>
            <a:fld id="{2A35049D-DB52-454A-B8E6-A59A17E9EA13}" type="slidenum">
              <a:rPr lang="en-US" smtClean="0"/>
              <a:t>15</a:t>
            </a:fld>
            <a:endParaRPr lang="en-US" dirty="0"/>
          </a:p>
        </p:txBody>
      </p:sp>
    </p:spTree>
    <p:extLst>
      <p:ext uri="{BB962C8B-B14F-4D97-AF65-F5344CB8AC3E}">
        <p14:creationId xmlns:p14="http://schemas.microsoft.com/office/powerpoint/2010/main" val="182526140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1"/>
          <p:cNvSpPr>
            <a:spLocks noGrp="1"/>
          </p:cNvSpPr>
          <p:nvPr>
            <p:ph type="title"/>
          </p:nvPr>
        </p:nvSpPr>
        <p:spPr>
          <a:xfrm>
            <a:off x="1143000" y="121920"/>
            <a:ext cx="12801600" cy="868680"/>
          </a:xfrm>
        </p:spPr>
        <p:txBody>
          <a:bodyPr>
            <a:noAutofit/>
          </a:bodyPr>
          <a:lstStyle/>
          <a:p>
            <a:pPr defTabSz="731520"/>
            <a:r>
              <a:rPr lang="en-US" b="0" dirty="0" smtClean="0">
                <a:solidFill>
                  <a:schemeClr val="tx1">
                    <a:lumMod val="50000"/>
                    <a:lumOff val="50000"/>
                  </a:schemeClr>
                </a:solidFill>
              </a:rPr>
              <a:t>NCR XD15/XT15 Display with Table Top Stand </a:t>
            </a:r>
            <a:br>
              <a:rPr lang="en-US" b="0" dirty="0" smtClean="0">
                <a:solidFill>
                  <a:schemeClr val="tx1">
                    <a:lumMod val="50000"/>
                    <a:lumOff val="50000"/>
                  </a:schemeClr>
                </a:solidFill>
              </a:rPr>
            </a:br>
            <a:endParaRPr lang="en-US" b="0" dirty="0">
              <a:solidFill>
                <a:schemeClr val="tx1">
                  <a:lumMod val="50000"/>
                  <a:lumOff val="50000"/>
                </a:schemeClr>
              </a:solidFill>
            </a:endParaRPr>
          </a:p>
        </p:txBody>
      </p:sp>
      <p:sp>
        <p:nvSpPr>
          <p:cNvPr id="34" name="TextBox 33"/>
          <p:cNvSpPr txBox="1"/>
          <p:nvPr/>
        </p:nvSpPr>
        <p:spPr>
          <a:xfrm>
            <a:off x="9906000" y="3525819"/>
            <a:ext cx="3329422" cy="701731"/>
          </a:xfrm>
          <a:prstGeom prst="rect">
            <a:avLst/>
          </a:prstGeom>
          <a:noFill/>
        </p:spPr>
        <p:txBody>
          <a:bodyPr wrap="square" lIns="146304" tIns="73152" rIns="146304" bIns="73152" rtlCol="0">
            <a:spAutoFit/>
          </a:bodyPr>
          <a:lstStyle/>
          <a:p>
            <a:r>
              <a:rPr lang="en-US" sz="1800" dirty="0" smtClean="0"/>
              <a:t>Front View with MSR and Biometrics – Angled  </a:t>
            </a:r>
          </a:p>
        </p:txBody>
      </p:sp>
      <p:sp>
        <p:nvSpPr>
          <p:cNvPr id="35" name="TextBox 34"/>
          <p:cNvSpPr txBox="1"/>
          <p:nvPr/>
        </p:nvSpPr>
        <p:spPr>
          <a:xfrm>
            <a:off x="5486400" y="3681470"/>
            <a:ext cx="2658863" cy="701731"/>
          </a:xfrm>
          <a:prstGeom prst="rect">
            <a:avLst/>
          </a:prstGeom>
          <a:noFill/>
        </p:spPr>
        <p:txBody>
          <a:bodyPr wrap="square" lIns="146304" tIns="73152" rIns="146304" bIns="73152" rtlCol="0">
            <a:spAutoFit/>
          </a:bodyPr>
          <a:lstStyle/>
          <a:p>
            <a:r>
              <a:rPr lang="en-US" sz="1800" dirty="0" smtClean="0"/>
              <a:t>Front View with MSR – Angled</a:t>
            </a:r>
            <a:endParaRPr lang="en-US" sz="1800" dirty="0"/>
          </a:p>
        </p:txBody>
      </p:sp>
      <p:sp>
        <p:nvSpPr>
          <p:cNvPr id="36" name="TextBox 35"/>
          <p:cNvSpPr txBox="1"/>
          <p:nvPr/>
        </p:nvSpPr>
        <p:spPr>
          <a:xfrm>
            <a:off x="4934048" y="7206853"/>
            <a:ext cx="4209951" cy="424732"/>
          </a:xfrm>
          <a:prstGeom prst="rect">
            <a:avLst/>
          </a:prstGeom>
          <a:noFill/>
          <a:ln>
            <a:noFill/>
          </a:ln>
        </p:spPr>
        <p:txBody>
          <a:bodyPr wrap="square" lIns="146304" tIns="73152" rIns="146304" bIns="73152" rtlCol="0">
            <a:spAutoFit/>
          </a:bodyPr>
          <a:lstStyle/>
          <a:p>
            <a:r>
              <a:rPr lang="en-US" sz="1800" dirty="0" smtClean="0"/>
              <a:t>Rear / Side View with MSR  - Angled</a:t>
            </a:r>
            <a:endParaRPr lang="en-US" sz="1800" dirty="0"/>
          </a:p>
        </p:txBody>
      </p:sp>
      <p:sp>
        <p:nvSpPr>
          <p:cNvPr id="37" name="TextBox 36"/>
          <p:cNvSpPr txBox="1"/>
          <p:nvPr/>
        </p:nvSpPr>
        <p:spPr>
          <a:xfrm>
            <a:off x="1565798" y="7218944"/>
            <a:ext cx="2549002" cy="424732"/>
          </a:xfrm>
          <a:prstGeom prst="rect">
            <a:avLst/>
          </a:prstGeom>
          <a:noFill/>
        </p:spPr>
        <p:txBody>
          <a:bodyPr wrap="square" lIns="146304" tIns="73152" rIns="146304" bIns="73152" rtlCol="0">
            <a:spAutoFit/>
          </a:bodyPr>
          <a:lstStyle/>
          <a:p>
            <a:r>
              <a:rPr lang="en-US" sz="1800" dirty="0" smtClean="0"/>
              <a:t>Side View with MSR</a:t>
            </a:r>
            <a:endParaRPr lang="en-US" sz="1800" dirty="0"/>
          </a:p>
        </p:txBody>
      </p:sp>
      <p:sp>
        <p:nvSpPr>
          <p:cNvPr id="38" name="TextBox 37"/>
          <p:cNvSpPr txBox="1"/>
          <p:nvPr/>
        </p:nvSpPr>
        <p:spPr>
          <a:xfrm>
            <a:off x="10203405" y="7218944"/>
            <a:ext cx="2466495" cy="424732"/>
          </a:xfrm>
          <a:prstGeom prst="rect">
            <a:avLst/>
          </a:prstGeom>
          <a:noFill/>
        </p:spPr>
        <p:txBody>
          <a:bodyPr wrap="square" lIns="146304" tIns="73152" rIns="146304" bIns="73152" rtlCol="0">
            <a:spAutoFit/>
          </a:bodyPr>
          <a:lstStyle/>
          <a:p>
            <a:r>
              <a:rPr lang="en-US" sz="1800" dirty="0" smtClean="0"/>
              <a:t>Rear View with MSR</a:t>
            </a:r>
            <a:endParaRPr lang="en-US" sz="1800" dirty="0"/>
          </a:p>
        </p:txBody>
      </p:sp>
      <p:sp>
        <p:nvSpPr>
          <p:cNvPr id="41" name="TextBox 40"/>
          <p:cNvSpPr txBox="1"/>
          <p:nvPr/>
        </p:nvSpPr>
        <p:spPr>
          <a:xfrm>
            <a:off x="1371600" y="3664319"/>
            <a:ext cx="2743200" cy="701731"/>
          </a:xfrm>
          <a:prstGeom prst="rect">
            <a:avLst/>
          </a:prstGeom>
          <a:noFill/>
        </p:spPr>
        <p:txBody>
          <a:bodyPr wrap="square" lIns="146304" tIns="73152" rIns="146304" bIns="73152" rtlCol="0">
            <a:spAutoFit/>
          </a:bodyPr>
          <a:lstStyle/>
          <a:p>
            <a:r>
              <a:rPr lang="en-US" sz="1800" dirty="0" smtClean="0"/>
              <a:t>Front View with MSR – Straight on  </a:t>
            </a:r>
            <a:endParaRPr lang="en-US" sz="1800" dirty="0"/>
          </a:p>
        </p:txBody>
      </p:sp>
      <p:pic>
        <p:nvPicPr>
          <p:cNvPr id="16" name="Picture 2" descr="C:\Users\aa185059\Documents\Displays and Keyboards\Rendering for Bob\2014_01_06_Next Gen 15in Variants display on Value stand.273.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6400" r="25438"/>
          <a:stretch/>
        </p:blipFill>
        <p:spPr bwMode="auto">
          <a:xfrm>
            <a:off x="1371600" y="4284646"/>
            <a:ext cx="2743200" cy="285926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aa185059\Documents\Displays and Keyboards\Rendering for Bob\2014_01_06_Next Gen 15in Variants display on Value stand.274.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22449" t="8295" r="25599" b="6260"/>
          <a:stretch/>
        </p:blipFill>
        <p:spPr bwMode="auto">
          <a:xfrm>
            <a:off x="5424714" y="4615933"/>
            <a:ext cx="2971057" cy="245296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l="23809" t="4666" r="23665" b="3064"/>
          <a:stretch/>
        </p:blipFill>
        <p:spPr>
          <a:xfrm>
            <a:off x="9993481" y="4615933"/>
            <a:ext cx="2822704" cy="2489253"/>
          </a:xfrm>
          <a:prstGeom prst="rect">
            <a:avLst/>
          </a:prstGeom>
        </p:spPr>
      </p:pic>
      <p:pic>
        <p:nvPicPr>
          <p:cNvPr id="19" name="Picture 3" descr="C:\Users\aa185059\Documents\Displays and Keyboards\Rendering for Bob\2014_01_06_Next Gen 15in Variants display on Value stand.278.jpg"/>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val="0"/>
              </a:ext>
            </a:extLst>
          </a:blip>
          <a:srcRect l="20000" t="7140" r="24064" b="7198"/>
          <a:stretch/>
        </p:blipFill>
        <p:spPr bwMode="auto">
          <a:xfrm>
            <a:off x="1430599" y="1323848"/>
            <a:ext cx="2819399" cy="211100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rotWithShape="1">
          <a:blip r:embed="rId11" cstate="print">
            <a:extLst>
              <a:ext uri="{28A0092B-C50C-407E-A947-70E740481C1C}">
                <a14:useLocalDpi xmlns:a14="http://schemas.microsoft.com/office/drawing/2010/main" val="0"/>
              </a:ext>
            </a:extLst>
          </a:blip>
          <a:srcRect l="3398" t="3174" r="2754" b="4304"/>
          <a:stretch/>
        </p:blipFill>
        <p:spPr>
          <a:xfrm>
            <a:off x="5743284" y="1342611"/>
            <a:ext cx="2401979" cy="2321708"/>
          </a:xfrm>
          <a:prstGeom prst="rect">
            <a:avLst/>
          </a:prstGeom>
        </p:spPr>
      </p:pic>
      <p:pic>
        <p:nvPicPr>
          <p:cNvPr id="22" name="Picture 8"/>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1733" b="99257" l="3376" r="99156">
                        <a14:foregroundMark x1="17932" y1="55446" x2="14346" y2="38861"/>
                        <a14:foregroundMark x1="20042" y1="58168" x2="24051" y2="42327"/>
                        <a14:foregroundMark x1="17511" y1="45050" x2="22785" y2="39356"/>
                        <a14:foregroundMark x1="20253" y1="37871" x2="9072" y2="8168"/>
                        <a14:foregroundMark x1="25105" y1="51238" x2="38819" y2="84158"/>
                        <a14:foregroundMark x1="27637" y1="75743" x2="39662" y2="86634"/>
                        <a14:foregroundMark x1="42827" y1="92822" x2="77426" y2="70050"/>
                        <a14:foregroundMark x1="64557" y1="81436" x2="82700" y2="69059"/>
                        <a14:foregroundMark x1="55696" y1="85644" x2="44515" y2="90347"/>
                        <a14:foregroundMark x1="45359" y1="93564" x2="69831" y2="77228"/>
                        <a14:foregroundMark x1="43671" y1="93564" x2="36076" y2="90347"/>
                        <a14:foregroundMark x1="35232" y1="88861" x2="23629" y2="73020"/>
                        <a14:foregroundMark x1="41350" y1="87624" x2="72574" y2="66832"/>
                        <a14:foregroundMark x1="71519" y1="64356" x2="78692" y2="60149"/>
                        <a14:foregroundMark x1="73418" y1="67822" x2="91561" y2="48267"/>
                      </a14:backgroundRemoval>
                    </a14:imgEffect>
                  </a14:imgLayer>
                </a14:imgProps>
              </a:ext>
              <a:ext uri="{28A0092B-C50C-407E-A947-70E740481C1C}">
                <a14:useLocalDpi xmlns:a14="http://schemas.microsoft.com/office/drawing/2010/main"/>
              </a:ext>
            </a:extLst>
          </a:blip>
          <a:srcRect/>
          <a:stretch>
            <a:fillRect/>
          </a:stretch>
        </p:blipFill>
        <p:spPr bwMode="auto">
          <a:xfrm>
            <a:off x="9884229" y="1540246"/>
            <a:ext cx="2492086" cy="212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8916179"/>
      </p:ext>
    </p:extLst>
  </p:cSld>
  <p:clrMapOvr>
    <a:masterClrMapping/>
  </p:clrMapOvr>
  <p:transition advClick="0">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410200" y="1323848"/>
            <a:ext cx="2514600" cy="2271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Title 1"/>
          <p:cNvSpPr>
            <a:spLocks noGrp="1"/>
          </p:cNvSpPr>
          <p:nvPr>
            <p:ph type="title"/>
          </p:nvPr>
        </p:nvSpPr>
        <p:spPr>
          <a:xfrm>
            <a:off x="1143000" y="121920"/>
            <a:ext cx="12801600" cy="868680"/>
          </a:xfrm>
        </p:spPr>
        <p:txBody>
          <a:bodyPr>
            <a:normAutofit fontScale="90000"/>
          </a:bodyPr>
          <a:lstStyle/>
          <a:p>
            <a:pPr defTabSz="731520"/>
            <a:r>
              <a:rPr lang="en-US" sz="5000" b="0" dirty="0" smtClean="0">
                <a:solidFill>
                  <a:schemeClr val="tx1">
                    <a:lumMod val="50000"/>
                    <a:lumOff val="50000"/>
                  </a:schemeClr>
                </a:solidFill>
              </a:rPr>
              <a:t>NCR XD15/XT15 Display with XR7 POS Stand </a:t>
            </a:r>
            <a:r>
              <a:rPr lang="en-US" b="0" dirty="0" smtClean="0">
                <a:solidFill>
                  <a:schemeClr val="tx1"/>
                </a:solidFill>
              </a:rPr>
              <a:t/>
            </a:r>
            <a:br>
              <a:rPr lang="en-US" b="0" dirty="0" smtClean="0">
                <a:solidFill>
                  <a:schemeClr val="tx1"/>
                </a:solidFill>
              </a:rPr>
            </a:br>
            <a:endParaRPr lang="en-US" b="0" dirty="0">
              <a:solidFill>
                <a:schemeClr val="tx1"/>
              </a:solidFill>
            </a:endParaRPr>
          </a:p>
        </p:txBody>
      </p:sp>
      <p:sp>
        <p:nvSpPr>
          <p:cNvPr id="34" name="TextBox 33"/>
          <p:cNvSpPr txBox="1"/>
          <p:nvPr/>
        </p:nvSpPr>
        <p:spPr>
          <a:xfrm>
            <a:off x="9601200" y="3525819"/>
            <a:ext cx="3329422" cy="701731"/>
          </a:xfrm>
          <a:prstGeom prst="rect">
            <a:avLst/>
          </a:prstGeom>
          <a:noFill/>
        </p:spPr>
        <p:txBody>
          <a:bodyPr wrap="square" lIns="146304" tIns="73152" rIns="146304" bIns="73152" rtlCol="0">
            <a:spAutoFit/>
          </a:bodyPr>
          <a:lstStyle/>
          <a:p>
            <a:r>
              <a:rPr lang="en-US" sz="1800" dirty="0" smtClean="0"/>
              <a:t>Front View with MSR and Biometrics – Angled</a:t>
            </a:r>
            <a:endParaRPr lang="en-US" sz="1800" dirty="0"/>
          </a:p>
        </p:txBody>
      </p:sp>
      <p:sp>
        <p:nvSpPr>
          <p:cNvPr id="35" name="TextBox 34"/>
          <p:cNvSpPr txBox="1"/>
          <p:nvPr/>
        </p:nvSpPr>
        <p:spPr>
          <a:xfrm>
            <a:off x="5410200" y="3681470"/>
            <a:ext cx="2658863" cy="701731"/>
          </a:xfrm>
          <a:prstGeom prst="rect">
            <a:avLst/>
          </a:prstGeom>
          <a:noFill/>
        </p:spPr>
        <p:txBody>
          <a:bodyPr wrap="square" lIns="146304" tIns="73152" rIns="146304" bIns="73152" rtlCol="0">
            <a:spAutoFit/>
          </a:bodyPr>
          <a:lstStyle/>
          <a:p>
            <a:r>
              <a:rPr lang="en-US" sz="1800" dirty="0" smtClean="0"/>
              <a:t>Front View with MSR – Angled</a:t>
            </a:r>
            <a:endParaRPr lang="en-US" sz="1800" dirty="0"/>
          </a:p>
        </p:txBody>
      </p:sp>
      <p:sp>
        <p:nvSpPr>
          <p:cNvPr id="36" name="TextBox 35"/>
          <p:cNvSpPr txBox="1"/>
          <p:nvPr/>
        </p:nvSpPr>
        <p:spPr>
          <a:xfrm>
            <a:off x="5228036" y="7218944"/>
            <a:ext cx="3230164" cy="701731"/>
          </a:xfrm>
          <a:prstGeom prst="rect">
            <a:avLst/>
          </a:prstGeom>
          <a:noFill/>
          <a:ln>
            <a:noFill/>
          </a:ln>
        </p:spPr>
        <p:txBody>
          <a:bodyPr wrap="square" lIns="146304" tIns="73152" rIns="146304" bIns="73152" rtlCol="0">
            <a:spAutoFit/>
          </a:bodyPr>
          <a:lstStyle/>
          <a:p>
            <a:r>
              <a:rPr lang="en-US" sz="1800" dirty="0" smtClean="0"/>
              <a:t>Rear View with MSR and 10” display  - Angled</a:t>
            </a:r>
            <a:endParaRPr lang="en-US" sz="1800" dirty="0"/>
          </a:p>
        </p:txBody>
      </p:sp>
      <p:sp>
        <p:nvSpPr>
          <p:cNvPr id="37" name="TextBox 36"/>
          <p:cNvSpPr txBox="1"/>
          <p:nvPr/>
        </p:nvSpPr>
        <p:spPr>
          <a:xfrm>
            <a:off x="1565798" y="7218944"/>
            <a:ext cx="2549002" cy="424732"/>
          </a:xfrm>
          <a:prstGeom prst="rect">
            <a:avLst/>
          </a:prstGeom>
          <a:noFill/>
        </p:spPr>
        <p:txBody>
          <a:bodyPr wrap="square" lIns="146304" tIns="73152" rIns="146304" bIns="73152" rtlCol="0">
            <a:spAutoFit/>
          </a:bodyPr>
          <a:lstStyle/>
          <a:p>
            <a:r>
              <a:rPr lang="en-US" sz="1800" dirty="0" smtClean="0"/>
              <a:t>Side View with MSR</a:t>
            </a:r>
            <a:endParaRPr lang="en-US" sz="1800" dirty="0"/>
          </a:p>
        </p:txBody>
      </p:sp>
      <p:sp>
        <p:nvSpPr>
          <p:cNvPr id="38" name="TextBox 37"/>
          <p:cNvSpPr txBox="1"/>
          <p:nvPr/>
        </p:nvSpPr>
        <p:spPr>
          <a:xfrm>
            <a:off x="9801705" y="7239000"/>
            <a:ext cx="2466495" cy="424732"/>
          </a:xfrm>
          <a:prstGeom prst="rect">
            <a:avLst/>
          </a:prstGeom>
          <a:noFill/>
        </p:spPr>
        <p:txBody>
          <a:bodyPr wrap="square" lIns="146304" tIns="73152" rIns="146304" bIns="73152" rtlCol="0">
            <a:spAutoFit/>
          </a:bodyPr>
          <a:lstStyle/>
          <a:p>
            <a:r>
              <a:rPr lang="en-US" sz="1800" dirty="0" smtClean="0"/>
              <a:t>Rear View with MSR</a:t>
            </a:r>
            <a:endParaRPr lang="en-US" sz="1800" dirty="0"/>
          </a:p>
        </p:txBody>
      </p:sp>
      <p:sp>
        <p:nvSpPr>
          <p:cNvPr id="41" name="TextBox 40"/>
          <p:cNvSpPr txBox="1"/>
          <p:nvPr/>
        </p:nvSpPr>
        <p:spPr>
          <a:xfrm>
            <a:off x="1371600" y="3664319"/>
            <a:ext cx="2743200" cy="701731"/>
          </a:xfrm>
          <a:prstGeom prst="rect">
            <a:avLst/>
          </a:prstGeom>
          <a:noFill/>
        </p:spPr>
        <p:txBody>
          <a:bodyPr wrap="square" lIns="146304" tIns="73152" rIns="146304" bIns="73152" rtlCol="0">
            <a:spAutoFit/>
          </a:bodyPr>
          <a:lstStyle/>
          <a:p>
            <a:r>
              <a:rPr lang="en-US" sz="1800" dirty="0" smtClean="0"/>
              <a:t>Front View with MSR – Straight on  </a:t>
            </a:r>
            <a:endParaRPr lang="en-US" sz="1800" dirty="0"/>
          </a:p>
        </p:txBody>
      </p:sp>
      <p:pic>
        <p:nvPicPr>
          <p:cNvPr id="15" name="Picture 8"/>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733" b="99257" l="3376" r="99156">
                        <a14:foregroundMark x1="17932" y1="55446" x2="14346" y2="38861"/>
                        <a14:foregroundMark x1="20042" y1="58168" x2="24051" y2="42327"/>
                        <a14:foregroundMark x1="17511" y1="45050" x2="22785" y2="39356"/>
                        <a14:foregroundMark x1="20253" y1="37871" x2="9072" y2="8168"/>
                        <a14:foregroundMark x1="25105" y1="51238" x2="38819" y2="84158"/>
                        <a14:foregroundMark x1="27637" y1="75743" x2="39662" y2="86634"/>
                        <a14:foregroundMark x1="42827" y1="92822" x2="77426" y2="70050"/>
                        <a14:foregroundMark x1="64557" y1="81436" x2="82700" y2="69059"/>
                        <a14:foregroundMark x1="55696" y1="85644" x2="44515" y2="90347"/>
                        <a14:foregroundMark x1="45359" y1="93564" x2="69831" y2="77228"/>
                        <a14:foregroundMark x1="43671" y1="93564" x2="36076" y2="90347"/>
                        <a14:foregroundMark x1="35232" y1="88861" x2="23629" y2="73020"/>
                        <a14:foregroundMark x1="41350" y1="87624" x2="72574" y2="66832"/>
                        <a14:foregroundMark x1="71519" y1="64356" x2="78692" y2="60149"/>
                        <a14:foregroundMark x1="73418" y1="67822" x2="91561" y2="48267"/>
                      </a14:backgroundRemoval>
                    </a14:imgEffect>
                  </a14:imgLayer>
                </a14:imgProps>
              </a:ext>
              <a:ext uri="{28A0092B-C50C-407E-A947-70E740481C1C}">
                <a14:useLocalDpi xmlns:a14="http://schemas.microsoft.com/office/drawing/2010/main"/>
              </a:ext>
            </a:extLst>
          </a:blip>
          <a:srcRect/>
          <a:stretch>
            <a:fillRect/>
          </a:stretch>
        </p:blipFill>
        <p:spPr bwMode="auto">
          <a:xfrm>
            <a:off x="9510070" y="1221340"/>
            <a:ext cx="2866245" cy="244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84934" y="4572000"/>
            <a:ext cx="2935666" cy="2538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5015497" y="4628532"/>
            <a:ext cx="3290303" cy="239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descr="C:\Users\aa185059\Documents\Displays and Keyboards\2013 Next Gen Displays\Side picture of 5968.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86999" y="4661453"/>
            <a:ext cx="2471834" cy="25574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RD110425\AppData\Local\Temp\wz53ab\15IN_NXTGEN_POS_VALSTND.tif"/>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0138" r="22223" b="4626"/>
          <a:stretch/>
        </p:blipFill>
        <p:spPr bwMode="auto">
          <a:xfrm>
            <a:off x="1386999" y="1173083"/>
            <a:ext cx="2880201" cy="2516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133457"/>
      </p:ext>
    </p:extLst>
  </p:cSld>
  <p:clrMapOvr>
    <a:masterClrMapping/>
  </p:clrMapOvr>
  <p:transition advClick="0">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04846" y="1930696"/>
            <a:ext cx="7120754" cy="54607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7" name="TextBox 6"/>
          <p:cNvSpPr txBox="1"/>
          <p:nvPr/>
        </p:nvSpPr>
        <p:spPr>
          <a:xfrm>
            <a:off x="1219623" y="309671"/>
            <a:ext cx="12612757" cy="768210"/>
          </a:xfrm>
          <a:prstGeom prst="rect">
            <a:avLst/>
          </a:prstGeom>
          <a:noFill/>
        </p:spPr>
        <p:txBody>
          <a:bodyPr wrap="square" lIns="146304" tIns="73152" rIns="146304" bIns="73152">
            <a:spAutoFit/>
          </a:bodyPr>
          <a:lstStyle/>
          <a:p>
            <a:pPr>
              <a:lnSpc>
                <a:spcPct val="90000"/>
              </a:lnSpc>
              <a:defRPr/>
            </a:pPr>
            <a:r>
              <a:rPr lang="en-US" sz="4500" dirty="0">
                <a:solidFill>
                  <a:schemeClr val="tx1">
                    <a:lumMod val="50000"/>
                    <a:lumOff val="50000"/>
                  </a:schemeClr>
                </a:solidFill>
                <a:latin typeface="Arial" pitchFamily="34" charset="0"/>
                <a:ea typeface="+mj-ea"/>
                <a:cs typeface="Arial" pitchFamily="34" charset="0"/>
              </a:rPr>
              <a:t>NCR RealPOS X-Series Touch Displays</a:t>
            </a:r>
          </a:p>
        </p:txBody>
      </p:sp>
      <p:sp>
        <p:nvSpPr>
          <p:cNvPr id="22530" name="TextBox 7"/>
          <p:cNvSpPr txBox="1">
            <a:spLocks noChangeArrowheads="1"/>
          </p:cNvSpPr>
          <p:nvPr/>
        </p:nvSpPr>
        <p:spPr bwMode="auto">
          <a:xfrm>
            <a:off x="7204846" y="1972484"/>
            <a:ext cx="7120754" cy="4748992"/>
          </a:xfrm>
          <a:prstGeom prst="rect">
            <a:avLst/>
          </a:prstGeom>
          <a:noFill/>
          <a:ln w="9525">
            <a:noFill/>
            <a:miter lim="800000"/>
            <a:headEnd/>
            <a:tailEnd/>
          </a:ln>
        </p:spPr>
        <p:txBody>
          <a:bodyPr wrap="square" lIns="146304" tIns="73152" rIns="146304" bIns="73152">
            <a:spAutoFit/>
          </a:bodyPr>
          <a:lstStyle/>
          <a:p>
            <a:pPr marL="177800" indent="-177800">
              <a:lnSpc>
                <a:spcPct val="150000"/>
              </a:lnSpc>
              <a:buFont typeface="Arial" charset="0"/>
              <a:buChar char="•"/>
            </a:pPr>
            <a:r>
              <a:rPr lang="en-US" sz="2100" dirty="0">
                <a:solidFill>
                  <a:schemeClr val="bg1"/>
                </a:solidFill>
                <a:latin typeface="Arial" panose="020B0604020202020204" pitchFamily="34" charset="0"/>
                <a:ea typeface="R Frutiger Roman"/>
                <a:cs typeface="Arial" panose="020B0604020202020204" pitchFamily="34" charset="0"/>
              </a:rPr>
              <a:t> </a:t>
            </a:r>
            <a:r>
              <a:rPr lang="en-US" dirty="0">
                <a:solidFill>
                  <a:schemeClr val="bg1"/>
                </a:solidFill>
                <a:latin typeface="R Frutiger Roman"/>
                <a:ea typeface="R Frutiger Roman"/>
                <a:cs typeface="R Frutiger Roman"/>
              </a:rPr>
              <a:t>Ultra thin chassis, zero-bezel </a:t>
            </a:r>
            <a:r>
              <a:rPr lang="en-US" dirty="0" smtClean="0">
                <a:solidFill>
                  <a:schemeClr val="bg1"/>
                </a:solidFill>
                <a:latin typeface="R Frutiger Roman"/>
                <a:ea typeface="R Frutiger Roman"/>
                <a:cs typeface="R Frutiger Roman"/>
              </a:rPr>
              <a:t>display </a:t>
            </a:r>
            <a:endParaRPr lang="en-US" dirty="0">
              <a:solidFill>
                <a:schemeClr val="bg1"/>
              </a:solidFill>
              <a:latin typeface="R Frutiger Roman"/>
              <a:ea typeface="R Frutiger Roman"/>
              <a:cs typeface="R Frutiger Roman"/>
            </a:endParaRPr>
          </a:p>
          <a:p>
            <a:pPr marL="347663" lvl="1">
              <a:buFont typeface="Arial" charset="0"/>
              <a:buChar char="•"/>
              <a:tabLst>
                <a:tab pos="347663" algn="l"/>
              </a:tabLst>
            </a:pPr>
            <a:r>
              <a:rPr lang="en-US" sz="2200" dirty="0" smtClean="0">
                <a:solidFill>
                  <a:schemeClr val="bg1"/>
                </a:solidFill>
                <a:latin typeface="R Frutiger Roman"/>
                <a:ea typeface="R Frutiger Roman"/>
                <a:cs typeface="R Frutiger Roman"/>
              </a:rPr>
              <a:t> </a:t>
            </a:r>
            <a:r>
              <a:rPr lang="en-US" sz="2200" dirty="0">
                <a:solidFill>
                  <a:schemeClr val="bg1"/>
                </a:solidFill>
                <a:latin typeface="R Frutiger Roman"/>
                <a:ea typeface="R Frutiger Roman"/>
                <a:cs typeface="R Frutiger Roman"/>
              </a:rPr>
              <a:t>15”     (4:3 aspect ratio)</a:t>
            </a:r>
          </a:p>
          <a:p>
            <a:pPr marL="347663" lvl="1">
              <a:buFont typeface="Arial" charset="0"/>
              <a:buChar char="•"/>
              <a:tabLst>
                <a:tab pos="347663" algn="l"/>
              </a:tabLst>
            </a:pPr>
            <a:r>
              <a:rPr lang="en-US" sz="2200" dirty="0" smtClean="0">
                <a:solidFill>
                  <a:schemeClr val="bg1"/>
                </a:solidFill>
                <a:latin typeface="R Frutiger Roman"/>
                <a:ea typeface="R Frutiger Roman"/>
                <a:cs typeface="R Frutiger Roman"/>
              </a:rPr>
              <a:t> 10.4”  (4:3 aspect ratio)</a:t>
            </a:r>
            <a:endParaRPr lang="en-US" sz="2200" dirty="0">
              <a:solidFill>
                <a:schemeClr val="bg1"/>
              </a:solidFill>
              <a:latin typeface="R Frutiger Roman"/>
              <a:ea typeface="R Frutiger Roman"/>
              <a:cs typeface="R Frutiger Roman"/>
            </a:endParaRPr>
          </a:p>
          <a:p>
            <a:pPr marL="347663" lvl="1">
              <a:buFont typeface="Arial" charset="0"/>
              <a:buChar char="•"/>
              <a:tabLst>
                <a:tab pos="347663" algn="l"/>
              </a:tabLst>
            </a:pPr>
            <a:endParaRPr lang="en-US" sz="1600" dirty="0">
              <a:solidFill>
                <a:schemeClr val="bg1"/>
              </a:solidFill>
              <a:latin typeface="R Frutiger Roman"/>
              <a:ea typeface="R Frutiger Roman"/>
              <a:cs typeface="R Frutiger Roman"/>
            </a:endParaRPr>
          </a:p>
          <a:p>
            <a:pPr>
              <a:buFont typeface="Arial" charset="0"/>
              <a:buChar char="•"/>
            </a:pPr>
            <a:r>
              <a:rPr lang="en-US" dirty="0">
                <a:solidFill>
                  <a:schemeClr val="bg1"/>
                </a:solidFill>
                <a:latin typeface="R Frutiger Roman"/>
                <a:ea typeface="R Frutiger Roman"/>
                <a:cs typeface="R Frutiger Roman"/>
              </a:rPr>
              <a:t> Intuitive touch interface </a:t>
            </a:r>
            <a:endParaRPr lang="en-US" sz="2200" dirty="0">
              <a:solidFill>
                <a:schemeClr val="bg1"/>
              </a:solidFill>
              <a:latin typeface="R Frutiger Roman"/>
              <a:ea typeface="R Frutiger Roman"/>
              <a:cs typeface="R Frutiger Roman"/>
            </a:endParaRPr>
          </a:p>
          <a:p>
            <a:pPr marL="406400" lvl="1">
              <a:buFont typeface="Arial" charset="0"/>
              <a:buChar char="•"/>
            </a:pPr>
            <a:r>
              <a:rPr lang="en-US" sz="2200" dirty="0">
                <a:solidFill>
                  <a:schemeClr val="bg1"/>
                </a:solidFill>
                <a:latin typeface="R Frutiger Roman"/>
                <a:ea typeface="R Frutiger Roman"/>
                <a:cs typeface="R Frutiger Roman"/>
              </a:rPr>
              <a:t> Projected capacitive multi-touch </a:t>
            </a:r>
            <a:r>
              <a:rPr lang="en-US" sz="2200" dirty="0" smtClean="0">
                <a:solidFill>
                  <a:schemeClr val="bg1"/>
                </a:solidFill>
                <a:latin typeface="R Frutiger Roman"/>
                <a:ea typeface="R Frutiger Roman"/>
                <a:cs typeface="R Frutiger Roman"/>
              </a:rPr>
              <a:t>(</a:t>
            </a:r>
            <a:r>
              <a:rPr lang="en-US" sz="2200" dirty="0" smtClean="0">
                <a:solidFill>
                  <a:schemeClr val="bg1"/>
                </a:solidFill>
                <a:latin typeface="R Frutiger Roman"/>
                <a:ea typeface="R Frutiger Roman"/>
                <a:cs typeface="R Frutiger Roman"/>
              </a:rPr>
              <a:t>15”)</a:t>
            </a:r>
            <a:endParaRPr lang="en-US" sz="2200" dirty="0">
              <a:solidFill>
                <a:schemeClr val="bg1"/>
              </a:solidFill>
              <a:latin typeface="R Frutiger Roman"/>
              <a:ea typeface="R Frutiger Roman"/>
              <a:cs typeface="R Frutiger Roman"/>
            </a:endParaRPr>
          </a:p>
          <a:p>
            <a:pPr marL="406400" lvl="1">
              <a:buFont typeface="Arial" charset="0"/>
              <a:buChar char="•"/>
            </a:pPr>
            <a:r>
              <a:rPr lang="en-US" sz="2200" dirty="0">
                <a:solidFill>
                  <a:schemeClr val="bg1"/>
                </a:solidFill>
                <a:latin typeface="R Frutiger Roman"/>
                <a:ea typeface="R Frutiger Roman"/>
                <a:cs typeface="R Frutiger Roman"/>
              </a:rPr>
              <a:t> Resistive single touch (15</a:t>
            </a:r>
            <a:r>
              <a:rPr lang="en-US" sz="2200" dirty="0" smtClean="0">
                <a:solidFill>
                  <a:schemeClr val="bg1"/>
                </a:solidFill>
                <a:latin typeface="R Frutiger Roman"/>
                <a:ea typeface="R Frutiger Roman"/>
                <a:cs typeface="R Frutiger Roman"/>
              </a:rPr>
              <a:t>” &amp; 10.4” </a:t>
            </a:r>
            <a:r>
              <a:rPr lang="en-US" sz="2200" dirty="0" smtClean="0">
                <a:solidFill>
                  <a:schemeClr val="bg1"/>
                </a:solidFill>
                <a:latin typeface="R Frutiger Roman"/>
                <a:ea typeface="R Frutiger Roman"/>
                <a:cs typeface="R Frutiger Roman"/>
              </a:rPr>
              <a:t>)</a:t>
            </a:r>
            <a:endParaRPr lang="en-US" sz="2200" dirty="0">
              <a:solidFill>
                <a:schemeClr val="bg1"/>
              </a:solidFill>
              <a:latin typeface="R Frutiger Roman"/>
              <a:ea typeface="R Frutiger Roman"/>
              <a:cs typeface="R Frutiger Roman"/>
            </a:endParaRPr>
          </a:p>
          <a:p>
            <a:pPr lvl="1">
              <a:buFont typeface="Arial" charset="0"/>
              <a:buChar char="•"/>
            </a:pPr>
            <a:endParaRPr lang="en-US" sz="1600" dirty="0">
              <a:solidFill>
                <a:schemeClr val="bg1"/>
              </a:solidFill>
              <a:latin typeface="R Frutiger Roman"/>
              <a:ea typeface="R Frutiger Roman"/>
              <a:cs typeface="R Frutiger Roman"/>
            </a:endParaRPr>
          </a:p>
          <a:p>
            <a:pPr>
              <a:buFont typeface="Arial" charset="0"/>
              <a:buChar char="•"/>
            </a:pPr>
            <a:r>
              <a:rPr lang="en-US" dirty="0">
                <a:solidFill>
                  <a:schemeClr val="bg1"/>
                </a:solidFill>
                <a:latin typeface="R Frutiger Roman"/>
                <a:ea typeface="R Frutiger Roman"/>
                <a:cs typeface="R Frutiger Roman"/>
              </a:rPr>
              <a:t> Purpose built for retail</a:t>
            </a:r>
            <a:endParaRPr lang="en-US" sz="2200" dirty="0">
              <a:solidFill>
                <a:schemeClr val="bg1"/>
              </a:solidFill>
              <a:latin typeface="R Frutiger Roman"/>
              <a:ea typeface="R Frutiger Roman"/>
              <a:cs typeface="R Frutiger Roman"/>
            </a:endParaRPr>
          </a:p>
          <a:p>
            <a:pPr marL="406400" lvl="1" indent="-58738">
              <a:buFont typeface="Arial" charset="0"/>
              <a:buChar char="•"/>
            </a:pPr>
            <a:r>
              <a:rPr lang="en-US" sz="2200" dirty="0" smtClean="0">
                <a:solidFill>
                  <a:schemeClr val="bg1"/>
                </a:solidFill>
                <a:latin typeface="R Frutiger Roman"/>
                <a:ea typeface="R Frutiger Roman"/>
                <a:cs typeface="R Frutiger Roman"/>
              </a:rPr>
              <a:t> Retail </a:t>
            </a:r>
            <a:r>
              <a:rPr lang="en-US" sz="2200" dirty="0">
                <a:solidFill>
                  <a:schemeClr val="bg1"/>
                </a:solidFill>
                <a:latin typeface="R Frutiger Roman"/>
                <a:ea typeface="R Frutiger Roman"/>
                <a:cs typeface="R Frutiger Roman"/>
              </a:rPr>
              <a:t>hardened design</a:t>
            </a:r>
          </a:p>
          <a:p>
            <a:pPr marL="406400" lvl="1" indent="-58738">
              <a:buFont typeface="Arial" charset="0"/>
              <a:buChar char="•"/>
            </a:pPr>
            <a:r>
              <a:rPr lang="en-US" sz="2200" dirty="0" smtClean="0">
                <a:solidFill>
                  <a:schemeClr val="bg1"/>
                </a:solidFill>
                <a:latin typeface="R Frutiger Roman"/>
                <a:ea typeface="R Frutiger Roman"/>
                <a:cs typeface="R Frutiger Roman"/>
              </a:rPr>
              <a:t> Integrated </a:t>
            </a:r>
            <a:r>
              <a:rPr lang="en-US" sz="2200" dirty="0">
                <a:solidFill>
                  <a:schemeClr val="bg1"/>
                </a:solidFill>
                <a:latin typeface="R Frutiger Roman"/>
                <a:ea typeface="R Frutiger Roman"/>
                <a:cs typeface="R Frutiger Roman"/>
              </a:rPr>
              <a:t>peripherals (MSR, Biometrics)</a:t>
            </a:r>
          </a:p>
          <a:p>
            <a:pPr marL="406400" lvl="1" indent="-58738">
              <a:buFont typeface="Arial" charset="0"/>
              <a:buChar char="•"/>
            </a:pPr>
            <a:r>
              <a:rPr lang="en-US" sz="2200" dirty="0" smtClean="0">
                <a:solidFill>
                  <a:schemeClr val="bg1"/>
                </a:solidFill>
                <a:latin typeface="R Frutiger Roman"/>
                <a:ea typeface="R Frutiger Roman"/>
                <a:cs typeface="R Frutiger Roman"/>
              </a:rPr>
              <a:t> Flexible </a:t>
            </a:r>
            <a:r>
              <a:rPr lang="en-US" sz="2200" dirty="0">
                <a:solidFill>
                  <a:schemeClr val="bg1"/>
                </a:solidFill>
                <a:latin typeface="R Frutiger Roman"/>
                <a:ea typeface="R Frutiger Roman"/>
                <a:cs typeface="R Frutiger Roman"/>
              </a:rPr>
              <a:t>mount options </a:t>
            </a:r>
          </a:p>
          <a:p>
            <a:pPr marL="406400" lvl="1" indent="-58738">
              <a:buFont typeface="Arial" charset="0"/>
              <a:buChar char="•"/>
            </a:pPr>
            <a:r>
              <a:rPr lang="en-US" sz="2200" dirty="0" smtClean="0">
                <a:solidFill>
                  <a:schemeClr val="bg1"/>
                </a:solidFill>
                <a:latin typeface="R Frutiger Roman"/>
                <a:ea typeface="R Frutiger Roman"/>
                <a:cs typeface="R Frutiger Roman"/>
              </a:rPr>
              <a:t> Next </a:t>
            </a:r>
            <a:r>
              <a:rPr lang="en-US" sz="2200" dirty="0">
                <a:solidFill>
                  <a:schemeClr val="bg1"/>
                </a:solidFill>
                <a:latin typeface="R Frutiger Roman"/>
                <a:ea typeface="R Frutiger Roman"/>
                <a:cs typeface="R Frutiger Roman"/>
              </a:rPr>
              <a:t>generation &amp; legacy video </a:t>
            </a:r>
            <a:r>
              <a:rPr lang="en-US" sz="2200" dirty="0" smtClean="0">
                <a:solidFill>
                  <a:schemeClr val="bg1"/>
                </a:solidFill>
                <a:latin typeface="R Frutiger Roman"/>
                <a:ea typeface="R Frutiger Roman"/>
                <a:cs typeface="R Frutiger Roman"/>
              </a:rPr>
              <a:t>interfaces</a:t>
            </a:r>
            <a:endParaRPr lang="en-US" sz="2100" dirty="0">
              <a:solidFill>
                <a:schemeClr val="bg1"/>
              </a:solidFill>
              <a:latin typeface="Arial" panose="020B0604020202020204" pitchFamily="34" charset="0"/>
              <a:ea typeface="R Frutiger Roman"/>
              <a:cs typeface="Arial" panose="020B0604020202020204" pitchFamily="34" charset="0"/>
            </a:endParaRPr>
          </a:p>
        </p:txBody>
      </p:sp>
      <p:sp>
        <p:nvSpPr>
          <p:cNvPr id="3" name="Rectangle 2"/>
          <p:cNvSpPr/>
          <p:nvPr/>
        </p:nvSpPr>
        <p:spPr>
          <a:xfrm>
            <a:off x="1241694" y="945379"/>
            <a:ext cx="10718832" cy="590931"/>
          </a:xfrm>
          <a:prstGeom prst="rect">
            <a:avLst/>
          </a:prstGeom>
        </p:spPr>
        <p:txBody>
          <a:bodyPr wrap="none" lIns="146304" tIns="73152" rIns="146304" bIns="73152">
            <a:spAutoFit/>
          </a:bodyPr>
          <a:lstStyle/>
          <a:p>
            <a:r>
              <a:rPr lang="en-US" sz="2900" dirty="0">
                <a:solidFill>
                  <a:schemeClr val="accent1"/>
                </a:solidFill>
                <a:latin typeface="Arial" pitchFamily="34" charset="0"/>
                <a:ea typeface="+mj-ea"/>
                <a:cs typeface="Arial" pitchFamily="34" charset="0"/>
              </a:rPr>
              <a:t>The look you want with the performance and reliability you need</a:t>
            </a:r>
          </a:p>
        </p:txBody>
      </p:sp>
      <p:sp>
        <p:nvSpPr>
          <p:cNvPr id="4" name="Rectangle 3"/>
          <p:cNvSpPr/>
          <p:nvPr/>
        </p:nvSpPr>
        <p:spPr>
          <a:xfrm>
            <a:off x="1241695" y="1930696"/>
            <a:ext cx="5697910" cy="5460704"/>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5" name="Footer Placeholder 4"/>
          <p:cNvSpPr>
            <a:spLocks noGrp="1"/>
          </p:cNvSpPr>
          <p:nvPr>
            <p:ph type="ftr" sz="quarter" idx="11"/>
          </p:nvPr>
        </p:nvSpPr>
        <p:spPr/>
        <p:txBody>
          <a:bodyPr/>
          <a:lstStyle/>
          <a:p>
            <a:r>
              <a:rPr lang="en-US" dirty="0" smtClean="0"/>
              <a:t>NCR Confidential</a:t>
            </a:r>
          </a:p>
        </p:txBody>
      </p:sp>
      <p:sp>
        <p:nvSpPr>
          <p:cNvPr id="6" name="Slide Number Placeholder 5"/>
          <p:cNvSpPr>
            <a:spLocks noGrp="1"/>
          </p:cNvSpPr>
          <p:nvPr>
            <p:ph type="sldNum" sz="quarter" idx="12"/>
          </p:nvPr>
        </p:nvSpPr>
        <p:spPr/>
        <p:txBody>
          <a:bodyPr/>
          <a:lstStyle/>
          <a:p>
            <a:fld id="{2A35049D-DB52-454A-B8E6-A59A17E9EA13}" type="slidenum">
              <a:rPr lang="en-US" smtClean="0"/>
              <a:t>18</a:t>
            </a:fld>
            <a:endParaRPr lang="en-US" dirty="0"/>
          </a:p>
        </p:txBody>
      </p:sp>
      <p:pic>
        <p:nvPicPr>
          <p:cNvPr id="10" name="Picture 9"/>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3809" t="4666" r="23665" b="3064"/>
          <a:stretch/>
        </p:blipFill>
        <p:spPr>
          <a:xfrm>
            <a:off x="4630241" y="2240433"/>
            <a:ext cx="1970869" cy="1738047"/>
          </a:xfrm>
          <a:prstGeom prst="rect">
            <a:avLst/>
          </a:prstGeom>
        </p:spPr>
      </p:pic>
      <p:pic>
        <p:nvPicPr>
          <p:cNvPr id="17" name="Picture 3" descr="C:\Users\aa185059\Documents\Displays and Keyboards\Rendering for Bob\2014_01_06_Next Gen 15in Variants display on Value stand.278.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20000" t="7140" r="24064" b="7198"/>
          <a:stretch/>
        </p:blipFill>
        <p:spPr bwMode="auto">
          <a:xfrm>
            <a:off x="1510297" y="2209800"/>
            <a:ext cx="2362199" cy="176868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1584145" y="4586920"/>
            <a:ext cx="3290303" cy="2396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C:\Users\RD110425\AppData\Local\Temp\wz53ab\15IN_NXTGEN_POS_VALSTND.tif"/>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0138" r="22223" b="4626"/>
          <a:stretch/>
        </p:blipFill>
        <p:spPr bwMode="auto">
          <a:xfrm>
            <a:off x="4986553" y="5213295"/>
            <a:ext cx="1795247" cy="1568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46545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27772603-8D5F-4C85-B624-592768101250}" type="slidenum">
              <a:rPr lang="en-GB" smtClean="0"/>
              <a:pPr>
                <a:defRPr/>
              </a:pPr>
              <a:t>2</a:t>
            </a:fld>
            <a:endParaRPr lang="en-GB"/>
          </a:p>
        </p:txBody>
      </p:sp>
      <p:sp>
        <p:nvSpPr>
          <p:cNvPr id="3" name="TextBox 2"/>
          <p:cNvSpPr txBox="1"/>
          <p:nvPr/>
        </p:nvSpPr>
        <p:spPr>
          <a:xfrm>
            <a:off x="1252619" y="533400"/>
            <a:ext cx="12310981" cy="7294305"/>
          </a:xfrm>
          <a:prstGeom prst="rect">
            <a:avLst/>
          </a:prstGeom>
          <a:noFill/>
        </p:spPr>
        <p:txBody>
          <a:bodyPr wrap="square" rtlCol="0">
            <a:spAutoFit/>
          </a:bodyPr>
          <a:lstStyle/>
          <a:p>
            <a:r>
              <a:rPr lang="en-US" sz="3600" b="1" dirty="0" smtClean="0">
                <a:solidFill>
                  <a:srgbClr val="FF0000"/>
                </a:solidFill>
              </a:rPr>
              <a:t>NOTE TO SALES:</a:t>
            </a:r>
          </a:p>
          <a:p>
            <a:endParaRPr lang="en-US" sz="3600" b="1" dirty="0">
              <a:solidFill>
                <a:srgbClr val="FF0000"/>
              </a:solidFill>
            </a:endParaRPr>
          </a:p>
          <a:p>
            <a:r>
              <a:rPr lang="en-US" sz="3600" b="1" dirty="0" smtClean="0"/>
              <a:t>This presentation covers the full range of display options, including our traditional </a:t>
            </a:r>
            <a:r>
              <a:rPr lang="en-US" sz="3600" b="1" dirty="0" err="1" smtClean="0"/>
              <a:t>RealPOS</a:t>
            </a:r>
            <a:r>
              <a:rPr lang="en-US" sz="3600" b="1" dirty="0" smtClean="0"/>
              <a:t> line of displays and the new X-series displays.</a:t>
            </a:r>
          </a:p>
          <a:p>
            <a:endParaRPr lang="en-US" sz="3600" b="1" dirty="0"/>
          </a:p>
          <a:p>
            <a:r>
              <a:rPr lang="en-US" sz="3600" b="1" dirty="0" smtClean="0"/>
              <a:t>The new X-series displays are called the X-Series XT or XD:</a:t>
            </a:r>
          </a:p>
          <a:p>
            <a:endParaRPr lang="en-US" sz="3600" b="1" dirty="0" smtClean="0"/>
          </a:p>
          <a:p>
            <a:pPr marL="571500" indent="-571500">
              <a:buFont typeface="Arial" panose="020B0604020202020204" pitchFamily="34" charset="0"/>
              <a:buChar char="•"/>
            </a:pPr>
            <a:r>
              <a:rPr lang="en-US" sz="3600" b="1" dirty="0" smtClean="0"/>
              <a:t>XT means that it is a touchscreen </a:t>
            </a:r>
          </a:p>
          <a:p>
            <a:pPr marL="571500" indent="-571500">
              <a:buFont typeface="Arial" panose="020B0604020202020204" pitchFamily="34" charset="0"/>
              <a:buChar char="•"/>
            </a:pPr>
            <a:r>
              <a:rPr lang="en-US" sz="3600" b="1" dirty="0" smtClean="0"/>
              <a:t>XD means it is display only (non-touch)</a:t>
            </a:r>
          </a:p>
          <a:p>
            <a:pPr marL="571500" indent="-571500">
              <a:buFont typeface="Arial" panose="020B0604020202020204" pitchFamily="34" charset="0"/>
              <a:buChar char="•"/>
            </a:pPr>
            <a:endParaRPr lang="en-US" sz="3600" b="1" dirty="0"/>
          </a:p>
          <a:p>
            <a:r>
              <a:rPr lang="en-US" sz="3600" b="1" dirty="0" smtClean="0"/>
              <a:t>The 18.5” display has been postponed until 2015</a:t>
            </a:r>
          </a:p>
        </p:txBody>
      </p:sp>
    </p:spTree>
    <p:extLst>
      <p:ext uri="{BB962C8B-B14F-4D97-AF65-F5344CB8AC3E}">
        <p14:creationId xmlns:p14="http://schemas.microsoft.com/office/powerpoint/2010/main" val="4169294411"/>
      </p:ext>
    </p:extLst>
  </p:cSld>
  <p:clrMapOvr>
    <a:masterClrMapping/>
  </p:clrMapOvr>
  <p:transition advClick="0" advTm="5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998763" y="704341"/>
            <a:ext cx="13522470" cy="679571"/>
          </a:xfrm>
          <a:prstGeom prst="rect">
            <a:avLst/>
          </a:prstGeom>
        </p:spPr>
        <p:txBody>
          <a:bodyPr wrap="none" lIns="234086" tIns="117043" rIns="234086" bIns="117043">
            <a:spAutoFit/>
          </a:bodyPr>
          <a:lstStyle/>
          <a:p>
            <a:pPr defTabSz="1463040"/>
            <a:r>
              <a:rPr lang="en-US" sz="2900" kern="0" dirty="0">
                <a:solidFill>
                  <a:srgbClr val="54B948"/>
                </a:solidFill>
                <a:latin typeface="Arial" pitchFamily="34" charset="0"/>
                <a:ea typeface="+mj-ea"/>
                <a:cs typeface="Arial" pitchFamily="34" charset="0"/>
              </a:rPr>
              <a:t>Next generation performance and design for an exceptional in-store experience </a:t>
            </a:r>
          </a:p>
        </p:txBody>
      </p:sp>
      <p:sp>
        <p:nvSpPr>
          <p:cNvPr id="42" name="Title 1"/>
          <p:cNvSpPr>
            <a:spLocks noGrp="1"/>
          </p:cNvSpPr>
          <p:nvPr>
            <p:ph type="title"/>
          </p:nvPr>
        </p:nvSpPr>
        <p:spPr>
          <a:xfrm>
            <a:off x="1143000" y="121921"/>
            <a:ext cx="12801600" cy="868680"/>
          </a:xfrm>
        </p:spPr>
        <p:txBody>
          <a:bodyPr>
            <a:normAutofit/>
          </a:bodyPr>
          <a:lstStyle/>
          <a:p>
            <a:pPr defTabSz="731520"/>
            <a:r>
              <a:rPr lang="en-US" b="0" dirty="0" smtClean="0">
                <a:solidFill>
                  <a:schemeClr val="tx1">
                    <a:lumMod val="50000"/>
                    <a:lumOff val="50000"/>
                  </a:schemeClr>
                </a:solidFill>
              </a:rPr>
              <a:t>NCR RealPOS X-Series </a:t>
            </a:r>
            <a:r>
              <a:rPr lang="en-US" b="0" dirty="0" smtClean="0">
                <a:solidFill>
                  <a:schemeClr val="tx1">
                    <a:lumMod val="50000"/>
                    <a:lumOff val="50000"/>
                  </a:schemeClr>
                </a:solidFill>
              </a:rPr>
              <a:t>Displays</a:t>
            </a:r>
            <a:endParaRPr lang="en-US" b="0" dirty="0">
              <a:solidFill>
                <a:schemeClr val="tx1">
                  <a:lumMod val="50000"/>
                  <a:lumOff val="50000"/>
                </a:schemeClr>
              </a:solidFill>
            </a:endParaRPr>
          </a:p>
        </p:txBody>
      </p:sp>
      <p:sp>
        <p:nvSpPr>
          <p:cNvPr id="36" name="Rectangle 35"/>
          <p:cNvSpPr/>
          <p:nvPr/>
        </p:nvSpPr>
        <p:spPr>
          <a:xfrm>
            <a:off x="3392946" y="1488492"/>
            <a:ext cx="3160254" cy="676886"/>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a:r>
              <a:rPr lang="en-US" sz="2100" dirty="0" smtClean="0">
                <a:latin typeface="Arial" pitchFamily="34" charset="0"/>
                <a:cs typeface="Arial" pitchFamily="34" charset="0"/>
              </a:rPr>
              <a:t>Projected </a:t>
            </a:r>
            <a:r>
              <a:rPr lang="en-US" sz="2100" dirty="0" smtClean="0">
                <a:latin typeface="Arial" pitchFamily="34" charset="0"/>
                <a:cs typeface="Arial" pitchFamily="34" charset="0"/>
              </a:rPr>
              <a:t>capacitive</a:t>
            </a:r>
            <a:endParaRPr lang="en-US" sz="2100" dirty="0" smtClean="0">
              <a:latin typeface="Arial" pitchFamily="34" charset="0"/>
              <a:cs typeface="Arial" pitchFamily="34" charset="0"/>
            </a:endParaRPr>
          </a:p>
          <a:p>
            <a:pPr algn="ctr"/>
            <a:r>
              <a:rPr lang="en-US" sz="2100" dirty="0" smtClean="0">
                <a:latin typeface="Arial" pitchFamily="34" charset="0"/>
                <a:cs typeface="Arial" pitchFamily="34" charset="0"/>
              </a:rPr>
              <a:t>multi-touch </a:t>
            </a:r>
            <a:endParaRPr lang="en-US" sz="2100" dirty="0">
              <a:latin typeface="Arial" pitchFamily="34" charset="0"/>
              <a:cs typeface="Arial" pitchFamily="34" charset="0"/>
            </a:endParaRPr>
          </a:p>
        </p:txBody>
      </p:sp>
      <p:sp>
        <p:nvSpPr>
          <p:cNvPr id="45" name="Rectangle 44"/>
          <p:cNvSpPr/>
          <p:nvPr/>
        </p:nvSpPr>
        <p:spPr>
          <a:xfrm>
            <a:off x="7015772" y="2165378"/>
            <a:ext cx="3042627" cy="5619333"/>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23" name="Rectangle 22"/>
          <p:cNvSpPr/>
          <p:nvPr/>
        </p:nvSpPr>
        <p:spPr>
          <a:xfrm>
            <a:off x="3392947" y="2145555"/>
            <a:ext cx="3160253" cy="562969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27" name="Rectangle 26"/>
          <p:cNvSpPr/>
          <p:nvPr/>
        </p:nvSpPr>
        <p:spPr>
          <a:xfrm>
            <a:off x="6976689" y="1565049"/>
            <a:ext cx="3084795" cy="64475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a:r>
              <a:rPr lang="en-US" sz="2100" dirty="0" smtClean="0">
                <a:latin typeface="Arial" pitchFamily="34" charset="0"/>
                <a:cs typeface="Arial" pitchFamily="34" charset="0"/>
              </a:rPr>
              <a:t>Resistive </a:t>
            </a:r>
          </a:p>
          <a:p>
            <a:pPr algn="ctr"/>
            <a:r>
              <a:rPr lang="en-US" sz="2100" dirty="0" smtClean="0">
                <a:latin typeface="Arial" pitchFamily="34" charset="0"/>
                <a:cs typeface="Arial" pitchFamily="34" charset="0"/>
              </a:rPr>
              <a:t>Touch</a:t>
            </a:r>
            <a:endParaRPr lang="en-US" sz="2100" dirty="0">
              <a:latin typeface="Arial" pitchFamily="34" charset="0"/>
              <a:cs typeface="Arial" pitchFamily="34" charset="0"/>
            </a:endParaRPr>
          </a:p>
        </p:txBody>
      </p:sp>
      <p:sp>
        <p:nvSpPr>
          <p:cNvPr id="34" name="Rectangle 33"/>
          <p:cNvSpPr/>
          <p:nvPr/>
        </p:nvSpPr>
        <p:spPr>
          <a:xfrm>
            <a:off x="1560285" y="3307682"/>
            <a:ext cx="1084943" cy="85454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a:r>
              <a:rPr lang="en-US" sz="2100" dirty="0" smtClean="0">
                <a:latin typeface="Arial" pitchFamily="34" charset="0"/>
                <a:cs typeface="Arial" pitchFamily="34" charset="0"/>
              </a:rPr>
              <a:t>15”</a:t>
            </a:r>
            <a:endParaRPr lang="en-US" sz="2100" dirty="0">
              <a:latin typeface="Arial" pitchFamily="34" charset="0"/>
              <a:cs typeface="Arial" pitchFamily="34" charset="0"/>
            </a:endParaRPr>
          </a:p>
        </p:txBody>
      </p:sp>
      <p:sp>
        <p:nvSpPr>
          <p:cNvPr id="46" name="Rectangle 45"/>
          <p:cNvSpPr/>
          <p:nvPr/>
        </p:nvSpPr>
        <p:spPr>
          <a:xfrm>
            <a:off x="1582056" y="6401841"/>
            <a:ext cx="1084943" cy="85454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a:r>
              <a:rPr lang="en-US" sz="2100" dirty="0" smtClean="0">
                <a:latin typeface="Arial" pitchFamily="34" charset="0"/>
                <a:cs typeface="Arial" pitchFamily="34" charset="0"/>
              </a:rPr>
              <a:t>10.4”</a:t>
            </a:r>
            <a:endParaRPr lang="en-US" sz="2100" dirty="0">
              <a:latin typeface="Arial" pitchFamily="34" charset="0"/>
              <a:cs typeface="Arial" pitchFamily="34" charset="0"/>
            </a:endParaRPr>
          </a:p>
        </p:txBody>
      </p:sp>
      <p:sp>
        <p:nvSpPr>
          <p:cNvPr id="49" name="Rectangle 48"/>
          <p:cNvSpPr/>
          <p:nvPr/>
        </p:nvSpPr>
        <p:spPr>
          <a:xfrm>
            <a:off x="6971851" y="4755821"/>
            <a:ext cx="2705549" cy="412421"/>
          </a:xfrm>
          <a:prstGeom prst="rect">
            <a:avLst/>
          </a:prstGeom>
        </p:spPr>
        <p:txBody>
          <a:bodyPr wrap="square" lIns="91440" tIns="45720" rIns="91440" bIns="45720">
            <a:spAutoFit/>
          </a:bodyPr>
          <a:lstStyle/>
          <a:p>
            <a:pPr lvl="0" algn="ctr"/>
            <a:r>
              <a:rPr lang="en-US" sz="2100" dirty="0" smtClean="0"/>
              <a:t>XT15</a:t>
            </a:r>
            <a:endParaRPr lang="en-US" sz="2100" dirty="0"/>
          </a:p>
        </p:txBody>
      </p:sp>
      <p:sp>
        <p:nvSpPr>
          <p:cNvPr id="52" name="Rectangle 51"/>
          <p:cNvSpPr/>
          <p:nvPr/>
        </p:nvSpPr>
        <p:spPr>
          <a:xfrm>
            <a:off x="7086301" y="7407306"/>
            <a:ext cx="2591099" cy="412421"/>
          </a:xfrm>
          <a:prstGeom prst="rect">
            <a:avLst/>
          </a:prstGeom>
        </p:spPr>
        <p:txBody>
          <a:bodyPr wrap="square" lIns="91440" tIns="45720" rIns="91440" bIns="45720">
            <a:spAutoFit/>
          </a:bodyPr>
          <a:lstStyle/>
          <a:p>
            <a:pPr lvl="0" algn="ctr"/>
            <a:r>
              <a:rPr lang="en-US" sz="2100" dirty="0" smtClean="0"/>
              <a:t>XT10</a:t>
            </a:r>
            <a:endParaRPr lang="en-US" sz="2100" dirty="0"/>
          </a:p>
        </p:txBody>
      </p:sp>
      <p:sp>
        <p:nvSpPr>
          <p:cNvPr id="57" name="Rectangle 56"/>
          <p:cNvSpPr/>
          <p:nvPr/>
        </p:nvSpPr>
        <p:spPr>
          <a:xfrm>
            <a:off x="3731492" y="4755821"/>
            <a:ext cx="2018019" cy="412421"/>
          </a:xfrm>
          <a:prstGeom prst="rect">
            <a:avLst/>
          </a:prstGeom>
        </p:spPr>
        <p:txBody>
          <a:bodyPr wrap="square" lIns="91440" tIns="45720" rIns="91440" bIns="45720">
            <a:spAutoFit/>
          </a:bodyPr>
          <a:lstStyle/>
          <a:p>
            <a:pPr lvl="0" algn="ctr"/>
            <a:r>
              <a:rPr lang="en-US" sz="2100" dirty="0" smtClean="0"/>
              <a:t>XT15</a:t>
            </a:r>
            <a:endParaRPr lang="en-US" sz="2100" dirty="0"/>
          </a:p>
        </p:txBody>
      </p:sp>
      <p:sp>
        <p:nvSpPr>
          <p:cNvPr id="25" name="Rectangle 24"/>
          <p:cNvSpPr/>
          <p:nvPr/>
        </p:nvSpPr>
        <p:spPr>
          <a:xfrm>
            <a:off x="10591800" y="2133242"/>
            <a:ext cx="3200399" cy="5639159"/>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26" name="Rectangle 25"/>
          <p:cNvSpPr/>
          <p:nvPr/>
        </p:nvSpPr>
        <p:spPr>
          <a:xfrm>
            <a:off x="10620411" y="1488492"/>
            <a:ext cx="3167930" cy="64475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46304" tIns="73152" rIns="146304" bIns="73152" numCol="1" spcCol="0" rtlCol="0" fromWordArt="0" anchor="ctr" anchorCtr="0" forceAA="0" compatLnSpc="1">
            <a:prstTxWarp prst="textNoShape">
              <a:avLst/>
            </a:prstTxWarp>
            <a:noAutofit/>
          </a:bodyPr>
          <a:lstStyle/>
          <a:p>
            <a:pPr algn="ctr"/>
            <a:r>
              <a:rPr lang="en-US" sz="2100" dirty="0" smtClean="0">
                <a:latin typeface="Arial" pitchFamily="34" charset="0"/>
                <a:cs typeface="Arial" pitchFamily="34" charset="0"/>
              </a:rPr>
              <a:t>Displays</a:t>
            </a:r>
          </a:p>
          <a:p>
            <a:pPr algn="ctr"/>
            <a:r>
              <a:rPr lang="en-US" sz="2100" dirty="0" smtClean="0">
                <a:latin typeface="Arial" pitchFamily="34" charset="0"/>
                <a:cs typeface="Arial" pitchFamily="34" charset="0"/>
              </a:rPr>
              <a:t>(Non-touch)</a:t>
            </a:r>
            <a:endParaRPr lang="en-US" sz="2100" dirty="0">
              <a:latin typeface="Arial" pitchFamily="34" charset="0"/>
              <a:cs typeface="Arial" pitchFamily="34" charset="0"/>
            </a:endParaRPr>
          </a:p>
        </p:txBody>
      </p:sp>
      <p:sp>
        <p:nvSpPr>
          <p:cNvPr id="28" name="Rectangle 27"/>
          <p:cNvSpPr/>
          <p:nvPr/>
        </p:nvSpPr>
        <p:spPr>
          <a:xfrm>
            <a:off x="10591800" y="4724400"/>
            <a:ext cx="2705549" cy="412421"/>
          </a:xfrm>
          <a:prstGeom prst="rect">
            <a:avLst/>
          </a:prstGeom>
        </p:spPr>
        <p:txBody>
          <a:bodyPr wrap="square" lIns="91440" tIns="45720" rIns="91440" bIns="45720">
            <a:spAutoFit/>
          </a:bodyPr>
          <a:lstStyle/>
          <a:p>
            <a:pPr lvl="0" algn="ctr"/>
            <a:r>
              <a:rPr lang="en-US" sz="2100" dirty="0" smtClean="0"/>
              <a:t>XD15</a:t>
            </a:r>
            <a:endParaRPr lang="en-US" sz="2100" dirty="0"/>
          </a:p>
        </p:txBody>
      </p:sp>
      <p:sp>
        <p:nvSpPr>
          <p:cNvPr id="31" name="Rectangle 30"/>
          <p:cNvSpPr/>
          <p:nvPr/>
        </p:nvSpPr>
        <p:spPr>
          <a:xfrm>
            <a:off x="10706250" y="7372290"/>
            <a:ext cx="2591099" cy="412421"/>
          </a:xfrm>
          <a:prstGeom prst="rect">
            <a:avLst/>
          </a:prstGeom>
        </p:spPr>
        <p:txBody>
          <a:bodyPr wrap="square" lIns="91440" tIns="45720" rIns="91440" bIns="45720">
            <a:spAutoFit/>
          </a:bodyPr>
          <a:lstStyle/>
          <a:p>
            <a:pPr lvl="0" algn="ctr"/>
            <a:r>
              <a:rPr lang="en-US" sz="2100" dirty="0" smtClean="0"/>
              <a:t>XD10 </a:t>
            </a:r>
            <a:endParaRPr lang="en-US" sz="2100" dirty="0"/>
          </a:p>
        </p:txBody>
      </p:sp>
      <p:pic>
        <p:nvPicPr>
          <p:cNvPr id="29" name="Picture 3" descr="C:\Users\aa185059\Documents\Displays and Keyboards\Rendering for Bob\2014_01_06_Next Gen 15in Variants display on Value stand.278.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0000" t="7140" r="24064" b="7198"/>
          <a:stretch/>
        </p:blipFill>
        <p:spPr bwMode="auto">
          <a:xfrm>
            <a:off x="3581400" y="2590800"/>
            <a:ext cx="2660130" cy="199175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aa185059\Documents\Displays and Keyboards\Rendering for Bob\2014_01_06_Next Gen 15in Variants display on Value stand.278.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0000" t="7140" r="24064" b="7198"/>
          <a:stretch/>
        </p:blipFill>
        <p:spPr bwMode="auto">
          <a:xfrm>
            <a:off x="7162800" y="2590800"/>
            <a:ext cx="2529567" cy="189399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aa185059\Documents\Displays and Keyboards\Rendering for Bob\2014_01_06_Next Gen 15in Variants display on Value stand.278.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0000" t="7140" r="24064" b="7198"/>
          <a:stretch/>
        </p:blipFill>
        <p:spPr bwMode="auto">
          <a:xfrm>
            <a:off x="10820400" y="2590800"/>
            <a:ext cx="2529567" cy="1893996"/>
          </a:xfrm>
          <a:prstGeom prst="rect">
            <a:avLst/>
          </a:prstGeom>
          <a:noFill/>
          <a:extLst>
            <a:ext uri="{909E8E84-426E-40DD-AFC4-6F175D3DCCD1}">
              <a14:hiddenFill xmlns:a14="http://schemas.microsoft.com/office/drawing/2010/main">
                <a:solidFill>
                  <a:srgbClr val="FFFFFF"/>
                </a:solidFill>
              </a14:hiddenFill>
            </a:ext>
          </a:extLst>
        </p:spPr>
      </p:pic>
      <p:sp>
        <p:nvSpPr>
          <p:cNvPr id="37" name="Text Placeholder 2"/>
          <p:cNvSpPr txBox="1">
            <a:spLocks/>
          </p:cNvSpPr>
          <p:nvPr/>
        </p:nvSpPr>
        <p:spPr>
          <a:xfrm>
            <a:off x="3962400" y="5809917"/>
            <a:ext cx="1640918" cy="1446471"/>
          </a:xfrm>
          <a:prstGeom prst="rect">
            <a:avLst/>
          </a:prstGeom>
          <a:solidFill>
            <a:schemeClr val="bg1">
              <a:lumMod val="50000"/>
              <a:alpha val="85000"/>
            </a:schemeClr>
          </a:solidFill>
        </p:spPr>
        <p:txBody>
          <a:bodyPr lIns="172800" tIns="172800" rIns="1728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PH" sz="1800" dirty="0" smtClean="0">
                <a:cs typeface="Arial" charset="0"/>
              </a:rPr>
              <a:t>Projected capacitive </a:t>
            </a:r>
            <a:r>
              <a:rPr lang="en-PH" sz="1800" dirty="0" smtClean="0">
                <a:cs typeface="Arial" charset="0"/>
              </a:rPr>
              <a:t>not </a:t>
            </a:r>
            <a:r>
              <a:rPr lang="en-PH" sz="1800" dirty="0" smtClean="0">
                <a:cs typeface="Arial" charset="0"/>
              </a:rPr>
              <a:t> available in 10.4”</a:t>
            </a:r>
            <a:endParaRPr lang="en-PH" sz="1800" dirty="0">
              <a:cs typeface="Arial" charset="0"/>
            </a:endParaRPr>
          </a:p>
        </p:txBody>
      </p:sp>
      <p:pic>
        <p:nvPicPr>
          <p:cNvPr id="41" name="Picture 2" descr="C:\Users\aa185059\Documents\Displays and Keyboards\2013 Next Gen Displays\5968-5985 10.4 Inch X-Series\10.4inch Photos\NEXTGEN_10.4_VALSTAND_FR2.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19368" y="5518491"/>
            <a:ext cx="1953232" cy="188881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C:\Users\aa185059\Documents\Displays and Keyboards\2013 Next Gen Displays\5968-5985 10.4 Inch X-Series\10.4inch Photos\NEXTGEN_10.4_VALSTAND_FR2.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48368" y="5486400"/>
            <a:ext cx="1953232" cy="1888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1739235"/>
      </p:ext>
    </p:extLst>
  </p:cSld>
  <p:clrMapOvr>
    <a:masterClrMapping/>
  </p:clrMapOvr>
  <p:transition advClick="0">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199541" y="198120"/>
            <a:ext cx="13019379" cy="770980"/>
          </a:xfrm>
          <a:prstGeom prst="rect">
            <a:avLst/>
          </a:prstGeom>
          <a:noFill/>
        </p:spPr>
        <p:txBody>
          <a:bodyPr wrap="square" lIns="146304" tIns="73152" rIns="146304" bIns="73152">
            <a:spAutoFit/>
          </a:bodyPr>
          <a:lstStyle/>
          <a:p>
            <a:pPr>
              <a:lnSpc>
                <a:spcPct val="90000"/>
              </a:lnSpc>
            </a:pPr>
            <a:r>
              <a:rPr lang="en-US" sz="4500" dirty="0">
                <a:solidFill>
                  <a:schemeClr val="tx1">
                    <a:lumMod val="50000"/>
                    <a:lumOff val="50000"/>
                  </a:schemeClr>
                </a:solidFill>
                <a:latin typeface="Arial" pitchFamily="34" charset="0"/>
                <a:ea typeface="+mj-ea"/>
                <a:cs typeface="Arial" pitchFamily="34" charset="0"/>
              </a:rPr>
              <a:t>NCR RealPOS X-Series Touch </a:t>
            </a:r>
            <a:r>
              <a:rPr lang="en-US" sz="4500" dirty="0" smtClean="0">
                <a:solidFill>
                  <a:schemeClr val="tx1">
                    <a:lumMod val="50000"/>
                    <a:lumOff val="50000"/>
                  </a:schemeClr>
                </a:solidFill>
                <a:latin typeface="Arial" pitchFamily="34" charset="0"/>
                <a:ea typeface="+mj-ea"/>
                <a:cs typeface="Arial" pitchFamily="34" charset="0"/>
              </a:rPr>
              <a:t>Displays </a:t>
            </a:r>
            <a:endParaRPr lang="en-US" sz="4500" dirty="0">
              <a:solidFill>
                <a:schemeClr val="tx1">
                  <a:lumMod val="50000"/>
                  <a:lumOff val="50000"/>
                </a:schemeClr>
              </a:solidFill>
              <a:latin typeface="Arial" pitchFamily="34" charset="0"/>
              <a:ea typeface="+mj-ea"/>
              <a:cs typeface="Arial" pitchFamily="34" charset="0"/>
            </a:endParaRPr>
          </a:p>
        </p:txBody>
      </p:sp>
      <p:sp>
        <p:nvSpPr>
          <p:cNvPr id="10" name="Rectangle 9"/>
          <p:cNvSpPr/>
          <p:nvPr/>
        </p:nvSpPr>
        <p:spPr>
          <a:xfrm>
            <a:off x="1219200" y="762000"/>
            <a:ext cx="13513828" cy="594009"/>
          </a:xfrm>
          <a:prstGeom prst="rect">
            <a:avLst/>
          </a:prstGeom>
        </p:spPr>
        <p:txBody>
          <a:bodyPr wrap="none" lIns="146304" tIns="73152" rIns="146304" bIns="73152">
            <a:spAutoFit/>
          </a:bodyPr>
          <a:lstStyle/>
          <a:p>
            <a:r>
              <a:rPr lang="en-US" sz="2900" dirty="0">
                <a:solidFill>
                  <a:schemeClr val="accent1"/>
                </a:solidFill>
                <a:latin typeface="Arial" pitchFamily="34" charset="0"/>
                <a:ea typeface="+mj-ea"/>
                <a:cs typeface="Arial" pitchFamily="34" charset="0"/>
              </a:rPr>
              <a:t>Intuitive touch interface designed to reduce training time &amp;</a:t>
            </a:r>
            <a:r>
              <a:rPr lang="en-US" sz="2900" dirty="0" smtClean="0">
                <a:solidFill>
                  <a:schemeClr val="accent1"/>
                </a:solidFill>
                <a:latin typeface="Arial" pitchFamily="34" charset="0"/>
                <a:ea typeface="+mj-ea"/>
                <a:cs typeface="Arial" pitchFamily="34" charset="0"/>
              </a:rPr>
              <a:t> </a:t>
            </a:r>
            <a:r>
              <a:rPr lang="en-US" sz="2900" dirty="0">
                <a:solidFill>
                  <a:schemeClr val="accent1"/>
                </a:solidFill>
                <a:latin typeface="Arial" pitchFamily="34" charset="0"/>
                <a:ea typeface="+mj-ea"/>
                <a:cs typeface="Arial" pitchFamily="34" charset="0"/>
              </a:rPr>
              <a:t>maximize productivity</a:t>
            </a:r>
          </a:p>
        </p:txBody>
      </p:sp>
      <p:sp>
        <p:nvSpPr>
          <p:cNvPr id="14" name="Rectangle 13"/>
          <p:cNvSpPr/>
          <p:nvPr/>
        </p:nvSpPr>
        <p:spPr>
          <a:xfrm>
            <a:off x="9993633" y="1736238"/>
            <a:ext cx="4097019" cy="295193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15" name="Rectangle 14"/>
          <p:cNvSpPr/>
          <p:nvPr/>
        </p:nvSpPr>
        <p:spPr>
          <a:xfrm>
            <a:off x="9993630" y="4648202"/>
            <a:ext cx="4103370" cy="312419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defTabSz="914400"/>
            <a:r>
              <a:rPr lang="en-US" sz="2100" b="1" dirty="0">
                <a:solidFill>
                  <a:srgbClr val="FFFFFF"/>
                </a:solidFill>
              </a:rPr>
              <a:t> 15” Projected Capacitive </a:t>
            </a:r>
          </a:p>
          <a:p>
            <a:pPr marL="342901" indent="-342901" defTabSz="914400">
              <a:lnSpc>
                <a:spcPct val="150000"/>
              </a:lnSpc>
              <a:buFont typeface="Arial" panose="020B0604020202020204" pitchFamily="34" charset="0"/>
              <a:buChar char="•"/>
            </a:pPr>
            <a:r>
              <a:rPr lang="en-US" sz="2100" dirty="0">
                <a:solidFill>
                  <a:srgbClr val="FFFFFF"/>
                </a:solidFill>
              </a:rPr>
              <a:t>10-point multi-touch interface</a:t>
            </a:r>
          </a:p>
          <a:p>
            <a:pPr marL="342901" indent="-342901" defTabSz="914400">
              <a:lnSpc>
                <a:spcPct val="150000"/>
              </a:lnSpc>
              <a:buFont typeface="Arial" panose="020B0604020202020204" pitchFamily="34" charset="0"/>
              <a:buChar char="•"/>
            </a:pPr>
            <a:r>
              <a:rPr lang="en-US" sz="2100" dirty="0">
                <a:solidFill>
                  <a:srgbClr val="FFFFFF"/>
                </a:solidFill>
              </a:rPr>
              <a:t>Standard 4:3 aspect ratio</a:t>
            </a:r>
          </a:p>
          <a:p>
            <a:pPr marL="342901" indent="-342901" defTabSz="914400">
              <a:lnSpc>
                <a:spcPct val="150000"/>
              </a:lnSpc>
              <a:buFont typeface="Arial" panose="020B0604020202020204" pitchFamily="34" charset="0"/>
              <a:buChar char="•"/>
            </a:pPr>
            <a:r>
              <a:rPr lang="en-US" sz="2100" dirty="0">
                <a:solidFill>
                  <a:srgbClr val="FFFFFF"/>
                </a:solidFill>
              </a:rPr>
              <a:t>1028x768 XGA Resolution </a:t>
            </a:r>
          </a:p>
          <a:p>
            <a:pPr marL="342901" indent="-342901" defTabSz="914400">
              <a:lnSpc>
                <a:spcPct val="150000"/>
              </a:lnSpc>
              <a:buFont typeface="Arial" panose="020B0604020202020204" pitchFamily="34" charset="0"/>
              <a:buChar char="•"/>
            </a:pPr>
            <a:r>
              <a:rPr lang="en-US" sz="2100" dirty="0" smtClean="0">
                <a:solidFill>
                  <a:srgbClr val="FFFFFF"/>
                </a:solidFill>
              </a:rPr>
              <a:t>425 </a:t>
            </a:r>
            <a:r>
              <a:rPr lang="en-US" sz="2100" dirty="0">
                <a:solidFill>
                  <a:srgbClr val="FFFFFF"/>
                </a:solidFill>
              </a:rPr>
              <a:t>cd/m</a:t>
            </a:r>
            <a:r>
              <a:rPr lang="en-US" sz="2100" baseline="30000" dirty="0">
                <a:solidFill>
                  <a:srgbClr val="FFFFFF"/>
                </a:solidFill>
              </a:rPr>
              <a:t>2 </a:t>
            </a:r>
            <a:r>
              <a:rPr lang="en-US" sz="2100" dirty="0" smtClean="0">
                <a:solidFill>
                  <a:srgbClr val="FFFFFF"/>
                </a:solidFill>
              </a:rPr>
              <a:t>LED-backlit </a:t>
            </a:r>
            <a:r>
              <a:rPr lang="en-US" sz="2100" dirty="0">
                <a:solidFill>
                  <a:srgbClr val="FFFFFF"/>
                </a:solidFill>
              </a:rPr>
              <a:t>LCD </a:t>
            </a:r>
          </a:p>
          <a:p>
            <a:pPr marL="342901" lvl="0" indent="-342901" defTabSz="914400">
              <a:lnSpc>
                <a:spcPct val="150000"/>
              </a:lnSpc>
              <a:buFont typeface="Arial" panose="020B0604020202020204" pitchFamily="34" charset="0"/>
              <a:buChar char="•"/>
            </a:pPr>
            <a:r>
              <a:rPr lang="en-US" sz="2100" dirty="0">
                <a:solidFill>
                  <a:srgbClr val="FFFFFF"/>
                </a:solidFill>
              </a:rPr>
              <a:t>Ultra-thin zero-bezel </a:t>
            </a:r>
            <a:r>
              <a:rPr lang="en-US" sz="2100" dirty="0" smtClean="0">
                <a:solidFill>
                  <a:srgbClr val="FFFFFF"/>
                </a:solidFill>
              </a:rPr>
              <a:t>design</a:t>
            </a:r>
            <a:endParaRPr lang="en-US" sz="2100" dirty="0">
              <a:solidFill>
                <a:srgbClr val="FFFFFF"/>
              </a:solidFill>
            </a:endParaRPr>
          </a:p>
          <a:p>
            <a:pPr marL="285750" lvl="0" indent="-285750" defTabSz="914400">
              <a:buFont typeface="Arial" panose="020B0604020202020204" pitchFamily="34" charset="0"/>
              <a:buChar char="•"/>
            </a:pPr>
            <a:endParaRPr lang="en-US" sz="1600" i="1" dirty="0">
              <a:solidFill>
                <a:prstClr val="black">
                  <a:lumMod val="75000"/>
                  <a:lumOff val="25000"/>
                </a:prstClr>
              </a:solidFill>
            </a:endParaRPr>
          </a:p>
          <a:p>
            <a:pPr lvl="0" defTabSz="914400">
              <a:tabLst>
                <a:tab pos="342900" algn="l"/>
              </a:tabLst>
            </a:pPr>
            <a:r>
              <a:rPr lang="en-US" sz="1600" i="1" dirty="0">
                <a:solidFill>
                  <a:prstClr val="black">
                    <a:lumMod val="75000"/>
                    <a:lumOff val="25000"/>
                  </a:prstClr>
                </a:solidFill>
              </a:rPr>
              <a:t> 	</a:t>
            </a:r>
            <a:endParaRPr lang="en-US" sz="2100" dirty="0">
              <a:solidFill>
                <a:srgbClr val="FFFFFF"/>
              </a:solidFill>
            </a:endParaRPr>
          </a:p>
        </p:txBody>
      </p:sp>
      <p:sp>
        <p:nvSpPr>
          <p:cNvPr id="16" name="Rectangle 15"/>
          <p:cNvSpPr/>
          <p:nvPr/>
        </p:nvSpPr>
        <p:spPr>
          <a:xfrm>
            <a:off x="5580381" y="1736233"/>
            <a:ext cx="4097019" cy="295193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17" name="Rectangle 16"/>
          <p:cNvSpPr/>
          <p:nvPr/>
        </p:nvSpPr>
        <p:spPr>
          <a:xfrm>
            <a:off x="5554980" y="4648200"/>
            <a:ext cx="4103370" cy="312420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defTabSz="914400"/>
            <a:r>
              <a:rPr lang="en-US" sz="2100" b="1" dirty="0">
                <a:solidFill>
                  <a:srgbClr val="FFFFFF"/>
                </a:solidFill>
              </a:rPr>
              <a:t> 15” Resistive </a:t>
            </a:r>
          </a:p>
          <a:p>
            <a:pPr marL="342901" indent="-342901" defTabSz="914400">
              <a:lnSpc>
                <a:spcPct val="150000"/>
              </a:lnSpc>
              <a:buFont typeface="Arial" panose="020B0604020202020204" pitchFamily="34" charset="0"/>
              <a:buChar char="•"/>
            </a:pPr>
            <a:r>
              <a:rPr lang="en-US" sz="2100" dirty="0">
                <a:solidFill>
                  <a:srgbClr val="FFFFFF"/>
                </a:solidFill>
              </a:rPr>
              <a:t>Single touch interface</a:t>
            </a:r>
          </a:p>
          <a:p>
            <a:pPr marL="342901" indent="-342901" defTabSz="914400">
              <a:lnSpc>
                <a:spcPct val="150000"/>
              </a:lnSpc>
              <a:buFont typeface="Arial" panose="020B0604020202020204" pitchFamily="34" charset="0"/>
              <a:buChar char="•"/>
            </a:pPr>
            <a:r>
              <a:rPr lang="en-US" sz="2100" dirty="0">
                <a:solidFill>
                  <a:srgbClr val="FFFFFF"/>
                </a:solidFill>
              </a:rPr>
              <a:t>Standard 4:3 aspect ratio</a:t>
            </a:r>
          </a:p>
          <a:p>
            <a:pPr marL="342901" indent="-342901" defTabSz="914400">
              <a:lnSpc>
                <a:spcPct val="150000"/>
              </a:lnSpc>
              <a:buFont typeface="Arial" panose="020B0604020202020204" pitchFamily="34" charset="0"/>
              <a:buChar char="•"/>
            </a:pPr>
            <a:r>
              <a:rPr lang="en-US" sz="2100" dirty="0">
                <a:solidFill>
                  <a:srgbClr val="FFFFFF"/>
                </a:solidFill>
              </a:rPr>
              <a:t>1028x768 XGA Resolution</a:t>
            </a:r>
          </a:p>
          <a:p>
            <a:pPr marL="342901" indent="-342901" defTabSz="914400">
              <a:lnSpc>
                <a:spcPct val="150000"/>
              </a:lnSpc>
              <a:buFont typeface="Arial" panose="020B0604020202020204" pitchFamily="34" charset="0"/>
              <a:buChar char="•"/>
            </a:pPr>
            <a:r>
              <a:rPr lang="en-US" sz="2100" dirty="0" smtClean="0">
                <a:solidFill>
                  <a:srgbClr val="FFFFFF"/>
                </a:solidFill>
              </a:rPr>
              <a:t>400 </a:t>
            </a:r>
            <a:r>
              <a:rPr lang="en-US" sz="2100" dirty="0">
                <a:solidFill>
                  <a:srgbClr val="FFFFFF"/>
                </a:solidFill>
              </a:rPr>
              <a:t>cd/m</a:t>
            </a:r>
            <a:r>
              <a:rPr lang="en-US" sz="2100" baseline="30000" dirty="0">
                <a:solidFill>
                  <a:srgbClr val="FFFFFF"/>
                </a:solidFill>
              </a:rPr>
              <a:t>2 </a:t>
            </a:r>
            <a:r>
              <a:rPr lang="en-US" sz="2100" dirty="0" smtClean="0">
                <a:solidFill>
                  <a:srgbClr val="FFFFFF"/>
                </a:solidFill>
              </a:rPr>
              <a:t>LED-backlit </a:t>
            </a:r>
            <a:r>
              <a:rPr lang="en-US" sz="2100" dirty="0">
                <a:solidFill>
                  <a:srgbClr val="FFFFFF"/>
                </a:solidFill>
              </a:rPr>
              <a:t>LCD  </a:t>
            </a:r>
          </a:p>
          <a:p>
            <a:pPr marL="342901" indent="-342901" defTabSz="914400">
              <a:lnSpc>
                <a:spcPct val="150000"/>
              </a:lnSpc>
              <a:buFont typeface="Arial" panose="020B0604020202020204" pitchFamily="34" charset="0"/>
              <a:buChar char="•"/>
            </a:pPr>
            <a:r>
              <a:rPr lang="en-US" sz="2100" dirty="0">
                <a:solidFill>
                  <a:srgbClr val="FFFFFF"/>
                </a:solidFill>
              </a:rPr>
              <a:t>Ultra-thin zero-bezel </a:t>
            </a:r>
            <a:r>
              <a:rPr lang="en-US" sz="2100" dirty="0" smtClean="0">
                <a:solidFill>
                  <a:srgbClr val="FFFFFF"/>
                </a:solidFill>
              </a:rPr>
              <a:t>design</a:t>
            </a:r>
          </a:p>
          <a:p>
            <a:pPr marL="285750" lvl="0" indent="-285750" defTabSz="914400">
              <a:buFont typeface="Arial" panose="020B0604020202020204" pitchFamily="34" charset="0"/>
              <a:buChar char="•"/>
            </a:pPr>
            <a:endParaRPr lang="en-US" sz="1600" i="1" dirty="0" smtClean="0">
              <a:solidFill>
                <a:prstClr val="black">
                  <a:lumMod val="75000"/>
                  <a:lumOff val="25000"/>
                </a:prstClr>
              </a:solidFill>
            </a:endParaRPr>
          </a:p>
          <a:p>
            <a:pPr lvl="0" defTabSz="914400">
              <a:tabLst>
                <a:tab pos="342900" algn="l"/>
              </a:tabLst>
            </a:pPr>
            <a:r>
              <a:rPr lang="en-US" sz="1600" i="1" dirty="0" smtClean="0">
                <a:solidFill>
                  <a:prstClr val="black">
                    <a:lumMod val="75000"/>
                    <a:lumOff val="25000"/>
                  </a:prstClr>
                </a:solidFill>
              </a:rPr>
              <a:t> 	</a:t>
            </a:r>
            <a:endParaRPr lang="en-US" sz="2100" dirty="0">
              <a:solidFill>
                <a:srgbClr val="FFFFFF"/>
              </a:solidFill>
            </a:endParaRPr>
          </a:p>
        </p:txBody>
      </p:sp>
      <p:pic>
        <p:nvPicPr>
          <p:cNvPr id="18" name="Picture 3" descr="C:\Users\aa185059\Documents\Displays and Keyboards\Rendering for Bob\2014_01_06_Next Gen 15in Variants display on Value stand.278.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0000" t="7140" r="24064" b="7198"/>
          <a:stretch/>
        </p:blipFill>
        <p:spPr bwMode="auto">
          <a:xfrm>
            <a:off x="5867400" y="1897441"/>
            <a:ext cx="3216126" cy="240805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cstate="print">
            <a:extLst>
              <a:ext uri="{28A0092B-C50C-407E-A947-70E740481C1C}">
                <a14:useLocalDpi xmlns:a14="http://schemas.microsoft.com/office/drawing/2010/main" val="0"/>
              </a:ext>
            </a:extLst>
          </a:blip>
          <a:srcRect l="3398" t="3174" r="2754" b="4304"/>
          <a:stretch/>
        </p:blipFill>
        <p:spPr>
          <a:xfrm>
            <a:off x="10660272" y="1897440"/>
            <a:ext cx="2562516" cy="2476880"/>
          </a:xfrm>
          <a:prstGeom prst="rect">
            <a:avLst/>
          </a:prstGeom>
        </p:spPr>
      </p:pic>
      <p:sp>
        <p:nvSpPr>
          <p:cNvPr id="19" name="Rectangle 18"/>
          <p:cNvSpPr/>
          <p:nvPr/>
        </p:nvSpPr>
        <p:spPr>
          <a:xfrm>
            <a:off x="1066801" y="1736233"/>
            <a:ext cx="4097019" cy="295193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20" name="Rectangle 19"/>
          <p:cNvSpPr/>
          <p:nvPr/>
        </p:nvSpPr>
        <p:spPr>
          <a:xfrm>
            <a:off x="1066800" y="4648200"/>
            <a:ext cx="4103370" cy="312420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defTabSz="914400"/>
            <a:r>
              <a:rPr lang="en-US" sz="2100" b="1" dirty="0">
                <a:solidFill>
                  <a:srgbClr val="FFFFFF"/>
                </a:solidFill>
              </a:rPr>
              <a:t> </a:t>
            </a:r>
            <a:r>
              <a:rPr lang="en-US" sz="2100" b="1" dirty="0" smtClean="0">
                <a:solidFill>
                  <a:srgbClr val="FFFFFF"/>
                </a:solidFill>
              </a:rPr>
              <a:t>10.4” </a:t>
            </a:r>
            <a:r>
              <a:rPr lang="en-US" sz="2100" b="1" dirty="0">
                <a:solidFill>
                  <a:srgbClr val="FFFFFF"/>
                </a:solidFill>
              </a:rPr>
              <a:t>Resistive </a:t>
            </a:r>
          </a:p>
          <a:p>
            <a:pPr marL="342901" indent="-342901" defTabSz="914400">
              <a:lnSpc>
                <a:spcPct val="150000"/>
              </a:lnSpc>
              <a:buFont typeface="Arial" panose="020B0604020202020204" pitchFamily="34" charset="0"/>
              <a:buChar char="•"/>
            </a:pPr>
            <a:r>
              <a:rPr lang="en-US" sz="2100" dirty="0">
                <a:solidFill>
                  <a:srgbClr val="FFFFFF"/>
                </a:solidFill>
              </a:rPr>
              <a:t>Single touch interface</a:t>
            </a:r>
          </a:p>
          <a:p>
            <a:pPr marL="342901" indent="-342901" defTabSz="914400">
              <a:lnSpc>
                <a:spcPct val="150000"/>
              </a:lnSpc>
              <a:buFont typeface="Arial" panose="020B0604020202020204" pitchFamily="34" charset="0"/>
              <a:buChar char="•"/>
            </a:pPr>
            <a:r>
              <a:rPr lang="en-US" sz="2100" dirty="0">
                <a:solidFill>
                  <a:srgbClr val="FFFFFF"/>
                </a:solidFill>
              </a:rPr>
              <a:t>Standard 4:3 aspect ratio</a:t>
            </a:r>
          </a:p>
          <a:p>
            <a:pPr marL="342901" indent="-342901" defTabSz="914400">
              <a:lnSpc>
                <a:spcPct val="150000"/>
              </a:lnSpc>
              <a:buFont typeface="Arial" panose="020B0604020202020204" pitchFamily="34" charset="0"/>
              <a:buChar char="•"/>
            </a:pPr>
            <a:r>
              <a:rPr lang="en-US" sz="2100" dirty="0" smtClean="0">
                <a:solidFill>
                  <a:srgbClr val="FFFFFF"/>
                </a:solidFill>
              </a:rPr>
              <a:t>800 x 600 SVGA </a:t>
            </a:r>
            <a:r>
              <a:rPr lang="en-US" sz="2100" dirty="0">
                <a:solidFill>
                  <a:srgbClr val="FFFFFF"/>
                </a:solidFill>
              </a:rPr>
              <a:t>Resolution</a:t>
            </a:r>
          </a:p>
          <a:p>
            <a:pPr marL="342901" indent="-342901" defTabSz="914400">
              <a:lnSpc>
                <a:spcPct val="150000"/>
              </a:lnSpc>
              <a:buFont typeface="Arial" panose="020B0604020202020204" pitchFamily="34" charset="0"/>
              <a:buChar char="•"/>
            </a:pPr>
            <a:r>
              <a:rPr lang="en-US" sz="2100" dirty="0" smtClean="0">
                <a:solidFill>
                  <a:srgbClr val="FFFFFF"/>
                </a:solidFill>
              </a:rPr>
              <a:t>320 cd/m</a:t>
            </a:r>
            <a:r>
              <a:rPr lang="en-US" sz="2100" baseline="30000" dirty="0" smtClean="0">
                <a:solidFill>
                  <a:srgbClr val="FFFFFF"/>
                </a:solidFill>
              </a:rPr>
              <a:t>2 </a:t>
            </a:r>
            <a:r>
              <a:rPr lang="en-US" sz="2100" dirty="0" smtClean="0">
                <a:solidFill>
                  <a:srgbClr val="FFFFFF"/>
                </a:solidFill>
              </a:rPr>
              <a:t>LED-backlit  LCD</a:t>
            </a:r>
            <a:endParaRPr lang="en-US" sz="2100" dirty="0">
              <a:solidFill>
                <a:srgbClr val="FFFFFF"/>
              </a:solidFill>
            </a:endParaRPr>
          </a:p>
          <a:p>
            <a:pPr marL="342901" indent="-342901" defTabSz="914400">
              <a:lnSpc>
                <a:spcPct val="150000"/>
              </a:lnSpc>
              <a:buFont typeface="Arial" panose="020B0604020202020204" pitchFamily="34" charset="0"/>
              <a:buChar char="•"/>
            </a:pPr>
            <a:r>
              <a:rPr lang="en-US" sz="2100" dirty="0">
                <a:solidFill>
                  <a:srgbClr val="FFFFFF"/>
                </a:solidFill>
              </a:rPr>
              <a:t>T</a:t>
            </a:r>
            <a:r>
              <a:rPr lang="en-US" sz="2100" dirty="0" smtClean="0">
                <a:solidFill>
                  <a:srgbClr val="FFFFFF"/>
                </a:solidFill>
              </a:rPr>
              <a:t>hin </a:t>
            </a:r>
            <a:r>
              <a:rPr lang="en-US" sz="2100" dirty="0">
                <a:solidFill>
                  <a:srgbClr val="FFFFFF"/>
                </a:solidFill>
              </a:rPr>
              <a:t>zero-bezel </a:t>
            </a:r>
            <a:r>
              <a:rPr lang="en-US" sz="2100" dirty="0" smtClean="0">
                <a:solidFill>
                  <a:srgbClr val="FFFFFF"/>
                </a:solidFill>
              </a:rPr>
              <a:t>design</a:t>
            </a:r>
          </a:p>
          <a:p>
            <a:pPr marL="285750" lvl="0" indent="-285750" defTabSz="914400">
              <a:buFont typeface="Arial" panose="020B0604020202020204" pitchFamily="34" charset="0"/>
              <a:buChar char="•"/>
            </a:pPr>
            <a:endParaRPr lang="en-US" sz="1600" i="1" dirty="0" smtClean="0">
              <a:solidFill>
                <a:prstClr val="black">
                  <a:lumMod val="75000"/>
                  <a:lumOff val="25000"/>
                </a:prstClr>
              </a:solidFill>
            </a:endParaRPr>
          </a:p>
          <a:p>
            <a:pPr lvl="0" defTabSz="914400">
              <a:tabLst>
                <a:tab pos="342900" algn="l"/>
              </a:tabLst>
            </a:pPr>
            <a:r>
              <a:rPr lang="en-US" sz="1600" i="1" dirty="0" smtClean="0">
                <a:solidFill>
                  <a:prstClr val="black">
                    <a:lumMod val="75000"/>
                    <a:lumOff val="25000"/>
                  </a:prstClr>
                </a:solidFill>
              </a:rPr>
              <a:t> 	</a:t>
            </a:r>
            <a:endParaRPr lang="en-US" sz="2100" dirty="0">
              <a:solidFill>
                <a:srgbClr val="FFFFFF"/>
              </a:solidFill>
            </a:endParaRPr>
          </a:p>
        </p:txBody>
      </p:sp>
      <p:sp>
        <p:nvSpPr>
          <p:cNvPr id="26" name="Rectangle 25"/>
          <p:cNvSpPr/>
          <p:nvPr/>
        </p:nvSpPr>
        <p:spPr>
          <a:xfrm>
            <a:off x="5580381" y="1700007"/>
            <a:ext cx="4097019" cy="295193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pic>
        <p:nvPicPr>
          <p:cNvPr id="1026" name="Picture 2" descr="C:\Users\aa185059\Documents\Displays and Keyboards\2013 Next Gen Displays\5968-5985 10.4 Inch X-Series\10.4inch Photos\NEXTGEN_10.4_VALSTAND_FR2.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81200" y="2016177"/>
            <a:ext cx="2473630" cy="2392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369637"/>
      </p:ext>
    </p:extLst>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79329" y="2039618"/>
            <a:ext cx="6480539" cy="54279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7" name="TextBox 6"/>
          <p:cNvSpPr txBox="1"/>
          <p:nvPr/>
        </p:nvSpPr>
        <p:spPr>
          <a:xfrm>
            <a:off x="1219623" y="309671"/>
            <a:ext cx="12612757" cy="768210"/>
          </a:xfrm>
          <a:prstGeom prst="rect">
            <a:avLst/>
          </a:prstGeom>
          <a:noFill/>
        </p:spPr>
        <p:txBody>
          <a:bodyPr wrap="square" lIns="146304" tIns="73152" rIns="146304" bIns="73152">
            <a:spAutoFit/>
          </a:bodyPr>
          <a:lstStyle/>
          <a:p>
            <a:pPr>
              <a:lnSpc>
                <a:spcPct val="90000"/>
              </a:lnSpc>
              <a:defRPr/>
            </a:pPr>
            <a:r>
              <a:rPr lang="en-US" sz="4500" dirty="0">
                <a:solidFill>
                  <a:schemeClr val="tx1">
                    <a:lumMod val="50000"/>
                    <a:lumOff val="50000"/>
                  </a:schemeClr>
                </a:solidFill>
                <a:latin typeface="Arial" pitchFamily="34" charset="0"/>
                <a:ea typeface="+mj-ea"/>
                <a:cs typeface="Arial" pitchFamily="34" charset="0"/>
              </a:rPr>
              <a:t>NCR RealPOS </a:t>
            </a:r>
            <a:r>
              <a:rPr lang="en-US" sz="4500" dirty="0" smtClean="0">
                <a:solidFill>
                  <a:schemeClr val="tx1">
                    <a:lumMod val="50000"/>
                    <a:lumOff val="50000"/>
                  </a:schemeClr>
                </a:solidFill>
                <a:latin typeface="Arial" pitchFamily="34" charset="0"/>
                <a:ea typeface="+mj-ea"/>
                <a:cs typeface="Arial" pitchFamily="34" charset="0"/>
              </a:rPr>
              <a:t>XT15 Touch Display</a:t>
            </a:r>
            <a:endParaRPr lang="en-US" sz="4500" dirty="0">
              <a:solidFill>
                <a:schemeClr val="tx1">
                  <a:lumMod val="50000"/>
                  <a:lumOff val="50000"/>
                </a:schemeClr>
              </a:solidFill>
              <a:latin typeface="Arial" pitchFamily="34" charset="0"/>
              <a:ea typeface="+mj-ea"/>
              <a:cs typeface="Arial" pitchFamily="34" charset="0"/>
            </a:endParaRPr>
          </a:p>
        </p:txBody>
      </p:sp>
      <p:sp>
        <p:nvSpPr>
          <p:cNvPr id="4" name="Rectangle 3"/>
          <p:cNvSpPr/>
          <p:nvPr/>
        </p:nvSpPr>
        <p:spPr>
          <a:xfrm>
            <a:off x="8150536" y="2035988"/>
            <a:ext cx="6022664" cy="543161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5" name="Footer Placeholder 4"/>
          <p:cNvSpPr>
            <a:spLocks noGrp="1"/>
          </p:cNvSpPr>
          <p:nvPr>
            <p:ph type="ftr" sz="quarter" idx="11"/>
          </p:nvPr>
        </p:nvSpPr>
        <p:spPr/>
        <p:txBody>
          <a:bodyPr/>
          <a:lstStyle/>
          <a:p>
            <a:r>
              <a:rPr lang="en-US" dirty="0" smtClean="0"/>
              <a:t>NCR Confidential</a:t>
            </a:r>
          </a:p>
        </p:txBody>
      </p:sp>
      <p:sp>
        <p:nvSpPr>
          <p:cNvPr id="6" name="Slide Number Placeholder 5"/>
          <p:cNvSpPr>
            <a:spLocks noGrp="1"/>
          </p:cNvSpPr>
          <p:nvPr>
            <p:ph type="sldNum" sz="quarter" idx="12"/>
          </p:nvPr>
        </p:nvSpPr>
        <p:spPr/>
        <p:txBody>
          <a:bodyPr/>
          <a:lstStyle/>
          <a:p>
            <a:fld id="{2A35049D-DB52-454A-B8E6-A59A17E9EA13}" type="slidenum">
              <a:rPr lang="en-US" smtClean="0"/>
              <a:t>5</a:t>
            </a:fld>
            <a:endParaRPr lang="en-US" dirty="0"/>
          </a:p>
        </p:txBody>
      </p:sp>
      <p:sp>
        <p:nvSpPr>
          <p:cNvPr id="10" name="Rectangle 9"/>
          <p:cNvSpPr/>
          <p:nvPr/>
        </p:nvSpPr>
        <p:spPr>
          <a:xfrm>
            <a:off x="1241694" y="838200"/>
            <a:ext cx="10718832" cy="590931"/>
          </a:xfrm>
          <a:prstGeom prst="rect">
            <a:avLst/>
          </a:prstGeom>
        </p:spPr>
        <p:txBody>
          <a:bodyPr wrap="none" lIns="146304" tIns="73152" rIns="146304" bIns="73152">
            <a:spAutoFit/>
          </a:bodyPr>
          <a:lstStyle/>
          <a:p>
            <a:r>
              <a:rPr lang="en-US" sz="2900" dirty="0">
                <a:solidFill>
                  <a:schemeClr val="accent1"/>
                </a:solidFill>
                <a:latin typeface="Arial" pitchFamily="34" charset="0"/>
                <a:ea typeface="+mj-ea"/>
                <a:cs typeface="Arial" pitchFamily="34" charset="0"/>
              </a:rPr>
              <a:t>The look you want with the performance and reliability you need</a:t>
            </a:r>
          </a:p>
        </p:txBody>
      </p:sp>
      <p:sp>
        <p:nvSpPr>
          <p:cNvPr id="12" name="TextBox 7"/>
          <p:cNvSpPr txBox="1">
            <a:spLocks noChangeArrowheads="1"/>
          </p:cNvSpPr>
          <p:nvPr/>
        </p:nvSpPr>
        <p:spPr bwMode="auto">
          <a:xfrm>
            <a:off x="1479329" y="1981200"/>
            <a:ext cx="6451510" cy="5595378"/>
          </a:xfrm>
          <a:prstGeom prst="rect">
            <a:avLst/>
          </a:prstGeom>
          <a:noFill/>
          <a:ln w="9525">
            <a:noFill/>
            <a:miter lim="800000"/>
            <a:headEnd/>
            <a:tailEnd/>
          </a:ln>
        </p:spPr>
        <p:txBody>
          <a:bodyPr wrap="square" lIns="146304" tIns="73152" rIns="146304" bIns="73152">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pPr marL="0" indent="0">
              <a:buNone/>
            </a:pPr>
            <a:r>
              <a:rPr lang="en-US" sz="1800" dirty="0"/>
              <a:t> </a:t>
            </a:r>
            <a:r>
              <a:rPr lang="en-US" dirty="0"/>
              <a:t>Intuitive touch interface</a:t>
            </a:r>
          </a:p>
          <a:p>
            <a:pPr marL="465138" lvl="2" indent="-290514">
              <a:buFont typeface="Arial" panose="020B0604020202020204" pitchFamily="34" charset="0"/>
              <a:buChar char="•"/>
              <a:tabLst>
                <a:tab pos="739774" algn="l"/>
              </a:tabLst>
            </a:pPr>
            <a:r>
              <a:rPr lang="en-US" sz="1800" dirty="0" smtClean="0">
                <a:solidFill>
                  <a:schemeClr val="bg1"/>
                </a:solidFill>
              </a:rPr>
              <a:t>Projected capacitive </a:t>
            </a:r>
            <a:r>
              <a:rPr lang="en-US" sz="1800" dirty="0">
                <a:solidFill>
                  <a:schemeClr val="bg1"/>
                </a:solidFill>
              </a:rPr>
              <a:t>(10-point multi-touch)</a:t>
            </a:r>
          </a:p>
          <a:p>
            <a:pPr marL="798514" lvl="3" indent="-333374">
              <a:buFont typeface="Arial" panose="020B0604020202020204" pitchFamily="34" charset="0"/>
              <a:buChar char="•"/>
              <a:tabLst>
                <a:tab pos="739774" algn="l"/>
              </a:tabLst>
            </a:pPr>
            <a:r>
              <a:rPr lang="en-US" sz="1800" dirty="0">
                <a:solidFill>
                  <a:schemeClr val="bg1"/>
                </a:solidFill>
              </a:rPr>
              <a:t>Gesture support – swipe, tap, zoom</a:t>
            </a:r>
          </a:p>
          <a:p>
            <a:pPr marL="465138" lvl="2" indent="-290514">
              <a:buFont typeface="Arial" panose="020B0604020202020204" pitchFamily="34" charset="0"/>
              <a:buChar char="•"/>
              <a:tabLst>
                <a:tab pos="739774" algn="l"/>
              </a:tabLst>
            </a:pPr>
            <a:r>
              <a:rPr lang="en-US" sz="1800" dirty="0">
                <a:solidFill>
                  <a:schemeClr val="bg1"/>
                </a:solidFill>
              </a:rPr>
              <a:t>Resistive </a:t>
            </a:r>
            <a:r>
              <a:rPr lang="en-US" sz="1800" dirty="0" smtClean="0">
                <a:solidFill>
                  <a:schemeClr val="bg1"/>
                </a:solidFill>
              </a:rPr>
              <a:t>touch </a:t>
            </a:r>
            <a:r>
              <a:rPr lang="en-US" sz="1800" dirty="0">
                <a:solidFill>
                  <a:schemeClr val="bg1"/>
                </a:solidFill>
              </a:rPr>
              <a:t>(single-touch)</a:t>
            </a:r>
          </a:p>
          <a:p>
            <a:pPr marL="465138" lvl="2" indent="-290514">
              <a:buFont typeface="Arial" panose="020B0604020202020204" pitchFamily="34" charset="0"/>
              <a:buChar char="•"/>
              <a:tabLst>
                <a:tab pos="739774" algn="l"/>
              </a:tabLst>
            </a:pPr>
            <a:r>
              <a:rPr lang="en-US" sz="1800" dirty="0">
                <a:solidFill>
                  <a:schemeClr val="bg1"/>
                </a:solidFill>
              </a:rPr>
              <a:t>Ultra-thin, zero-bezel design </a:t>
            </a:r>
          </a:p>
          <a:p>
            <a:pPr marL="0" indent="0">
              <a:buNone/>
            </a:pPr>
            <a:r>
              <a:rPr lang="en-US" dirty="0" smtClean="0"/>
              <a:t>15” LED-backlit </a:t>
            </a:r>
            <a:r>
              <a:rPr lang="en-US" dirty="0"/>
              <a:t>LCD </a:t>
            </a:r>
          </a:p>
          <a:p>
            <a:pPr marL="465138" lvl="2" indent="-233363">
              <a:buFont typeface="Arial" panose="020B0604020202020204" pitchFamily="34" charset="0"/>
              <a:buChar char="•"/>
            </a:pPr>
            <a:r>
              <a:rPr lang="en-US" sz="1800" dirty="0" smtClean="0">
                <a:solidFill>
                  <a:srgbClr val="FFFFFF"/>
                </a:solidFill>
              </a:rPr>
              <a:t>425 cd/m</a:t>
            </a:r>
            <a:r>
              <a:rPr lang="en-US" sz="1800" baseline="30000" dirty="0" smtClean="0">
                <a:solidFill>
                  <a:srgbClr val="FFFFFF"/>
                </a:solidFill>
              </a:rPr>
              <a:t>2  </a:t>
            </a:r>
            <a:r>
              <a:rPr lang="en-US" sz="1800" dirty="0" smtClean="0">
                <a:solidFill>
                  <a:srgbClr val="FFFFFF"/>
                </a:solidFill>
              </a:rPr>
              <a:t>net luminance for P-Cap touch</a:t>
            </a:r>
          </a:p>
          <a:p>
            <a:pPr marL="465138" lvl="2" indent="-233363">
              <a:buFont typeface="Arial" panose="020B0604020202020204" pitchFamily="34" charset="0"/>
              <a:buChar char="•"/>
            </a:pPr>
            <a:r>
              <a:rPr lang="en-US" sz="1800" dirty="0" smtClean="0">
                <a:solidFill>
                  <a:srgbClr val="FFFFFF"/>
                </a:solidFill>
              </a:rPr>
              <a:t>400 </a:t>
            </a:r>
            <a:r>
              <a:rPr lang="en-US" sz="1800" dirty="0">
                <a:solidFill>
                  <a:srgbClr val="FFFFFF"/>
                </a:solidFill>
              </a:rPr>
              <a:t>cd/m</a:t>
            </a:r>
            <a:r>
              <a:rPr lang="en-US" sz="1800" baseline="30000" dirty="0">
                <a:solidFill>
                  <a:srgbClr val="FFFFFF"/>
                </a:solidFill>
              </a:rPr>
              <a:t>2 </a:t>
            </a:r>
            <a:r>
              <a:rPr lang="en-US" sz="1800" dirty="0" smtClean="0">
                <a:solidFill>
                  <a:srgbClr val="FFFFFF"/>
                </a:solidFill>
              </a:rPr>
              <a:t>net luminance </a:t>
            </a:r>
            <a:r>
              <a:rPr lang="en-US" sz="1800" dirty="0">
                <a:solidFill>
                  <a:srgbClr val="FFFFFF"/>
                </a:solidFill>
              </a:rPr>
              <a:t>for </a:t>
            </a:r>
            <a:r>
              <a:rPr lang="en-US" sz="1800" dirty="0" smtClean="0">
                <a:solidFill>
                  <a:srgbClr val="FFFFFF"/>
                </a:solidFill>
              </a:rPr>
              <a:t>resistive</a:t>
            </a:r>
            <a:endParaRPr lang="en-US" sz="1800" dirty="0">
              <a:solidFill>
                <a:schemeClr val="bg1"/>
              </a:solidFill>
            </a:endParaRPr>
          </a:p>
          <a:p>
            <a:pPr marL="465138" lvl="2" indent="-233363">
              <a:buFont typeface="Arial" panose="020B0604020202020204" pitchFamily="34" charset="0"/>
              <a:buChar char="•"/>
            </a:pPr>
            <a:r>
              <a:rPr lang="en-US" sz="1800" dirty="0" smtClean="0">
                <a:solidFill>
                  <a:schemeClr val="bg1"/>
                </a:solidFill>
              </a:rPr>
              <a:t>Native </a:t>
            </a:r>
            <a:r>
              <a:rPr lang="en-US" sz="1800" dirty="0">
                <a:solidFill>
                  <a:schemeClr val="bg1"/>
                </a:solidFill>
              </a:rPr>
              <a:t>resolution: XGA (1024x768)</a:t>
            </a:r>
          </a:p>
          <a:p>
            <a:pPr marL="0" indent="0">
              <a:buNone/>
            </a:pPr>
            <a:r>
              <a:rPr lang="en-US" dirty="0" smtClean="0"/>
              <a:t>Flexible </a:t>
            </a:r>
            <a:r>
              <a:rPr lang="en-US" dirty="0"/>
              <a:t>configuration options</a:t>
            </a:r>
          </a:p>
          <a:p>
            <a:pPr marL="465138" lvl="1" indent="-233363">
              <a:buFont typeface="Arial" panose="020B0604020202020204" pitchFamily="34" charset="0"/>
              <a:buChar char="•"/>
            </a:pPr>
            <a:r>
              <a:rPr lang="en-US" sz="1800" dirty="0"/>
              <a:t>Encrypted 3-track MSR</a:t>
            </a:r>
          </a:p>
          <a:p>
            <a:pPr marL="465138" lvl="1" indent="-233363">
              <a:buFont typeface="Arial" panose="020B0604020202020204" pitchFamily="34" charset="0"/>
              <a:buChar char="•"/>
            </a:pPr>
            <a:r>
              <a:rPr lang="en-US" sz="1800" dirty="0"/>
              <a:t>Biometric fingerprint </a:t>
            </a:r>
            <a:r>
              <a:rPr lang="en-US" sz="1800" dirty="0" smtClean="0"/>
              <a:t>reader</a:t>
            </a:r>
          </a:p>
          <a:p>
            <a:pPr marL="465138" lvl="1" indent="-233363">
              <a:buFont typeface="Arial" panose="020B0604020202020204" pitchFamily="34" charset="0"/>
              <a:buChar char="•"/>
            </a:pPr>
            <a:r>
              <a:rPr lang="en-US" sz="1800" dirty="0" smtClean="0"/>
              <a:t>Camera (Project Capacitive only)</a:t>
            </a:r>
            <a:endParaRPr lang="en-US" sz="1800" dirty="0"/>
          </a:p>
          <a:p>
            <a:pPr marL="465138" lvl="1" indent="-233363">
              <a:buFont typeface="Arial" panose="020B0604020202020204" pitchFamily="34" charset="0"/>
              <a:buChar char="•"/>
            </a:pPr>
            <a:r>
              <a:rPr lang="en-US" sz="1800" dirty="0"/>
              <a:t>Versatile mount options (VESA 75mm </a:t>
            </a:r>
            <a:r>
              <a:rPr lang="en-US" sz="1800" dirty="0" smtClean="0"/>
              <a:t> and 100mm)</a:t>
            </a:r>
            <a:endParaRPr lang="en-US" sz="1800" dirty="0"/>
          </a:p>
          <a:p>
            <a:pPr marL="0" indent="0">
              <a:buNone/>
            </a:pPr>
            <a:r>
              <a:rPr lang="en-US" dirty="0"/>
              <a:t>Advanced connectivity</a:t>
            </a:r>
          </a:p>
          <a:p>
            <a:pPr marL="465138" lvl="2" indent="-233363">
              <a:buFont typeface="Arial" panose="020B0604020202020204" pitchFamily="34" charset="0"/>
              <a:buChar char="•"/>
            </a:pPr>
            <a:r>
              <a:rPr lang="en-US" sz="1800" dirty="0">
                <a:solidFill>
                  <a:schemeClr val="bg1"/>
                </a:solidFill>
              </a:rPr>
              <a:t>HDMI, DisplayPort, VGA, DVI (via HDMI) </a:t>
            </a:r>
          </a:p>
          <a:p>
            <a:pPr marL="465138" lvl="2" indent="-233363">
              <a:buFont typeface="Arial" panose="020B0604020202020204" pitchFamily="34" charset="0"/>
              <a:buChar char="•"/>
            </a:pPr>
            <a:r>
              <a:rPr lang="en-US" sz="1800" dirty="0">
                <a:solidFill>
                  <a:schemeClr val="bg1"/>
                </a:solidFill>
              </a:rPr>
              <a:t>Terminal Powered via 12V Powered</a:t>
            </a:r>
          </a:p>
        </p:txBody>
      </p:sp>
      <p:pic>
        <p:nvPicPr>
          <p:cNvPr id="2050" name="Picture 2" descr="C:\Users\aa185059\Documents\Displays and Keyboards\Rendering for Bob\2014_01_06_Next Gen 15in Variants display on Value stand.273.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6400" r="25438"/>
          <a:stretch/>
        </p:blipFill>
        <p:spPr bwMode="auto">
          <a:xfrm>
            <a:off x="10820401" y="3899968"/>
            <a:ext cx="3276600" cy="341523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a185059\Documents\Displays and Keyboards\Rendering for Bob\2014_01_06_Next Gen 15in Variants display on Value stand.279.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22123" t="3421" r="31052" b="5095"/>
          <a:stretch/>
        </p:blipFill>
        <p:spPr bwMode="auto">
          <a:xfrm>
            <a:off x="8206014" y="2100198"/>
            <a:ext cx="3452586" cy="3386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6768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8835845" y="2003581"/>
            <a:ext cx="4068783" cy="3013734"/>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7"/>
          <p:cNvSpPr txBox="1">
            <a:spLocks/>
          </p:cNvSpPr>
          <p:nvPr/>
        </p:nvSpPr>
        <p:spPr>
          <a:xfrm>
            <a:off x="13819027" y="7791450"/>
            <a:ext cx="1249363" cy="438150"/>
          </a:xfrm>
          <a:prstGeom prst="rect">
            <a:avLst/>
          </a:prstGeom>
        </p:spPr>
        <p:txBody>
          <a:bodyPr/>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a:fld id="{2A35049D-DB52-454A-B8E6-A59A17E9EA13}" type="slidenum">
              <a:rPr lang="en-US" sz="1200" smtClean="0"/>
              <a:pPr algn="ctr"/>
              <a:t>6</a:t>
            </a:fld>
            <a:endParaRPr lang="en-US" sz="1200" dirty="0"/>
          </a:p>
        </p:txBody>
      </p:sp>
      <p:sp>
        <p:nvSpPr>
          <p:cNvPr id="19" name="Footer Placeholder 4"/>
          <p:cNvSpPr>
            <a:spLocks noGrp="1"/>
          </p:cNvSpPr>
          <p:nvPr/>
        </p:nvSpPr>
        <p:spPr>
          <a:xfrm>
            <a:off x="5668401" y="7791450"/>
            <a:ext cx="4632325" cy="438150"/>
          </a:xfrm>
          <a:prstGeom prst="rect">
            <a:avLst/>
          </a:prstGeom>
        </p:spPr>
        <p:txBody>
          <a:bodyPr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dirty="0" smtClean="0">
                <a:solidFill>
                  <a:schemeClr val="bg1">
                    <a:lumMod val="50000"/>
                  </a:schemeClr>
                </a:solidFill>
              </a:rPr>
              <a:t>NCR Confidential</a:t>
            </a:r>
          </a:p>
        </p:txBody>
      </p:sp>
      <p:sp>
        <p:nvSpPr>
          <p:cNvPr id="35" name="Rectangle 34"/>
          <p:cNvSpPr/>
          <p:nvPr/>
        </p:nvSpPr>
        <p:spPr>
          <a:xfrm>
            <a:off x="2526996" y="2178130"/>
            <a:ext cx="4483404" cy="3013733"/>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p:cNvSpPr/>
          <p:nvPr/>
        </p:nvSpPr>
        <p:spPr>
          <a:xfrm>
            <a:off x="2549127" y="4876801"/>
            <a:ext cx="4461273" cy="259079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marL="166688" indent="-166688" defTabSz="914400">
              <a:buFont typeface="Arial" panose="020B0604020202020204" pitchFamily="34" charset="0"/>
              <a:buChar char="•"/>
            </a:pPr>
            <a:r>
              <a:rPr lang="en-US" sz="1800" dirty="0" smtClean="0">
                <a:solidFill>
                  <a:srgbClr val="FFFFFF"/>
                </a:solidFill>
              </a:rPr>
              <a:t>Zero-bezel design </a:t>
            </a:r>
          </a:p>
          <a:p>
            <a:pPr marL="166688" indent="-166688" defTabSz="914400">
              <a:buFont typeface="Arial" panose="020B0604020202020204" pitchFamily="34" charset="0"/>
              <a:buChar char="•"/>
            </a:pPr>
            <a:r>
              <a:rPr lang="en-US" sz="1800" dirty="0" smtClean="0">
                <a:solidFill>
                  <a:srgbClr val="FFFFFF"/>
                </a:solidFill>
              </a:rPr>
              <a:t>Black with silver trim </a:t>
            </a:r>
          </a:p>
          <a:p>
            <a:pPr marL="166688" indent="-166688" defTabSz="914400">
              <a:buFont typeface="Arial" panose="020B0604020202020204" pitchFamily="34" charset="0"/>
              <a:buChar char="•"/>
            </a:pPr>
            <a:r>
              <a:rPr lang="en-US" sz="1800" dirty="0" smtClean="0">
                <a:solidFill>
                  <a:srgbClr val="FFFFFF"/>
                </a:solidFill>
              </a:rPr>
              <a:t>15” 500 cd/m</a:t>
            </a:r>
            <a:r>
              <a:rPr lang="en-US" sz="1800" baseline="30000" dirty="0" smtClean="0">
                <a:solidFill>
                  <a:srgbClr val="FFFFFF"/>
                </a:solidFill>
              </a:rPr>
              <a:t>2</a:t>
            </a:r>
            <a:r>
              <a:rPr lang="en-US" sz="1800" dirty="0" smtClean="0">
                <a:solidFill>
                  <a:srgbClr val="FFFFFF"/>
                </a:solidFill>
              </a:rPr>
              <a:t> LED-backlit </a:t>
            </a:r>
            <a:r>
              <a:rPr lang="en-US" sz="1800" dirty="0">
                <a:solidFill>
                  <a:srgbClr val="FFFFFF"/>
                </a:solidFill>
              </a:rPr>
              <a:t>LCD</a:t>
            </a:r>
          </a:p>
          <a:p>
            <a:pPr marL="166688" indent="-166688" defTabSz="914400">
              <a:buFont typeface="Arial" panose="020B0604020202020204" pitchFamily="34" charset="0"/>
              <a:buChar char="•"/>
            </a:pPr>
            <a:r>
              <a:rPr lang="en-US" sz="1800" dirty="0">
                <a:solidFill>
                  <a:srgbClr val="FFFFFF"/>
                </a:solidFill>
              </a:rPr>
              <a:t>Standard 4:3 aspect </a:t>
            </a:r>
            <a:r>
              <a:rPr lang="en-US" sz="1800" dirty="0" smtClean="0">
                <a:solidFill>
                  <a:srgbClr val="FFFFFF"/>
                </a:solidFill>
              </a:rPr>
              <a:t>ratio</a:t>
            </a:r>
          </a:p>
          <a:p>
            <a:pPr marL="166688" indent="-166688" defTabSz="914400">
              <a:buFont typeface="Arial" panose="020B0604020202020204" pitchFamily="34" charset="0"/>
              <a:buChar char="•"/>
            </a:pPr>
            <a:r>
              <a:rPr lang="en-US" sz="1800" dirty="0" smtClean="0">
                <a:solidFill>
                  <a:srgbClr val="FFFFFF"/>
                </a:solidFill>
              </a:rPr>
              <a:t> VGA, HDMI, DisplayPort, DVI </a:t>
            </a:r>
            <a:r>
              <a:rPr lang="en-US" sz="1600" dirty="0" smtClean="0">
                <a:solidFill>
                  <a:srgbClr val="FFFFFF"/>
                </a:solidFill>
              </a:rPr>
              <a:t>(via HDMI) </a:t>
            </a:r>
          </a:p>
          <a:p>
            <a:pPr marL="166688" indent="-166688" defTabSz="914400">
              <a:buFont typeface="Arial" panose="020B0604020202020204" pitchFamily="34" charset="0"/>
              <a:buChar char="•"/>
            </a:pPr>
            <a:r>
              <a:rPr lang="en-US" sz="1800" dirty="0" smtClean="0">
                <a:solidFill>
                  <a:srgbClr val="FFFFFF"/>
                </a:solidFill>
              </a:rPr>
              <a:t>Stereo </a:t>
            </a:r>
            <a:r>
              <a:rPr lang="en-US" sz="1800" dirty="0" smtClean="0">
                <a:solidFill>
                  <a:srgbClr val="FFFFFF"/>
                </a:solidFill>
              </a:rPr>
              <a:t>speakers</a:t>
            </a:r>
            <a:endParaRPr lang="en-US" sz="1800" dirty="0">
              <a:solidFill>
                <a:srgbClr val="FFFFFF"/>
              </a:solidFill>
            </a:endParaRPr>
          </a:p>
          <a:p>
            <a:pPr marL="166688" lvl="0" indent="-166688" defTabSz="914400">
              <a:spcBef>
                <a:spcPts val="0"/>
              </a:spcBef>
              <a:spcAft>
                <a:spcPts val="0"/>
              </a:spcAft>
              <a:buFont typeface="Arial" panose="020B0604020202020204" pitchFamily="34" charset="0"/>
              <a:buChar char="•"/>
            </a:pPr>
            <a:r>
              <a:rPr lang="en-US" sz="1800" dirty="0" smtClean="0">
                <a:solidFill>
                  <a:srgbClr val="FFFFFF"/>
                </a:solidFill>
              </a:rPr>
              <a:t>Optional </a:t>
            </a:r>
            <a:r>
              <a:rPr lang="en-US" sz="1800" dirty="0" smtClean="0">
                <a:solidFill>
                  <a:srgbClr val="FFFFFF"/>
                </a:solidFill>
              </a:rPr>
              <a:t>encrypted </a:t>
            </a:r>
            <a:r>
              <a:rPr lang="en-US" sz="1800" dirty="0" smtClean="0">
                <a:solidFill>
                  <a:srgbClr val="FFFFFF"/>
                </a:solidFill>
              </a:rPr>
              <a:t>MSR</a:t>
            </a:r>
          </a:p>
          <a:p>
            <a:pPr marL="166688" lvl="0" indent="-166688" defTabSz="914400">
              <a:spcBef>
                <a:spcPts val="0"/>
              </a:spcBef>
              <a:spcAft>
                <a:spcPts val="0"/>
              </a:spcAft>
              <a:buFont typeface="Arial" panose="020B0604020202020204" pitchFamily="34" charset="0"/>
              <a:buChar char="•"/>
            </a:pPr>
            <a:r>
              <a:rPr lang="en-US" sz="1800" dirty="0" smtClean="0">
                <a:solidFill>
                  <a:srgbClr val="FFFFFF"/>
                </a:solidFill>
              </a:rPr>
              <a:t>Optional </a:t>
            </a:r>
            <a:r>
              <a:rPr lang="en-US" sz="1800" dirty="0" smtClean="0">
                <a:solidFill>
                  <a:srgbClr val="FFFFFF"/>
                </a:solidFill>
              </a:rPr>
              <a:t>fingerprint reader</a:t>
            </a:r>
            <a:endParaRPr lang="en-US" sz="1800" dirty="0" smtClean="0">
              <a:solidFill>
                <a:srgbClr val="FFFFFF"/>
              </a:solidFill>
            </a:endParaRPr>
          </a:p>
          <a:p>
            <a:pPr marL="166688" lvl="0" indent="-166688" defTabSz="914400">
              <a:spcBef>
                <a:spcPts val="0"/>
              </a:spcBef>
              <a:spcAft>
                <a:spcPts val="0"/>
              </a:spcAft>
              <a:buFont typeface="Arial" panose="020B0604020202020204" pitchFamily="34" charset="0"/>
              <a:buChar char="•"/>
            </a:pPr>
            <a:endParaRPr lang="en-US" sz="800" dirty="0" smtClean="0">
              <a:solidFill>
                <a:srgbClr val="FFFFFF"/>
              </a:solidFill>
            </a:endParaRPr>
          </a:p>
          <a:p>
            <a:pPr lvl="0" defTabSz="914400">
              <a:spcBef>
                <a:spcPts val="0"/>
              </a:spcBef>
              <a:spcAft>
                <a:spcPts val="0"/>
              </a:spcAft>
            </a:pPr>
            <a:r>
              <a:rPr lang="en-US" sz="1800" i="1" dirty="0" smtClean="0">
                <a:solidFill>
                  <a:schemeClr val="tx1">
                    <a:lumMod val="65000"/>
                    <a:lumOff val="35000"/>
                  </a:schemeClr>
                </a:solidFill>
              </a:rPr>
              <a:t>  </a:t>
            </a:r>
            <a:r>
              <a:rPr lang="en-US" sz="1600" i="1" dirty="0">
                <a:solidFill>
                  <a:schemeClr val="tx1">
                    <a:lumMod val="75000"/>
                    <a:lumOff val="25000"/>
                  </a:schemeClr>
                </a:solidFill>
              </a:rPr>
              <a:t> </a:t>
            </a:r>
            <a:endParaRPr lang="en-US" sz="1800" dirty="0">
              <a:solidFill>
                <a:srgbClr val="FFFFFF"/>
              </a:solidFill>
            </a:endParaRPr>
          </a:p>
        </p:txBody>
      </p:sp>
      <p:sp>
        <p:nvSpPr>
          <p:cNvPr id="39" name="Text Placeholder 2"/>
          <p:cNvSpPr txBox="1">
            <a:spLocks/>
          </p:cNvSpPr>
          <p:nvPr/>
        </p:nvSpPr>
        <p:spPr>
          <a:xfrm>
            <a:off x="2549128" y="1701142"/>
            <a:ext cx="4461272" cy="476988"/>
          </a:xfrm>
          <a:prstGeom prst="rect">
            <a:avLst/>
          </a:prstGeom>
          <a:solidFill>
            <a:schemeClr val="bg1">
              <a:lumMod val="50000"/>
              <a:alpha val="85000"/>
            </a:schemeClr>
          </a:solidFill>
        </p:spPr>
        <p:txBody>
          <a:bodyPr lIns="172800" tIns="91440" rIns="172800" bIns="91440" anchor="ctr" anchorCtr="1"/>
          <a:lstStyle>
            <a:defPPr>
              <a:defRPr lang="en-US"/>
            </a:defPPr>
            <a:lvl1pPr indent="0" algn="ctr" defTabSz="457200" fontAlgn="base">
              <a:lnSpc>
                <a:spcPct val="100000"/>
              </a:lnSpc>
              <a:spcBef>
                <a:spcPts val="0"/>
              </a:spcBef>
              <a:spcAft>
                <a:spcPts val="0"/>
              </a:spcAft>
              <a:buFont typeface="Arial" charset="0"/>
              <a:buNone/>
              <a:defRPr sz="2200" b="1" spc="-30">
                <a:solidFill>
                  <a:schemeClr val="bg1"/>
                </a:solidFill>
                <a:ea typeface="ＭＳ Ｐゴシック" charset="0"/>
                <a:cs typeface="Arial" charset="0"/>
              </a:defRPr>
            </a:lvl1pPr>
            <a:lvl2pPr marL="313200" indent="-180000" defTabSz="457200" fontAlgn="base">
              <a:lnSpc>
                <a:spcPts val="1780"/>
              </a:lnSpc>
              <a:spcBef>
                <a:spcPts val="0"/>
              </a:spcBef>
              <a:spcAft>
                <a:spcPct val="0"/>
              </a:spcAft>
              <a:buFont typeface="Arial" charset="0"/>
              <a:buChar char="–"/>
              <a:defRPr sz="1400" spc="-30">
                <a:solidFill>
                  <a:schemeClr val="bg1"/>
                </a:solidFill>
                <a:ea typeface="ＭＳ Ｐゴシック" charset="0"/>
              </a:defRPr>
            </a:lvl2pPr>
            <a:lvl3pPr marL="450000" indent="-144000" defTabSz="457200" fontAlgn="base">
              <a:lnSpc>
                <a:spcPts val="1780"/>
              </a:lnSpc>
              <a:spcBef>
                <a:spcPts val="0"/>
              </a:spcBef>
              <a:spcAft>
                <a:spcPct val="0"/>
              </a:spcAft>
              <a:buFont typeface="Arial" charset="0"/>
              <a:buChar char="•"/>
              <a:defRPr sz="1200" spc="-30">
                <a:solidFill>
                  <a:schemeClr val="bg1"/>
                </a:solidFill>
                <a:ea typeface="ＭＳ Ｐゴシック" charset="0"/>
              </a:defRPr>
            </a:lvl3pPr>
            <a:lvl4pPr marL="630000" indent="-144000" defTabSz="457200" fontAlgn="base">
              <a:lnSpc>
                <a:spcPts val="1780"/>
              </a:lnSpc>
              <a:spcBef>
                <a:spcPts val="0"/>
              </a:spcBef>
              <a:spcAft>
                <a:spcPct val="0"/>
              </a:spcAft>
              <a:buFont typeface="Arial" charset="0"/>
              <a:buChar char="–"/>
              <a:defRPr sz="1000" spc="-30">
                <a:solidFill>
                  <a:schemeClr val="bg1"/>
                </a:solidFill>
                <a:ea typeface="ＭＳ Ｐゴシック" charset="0"/>
              </a:defRPr>
            </a:lvl4pPr>
            <a:lvl5pPr marL="774000" indent="-144000" defTabSz="457200" fontAlgn="base">
              <a:lnSpc>
                <a:spcPts val="1780"/>
              </a:lnSpc>
              <a:spcBef>
                <a:spcPts val="0"/>
              </a:spcBef>
              <a:spcAft>
                <a:spcPct val="0"/>
              </a:spcAft>
              <a:buFont typeface="Arial" charset="0"/>
              <a:buChar char="»"/>
              <a:defRPr sz="1000" spc="-30">
                <a:solidFill>
                  <a:schemeClr val="bg1"/>
                </a:solidFill>
                <a:ea typeface="ＭＳ Ｐゴシック" charset="0"/>
              </a:defRPr>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en-PH" dirty="0" smtClean="0"/>
              <a:t>XD15 LCD Display</a:t>
            </a:r>
            <a:endParaRPr lang="en-PH" dirty="0"/>
          </a:p>
        </p:txBody>
      </p:sp>
      <p:pic>
        <p:nvPicPr>
          <p:cNvPr id="38" name="Picture 3" descr="C:\Users\aa185059\Documents\Displays and Keyboards\Rendering for Bob\2014_01_06_Next Gen 15in Variants display on Value stand.278.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0000" t="7140" r="24064" b="7198"/>
          <a:stretch/>
        </p:blipFill>
        <p:spPr bwMode="auto">
          <a:xfrm>
            <a:off x="3356936" y="2329743"/>
            <a:ext cx="2791154" cy="2089857"/>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p:cNvSpPr txBox="1"/>
          <p:nvPr/>
        </p:nvSpPr>
        <p:spPr>
          <a:xfrm>
            <a:off x="1143000" y="309671"/>
            <a:ext cx="12612757" cy="768210"/>
          </a:xfrm>
          <a:prstGeom prst="rect">
            <a:avLst/>
          </a:prstGeom>
          <a:noFill/>
        </p:spPr>
        <p:txBody>
          <a:bodyPr wrap="square" lIns="146304" tIns="73152" rIns="146304" bIns="73152">
            <a:spAutoFit/>
          </a:bodyPr>
          <a:lstStyle/>
          <a:p>
            <a:pPr>
              <a:lnSpc>
                <a:spcPct val="90000"/>
              </a:lnSpc>
              <a:defRPr/>
            </a:pPr>
            <a:r>
              <a:rPr lang="en-US" sz="4500" dirty="0">
                <a:solidFill>
                  <a:schemeClr val="tx1">
                    <a:lumMod val="50000"/>
                    <a:lumOff val="50000"/>
                  </a:schemeClr>
                </a:solidFill>
                <a:latin typeface="Arial" pitchFamily="34" charset="0"/>
                <a:ea typeface="+mj-ea"/>
                <a:cs typeface="Arial" pitchFamily="34" charset="0"/>
              </a:rPr>
              <a:t>NCR RealPOS X-Series LCD Displays</a:t>
            </a:r>
          </a:p>
        </p:txBody>
      </p:sp>
      <p:sp>
        <p:nvSpPr>
          <p:cNvPr id="49" name="Rectangle 48"/>
          <p:cNvSpPr/>
          <p:nvPr/>
        </p:nvSpPr>
        <p:spPr>
          <a:xfrm>
            <a:off x="8835846" y="4876802"/>
            <a:ext cx="4068782" cy="259079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marL="166688" indent="-166688" defTabSz="914400">
              <a:buFont typeface="Arial" panose="020B0604020202020204" pitchFamily="34" charset="0"/>
              <a:buChar char="•"/>
            </a:pPr>
            <a:r>
              <a:rPr lang="en-US" sz="1800" dirty="0" smtClean="0">
                <a:solidFill>
                  <a:srgbClr val="FFFFFF"/>
                </a:solidFill>
              </a:rPr>
              <a:t>Zero-bezel design </a:t>
            </a:r>
          </a:p>
          <a:p>
            <a:pPr marL="166688" indent="-166688" defTabSz="914400">
              <a:buFont typeface="Arial" panose="020B0604020202020204" pitchFamily="34" charset="0"/>
              <a:buChar char="•"/>
            </a:pPr>
            <a:r>
              <a:rPr lang="en-US" sz="1800" dirty="0" smtClean="0">
                <a:solidFill>
                  <a:srgbClr val="FFFFFF"/>
                </a:solidFill>
              </a:rPr>
              <a:t>Black with silver trim </a:t>
            </a:r>
          </a:p>
          <a:p>
            <a:pPr marL="166688" lvl="2" indent="-166688" defTabSz="914400">
              <a:buFont typeface="Arial" panose="020B0604020202020204" pitchFamily="34" charset="0"/>
              <a:buChar char="•"/>
            </a:pPr>
            <a:r>
              <a:rPr lang="en-US" sz="1800" dirty="0" smtClean="0">
                <a:solidFill>
                  <a:srgbClr val="FFFFFF"/>
                </a:solidFill>
              </a:rPr>
              <a:t>10.4” 400 </a:t>
            </a:r>
            <a:r>
              <a:rPr lang="en-US" sz="1800" dirty="0">
                <a:solidFill>
                  <a:srgbClr val="FFFFFF"/>
                </a:solidFill>
              </a:rPr>
              <a:t>cd/m</a:t>
            </a:r>
            <a:r>
              <a:rPr lang="en-US" sz="1800" baseline="30000" dirty="0">
                <a:solidFill>
                  <a:srgbClr val="FFFFFF"/>
                </a:solidFill>
              </a:rPr>
              <a:t>2 </a:t>
            </a:r>
            <a:r>
              <a:rPr lang="en-US" sz="1800" dirty="0" smtClean="0">
                <a:solidFill>
                  <a:srgbClr val="FFFFFF"/>
                </a:solidFill>
              </a:rPr>
              <a:t>LED-backlit LCD</a:t>
            </a:r>
          </a:p>
          <a:p>
            <a:pPr marL="166688" indent="-166688" defTabSz="914400">
              <a:buFont typeface="Arial" panose="020B0604020202020204" pitchFamily="34" charset="0"/>
              <a:buChar char="•"/>
            </a:pPr>
            <a:r>
              <a:rPr lang="en-US" sz="1800" dirty="0">
                <a:solidFill>
                  <a:srgbClr val="FFFFFF"/>
                </a:solidFill>
              </a:rPr>
              <a:t>SVGA (800x600)</a:t>
            </a:r>
          </a:p>
          <a:p>
            <a:pPr marL="166688" indent="-166688" defTabSz="914400">
              <a:buFont typeface="Arial" panose="020B0604020202020204" pitchFamily="34" charset="0"/>
              <a:buChar char="•"/>
            </a:pPr>
            <a:r>
              <a:rPr lang="en-US" sz="1800" dirty="0" smtClean="0">
                <a:solidFill>
                  <a:srgbClr val="FFFFFF"/>
                </a:solidFill>
              </a:rPr>
              <a:t>VGA, HDMI, DP, DVI (via HDMI) </a:t>
            </a:r>
          </a:p>
          <a:p>
            <a:pPr marL="166688" lvl="0" indent="-166688" defTabSz="914400">
              <a:spcBef>
                <a:spcPts val="0"/>
              </a:spcBef>
              <a:spcAft>
                <a:spcPts val="0"/>
              </a:spcAft>
              <a:buFont typeface="Arial" panose="020B0604020202020204" pitchFamily="34" charset="0"/>
              <a:buChar char="•"/>
            </a:pPr>
            <a:r>
              <a:rPr lang="en-US" sz="1800" dirty="0" smtClean="0">
                <a:solidFill>
                  <a:srgbClr val="FFFFFF"/>
                </a:solidFill>
              </a:rPr>
              <a:t>Stereo </a:t>
            </a:r>
            <a:r>
              <a:rPr lang="en-US" sz="1800" dirty="0" smtClean="0">
                <a:solidFill>
                  <a:srgbClr val="FFFFFF"/>
                </a:solidFill>
              </a:rPr>
              <a:t>speakers</a:t>
            </a:r>
            <a:endParaRPr lang="en-US" sz="1800" dirty="0" smtClean="0">
              <a:solidFill>
                <a:srgbClr val="FFFFFF"/>
              </a:solidFill>
            </a:endParaRPr>
          </a:p>
          <a:p>
            <a:pPr marL="166688" lvl="0" indent="-166688" defTabSz="914400">
              <a:spcBef>
                <a:spcPts val="0"/>
              </a:spcBef>
              <a:spcAft>
                <a:spcPts val="0"/>
              </a:spcAft>
              <a:buFont typeface="Arial" panose="020B0604020202020204" pitchFamily="34" charset="0"/>
              <a:buChar char="•"/>
            </a:pPr>
            <a:r>
              <a:rPr lang="en-US" sz="1800" dirty="0" smtClean="0">
                <a:solidFill>
                  <a:srgbClr val="FFFFFF"/>
                </a:solidFill>
              </a:rPr>
              <a:t>Optional </a:t>
            </a:r>
            <a:r>
              <a:rPr lang="en-US" sz="1800" dirty="0" smtClean="0">
                <a:solidFill>
                  <a:srgbClr val="FFFFFF"/>
                </a:solidFill>
              </a:rPr>
              <a:t>encrypted </a:t>
            </a:r>
            <a:r>
              <a:rPr lang="en-US" sz="1800" dirty="0" smtClean="0">
                <a:solidFill>
                  <a:srgbClr val="FFFFFF"/>
                </a:solidFill>
              </a:rPr>
              <a:t>MSR</a:t>
            </a:r>
          </a:p>
          <a:p>
            <a:pPr marL="166688" lvl="0" indent="-166688" defTabSz="914400">
              <a:spcBef>
                <a:spcPts val="0"/>
              </a:spcBef>
              <a:spcAft>
                <a:spcPts val="0"/>
              </a:spcAft>
              <a:buFont typeface="Arial" panose="020B0604020202020204" pitchFamily="34" charset="0"/>
              <a:buChar char="•"/>
            </a:pPr>
            <a:endParaRPr lang="en-US" sz="800" dirty="0" smtClean="0">
              <a:solidFill>
                <a:srgbClr val="FFFFFF"/>
              </a:solidFill>
            </a:endParaRPr>
          </a:p>
          <a:p>
            <a:pPr marL="166688" lvl="0" indent="-166688" defTabSz="914400">
              <a:spcBef>
                <a:spcPts val="0"/>
              </a:spcBef>
              <a:spcAft>
                <a:spcPts val="0"/>
              </a:spcAft>
              <a:buFont typeface="Arial" panose="020B0604020202020204" pitchFamily="34" charset="0"/>
              <a:buChar char="•"/>
            </a:pPr>
            <a:endParaRPr lang="en-US" sz="1200" dirty="0" smtClean="0">
              <a:solidFill>
                <a:srgbClr val="FFFFFF"/>
              </a:solidFill>
            </a:endParaRPr>
          </a:p>
        </p:txBody>
      </p:sp>
      <p:sp>
        <p:nvSpPr>
          <p:cNvPr id="51" name="Rectangle 50"/>
          <p:cNvSpPr/>
          <p:nvPr/>
        </p:nvSpPr>
        <p:spPr>
          <a:xfrm>
            <a:off x="8839200" y="2047738"/>
            <a:ext cx="4033279" cy="2829064"/>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 Placeholder 2"/>
          <p:cNvSpPr txBox="1">
            <a:spLocks/>
          </p:cNvSpPr>
          <p:nvPr/>
        </p:nvSpPr>
        <p:spPr>
          <a:xfrm>
            <a:off x="8839200" y="1600200"/>
            <a:ext cx="4033280" cy="476988"/>
          </a:xfrm>
          <a:prstGeom prst="rect">
            <a:avLst/>
          </a:prstGeom>
          <a:solidFill>
            <a:schemeClr val="bg1">
              <a:lumMod val="50000"/>
              <a:alpha val="85000"/>
            </a:schemeClr>
          </a:solidFill>
        </p:spPr>
        <p:txBody>
          <a:bodyPr lIns="172800" tIns="91440" rIns="172800" bIns="91440" anchor="ctr" anchorCtr="1"/>
          <a:lstStyle>
            <a:defPPr>
              <a:defRPr lang="en-US"/>
            </a:defPPr>
            <a:lvl1pPr indent="0" algn="ctr" defTabSz="457200" fontAlgn="base">
              <a:lnSpc>
                <a:spcPct val="100000"/>
              </a:lnSpc>
              <a:spcBef>
                <a:spcPts val="0"/>
              </a:spcBef>
              <a:spcAft>
                <a:spcPts val="0"/>
              </a:spcAft>
              <a:buFont typeface="Arial" charset="0"/>
              <a:buNone/>
              <a:defRPr sz="2200" b="1" spc="-30">
                <a:solidFill>
                  <a:schemeClr val="bg1"/>
                </a:solidFill>
                <a:ea typeface="ＭＳ Ｐゴシック" charset="0"/>
                <a:cs typeface="Arial" charset="0"/>
              </a:defRPr>
            </a:lvl1pPr>
            <a:lvl2pPr marL="313200" indent="-180000" defTabSz="457200" fontAlgn="base">
              <a:lnSpc>
                <a:spcPts val="1780"/>
              </a:lnSpc>
              <a:spcBef>
                <a:spcPts val="0"/>
              </a:spcBef>
              <a:spcAft>
                <a:spcPct val="0"/>
              </a:spcAft>
              <a:buFont typeface="Arial" charset="0"/>
              <a:buChar char="–"/>
              <a:defRPr sz="1400" spc="-30">
                <a:solidFill>
                  <a:schemeClr val="bg1"/>
                </a:solidFill>
                <a:ea typeface="ＭＳ Ｐゴシック" charset="0"/>
              </a:defRPr>
            </a:lvl2pPr>
            <a:lvl3pPr marL="450000" indent="-144000" defTabSz="457200" fontAlgn="base">
              <a:lnSpc>
                <a:spcPts val="1780"/>
              </a:lnSpc>
              <a:spcBef>
                <a:spcPts val="0"/>
              </a:spcBef>
              <a:spcAft>
                <a:spcPct val="0"/>
              </a:spcAft>
              <a:buFont typeface="Arial" charset="0"/>
              <a:buChar char="•"/>
              <a:defRPr sz="1200" spc="-30">
                <a:solidFill>
                  <a:schemeClr val="bg1"/>
                </a:solidFill>
                <a:ea typeface="ＭＳ Ｐゴシック" charset="0"/>
              </a:defRPr>
            </a:lvl3pPr>
            <a:lvl4pPr marL="630000" indent="-144000" defTabSz="457200" fontAlgn="base">
              <a:lnSpc>
                <a:spcPts val="1780"/>
              </a:lnSpc>
              <a:spcBef>
                <a:spcPts val="0"/>
              </a:spcBef>
              <a:spcAft>
                <a:spcPct val="0"/>
              </a:spcAft>
              <a:buFont typeface="Arial" charset="0"/>
              <a:buChar char="–"/>
              <a:defRPr sz="1000" spc="-30">
                <a:solidFill>
                  <a:schemeClr val="bg1"/>
                </a:solidFill>
                <a:ea typeface="ＭＳ Ｐゴシック" charset="0"/>
              </a:defRPr>
            </a:lvl4pPr>
            <a:lvl5pPr marL="774000" indent="-144000" defTabSz="457200" fontAlgn="base">
              <a:lnSpc>
                <a:spcPts val="1780"/>
              </a:lnSpc>
              <a:spcBef>
                <a:spcPts val="0"/>
              </a:spcBef>
              <a:spcAft>
                <a:spcPct val="0"/>
              </a:spcAft>
              <a:buFont typeface="Arial" charset="0"/>
              <a:buChar char="»"/>
              <a:defRPr sz="1000" spc="-30">
                <a:solidFill>
                  <a:schemeClr val="bg1"/>
                </a:solidFill>
                <a:ea typeface="ＭＳ Ｐゴシック" charset="0"/>
              </a:defRPr>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en-PH" dirty="0" smtClean="0"/>
              <a:t>XD10 LCD Display</a:t>
            </a:r>
            <a:endParaRPr lang="en-PH" dirty="0"/>
          </a:p>
        </p:txBody>
      </p:sp>
      <p:pic>
        <p:nvPicPr>
          <p:cNvPr id="53" name="Picture 2"/>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t="8448" r="3318" b="4003"/>
          <a:stretch/>
        </p:blipFill>
        <p:spPr bwMode="auto">
          <a:xfrm>
            <a:off x="9398484" y="2209800"/>
            <a:ext cx="3098316" cy="2386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5751158"/>
      </p:ext>
    </p:extLst>
  </p:cSld>
  <p:clrMapOvr>
    <a:masterClrMapping/>
  </p:clrMapOvr>
  <p:transition>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79329" y="2039618"/>
            <a:ext cx="6480539" cy="54279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7" name="TextBox 6"/>
          <p:cNvSpPr txBox="1"/>
          <p:nvPr/>
        </p:nvSpPr>
        <p:spPr>
          <a:xfrm>
            <a:off x="1219623" y="309671"/>
            <a:ext cx="12612757" cy="768210"/>
          </a:xfrm>
          <a:prstGeom prst="rect">
            <a:avLst/>
          </a:prstGeom>
          <a:noFill/>
        </p:spPr>
        <p:txBody>
          <a:bodyPr wrap="square" lIns="146304" tIns="73152" rIns="146304" bIns="73152">
            <a:spAutoFit/>
          </a:bodyPr>
          <a:lstStyle/>
          <a:p>
            <a:pPr>
              <a:lnSpc>
                <a:spcPct val="90000"/>
              </a:lnSpc>
              <a:defRPr/>
            </a:pPr>
            <a:r>
              <a:rPr lang="en-US" sz="4500" dirty="0">
                <a:solidFill>
                  <a:schemeClr val="tx1">
                    <a:lumMod val="50000"/>
                    <a:lumOff val="50000"/>
                  </a:schemeClr>
                </a:solidFill>
                <a:latin typeface="Arial" pitchFamily="34" charset="0"/>
                <a:ea typeface="+mj-ea"/>
                <a:cs typeface="Arial" pitchFamily="34" charset="0"/>
              </a:rPr>
              <a:t>NCR RealPOS </a:t>
            </a:r>
            <a:r>
              <a:rPr lang="en-US" sz="4500" dirty="0" smtClean="0">
                <a:solidFill>
                  <a:schemeClr val="tx1">
                    <a:lumMod val="50000"/>
                    <a:lumOff val="50000"/>
                  </a:schemeClr>
                </a:solidFill>
                <a:latin typeface="Arial" pitchFamily="34" charset="0"/>
                <a:ea typeface="+mj-ea"/>
                <a:cs typeface="Arial" pitchFamily="34" charset="0"/>
              </a:rPr>
              <a:t>XD15 Display</a:t>
            </a:r>
            <a:endParaRPr lang="en-US" sz="4500" dirty="0">
              <a:solidFill>
                <a:schemeClr val="tx1">
                  <a:lumMod val="50000"/>
                  <a:lumOff val="50000"/>
                </a:schemeClr>
              </a:solidFill>
              <a:latin typeface="Arial" pitchFamily="34" charset="0"/>
              <a:ea typeface="+mj-ea"/>
              <a:cs typeface="Arial" pitchFamily="34" charset="0"/>
            </a:endParaRPr>
          </a:p>
        </p:txBody>
      </p:sp>
      <p:sp>
        <p:nvSpPr>
          <p:cNvPr id="4" name="Rectangle 3"/>
          <p:cNvSpPr/>
          <p:nvPr/>
        </p:nvSpPr>
        <p:spPr>
          <a:xfrm>
            <a:off x="8150537" y="2035988"/>
            <a:ext cx="5271946" cy="543161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5" name="Footer Placeholder 4"/>
          <p:cNvSpPr>
            <a:spLocks noGrp="1"/>
          </p:cNvSpPr>
          <p:nvPr>
            <p:ph type="ftr" sz="quarter" idx="11"/>
          </p:nvPr>
        </p:nvSpPr>
        <p:spPr/>
        <p:txBody>
          <a:bodyPr/>
          <a:lstStyle/>
          <a:p>
            <a:r>
              <a:rPr lang="en-US" dirty="0" smtClean="0"/>
              <a:t>NCR Confidential</a:t>
            </a:r>
          </a:p>
        </p:txBody>
      </p:sp>
      <p:sp>
        <p:nvSpPr>
          <p:cNvPr id="6" name="Slide Number Placeholder 5"/>
          <p:cNvSpPr>
            <a:spLocks noGrp="1"/>
          </p:cNvSpPr>
          <p:nvPr>
            <p:ph type="sldNum" sz="quarter" idx="12"/>
          </p:nvPr>
        </p:nvSpPr>
        <p:spPr/>
        <p:txBody>
          <a:bodyPr/>
          <a:lstStyle/>
          <a:p>
            <a:fld id="{2A35049D-DB52-454A-B8E6-A59A17E9EA13}" type="slidenum">
              <a:rPr lang="en-US" smtClean="0"/>
              <a:t>7</a:t>
            </a:fld>
            <a:endParaRPr lang="en-US" dirty="0"/>
          </a:p>
        </p:txBody>
      </p:sp>
      <p:sp>
        <p:nvSpPr>
          <p:cNvPr id="10" name="Rectangle 9"/>
          <p:cNvSpPr/>
          <p:nvPr/>
        </p:nvSpPr>
        <p:spPr>
          <a:xfrm>
            <a:off x="1241694" y="945379"/>
            <a:ext cx="10718832" cy="590931"/>
          </a:xfrm>
          <a:prstGeom prst="rect">
            <a:avLst/>
          </a:prstGeom>
        </p:spPr>
        <p:txBody>
          <a:bodyPr wrap="none" lIns="146304" tIns="73152" rIns="146304" bIns="73152">
            <a:spAutoFit/>
          </a:bodyPr>
          <a:lstStyle/>
          <a:p>
            <a:r>
              <a:rPr lang="en-US" sz="2900" dirty="0">
                <a:solidFill>
                  <a:schemeClr val="accent1"/>
                </a:solidFill>
                <a:latin typeface="Arial" pitchFamily="34" charset="0"/>
                <a:ea typeface="+mj-ea"/>
                <a:cs typeface="Arial" pitchFamily="34" charset="0"/>
              </a:rPr>
              <a:t>The look you want with the performance and reliability you need</a:t>
            </a:r>
          </a:p>
        </p:txBody>
      </p:sp>
      <p:sp>
        <p:nvSpPr>
          <p:cNvPr id="13" name="TextBox 7"/>
          <p:cNvSpPr txBox="1">
            <a:spLocks noChangeArrowheads="1"/>
          </p:cNvSpPr>
          <p:nvPr/>
        </p:nvSpPr>
        <p:spPr bwMode="auto">
          <a:xfrm>
            <a:off x="1604555" y="1942449"/>
            <a:ext cx="6333542" cy="5318379"/>
          </a:xfrm>
          <a:prstGeom prst="rect">
            <a:avLst/>
          </a:prstGeom>
          <a:noFill/>
          <a:ln w="9525">
            <a:noFill/>
            <a:miter lim="800000"/>
            <a:headEnd/>
            <a:tailEnd/>
          </a:ln>
        </p:spPr>
        <p:txBody>
          <a:bodyPr wrap="square" lIns="146304" tIns="73152" rIns="146304" bIns="73152">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pPr marL="0" indent="0">
              <a:buNone/>
            </a:pPr>
            <a:r>
              <a:rPr lang="en-US" dirty="0" smtClean="0"/>
              <a:t>15” LED-backlit </a:t>
            </a:r>
            <a:r>
              <a:rPr lang="en-US" dirty="0"/>
              <a:t>LCD </a:t>
            </a:r>
          </a:p>
          <a:p>
            <a:pPr marL="465138" lvl="2" indent="-233363">
              <a:buFont typeface="Arial" panose="020B0604020202020204" pitchFamily="34" charset="0"/>
              <a:buChar char="•"/>
            </a:pPr>
            <a:r>
              <a:rPr lang="en-US" sz="1800" dirty="0" smtClean="0">
                <a:solidFill>
                  <a:schemeClr val="bg1"/>
                </a:solidFill>
              </a:rPr>
              <a:t>500 cd/m</a:t>
            </a:r>
            <a:r>
              <a:rPr lang="en-US" sz="1800" baseline="30000" dirty="0" smtClean="0">
                <a:solidFill>
                  <a:schemeClr val="bg1"/>
                </a:solidFill>
              </a:rPr>
              <a:t>2 </a:t>
            </a:r>
            <a:r>
              <a:rPr lang="en-US" sz="1800" dirty="0" smtClean="0">
                <a:solidFill>
                  <a:schemeClr val="bg1"/>
                </a:solidFill>
              </a:rPr>
              <a:t>high bright LED backlight</a:t>
            </a:r>
          </a:p>
          <a:p>
            <a:pPr marL="465138" lvl="2" indent="-233363">
              <a:buFont typeface="Arial" panose="020B0604020202020204" pitchFamily="34" charset="0"/>
              <a:buChar char="•"/>
            </a:pPr>
            <a:r>
              <a:rPr lang="en-US" sz="1800" dirty="0" smtClean="0">
                <a:solidFill>
                  <a:schemeClr val="bg1"/>
                </a:solidFill>
              </a:rPr>
              <a:t>Native </a:t>
            </a:r>
            <a:r>
              <a:rPr lang="en-US" sz="1800" dirty="0">
                <a:solidFill>
                  <a:schemeClr val="bg1"/>
                </a:solidFill>
              </a:rPr>
              <a:t>resolution: XGA (1024x768)</a:t>
            </a:r>
          </a:p>
          <a:p>
            <a:pPr marL="465138" lvl="2" indent="-233363">
              <a:buFont typeface="Arial" panose="020B0604020202020204" pitchFamily="34" charset="0"/>
              <a:buChar char="•"/>
            </a:pPr>
            <a:r>
              <a:rPr lang="en-US" sz="1800" dirty="0" smtClean="0">
                <a:solidFill>
                  <a:schemeClr val="bg1"/>
                </a:solidFill>
              </a:rPr>
              <a:t>Long-life LC D</a:t>
            </a:r>
          </a:p>
          <a:p>
            <a:pPr marL="465138" lvl="2" indent="-233363">
              <a:buFont typeface="Arial" panose="020B0604020202020204" pitchFamily="34" charset="0"/>
              <a:buChar char="•"/>
            </a:pPr>
            <a:endParaRPr lang="en-US" sz="1000" dirty="0">
              <a:solidFill>
                <a:schemeClr val="bg1"/>
              </a:solidFill>
            </a:endParaRPr>
          </a:p>
          <a:p>
            <a:pPr marL="0" lvl="1">
              <a:buNone/>
            </a:pPr>
            <a:r>
              <a:rPr lang="en-US" sz="2000" dirty="0" smtClean="0">
                <a:latin typeface="+mn-lt"/>
              </a:rPr>
              <a:t>New X-Series </a:t>
            </a:r>
            <a:r>
              <a:rPr lang="en-US" sz="2000" dirty="0" smtClean="0">
                <a:latin typeface="+mn-lt"/>
              </a:rPr>
              <a:t>family design</a:t>
            </a:r>
            <a:endParaRPr lang="en-US" sz="2000" dirty="0" smtClean="0">
              <a:solidFill>
                <a:schemeClr val="bg1"/>
              </a:solidFill>
              <a:latin typeface="+mn-lt"/>
            </a:endParaRPr>
          </a:p>
          <a:p>
            <a:pPr marL="465138" lvl="2" indent="-233363">
              <a:buFont typeface="Arial" panose="020B0604020202020204" pitchFamily="34" charset="0"/>
              <a:buChar char="•"/>
            </a:pPr>
            <a:r>
              <a:rPr lang="en-US" sz="1800" dirty="0" smtClean="0">
                <a:solidFill>
                  <a:schemeClr val="bg1"/>
                </a:solidFill>
              </a:rPr>
              <a:t>Zero bezel design</a:t>
            </a:r>
          </a:p>
          <a:p>
            <a:pPr marL="465138" lvl="2" indent="-233363">
              <a:buFont typeface="Arial" panose="020B0604020202020204" pitchFamily="34" charset="0"/>
              <a:buChar char="•"/>
            </a:pPr>
            <a:r>
              <a:rPr lang="en-US" sz="1800" dirty="0" smtClean="0">
                <a:solidFill>
                  <a:schemeClr val="bg1"/>
                </a:solidFill>
              </a:rPr>
              <a:t>NCR black color</a:t>
            </a:r>
          </a:p>
          <a:p>
            <a:pPr marL="465138" lvl="2" indent="-233363">
              <a:buFont typeface="Arial" panose="020B0604020202020204" pitchFamily="34" charset="0"/>
              <a:buChar char="•"/>
            </a:pPr>
            <a:r>
              <a:rPr lang="en-US" sz="1800" dirty="0" smtClean="0">
                <a:solidFill>
                  <a:schemeClr val="bg1"/>
                </a:solidFill>
              </a:rPr>
              <a:t>Software OSD support (no OSD buttons)</a:t>
            </a:r>
            <a:endParaRPr lang="en-US" sz="1800" dirty="0">
              <a:solidFill>
                <a:schemeClr val="bg1"/>
              </a:solidFill>
            </a:endParaRPr>
          </a:p>
          <a:p>
            <a:pPr marL="0" indent="0">
              <a:buNone/>
            </a:pPr>
            <a:r>
              <a:rPr lang="en-US" dirty="0"/>
              <a:t>Flexible configuration options</a:t>
            </a:r>
          </a:p>
          <a:p>
            <a:pPr marL="465138" lvl="1" indent="-233363">
              <a:buFont typeface="Arial" panose="020B0604020202020204" pitchFamily="34" charset="0"/>
              <a:buChar char="•"/>
            </a:pPr>
            <a:r>
              <a:rPr lang="en-US" sz="1800" dirty="0"/>
              <a:t>Encrypted 3-track MSR</a:t>
            </a:r>
          </a:p>
          <a:p>
            <a:pPr marL="465138" lvl="1" indent="-233363">
              <a:buFont typeface="Arial" panose="020B0604020202020204" pitchFamily="34" charset="0"/>
              <a:buChar char="•"/>
            </a:pPr>
            <a:r>
              <a:rPr lang="en-US" sz="1800" dirty="0"/>
              <a:t>Biometric fingerprint </a:t>
            </a:r>
            <a:r>
              <a:rPr lang="en-US" sz="1800" dirty="0" smtClean="0"/>
              <a:t>reader</a:t>
            </a:r>
            <a:endParaRPr lang="en-US" sz="1800" dirty="0"/>
          </a:p>
          <a:p>
            <a:pPr marL="465138" lvl="1" indent="-233363">
              <a:buFont typeface="Arial" panose="020B0604020202020204" pitchFamily="34" charset="0"/>
              <a:buChar char="•"/>
            </a:pPr>
            <a:r>
              <a:rPr lang="en-US" sz="1800" dirty="0"/>
              <a:t>Versatile mount options (VESA 75mm </a:t>
            </a:r>
            <a:r>
              <a:rPr lang="en-US" sz="1800" dirty="0" smtClean="0"/>
              <a:t> and 100mm)</a:t>
            </a:r>
            <a:endParaRPr lang="en-US" sz="1800" dirty="0"/>
          </a:p>
          <a:p>
            <a:r>
              <a:rPr lang="en-US" dirty="0"/>
              <a:t>Advanced connectivity</a:t>
            </a:r>
          </a:p>
          <a:p>
            <a:pPr marL="465138" lvl="2" indent="-233363">
              <a:buFont typeface="Arial" panose="020B0604020202020204" pitchFamily="34" charset="0"/>
              <a:buChar char="•"/>
            </a:pPr>
            <a:r>
              <a:rPr lang="en-US" sz="1800" dirty="0">
                <a:solidFill>
                  <a:schemeClr val="bg1"/>
                </a:solidFill>
              </a:rPr>
              <a:t>HDMI, DisplayPort, VGA, DVI (via HDMI) </a:t>
            </a:r>
          </a:p>
          <a:p>
            <a:pPr marL="465138" lvl="2" indent="-233363">
              <a:buFont typeface="Arial" panose="020B0604020202020204" pitchFamily="34" charset="0"/>
              <a:buChar char="•"/>
            </a:pPr>
            <a:r>
              <a:rPr lang="en-US" sz="1800" dirty="0">
                <a:solidFill>
                  <a:schemeClr val="bg1"/>
                </a:solidFill>
              </a:rPr>
              <a:t>Terminal Powered via 12V </a:t>
            </a:r>
            <a:r>
              <a:rPr lang="en-US" sz="1800" dirty="0" smtClean="0">
                <a:solidFill>
                  <a:schemeClr val="bg1"/>
                </a:solidFill>
              </a:rPr>
              <a:t>Powered</a:t>
            </a:r>
          </a:p>
          <a:p>
            <a:pPr marL="465138" lvl="2" indent="-233363">
              <a:buFont typeface="Arial" panose="020B0604020202020204" pitchFamily="34" charset="0"/>
              <a:buChar char="•"/>
            </a:pPr>
            <a:r>
              <a:rPr lang="en-US" sz="1800" dirty="0" smtClean="0">
                <a:solidFill>
                  <a:schemeClr val="bg1"/>
                </a:solidFill>
              </a:rPr>
              <a:t>Open USB port for additional peripherals</a:t>
            </a:r>
            <a:endParaRPr lang="en-US" sz="1800" dirty="0">
              <a:solidFill>
                <a:schemeClr val="bg1"/>
              </a:solidFill>
            </a:endParaRPr>
          </a:p>
        </p:txBody>
      </p:sp>
      <p:pic>
        <p:nvPicPr>
          <p:cNvPr id="12" name="Picture 3" descr="C:\Users\aa185059\Documents\Displays and Keyboards\Rendering for Bob\2014_01_06_Next Gen 15in Variants display on Value stand.279.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2123" t="3421" r="31052" b="5095"/>
          <a:stretch/>
        </p:blipFill>
        <p:spPr bwMode="auto">
          <a:xfrm>
            <a:off x="8563170" y="2514600"/>
            <a:ext cx="4350855"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107788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79329" y="2039618"/>
            <a:ext cx="6480539" cy="54279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7" name="TextBox 6"/>
          <p:cNvSpPr txBox="1"/>
          <p:nvPr/>
        </p:nvSpPr>
        <p:spPr>
          <a:xfrm>
            <a:off x="1219623" y="309671"/>
            <a:ext cx="12612757" cy="768210"/>
          </a:xfrm>
          <a:prstGeom prst="rect">
            <a:avLst/>
          </a:prstGeom>
          <a:noFill/>
        </p:spPr>
        <p:txBody>
          <a:bodyPr wrap="square" lIns="146304" tIns="73152" rIns="146304" bIns="73152">
            <a:spAutoFit/>
          </a:bodyPr>
          <a:lstStyle/>
          <a:p>
            <a:pPr>
              <a:lnSpc>
                <a:spcPct val="90000"/>
              </a:lnSpc>
              <a:defRPr/>
            </a:pPr>
            <a:r>
              <a:rPr lang="en-US" sz="4500" dirty="0">
                <a:solidFill>
                  <a:schemeClr val="tx1">
                    <a:lumMod val="50000"/>
                    <a:lumOff val="50000"/>
                  </a:schemeClr>
                </a:solidFill>
                <a:latin typeface="Arial" pitchFamily="34" charset="0"/>
                <a:ea typeface="+mj-ea"/>
                <a:cs typeface="Arial" pitchFamily="34" charset="0"/>
              </a:rPr>
              <a:t>NCR RealPOS </a:t>
            </a:r>
            <a:r>
              <a:rPr lang="en-US" sz="4500" dirty="0" smtClean="0">
                <a:solidFill>
                  <a:schemeClr val="tx1">
                    <a:lumMod val="50000"/>
                    <a:lumOff val="50000"/>
                  </a:schemeClr>
                </a:solidFill>
                <a:latin typeface="Arial" pitchFamily="34" charset="0"/>
                <a:ea typeface="+mj-ea"/>
                <a:cs typeface="Arial" pitchFamily="34" charset="0"/>
              </a:rPr>
              <a:t>XD10/XT10 Display</a:t>
            </a:r>
            <a:endParaRPr lang="en-US" sz="4500" dirty="0">
              <a:solidFill>
                <a:schemeClr val="tx1">
                  <a:lumMod val="50000"/>
                  <a:lumOff val="50000"/>
                </a:schemeClr>
              </a:solidFill>
              <a:latin typeface="Arial" pitchFamily="34" charset="0"/>
              <a:ea typeface="+mj-ea"/>
              <a:cs typeface="Arial" pitchFamily="34" charset="0"/>
            </a:endParaRPr>
          </a:p>
        </p:txBody>
      </p:sp>
      <p:sp>
        <p:nvSpPr>
          <p:cNvPr id="22530" name="TextBox 7"/>
          <p:cNvSpPr txBox="1">
            <a:spLocks noChangeArrowheads="1"/>
          </p:cNvSpPr>
          <p:nvPr/>
        </p:nvSpPr>
        <p:spPr bwMode="auto">
          <a:xfrm>
            <a:off x="1552826" y="2035989"/>
            <a:ext cx="6333542" cy="5656933"/>
          </a:xfrm>
          <a:prstGeom prst="rect">
            <a:avLst/>
          </a:prstGeom>
          <a:noFill/>
          <a:ln w="9525">
            <a:noFill/>
            <a:miter lim="800000"/>
            <a:headEnd/>
            <a:tailEnd/>
          </a:ln>
        </p:spPr>
        <p:txBody>
          <a:bodyPr wrap="square" lIns="146304" tIns="73152" rIns="146304" bIns="73152">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pPr marL="0" indent="0">
              <a:buNone/>
            </a:pPr>
            <a:r>
              <a:rPr lang="en-US" dirty="0" smtClean="0"/>
              <a:t>10.4” LED-backlit </a:t>
            </a:r>
            <a:r>
              <a:rPr lang="en-US" dirty="0"/>
              <a:t>LCD </a:t>
            </a:r>
          </a:p>
          <a:p>
            <a:pPr marL="546101" lvl="2" indent="-360680">
              <a:buFont typeface="Arial" panose="020B0604020202020204" pitchFamily="34" charset="0"/>
              <a:buChar char="•"/>
            </a:pPr>
            <a:r>
              <a:rPr lang="en-US" sz="1800" dirty="0" smtClean="0">
                <a:solidFill>
                  <a:schemeClr val="bg1"/>
                </a:solidFill>
              </a:rPr>
              <a:t>400 cd/m</a:t>
            </a:r>
            <a:r>
              <a:rPr lang="en-US" sz="1800" baseline="30000" dirty="0" smtClean="0">
                <a:solidFill>
                  <a:schemeClr val="bg1"/>
                </a:solidFill>
              </a:rPr>
              <a:t>2 </a:t>
            </a:r>
            <a:r>
              <a:rPr lang="en-US" sz="1800" dirty="0" smtClean="0">
                <a:solidFill>
                  <a:schemeClr val="bg1"/>
                </a:solidFill>
              </a:rPr>
              <a:t>high bright LED backlight (non-touch)</a:t>
            </a:r>
          </a:p>
          <a:p>
            <a:pPr marL="546101" lvl="2" indent="-360680">
              <a:buFont typeface="Arial" panose="020B0604020202020204" pitchFamily="34" charset="0"/>
              <a:buChar char="•"/>
            </a:pPr>
            <a:r>
              <a:rPr lang="en-US" sz="1800" dirty="0" smtClean="0">
                <a:solidFill>
                  <a:schemeClr val="bg1"/>
                </a:solidFill>
              </a:rPr>
              <a:t>320 </a:t>
            </a:r>
            <a:r>
              <a:rPr lang="en-US" sz="1800" dirty="0">
                <a:solidFill>
                  <a:schemeClr val="bg1"/>
                </a:solidFill>
              </a:rPr>
              <a:t>cd/m</a:t>
            </a:r>
            <a:r>
              <a:rPr lang="en-US" sz="1800" baseline="30000" dirty="0">
                <a:solidFill>
                  <a:schemeClr val="bg1"/>
                </a:solidFill>
              </a:rPr>
              <a:t>2 </a:t>
            </a:r>
            <a:r>
              <a:rPr lang="en-US" sz="1800" dirty="0">
                <a:solidFill>
                  <a:schemeClr val="bg1"/>
                </a:solidFill>
              </a:rPr>
              <a:t>high bright LED </a:t>
            </a:r>
            <a:r>
              <a:rPr lang="en-US" sz="1800" dirty="0" smtClean="0">
                <a:solidFill>
                  <a:schemeClr val="bg1"/>
                </a:solidFill>
              </a:rPr>
              <a:t>backlight (resistive touch)</a:t>
            </a:r>
            <a:endParaRPr lang="en-US" sz="1800" dirty="0">
              <a:solidFill>
                <a:schemeClr val="bg1"/>
              </a:solidFill>
            </a:endParaRPr>
          </a:p>
          <a:p>
            <a:pPr marL="546101" lvl="2" indent="-360680">
              <a:buFont typeface="Arial" panose="020B0604020202020204" pitchFamily="34" charset="0"/>
              <a:buChar char="•"/>
            </a:pPr>
            <a:r>
              <a:rPr lang="en-US" sz="1800" dirty="0" smtClean="0">
                <a:solidFill>
                  <a:schemeClr val="bg1"/>
                </a:solidFill>
              </a:rPr>
              <a:t>Native </a:t>
            </a:r>
            <a:r>
              <a:rPr lang="en-US" sz="1800" dirty="0">
                <a:solidFill>
                  <a:schemeClr val="bg1"/>
                </a:solidFill>
              </a:rPr>
              <a:t>resolution: </a:t>
            </a:r>
            <a:r>
              <a:rPr lang="en-US" sz="1800" dirty="0" smtClean="0">
                <a:solidFill>
                  <a:schemeClr val="bg1"/>
                </a:solidFill>
              </a:rPr>
              <a:t>SVGA (800x600)</a:t>
            </a:r>
            <a:endParaRPr lang="en-US" sz="1800" dirty="0">
              <a:solidFill>
                <a:schemeClr val="bg1"/>
              </a:solidFill>
            </a:endParaRPr>
          </a:p>
          <a:p>
            <a:pPr marL="0" lvl="1">
              <a:buNone/>
            </a:pPr>
            <a:endParaRPr lang="en-US" sz="600" dirty="0" smtClean="0"/>
          </a:p>
          <a:p>
            <a:pPr marL="0" lvl="1">
              <a:buNone/>
            </a:pPr>
            <a:endParaRPr lang="en-US" sz="600" dirty="0" smtClean="0"/>
          </a:p>
          <a:p>
            <a:pPr marL="0" lvl="1">
              <a:buNone/>
            </a:pPr>
            <a:r>
              <a:rPr lang="en-US" sz="2000" dirty="0"/>
              <a:t>Resistive touch option (XT10)</a:t>
            </a:r>
            <a:endParaRPr lang="en-US" sz="1800" dirty="0"/>
          </a:p>
          <a:p>
            <a:pPr marL="0" lvl="1">
              <a:buNone/>
            </a:pPr>
            <a:endParaRPr lang="en-US" sz="1000" dirty="0" smtClean="0"/>
          </a:p>
          <a:p>
            <a:pPr marL="0" lvl="1">
              <a:buNone/>
            </a:pPr>
            <a:r>
              <a:rPr lang="en-US" sz="2000" dirty="0" smtClean="0"/>
              <a:t>New X-Series </a:t>
            </a:r>
            <a:r>
              <a:rPr lang="en-US" sz="2000" dirty="0" smtClean="0"/>
              <a:t>family design</a:t>
            </a:r>
            <a:endParaRPr lang="en-US" sz="2000" dirty="0" smtClean="0"/>
          </a:p>
          <a:p>
            <a:pPr marL="465138" lvl="2" indent="-233363">
              <a:buFont typeface="Arial" panose="020B0604020202020204" pitchFamily="34" charset="0"/>
              <a:buChar char="•"/>
            </a:pPr>
            <a:r>
              <a:rPr lang="en-US" sz="1800" dirty="0" smtClean="0">
                <a:solidFill>
                  <a:schemeClr val="bg1"/>
                </a:solidFill>
              </a:rPr>
              <a:t>Zero </a:t>
            </a:r>
            <a:r>
              <a:rPr lang="en-US" sz="1800" dirty="0">
                <a:solidFill>
                  <a:schemeClr val="bg1"/>
                </a:solidFill>
              </a:rPr>
              <a:t>bezel design</a:t>
            </a:r>
          </a:p>
          <a:p>
            <a:pPr marL="465138" lvl="2" indent="-233363">
              <a:buFont typeface="Arial" panose="020B0604020202020204" pitchFamily="34" charset="0"/>
              <a:buChar char="•"/>
            </a:pPr>
            <a:r>
              <a:rPr lang="en-US" sz="1800" dirty="0">
                <a:solidFill>
                  <a:schemeClr val="bg1"/>
                </a:solidFill>
              </a:rPr>
              <a:t>NCR black color</a:t>
            </a:r>
          </a:p>
          <a:p>
            <a:pPr marL="465138" lvl="2" indent="-233363">
              <a:buFont typeface="Arial" panose="020B0604020202020204" pitchFamily="34" charset="0"/>
              <a:buChar char="•"/>
            </a:pPr>
            <a:r>
              <a:rPr lang="en-US" sz="1800" dirty="0">
                <a:solidFill>
                  <a:schemeClr val="bg1"/>
                </a:solidFill>
              </a:rPr>
              <a:t>Software OSD support (no OSD buttons)</a:t>
            </a:r>
          </a:p>
          <a:p>
            <a:pPr marL="0" indent="0">
              <a:buNone/>
            </a:pPr>
            <a:r>
              <a:rPr lang="en-US" dirty="0" smtClean="0"/>
              <a:t>Flexible </a:t>
            </a:r>
            <a:r>
              <a:rPr lang="en-US" dirty="0"/>
              <a:t>configuration options</a:t>
            </a:r>
          </a:p>
          <a:p>
            <a:pPr marL="465138" lvl="1" indent="-233363">
              <a:buFont typeface="Arial" panose="020B0604020202020204" pitchFamily="34" charset="0"/>
              <a:buChar char="•"/>
            </a:pPr>
            <a:r>
              <a:rPr lang="en-US" sz="1800" dirty="0"/>
              <a:t>Encrypted 3-track </a:t>
            </a:r>
            <a:r>
              <a:rPr lang="en-US" sz="1800" dirty="0" smtClean="0"/>
              <a:t>MSR</a:t>
            </a:r>
            <a:endParaRPr lang="en-US" sz="1800" dirty="0"/>
          </a:p>
          <a:p>
            <a:pPr marL="465138" lvl="1" indent="-233363">
              <a:buFont typeface="Arial" panose="020B0604020202020204" pitchFamily="34" charset="0"/>
              <a:buChar char="•"/>
            </a:pPr>
            <a:r>
              <a:rPr lang="en-US" sz="1800" dirty="0"/>
              <a:t>Versatile mount options (VESA 75mm )</a:t>
            </a:r>
          </a:p>
          <a:p>
            <a:pPr marL="0" indent="0">
              <a:buNone/>
            </a:pPr>
            <a:r>
              <a:rPr lang="en-US" dirty="0"/>
              <a:t>Advanced connectivity</a:t>
            </a:r>
          </a:p>
          <a:p>
            <a:pPr marL="465138" lvl="2" indent="-233363">
              <a:buFont typeface="Arial" panose="020B0604020202020204" pitchFamily="34" charset="0"/>
              <a:buChar char="•"/>
            </a:pPr>
            <a:r>
              <a:rPr lang="en-US" sz="1800" dirty="0">
                <a:solidFill>
                  <a:schemeClr val="bg1"/>
                </a:solidFill>
              </a:rPr>
              <a:t>HDMI, DisplayPort, VGA, DVI (via HDMI) </a:t>
            </a:r>
          </a:p>
          <a:p>
            <a:pPr marL="465138" lvl="2" indent="-233363">
              <a:buFont typeface="Arial" panose="020B0604020202020204" pitchFamily="34" charset="0"/>
              <a:buChar char="•"/>
            </a:pPr>
            <a:r>
              <a:rPr lang="en-US" sz="1800" dirty="0">
                <a:solidFill>
                  <a:schemeClr val="bg1"/>
                </a:solidFill>
              </a:rPr>
              <a:t>Terminal Powered via 12V </a:t>
            </a:r>
            <a:r>
              <a:rPr lang="en-US" sz="1800" dirty="0" smtClean="0">
                <a:solidFill>
                  <a:schemeClr val="bg1"/>
                </a:solidFill>
              </a:rPr>
              <a:t>Powered</a:t>
            </a:r>
          </a:p>
          <a:p>
            <a:pPr marL="465138" lvl="2" indent="-233363">
              <a:buFont typeface="Arial" panose="020B0604020202020204" pitchFamily="34" charset="0"/>
              <a:buChar char="•"/>
            </a:pPr>
            <a:r>
              <a:rPr lang="en-US" sz="1800" dirty="0" smtClean="0">
                <a:solidFill>
                  <a:schemeClr val="bg1"/>
                </a:solidFill>
              </a:rPr>
              <a:t>External power option</a:t>
            </a:r>
          </a:p>
          <a:p>
            <a:pPr marL="231775" lvl="2"/>
            <a:r>
              <a:rPr lang="en-US" sz="800" dirty="0" smtClean="0">
                <a:solidFill>
                  <a:schemeClr val="bg1"/>
                </a:solidFill>
              </a:rPr>
              <a:t>‘</a:t>
            </a:r>
          </a:p>
        </p:txBody>
      </p:sp>
      <p:sp>
        <p:nvSpPr>
          <p:cNvPr id="3" name="Rectangle 2"/>
          <p:cNvSpPr/>
          <p:nvPr/>
        </p:nvSpPr>
        <p:spPr>
          <a:xfrm>
            <a:off x="1241694" y="838200"/>
            <a:ext cx="10718832" cy="590931"/>
          </a:xfrm>
          <a:prstGeom prst="rect">
            <a:avLst/>
          </a:prstGeom>
        </p:spPr>
        <p:txBody>
          <a:bodyPr wrap="none" lIns="146304" tIns="73152" rIns="146304" bIns="73152">
            <a:spAutoFit/>
          </a:bodyPr>
          <a:lstStyle/>
          <a:p>
            <a:r>
              <a:rPr lang="en-US" sz="2900" dirty="0">
                <a:solidFill>
                  <a:schemeClr val="accent1"/>
                </a:solidFill>
                <a:latin typeface="Arial" pitchFamily="34" charset="0"/>
                <a:ea typeface="+mj-ea"/>
                <a:cs typeface="Arial" pitchFamily="34" charset="0"/>
              </a:rPr>
              <a:t>The look you want with the performance and reliability you need</a:t>
            </a:r>
          </a:p>
        </p:txBody>
      </p:sp>
      <p:sp>
        <p:nvSpPr>
          <p:cNvPr id="4" name="Rectangle 3"/>
          <p:cNvSpPr/>
          <p:nvPr/>
        </p:nvSpPr>
        <p:spPr>
          <a:xfrm>
            <a:off x="8242768" y="2057760"/>
            <a:ext cx="5778032" cy="540984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5" name="Footer Placeholder 4"/>
          <p:cNvSpPr>
            <a:spLocks noGrp="1"/>
          </p:cNvSpPr>
          <p:nvPr>
            <p:ph type="ftr" sz="quarter" idx="11"/>
          </p:nvPr>
        </p:nvSpPr>
        <p:spPr/>
        <p:txBody>
          <a:bodyPr/>
          <a:lstStyle/>
          <a:p>
            <a:r>
              <a:rPr lang="en-US" dirty="0" smtClean="0"/>
              <a:t>NCR Confidential</a:t>
            </a:r>
          </a:p>
        </p:txBody>
      </p:sp>
      <p:sp>
        <p:nvSpPr>
          <p:cNvPr id="6" name="Slide Number Placeholder 5"/>
          <p:cNvSpPr>
            <a:spLocks noGrp="1"/>
          </p:cNvSpPr>
          <p:nvPr>
            <p:ph type="sldNum" sz="quarter" idx="12"/>
          </p:nvPr>
        </p:nvSpPr>
        <p:spPr/>
        <p:txBody>
          <a:bodyPr/>
          <a:lstStyle/>
          <a:p>
            <a:fld id="{2A35049D-DB52-454A-B8E6-A59A17E9EA13}" type="slidenum">
              <a:rPr lang="en-US" smtClean="0"/>
              <a:t>8</a:t>
            </a:fld>
            <a:endParaRPr lang="en-US" dirty="0"/>
          </a:p>
        </p:txBody>
      </p:sp>
      <p:pic>
        <p:nvPicPr>
          <p:cNvPr id="307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t="8448" r="3318" b="4003"/>
          <a:stretch/>
        </p:blipFill>
        <p:spPr bwMode="auto">
          <a:xfrm>
            <a:off x="8358680" y="2743200"/>
            <a:ext cx="5167264"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83423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235808" y="81281"/>
            <a:ext cx="13089792" cy="768210"/>
          </a:xfrm>
          <a:prstGeom prst="rect">
            <a:avLst/>
          </a:prstGeom>
          <a:noFill/>
        </p:spPr>
        <p:txBody>
          <a:bodyPr wrap="square" lIns="146304" tIns="73152" rIns="146304" bIns="73152">
            <a:spAutoFit/>
          </a:bodyPr>
          <a:lstStyle/>
          <a:p>
            <a:pPr>
              <a:lnSpc>
                <a:spcPct val="90000"/>
              </a:lnSpc>
            </a:pPr>
            <a:r>
              <a:rPr lang="en-US" sz="4500" dirty="0">
                <a:solidFill>
                  <a:schemeClr val="tx1">
                    <a:lumMod val="50000"/>
                    <a:lumOff val="50000"/>
                  </a:schemeClr>
                </a:solidFill>
                <a:latin typeface="Arial" pitchFamily="34" charset="0"/>
                <a:ea typeface="+mj-ea"/>
                <a:cs typeface="Arial" pitchFamily="34" charset="0"/>
              </a:rPr>
              <a:t>NCR RealPOS X-Series </a:t>
            </a:r>
            <a:r>
              <a:rPr lang="en-US" sz="4500" dirty="0" smtClean="0">
                <a:solidFill>
                  <a:schemeClr val="tx1">
                    <a:lumMod val="50000"/>
                    <a:lumOff val="50000"/>
                  </a:schemeClr>
                </a:solidFill>
                <a:latin typeface="Arial" pitchFamily="34" charset="0"/>
                <a:ea typeface="+mj-ea"/>
                <a:cs typeface="Arial" pitchFamily="34" charset="0"/>
              </a:rPr>
              <a:t>Displays</a:t>
            </a:r>
            <a:endParaRPr lang="en-US" sz="4500" dirty="0">
              <a:solidFill>
                <a:schemeClr val="tx1">
                  <a:lumMod val="50000"/>
                  <a:lumOff val="50000"/>
                </a:schemeClr>
              </a:solidFill>
              <a:latin typeface="Arial" pitchFamily="34" charset="0"/>
              <a:ea typeface="+mj-ea"/>
              <a:cs typeface="Arial" pitchFamily="34" charset="0"/>
            </a:endParaRPr>
          </a:p>
        </p:txBody>
      </p:sp>
      <p:sp>
        <p:nvSpPr>
          <p:cNvPr id="11" name="Rectangle 10"/>
          <p:cNvSpPr/>
          <p:nvPr/>
        </p:nvSpPr>
        <p:spPr>
          <a:xfrm>
            <a:off x="9677400" y="1356633"/>
            <a:ext cx="4325258" cy="616611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defTabSz="914400"/>
            <a:r>
              <a:rPr lang="en-US" sz="2200" b="1" dirty="0">
                <a:solidFill>
                  <a:srgbClr val="FFFFFF"/>
                </a:solidFill>
              </a:rPr>
              <a:t>Integrated USB “bays”</a:t>
            </a:r>
          </a:p>
          <a:p>
            <a:pPr marL="231774" indent="-231774" defTabSz="914400">
              <a:buFont typeface="Arial" pitchFamily="34" charset="0"/>
              <a:buChar char="•"/>
            </a:pPr>
            <a:r>
              <a:rPr lang="en-US" sz="2100" dirty="0">
                <a:solidFill>
                  <a:srgbClr val="FFFFFF"/>
                </a:solidFill>
              </a:rPr>
              <a:t>Encrypted MSR</a:t>
            </a:r>
          </a:p>
          <a:p>
            <a:pPr marL="231774" indent="-231774" defTabSz="914400">
              <a:buFont typeface="Arial" pitchFamily="34" charset="0"/>
              <a:buChar char="•"/>
            </a:pPr>
            <a:r>
              <a:rPr lang="en-US" sz="2100" dirty="0">
                <a:solidFill>
                  <a:srgbClr val="FFFFFF"/>
                </a:solidFill>
              </a:rPr>
              <a:t>Biometric fingerprint </a:t>
            </a:r>
            <a:r>
              <a:rPr lang="en-US" sz="2100" dirty="0" smtClean="0">
                <a:solidFill>
                  <a:srgbClr val="FFFFFF"/>
                </a:solidFill>
              </a:rPr>
              <a:t>reader*</a:t>
            </a:r>
          </a:p>
          <a:p>
            <a:pPr marL="231774" indent="-231774" defTabSz="914400">
              <a:buFont typeface="Arial" pitchFamily="34" charset="0"/>
              <a:buChar char="•"/>
            </a:pPr>
            <a:r>
              <a:rPr lang="en-US" sz="2100" dirty="0" smtClean="0">
                <a:solidFill>
                  <a:srgbClr val="FFFFFF"/>
                </a:solidFill>
              </a:rPr>
              <a:t>Open 5V USB port</a:t>
            </a:r>
            <a:endParaRPr lang="en-US" sz="2100" dirty="0">
              <a:solidFill>
                <a:srgbClr val="FFFFFF"/>
              </a:solidFill>
            </a:endParaRPr>
          </a:p>
          <a:p>
            <a:pPr marL="171450" indent="-171450" defTabSz="914400">
              <a:buFont typeface="Arial" pitchFamily="34" charset="0"/>
              <a:buChar char="•"/>
            </a:pPr>
            <a:endParaRPr lang="en-US" sz="2100" dirty="0">
              <a:solidFill>
                <a:srgbClr val="FFFFFF"/>
              </a:solidFill>
            </a:endParaRPr>
          </a:p>
          <a:p>
            <a:pPr defTabSz="914400"/>
            <a:r>
              <a:rPr lang="en-US" sz="2200" b="1" dirty="0">
                <a:solidFill>
                  <a:srgbClr val="FFFFFF"/>
                </a:solidFill>
              </a:rPr>
              <a:t>Mount Options</a:t>
            </a:r>
          </a:p>
          <a:p>
            <a:pPr marL="174626" indent="-174626" defTabSz="914400">
              <a:buFont typeface="Arial" panose="020B0604020202020204" pitchFamily="34" charset="0"/>
              <a:buChar char="•"/>
            </a:pPr>
            <a:r>
              <a:rPr lang="en-US" sz="2200" dirty="0">
                <a:solidFill>
                  <a:srgbClr val="FFFFFF"/>
                </a:solidFill>
              </a:rPr>
              <a:t>Table-top display stand</a:t>
            </a:r>
          </a:p>
          <a:p>
            <a:pPr marL="174626" indent="-174626" defTabSz="914400">
              <a:buFont typeface="Arial" panose="020B0604020202020204" pitchFamily="34" charset="0"/>
              <a:buChar char="•"/>
            </a:pPr>
            <a:r>
              <a:rPr lang="en-US" sz="2200" dirty="0">
                <a:solidFill>
                  <a:srgbClr val="FFFFFF"/>
                </a:solidFill>
              </a:rPr>
              <a:t>Table-top POS stand – supports integrated customer displays</a:t>
            </a:r>
          </a:p>
          <a:p>
            <a:pPr marL="174626" indent="-174626" defTabSz="914400">
              <a:buFont typeface="Arial" panose="020B0604020202020204" pitchFamily="34" charset="0"/>
              <a:buChar char="•"/>
            </a:pPr>
            <a:r>
              <a:rPr lang="en-US" sz="2200" dirty="0">
                <a:solidFill>
                  <a:srgbClr val="FFFFFF"/>
                </a:solidFill>
              </a:rPr>
              <a:t> VESA Mount (</a:t>
            </a:r>
            <a:r>
              <a:rPr lang="en-US" sz="2200" dirty="0" smtClean="0">
                <a:solidFill>
                  <a:srgbClr val="FFFFFF"/>
                </a:solidFill>
              </a:rPr>
              <a:t>75mm/100mm)</a:t>
            </a:r>
            <a:endParaRPr lang="en-US" sz="2200" dirty="0">
              <a:solidFill>
                <a:srgbClr val="FFFFFF"/>
              </a:solidFill>
            </a:endParaRPr>
          </a:p>
          <a:p>
            <a:pPr marL="174626" indent="-174626" defTabSz="914400">
              <a:buFont typeface="Arial" panose="020B0604020202020204" pitchFamily="34" charset="0"/>
              <a:buChar char="•"/>
            </a:pPr>
            <a:endParaRPr lang="en-US" sz="2200" dirty="0">
              <a:solidFill>
                <a:srgbClr val="FFFFFF"/>
              </a:solidFill>
            </a:endParaRPr>
          </a:p>
          <a:p>
            <a:pPr defTabSz="914400"/>
            <a:r>
              <a:rPr lang="en-US" sz="2200" b="1" dirty="0">
                <a:solidFill>
                  <a:srgbClr val="FFFFFF"/>
                </a:solidFill>
              </a:rPr>
              <a:t>Video Interface Options</a:t>
            </a:r>
          </a:p>
          <a:p>
            <a:pPr marL="342901" indent="-342901" defTabSz="914400">
              <a:buFont typeface="Arial" panose="020B0604020202020204" pitchFamily="34" charset="0"/>
              <a:buChar char="•"/>
            </a:pPr>
            <a:r>
              <a:rPr lang="en-US" sz="2200" dirty="0">
                <a:solidFill>
                  <a:srgbClr val="FFFFFF"/>
                </a:solidFill>
              </a:rPr>
              <a:t>HDMI</a:t>
            </a:r>
          </a:p>
          <a:p>
            <a:pPr marL="342901" indent="-342901" defTabSz="914400">
              <a:buFont typeface="Arial" panose="020B0604020202020204" pitchFamily="34" charset="0"/>
              <a:buChar char="•"/>
            </a:pPr>
            <a:r>
              <a:rPr lang="en-US" sz="2200" dirty="0">
                <a:solidFill>
                  <a:srgbClr val="FFFFFF"/>
                </a:solidFill>
              </a:rPr>
              <a:t>DisplayPort</a:t>
            </a:r>
          </a:p>
          <a:p>
            <a:pPr marL="342901" indent="-342901" defTabSz="914400">
              <a:buFont typeface="Arial" panose="020B0604020202020204" pitchFamily="34" charset="0"/>
              <a:buChar char="•"/>
            </a:pPr>
            <a:r>
              <a:rPr lang="en-US" sz="2200" dirty="0">
                <a:solidFill>
                  <a:srgbClr val="FFFFFF"/>
                </a:solidFill>
              </a:rPr>
              <a:t>VGA</a:t>
            </a:r>
          </a:p>
          <a:p>
            <a:pPr marL="342901" indent="-342901" defTabSz="914400">
              <a:buFont typeface="Arial" panose="020B0604020202020204" pitchFamily="34" charset="0"/>
              <a:buChar char="•"/>
            </a:pPr>
            <a:r>
              <a:rPr lang="en-US" sz="2200" dirty="0">
                <a:solidFill>
                  <a:srgbClr val="FFFFFF"/>
                </a:solidFill>
              </a:rPr>
              <a:t>DVI (via HDMI)</a:t>
            </a:r>
          </a:p>
          <a:p>
            <a:pPr marL="342901" indent="-342901" defTabSz="914400">
              <a:buFont typeface="Arial" panose="020B0604020202020204" pitchFamily="34" charset="0"/>
              <a:buChar char="•"/>
            </a:pPr>
            <a:endParaRPr lang="en-US" sz="2200" dirty="0">
              <a:solidFill>
                <a:srgbClr val="FFFFFF"/>
              </a:solidFill>
            </a:endParaRPr>
          </a:p>
          <a:p>
            <a:pPr defTabSz="914400"/>
            <a:r>
              <a:rPr lang="en-US" sz="2100" i="1" dirty="0" smtClean="0">
                <a:solidFill>
                  <a:srgbClr val="FFFFFF"/>
                </a:solidFill>
              </a:rPr>
              <a:t>* XT15 </a:t>
            </a:r>
            <a:r>
              <a:rPr lang="en-US" sz="2100" i="1" dirty="0" smtClean="0">
                <a:solidFill>
                  <a:srgbClr val="FFFFFF"/>
                </a:solidFill>
              </a:rPr>
              <a:t>model only</a:t>
            </a:r>
            <a:endParaRPr lang="en-US" sz="2100" i="1" dirty="0">
              <a:solidFill>
                <a:srgbClr val="FFFFFF"/>
              </a:solidFill>
            </a:endParaRPr>
          </a:p>
        </p:txBody>
      </p:sp>
      <p:sp>
        <p:nvSpPr>
          <p:cNvPr id="3" name="Rectangle 2"/>
          <p:cNvSpPr/>
          <p:nvPr/>
        </p:nvSpPr>
        <p:spPr>
          <a:xfrm>
            <a:off x="990600" y="1358355"/>
            <a:ext cx="8382000" cy="6164392"/>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dirty="0"/>
          </a:p>
        </p:txBody>
      </p:sp>
      <p:sp>
        <p:nvSpPr>
          <p:cNvPr id="12" name="Rectangle 11"/>
          <p:cNvSpPr/>
          <p:nvPr/>
        </p:nvSpPr>
        <p:spPr>
          <a:xfrm>
            <a:off x="1241694" y="609600"/>
            <a:ext cx="7169245" cy="590931"/>
          </a:xfrm>
          <a:prstGeom prst="rect">
            <a:avLst/>
          </a:prstGeom>
        </p:spPr>
        <p:txBody>
          <a:bodyPr wrap="none" lIns="146304" tIns="73152" rIns="146304" bIns="73152">
            <a:spAutoFit/>
          </a:bodyPr>
          <a:lstStyle/>
          <a:p>
            <a:r>
              <a:rPr lang="en-US" sz="2900" dirty="0">
                <a:solidFill>
                  <a:schemeClr val="accent1"/>
                </a:solidFill>
                <a:latin typeface="Arial" pitchFamily="34" charset="0"/>
                <a:ea typeface="+mj-ea"/>
                <a:cs typeface="Arial" pitchFamily="34" charset="0"/>
              </a:rPr>
              <a:t>Versatile configuration and mount options </a:t>
            </a:r>
          </a:p>
        </p:txBody>
      </p:sp>
      <p:sp>
        <p:nvSpPr>
          <p:cNvPr id="4" name="Footer Placeholder 3"/>
          <p:cNvSpPr>
            <a:spLocks noGrp="1"/>
          </p:cNvSpPr>
          <p:nvPr>
            <p:ph type="ftr" sz="quarter" idx="11"/>
          </p:nvPr>
        </p:nvSpPr>
        <p:spPr/>
        <p:txBody>
          <a:bodyPr/>
          <a:lstStyle/>
          <a:p>
            <a:r>
              <a:rPr lang="en-US" dirty="0" smtClean="0"/>
              <a:t>NCR Confidential</a:t>
            </a:r>
          </a:p>
        </p:txBody>
      </p:sp>
      <p:sp>
        <p:nvSpPr>
          <p:cNvPr id="5" name="Slide Number Placeholder 4"/>
          <p:cNvSpPr>
            <a:spLocks noGrp="1"/>
          </p:cNvSpPr>
          <p:nvPr>
            <p:ph type="sldNum" sz="quarter" idx="12"/>
          </p:nvPr>
        </p:nvSpPr>
        <p:spPr/>
        <p:txBody>
          <a:bodyPr/>
          <a:lstStyle/>
          <a:p>
            <a:fld id="{2A35049D-DB52-454A-B8E6-A59A17E9EA13}" type="slidenum">
              <a:rPr lang="en-US" smtClean="0"/>
              <a:t>9</a:t>
            </a:fld>
            <a:endParaRPr lang="en-US" dirty="0"/>
          </a:p>
        </p:txBody>
      </p:sp>
      <p:pic>
        <p:nvPicPr>
          <p:cNvPr id="13" name="Picture 3" descr="C:\Users\aa185059\Documents\Displays and Keyboards\Rendering for Bob\2014_01_06_Next Gen 15in Variants display on Value stand.279.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22123" t="3421" r="31052" b="5095"/>
          <a:stretch/>
        </p:blipFill>
        <p:spPr bwMode="auto">
          <a:xfrm>
            <a:off x="5585031" y="1668115"/>
            <a:ext cx="2825908" cy="277157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a185059\Documents\Displays and Keyboards\2013 Next Gen Displays\5968-5985 10.4 Inch X-Series\10.4inch Photos\NEXTGEN_10.4_VALSTAND_RR1.ti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95433" y="4715230"/>
            <a:ext cx="2552767" cy="279237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aa185059\Documents\Displays and Keyboards\2013 Next Gen Displays\5968-5985 10.4 Inch X-Series\10.4inch Photos\NEXTGEN_10.4_VALSTAND_FR2.t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81200" y="2016177"/>
            <a:ext cx="2473630" cy="239205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aa185059\Documents\Displays and Keyboards\Rendering for Bob\2014_01_06_Next Gen 15in Variants display on Value stand.274.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l="22449" t="8295" r="25599" b="6260"/>
          <a:stretch/>
        </p:blipFill>
        <p:spPr bwMode="auto">
          <a:xfrm>
            <a:off x="6019800" y="4648199"/>
            <a:ext cx="3124200" cy="25794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64676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theme/theme1.xml><?xml version="1.0" encoding="utf-8"?>
<a:theme xmlns:a="http://schemas.openxmlformats.org/drawingml/2006/main" name="content slide">
  <a:themeElements>
    <a:clrScheme name="NCR Brand Theme Colors">
      <a:dk1>
        <a:sysClr val="windowText" lastClr="000000"/>
      </a:dk1>
      <a:lt1>
        <a:sysClr val="window" lastClr="FFFFFF"/>
      </a:lt1>
      <a:dk2>
        <a:srgbClr val="1F497D"/>
      </a:dk2>
      <a:lt2>
        <a:srgbClr val="EEECE1"/>
      </a:lt2>
      <a:accent1>
        <a:srgbClr val="54B948"/>
      </a:accent1>
      <a:accent2>
        <a:srgbClr val="404040"/>
      </a:accent2>
      <a:accent3>
        <a:srgbClr val="95A0A9"/>
      </a:accent3>
      <a:accent4>
        <a:srgbClr val="F7E837"/>
      </a:accent4>
      <a:accent5>
        <a:srgbClr val="E49F11"/>
      </a:accent5>
      <a:accent6>
        <a:srgbClr val="CC3C19"/>
      </a:accent6>
      <a:hlink>
        <a:srgbClr val="4776CC"/>
      </a:hlink>
      <a:folHlink>
        <a:srgbClr val="806DA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NCR Brand Theme Colors">
      <a:dk1>
        <a:sysClr val="windowText" lastClr="000000"/>
      </a:dk1>
      <a:lt1>
        <a:sysClr val="window" lastClr="FFFFFF"/>
      </a:lt1>
      <a:dk2>
        <a:srgbClr val="1F497D"/>
      </a:dk2>
      <a:lt2>
        <a:srgbClr val="EEECE1"/>
      </a:lt2>
      <a:accent1>
        <a:srgbClr val="54B948"/>
      </a:accent1>
      <a:accent2>
        <a:srgbClr val="404040"/>
      </a:accent2>
      <a:accent3>
        <a:srgbClr val="95A0A9"/>
      </a:accent3>
      <a:accent4>
        <a:srgbClr val="F7E837"/>
      </a:accent4>
      <a:accent5>
        <a:srgbClr val="E49F11"/>
      </a:accent5>
      <a:accent6>
        <a:srgbClr val="CC3C19"/>
      </a:accent6>
      <a:hlink>
        <a:srgbClr val="4776CC"/>
      </a:hlink>
      <a:folHlink>
        <a:srgbClr val="806DA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NCR Brand Theme Colors">
      <a:dk1>
        <a:sysClr val="windowText" lastClr="000000"/>
      </a:dk1>
      <a:lt1>
        <a:sysClr val="window" lastClr="FFFFFF"/>
      </a:lt1>
      <a:dk2>
        <a:srgbClr val="1F497D"/>
      </a:dk2>
      <a:lt2>
        <a:srgbClr val="EEECE1"/>
      </a:lt2>
      <a:accent1>
        <a:srgbClr val="54B948"/>
      </a:accent1>
      <a:accent2>
        <a:srgbClr val="404040"/>
      </a:accent2>
      <a:accent3>
        <a:srgbClr val="95A0A9"/>
      </a:accent3>
      <a:accent4>
        <a:srgbClr val="F7E837"/>
      </a:accent4>
      <a:accent5>
        <a:srgbClr val="E49F11"/>
      </a:accent5>
      <a:accent6>
        <a:srgbClr val="CC3C19"/>
      </a:accent6>
      <a:hlink>
        <a:srgbClr val="4776CC"/>
      </a:hlink>
      <a:folHlink>
        <a:srgbClr val="806DA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ontent slide no sub">
  <a:themeElements>
    <a:clrScheme name="NCR Brand Theme Colors">
      <a:dk1>
        <a:sysClr val="windowText" lastClr="000000"/>
      </a:dk1>
      <a:lt1>
        <a:sysClr val="window" lastClr="FFFFFF"/>
      </a:lt1>
      <a:dk2>
        <a:srgbClr val="1F497D"/>
      </a:dk2>
      <a:lt2>
        <a:srgbClr val="EEECE1"/>
      </a:lt2>
      <a:accent1>
        <a:srgbClr val="54B948"/>
      </a:accent1>
      <a:accent2>
        <a:srgbClr val="404040"/>
      </a:accent2>
      <a:accent3>
        <a:srgbClr val="95A0A9"/>
      </a:accent3>
      <a:accent4>
        <a:srgbClr val="F7E837"/>
      </a:accent4>
      <a:accent5>
        <a:srgbClr val="E49F11"/>
      </a:accent5>
      <a:accent6>
        <a:srgbClr val="CC3C19"/>
      </a:accent6>
      <a:hlink>
        <a:srgbClr val="4776CC"/>
      </a:hlink>
      <a:folHlink>
        <a:srgbClr val="806DA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5_Custom Design">
  <a:themeElements>
    <a:clrScheme name="NCR Brand Theme Colors">
      <a:dk1>
        <a:sysClr val="windowText" lastClr="000000"/>
      </a:dk1>
      <a:lt1>
        <a:sysClr val="window" lastClr="FFFFFF"/>
      </a:lt1>
      <a:dk2>
        <a:srgbClr val="1F497D"/>
      </a:dk2>
      <a:lt2>
        <a:srgbClr val="EEECE1"/>
      </a:lt2>
      <a:accent1>
        <a:srgbClr val="54B948"/>
      </a:accent1>
      <a:accent2>
        <a:srgbClr val="404040"/>
      </a:accent2>
      <a:accent3>
        <a:srgbClr val="95A0A9"/>
      </a:accent3>
      <a:accent4>
        <a:srgbClr val="F7E837"/>
      </a:accent4>
      <a:accent5>
        <a:srgbClr val="E49F11"/>
      </a:accent5>
      <a:accent6>
        <a:srgbClr val="CC3C19"/>
      </a:accent6>
      <a:hlink>
        <a:srgbClr val="4776CC"/>
      </a:hlink>
      <a:folHlink>
        <a:srgbClr val="806DA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Custom Design">
  <a:themeElements>
    <a:clrScheme name="NCR Brand Theme Colors">
      <a:dk1>
        <a:sysClr val="windowText" lastClr="000000"/>
      </a:dk1>
      <a:lt1>
        <a:sysClr val="window" lastClr="FFFFFF"/>
      </a:lt1>
      <a:dk2>
        <a:srgbClr val="1F497D"/>
      </a:dk2>
      <a:lt2>
        <a:srgbClr val="EEECE1"/>
      </a:lt2>
      <a:accent1>
        <a:srgbClr val="54B948"/>
      </a:accent1>
      <a:accent2>
        <a:srgbClr val="404040"/>
      </a:accent2>
      <a:accent3>
        <a:srgbClr val="95A0A9"/>
      </a:accent3>
      <a:accent4>
        <a:srgbClr val="F7E837"/>
      </a:accent4>
      <a:accent5>
        <a:srgbClr val="E49F11"/>
      </a:accent5>
      <a:accent6>
        <a:srgbClr val="CC3C19"/>
      </a:accent6>
      <a:hlink>
        <a:srgbClr val="4776CC"/>
      </a:hlink>
      <a:folHlink>
        <a:srgbClr val="806DA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Custom Design">
  <a:themeElements>
    <a:clrScheme name="NCR Brand Theme Colors">
      <a:dk1>
        <a:sysClr val="windowText" lastClr="000000"/>
      </a:dk1>
      <a:lt1>
        <a:sysClr val="window" lastClr="FFFFFF"/>
      </a:lt1>
      <a:dk2>
        <a:srgbClr val="1F497D"/>
      </a:dk2>
      <a:lt2>
        <a:srgbClr val="EEECE1"/>
      </a:lt2>
      <a:accent1>
        <a:srgbClr val="54B948"/>
      </a:accent1>
      <a:accent2>
        <a:srgbClr val="404040"/>
      </a:accent2>
      <a:accent3>
        <a:srgbClr val="95A0A9"/>
      </a:accent3>
      <a:accent4>
        <a:srgbClr val="F7E837"/>
      </a:accent4>
      <a:accent5>
        <a:srgbClr val="E49F11"/>
      </a:accent5>
      <a:accent6>
        <a:srgbClr val="CC3C19"/>
      </a:accent6>
      <a:hlink>
        <a:srgbClr val="4776CC"/>
      </a:hlink>
      <a:folHlink>
        <a:srgbClr val="806DA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34176</TotalTime>
  <Words>1451</Words>
  <Application>Microsoft Office PowerPoint</Application>
  <PresentationFormat>Custom</PresentationFormat>
  <Paragraphs>308</Paragraphs>
  <Slides>18</Slides>
  <Notes>16</Notes>
  <HiddenSlides>0</HiddenSlides>
  <MMClips>0</MMClips>
  <ScaleCrop>false</ScaleCrop>
  <HeadingPairs>
    <vt:vector size="4" baseType="variant">
      <vt:variant>
        <vt:lpstr>Theme</vt:lpstr>
      </vt:variant>
      <vt:variant>
        <vt:i4>7</vt:i4>
      </vt:variant>
      <vt:variant>
        <vt:lpstr>Slide Titles</vt:lpstr>
      </vt:variant>
      <vt:variant>
        <vt:i4>18</vt:i4>
      </vt:variant>
    </vt:vector>
  </HeadingPairs>
  <TitlesOfParts>
    <vt:vector size="25" baseType="lpstr">
      <vt:lpstr>content slide</vt:lpstr>
      <vt:lpstr>2_Custom Design</vt:lpstr>
      <vt:lpstr>1_Custom Design</vt:lpstr>
      <vt:lpstr>content slide no sub</vt:lpstr>
      <vt:lpstr>5_Custom Design</vt:lpstr>
      <vt:lpstr>3_Custom Design</vt:lpstr>
      <vt:lpstr>4_Custom Design</vt:lpstr>
      <vt:lpstr>PowerPoint Presentation</vt:lpstr>
      <vt:lpstr>PowerPoint Presentation</vt:lpstr>
      <vt:lpstr>NCR RealPOS X-Series Displays</vt:lpstr>
      <vt:lpstr>PowerPoint Presentation</vt:lpstr>
      <vt:lpstr>PowerPoint Presentation</vt:lpstr>
      <vt:lpstr>PowerPoint Presentation</vt:lpstr>
      <vt:lpstr>PowerPoint Presentation</vt:lpstr>
      <vt:lpstr>PowerPoint Presentation</vt:lpstr>
      <vt:lpstr>PowerPoint Presentation</vt:lpstr>
      <vt:lpstr>NCR RealPOS X-Series 15” Displays</vt:lpstr>
      <vt:lpstr>PowerPoint Presentation</vt:lpstr>
      <vt:lpstr>PowerPoint Presentation</vt:lpstr>
      <vt:lpstr>PowerPoint Presentation</vt:lpstr>
      <vt:lpstr>Thank you  Questions?</vt:lpstr>
      <vt:lpstr>NCR – Research and Branding</vt:lpstr>
      <vt:lpstr>NCR XD15/XT15 Display with Table Top Stand  </vt:lpstr>
      <vt:lpstr>NCR XD15/XT15 Display with XR7 POS Stand  </vt:lpstr>
      <vt:lpstr>PowerPoint Presentation</vt:lpstr>
    </vt:vector>
  </TitlesOfParts>
  <Company>NCR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Jenkin, Clay</dc:creator>
  <cp:lastModifiedBy>Hachem, Monica</cp:lastModifiedBy>
  <cp:revision>319</cp:revision>
  <dcterms:created xsi:type="dcterms:W3CDTF">2013-02-08T17:49:25Z</dcterms:created>
  <dcterms:modified xsi:type="dcterms:W3CDTF">2014-07-21T19:13:41Z</dcterms:modified>
</cp:coreProperties>
</file>