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  <p:sldMasterId id="2147483666" r:id="rId2"/>
    <p:sldMasterId id="2147483671" r:id="rId3"/>
    <p:sldMasterId id="2147483674" r:id="rId4"/>
    <p:sldMasterId id="2147483676" r:id="rId5"/>
    <p:sldMasterId id="2147483679" r:id="rId6"/>
  </p:sldMasterIdLst>
  <p:notesMasterIdLst>
    <p:notesMasterId r:id="rId28"/>
  </p:notesMasterIdLst>
  <p:sldIdLst>
    <p:sldId id="256" r:id="rId7"/>
    <p:sldId id="384" r:id="rId8"/>
    <p:sldId id="351" r:id="rId9"/>
    <p:sldId id="310" r:id="rId10"/>
    <p:sldId id="311" r:id="rId11"/>
    <p:sldId id="306" r:id="rId12"/>
    <p:sldId id="401" r:id="rId13"/>
    <p:sldId id="402" r:id="rId14"/>
    <p:sldId id="338" r:id="rId15"/>
    <p:sldId id="403" r:id="rId16"/>
    <p:sldId id="321" r:id="rId17"/>
    <p:sldId id="381" r:id="rId18"/>
    <p:sldId id="413" r:id="rId19"/>
    <p:sldId id="405" r:id="rId20"/>
    <p:sldId id="406" r:id="rId21"/>
    <p:sldId id="407" r:id="rId22"/>
    <p:sldId id="408" r:id="rId23"/>
    <p:sldId id="409" r:id="rId24"/>
    <p:sldId id="410" r:id="rId25"/>
    <p:sldId id="411" r:id="rId26"/>
    <p:sldId id="412" r:id="rId27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A93A"/>
    <a:srgbClr val="CC3C19"/>
    <a:srgbClr val="4776CC"/>
    <a:srgbClr val="806DA2"/>
    <a:srgbClr val="E49F11"/>
    <a:srgbClr val="F7E837"/>
    <a:srgbClr val="A6A6A6"/>
    <a:srgbClr val="6B6B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67" autoAdjust="0"/>
    <p:restoredTop sz="95230" autoAdjust="0"/>
  </p:normalViewPr>
  <p:slideViewPr>
    <p:cSldViewPr>
      <p:cViewPr>
        <p:scale>
          <a:sx n="100" d="100"/>
          <a:sy n="100" d="100"/>
        </p:scale>
        <p:origin x="-174" y="6"/>
      </p:cViewPr>
      <p:guideLst>
        <p:guide orient="horz" pos="396"/>
        <p:guide pos="30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3234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F3760A1-92FA-4CED-8D37-EC777C1ACE2E}" type="datetimeFigureOut">
              <a:rPr lang="en-US"/>
              <a:pPr>
                <a:defRPr/>
              </a:pPr>
              <a:t>4/4/2013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827DB3F-169E-478C-81B3-2CAC146163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0496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957008FE-FF93-4D59-8CB6-B272F96B1F04}" type="slidenum">
              <a:rPr lang="en-US" sz="1200">
                <a:latin typeface="Times New Roman" pitchFamily="18" charset="0"/>
              </a:rPr>
              <a:pPr algn="r" eaLnBrk="0" hangingPunct="0"/>
              <a:t>10</a:t>
            </a:fld>
            <a:endParaRPr lang="en-US" sz="1200" dirty="0">
              <a:latin typeface="Times New Roman" pitchFamily="18" charset="0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4175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Char char="•"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29E0EA1D-690B-43E9-8628-50DA9445CC1A}" type="slidenum">
              <a:rPr lang="en-US" sz="1200">
                <a:solidFill>
                  <a:srgbClr val="000000"/>
                </a:solidFill>
                <a:latin typeface="Times New Roman" pitchFamily="18" charset="0"/>
              </a:rPr>
              <a:pPr algn="r" eaLnBrk="0" hangingPunct="0"/>
              <a:t>11</a:t>
            </a:fld>
            <a:endParaRPr lang="en-US" sz="12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DAFC8C-F64D-4DFA-8E35-89AD37A47759}" type="slidenum">
              <a:rPr lang="en-US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5763" y="685800"/>
            <a:ext cx="6097587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4217988"/>
            <a:ext cx="6324600" cy="463073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1AA100-8C2E-4D17-B23F-9CEC376CA7FF}" type="slidenum">
              <a:rPr lang="en-US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5763" y="685800"/>
            <a:ext cx="6097587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4217988"/>
            <a:ext cx="6324600" cy="463073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DEDA9F2-EA3F-444A-AA6A-3B1F75C359D4}" type="slidenum">
              <a:rPr lang="en-US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5763" y="685800"/>
            <a:ext cx="6097587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4217988"/>
            <a:ext cx="6324600" cy="463073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0766990E-3452-4CDB-8476-0A1104519A5A}" type="slidenum">
              <a:rPr lang="en-US" sz="1200">
                <a:latin typeface="Times New Roman" pitchFamily="18" charset="0"/>
              </a:rPr>
              <a:pPr algn="r" eaLnBrk="0" hangingPunct="0"/>
              <a:t>2</a:t>
            </a:fld>
            <a:endParaRPr lang="en-US" sz="1200" dirty="0">
              <a:latin typeface="Times New Roman" pitchFamily="18" charset="0"/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96875" y="7112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0088403F-8A30-4142-BFC9-A63E54F85AE4}" type="slidenum">
              <a:rPr lang="en-US" sz="1200">
                <a:latin typeface="Times New Roman" pitchFamily="18" charset="0"/>
              </a:rPr>
              <a:pPr algn="r" eaLnBrk="0" hangingPunct="0"/>
              <a:t>3</a:t>
            </a:fld>
            <a:endParaRPr lang="en-US" sz="1200" dirty="0">
              <a:latin typeface="Times New Roman" pitchFamily="18" charset="0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96875" y="7112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 txBox="1">
            <a:spLocks noGrp="1"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1200" dirty="0">
                <a:solidFill>
                  <a:srgbClr val="000000"/>
                </a:solidFill>
              </a:rPr>
              <a:t>Pier 1 Imports NCR Site Visit                      August 15-16, 2011</a:t>
            </a:r>
          </a:p>
        </p:txBody>
      </p:sp>
      <p:sp>
        <p:nvSpPr>
          <p:cNvPr id="40962" name="Rectangle 6"/>
          <p:cNvSpPr txBox="1">
            <a:spLocks noGrp="1"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en-US" sz="1200" dirty="0">
                <a:solidFill>
                  <a:srgbClr val="000000"/>
                </a:solidFill>
              </a:rPr>
              <a:t>NCR Confidential</a:t>
            </a:r>
          </a:p>
        </p:txBody>
      </p:sp>
      <p:sp>
        <p:nvSpPr>
          <p:cNvPr id="4096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CB467957-9E38-4595-BA17-9CE650123C90}" type="slidenum">
              <a:rPr lang="en-US" sz="1200">
                <a:solidFill>
                  <a:srgbClr val="000000"/>
                </a:solidFill>
              </a:rPr>
              <a:pPr algn="r" eaLnBrk="0" hangingPunct="0"/>
              <a:t>4</a:t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98463" y="711200"/>
            <a:ext cx="609441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 txBox="1">
            <a:spLocks noGrp="1"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1200" dirty="0">
                <a:solidFill>
                  <a:srgbClr val="000000"/>
                </a:solidFill>
              </a:rPr>
              <a:t>Pier 1 Imports NCR Site Visit                      August 15-16, 2011</a:t>
            </a:r>
          </a:p>
        </p:txBody>
      </p:sp>
      <p:sp>
        <p:nvSpPr>
          <p:cNvPr id="43010" name="Rectangle 6"/>
          <p:cNvSpPr txBox="1">
            <a:spLocks noGrp="1"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en-US" sz="1200" dirty="0">
                <a:solidFill>
                  <a:srgbClr val="000000"/>
                </a:solidFill>
              </a:rPr>
              <a:t>NCR Confidential</a:t>
            </a:r>
          </a:p>
        </p:txBody>
      </p:sp>
      <p:sp>
        <p:nvSpPr>
          <p:cNvPr id="4301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C84117ED-4E0E-4725-BA87-4BEB2125E948}" type="slidenum">
              <a:rPr lang="en-US" sz="1200">
                <a:solidFill>
                  <a:srgbClr val="000000"/>
                </a:solidFill>
              </a:rPr>
              <a:pPr algn="r" eaLnBrk="0" hangingPunct="0"/>
              <a:t>5</a:t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430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2588" y="685800"/>
            <a:ext cx="609441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Pier 1 Imports NCR Site Visit                      August 15-16, 2011</a:t>
            </a:r>
          </a:p>
        </p:txBody>
      </p:sp>
      <p:sp>
        <p:nvSpPr>
          <p:cNvPr id="450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NCR Confidential</a:t>
            </a:r>
          </a:p>
        </p:txBody>
      </p:sp>
      <p:sp>
        <p:nvSpPr>
          <p:cNvPr id="450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9172905E-8F29-474D-929E-CC612B8598EA}" type="slidenum">
              <a:rPr lang="en-US" smtClean="0">
                <a:solidFill>
                  <a:srgbClr val="000000"/>
                </a:solidFill>
                <a:latin typeface="Arial" charset="0"/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50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2588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Pier 1 Imports NCR Site Visit                      August 15-16, 2011</a:t>
            </a:r>
          </a:p>
        </p:txBody>
      </p:sp>
      <p:sp>
        <p:nvSpPr>
          <p:cNvPr id="471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NCR Confidential</a:t>
            </a:r>
          </a:p>
        </p:txBody>
      </p:sp>
      <p:sp>
        <p:nvSpPr>
          <p:cNvPr id="471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479A0EE-E12C-4AAE-86FE-D0DD4D70D9F2}" type="slidenum">
              <a:rPr lang="en-US" smtClean="0">
                <a:solidFill>
                  <a:srgbClr val="000000"/>
                </a:solidFill>
                <a:latin typeface="Arial" charset="0"/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71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2588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Pier 1 Imports NCR Site Visit                      August 15-16, 2011</a:t>
            </a:r>
          </a:p>
        </p:txBody>
      </p:sp>
      <p:sp>
        <p:nvSpPr>
          <p:cNvPr id="491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NCR Confidential</a:t>
            </a:r>
          </a:p>
        </p:txBody>
      </p:sp>
      <p:sp>
        <p:nvSpPr>
          <p:cNvPr id="491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9DAC3AE5-79C9-41D9-9C4A-EF79A70BFFF3}" type="slidenum">
              <a:rPr lang="en-US" smtClean="0">
                <a:solidFill>
                  <a:srgbClr val="000000"/>
                </a:solidFill>
                <a:latin typeface="Arial" charset="0"/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491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2588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/>
          <a:lstStyle/>
          <a:p>
            <a:pPr algn="r"/>
            <a:fld id="{EFD5E592-111E-440B-834C-5588CBFC336E}" type="slidenum">
              <a:rPr lang="en-US" sz="1200"/>
              <a:pPr algn="r"/>
              <a:t>9</a:t>
            </a:fld>
            <a:endParaRPr lang="en-US" sz="1200" dirty="0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2588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070100" cy="4343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0"/>
            <a:ext cx="6057900" cy="4343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625" y="1788320"/>
            <a:ext cx="4076700" cy="1307306"/>
          </a:xfr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625" y="2809875"/>
            <a:ext cx="4029075" cy="609600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bg1"/>
                </a:solidFill>
              </a:defRPr>
            </a:lvl1pPr>
            <a:lvl2pPr marL="408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7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3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7BA8D-E66E-43D3-8DD1-C5736019DFB8}" type="datetimeFigureOut">
              <a:rPr lang="en-GB"/>
              <a:pPr>
                <a:defRPr/>
              </a:pPr>
              <a:t>04/04/2013</a:t>
            </a:fld>
            <a:endParaRPr lang="en-GB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5CFCB-7387-4364-9E2F-7D4335A0E73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80400" cy="6286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4800" y="948928"/>
            <a:ext cx="8229600" cy="3394472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3863" y="4870450"/>
            <a:ext cx="21336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0400" y="4514850"/>
            <a:ext cx="2895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C00EE-4951-4555-9A26-28771CD792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948928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948928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23863" y="4870450"/>
            <a:ext cx="21336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0400" y="4514850"/>
            <a:ext cx="2895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49B97-DBA1-417D-934B-73A404E2FA1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604" y="1597424"/>
            <a:ext cx="7772797" cy="11033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203" y="2915047"/>
            <a:ext cx="6401594" cy="13136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1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28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00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/>
              <a:t>NCR Confidential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AD245-D9B5-4E0F-BB46-485A37E787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dirty="0"/>
              <a:t>NCR Confidential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04E02-67D1-4EE0-AE1A-D12022407F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80400" cy="6286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4800" y="948928"/>
            <a:ext cx="8229600" cy="3394472"/>
          </a:xfrm>
        </p:spPr>
        <p:txBody>
          <a:bodyPr rtlCol="0">
            <a:noAutofit/>
          </a:bodyPr>
          <a:lstStyle/>
          <a:p>
            <a:pPr lvl="0"/>
            <a:endParaRPr lang="en-US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3863" y="4870450"/>
            <a:ext cx="21336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0400" y="4514850"/>
            <a:ext cx="2895600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133600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0C86E-1D43-4A64-8914-9468E4B406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948928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948928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23863" y="4870450"/>
            <a:ext cx="21336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0400" y="4514850"/>
            <a:ext cx="2895600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133600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90875-0914-4D0E-AB7D-B5F030A288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7724A-30F3-40EE-83BE-443159B093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625" y="1788320"/>
            <a:ext cx="4076700" cy="1307306"/>
          </a:xfr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626" y="2809875"/>
            <a:ext cx="4029075" cy="609600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bg1"/>
                </a:solidFill>
              </a:defRPr>
            </a:lvl1pPr>
            <a:lvl2pPr marL="408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7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3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809625"/>
            <a:ext cx="7953375" cy="274638"/>
          </a:xfrm>
          <a:prstGeom prst="rect">
            <a:avLst/>
          </a:prstGeom>
        </p:spPr>
        <p:txBody>
          <a:bodyPr lIns="57150" tIns="28575" rIns="57150" bIns="28575"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Subtitle goes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lIns="57150" tIns="28575" rIns="57150" bIns="28575"/>
          <a:lstStyle>
            <a:lvl1pPr>
              <a:defRPr dirty="0"/>
            </a:lvl1pPr>
          </a:lstStyle>
          <a:p>
            <a:pPr>
              <a:defRPr/>
            </a:pPr>
            <a:r>
              <a:rPr lang="en-US" dirty="0"/>
              <a:t>NCR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lIns="57150" tIns="28575" rIns="57150" bIns="28575"/>
          <a:lstStyle>
            <a:lvl1pPr>
              <a:defRPr/>
            </a:lvl1pPr>
          </a:lstStyle>
          <a:p>
            <a:pPr>
              <a:defRPr/>
            </a:pPr>
            <a:fld id="{45A9C788-0D8A-4438-9A68-D1F0C6DF77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5AAFD-6931-4BEC-8671-74A3813185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948928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948928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2" descr="new_bg_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5" descr="NCR"/>
          <p:cNvPicPr>
            <a:picLocks noChangeAspect="1" noChangeArrowheads="1"/>
          </p:cNvPicPr>
          <p:nvPr/>
        </p:nvPicPr>
        <p:blipFill>
          <a:blip r:embed="rId14">
            <a:lum bright="72000"/>
          </a:blip>
          <a:srcRect/>
          <a:stretch>
            <a:fillRect/>
          </a:stretch>
        </p:blipFill>
        <p:spPr bwMode="auto">
          <a:xfrm>
            <a:off x="360363" y="4835525"/>
            <a:ext cx="795337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3938588" y="4881563"/>
            <a:ext cx="1266825" cy="14763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sz="1000" b="0" dirty="0" smtClean="0">
                <a:solidFill>
                  <a:srgbClr val="FFFFFF"/>
                </a:solidFill>
                <a:latin typeface="Arial Unicode MS" pitchFamily="34" charset="-128"/>
              </a:rPr>
              <a:t>NCR Confidential</a:t>
            </a:r>
          </a:p>
        </p:txBody>
      </p:sp>
      <p:sp>
        <p:nvSpPr>
          <p:cNvPr id="2053" name="Rectangle 10"/>
          <p:cNvSpPr>
            <a:spLocks noChangeArrowheads="1"/>
          </p:cNvSpPr>
          <p:nvPr/>
        </p:nvSpPr>
        <p:spPr bwMode="auto">
          <a:xfrm>
            <a:off x="6669088" y="4881563"/>
            <a:ext cx="1982787" cy="14763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>
              <a:defRPr/>
            </a:pPr>
            <a:fld id="{A5645C7A-7E87-4D3E-966D-FEF016E5A6CF}" type="slidenum">
              <a:rPr lang="en-US" sz="1000">
                <a:solidFill>
                  <a:srgbClr val="FFFFFF"/>
                </a:solidFill>
                <a:latin typeface="Arial Unicode MS" pitchFamily="34" charset="-128"/>
              </a:rPr>
              <a:pPr algn="r">
                <a:defRPr/>
              </a:pPr>
              <a:t>‹#›</a:t>
            </a:fld>
            <a:endParaRPr lang="en-US" sz="1000" dirty="0">
              <a:solidFill>
                <a:srgbClr val="FFFFFF"/>
              </a:solidFill>
              <a:latin typeface="Arial Unicode MS" pitchFamily="34" charset="-128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304800" y="0"/>
            <a:ext cx="82804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04800" y="949325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9" r:id="rId2"/>
    <p:sldLayoutId id="2147483698" r:id="rId3"/>
    <p:sldLayoutId id="2147483697" r:id="rId4"/>
    <p:sldLayoutId id="2147483696" r:id="rId5"/>
    <p:sldLayoutId id="2147483695" r:id="rId6"/>
    <p:sldLayoutId id="2147483694" r:id="rId7"/>
    <p:sldLayoutId id="2147483693" r:id="rId8"/>
    <p:sldLayoutId id="2147483692" r:id="rId9"/>
    <p:sldLayoutId id="2147483691" r:id="rId10"/>
    <p:sldLayoutId id="21474836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Verdana" pitchFamily="34" charset="0"/>
        </a:defRPr>
      </a:lvl9pPr>
    </p:titleStyle>
    <p:bodyStyle>
      <a:lvl1pPr marL="174625" indent="-174625" algn="l" rtl="0" eaLnBrk="0" fontAlgn="base" hangingPunct="0">
        <a:spcBef>
          <a:spcPts val="600"/>
        </a:spcBef>
        <a:spcAft>
          <a:spcPts val="600"/>
        </a:spcAft>
        <a:buFont typeface="Arial" charset="0"/>
        <a:buChar char="•"/>
        <a:defRPr>
          <a:solidFill>
            <a:srgbClr val="292929"/>
          </a:solidFill>
          <a:latin typeface="+mn-lt"/>
          <a:ea typeface="+mn-ea"/>
          <a:cs typeface="+mn-cs"/>
        </a:defRPr>
      </a:lvl1pPr>
      <a:lvl2pPr marL="341313" indent="-166688" algn="l" rtl="0" eaLnBrk="0" fontAlgn="base" hangingPunct="0">
        <a:spcBef>
          <a:spcPts val="600"/>
        </a:spcBef>
        <a:spcAft>
          <a:spcPts val="600"/>
        </a:spcAft>
        <a:buFont typeface="Arial" charset="0"/>
        <a:buChar char="–"/>
        <a:defRPr sz="1600">
          <a:solidFill>
            <a:srgbClr val="292929"/>
          </a:solidFill>
          <a:latin typeface="+mn-lt"/>
        </a:defRPr>
      </a:lvl2pPr>
      <a:lvl3pPr marL="457200" indent="-115888" algn="l" rtl="0" eaLnBrk="0" fontAlgn="base" hangingPunct="0">
        <a:spcBef>
          <a:spcPts val="600"/>
        </a:spcBef>
        <a:spcAft>
          <a:spcPts val="600"/>
        </a:spcAft>
        <a:buFont typeface="Arial" charset="0"/>
        <a:buChar char="•"/>
        <a:defRPr sz="1400">
          <a:solidFill>
            <a:srgbClr val="292929"/>
          </a:solidFill>
          <a:latin typeface="+mn-lt"/>
        </a:defRPr>
      </a:lvl3pPr>
      <a:lvl4pPr marL="573088" indent="-115888" algn="l" rtl="0" eaLnBrk="0" fontAlgn="base" hangingPunct="0">
        <a:spcBef>
          <a:spcPts val="600"/>
        </a:spcBef>
        <a:spcAft>
          <a:spcPts val="600"/>
        </a:spcAft>
        <a:buFont typeface="Arial" charset="0"/>
        <a:buChar char="–"/>
        <a:defRPr sz="1200">
          <a:solidFill>
            <a:srgbClr val="292929"/>
          </a:solidFill>
          <a:latin typeface="+mn-lt"/>
        </a:defRPr>
      </a:lvl4pPr>
      <a:lvl5pPr marL="688975" indent="-115888" algn="l" rtl="0" eaLnBrk="0" fontAlgn="base" hangingPunct="0">
        <a:spcBef>
          <a:spcPts val="600"/>
        </a:spcBef>
        <a:spcAft>
          <a:spcPts val="600"/>
        </a:spcAft>
        <a:buFont typeface="Arial" charset="0"/>
        <a:buChar char="»"/>
        <a:defRPr sz="1000">
          <a:solidFill>
            <a:srgbClr val="292929"/>
          </a:solidFill>
          <a:latin typeface="+mn-lt"/>
        </a:defRPr>
      </a:lvl5pPr>
      <a:lvl6pPr marL="1146175" indent="-115888" algn="l" rtl="0" fontAlgn="base">
        <a:spcBef>
          <a:spcPts val="600"/>
        </a:spcBef>
        <a:spcAft>
          <a:spcPts val="600"/>
        </a:spcAft>
        <a:buFont typeface="Arial" charset="0"/>
        <a:buChar char="»"/>
        <a:defRPr sz="1000">
          <a:solidFill>
            <a:srgbClr val="292929"/>
          </a:solidFill>
          <a:latin typeface="+mn-lt"/>
        </a:defRPr>
      </a:lvl6pPr>
      <a:lvl7pPr marL="1603375" indent="-115888" algn="l" rtl="0" fontAlgn="base">
        <a:spcBef>
          <a:spcPts val="600"/>
        </a:spcBef>
        <a:spcAft>
          <a:spcPts val="600"/>
        </a:spcAft>
        <a:buFont typeface="Arial" charset="0"/>
        <a:buChar char="»"/>
        <a:defRPr sz="1000">
          <a:solidFill>
            <a:srgbClr val="292929"/>
          </a:solidFill>
          <a:latin typeface="+mn-lt"/>
        </a:defRPr>
      </a:lvl7pPr>
      <a:lvl8pPr marL="2060575" indent="-115888" algn="l" rtl="0" fontAlgn="base">
        <a:spcBef>
          <a:spcPts val="600"/>
        </a:spcBef>
        <a:spcAft>
          <a:spcPts val="600"/>
        </a:spcAft>
        <a:buFont typeface="Arial" charset="0"/>
        <a:buChar char="»"/>
        <a:defRPr sz="1000">
          <a:solidFill>
            <a:srgbClr val="292929"/>
          </a:solidFill>
          <a:latin typeface="+mn-lt"/>
        </a:defRPr>
      </a:lvl8pPr>
      <a:lvl9pPr marL="2517775" indent="-115888" algn="l" rtl="0" fontAlgn="base">
        <a:spcBef>
          <a:spcPts val="600"/>
        </a:spcBef>
        <a:spcAft>
          <a:spcPts val="600"/>
        </a:spcAft>
        <a:buFont typeface="Arial" charset="0"/>
        <a:buChar char="»"/>
        <a:defRPr sz="1000">
          <a:solidFill>
            <a:srgbClr val="29292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GreenandRibbon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4949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57375"/>
            <a:ext cx="4305300" cy="1190625"/>
          </a:xfrm>
          <a:prstGeom prst="rect">
            <a:avLst/>
          </a:prstGeom>
        </p:spPr>
        <p:txBody>
          <a:bodyPr vert="horz" lIns="81639" tIns="40819" rIns="81639" bIns="40819" rtlCol="0" anchor="t" anchorCtr="0">
            <a:noAutofit/>
          </a:bodyPr>
          <a:lstStyle/>
          <a:p>
            <a:r>
              <a:rPr lang="en-US" dirty="0" smtClean="0"/>
              <a:t>Title goes here, justified left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905125"/>
            <a:ext cx="4305300" cy="561975"/>
          </a:xfrm>
          <a:prstGeom prst="rect">
            <a:avLst/>
          </a:prstGeom>
        </p:spPr>
        <p:txBody>
          <a:bodyPr vert="horz" lIns="81639" tIns="40819" rIns="81639" bIns="40819" rtlCol="0">
            <a:normAutofit/>
          </a:bodyPr>
          <a:lstStyle/>
          <a:p>
            <a:pPr lvl="0"/>
            <a:r>
              <a:rPr lang="en-US" dirty="0" smtClean="0"/>
              <a:t>Subtitle/presenter name</a:t>
            </a:r>
            <a:endParaRPr lang="en-US" dirty="0"/>
          </a:p>
        </p:txBody>
      </p:sp>
      <p:pic>
        <p:nvPicPr>
          <p:cNvPr id="13317" name="Picture 4" descr="GreenandRibbon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4949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5" r:id="rId2"/>
    <p:sldLayoutId id="2147483706" r:id="rId3"/>
    <p:sldLayoutId id="2147483707" r:id="rId4"/>
    <p:sldLayoutId id="2147483708" r:id="rId5"/>
  </p:sldLayoutIdLst>
  <p:txStyles>
    <p:titleStyle>
      <a:lvl1pPr algn="l" defTabSz="815975" rtl="0" fontAlgn="base">
        <a:spcBef>
          <a:spcPct val="0"/>
        </a:spcBef>
        <a:spcAft>
          <a:spcPct val="0"/>
        </a:spcAft>
        <a:defRPr sz="2800" b="1" kern="1200" cap="all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2pPr>
      <a:lvl3pPr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3pPr>
      <a:lvl4pPr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4pPr>
      <a:lvl5pPr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algn="l" defTabSz="815975" rtl="0" fontAlgn="base">
        <a:spcBef>
          <a:spcPct val="20000"/>
        </a:spcBef>
        <a:spcAft>
          <a:spcPct val="0"/>
        </a:spcAft>
        <a:defRPr sz="1500" kern="1200" cap="all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407988" algn="l" defTabSz="815975" rtl="0" fontAlgn="base">
        <a:spcBef>
          <a:spcPct val="20000"/>
        </a:spcBef>
        <a:spcAft>
          <a:spcPct val="0"/>
        </a:spcAft>
        <a:defRPr sz="1500" kern="1200" cap="all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2pPr>
      <a:lvl3pPr marL="815975" algn="l" defTabSz="815975" rtl="0" fontAlgn="base">
        <a:spcBef>
          <a:spcPct val="20000"/>
        </a:spcBef>
        <a:spcAft>
          <a:spcPct val="0"/>
        </a:spcAft>
        <a:defRPr sz="1500" kern="1200" cap="all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3pPr>
      <a:lvl4pPr marL="1223963" algn="l" defTabSz="815975" rtl="0" fontAlgn="base">
        <a:spcBef>
          <a:spcPct val="20000"/>
        </a:spcBef>
        <a:spcAft>
          <a:spcPct val="0"/>
        </a:spcAft>
        <a:defRPr sz="1500" kern="1200" cap="all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4pPr>
      <a:lvl5pPr marL="1631950" algn="l" defTabSz="815975" rtl="0" fontAlgn="base">
        <a:spcBef>
          <a:spcPct val="20000"/>
        </a:spcBef>
        <a:spcAft>
          <a:spcPct val="0"/>
        </a:spcAft>
        <a:defRPr sz="1500" kern="1200" cap="all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5pPr>
      <a:lvl6pPr marL="2245066" indent="-204097" algn="l" defTabSz="81638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260" indent="-204097" algn="l" defTabSz="81638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454" indent="-204097" algn="l" defTabSz="81638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648" indent="-204097" algn="l" defTabSz="81638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94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88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82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776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969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163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57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551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295275"/>
            <a:ext cx="79248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5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917575"/>
            <a:ext cx="7924800" cy="330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57150" tIns="28575" rIns="57150" bIns="28575" rtlCol="0" anchor="ctr"/>
          <a:lstStyle>
            <a:lvl1pPr algn="r">
              <a:defRPr sz="900" b="1" smtClean="0">
                <a:solidFill>
                  <a:srgbClr val="64646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C0797FA-F9D8-483A-AE14-364D03772A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lIns="57150" tIns="28575" rIns="57150" bIns="28575" anchor="ctr" anchorCtr="0"/>
          <a:lstStyle>
            <a:lvl1pPr algn="ctr">
              <a:defRPr sz="900" b="1" smtClean="0">
                <a:solidFill>
                  <a:srgbClr val="54B94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NCR Confidential</a:t>
            </a:r>
          </a:p>
        </p:txBody>
      </p:sp>
      <p:pic>
        <p:nvPicPr>
          <p:cNvPr id="19462" name="Picture 8" descr="GreenRibbon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47625" y="-9525"/>
            <a:ext cx="608013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</p:sldLayoutIdLst>
  <p:timing>
    <p:tnLst>
      <p:par>
        <p:cTn id="1" dur="indefinite" restart="never" nodeType="tmRoot"/>
      </p:par>
    </p:tnLst>
  </p:timing>
  <p:hf hdr="0"/>
  <p:txStyles>
    <p:titleStyle>
      <a:lvl1pPr algn="l" defTabSz="571500" rtl="0" fontAlgn="base">
        <a:spcBef>
          <a:spcPct val="0"/>
        </a:spcBef>
        <a:spcAft>
          <a:spcPct val="0"/>
        </a:spcAft>
        <a:defRPr sz="2800" b="1" kern="1200">
          <a:solidFill>
            <a:srgbClr val="646464"/>
          </a:solidFill>
          <a:latin typeface="Arial" pitchFamily="34" charset="0"/>
          <a:ea typeface="+mj-ea"/>
          <a:cs typeface="Arial" pitchFamily="34" charset="0"/>
        </a:defRPr>
      </a:lvl1pPr>
      <a:lvl2pPr algn="l" defTabSz="571500" rtl="0" fontAlgn="base">
        <a:spcBef>
          <a:spcPct val="0"/>
        </a:spcBef>
        <a:spcAft>
          <a:spcPct val="0"/>
        </a:spcAft>
        <a:defRPr sz="2800" b="1">
          <a:solidFill>
            <a:srgbClr val="646464"/>
          </a:solidFill>
          <a:latin typeface="Arial" charset="0"/>
          <a:cs typeface="Arial" charset="0"/>
        </a:defRPr>
      </a:lvl2pPr>
      <a:lvl3pPr algn="l" defTabSz="571500" rtl="0" fontAlgn="base">
        <a:spcBef>
          <a:spcPct val="0"/>
        </a:spcBef>
        <a:spcAft>
          <a:spcPct val="0"/>
        </a:spcAft>
        <a:defRPr sz="2800" b="1">
          <a:solidFill>
            <a:srgbClr val="646464"/>
          </a:solidFill>
          <a:latin typeface="Arial" charset="0"/>
          <a:cs typeface="Arial" charset="0"/>
        </a:defRPr>
      </a:lvl3pPr>
      <a:lvl4pPr algn="l" defTabSz="571500" rtl="0" fontAlgn="base">
        <a:spcBef>
          <a:spcPct val="0"/>
        </a:spcBef>
        <a:spcAft>
          <a:spcPct val="0"/>
        </a:spcAft>
        <a:defRPr sz="2800" b="1">
          <a:solidFill>
            <a:srgbClr val="646464"/>
          </a:solidFill>
          <a:latin typeface="Arial" charset="0"/>
          <a:cs typeface="Arial" charset="0"/>
        </a:defRPr>
      </a:lvl4pPr>
      <a:lvl5pPr algn="l" defTabSz="571500" rtl="0" fontAlgn="base">
        <a:spcBef>
          <a:spcPct val="0"/>
        </a:spcBef>
        <a:spcAft>
          <a:spcPct val="0"/>
        </a:spcAft>
        <a:defRPr sz="2800" b="1">
          <a:solidFill>
            <a:srgbClr val="646464"/>
          </a:solidFill>
          <a:latin typeface="Arial" charset="0"/>
          <a:cs typeface="Arial" charset="0"/>
        </a:defRPr>
      </a:lvl5pPr>
      <a:lvl6pPr marL="457200" algn="l" defTabSz="571500" rtl="0" fontAlgn="base">
        <a:spcBef>
          <a:spcPct val="0"/>
        </a:spcBef>
        <a:spcAft>
          <a:spcPct val="0"/>
        </a:spcAft>
        <a:defRPr sz="2800" b="1">
          <a:solidFill>
            <a:srgbClr val="646464"/>
          </a:solidFill>
          <a:latin typeface="Arial" charset="0"/>
          <a:cs typeface="Arial" charset="0"/>
        </a:defRPr>
      </a:lvl6pPr>
      <a:lvl7pPr marL="914400" algn="l" defTabSz="571500" rtl="0" fontAlgn="base">
        <a:spcBef>
          <a:spcPct val="0"/>
        </a:spcBef>
        <a:spcAft>
          <a:spcPct val="0"/>
        </a:spcAft>
        <a:defRPr sz="2800" b="1">
          <a:solidFill>
            <a:srgbClr val="646464"/>
          </a:solidFill>
          <a:latin typeface="Arial" charset="0"/>
          <a:cs typeface="Arial" charset="0"/>
        </a:defRPr>
      </a:lvl7pPr>
      <a:lvl8pPr marL="1371600" algn="l" defTabSz="571500" rtl="0" fontAlgn="base">
        <a:spcBef>
          <a:spcPct val="0"/>
        </a:spcBef>
        <a:spcAft>
          <a:spcPct val="0"/>
        </a:spcAft>
        <a:defRPr sz="2800" b="1">
          <a:solidFill>
            <a:srgbClr val="646464"/>
          </a:solidFill>
          <a:latin typeface="Arial" charset="0"/>
          <a:cs typeface="Arial" charset="0"/>
        </a:defRPr>
      </a:lvl8pPr>
      <a:lvl9pPr marL="1828800" algn="l" defTabSz="571500" rtl="0" fontAlgn="base">
        <a:spcBef>
          <a:spcPct val="0"/>
        </a:spcBef>
        <a:spcAft>
          <a:spcPct val="0"/>
        </a:spcAft>
        <a:defRPr sz="2800" b="1">
          <a:solidFill>
            <a:srgbClr val="646464"/>
          </a:solidFill>
          <a:latin typeface="Arial" charset="0"/>
          <a:cs typeface="Arial" charset="0"/>
        </a:defRPr>
      </a:lvl9pPr>
    </p:titleStyle>
    <p:bodyStyle>
      <a:lvl1pPr marL="142875" indent="-142875" algn="l" defTabSz="571500" rtl="0" fontAlgn="base">
        <a:spcBef>
          <a:spcPts val="375"/>
        </a:spcBef>
        <a:spcAft>
          <a:spcPts val="375"/>
        </a:spcAft>
        <a:buClr>
          <a:srgbClr val="54B948"/>
        </a:buClr>
        <a:buFont typeface="Arial" charset="0"/>
        <a:buChar char="•"/>
        <a:defRPr kern="1200">
          <a:solidFill>
            <a:srgbClr val="646464"/>
          </a:solidFill>
          <a:latin typeface="Arial" pitchFamily="34" charset="0"/>
          <a:ea typeface="+mn-ea"/>
          <a:cs typeface="Arial" pitchFamily="34" charset="0"/>
        </a:defRPr>
      </a:lvl1pPr>
      <a:lvl2pPr marL="285750" indent="-142875" algn="l" defTabSz="571500" rtl="0" fontAlgn="base">
        <a:spcBef>
          <a:spcPts val="375"/>
        </a:spcBef>
        <a:spcAft>
          <a:spcPts val="375"/>
        </a:spcAft>
        <a:buClr>
          <a:srgbClr val="54B948"/>
        </a:buClr>
        <a:buFont typeface="Arial" charset="0"/>
        <a:buChar char="•"/>
        <a:defRPr sz="1500" kern="1200">
          <a:solidFill>
            <a:srgbClr val="646464"/>
          </a:solidFill>
          <a:latin typeface="Arial" pitchFamily="34" charset="0"/>
          <a:ea typeface="+mn-ea"/>
          <a:cs typeface="Arial" pitchFamily="34" charset="0"/>
        </a:defRPr>
      </a:lvl2pPr>
      <a:lvl3pPr marL="390525" indent="-104775" algn="l" defTabSz="571500" rtl="0" fontAlgn="base">
        <a:spcBef>
          <a:spcPts val="375"/>
        </a:spcBef>
        <a:spcAft>
          <a:spcPts val="375"/>
        </a:spcAft>
        <a:buClr>
          <a:srgbClr val="54B948"/>
        </a:buClr>
        <a:buFont typeface="Arial" charset="0"/>
        <a:buChar char="•"/>
        <a:defRPr sz="1300" kern="1200">
          <a:solidFill>
            <a:srgbClr val="646464"/>
          </a:solidFill>
          <a:latin typeface="Arial" pitchFamily="34" charset="0"/>
          <a:ea typeface="+mn-ea"/>
          <a:cs typeface="Arial" pitchFamily="34" charset="0"/>
        </a:defRPr>
      </a:lvl3pPr>
      <a:lvl4pPr marL="504825" indent="-112713" algn="l" defTabSz="571500" rtl="0" fontAlgn="base">
        <a:spcBef>
          <a:spcPts val="375"/>
        </a:spcBef>
        <a:spcAft>
          <a:spcPts val="375"/>
        </a:spcAft>
        <a:buClr>
          <a:srgbClr val="54B948"/>
        </a:buClr>
        <a:buFont typeface="Arial" charset="0"/>
        <a:buChar char="•"/>
        <a:defRPr sz="1100" kern="1200">
          <a:solidFill>
            <a:srgbClr val="646464"/>
          </a:solidFill>
          <a:latin typeface="Arial" pitchFamily="34" charset="0"/>
          <a:ea typeface="+mn-ea"/>
          <a:cs typeface="Arial" pitchFamily="34" charset="0"/>
        </a:defRPr>
      </a:lvl4pPr>
      <a:lvl5pPr marL="608013" indent="-103188" algn="l" defTabSz="571500" rtl="0" fontAlgn="base">
        <a:spcBef>
          <a:spcPts val="375"/>
        </a:spcBef>
        <a:spcAft>
          <a:spcPts val="375"/>
        </a:spcAft>
        <a:buClr>
          <a:srgbClr val="54B948"/>
        </a:buClr>
        <a:buFont typeface="Arial" charset="0"/>
        <a:buChar char="•"/>
        <a:defRPr sz="1000" kern="1200">
          <a:solidFill>
            <a:srgbClr val="646464"/>
          </a:solidFill>
          <a:latin typeface="Arial" pitchFamily="34" charset="0"/>
          <a:ea typeface="+mn-ea"/>
          <a:cs typeface="Arial" pitchFamily="34" charset="0"/>
        </a:defRPr>
      </a:lvl5pPr>
      <a:lvl6pPr marL="157162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85737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14312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42887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287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145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02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 descr="green-BGD-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625" y="2143125"/>
            <a:ext cx="8229600" cy="857250"/>
          </a:xfrm>
          <a:prstGeom prst="rect">
            <a:avLst/>
          </a:prstGeom>
        </p:spPr>
        <p:txBody>
          <a:bodyPr vert="horz" lIns="57150" tIns="28575" rIns="57150" bIns="28575" rtlCol="0" anchor="ctr">
            <a:noAutofit/>
          </a:bodyPr>
          <a:lstStyle/>
          <a:p>
            <a:r>
              <a:rPr lang="en-US" dirty="0" smtClean="0"/>
              <a:t>Click to edit section break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lIns="57150" tIns="28575" rIns="57150" bIns="28575" anchor="ctr" anchorCtr="0"/>
          <a:lstStyle>
            <a:lvl1pPr algn="r">
              <a:defRPr sz="9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AFBFF2C-68EE-4D95-B994-A152938DBA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571500" rtl="0" fontAlgn="base">
        <a:spcBef>
          <a:spcPct val="0"/>
        </a:spcBef>
        <a:spcAft>
          <a:spcPct val="0"/>
        </a:spcAft>
        <a:defRPr sz="2800" b="1" kern="1200" cap="all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2pPr>
      <a:lvl3pPr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3pPr>
      <a:lvl4pPr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4pPr>
      <a:lvl5pPr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5pPr>
      <a:lvl6pPr marL="457200"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6pPr>
      <a:lvl7pPr marL="914400"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7pPr>
      <a:lvl8pPr marL="1371600"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8pPr>
      <a:lvl9pPr marL="1828800"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14313" indent="-214313" algn="l" defTabSz="571500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177800" algn="l" defTabSz="571500" rtl="0" fontAlgn="base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714375" indent="-142875" algn="l" defTabSz="571500" rtl="0" fontAlgn="base">
        <a:spcBef>
          <a:spcPct val="20000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000125" indent="-142875" algn="l" defTabSz="571500" rtl="0" fontAlgn="base">
        <a:spcBef>
          <a:spcPct val="20000"/>
        </a:spcBef>
        <a:spcAft>
          <a:spcPct val="0"/>
        </a:spcAft>
        <a:buFont typeface="Arial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75" indent="-142875" algn="l" defTabSz="571500" rtl="0" fontAlgn="base">
        <a:spcBef>
          <a:spcPct val="20000"/>
        </a:spcBef>
        <a:spcAft>
          <a:spcPct val="0"/>
        </a:spcAft>
        <a:buFont typeface="Arial" charset="0"/>
        <a:buChar char="»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57162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85737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14312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42887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287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145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02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GreenandRibb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949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57375"/>
            <a:ext cx="4305300" cy="1190625"/>
          </a:xfrm>
          <a:prstGeom prst="rect">
            <a:avLst/>
          </a:prstGeom>
        </p:spPr>
        <p:txBody>
          <a:bodyPr vert="horz" lIns="81639" tIns="40819" rIns="81639" bIns="40819" rtlCol="0" anchor="t" anchorCtr="0">
            <a:noAutofit/>
          </a:bodyPr>
          <a:lstStyle/>
          <a:p>
            <a:r>
              <a:rPr lang="en-US" dirty="0" smtClean="0"/>
              <a:t>Title goes here, justified left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905125"/>
            <a:ext cx="4305300" cy="561975"/>
          </a:xfrm>
          <a:prstGeom prst="rect">
            <a:avLst/>
          </a:prstGeom>
        </p:spPr>
        <p:txBody>
          <a:bodyPr vert="horz" lIns="81639" tIns="40819" rIns="81639" bIns="40819" rtlCol="0">
            <a:normAutofit/>
          </a:bodyPr>
          <a:lstStyle/>
          <a:p>
            <a:pPr lvl="0"/>
            <a:r>
              <a:rPr lang="en-US" dirty="0" smtClean="0"/>
              <a:t>Subtitle/presenter name</a:t>
            </a:r>
            <a:endParaRPr lang="en-US" dirty="0"/>
          </a:p>
        </p:txBody>
      </p:sp>
      <p:pic>
        <p:nvPicPr>
          <p:cNvPr id="27653" name="Picture 4" descr="GreenandRibb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949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5" descr="GreenRibbon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6080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14" r:id="rId2"/>
  </p:sldLayoutIdLst>
  <p:hf hdr="0"/>
  <p:txStyles>
    <p:titleStyle>
      <a:lvl1pPr algn="l" defTabSz="815975" rtl="0" fontAlgn="base">
        <a:spcBef>
          <a:spcPct val="0"/>
        </a:spcBef>
        <a:spcAft>
          <a:spcPct val="0"/>
        </a:spcAft>
        <a:defRPr sz="2800" b="1" kern="1200" cap="all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2pPr>
      <a:lvl3pPr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3pPr>
      <a:lvl4pPr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4pPr>
      <a:lvl5pPr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algn="l" defTabSz="815975" rtl="0" fontAlgn="base">
        <a:spcBef>
          <a:spcPct val="20000"/>
        </a:spcBef>
        <a:spcAft>
          <a:spcPct val="0"/>
        </a:spcAft>
        <a:defRPr sz="1500" kern="1200" cap="all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407988" algn="l" defTabSz="815975" rtl="0" fontAlgn="base">
        <a:spcBef>
          <a:spcPct val="20000"/>
        </a:spcBef>
        <a:spcAft>
          <a:spcPct val="0"/>
        </a:spcAft>
        <a:defRPr sz="1500" kern="1200" cap="all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2pPr>
      <a:lvl3pPr marL="815975" algn="l" defTabSz="815975" rtl="0" fontAlgn="base">
        <a:spcBef>
          <a:spcPct val="20000"/>
        </a:spcBef>
        <a:spcAft>
          <a:spcPct val="0"/>
        </a:spcAft>
        <a:defRPr sz="1500" kern="1200" cap="all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3pPr>
      <a:lvl4pPr marL="1223963" algn="l" defTabSz="815975" rtl="0" fontAlgn="base">
        <a:spcBef>
          <a:spcPct val="20000"/>
        </a:spcBef>
        <a:spcAft>
          <a:spcPct val="0"/>
        </a:spcAft>
        <a:defRPr sz="1500" kern="1200" cap="all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4pPr>
      <a:lvl5pPr marL="1631950" algn="l" defTabSz="815975" rtl="0" fontAlgn="base">
        <a:spcBef>
          <a:spcPct val="20000"/>
        </a:spcBef>
        <a:spcAft>
          <a:spcPct val="0"/>
        </a:spcAft>
        <a:defRPr sz="1500" kern="1200" cap="all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5pPr>
      <a:lvl6pPr marL="2245066" indent="-204097" algn="l" defTabSz="81638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260" indent="-204097" algn="l" defTabSz="81638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454" indent="-204097" algn="l" defTabSz="81638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648" indent="-204097" algn="l" defTabSz="81638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94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88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82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776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969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163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57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551" algn="l" defTabSz="81638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 descr="green-BGD-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625" y="2143125"/>
            <a:ext cx="8229600" cy="857250"/>
          </a:xfrm>
          <a:prstGeom prst="rect">
            <a:avLst/>
          </a:prstGeom>
        </p:spPr>
        <p:txBody>
          <a:bodyPr vert="horz" lIns="57150" tIns="28575" rIns="57150" bIns="28575" rtlCol="0" anchor="ctr">
            <a:noAutofit/>
          </a:bodyPr>
          <a:lstStyle/>
          <a:p>
            <a:r>
              <a:rPr lang="en-US" dirty="0" smtClean="0"/>
              <a:t>Click to edit section break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lIns="57150" tIns="28575" rIns="57150" bIns="28575" anchor="ctr" anchorCtr="0"/>
          <a:lstStyle>
            <a:lvl1pPr algn="r">
              <a:defRPr sz="9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49B68A2-38BE-4442-945A-0E4A57DE18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l" defTabSz="571500" rtl="0" fontAlgn="base">
        <a:spcBef>
          <a:spcPct val="0"/>
        </a:spcBef>
        <a:spcAft>
          <a:spcPct val="0"/>
        </a:spcAft>
        <a:defRPr sz="2800" b="1" kern="1200" cap="all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2pPr>
      <a:lvl3pPr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3pPr>
      <a:lvl4pPr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4pPr>
      <a:lvl5pPr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5pPr>
      <a:lvl6pPr marL="457200"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6pPr>
      <a:lvl7pPr marL="914400"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7pPr>
      <a:lvl8pPr marL="1371600"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8pPr>
      <a:lvl9pPr marL="1828800" algn="l" defTabSz="5715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14313" indent="-214313" algn="l" defTabSz="571500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177800" algn="l" defTabSz="571500" rtl="0" fontAlgn="base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714375" indent="-142875" algn="l" defTabSz="571500" rtl="0" fontAlgn="base">
        <a:spcBef>
          <a:spcPct val="20000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000125" indent="-142875" algn="l" defTabSz="571500" rtl="0" fontAlgn="base">
        <a:spcBef>
          <a:spcPct val="20000"/>
        </a:spcBef>
        <a:spcAft>
          <a:spcPct val="0"/>
        </a:spcAft>
        <a:buFont typeface="Arial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75" indent="-142875" algn="l" defTabSz="571500" rtl="0" fontAlgn="base">
        <a:spcBef>
          <a:spcPct val="20000"/>
        </a:spcBef>
        <a:spcAft>
          <a:spcPct val="0"/>
        </a:spcAft>
        <a:buFont typeface="Arial" charset="0"/>
        <a:buChar char="»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57162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85737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14312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42887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287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145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02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21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7.png"/><Relationship Id="rId5" Type="http://schemas.openxmlformats.org/officeDocument/2006/relationships/image" Target="../media/image18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 descr="NCR-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627063"/>
            <a:ext cx="287813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8"/>
          <p:cNvSpPr txBox="1">
            <a:spLocks noChangeArrowheads="1"/>
          </p:cNvSpPr>
          <p:nvPr/>
        </p:nvSpPr>
        <p:spPr bwMode="auto">
          <a:xfrm>
            <a:off x="323850" y="2284413"/>
            <a:ext cx="4248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Frutiger 57Cn"/>
                <a:ea typeface="Frutiger 57Cn"/>
                <a:cs typeface="Frutiger 57Cn"/>
              </a:rPr>
              <a:t>NCR RealPOS Displays</a:t>
            </a:r>
            <a:endParaRPr lang="en-US" sz="1000" dirty="0">
              <a:solidFill>
                <a:schemeClr val="bg1"/>
              </a:solidFill>
              <a:latin typeface="R Frutiger Roman"/>
              <a:ea typeface="R Frutiger Roman"/>
              <a:cs typeface="R Frutiger Roman"/>
            </a:endParaRPr>
          </a:p>
          <a:p>
            <a:endParaRPr lang="en-US" sz="800" dirty="0">
              <a:solidFill>
                <a:schemeClr val="bg1"/>
              </a:solidFill>
              <a:latin typeface="R Frutiger Roman"/>
              <a:ea typeface="R Frutiger Roman"/>
              <a:cs typeface="R Frutiger Roman"/>
            </a:endParaRPr>
          </a:p>
          <a:p>
            <a:r>
              <a:rPr lang="en-US" sz="1000" dirty="0">
                <a:solidFill>
                  <a:schemeClr val="bg1"/>
                </a:solidFill>
                <a:latin typeface="R Frutiger Roman"/>
                <a:ea typeface="R Frutiger Roman"/>
                <a:cs typeface="R Frutiger Roman"/>
              </a:rPr>
              <a:t>April, 2013</a:t>
            </a:r>
          </a:p>
        </p:txBody>
      </p:sp>
      <p:pic>
        <p:nvPicPr>
          <p:cNvPr id="33795" name="Picture 9" descr="CD361_23_RET_RealPOS-82XRT-GMS-Integrated-Touchscreen-Clerk-Shopper-RTS-scree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81575" y="92075"/>
            <a:ext cx="1762125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10" descr="CD361_21a_RET_RealPOS-82XRT-Modular-Dynakey-7878-Scanner-ACS-scree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92075"/>
            <a:ext cx="1908175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11"/>
          <p:cNvPicPr>
            <a:picLocks noChangeAspect="1" noChangeArrowheads="1"/>
          </p:cNvPicPr>
          <p:nvPr/>
        </p:nvPicPr>
        <p:blipFill>
          <a:blip r:embed="rId6"/>
          <a:srcRect l="3510" t="2216" r="19298" b="15790"/>
          <a:stretch>
            <a:fillRect/>
          </a:stretch>
        </p:blipFill>
        <p:spPr bwMode="auto">
          <a:xfrm>
            <a:off x="4981575" y="2747963"/>
            <a:ext cx="1762125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6" descr="CD352_37_RP25_2x20_c-store"/>
          <p:cNvPicPr>
            <a:picLocks noChangeAspect="1" noChangeArrowheads="1"/>
          </p:cNvPicPr>
          <p:nvPr/>
        </p:nvPicPr>
        <p:blipFill>
          <a:blip r:embed="rId7"/>
          <a:srcRect b="2632"/>
          <a:stretch>
            <a:fillRect/>
          </a:stretch>
        </p:blipFill>
        <p:spPr bwMode="auto">
          <a:xfrm>
            <a:off x="6875463" y="2733675"/>
            <a:ext cx="1901825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Box 14"/>
          <p:cNvSpPr txBox="1">
            <a:spLocks noChangeArrowheads="1"/>
          </p:cNvSpPr>
          <p:nvPr/>
        </p:nvSpPr>
        <p:spPr bwMode="auto">
          <a:xfrm>
            <a:off x="758825" y="123825"/>
            <a:ext cx="68405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Frutiger 57Cn"/>
              </a:rPr>
              <a:t>NCR REALPOS DISPLAYS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Frutiger 57Cn"/>
              <a:ea typeface="Frutiger 57Cn"/>
              <a:cs typeface="Frutiger 57Cn"/>
            </a:endParaRPr>
          </a:p>
          <a:p>
            <a:pPr>
              <a:lnSpc>
                <a:spcPct val="90000"/>
              </a:lnSpc>
              <a:defRPr/>
            </a:pPr>
            <a:r>
              <a:rPr lang="en-US" sz="1600" dirty="0">
                <a:solidFill>
                  <a:srgbClr val="4DA93A"/>
                </a:solidFill>
                <a:latin typeface="R Frutiger Roman"/>
                <a:ea typeface="R Frutiger Roman"/>
                <a:cs typeface="R Frutiger Roman"/>
              </a:rPr>
              <a:t>DOCUMENTATION AVAILABLE</a:t>
            </a:r>
          </a:p>
        </p:txBody>
      </p:sp>
      <p:sp>
        <p:nvSpPr>
          <p:cNvPr id="54274" name="Rectangle 13"/>
          <p:cNvSpPr>
            <a:spLocks noChangeArrowheads="1"/>
          </p:cNvSpPr>
          <p:nvPr/>
        </p:nvSpPr>
        <p:spPr bwMode="auto">
          <a:xfrm>
            <a:off x="5076825" y="1577975"/>
            <a:ext cx="3673475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20000"/>
              </a:lnSpc>
            </a:pPr>
            <a:r>
              <a:rPr lang="en-US" sz="2000" b="1" dirty="0">
                <a:solidFill>
                  <a:srgbClr val="7F7F7F"/>
                </a:solidFill>
                <a:latin typeface="Frutiger 57Cn"/>
              </a:rPr>
              <a:t>Documentation Available </a:t>
            </a:r>
          </a:p>
          <a:p>
            <a:pPr marL="228600" indent="-228600">
              <a:lnSpc>
                <a:spcPct val="120000"/>
              </a:lnSpc>
              <a:buFontTx/>
              <a:buChar char="•"/>
            </a:pPr>
            <a:r>
              <a:rPr lang="en-US" dirty="0">
                <a:solidFill>
                  <a:srgbClr val="7F7F7F"/>
                </a:solidFill>
                <a:latin typeface="Frutiger 57Cn"/>
              </a:rPr>
              <a:t>Order and Configuration Guides</a:t>
            </a:r>
          </a:p>
          <a:p>
            <a:pPr marL="228600" indent="-228600">
              <a:lnSpc>
                <a:spcPct val="120000"/>
              </a:lnSpc>
              <a:buFontTx/>
              <a:buChar char="•"/>
            </a:pPr>
            <a:r>
              <a:rPr lang="en-US" dirty="0">
                <a:solidFill>
                  <a:srgbClr val="7F7F7F"/>
                </a:solidFill>
                <a:latin typeface="Frutiger 57Cn"/>
              </a:rPr>
              <a:t>Data Sheets</a:t>
            </a:r>
          </a:p>
          <a:p>
            <a:pPr marL="228600" indent="-228600">
              <a:lnSpc>
                <a:spcPct val="120000"/>
              </a:lnSpc>
              <a:buFontTx/>
              <a:buChar char="•"/>
            </a:pPr>
            <a:r>
              <a:rPr lang="en-US" dirty="0">
                <a:solidFill>
                  <a:srgbClr val="7F7F7F"/>
                </a:solidFill>
                <a:latin typeface="Frutiger 57Cn"/>
              </a:rPr>
              <a:t>Product User Guides </a:t>
            </a:r>
          </a:p>
          <a:p>
            <a:pPr marL="228600" indent="-228600">
              <a:lnSpc>
                <a:spcPct val="120000"/>
              </a:lnSpc>
              <a:buFontTx/>
              <a:buChar char="•"/>
            </a:pPr>
            <a:r>
              <a:rPr lang="en-US" dirty="0">
                <a:solidFill>
                  <a:srgbClr val="7F7F7F"/>
                </a:solidFill>
                <a:latin typeface="Frutiger 57Cn"/>
              </a:rPr>
              <a:t>Product Parts Manuals</a:t>
            </a:r>
          </a:p>
        </p:txBody>
      </p:sp>
      <p:pic>
        <p:nvPicPr>
          <p:cNvPr id="54275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68625" y="1581150"/>
            <a:ext cx="1133475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14" descr="CD252_03a_RP5954_wMSR_wBioM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750" t="11400" r="12074" b="13000"/>
          <a:stretch>
            <a:fillRect/>
          </a:stretch>
        </p:blipFill>
        <p:spPr bwMode="auto">
          <a:xfrm>
            <a:off x="971550" y="1292225"/>
            <a:ext cx="1519238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8" descr="CD361_13_RET_2x20-Customer-Display-Charcoal-Front - No Reflection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6488" y="2646363"/>
            <a:ext cx="877887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3" descr="C:\Users\aa185059\Documents\Displays and Keyboards\5976\5976 Picture with Terminal 10-4-1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39975" y="3109913"/>
            <a:ext cx="1931988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63" name="Group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003202"/>
              </p:ext>
            </p:extLst>
          </p:nvPr>
        </p:nvGraphicFramePr>
        <p:xfrm>
          <a:off x="663575" y="1074919"/>
          <a:ext cx="8229600" cy="3225023"/>
        </p:xfrm>
        <a:graphic>
          <a:graphicData uri="http://schemas.openxmlformats.org/drawingml/2006/table">
            <a:tbl>
              <a:tblPr/>
              <a:tblGrid>
                <a:gridCol w="1447800"/>
                <a:gridCol w="5638800"/>
                <a:gridCol w="1143000"/>
              </a:tblGrid>
              <a:tr h="1984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Checklist for Next Purchase Decision</a:t>
                      </a:r>
                    </a:p>
                  </a:txBody>
                  <a:tcPr marL="91443" marR="91443" marT="34288" marB="34288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Built to withstand the demands of retail environments</a:t>
                      </a:r>
                    </a:p>
                  </a:txBody>
                  <a:tcPr marL="91443" marR="91443" marT="34288" marB="34288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Locking cables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Heavy duty and flexible mounting options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Supports wide range of environments, temperatures and humidity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Meets or exceeds NCR shock and vibration standards</a:t>
                      </a:r>
                    </a:p>
                  </a:txBody>
                  <a:tcPr marL="91443" marR="91443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L="91443" marR="91443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Retail sealed displays</a:t>
                      </a:r>
                    </a:p>
                  </a:txBody>
                  <a:tcPr marL="91443" marR="91443" marT="34288" marB="34288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Sealed front and rear bezels to limit dust and water seepage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Touch displays are rated at IPX3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LCD displays with optional LCD covers are rated at IPX3</a:t>
                      </a:r>
                    </a:p>
                  </a:txBody>
                  <a:tcPr marL="91443" marR="91443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L="91443" marR="91443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Flexible  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Interfaces</a:t>
                      </a:r>
                    </a:p>
                  </a:txBody>
                  <a:tcPr marL="91443" marR="91443" marT="34288" marB="34288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Supports DVI and VGA interfaces (5982 VGA only)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Supports 12v Powered USB to the terminal 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Supports optional external power through a MEPS standard power supply</a:t>
                      </a:r>
                    </a:p>
                  </a:txBody>
                  <a:tcPr marL="91443" marR="91443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L="91443" marR="91443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Built for long life</a:t>
                      </a:r>
                    </a:p>
                  </a:txBody>
                  <a:tcPr marL="91443" marR="91443" marT="34288" marB="34288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Built with industrial grade LED backlighting for longer life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Built with a minimum of 50K hours mean time between failure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Built for ease of serviceability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Serviced by NCR Customer Services</a:t>
                      </a:r>
                    </a:p>
                  </a:txBody>
                  <a:tcPr marL="91443" marR="91443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L="91443" marR="91443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Flexible application support</a:t>
                      </a:r>
                    </a:p>
                  </a:txBody>
                  <a:tcPr marL="91443" marR="91443" marT="34288" marB="34288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Certified on current and many legacy NCR retail terminals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Certified on a variety of Windows and Linux operating systems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 Supports NCR OPOS and JAVAPOS</a:t>
                      </a:r>
                    </a:p>
                  </a:txBody>
                  <a:tcPr marL="91443" marR="91443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marL="91443" marR="91443"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6895" name="Rectangle 40"/>
          <p:cNvSpPr>
            <a:spLocks noChangeArrowheads="1"/>
          </p:cNvSpPr>
          <p:nvPr/>
        </p:nvSpPr>
        <p:spPr bwMode="auto">
          <a:xfrm>
            <a:off x="8099425" y="1479550"/>
            <a:ext cx="481013" cy="2286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62626"/>
              </a:solidFill>
              <a:latin typeface="+mn-lt"/>
              <a:cs typeface="+mn-cs"/>
            </a:endParaRPr>
          </a:p>
        </p:txBody>
      </p:sp>
      <p:sp>
        <p:nvSpPr>
          <p:cNvPr id="56350" name="Rectangle 41"/>
          <p:cNvSpPr>
            <a:spLocks noChangeArrowheads="1"/>
          </p:cNvSpPr>
          <p:nvPr/>
        </p:nvSpPr>
        <p:spPr bwMode="auto">
          <a:xfrm>
            <a:off x="8167688" y="1423988"/>
            <a:ext cx="4968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Wingdings" pitchFamily="2" charset="2"/>
              <a:buChar char="ü"/>
            </a:pPr>
            <a:r>
              <a:rPr lang="en-US" sz="2200" b="1" dirty="0">
                <a:solidFill>
                  <a:srgbClr val="262626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36897" name="Rectangle 43"/>
          <p:cNvSpPr>
            <a:spLocks noChangeArrowheads="1"/>
          </p:cNvSpPr>
          <p:nvPr/>
        </p:nvSpPr>
        <p:spPr bwMode="auto">
          <a:xfrm>
            <a:off x="8099425" y="2776538"/>
            <a:ext cx="481013" cy="22701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62626"/>
              </a:solidFill>
              <a:latin typeface="+mn-lt"/>
              <a:cs typeface="+mn-cs"/>
            </a:endParaRPr>
          </a:p>
        </p:txBody>
      </p:sp>
      <p:sp>
        <p:nvSpPr>
          <p:cNvPr id="56352" name="Rectangle 44"/>
          <p:cNvSpPr>
            <a:spLocks noChangeArrowheads="1"/>
          </p:cNvSpPr>
          <p:nvPr/>
        </p:nvSpPr>
        <p:spPr bwMode="auto">
          <a:xfrm>
            <a:off x="8167688" y="2720975"/>
            <a:ext cx="49688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Wingdings" pitchFamily="2" charset="2"/>
              <a:buChar char="ü"/>
            </a:pPr>
            <a:r>
              <a:rPr lang="en-US" sz="2200" b="1" dirty="0">
                <a:solidFill>
                  <a:srgbClr val="262626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36899" name="Rectangle 46"/>
          <p:cNvSpPr>
            <a:spLocks noChangeArrowheads="1"/>
          </p:cNvSpPr>
          <p:nvPr/>
        </p:nvSpPr>
        <p:spPr bwMode="auto">
          <a:xfrm>
            <a:off x="8099425" y="2200275"/>
            <a:ext cx="481013" cy="227013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62626"/>
              </a:solidFill>
              <a:latin typeface="+mn-lt"/>
              <a:cs typeface="+mn-cs"/>
            </a:endParaRPr>
          </a:p>
        </p:txBody>
      </p:sp>
      <p:sp>
        <p:nvSpPr>
          <p:cNvPr id="56354" name="Rectangle 47"/>
          <p:cNvSpPr>
            <a:spLocks noChangeArrowheads="1"/>
          </p:cNvSpPr>
          <p:nvPr/>
        </p:nvSpPr>
        <p:spPr bwMode="auto">
          <a:xfrm>
            <a:off x="8172450" y="2144713"/>
            <a:ext cx="49688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Wingdings" pitchFamily="2" charset="2"/>
              <a:buChar char="ü"/>
            </a:pPr>
            <a:r>
              <a:rPr lang="en-US" sz="2200" b="1" dirty="0">
                <a:solidFill>
                  <a:srgbClr val="262626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36901" name="Rectangle 49"/>
          <p:cNvSpPr>
            <a:spLocks noChangeArrowheads="1"/>
          </p:cNvSpPr>
          <p:nvPr/>
        </p:nvSpPr>
        <p:spPr bwMode="auto">
          <a:xfrm>
            <a:off x="8099425" y="4011613"/>
            <a:ext cx="481013" cy="2286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62626"/>
              </a:solidFill>
              <a:latin typeface="+mn-lt"/>
              <a:cs typeface="+mn-cs"/>
            </a:endParaRPr>
          </a:p>
        </p:txBody>
      </p:sp>
      <p:sp>
        <p:nvSpPr>
          <p:cNvPr id="56356" name="Rectangle 50"/>
          <p:cNvSpPr>
            <a:spLocks noChangeArrowheads="1"/>
          </p:cNvSpPr>
          <p:nvPr/>
        </p:nvSpPr>
        <p:spPr bwMode="auto">
          <a:xfrm>
            <a:off x="8175625" y="3940175"/>
            <a:ext cx="50006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Wingdings" pitchFamily="2" charset="2"/>
              <a:buChar char="ü"/>
            </a:pPr>
            <a:r>
              <a:rPr lang="en-US" sz="2200" b="1" dirty="0">
                <a:solidFill>
                  <a:srgbClr val="262626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36903" name="Rectangle 58"/>
          <p:cNvSpPr>
            <a:spLocks noChangeArrowheads="1"/>
          </p:cNvSpPr>
          <p:nvPr/>
        </p:nvSpPr>
        <p:spPr bwMode="auto">
          <a:xfrm>
            <a:off x="8099425" y="3422650"/>
            <a:ext cx="481013" cy="2286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62626"/>
              </a:solidFill>
              <a:latin typeface="+mn-lt"/>
              <a:cs typeface="+mn-cs"/>
            </a:endParaRPr>
          </a:p>
        </p:txBody>
      </p:sp>
      <p:sp>
        <p:nvSpPr>
          <p:cNvPr id="56358" name="Rectangle 59"/>
          <p:cNvSpPr>
            <a:spLocks noChangeArrowheads="1"/>
          </p:cNvSpPr>
          <p:nvPr/>
        </p:nvSpPr>
        <p:spPr bwMode="auto">
          <a:xfrm>
            <a:off x="8131175" y="3368675"/>
            <a:ext cx="4968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Wingdings" pitchFamily="2" charset="2"/>
              <a:buChar char="ü"/>
            </a:pPr>
            <a:r>
              <a:rPr lang="en-US" sz="2200" b="1" dirty="0">
                <a:solidFill>
                  <a:srgbClr val="262626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8825" y="128588"/>
            <a:ext cx="6840538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Frutiger 57Cn"/>
                <a:cs typeface="Frutiger 57Cn"/>
              </a:rPr>
              <a:t>NCR REALPOS DISPLAYS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DA93A"/>
                </a:solidFill>
                <a:latin typeface="R Frutiger Roman"/>
                <a:cs typeface="R Frutiger Roman"/>
              </a:rPr>
              <a:t>SUMMARY</a:t>
            </a:r>
          </a:p>
        </p:txBody>
      </p:sp>
      <p:sp>
        <p:nvSpPr>
          <p:cNvPr id="56360" name="AutoShape 17"/>
          <p:cNvSpPr>
            <a:spLocks noChangeArrowheads="1"/>
          </p:cNvSpPr>
          <p:nvPr/>
        </p:nvSpPr>
        <p:spPr bwMode="auto">
          <a:xfrm>
            <a:off x="554038" y="4587875"/>
            <a:ext cx="8482012" cy="3746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600" dirty="0">
                <a:solidFill>
                  <a:schemeClr val="bg1"/>
                </a:solidFill>
                <a:latin typeface="Frutiger 57Cn"/>
              </a:rPr>
              <a:t>NCR RealPOS displays will ensure platform stability for years to come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1973263"/>
            <a:ext cx="7772400" cy="1103312"/>
          </a:xfrm>
          <a:ln>
            <a:miter lim="800000"/>
            <a:headEnd/>
            <a:tailEnd/>
          </a:ln>
        </p:spPr>
        <p:txBody>
          <a:bodyPr/>
          <a:lstStyle/>
          <a:p>
            <a:pPr defTabSz="816388" fontAlgn="auto">
              <a:spcAft>
                <a:spcPts val="0"/>
              </a:spcAft>
              <a:defRPr/>
            </a:pPr>
            <a:r>
              <a:rPr lang="en-GB" dirty="0" smtClean="0">
                <a:latin typeface="Arial" charset="0"/>
                <a:cs typeface="Arial" charset="0"/>
              </a:rPr>
              <a:t>NCR – Research and Branding</a:t>
            </a:r>
          </a:p>
        </p:txBody>
      </p:sp>
      <p:pic>
        <p:nvPicPr>
          <p:cNvPr id="58370" name="Picture 2" descr="green-BGD-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7950" y="0"/>
            <a:ext cx="9359900" cy="523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 descr="NCR-LOG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338" y="2106613"/>
            <a:ext cx="2878137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TextBox 8"/>
          <p:cNvSpPr txBox="1">
            <a:spLocks noChangeArrowheads="1"/>
          </p:cNvSpPr>
          <p:nvPr/>
        </p:nvSpPr>
        <p:spPr bwMode="auto">
          <a:xfrm>
            <a:off x="4140200" y="2284413"/>
            <a:ext cx="46799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Frutiger 57Cn"/>
                <a:ea typeface="Frutiger 57Cn"/>
                <a:cs typeface="Frutiger 57Cn"/>
              </a:rPr>
              <a:t>Thank You!</a:t>
            </a:r>
          </a:p>
          <a:p>
            <a:pPr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Frutiger 57Cn"/>
                <a:ea typeface="Frutiger 57Cn"/>
                <a:cs typeface="Frutiger 57Cn"/>
              </a:rPr>
              <a:t>NCR REALPOS DISPLAYS</a:t>
            </a:r>
            <a:endParaRPr lang="en-US" sz="1000" dirty="0">
              <a:solidFill>
                <a:schemeClr val="bg1"/>
              </a:solidFill>
              <a:latin typeface="R Frutiger Roman"/>
              <a:ea typeface="R Frutiger Roman"/>
              <a:cs typeface="R Frutiger Roman"/>
            </a:endParaRPr>
          </a:p>
          <a:p>
            <a:endParaRPr lang="en-US" sz="800" dirty="0">
              <a:solidFill>
                <a:schemeClr val="bg1"/>
              </a:solidFill>
              <a:latin typeface="R Frutiger Roman"/>
              <a:ea typeface="R Frutiger Roman"/>
              <a:cs typeface="R Frutiger Roman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1973263"/>
            <a:ext cx="7772400" cy="1103312"/>
          </a:xfrm>
          <a:ln>
            <a:miter lim="800000"/>
            <a:headEnd/>
            <a:tailEnd/>
          </a:ln>
        </p:spPr>
        <p:txBody>
          <a:bodyPr/>
          <a:lstStyle/>
          <a:p>
            <a:pPr defTabSz="816388" fontAlgn="auto">
              <a:spcAft>
                <a:spcPts val="0"/>
              </a:spcAft>
              <a:defRPr/>
            </a:pPr>
            <a:r>
              <a:rPr lang="en-GB" dirty="0" smtClean="0">
                <a:latin typeface="Arial" charset="0"/>
                <a:cs typeface="Arial" charset="0"/>
              </a:rPr>
              <a:t>NCR – Research and Branding</a:t>
            </a:r>
          </a:p>
        </p:txBody>
      </p:sp>
      <p:pic>
        <p:nvPicPr>
          <p:cNvPr id="60418" name="Picture 2" descr="green-BGD-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7950" y="0"/>
            <a:ext cx="9359900" cy="523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3" descr="NCR-LOG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106613"/>
            <a:ext cx="2878137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0" name="TextBox 8"/>
          <p:cNvSpPr txBox="1">
            <a:spLocks noChangeArrowheads="1"/>
          </p:cNvSpPr>
          <p:nvPr/>
        </p:nvSpPr>
        <p:spPr bwMode="auto">
          <a:xfrm>
            <a:off x="3635375" y="2355850"/>
            <a:ext cx="540067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800" b="1" dirty="0">
                <a:solidFill>
                  <a:schemeClr val="bg1"/>
                </a:solidFill>
                <a:latin typeface="Frutiger 57Cn"/>
                <a:ea typeface="Frutiger 57Cn"/>
                <a:cs typeface="Frutiger 57Cn"/>
              </a:rPr>
              <a:t>NCR REALPOS Displays</a:t>
            </a:r>
            <a:endParaRPr lang="en-US" dirty="0">
              <a:solidFill>
                <a:schemeClr val="bg1"/>
              </a:solidFill>
              <a:latin typeface="R Frutiger Roman"/>
              <a:ea typeface="R Frutiger Roman"/>
              <a:cs typeface="R Frutiger Roman"/>
            </a:endParaRPr>
          </a:p>
          <a:p>
            <a:r>
              <a:rPr lang="en-US" sz="1600" dirty="0">
                <a:solidFill>
                  <a:schemeClr val="bg1"/>
                </a:solidFill>
                <a:latin typeface="R Frutiger Roman"/>
                <a:ea typeface="R Frutiger Roman"/>
                <a:cs typeface="R Frutiger Roman"/>
              </a:rPr>
              <a:t>BACK-UP SLIDES</a:t>
            </a:r>
            <a:endParaRPr lang="en-US" sz="800" dirty="0">
              <a:solidFill>
                <a:schemeClr val="bg1"/>
              </a:solidFill>
              <a:latin typeface="R Frutiger Roman"/>
              <a:ea typeface="R Frutiger Roman"/>
              <a:cs typeface="R Frutiger Roman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758825" y="128588"/>
            <a:ext cx="8280400" cy="6286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utiger 57Cn"/>
              </a:rPr>
              <a:t>NCR Software OSD</a:t>
            </a:r>
          </a:p>
        </p:txBody>
      </p:sp>
      <p:pic>
        <p:nvPicPr>
          <p:cNvPr id="6246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6325" y="757238"/>
            <a:ext cx="7086600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758825" y="128588"/>
            <a:ext cx="8280400" cy="6286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utiger 57Cn"/>
              </a:rPr>
              <a:t>NCR Software OSD</a:t>
            </a:r>
          </a:p>
        </p:txBody>
      </p:sp>
      <p:pic>
        <p:nvPicPr>
          <p:cNvPr id="645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8225" y="752475"/>
            <a:ext cx="7086600" cy="397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758825" y="128588"/>
            <a:ext cx="8280400" cy="6286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NCR Software OSD</a:t>
            </a:r>
          </a:p>
        </p:txBody>
      </p:sp>
      <p:pic>
        <p:nvPicPr>
          <p:cNvPr id="6656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752475"/>
            <a:ext cx="7134225" cy="397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762000" y="128588"/>
            <a:ext cx="8274050" cy="4286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utiger 57Cn"/>
              </a:rPr>
              <a:t>RealPOS 12” LED Displays (touch and non-touch)</a:t>
            </a:r>
          </a:p>
        </p:txBody>
      </p:sp>
      <p:sp>
        <p:nvSpPr>
          <p:cNvPr id="68610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27063" y="801688"/>
            <a:ext cx="4305300" cy="3930650"/>
          </a:xfrm>
        </p:spPr>
        <p:txBody>
          <a:bodyPr/>
          <a:lstStyle/>
          <a:p>
            <a:pPr marL="0" indent="0">
              <a:lnSpc>
                <a:spcPct val="80000"/>
              </a:lnSpc>
            </a:pPr>
            <a:r>
              <a:rPr lang="en-US" sz="16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LCD Panel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12.1” TFT Display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LED backlight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Native resolution: XGA (1024x768)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High-Bright LCD: 500 cd/m2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50k hours to half brightness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Contrast ratio:  700:1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Capacitive touch for touch display</a:t>
            </a:r>
          </a:p>
          <a:p>
            <a:pPr marL="0" indent="0">
              <a:lnSpc>
                <a:spcPct val="80000"/>
              </a:lnSpc>
            </a:pPr>
            <a:r>
              <a:rPr lang="en-US" sz="16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Additional Features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Optional MSR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Software On-Screen Display controls (OSD)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Clean cable management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Retail hardened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Sealed against dust and liquid - IPX 3 rated for touch display and LED display with screen cover</a:t>
            </a:r>
          </a:p>
          <a:p>
            <a:pPr marL="0" indent="0">
              <a:lnSpc>
                <a:spcPct val="80000"/>
              </a:lnSpc>
            </a:pPr>
            <a:endParaRPr lang="en-US" sz="1400" dirty="0" smtClean="0">
              <a:latin typeface="Arial" charset="0"/>
              <a:cs typeface="Arial" charset="0"/>
            </a:endParaRPr>
          </a:p>
        </p:txBody>
      </p:sp>
      <p:sp>
        <p:nvSpPr>
          <p:cNvPr id="68611" name="Rectangle 4"/>
          <p:cNvSpPr>
            <a:spLocks noGrp="1"/>
          </p:cNvSpPr>
          <p:nvPr>
            <p:ph sz="half" idx="2"/>
          </p:nvPr>
        </p:nvSpPr>
        <p:spPr>
          <a:xfrm>
            <a:off x="4530725" y="785813"/>
            <a:ext cx="4457700" cy="3695700"/>
          </a:xfrm>
        </p:spPr>
        <p:txBody>
          <a:bodyPr/>
          <a:lstStyle/>
          <a:p>
            <a:pPr marL="0" indent="0">
              <a:lnSpc>
                <a:spcPct val="80000"/>
              </a:lnSpc>
            </a:pPr>
            <a:r>
              <a:rPr lang="en-US" sz="16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Mounting Options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VESA 75mm standard</a:t>
            </a:r>
          </a:p>
          <a:p>
            <a:pPr marL="0" indent="0">
              <a:lnSpc>
                <a:spcPct val="80000"/>
              </a:lnSpc>
            </a:pPr>
            <a:r>
              <a:rPr lang="en-US" sz="16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Connectivity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VGA and DVI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USB 12V Power or External Power Supply</a:t>
            </a:r>
          </a:p>
        </p:txBody>
      </p:sp>
      <p:sp>
        <p:nvSpPr>
          <p:cNvPr id="68612" name="AutoShape 5" descr="CD355_01a_RP7197_Thermal_Receipt_Printer_Rel2 0"/>
          <p:cNvSpPr>
            <a:spLocks noChangeAspect="1" noChangeArrowheads="1"/>
          </p:cNvSpPr>
          <p:nvPr/>
        </p:nvSpPr>
        <p:spPr bwMode="auto">
          <a:xfrm>
            <a:off x="8943975" y="34925"/>
            <a:ext cx="10191750" cy="593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8613" name="AutoShape 6" descr="CD355_01a_RP7197_Thermal_Receipt_Printer_Rel2 0"/>
          <p:cNvSpPr>
            <a:spLocks noChangeAspect="1" noChangeArrowheads="1"/>
          </p:cNvSpPr>
          <p:nvPr/>
        </p:nvSpPr>
        <p:spPr bwMode="auto">
          <a:xfrm>
            <a:off x="-523875" y="-396875"/>
            <a:ext cx="10191750" cy="593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8614" name="Rectangle 7"/>
          <p:cNvSpPr>
            <a:spLocks noChangeArrowheads="1"/>
          </p:cNvSpPr>
          <p:nvPr/>
        </p:nvSpPr>
        <p:spPr bwMode="auto">
          <a:xfrm>
            <a:off x="3113088" y="1131888"/>
            <a:ext cx="55626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/>
          <a:lstStyle/>
          <a:p>
            <a:pPr marL="576263" lvl="1" indent="-228600" eaLnBrk="0" hangingPunct="0">
              <a:spcBef>
                <a:spcPct val="10000"/>
              </a:spcBef>
              <a:spcAft>
                <a:spcPts val="600"/>
              </a:spcAft>
              <a:buFontTx/>
              <a:buChar char="•"/>
            </a:pPr>
            <a:endParaRPr lang="en-US" sz="1600" dirty="0">
              <a:solidFill>
                <a:srgbClr val="292929"/>
              </a:solidFill>
              <a:latin typeface="Verdana" pitchFamily="34" charset="0"/>
            </a:endParaRPr>
          </a:p>
        </p:txBody>
      </p:sp>
      <p:pic>
        <p:nvPicPr>
          <p:cNvPr id="68616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2859088"/>
            <a:ext cx="1944265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762000" y="128588"/>
            <a:ext cx="7924800" cy="4286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utiger 57Cn"/>
              </a:rPr>
              <a:t>RealPOS 15” LED Display (non-touch)</a:t>
            </a:r>
          </a:p>
        </p:txBody>
      </p:sp>
      <p:sp>
        <p:nvSpPr>
          <p:cNvPr id="69634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74688" y="801688"/>
            <a:ext cx="4113212" cy="3770312"/>
          </a:xfrm>
        </p:spPr>
        <p:txBody>
          <a:bodyPr/>
          <a:lstStyle/>
          <a:p>
            <a:pPr marL="0" indent="0"/>
            <a:r>
              <a:rPr lang="en-US" sz="16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LCD Panel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15” TFT Display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LED backlight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Native resolution: XGA (1024x768)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Medium-Bright LCD: 350 cd/m2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50k hours to half brightness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Contrast ratio:  700:1</a:t>
            </a:r>
          </a:p>
          <a:p>
            <a:pPr marL="0" indent="0"/>
            <a:r>
              <a:rPr lang="en-US" sz="16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Additional Features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Optional MSR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Software On-Screen Display controls (OSD)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Clean cable management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Retail hardened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Weights and Measures compliant</a:t>
            </a:r>
          </a:p>
        </p:txBody>
      </p:sp>
      <p:sp>
        <p:nvSpPr>
          <p:cNvPr id="69635" name="Rectangle 4"/>
          <p:cNvSpPr>
            <a:spLocks noGrp="1"/>
          </p:cNvSpPr>
          <p:nvPr>
            <p:ph sz="half" idx="2"/>
          </p:nvPr>
        </p:nvSpPr>
        <p:spPr>
          <a:xfrm>
            <a:off x="4456113" y="785813"/>
            <a:ext cx="4457700" cy="3695700"/>
          </a:xfrm>
        </p:spPr>
        <p:txBody>
          <a:bodyPr/>
          <a:lstStyle/>
          <a:p>
            <a:pPr marL="0" indent="0"/>
            <a:r>
              <a:rPr lang="en-US" sz="16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Mounting Options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VESA 75mm standard</a:t>
            </a:r>
          </a:p>
          <a:p>
            <a:pPr marL="0" indent="0"/>
            <a:r>
              <a:rPr lang="en-US" sz="16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Connectivity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VGA and DVI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USB 12V Power or External Power Supply</a:t>
            </a:r>
          </a:p>
        </p:txBody>
      </p:sp>
      <p:sp>
        <p:nvSpPr>
          <p:cNvPr id="69636" name="AutoShape 5" descr="CD355_01a_RP7197_Thermal_Receipt_Printer_Rel2 0"/>
          <p:cNvSpPr>
            <a:spLocks noChangeAspect="1" noChangeArrowheads="1"/>
          </p:cNvSpPr>
          <p:nvPr/>
        </p:nvSpPr>
        <p:spPr bwMode="auto">
          <a:xfrm>
            <a:off x="8943975" y="34925"/>
            <a:ext cx="10191750" cy="593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9637" name="AutoShape 6" descr="CD355_01a_RP7197_Thermal_Receipt_Printer_Rel2 0"/>
          <p:cNvSpPr>
            <a:spLocks noChangeAspect="1" noChangeArrowheads="1"/>
          </p:cNvSpPr>
          <p:nvPr/>
        </p:nvSpPr>
        <p:spPr bwMode="auto">
          <a:xfrm>
            <a:off x="-536575" y="-395288"/>
            <a:ext cx="10191750" cy="593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9638" name="Rectangle 7"/>
          <p:cNvSpPr>
            <a:spLocks noChangeArrowheads="1"/>
          </p:cNvSpPr>
          <p:nvPr/>
        </p:nvSpPr>
        <p:spPr bwMode="auto">
          <a:xfrm>
            <a:off x="3113088" y="1131888"/>
            <a:ext cx="55626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/>
          <a:lstStyle/>
          <a:p>
            <a:pPr marL="576263" lvl="1" indent="-228600" eaLnBrk="0" hangingPunct="0">
              <a:spcBef>
                <a:spcPct val="10000"/>
              </a:spcBef>
              <a:spcAft>
                <a:spcPts val="600"/>
              </a:spcAft>
              <a:buFontTx/>
              <a:buChar char="•"/>
            </a:pPr>
            <a:endParaRPr lang="en-US" sz="1600" dirty="0">
              <a:solidFill>
                <a:srgbClr val="292929"/>
              </a:solidFill>
              <a:latin typeface="Verdana" pitchFamily="34" charset="0"/>
            </a:endParaRPr>
          </a:p>
        </p:txBody>
      </p:sp>
      <p:pic>
        <p:nvPicPr>
          <p:cNvPr id="69642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2932113"/>
            <a:ext cx="2016720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762000" y="128588"/>
            <a:ext cx="7924800" cy="4286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utiger 57Cn"/>
              </a:rPr>
              <a:t>RealPOS 15” LED Touch Display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34988" y="801688"/>
            <a:ext cx="4684712" cy="3930650"/>
          </a:xfrm>
          <a:extLst/>
        </p:spPr>
        <p:txBody>
          <a:bodyPr rtlCol="0">
            <a:normAutofit lnSpcReduction="10000"/>
          </a:bodyPr>
          <a:lstStyle/>
          <a:p>
            <a:pPr marL="0" indent="0" fontAlgn="auto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2EB135"/>
                </a:solidFill>
              </a:rPr>
              <a:t>LCD Panel</a:t>
            </a:r>
          </a:p>
          <a:p>
            <a:pPr lvl="1" fontAlgn="auto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1600" dirty="0" smtClean="0"/>
              <a:t>15” TFT Display</a:t>
            </a:r>
          </a:p>
          <a:p>
            <a:pPr lvl="1" fontAlgn="auto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1600" dirty="0" smtClean="0"/>
              <a:t>LED backlight</a:t>
            </a:r>
          </a:p>
          <a:p>
            <a:pPr lvl="1" fontAlgn="auto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1600" dirty="0" smtClean="0"/>
              <a:t>Native resolution: XGA (1024x768)</a:t>
            </a:r>
          </a:p>
          <a:p>
            <a:pPr lvl="1" fontAlgn="auto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1600" dirty="0" smtClean="0"/>
              <a:t>High-Bright LCD: 400 cd/m2 (typical)</a:t>
            </a:r>
          </a:p>
          <a:p>
            <a:pPr lvl="1" fontAlgn="auto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1600" dirty="0" smtClean="0"/>
              <a:t>50k hours to half brightness</a:t>
            </a:r>
          </a:p>
          <a:p>
            <a:pPr lvl="1" fontAlgn="auto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1600" dirty="0" smtClean="0"/>
              <a:t>Contrast ratio:  700:1</a:t>
            </a:r>
          </a:p>
          <a:p>
            <a:pPr marL="0" indent="0" fontAlgn="auto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2EB135"/>
                </a:solidFill>
              </a:rPr>
              <a:t>Additional Features</a:t>
            </a:r>
          </a:p>
          <a:p>
            <a:pPr lvl="1" fontAlgn="auto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1600" dirty="0" smtClean="0"/>
              <a:t>Optional MSR</a:t>
            </a:r>
          </a:p>
          <a:p>
            <a:pPr lvl="1" fontAlgn="auto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1600" dirty="0" smtClean="0"/>
              <a:t>Optional finger print reader</a:t>
            </a:r>
          </a:p>
          <a:p>
            <a:pPr lvl="1" fontAlgn="auto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1600" dirty="0" smtClean="0"/>
              <a:t>NCR Software OSD Display controls</a:t>
            </a:r>
          </a:p>
          <a:p>
            <a:pPr lvl="1" fontAlgn="auto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1600" dirty="0" smtClean="0"/>
              <a:t>Retail hardened</a:t>
            </a:r>
          </a:p>
          <a:p>
            <a:pPr lvl="1" fontAlgn="auto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1600" dirty="0" smtClean="0"/>
              <a:t>Sealed against dust and liquid – IPX3 rating </a:t>
            </a:r>
          </a:p>
          <a:p>
            <a:pPr marL="0" indent="0" fontAlgn="auto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en-US" sz="1800" dirty="0" smtClean="0"/>
          </a:p>
        </p:txBody>
      </p:sp>
      <p:sp>
        <p:nvSpPr>
          <p:cNvPr id="70659" name="Rectangle 4"/>
          <p:cNvSpPr>
            <a:spLocks noGrp="1"/>
          </p:cNvSpPr>
          <p:nvPr>
            <p:ph sz="half" idx="2"/>
          </p:nvPr>
        </p:nvSpPr>
        <p:spPr>
          <a:xfrm>
            <a:off x="4686300" y="785813"/>
            <a:ext cx="4457700" cy="3695700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US" sz="18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Mounting Options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1600" dirty="0" smtClean="0">
                <a:latin typeface="Arial" charset="0"/>
                <a:cs typeface="Arial" charset="0"/>
              </a:rPr>
              <a:t>VESA 75mm standard</a:t>
            </a:r>
          </a:p>
          <a:p>
            <a:pPr marL="0" indent="0">
              <a:lnSpc>
                <a:spcPct val="90000"/>
              </a:lnSpc>
            </a:pPr>
            <a:r>
              <a:rPr lang="en-US" sz="18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Connectivity Options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1600" dirty="0" smtClean="0">
                <a:latin typeface="Arial" charset="0"/>
                <a:cs typeface="Arial" charset="0"/>
              </a:rPr>
              <a:t>VGA and DVI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1600" dirty="0" smtClean="0">
                <a:latin typeface="Arial" charset="0"/>
                <a:cs typeface="Arial" charset="0"/>
              </a:rPr>
              <a:t>USB 12V Power or External Power Supply</a:t>
            </a:r>
          </a:p>
        </p:txBody>
      </p:sp>
      <p:sp>
        <p:nvSpPr>
          <p:cNvPr id="70660" name="AutoShape 5" descr="CD355_01a_RP7197_Thermal_Receipt_Printer_Rel2 0"/>
          <p:cNvSpPr>
            <a:spLocks noChangeAspect="1" noChangeArrowheads="1"/>
          </p:cNvSpPr>
          <p:nvPr/>
        </p:nvSpPr>
        <p:spPr bwMode="auto">
          <a:xfrm>
            <a:off x="8943975" y="34925"/>
            <a:ext cx="10191750" cy="593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0661" name="AutoShape 6" descr="CD355_01a_RP7197_Thermal_Receipt_Printer_Rel2 0"/>
          <p:cNvSpPr>
            <a:spLocks noChangeAspect="1" noChangeArrowheads="1"/>
          </p:cNvSpPr>
          <p:nvPr/>
        </p:nvSpPr>
        <p:spPr bwMode="auto">
          <a:xfrm>
            <a:off x="-523875" y="-396875"/>
            <a:ext cx="10191750" cy="593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0662" name="Rectangle 7"/>
          <p:cNvSpPr>
            <a:spLocks noChangeArrowheads="1"/>
          </p:cNvSpPr>
          <p:nvPr/>
        </p:nvSpPr>
        <p:spPr bwMode="auto">
          <a:xfrm>
            <a:off x="3113088" y="1131888"/>
            <a:ext cx="55626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/>
          <a:lstStyle/>
          <a:p>
            <a:pPr marL="576263" lvl="1" indent="-228600" eaLnBrk="0" hangingPunct="0">
              <a:spcBef>
                <a:spcPct val="10000"/>
              </a:spcBef>
              <a:spcAft>
                <a:spcPts val="600"/>
              </a:spcAft>
              <a:buFontTx/>
              <a:buChar char="•"/>
            </a:pPr>
            <a:endParaRPr lang="en-US" sz="1600" dirty="0">
              <a:solidFill>
                <a:srgbClr val="292929"/>
              </a:solidFill>
              <a:latin typeface="Verdana" pitchFamily="34" charset="0"/>
            </a:endParaRPr>
          </a:p>
        </p:txBody>
      </p:sp>
      <p:pic>
        <p:nvPicPr>
          <p:cNvPr id="70663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2932113"/>
            <a:ext cx="2088728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6"/>
          <p:cNvSpPr txBox="1">
            <a:spLocks noChangeArrowheads="1"/>
          </p:cNvSpPr>
          <p:nvPr/>
        </p:nvSpPr>
        <p:spPr bwMode="auto">
          <a:xfrm>
            <a:off x="755650" y="123825"/>
            <a:ext cx="58324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7F7F7F"/>
                </a:solidFill>
                <a:latin typeface="Frutiger 57Cn"/>
                <a:ea typeface="Frutiger 57Cn"/>
                <a:cs typeface="Frutiger 57Cn"/>
              </a:rPr>
              <a:t>NCR REALPOS</a:t>
            </a:r>
            <a:endParaRPr lang="en-US" sz="1600" dirty="0">
              <a:solidFill>
                <a:srgbClr val="4DA93A"/>
              </a:solidFill>
              <a:latin typeface="Frutiger 57Cn"/>
              <a:ea typeface="R Frutiger Roman"/>
              <a:cs typeface="R Frutiger Roman"/>
            </a:endParaRPr>
          </a:p>
        </p:txBody>
      </p:sp>
      <p:sp>
        <p:nvSpPr>
          <p:cNvPr id="35842" name="AutoShape 5"/>
          <p:cNvSpPr>
            <a:spLocks noChangeArrowheads="1"/>
          </p:cNvSpPr>
          <p:nvPr/>
        </p:nvSpPr>
        <p:spPr bwMode="auto">
          <a:xfrm>
            <a:off x="785813" y="4637088"/>
            <a:ext cx="7993062" cy="339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400" dirty="0">
                <a:solidFill>
                  <a:schemeClr val="bg1"/>
                </a:solidFill>
                <a:latin typeface="Frutiger 57Cn"/>
              </a:rPr>
              <a:t>The NCR RealPOS family addresses diverse retail markets</a:t>
            </a:r>
          </a:p>
        </p:txBody>
      </p:sp>
      <p:sp>
        <p:nvSpPr>
          <p:cNvPr id="35843" name="AutoShape 5"/>
          <p:cNvSpPr>
            <a:spLocks noChangeArrowheads="1"/>
          </p:cNvSpPr>
          <p:nvPr/>
        </p:nvSpPr>
        <p:spPr bwMode="auto">
          <a:xfrm>
            <a:off x="908050" y="736600"/>
            <a:ext cx="1792288" cy="6334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lIns="91426" tIns="45714" rIns="91426" bIns="45714" anchor="ctr">
            <a:spAutoFit/>
          </a:bodyPr>
          <a:lstStyle/>
          <a:p>
            <a:pPr algn="ctr" eaLnBrk="0" hangingPunct="0"/>
            <a:r>
              <a:rPr lang="en-US" sz="1600" i="1" dirty="0">
                <a:solidFill>
                  <a:schemeClr val="bg1"/>
                </a:solidFill>
                <a:latin typeface="Verdana" pitchFamily="34" charset="0"/>
              </a:rPr>
              <a:t>General Merchandise</a:t>
            </a:r>
          </a:p>
        </p:txBody>
      </p:sp>
      <p:sp>
        <p:nvSpPr>
          <p:cNvPr id="35844" name="AutoShape 8"/>
          <p:cNvSpPr>
            <a:spLocks noChangeArrowheads="1"/>
          </p:cNvSpPr>
          <p:nvPr/>
        </p:nvSpPr>
        <p:spPr bwMode="auto">
          <a:xfrm>
            <a:off x="4830763" y="736600"/>
            <a:ext cx="1752600" cy="6334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lIns="91426" tIns="45714" rIns="91426" bIns="45714" anchor="ctr">
            <a:spAutoFit/>
          </a:bodyPr>
          <a:lstStyle/>
          <a:p>
            <a:pPr algn="ctr" eaLnBrk="0" hangingPunct="0"/>
            <a:r>
              <a:rPr lang="en-US" sz="1600" i="1" dirty="0">
                <a:solidFill>
                  <a:schemeClr val="bg1"/>
                </a:solidFill>
                <a:latin typeface="Verdana" pitchFamily="34" charset="0"/>
              </a:rPr>
              <a:t>Hospitality</a:t>
            </a:r>
          </a:p>
          <a:p>
            <a:pPr algn="ctr" eaLnBrk="0" hangingPunct="0"/>
            <a:endParaRPr lang="en-US" sz="1600" i="1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35845" name="Picture 9" descr="CD361_23_RET_RealPOS-82XRT-GMS-Integrated-Touchscreen-Clerk-Shopper-RTS-scre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8050" y="1498600"/>
            <a:ext cx="17621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11"/>
          <p:cNvPicPr>
            <a:picLocks noChangeAspect="1" noChangeArrowheads="1"/>
          </p:cNvPicPr>
          <p:nvPr/>
        </p:nvPicPr>
        <p:blipFill>
          <a:blip r:embed="rId4"/>
          <a:srcRect l="3510" t="2216" r="19298" b="15790"/>
          <a:stretch>
            <a:fillRect/>
          </a:stretch>
        </p:blipFill>
        <p:spPr bwMode="auto">
          <a:xfrm>
            <a:off x="4835525" y="1512888"/>
            <a:ext cx="1752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AutoShape 4"/>
          <p:cNvSpPr>
            <a:spLocks noChangeArrowheads="1"/>
          </p:cNvSpPr>
          <p:nvPr/>
        </p:nvSpPr>
        <p:spPr bwMode="auto">
          <a:xfrm>
            <a:off x="2801938" y="736600"/>
            <a:ext cx="1914525" cy="6334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lIns="91426" tIns="45714" rIns="91426" bIns="45714" anchor="ctr">
            <a:spAutoFit/>
          </a:bodyPr>
          <a:lstStyle/>
          <a:p>
            <a:pPr algn="ctr" eaLnBrk="0" hangingPunct="0"/>
            <a:r>
              <a:rPr lang="en-US" sz="1600" i="1" dirty="0">
                <a:solidFill>
                  <a:schemeClr val="bg1"/>
                </a:solidFill>
                <a:latin typeface="Verdana" pitchFamily="34" charset="0"/>
              </a:rPr>
              <a:t>Food/</a:t>
            </a:r>
          </a:p>
          <a:p>
            <a:pPr algn="ctr" eaLnBrk="0" hangingPunct="0"/>
            <a:r>
              <a:rPr lang="en-US" sz="1600" i="1" dirty="0">
                <a:solidFill>
                  <a:schemeClr val="bg1"/>
                </a:solidFill>
                <a:latin typeface="Verdana" pitchFamily="34" charset="0"/>
              </a:rPr>
              <a:t>Grocery</a:t>
            </a:r>
          </a:p>
        </p:txBody>
      </p:sp>
      <p:pic>
        <p:nvPicPr>
          <p:cNvPr id="35848" name="Picture 10" descr="CD361_21a_RET_RealPOS-82XRT-Modular-Dynakey-7878-Scanner-ACS-scree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01938" y="1498600"/>
            <a:ext cx="19081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6" descr="CD352_37_RP25_2x20_c-store"/>
          <p:cNvPicPr>
            <a:picLocks noChangeAspect="1" noChangeArrowheads="1"/>
          </p:cNvPicPr>
          <p:nvPr/>
        </p:nvPicPr>
        <p:blipFill>
          <a:blip r:embed="rId6"/>
          <a:srcRect b="2632"/>
          <a:stretch>
            <a:fillRect/>
          </a:stretch>
        </p:blipFill>
        <p:spPr bwMode="auto">
          <a:xfrm>
            <a:off x="6659563" y="1498600"/>
            <a:ext cx="1828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0" name="AutoShape 7"/>
          <p:cNvSpPr>
            <a:spLocks noChangeArrowheads="1"/>
          </p:cNvSpPr>
          <p:nvPr/>
        </p:nvSpPr>
        <p:spPr bwMode="auto">
          <a:xfrm>
            <a:off x="6659563" y="736600"/>
            <a:ext cx="1828800" cy="6334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lIns="91426" tIns="45714" rIns="91426" bIns="45714" anchor="ctr">
            <a:spAutoFit/>
          </a:bodyPr>
          <a:lstStyle/>
          <a:p>
            <a:pPr algn="ctr" eaLnBrk="0" hangingPunct="0"/>
            <a:r>
              <a:rPr lang="en-US" sz="1600" i="1" dirty="0">
                <a:solidFill>
                  <a:schemeClr val="bg1"/>
                </a:solidFill>
                <a:latin typeface="Verdana" pitchFamily="34" charset="0"/>
              </a:rPr>
              <a:t>Convenience</a:t>
            </a:r>
          </a:p>
          <a:p>
            <a:pPr algn="ctr" eaLnBrk="0" hangingPunct="0"/>
            <a:r>
              <a:rPr lang="en-US" sz="1600" i="1" dirty="0">
                <a:solidFill>
                  <a:schemeClr val="bg1"/>
                </a:solidFill>
                <a:latin typeface="Verdana" pitchFamily="34" charset="0"/>
              </a:rPr>
              <a:t>Store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762000" y="128588"/>
            <a:ext cx="7924800" cy="4286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utiger 57Cn"/>
              </a:rPr>
              <a:t>RealPOS 15” LED DynaKey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08013" y="699542"/>
            <a:ext cx="4684712" cy="4320480"/>
          </a:xfrm>
          <a:extLst/>
        </p:spPr>
        <p:txBody>
          <a:bodyPr rtlCol="0">
            <a:normAutofit fontScale="92500" lnSpcReduction="10000"/>
          </a:bodyPr>
          <a:lstStyle/>
          <a:p>
            <a:pPr marL="0" indent="0" fontAlgn="auto">
              <a:buFont typeface="Arial" pitchFamily="34" charset="0"/>
              <a:buChar char="•"/>
              <a:defRPr/>
            </a:pPr>
            <a:r>
              <a:rPr lang="en-US" sz="1700" dirty="0" smtClean="0">
                <a:solidFill>
                  <a:srgbClr val="2EB135"/>
                </a:solidFill>
              </a:rPr>
              <a:t>LCD Panel</a:t>
            </a:r>
          </a:p>
          <a:p>
            <a:pPr lvl="1" fontAlgn="auto">
              <a:buFont typeface="Wingdings" pitchFamily="2" charset="2"/>
              <a:buChar char="§"/>
              <a:defRPr/>
            </a:pPr>
            <a:r>
              <a:rPr lang="en-US" sz="1500" dirty="0" smtClean="0"/>
              <a:t>15” TFT Display</a:t>
            </a:r>
          </a:p>
          <a:p>
            <a:pPr lvl="1" fontAlgn="auto">
              <a:buFont typeface="Wingdings" pitchFamily="2" charset="2"/>
              <a:buChar char="§"/>
              <a:defRPr/>
            </a:pPr>
            <a:r>
              <a:rPr lang="en-US" sz="1500" dirty="0" smtClean="0"/>
              <a:t>LED backlight</a:t>
            </a:r>
          </a:p>
          <a:p>
            <a:pPr lvl="1" fontAlgn="auto">
              <a:buFont typeface="Wingdings" pitchFamily="2" charset="2"/>
              <a:buChar char="§"/>
              <a:defRPr/>
            </a:pPr>
            <a:r>
              <a:rPr lang="en-US" sz="1500" dirty="0" smtClean="0"/>
              <a:t>Native resolution: XGA (1024x768)</a:t>
            </a:r>
          </a:p>
          <a:p>
            <a:pPr lvl="1" fontAlgn="auto">
              <a:buFont typeface="Wingdings" pitchFamily="2" charset="2"/>
              <a:buChar char="§"/>
              <a:defRPr/>
            </a:pPr>
            <a:r>
              <a:rPr lang="en-US" sz="1500" dirty="0" smtClean="0"/>
              <a:t>High-Bright LCD: 400 cd/m2 (typical)</a:t>
            </a:r>
          </a:p>
          <a:p>
            <a:pPr lvl="1" fontAlgn="auto">
              <a:buFont typeface="Wingdings" pitchFamily="2" charset="2"/>
              <a:buChar char="§"/>
              <a:defRPr/>
            </a:pPr>
            <a:r>
              <a:rPr lang="en-US" sz="1500" dirty="0" smtClean="0"/>
              <a:t>50k hours to half brightness</a:t>
            </a:r>
          </a:p>
          <a:p>
            <a:pPr lvl="1" fontAlgn="auto">
              <a:buFont typeface="Wingdings" pitchFamily="2" charset="2"/>
              <a:buChar char="§"/>
              <a:defRPr/>
            </a:pPr>
            <a:r>
              <a:rPr lang="en-US" sz="1500" dirty="0" smtClean="0"/>
              <a:t>Contrast ratio:  700:1</a:t>
            </a:r>
          </a:p>
          <a:p>
            <a:pPr marL="0" indent="0" fontAlgn="auto">
              <a:buFont typeface="Arial" pitchFamily="34" charset="0"/>
              <a:buChar char="•"/>
              <a:defRPr/>
            </a:pPr>
            <a:r>
              <a:rPr lang="en-US" sz="1700" dirty="0" smtClean="0">
                <a:solidFill>
                  <a:srgbClr val="2EB135"/>
                </a:solidFill>
              </a:rPr>
              <a:t>Additional Features</a:t>
            </a:r>
          </a:p>
          <a:p>
            <a:pPr lvl="1" fontAlgn="auto">
              <a:buFont typeface="Wingdings" pitchFamily="2" charset="2"/>
              <a:buChar char="§"/>
              <a:defRPr/>
            </a:pPr>
            <a:r>
              <a:rPr lang="en-US" sz="1500" dirty="0" smtClean="0"/>
              <a:t>Optional MSR</a:t>
            </a:r>
          </a:p>
          <a:p>
            <a:pPr lvl="1" fontAlgn="auto">
              <a:buFont typeface="Wingdings" pitchFamily="2" charset="2"/>
              <a:buChar char="§"/>
              <a:defRPr/>
            </a:pPr>
            <a:r>
              <a:rPr lang="en-US" sz="1500" dirty="0" smtClean="0"/>
              <a:t>Optional finger print reader</a:t>
            </a:r>
          </a:p>
          <a:p>
            <a:pPr lvl="1" fontAlgn="auto">
              <a:buFont typeface="Wingdings" pitchFamily="2" charset="2"/>
              <a:buChar char="§"/>
              <a:defRPr/>
            </a:pPr>
            <a:r>
              <a:rPr lang="en-US" sz="1500" dirty="0" smtClean="0"/>
              <a:t>Tactile keypad</a:t>
            </a:r>
          </a:p>
          <a:p>
            <a:pPr lvl="1" fontAlgn="auto">
              <a:buFont typeface="Wingdings" pitchFamily="2" charset="2"/>
              <a:buChar char="§"/>
              <a:defRPr/>
            </a:pPr>
            <a:r>
              <a:rPr lang="en-US" sz="1500" dirty="0" smtClean="0"/>
              <a:t>“Magic” key On screen Display controls (OSD)</a:t>
            </a:r>
          </a:p>
          <a:p>
            <a:pPr marL="0" indent="0"/>
            <a:r>
              <a:rPr lang="en-US" sz="1600" dirty="0">
                <a:solidFill>
                  <a:srgbClr val="2EB135"/>
                </a:solidFill>
                <a:latin typeface="Arial" charset="0"/>
                <a:cs typeface="Arial" charset="0"/>
              </a:rPr>
              <a:t>Mounting Options</a:t>
            </a:r>
          </a:p>
          <a:p>
            <a:pPr lvl="1">
              <a:buFont typeface="Wingdings" pitchFamily="2" charset="2"/>
              <a:buChar char="§"/>
            </a:pPr>
            <a:r>
              <a:rPr lang="en-US" sz="1500" dirty="0">
                <a:latin typeface="Arial" charset="0"/>
                <a:cs typeface="Arial" charset="0"/>
              </a:rPr>
              <a:t>VESA 75mm standard</a:t>
            </a:r>
          </a:p>
          <a:p>
            <a:pPr marL="0" indent="0" fontAlgn="auto">
              <a:buFont typeface="Arial" pitchFamily="34" charset="0"/>
              <a:buChar char="•"/>
              <a:defRPr/>
            </a:pPr>
            <a:endParaRPr lang="en-US" sz="1800" dirty="0" smtClean="0"/>
          </a:p>
        </p:txBody>
      </p:sp>
      <p:sp>
        <p:nvSpPr>
          <p:cNvPr id="71683" name="Rectangle 4"/>
          <p:cNvSpPr>
            <a:spLocks noGrp="1"/>
          </p:cNvSpPr>
          <p:nvPr>
            <p:ph sz="half" idx="2"/>
          </p:nvPr>
        </p:nvSpPr>
        <p:spPr>
          <a:xfrm>
            <a:off x="4211960" y="785813"/>
            <a:ext cx="4932040" cy="3695700"/>
          </a:xfrm>
        </p:spPr>
        <p:txBody>
          <a:bodyPr/>
          <a:lstStyle/>
          <a:p>
            <a:pPr marL="0" indent="0"/>
            <a:r>
              <a:rPr lang="en-US" sz="16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Connectivity </a:t>
            </a:r>
            <a:r>
              <a:rPr lang="en-US" sz="16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Options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VGA and DVI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USB 12V Power or External Power </a:t>
            </a:r>
            <a:r>
              <a:rPr lang="en-US" sz="1400" dirty="0" smtClean="0">
                <a:latin typeface="Arial" charset="0"/>
                <a:cs typeface="Arial" charset="0"/>
              </a:rPr>
              <a:t>Supply</a:t>
            </a:r>
          </a:p>
          <a:p>
            <a:pPr>
              <a:buFont typeface="Wingdings" pitchFamily="2" charset="2"/>
              <a:buChar char="§"/>
            </a:pPr>
            <a:r>
              <a:rPr lang="en-US" sz="1600" dirty="0" smtClean="0">
                <a:solidFill>
                  <a:srgbClr val="4DA93A"/>
                </a:solidFill>
                <a:latin typeface="Arial" charset="0"/>
                <a:cs typeface="Arial" charset="0"/>
              </a:rPr>
              <a:t>Usability Benefits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  <a:latin typeface="Arial" charset="0"/>
                <a:cs typeface="Arial" charset="0"/>
              </a:rPr>
              <a:t>Reduces training time and errors, and improves </a:t>
            </a:r>
            <a:r>
              <a:rPr lang="en-US" sz="1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productivity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Human factored engineered to improve usability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Improved input flexibility with touchscreen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Programmable “Dynamic” keys to speed up checkout</a:t>
            </a:r>
            <a:endParaRPr lang="en-US" sz="14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1684" name="AutoShape 5" descr="CD355_01a_RP7197_Thermal_Receipt_Printer_Rel2 0"/>
          <p:cNvSpPr>
            <a:spLocks noChangeAspect="1" noChangeArrowheads="1"/>
          </p:cNvSpPr>
          <p:nvPr/>
        </p:nvSpPr>
        <p:spPr bwMode="auto">
          <a:xfrm>
            <a:off x="8943975" y="34925"/>
            <a:ext cx="10191750" cy="593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685" name="AutoShape 6" descr="CD355_01a_RP7197_Thermal_Receipt_Printer_Rel2 0"/>
          <p:cNvSpPr>
            <a:spLocks noChangeAspect="1" noChangeArrowheads="1"/>
          </p:cNvSpPr>
          <p:nvPr/>
        </p:nvSpPr>
        <p:spPr bwMode="auto">
          <a:xfrm>
            <a:off x="-523875" y="-396875"/>
            <a:ext cx="10191750" cy="593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686" name="Rectangle 7"/>
          <p:cNvSpPr>
            <a:spLocks noChangeArrowheads="1"/>
          </p:cNvSpPr>
          <p:nvPr/>
        </p:nvSpPr>
        <p:spPr bwMode="auto">
          <a:xfrm>
            <a:off x="3113088" y="1131888"/>
            <a:ext cx="55626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/>
          <a:lstStyle/>
          <a:p>
            <a:pPr marL="576263" lvl="1" indent="-228600" eaLnBrk="0" hangingPunct="0">
              <a:spcBef>
                <a:spcPct val="10000"/>
              </a:spcBef>
              <a:spcAft>
                <a:spcPts val="600"/>
              </a:spcAft>
              <a:buFontTx/>
              <a:buChar char="•"/>
            </a:pPr>
            <a:endParaRPr lang="en-US" sz="1600" dirty="0">
              <a:solidFill>
                <a:srgbClr val="292929"/>
              </a:solidFill>
              <a:latin typeface="Verdana" pitchFamily="34" charset="0"/>
            </a:endParaRPr>
          </a:p>
        </p:txBody>
      </p:sp>
      <p:pic>
        <p:nvPicPr>
          <p:cNvPr id="71687" name="Picture 8" descr="CD252_03a_RP5954_wMSR_wBioM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750" t="11400" r="12074" b="13000"/>
          <a:stretch>
            <a:fillRect/>
          </a:stretch>
        </p:blipFill>
        <p:spPr bwMode="auto">
          <a:xfrm>
            <a:off x="6660231" y="3590902"/>
            <a:ext cx="2137097" cy="155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762000" y="128588"/>
            <a:ext cx="7924800" cy="4286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utiger 57Cn"/>
              </a:rPr>
              <a:t>RealPOS 2x20 LED Display</a:t>
            </a:r>
          </a:p>
        </p:txBody>
      </p:sp>
      <p:sp>
        <p:nvSpPr>
          <p:cNvPr id="72706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85800" y="801688"/>
            <a:ext cx="3886200" cy="3770312"/>
          </a:xfrm>
        </p:spPr>
        <p:txBody>
          <a:bodyPr/>
          <a:lstStyle/>
          <a:p>
            <a:pPr marL="0" indent="0"/>
            <a:r>
              <a:rPr lang="en-US" sz="18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Black </a:t>
            </a:r>
            <a:r>
              <a:rPr lang="en-US" sz="18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Nematic</a:t>
            </a:r>
            <a:r>
              <a:rPr lang="en-US" sz="18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 Display Panel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2x20 black </a:t>
            </a:r>
            <a:r>
              <a:rPr lang="en-US" sz="1400" dirty="0" smtClean="0">
                <a:latin typeface="Arial" charset="0"/>
                <a:cs typeface="Arial" charset="0"/>
              </a:rPr>
              <a:t>nematic</a:t>
            </a:r>
            <a:r>
              <a:rPr lang="en-US" sz="1400" dirty="0" smtClean="0">
                <a:latin typeface="Arial" charset="0"/>
                <a:cs typeface="Arial" charset="0"/>
              </a:rPr>
              <a:t> </a:t>
            </a:r>
            <a:r>
              <a:rPr lang="en-US" sz="1400" dirty="0" smtClean="0">
                <a:latin typeface="Arial" charset="0"/>
                <a:cs typeface="Arial" charset="0"/>
              </a:rPr>
              <a:t>transmissive</a:t>
            </a:r>
            <a:r>
              <a:rPr lang="en-US" sz="1400" dirty="0" smtClean="0">
                <a:latin typeface="Arial" charset="0"/>
                <a:cs typeface="Arial" charset="0"/>
              </a:rPr>
              <a:t> LED LCD 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Supports 2 rows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7x9 pixel character size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High-Brightness: 500 cd/m2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&gt;120k hours at 40% brightness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Contrast ratio:  1000:1</a:t>
            </a:r>
          </a:p>
          <a:p>
            <a:pPr marL="0" indent="0"/>
            <a:r>
              <a:rPr lang="en-US" sz="18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Additional Features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Weights and measures compliant</a:t>
            </a:r>
          </a:p>
          <a:p>
            <a:pPr lvl="1">
              <a:spcBef>
                <a:spcPct val="0"/>
              </a:spcBef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Wide viewing angles with no color shift off angle 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Spill resistant and sealed against dust and debris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Supports 5975 compatibility mode</a:t>
            </a:r>
          </a:p>
          <a:p>
            <a:pPr marL="0" indent="0"/>
            <a:endParaRPr lang="en-US" sz="1400" dirty="0" smtClean="0">
              <a:latin typeface="Arial" charset="0"/>
              <a:cs typeface="Arial" charset="0"/>
            </a:endParaRPr>
          </a:p>
        </p:txBody>
      </p:sp>
      <p:sp>
        <p:nvSpPr>
          <p:cNvPr id="72707" name="Rectangle 4"/>
          <p:cNvSpPr>
            <a:spLocks noGrp="1"/>
          </p:cNvSpPr>
          <p:nvPr>
            <p:ph sz="half" idx="2"/>
          </p:nvPr>
        </p:nvSpPr>
        <p:spPr>
          <a:xfrm>
            <a:off x="4457700" y="800100"/>
            <a:ext cx="4686300" cy="2952750"/>
          </a:xfrm>
        </p:spPr>
        <p:txBody>
          <a:bodyPr/>
          <a:lstStyle/>
          <a:p>
            <a:pPr marL="0" indent="0"/>
            <a:r>
              <a:rPr lang="en-US" sz="18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Mounting Characteristics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3.17” (H) x 6.26” (W) x 2” (D) (80.5mm x 159mm x 50.8mm)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Integrated mounting options for RealPOS Terminals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Optional table mount stand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Pole height options:  4”, 8”, 12”, 16”</a:t>
            </a:r>
          </a:p>
          <a:p>
            <a:pPr marL="0" indent="0"/>
            <a:r>
              <a:rPr lang="en-US" sz="1800" dirty="0" smtClean="0">
                <a:solidFill>
                  <a:srgbClr val="2EB135"/>
                </a:solidFill>
                <a:latin typeface="Arial" charset="0"/>
                <a:cs typeface="Arial" charset="0"/>
              </a:rPr>
              <a:t>Connectivity Options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12V Powered USB  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12V Powered RS-232 Serial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latin typeface="Arial" charset="0"/>
                <a:cs typeface="Arial" charset="0"/>
              </a:rPr>
              <a:t>Y-Cable with External Power Supply</a:t>
            </a:r>
          </a:p>
          <a:p>
            <a:pPr lvl="1">
              <a:buFont typeface="Wingdings" pitchFamily="2" charset="2"/>
              <a:buChar char="§"/>
            </a:pPr>
            <a:endParaRPr lang="en-US" sz="1600" dirty="0" smtClean="0">
              <a:latin typeface="Arial" charset="0"/>
              <a:cs typeface="Arial" charset="0"/>
            </a:endParaRPr>
          </a:p>
        </p:txBody>
      </p:sp>
      <p:sp>
        <p:nvSpPr>
          <p:cNvPr id="72708" name="AutoShape 5" descr="CD355_01a_RP7197_Thermal_Receipt_Printer_Rel2 0"/>
          <p:cNvSpPr>
            <a:spLocks noChangeAspect="1" noChangeArrowheads="1"/>
          </p:cNvSpPr>
          <p:nvPr/>
        </p:nvSpPr>
        <p:spPr bwMode="auto">
          <a:xfrm>
            <a:off x="8943975" y="34925"/>
            <a:ext cx="10191750" cy="593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2709" name="AutoShape 6" descr="CD355_01a_RP7197_Thermal_Receipt_Printer_Rel2 0"/>
          <p:cNvSpPr>
            <a:spLocks noChangeAspect="1" noChangeArrowheads="1"/>
          </p:cNvSpPr>
          <p:nvPr/>
        </p:nvSpPr>
        <p:spPr bwMode="auto">
          <a:xfrm>
            <a:off x="-523875" y="-396875"/>
            <a:ext cx="10191750" cy="593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2710" name="Rectangle 7"/>
          <p:cNvSpPr>
            <a:spLocks noChangeArrowheads="1"/>
          </p:cNvSpPr>
          <p:nvPr/>
        </p:nvSpPr>
        <p:spPr bwMode="auto">
          <a:xfrm>
            <a:off x="3113088" y="1131888"/>
            <a:ext cx="55626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/>
          <a:lstStyle/>
          <a:p>
            <a:pPr marL="576263" lvl="1" indent="-228600" eaLnBrk="0" hangingPunct="0">
              <a:spcBef>
                <a:spcPct val="10000"/>
              </a:spcBef>
              <a:spcAft>
                <a:spcPts val="600"/>
              </a:spcAft>
              <a:buFontTx/>
              <a:buChar char="•"/>
            </a:pPr>
            <a:endParaRPr lang="en-GB" sz="1600" dirty="0">
              <a:solidFill>
                <a:srgbClr val="292929"/>
              </a:solidFill>
              <a:latin typeface="Verdana" pitchFamily="34" charset="0"/>
            </a:endParaRPr>
          </a:p>
        </p:txBody>
      </p:sp>
      <p:pic>
        <p:nvPicPr>
          <p:cNvPr id="72711" name="Picture 8" descr="CD361_13_RET_2x20-Customer-Display-Charcoal-Front - No Reflectio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2238" y="3651250"/>
            <a:ext cx="122555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6"/>
          <p:cNvSpPr txBox="1">
            <a:spLocks noChangeArrowheads="1"/>
          </p:cNvSpPr>
          <p:nvPr/>
        </p:nvSpPr>
        <p:spPr bwMode="auto">
          <a:xfrm>
            <a:off x="758825" y="123825"/>
            <a:ext cx="58324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7F7F7F"/>
                </a:solidFill>
                <a:latin typeface="Frutiger 57Cn"/>
                <a:ea typeface="Frutiger 57Cn"/>
                <a:cs typeface="Frutiger 57Cn"/>
              </a:rPr>
              <a:t>REALPOS PRODUCT STRATEGY</a:t>
            </a:r>
            <a:endParaRPr lang="en-US" sz="1600" dirty="0">
              <a:solidFill>
                <a:srgbClr val="4DA93A"/>
              </a:solidFill>
              <a:latin typeface="Frutiger 57Cn"/>
              <a:ea typeface="R Frutiger Roman"/>
              <a:cs typeface="R Frutiger Roman"/>
            </a:endParaRPr>
          </a:p>
        </p:txBody>
      </p:sp>
      <p:sp>
        <p:nvSpPr>
          <p:cNvPr id="37890" name="Rectangle 3"/>
          <p:cNvSpPr>
            <a:spLocks/>
          </p:cNvSpPr>
          <p:nvPr/>
        </p:nvSpPr>
        <p:spPr bwMode="auto">
          <a:xfrm>
            <a:off x="758825" y="484188"/>
            <a:ext cx="68484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2" tIns="32001" rIns="64002" bIns="32001"/>
          <a:lstStyle/>
          <a:p>
            <a:pPr defTabSz="639763" eaLnBrk="0" hangingPunct="0">
              <a:spcBef>
                <a:spcPct val="20000"/>
              </a:spcBef>
              <a:tabLst>
                <a:tab pos="1362075" algn="l"/>
              </a:tabLst>
            </a:pPr>
            <a:r>
              <a:rPr lang="en-US" sz="1600" dirty="0">
                <a:solidFill>
                  <a:srgbClr val="54B948"/>
                </a:solidFill>
                <a:latin typeface="R Frutiger Roman"/>
              </a:rPr>
              <a:t>Designed to meet the long term needs of retailers</a:t>
            </a:r>
          </a:p>
        </p:txBody>
      </p:sp>
      <p:sp>
        <p:nvSpPr>
          <p:cNvPr id="305161" name="AutoShape 9"/>
          <p:cNvSpPr>
            <a:spLocks noChangeArrowheads="1"/>
          </p:cNvSpPr>
          <p:nvPr/>
        </p:nvSpPr>
        <p:spPr bwMode="blackWhite">
          <a:xfrm>
            <a:off x="4972601" y="1485805"/>
            <a:ext cx="3342269" cy="34676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lIns="0" tIns="0" rIns="0" bIns="0"/>
          <a:lstStyle/>
          <a:p>
            <a:pPr marL="692150" indent="-692150" algn="ctr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dirty="0">
                <a:solidFill>
                  <a:srgbClr val="6B6B6B"/>
                </a:solidFill>
                <a:latin typeface="Verdana" pitchFamily="34" charset="0"/>
              </a:rPr>
              <a:t>Innovation</a:t>
            </a:r>
          </a:p>
        </p:txBody>
      </p:sp>
      <p:sp>
        <p:nvSpPr>
          <p:cNvPr id="2" name="AutoShape 9"/>
          <p:cNvSpPr>
            <a:spLocks noChangeArrowheads="1"/>
          </p:cNvSpPr>
          <p:nvPr/>
        </p:nvSpPr>
        <p:spPr bwMode="blackWhite">
          <a:xfrm>
            <a:off x="4972150" y="1942854"/>
            <a:ext cx="3342191" cy="3455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lIns="0" tIns="0" rIns="0" bIns="0"/>
          <a:lstStyle/>
          <a:p>
            <a:pPr marL="692150" indent="-692150" algn="ctr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dirty="0">
                <a:solidFill>
                  <a:srgbClr val="6B6B6B"/>
                </a:solidFill>
                <a:latin typeface="Verdana" pitchFamily="34" charset="0"/>
              </a:rPr>
              <a:t>Performance</a:t>
            </a:r>
          </a:p>
        </p:txBody>
      </p:sp>
      <p:sp>
        <p:nvSpPr>
          <p:cNvPr id="3" name="AutoShape 9"/>
          <p:cNvSpPr>
            <a:spLocks noChangeArrowheads="1"/>
          </p:cNvSpPr>
          <p:nvPr/>
        </p:nvSpPr>
        <p:spPr bwMode="blackWhite">
          <a:xfrm>
            <a:off x="4972601" y="2809014"/>
            <a:ext cx="3342269" cy="34611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lIns="0" tIns="0" rIns="0" bIns="0"/>
          <a:lstStyle/>
          <a:p>
            <a:pPr marL="692150" indent="-652463" algn="ctr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dirty="0">
                <a:solidFill>
                  <a:srgbClr val="6B6B6B"/>
                </a:solidFill>
                <a:latin typeface="Verdana" pitchFamily="34" charset="0"/>
              </a:rPr>
              <a:t>Serviceability</a:t>
            </a:r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blackWhite">
          <a:xfrm>
            <a:off x="4972644" y="3249084"/>
            <a:ext cx="3343772" cy="37625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lIns="0" tIns="0" rIns="0" bIns="0"/>
          <a:lstStyle/>
          <a:p>
            <a:pPr marL="692150" indent="-692150" algn="ctr" eaLnBrk="0" hangingPunct="0">
              <a:lnSpc>
                <a:spcPct val="120000"/>
              </a:lnSpc>
              <a:spcBef>
                <a:spcPct val="50000"/>
              </a:spcBef>
              <a:tabLst>
                <a:tab pos="639763" algn="l"/>
              </a:tabLst>
              <a:defRPr/>
            </a:pPr>
            <a:r>
              <a:rPr lang="en-US" dirty="0">
                <a:solidFill>
                  <a:srgbClr val="6B6B6B"/>
                </a:solidFill>
                <a:latin typeface="Verdana" pitchFamily="34" charset="0"/>
              </a:rPr>
              <a:t>Lifecycle Management</a:t>
            </a:r>
          </a:p>
        </p:txBody>
      </p:sp>
      <p:sp>
        <p:nvSpPr>
          <p:cNvPr id="37903" name="AutoShape 5"/>
          <p:cNvSpPr>
            <a:spLocks noChangeArrowheads="1"/>
          </p:cNvSpPr>
          <p:nvPr/>
        </p:nvSpPr>
        <p:spPr bwMode="auto">
          <a:xfrm>
            <a:off x="900113" y="4152900"/>
            <a:ext cx="7589837" cy="5794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PH" sz="1400" dirty="0">
                <a:solidFill>
                  <a:schemeClr val="bg1"/>
                </a:solidFill>
                <a:latin typeface="Frutiger 57Cn"/>
              </a:rPr>
              <a:t>NCR RealPOS provides retailers with a broad and innovative solution portfolio from a trusted brand globally recognized for quality</a:t>
            </a:r>
            <a:endParaRPr lang="en-US" sz="1400" dirty="0">
              <a:solidFill>
                <a:schemeClr val="bg1"/>
              </a:solidFill>
              <a:latin typeface="Frutiger 57Cn"/>
            </a:endParaRPr>
          </a:p>
        </p:txBody>
      </p:sp>
      <p:pic>
        <p:nvPicPr>
          <p:cNvPr id="3790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0750" y="1404938"/>
            <a:ext cx="33845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9"/>
          <p:cNvSpPr>
            <a:spLocks noChangeArrowheads="1"/>
          </p:cNvSpPr>
          <p:nvPr/>
        </p:nvSpPr>
        <p:spPr bwMode="blackWhite">
          <a:xfrm>
            <a:off x="4972601" y="2375091"/>
            <a:ext cx="3342269" cy="34559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lIns="0" tIns="0" rIns="0" bIns="0"/>
          <a:lstStyle/>
          <a:p>
            <a:pPr marL="692150" indent="-652463" algn="ctr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dirty="0">
                <a:solidFill>
                  <a:srgbClr val="6B6B6B"/>
                </a:solidFill>
                <a:latin typeface="Verdana" pitchFamily="34" charset="0"/>
              </a:rPr>
              <a:t>Reliability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8825" y="123825"/>
            <a:ext cx="6840538" cy="696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Frutiger 57Cn"/>
                <a:cs typeface="Frutiger 57Cn"/>
              </a:rPr>
              <a:t>NCR REALPOS DISPLAYS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DA93A"/>
                </a:solidFill>
                <a:latin typeface="R Frutiger Roman"/>
                <a:cs typeface="R Frutiger Roman"/>
              </a:rPr>
              <a:t>OVERVIEW</a:t>
            </a:r>
          </a:p>
        </p:txBody>
      </p:sp>
      <p:sp>
        <p:nvSpPr>
          <p:cNvPr id="39938" name="AutoShape 3"/>
          <p:cNvSpPr>
            <a:spLocks noChangeArrowheads="1"/>
          </p:cNvSpPr>
          <p:nvPr/>
        </p:nvSpPr>
        <p:spPr bwMode="auto">
          <a:xfrm>
            <a:off x="971550" y="4352925"/>
            <a:ext cx="7416800" cy="52228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400" dirty="0">
                <a:solidFill>
                  <a:schemeClr val="bg1"/>
                </a:solidFill>
                <a:latin typeface="Frutiger 57Cn"/>
              </a:rPr>
              <a:t>The powerful and flexible RealPOS display family provides long term usage through innovative NCR design and NCR manufacturing </a:t>
            </a: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4139952" y="1203325"/>
            <a:ext cx="4753223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7F7F7F"/>
                </a:solidFill>
                <a:latin typeface="R Frutiger Roman"/>
                <a:ea typeface="R Frutiger Roman"/>
                <a:cs typeface="R Frutiger Roman"/>
              </a:rPr>
              <a:t>POWERFUL DISPLAY SOLUTIONS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7F7F7F"/>
                </a:solidFill>
                <a:latin typeface="R Frutiger Roman"/>
                <a:ea typeface="R Frutiger Roman"/>
                <a:cs typeface="R Frutiger Roman"/>
              </a:rPr>
              <a:t>Retail grade/retail reliable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7F7F7F"/>
                </a:solidFill>
                <a:latin typeface="R Frutiger Roman"/>
                <a:ea typeface="R Frutiger Roman"/>
                <a:cs typeface="R Frutiger Roman"/>
              </a:rPr>
              <a:t>Flexible video options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7F7F7F"/>
                </a:solidFill>
                <a:latin typeface="R Frutiger Roman"/>
                <a:ea typeface="R Frutiger Roman"/>
                <a:cs typeface="R Frutiger Roman"/>
              </a:rPr>
              <a:t>New, environmental friendly LED technology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7F7F7F"/>
                </a:solidFill>
                <a:latin typeface="R Frutiger Roman"/>
                <a:ea typeface="R Frutiger Roman"/>
                <a:cs typeface="R Frutiger Roman"/>
              </a:rPr>
              <a:t>Best-in-class serviceability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7F7F7F"/>
                </a:solidFill>
                <a:latin typeface="R Frutiger Roman"/>
                <a:ea typeface="R Frutiger Roman"/>
                <a:cs typeface="R Frutiger Roman"/>
              </a:rPr>
              <a:t>Superior investment protection</a:t>
            </a:r>
          </a:p>
        </p:txBody>
      </p:sp>
      <p:pic>
        <p:nvPicPr>
          <p:cNvPr id="39941" name="Picture 3" descr="C:\Users\aa185059\Documents\Displays and Keyboards\5976\5976 Picture with Terminal 10-4-1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" y="2480469"/>
            <a:ext cx="1931987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aa185059\Documents\Displays and Keyboards\NCR IMG - 08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1680" y="843558"/>
            <a:ext cx="2244477" cy="181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758825" y="128588"/>
            <a:ext cx="6840538" cy="696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Frutiger 57Cn"/>
                <a:cs typeface="Frutiger 57Cn"/>
              </a:rPr>
              <a:t>NCR REALPOS DISPLAYS 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DA93A"/>
                </a:solidFill>
                <a:latin typeface="R Frutiger Roman"/>
                <a:cs typeface="R Frutiger Roman"/>
              </a:rPr>
              <a:t>TECHNOLOGY</a:t>
            </a:r>
          </a:p>
        </p:txBody>
      </p:sp>
      <p:sp>
        <p:nvSpPr>
          <p:cNvPr id="41986" name="AutoShape 108"/>
          <p:cNvSpPr>
            <a:spLocks noChangeArrowheads="1"/>
          </p:cNvSpPr>
          <p:nvPr/>
        </p:nvSpPr>
        <p:spPr bwMode="auto">
          <a:xfrm>
            <a:off x="1547813" y="4587875"/>
            <a:ext cx="6529387" cy="3968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dirty="0">
                <a:solidFill>
                  <a:schemeClr val="bg1"/>
                </a:solidFill>
                <a:latin typeface="Frutiger 57Cn"/>
              </a:rPr>
              <a:t>State-of-art LED technology to accompany you to the future</a:t>
            </a:r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3635375" y="771525"/>
            <a:ext cx="5400675" cy="3673475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Industrial Grade LED Panels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Bright, high contrast display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Improved viewing angles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Long life – minimum 50K Hours backlight MTBF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Wider Temperature Range 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Between 5 C to 45 C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Simple Design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No additional power inverter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No electro-magnetic interference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Slim Module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Thin and Light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Environmentally Friendly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Greener solution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Mercury free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1600" dirty="0">
                <a:solidFill>
                  <a:srgbClr val="7F7F7F"/>
                </a:solidFill>
                <a:latin typeface="R Frutiger Roman"/>
              </a:rPr>
              <a:t>Reduced power consumption</a:t>
            </a:r>
          </a:p>
        </p:txBody>
      </p:sp>
      <p:pic>
        <p:nvPicPr>
          <p:cNvPr id="41988" name="Picture 4" descr="CD346_103_MISC_green-energy-lightbul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5538" y="842963"/>
            <a:ext cx="250666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/>
          <p:cNvSpPr txBox="1"/>
          <p:nvPr/>
        </p:nvSpPr>
        <p:spPr>
          <a:xfrm>
            <a:off x="758825" y="123825"/>
            <a:ext cx="6840538" cy="696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Frutiger 57Cn"/>
                <a:cs typeface="Frutiger 57Cn"/>
              </a:rPr>
              <a:t>NCR REALPOS DISPLAY FAMILY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DA93A"/>
                </a:solidFill>
                <a:latin typeface="R Frutiger Roman"/>
                <a:cs typeface="R Frutiger Roman"/>
              </a:rPr>
              <a:t>BROAD AND INNOVATIVE SOLUTION PORTFOLIO</a:t>
            </a:r>
          </a:p>
        </p:txBody>
      </p:sp>
      <p:sp>
        <p:nvSpPr>
          <p:cNvPr id="44034" name="Rectangle 24"/>
          <p:cNvSpPr>
            <a:spLocks noChangeArrowheads="1"/>
          </p:cNvSpPr>
          <p:nvPr/>
        </p:nvSpPr>
        <p:spPr bwMode="auto">
          <a:xfrm>
            <a:off x="484188" y="0"/>
            <a:ext cx="7847012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4" rIns="91426" bIns="45714" anchor="ctr"/>
          <a:lstStyle/>
          <a:p>
            <a:pPr algn="ctr"/>
            <a:endParaRPr lang="en-US" sz="3000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44035" name="Picture 11" descr="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94663" flipV="1">
            <a:off x="-192088" y="3440113"/>
            <a:ext cx="9601201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5003800" y="955675"/>
            <a:ext cx="1828800" cy="3200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 algn="ctr">
            <a:solidFill>
              <a:srgbClr val="2EB135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en-US" dirty="0">
              <a:solidFill>
                <a:srgbClr val="262626"/>
              </a:solidFill>
              <a:cs typeface="+mn-cs"/>
            </a:endParaRPr>
          </a:p>
        </p:txBody>
      </p:sp>
      <p:sp>
        <p:nvSpPr>
          <p:cNvPr id="34" name="AutoShape 3"/>
          <p:cNvSpPr>
            <a:spLocks noChangeArrowheads="1"/>
          </p:cNvSpPr>
          <p:nvPr/>
        </p:nvSpPr>
        <p:spPr bwMode="auto">
          <a:xfrm>
            <a:off x="2814638" y="1435100"/>
            <a:ext cx="1828800" cy="3200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 algn="ctr">
            <a:solidFill>
              <a:srgbClr val="2EB135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en-US" dirty="0">
              <a:solidFill>
                <a:srgbClr val="262626"/>
              </a:solidFill>
              <a:cs typeface="+mn-cs"/>
            </a:endParaRPr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auto">
          <a:xfrm>
            <a:off x="2681288" y="1447800"/>
            <a:ext cx="1933575" cy="366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rgbClr val="2626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 5943 12”</a:t>
            </a:r>
          </a:p>
        </p:txBody>
      </p:sp>
      <p:sp>
        <p:nvSpPr>
          <p:cNvPr id="40" name="Rectangle 8"/>
          <p:cNvSpPr>
            <a:spLocks noChangeArrowheads="1"/>
          </p:cNvSpPr>
          <p:nvPr/>
        </p:nvSpPr>
        <p:spPr bwMode="auto">
          <a:xfrm>
            <a:off x="4813300" y="992188"/>
            <a:ext cx="1990725" cy="3762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rgbClr val="2626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5943 15”</a:t>
            </a:r>
          </a:p>
        </p:txBody>
      </p:sp>
      <p:sp>
        <p:nvSpPr>
          <p:cNvPr id="44041" name="Text Box 17"/>
          <p:cNvSpPr txBox="1">
            <a:spLocks noChangeArrowheads="1"/>
          </p:cNvSpPr>
          <p:nvPr/>
        </p:nvSpPr>
        <p:spPr bwMode="auto">
          <a:xfrm>
            <a:off x="2830513" y="1860550"/>
            <a:ext cx="2101850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12” LED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High-bright LED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Retail hardened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Sealed rear bezel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Software OSD control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MSR option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VGA or DVI video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12V Powered USB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Charcoal or Beige </a:t>
            </a:r>
          </a:p>
        </p:txBody>
      </p:sp>
      <p:sp>
        <p:nvSpPr>
          <p:cNvPr id="44042" name="Text Box 17"/>
          <p:cNvSpPr txBox="1">
            <a:spLocks noChangeArrowheads="1"/>
          </p:cNvSpPr>
          <p:nvPr/>
        </p:nvSpPr>
        <p:spPr bwMode="auto">
          <a:xfrm>
            <a:off x="4959350" y="1347788"/>
            <a:ext cx="2133600" cy="1619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15”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LED Display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High-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bright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LED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Retail hardened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Sealed rear bezel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Software OSD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control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MSR option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VGA or DVI video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12V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Powered USB 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Charcoal or Beige 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</p:txBody>
      </p:sp>
      <p:pic>
        <p:nvPicPr>
          <p:cNvPr id="44043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8485" y="3435350"/>
            <a:ext cx="1133475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4" name="Picture 1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2992536"/>
            <a:ext cx="1214512" cy="113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AutoShape 2"/>
          <p:cNvSpPr>
            <a:spLocks noChangeArrowheads="1"/>
          </p:cNvSpPr>
          <p:nvPr/>
        </p:nvSpPr>
        <p:spPr bwMode="auto">
          <a:xfrm>
            <a:off x="7164388" y="450850"/>
            <a:ext cx="1828800" cy="3200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 algn="ctr">
            <a:solidFill>
              <a:srgbClr val="2EB135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en-US" dirty="0">
              <a:solidFill>
                <a:srgbClr val="262626"/>
              </a:solidFill>
              <a:cs typeface="+mn-cs"/>
            </a:endParaRPr>
          </a:p>
        </p:txBody>
      </p:sp>
      <p:sp>
        <p:nvSpPr>
          <p:cNvPr id="44046" name="Text Box 17"/>
          <p:cNvSpPr txBox="1">
            <a:spLocks noChangeArrowheads="1"/>
          </p:cNvSpPr>
          <p:nvPr/>
        </p:nvSpPr>
        <p:spPr bwMode="auto">
          <a:xfrm>
            <a:off x="7213600" y="843558"/>
            <a:ext cx="1851025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15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” LED Display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High-bright LED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Tactile keyboard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Retail hardened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Sealed rear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bezel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MSR option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VGA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or DVI video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12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V Powered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USB </a:t>
            </a:r>
            <a:endParaRPr lang="en-US" sz="1000" dirty="0" smtClean="0">
              <a:solidFill>
                <a:srgbClr val="262626"/>
              </a:solidFill>
              <a:latin typeface="Verdana" pitchFamily="34" charset="0"/>
            </a:endParaRP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Charcoal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or Beige 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</p:txBody>
      </p:sp>
      <p:sp>
        <p:nvSpPr>
          <p:cNvPr id="44047" name="Rectangle 9"/>
          <p:cNvSpPr>
            <a:spLocks noChangeArrowheads="1"/>
          </p:cNvSpPr>
          <p:nvPr/>
        </p:nvSpPr>
        <p:spPr bwMode="gray">
          <a:xfrm>
            <a:off x="7164388" y="2474913"/>
            <a:ext cx="1555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Ins="64008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ct val="25000"/>
              </a:spcBef>
            </a:pPr>
            <a:endParaRPr lang="en-US" sz="900" dirty="0">
              <a:solidFill>
                <a:srgbClr val="262626"/>
              </a:solidFill>
            </a:endParaRPr>
          </a:p>
        </p:txBody>
      </p:sp>
      <p:pic>
        <p:nvPicPr>
          <p:cNvPr id="44048" name="Picture 62" descr="CD252_03a_RP5954_wMSR_wBioM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750" t="11400" r="12074" b="13000"/>
          <a:stretch>
            <a:fillRect/>
          </a:stretch>
        </p:blipFill>
        <p:spPr bwMode="auto">
          <a:xfrm>
            <a:off x="7389813" y="2435225"/>
            <a:ext cx="1519237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Rectangle 8"/>
          <p:cNvSpPr>
            <a:spLocks noChangeArrowheads="1"/>
          </p:cNvSpPr>
          <p:nvPr/>
        </p:nvSpPr>
        <p:spPr bwMode="auto">
          <a:xfrm>
            <a:off x="7024688" y="483518"/>
            <a:ext cx="2227262" cy="3762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rgbClr val="2626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5954 DynaKey</a:t>
            </a: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758825" y="1851397"/>
            <a:ext cx="1828800" cy="3200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 algn="ctr">
            <a:solidFill>
              <a:srgbClr val="2EB135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en-US" dirty="0">
              <a:solidFill>
                <a:srgbClr val="262626"/>
              </a:solidFill>
              <a:cs typeface="+mn-cs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774701" y="2283718"/>
            <a:ext cx="1906587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6.5” LED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High-bright/high-contrast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Retail hardened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VGA video interface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12V Powered USB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External power option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Charcoal or Beige </a:t>
            </a: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44538" y="1917701"/>
            <a:ext cx="1966912" cy="366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rgbClr val="2626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5982</a:t>
            </a:r>
          </a:p>
        </p:txBody>
      </p:sp>
      <p:pic>
        <p:nvPicPr>
          <p:cNvPr id="24" name="Picture 9" descr="CD306_02a_RP5982_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74880">
            <a:off x="786829" y="3778925"/>
            <a:ext cx="1665288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/>
          <p:cNvSpPr txBox="1"/>
          <p:nvPr/>
        </p:nvSpPr>
        <p:spPr>
          <a:xfrm>
            <a:off x="758825" y="123825"/>
            <a:ext cx="7527925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Frutiger 57Cn"/>
                <a:cs typeface="Frutiger 57Cn"/>
              </a:rPr>
              <a:t>NCR REALPOS TOUCH DISPLAY FAMILY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DA93A"/>
                </a:solidFill>
                <a:latin typeface="R Frutiger Roman"/>
                <a:cs typeface="R Frutiger Roman"/>
              </a:rPr>
              <a:t>BROAD AND INNOVATIVE SOLUTION PORTFOLIO</a:t>
            </a:r>
          </a:p>
        </p:txBody>
      </p:sp>
      <p:sp>
        <p:nvSpPr>
          <p:cNvPr id="46082" name="Rectangle 24"/>
          <p:cNvSpPr>
            <a:spLocks noChangeArrowheads="1"/>
          </p:cNvSpPr>
          <p:nvPr/>
        </p:nvSpPr>
        <p:spPr bwMode="auto">
          <a:xfrm>
            <a:off x="484188" y="0"/>
            <a:ext cx="7847012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4" rIns="91426" bIns="45714" anchor="ctr"/>
          <a:lstStyle/>
          <a:p>
            <a:pPr algn="ctr"/>
            <a:endParaRPr lang="en-US" sz="3000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46083" name="Picture 11" descr="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94663" flipV="1">
            <a:off x="-192088" y="3440113"/>
            <a:ext cx="9601201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AutoShape 2"/>
          <p:cNvSpPr>
            <a:spLocks noChangeArrowheads="1"/>
          </p:cNvSpPr>
          <p:nvPr/>
        </p:nvSpPr>
        <p:spPr bwMode="auto">
          <a:xfrm>
            <a:off x="3779838" y="1203325"/>
            <a:ext cx="1828800" cy="33832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 algn="ctr">
            <a:solidFill>
              <a:srgbClr val="2EB135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en-US" dirty="0">
              <a:solidFill>
                <a:srgbClr val="262626"/>
              </a:solidFill>
              <a:cs typeface="+mn-cs"/>
            </a:endParaRPr>
          </a:p>
        </p:txBody>
      </p:sp>
      <p:sp>
        <p:nvSpPr>
          <p:cNvPr id="39" name="AutoShape 3"/>
          <p:cNvSpPr>
            <a:spLocks noChangeArrowheads="1"/>
          </p:cNvSpPr>
          <p:nvPr/>
        </p:nvSpPr>
        <p:spPr bwMode="auto">
          <a:xfrm>
            <a:off x="1535113" y="1435894"/>
            <a:ext cx="1828800" cy="3383280"/>
          </a:xfrm>
          <a:prstGeom prst="roundRect">
            <a:avLst>
              <a:gd name="adj" fmla="val 17709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 algn="ctr">
            <a:solidFill>
              <a:srgbClr val="2EB135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en-US" dirty="0">
              <a:solidFill>
                <a:srgbClr val="262626"/>
              </a:solidFill>
              <a:cs typeface="+mn-cs"/>
            </a:endParaRPr>
          </a:p>
        </p:txBody>
      </p:sp>
      <p:sp>
        <p:nvSpPr>
          <p:cNvPr id="46086" name="Rectangle 7"/>
          <p:cNvSpPr>
            <a:spLocks noChangeArrowheads="1"/>
          </p:cNvSpPr>
          <p:nvPr/>
        </p:nvSpPr>
        <p:spPr bwMode="gray">
          <a:xfrm>
            <a:off x="3351213" y="4367213"/>
            <a:ext cx="1555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Ins="64008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ct val="25000"/>
              </a:spcBef>
            </a:pPr>
            <a:endParaRPr lang="en-US" sz="900" dirty="0">
              <a:solidFill>
                <a:srgbClr val="000000"/>
              </a:solidFill>
            </a:endParaRPr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3660775" y="1239838"/>
            <a:ext cx="1990725" cy="3762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rgbClr val="2626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5967 15”</a:t>
            </a:r>
          </a:p>
        </p:txBody>
      </p:sp>
      <p:sp>
        <p:nvSpPr>
          <p:cNvPr id="46088" name="Rectangle 9"/>
          <p:cNvSpPr>
            <a:spLocks noChangeArrowheads="1"/>
          </p:cNvSpPr>
          <p:nvPr/>
        </p:nvSpPr>
        <p:spPr bwMode="gray">
          <a:xfrm>
            <a:off x="5999163" y="2724150"/>
            <a:ext cx="1555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Ins="64008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ct val="25000"/>
              </a:spcBef>
            </a:pPr>
            <a:endParaRPr lang="en-US" sz="900" dirty="0">
              <a:solidFill>
                <a:srgbClr val="262626"/>
              </a:solidFill>
            </a:endParaRPr>
          </a:p>
        </p:txBody>
      </p:sp>
      <p:sp>
        <p:nvSpPr>
          <p:cNvPr id="53" name="Rectangle 13"/>
          <p:cNvSpPr>
            <a:spLocks noChangeArrowheads="1"/>
          </p:cNvSpPr>
          <p:nvPr/>
        </p:nvSpPr>
        <p:spPr bwMode="auto">
          <a:xfrm>
            <a:off x="7339013" y="2608263"/>
            <a:ext cx="136525" cy="355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0" hangingPunct="0">
              <a:defRPr/>
            </a:pPr>
            <a:endParaRPr lang="en-US" dirty="0">
              <a:solidFill>
                <a:srgbClr val="262626"/>
              </a:solidFill>
              <a:cs typeface="+mn-cs"/>
            </a:endParaRPr>
          </a:p>
        </p:txBody>
      </p:sp>
      <p:sp>
        <p:nvSpPr>
          <p:cNvPr id="46090" name="Text Box 17"/>
          <p:cNvSpPr txBox="1">
            <a:spLocks noChangeArrowheads="1"/>
          </p:cNvSpPr>
          <p:nvPr/>
        </p:nvSpPr>
        <p:spPr bwMode="auto">
          <a:xfrm>
            <a:off x="1522413" y="1851670"/>
            <a:ext cx="2100262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12” Touch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High-bright LED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Surface capacitive touch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Retail hardened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Sealed rear bezel (IPX3)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Software OSD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control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MSR option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VGA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or DVI video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12V Powered USB </a:t>
            </a:r>
            <a:endParaRPr lang="en-US" sz="1000" dirty="0" smtClean="0">
              <a:solidFill>
                <a:srgbClr val="262626"/>
              </a:solidFill>
              <a:latin typeface="Verdana" pitchFamily="34" charset="0"/>
            </a:endParaRP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Charcoal or Beige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</p:txBody>
      </p:sp>
      <p:sp>
        <p:nvSpPr>
          <p:cNvPr id="46091" name="Text Box 17"/>
          <p:cNvSpPr txBox="1">
            <a:spLocks noChangeArrowheads="1"/>
          </p:cNvSpPr>
          <p:nvPr/>
        </p:nvSpPr>
        <p:spPr bwMode="auto">
          <a:xfrm>
            <a:off x="3779838" y="1595438"/>
            <a:ext cx="2132012" cy="176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15” Touch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High-bright LED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Surface capacitive touch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Retail hardened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Sealed rear bezel (IPX3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)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Software OSD control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MSR option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VGA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or DVI video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12V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Powered USB 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Charcoal or Beige  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</p:txBody>
      </p:sp>
      <p:sp>
        <p:nvSpPr>
          <p:cNvPr id="56" name="AutoShape 2"/>
          <p:cNvSpPr>
            <a:spLocks noChangeArrowheads="1"/>
          </p:cNvSpPr>
          <p:nvPr/>
        </p:nvSpPr>
        <p:spPr bwMode="auto">
          <a:xfrm>
            <a:off x="5999163" y="700088"/>
            <a:ext cx="1828800" cy="33832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9525" algn="ctr">
            <a:solidFill>
              <a:srgbClr val="2EB135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en-US" dirty="0">
              <a:solidFill>
                <a:srgbClr val="262626"/>
              </a:solidFill>
              <a:cs typeface="+mn-cs"/>
            </a:endParaRPr>
          </a:p>
        </p:txBody>
      </p:sp>
      <p:pic>
        <p:nvPicPr>
          <p:cNvPr id="46093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01813" y="3579862"/>
            <a:ext cx="1133475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94" name="Text Box 17"/>
          <p:cNvSpPr txBox="1">
            <a:spLocks noChangeArrowheads="1"/>
          </p:cNvSpPr>
          <p:nvPr/>
        </p:nvSpPr>
        <p:spPr bwMode="auto">
          <a:xfrm>
            <a:off x="6049963" y="1058863"/>
            <a:ext cx="19780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15” touch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High-bright LED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Surface capacitive touch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Tactile keyboard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Retail hardened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Sealed rear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bezel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MSR option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12V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Powered USB 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Charcoal or Beige 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</p:txBody>
      </p:sp>
      <p:pic>
        <p:nvPicPr>
          <p:cNvPr id="46095" name="Picture 58" descr="CD252_03a_RP5954_wMSR_wBioM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750" t="11400" r="12074" b="13000"/>
          <a:stretch>
            <a:fillRect/>
          </a:stretch>
        </p:blipFill>
        <p:spPr bwMode="auto">
          <a:xfrm>
            <a:off x="6180137" y="2938463"/>
            <a:ext cx="1519237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Rectangle 8"/>
          <p:cNvSpPr>
            <a:spLocks noChangeArrowheads="1"/>
          </p:cNvSpPr>
          <p:nvPr/>
        </p:nvSpPr>
        <p:spPr bwMode="auto">
          <a:xfrm>
            <a:off x="5800725" y="757238"/>
            <a:ext cx="2227263" cy="3762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rgbClr val="2626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5954 DynaKey</a:t>
            </a:r>
          </a:p>
        </p:txBody>
      </p:sp>
      <p:pic>
        <p:nvPicPr>
          <p:cNvPr id="46097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3356074"/>
            <a:ext cx="1322388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Rectangle 6"/>
          <p:cNvSpPr>
            <a:spLocks noChangeArrowheads="1"/>
          </p:cNvSpPr>
          <p:nvPr/>
        </p:nvSpPr>
        <p:spPr bwMode="auto">
          <a:xfrm>
            <a:off x="1412875" y="1491630"/>
            <a:ext cx="1935163" cy="366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rgbClr val="2626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 5967 12”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/>
          <p:cNvSpPr txBox="1"/>
          <p:nvPr/>
        </p:nvSpPr>
        <p:spPr>
          <a:xfrm>
            <a:off x="758825" y="123825"/>
            <a:ext cx="8208963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Frutiger 57Cn"/>
                <a:cs typeface="Frutiger 57Cn"/>
              </a:rPr>
              <a:t>NCR REALPOS CUSTOMER  DISPLAY FAMILY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4DA93A"/>
                </a:solidFill>
                <a:latin typeface="R Frutiger Roman"/>
                <a:cs typeface="R Frutiger Roman"/>
              </a:rPr>
              <a:t>BROAD AND INNOVATIVE SOLUTION PORTFOLIO</a:t>
            </a:r>
          </a:p>
        </p:txBody>
      </p:sp>
      <p:sp>
        <p:nvSpPr>
          <p:cNvPr id="48130" name="Rectangle 24"/>
          <p:cNvSpPr>
            <a:spLocks noChangeArrowheads="1"/>
          </p:cNvSpPr>
          <p:nvPr/>
        </p:nvSpPr>
        <p:spPr bwMode="auto">
          <a:xfrm>
            <a:off x="484188" y="0"/>
            <a:ext cx="7847012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4" rIns="91426" bIns="45714" anchor="ctr"/>
          <a:lstStyle/>
          <a:p>
            <a:pPr algn="ctr"/>
            <a:endParaRPr lang="en-US" sz="3000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48131" name="Picture 11" descr="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94663" flipV="1">
            <a:off x="-192088" y="3440113"/>
            <a:ext cx="9601201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5395913" y="1190625"/>
            <a:ext cx="2344737" cy="33832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2EB135"/>
              </a:gs>
            </a:gsLst>
            <a:lin ang="5400000" scaled="1"/>
          </a:gradFill>
          <a:ln w="9525" algn="ctr">
            <a:solidFill>
              <a:srgbClr val="2EB135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en-US" dirty="0">
              <a:solidFill>
                <a:srgbClr val="262626"/>
              </a:solidFill>
              <a:cs typeface="+mn-cs"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auto">
          <a:xfrm>
            <a:off x="2317750" y="1491630"/>
            <a:ext cx="2376488" cy="33832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2EB135"/>
              </a:gs>
            </a:gsLst>
            <a:lin ang="5400000" scaled="1"/>
          </a:gradFill>
          <a:ln w="9525" algn="ctr">
            <a:solidFill>
              <a:srgbClr val="2EB135"/>
            </a:solidFill>
            <a:round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en-US" dirty="0">
              <a:solidFill>
                <a:srgbClr val="262626"/>
              </a:solidFill>
              <a:cs typeface="+mn-cs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2322513" y="1543050"/>
            <a:ext cx="2505075" cy="366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rgbClr val="2626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5976  2x20</a:t>
            </a: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5364163" y="1158875"/>
            <a:ext cx="2505075" cy="366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rgbClr val="2626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 5975 Graphical</a:t>
            </a:r>
          </a:p>
        </p:txBody>
      </p:sp>
      <p:sp>
        <p:nvSpPr>
          <p:cNvPr id="48136" name="Rectangle 7"/>
          <p:cNvSpPr>
            <a:spLocks noChangeArrowheads="1"/>
          </p:cNvSpPr>
          <p:nvPr/>
        </p:nvSpPr>
        <p:spPr bwMode="gray">
          <a:xfrm>
            <a:off x="5689600" y="4344988"/>
            <a:ext cx="1555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Ins="64008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ct val="25000"/>
              </a:spcBef>
            </a:pPr>
            <a:endParaRPr lang="en-US" sz="900" dirty="0">
              <a:solidFill>
                <a:srgbClr val="000000"/>
              </a:solidFill>
            </a:endParaRPr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2165350" y="4360863"/>
            <a:ext cx="138113" cy="355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0" hangingPunct="0">
              <a:defRPr/>
            </a:pPr>
            <a:endParaRPr lang="en-US" dirty="0">
              <a:solidFill>
                <a:srgbClr val="262626"/>
              </a:solidFill>
              <a:cs typeface="+mn-cs"/>
            </a:endParaRPr>
          </a:p>
        </p:txBody>
      </p:sp>
      <p:sp>
        <p:nvSpPr>
          <p:cNvPr id="48138" name="Text Box 17"/>
          <p:cNvSpPr txBox="1">
            <a:spLocks noChangeArrowheads="1"/>
          </p:cNvSpPr>
          <p:nvPr/>
        </p:nvSpPr>
        <p:spPr bwMode="auto">
          <a:xfrm>
            <a:off x="2362200" y="1851025"/>
            <a:ext cx="242570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2 rows by 20 character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High-bright LED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White characters on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black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Retail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hardened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Sealed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cabinet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USB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or Serial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interface</a:t>
            </a:r>
            <a:endParaRPr lang="en-US" sz="1000" dirty="0" smtClean="0">
              <a:solidFill>
                <a:srgbClr val="262626"/>
              </a:solidFill>
              <a:latin typeface="Verdana" pitchFamily="34" charset="0"/>
            </a:endParaRP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W&amp;M compliant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Up to 20 retained character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sets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Charcoal or beige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5435600" y="1543050"/>
            <a:ext cx="2520950" cy="14970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256 by 64 graphical characters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VFD display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Supports Japan, Chinese </a:t>
            </a:r>
          </a:p>
          <a:p>
            <a:pPr>
              <a:lnSpc>
                <a:spcPct val="110000"/>
              </a:lnSpc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  characters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Retail hardened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Sealed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cabinet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USB or Serial interface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 Up to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5 stored </a:t>
            </a:r>
            <a:r>
              <a:rPr lang="en-US" sz="1000" dirty="0">
                <a:solidFill>
                  <a:srgbClr val="262626"/>
                </a:solidFill>
                <a:latin typeface="Verdana" pitchFamily="34" charset="0"/>
              </a:rPr>
              <a:t>character </a:t>
            </a: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sets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1000" dirty="0" smtClean="0">
                <a:solidFill>
                  <a:srgbClr val="262626"/>
                </a:solidFill>
                <a:latin typeface="Verdana" pitchFamily="34" charset="0"/>
              </a:rPr>
              <a:t> Charcoal or beige</a:t>
            </a:r>
            <a:endParaRPr lang="en-US" sz="1000" dirty="0">
              <a:solidFill>
                <a:srgbClr val="262626"/>
              </a:solidFill>
              <a:latin typeface="Verdana" pitchFamily="34" charset="0"/>
            </a:endParaRPr>
          </a:p>
        </p:txBody>
      </p:sp>
      <p:pic>
        <p:nvPicPr>
          <p:cNvPr id="48140" name="Picture 32" descr="CD215_09a_RP5975_12in_w2x2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170" t="19258" r="18170" b="10248"/>
          <a:stretch>
            <a:fillRect/>
          </a:stretch>
        </p:blipFill>
        <p:spPr bwMode="auto">
          <a:xfrm>
            <a:off x="6122988" y="3106266"/>
            <a:ext cx="8985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1" name="Picture 8" descr="CD361_13_RET_2x20-Customer-Display-Charcoal-Front - No Reflection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13088" y="3583781"/>
            <a:ext cx="877887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/>
          </p:cNvSpPr>
          <p:nvPr>
            <p:ph type="title"/>
          </p:nvPr>
        </p:nvSpPr>
        <p:spPr>
          <a:xfrm>
            <a:off x="685800" y="1203325"/>
            <a:ext cx="8458200" cy="628650"/>
          </a:xfrm>
        </p:spPr>
        <p:txBody>
          <a:bodyPr/>
          <a:lstStyle/>
          <a:p>
            <a:pPr algn="ctr"/>
            <a:r>
              <a:rPr lang="en-US" sz="2000" dirty="0" smtClean="0">
                <a:latin typeface="Arial" charset="0"/>
                <a:cs typeface="Arial" charset="0"/>
              </a:rPr>
              <a:t>RealPOS 80</a:t>
            </a:r>
            <a:r>
              <a:rPr lang="en-US" sz="1700" i="1" dirty="0" smtClean="0">
                <a:latin typeface="Arial" charset="0"/>
                <a:cs typeface="Arial" charset="0"/>
              </a:rPr>
              <a:t>XRT</a:t>
            </a:r>
            <a:r>
              <a:rPr lang="en-US" sz="2000" dirty="0" smtClean="0">
                <a:latin typeface="Arial" charset="0"/>
                <a:cs typeface="Arial" charset="0"/>
              </a:rPr>
              <a:t> Processors</a:t>
            </a:r>
            <a:br>
              <a:rPr lang="en-US" sz="2000" dirty="0" smtClean="0">
                <a:latin typeface="Arial" charset="0"/>
                <a:cs typeface="Arial" charset="0"/>
              </a:rPr>
            </a:br>
            <a:r>
              <a:rPr lang="en-US" sz="1500" dirty="0" smtClean="0">
                <a:latin typeface="Arial" charset="0"/>
                <a:cs typeface="Arial" charset="0"/>
              </a:rPr>
              <a:t>Release 1.2</a:t>
            </a:r>
          </a:p>
        </p:txBody>
      </p:sp>
      <p:graphicFrame>
        <p:nvGraphicFramePr>
          <p:cNvPr id="50284" name="Group 10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7911590"/>
              </p:ext>
            </p:extLst>
          </p:nvPr>
        </p:nvGraphicFramePr>
        <p:xfrm>
          <a:off x="684213" y="917575"/>
          <a:ext cx="8351837" cy="4101310"/>
        </p:xfrm>
        <a:graphic>
          <a:graphicData uri="http://schemas.openxmlformats.org/drawingml/2006/table">
            <a:tbl>
              <a:tblPr/>
              <a:tblGrid>
                <a:gridCol w="2033587"/>
                <a:gridCol w="1525588"/>
                <a:gridCol w="1643062"/>
                <a:gridCol w="1552575"/>
                <a:gridCol w="1597025"/>
              </a:tblGrid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RealPOS  Displays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5982 6.5”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5943/5967 12”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5943/5967 15”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5976 2x20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Backlight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LED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LED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LED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LED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Luminance 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High Bright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57Cn"/>
                        <a:cs typeface="Arial" charset="0"/>
                      </a:endParaRP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High Bright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57Cn"/>
                        <a:cs typeface="Arial" charset="0"/>
                      </a:endParaRP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High Bright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57Cn"/>
                        <a:cs typeface="Arial" charset="0"/>
                      </a:endParaRP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High Bright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57Cn"/>
                        <a:cs typeface="Arial" charset="0"/>
                      </a:endParaRP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Contrast Ratio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600:1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700:1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700:1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500:1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Resolution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640x480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1024x768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1024x768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2x20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Weights and Measures 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No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Yes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Yes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Yes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MTBF (hours)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Minimum 50,000 hours @½ brightness of backlight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Minimum 50,000 hours @½ brightness of backlight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Minimum 50,000 hours @½ brightness of backlight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120,000 @40% brightness of backlight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Power Consumption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4.5 watts/ .6w (standby)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16.3 watts/ 1.1w (standby)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16.3 watts/ 1.1w (standby)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1.56 watts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Power Type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12v powered USB or external power brick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12v powered USB or external power brick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12v powered USB or external power brick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12v powered USB or RS232 or external power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Video Interface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VGA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VGA/DVI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VGA/DVA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RS232/USB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Sealed against dust and liquid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No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IPX3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IPX3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Yes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MSR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No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Optional (3 track/JIS)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Optional (3 track/JIS)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N/A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OSD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Yes – tactile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Yes – SW 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Yes – SW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No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Touch available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No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Surface Capacitive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Surface Capacitive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N/A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Colors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Beige/Gray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Beige/Gray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Beige/Gray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Beige/Gray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utiger 57Cn"/>
                          <a:cs typeface="Arial" charset="0"/>
                        </a:rPr>
                        <a:t>Character codepages</a:t>
                      </a:r>
                    </a:p>
                  </a:txBody>
                  <a:tcPr marT="34284" marB="342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N/A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N/A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N/A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7Cn"/>
                          <a:cs typeface="Arial" charset="0"/>
                        </a:rPr>
                        <a:t>Up to 19 (3 preloaded)</a:t>
                      </a:r>
                    </a:p>
                  </a:txBody>
                  <a:tcPr marT="34284" marB="342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4357" name="Rectangle 107"/>
          <p:cNvSpPr>
            <a:spLocks noChangeArrowheads="1"/>
          </p:cNvSpPr>
          <p:nvPr/>
        </p:nvSpPr>
        <p:spPr bwMode="auto">
          <a:xfrm>
            <a:off x="758825" y="128588"/>
            <a:ext cx="7975600" cy="6143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Frutiger 57Cn"/>
                <a:cs typeface="Arial" pitchFamily="34" charset="0"/>
              </a:rPr>
              <a:t>NCR REALPOS DISPLAYS </a:t>
            </a:r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latin typeface="Frutiger 57Cn"/>
                <a:cs typeface="Arial" pitchFamily="34" charset="0"/>
              </a:rPr>
              <a:t/>
            </a:r>
            <a:br>
              <a:rPr lang="en-US" sz="2400" b="1" dirty="0">
                <a:solidFill>
                  <a:schemeClr val="bg1">
                    <a:lumMod val="50000"/>
                  </a:schemeClr>
                </a:solidFill>
                <a:latin typeface="Frutiger 57Cn"/>
                <a:cs typeface="Arial" pitchFamily="34" charset="0"/>
              </a:rPr>
            </a:br>
            <a:r>
              <a:rPr lang="en-US" sz="1600" dirty="0">
                <a:solidFill>
                  <a:srgbClr val="4DA93A"/>
                </a:solidFill>
                <a:latin typeface="R Frutiger Roman"/>
                <a:cs typeface="Arial" pitchFamily="34" charset="0"/>
              </a:rPr>
              <a:t>FEATURE COMPARISON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CR Content Page 01">
  <a:themeElements>
    <a:clrScheme name="NCR Content Page 01 1">
      <a:dk1>
        <a:srgbClr val="262626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92D050"/>
      </a:accent2>
      <a:accent3>
        <a:srgbClr val="FFFFFF"/>
      </a:accent3>
      <a:accent4>
        <a:srgbClr val="1F1F1F"/>
      </a:accent4>
      <a:accent5>
        <a:srgbClr val="B2C1DB"/>
      </a:accent5>
      <a:accent6>
        <a:srgbClr val="84BC48"/>
      </a:accent6>
      <a:hlink>
        <a:srgbClr val="0000FF"/>
      </a:hlink>
      <a:folHlink>
        <a:srgbClr val="800080"/>
      </a:folHlink>
    </a:clrScheme>
    <a:fontScheme name="NCR Content Page 0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R Content Page 01 1">
        <a:dk1>
          <a:srgbClr val="262626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92D050"/>
        </a:accent2>
        <a:accent3>
          <a:srgbClr val="FFFFFF"/>
        </a:accent3>
        <a:accent4>
          <a:srgbClr val="1F1F1F"/>
        </a:accent4>
        <a:accent5>
          <a:srgbClr val="B2C1DB"/>
        </a:accent5>
        <a:accent6>
          <a:srgbClr val="84BC48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013_NCR_Brand_PPT_rev_04">
  <a:themeElements>
    <a:clrScheme name="NCR Brand Theme Color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4B948"/>
      </a:accent1>
      <a:accent2>
        <a:srgbClr val="404040"/>
      </a:accent2>
      <a:accent3>
        <a:srgbClr val="95A0A9"/>
      </a:accent3>
      <a:accent4>
        <a:srgbClr val="F7E837"/>
      </a:accent4>
      <a:accent5>
        <a:srgbClr val="E49F11"/>
      </a:accent5>
      <a:accent6>
        <a:srgbClr val="CC3C19"/>
      </a:accent6>
      <a:hlink>
        <a:srgbClr val="4776CC"/>
      </a:hlink>
      <a:folHlink>
        <a:srgbClr val="806DA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ustom Design">
  <a:themeElements>
    <a:clrScheme name="NCR Brand Theme Color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4B948"/>
      </a:accent1>
      <a:accent2>
        <a:srgbClr val="404040"/>
      </a:accent2>
      <a:accent3>
        <a:srgbClr val="95A0A9"/>
      </a:accent3>
      <a:accent4>
        <a:srgbClr val="F7E837"/>
      </a:accent4>
      <a:accent5>
        <a:srgbClr val="E49F11"/>
      </a:accent5>
      <a:accent6>
        <a:srgbClr val="CC3C19"/>
      </a:accent6>
      <a:hlink>
        <a:srgbClr val="4776CC"/>
      </a:hlink>
      <a:folHlink>
        <a:srgbClr val="806DA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ustom Design">
  <a:themeElements>
    <a:clrScheme name="NCR Brand Theme Color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4B948"/>
      </a:accent1>
      <a:accent2>
        <a:srgbClr val="404040"/>
      </a:accent2>
      <a:accent3>
        <a:srgbClr val="95A0A9"/>
      </a:accent3>
      <a:accent4>
        <a:srgbClr val="F7E837"/>
      </a:accent4>
      <a:accent5>
        <a:srgbClr val="E49F11"/>
      </a:accent5>
      <a:accent6>
        <a:srgbClr val="CC3C19"/>
      </a:accent6>
      <a:hlink>
        <a:srgbClr val="4776CC"/>
      </a:hlink>
      <a:folHlink>
        <a:srgbClr val="806DA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ontent slide no sub">
  <a:themeElements>
    <a:clrScheme name="NCR Brand Theme Color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4B948"/>
      </a:accent1>
      <a:accent2>
        <a:srgbClr val="404040"/>
      </a:accent2>
      <a:accent3>
        <a:srgbClr val="95A0A9"/>
      </a:accent3>
      <a:accent4>
        <a:srgbClr val="F7E837"/>
      </a:accent4>
      <a:accent5>
        <a:srgbClr val="E49F11"/>
      </a:accent5>
      <a:accent6>
        <a:srgbClr val="CC3C19"/>
      </a:accent6>
      <a:hlink>
        <a:srgbClr val="4776CC"/>
      </a:hlink>
      <a:folHlink>
        <a:srgbClr val="806DA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Custom Design">
  <a:themeElements>
    <a:clrScheme name="NCR Brand Theme Color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4B948"/>
      </a:accent1>
      <a:accent2>
        <a:srgbClr val="404040"/>
      </a:accent2>
      <a:accent3>
        <a:srgbClr val="95A0A9"/>
      </a:accent3>
      <a:accent4>
        <a:srgbClr val="F7E837"/>
      </a:accent4>
      <a:accent5>
        <a:srgbClr val="E49F11"/>
      </a:accent5>
      <a:accent6>
        <a:srgbClr val="CC3C19"/>
      </a:accent6>
      <a:hlink>
        <a:srgbClr val="4776CC"/>
      </a:hlink>
      <a:folHlink>
        <a:srgbClr val="806DA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2325</TotalTime>
  <Words>1550</Words>
  <Application>Microsoft Office PowerPoint</Application>
  <PresentationFormat>On-screen Show (16:9)</PresentationFormat>
  <Paragraphs>399</Paragraphs>
  <Slides>21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NCR Content Page 01</vt:lpstr>
      <vt:lpstr>2013_NCR_Brand_PPT_rev_04</vt:lpstr>
      <vt:lpstr>2_Custom Design</vt:lpstr>
      <vt:lpstr>1_Custom Design</vt:lpstr>
      <vt:lpstr>content slide no sub</vt:lpstr>
      <vt:lpstr>5_Custom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RealPOS 80XRT Processors Release 1.2</vt:lpstr>
      <vt:lpstr>PowerPoint Presentation</vt:lpstr>
      <vt:lpstr>PowerPoint Presentation</vt:lpstr>
      <vt:lpstr>NCR – Research and Branding</vt:lpstr>
      <vt:lpstr>NCR – Research and Branding</vt:lpstr>
      <vt:lpstr>NCR Software OSD</vt:lpstr>
      <vt:lpstr>NCR Software OSD</vt:lpstr>
      <vt:lpstr>NCR Software OSD</vt:lpstr>
      <vt:lpstr>RealPOS 12” LED Displays (touch and non-touch)</vt:lpstr>
      <vt:lpstr>RealPOS 15” LED Display (non-touch)</vt:lpstr>
      <vt:lpstr>RealPOS 15” LED Touch Display</vt:lpstr>
      <vt:lpstr>RealPOS 15” LED DynaKey</vt:lpstr>
      <vt:lpstr>RealPOS 2x20 LED Display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NCR – Research and Branding</dc:title>
  <dc:creator>Richard Parkinson</dc:creator>
  <cp:lastModifiedBy>Ader, Alan</cp:lastModifiedBy>
  <cp:revision>230</cp:revision>
  <dcterms:created xsi:type="dcterms:W3CDTF">2012-05-28T08:10:41Z</dcterms:created>
  <dcterms:modified xsi:type="dcterms:W3CDTF">2013-04-05T01:42:18Z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0x0101007E998ED0D2067C44A3E0931A4A1CD1C5</vt:lpwstr>
  </property>
</Properties>
</file>