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handoutMasterIdLst>
    <p:handoutMasterId r:id="rId37"/>
  </p:handoutMasterIdLst>
  <p:sldIdLst>
    <p:sldId id="313" r:id="rId2"/>
    <p:sldId id="314" r:id="rId3"/>
    <p:sldId id="386" r:id="rId4"/>
    <p:sldId id="365" r:id="rId5"/>
    <p:sldId id="388" r:id="rId6"/>
    <p:sldId id="389" r:id="rId7"/>
    <p:sldId id="390" r:id="rId8"/>
    <p:sldId id="391" r:id="rId9"/>
    <p:sldId id="392" r:id="rId10"/>
    <p:sldId id="398" r:id="rId11"/>
    <p:sldId id="399" r:id="rId12"/>
    <p:sldId id="402" r:id="rId13"/>
    <p:sldId id="400" r:id="rId14"/>
    <p:sldId id="403" r:id="rId15"/>
    <p:sldId id="401" r:id="rId16"/>
    <p:sldId id="393" r:id="rId17"/>
    <p:sldId id="394" r:id="rId18"/>
    <p:sldId id="395" r:id="rId19"/>
    <p:sldId id="396" r:id="rId20"/>
    <p:sldId id="397" r:id="rId21"/>
    <p:sldId id="378" r:id="rId22"/>
    <p:sldId id="373" r:id="rId23"/>
    <p:sldId id="370" r:id="rId24"/>
    <p:sldId id="404" r:id="rId25"/>
    <p:sldId id="371" r:id="rId26"/>
    <p:sldId id="372" r:id="rId27"/>
    <p:sldId id="374" r:id="rId28"/>
    <p:sldId id="375" r:id="rId29"/>
    <p:sldId id="367" r:id="rId30"/>
    <p:sldId id="366" r:id="rId31"/>
    <p:sldId id="383" r:id="rId32"/>
    <p:sldId id="368" r:id="rId33"/>
    <p:sldId id="369" r:id="rId34"/>
    <p:sldId id="405" r:id="rId35"/>
  </p:sldIdLst>
  <p:sldSz cx="9144000" cy="5143500" type="screen16x9"/>
  <p:notesSz cx="6858000" cy="92964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44A436"/>
    <a:srgbClr val="77B732"/>
    <a:srgbClr val="16130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97479" autoAdjust="0"/>
  </p:normalViewPr>
  <p:slideViewPr>
    <p:cSldViewPr snapToGrid="0" snapToObjects="1">
      <p:cViewPr>
        <p:scale>
          <a:sx n="100" d="100"/>
          <a:sy n="100" d="100"/>
        </p:scale>
        <p:origin x="-474" y="-120"/>
      </p:cViewPr>
      <p:guideLst>
        <p:guide orient="horz" pos="2458"/>
        <p:guide orient="horz" pos="3109"/>
        <p:guide orient="horz" pos="1623"/>
        <p:guide pos="467"/>
        <p:guide pos="34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68" d="100"/>
          <a:sy n="68" d="100"/>
        </p:scale>
        <p:origin x="-3288" y="-120"/>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2830" tIns="46415" rIns="92830" bIns="46415"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2830" tIns="46415" rIns="92830" bIns="46415" rtlCol="0"/>
          <a:lstStyle>
            <a:lvl1pPr algn="r" fontAlgn="auto">
              <a:spcBef>
                <a:spcPts val="0"/>
              </a:spcBef>
              <a:spcAft>
                <a:spcPts val="0"/>
              </a:spcAft>
              <a:defRPr sz="1200">
                <a:latin typeface="+mn-lt"/>
                <a:cs typeface="+mn-cs"/>
              </a:defRPr>
            </a:lvl1pPr>
          </a:lstStyle>
          <a:p>
            <a:pPr>
              <a:defRPr/>
            </a:pPr>
            <a:fld id="{72E76225-E029-41D3-9536-A087FCA6D03E}" type="datetimeFigureOut">
              <a:rPr lang="en-US"/>
              <a:pPr>
                <a:defRPr/>
              </a:pPr>
              <a:t>4/4/2013</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2830" tIns="46415" rIns="92830" bIns="46415"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2830" tIns="46415" rIns="92830" bIns="46415" rtlCol="0" anchor="b"/>
          <a:lstStyle>
            <a:lvl1pPr algn="r" fontAlgn="auto">
              <a:spcBef>
                <a:spcPts val="0"/>
              </a:spcBef>
              <a:spcAft>
                <a:spcPts val="0"/>
              </a:spcAft>
              <a:defRPr sz="1200">
                <a:latin typeface="+mn-lt"/>
                <a:cs typeface="+mn-cs"/>
              </a:defRPr>
            </a:lvl1pPr>
          </a:lstStyle>
          <a:p>
            <a:pPr>
              <a:defRPr/>
            </a:pPr>
            <a:fld id="{F61FEE63-71CF-4E83-BCC6-28904BEB3DBC}"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2830" tIns="46415" rIns="92830" bIns="46415"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2830" tIns="46415" rIns="92830" bIns="46415" rtlCol="0"/>
          <a:lstStyle>
            <a:lvl1pPr algn="r" fontAlgn="auto">
              <a:spcBef>
                <a:spcPts val="0"/>
              </a:spcBef>
              <a:spcAft>
                <a:spcPts val="0"/>
              </a:spcAft>
              <a:defRPr sz="1200">
                <a:latin typeface="+mn-lt"/>
                <a:cs typeface="+mn-cs"/>
              </a:defRPr>
            </a:lvl1pPr>
          </a:lstStyle>
          <a:p>
            <a:pPr>
              <a:defRPr/>
            </a:pPr>
            <a:fld id="{C840E294-243F-46EF-BE53-E069388A6124}" type="datetimeFigureOut">
              <a:rPr lang="en-US"/>
              <a:pPr>
                <a:defRPr/>
              </a:pPr>
              <a:t>4/4/2013</a:t>
            </a:fld>
            <a:endParaRPr lang="en-US"/>
          </a:p>
        </p:txBody>
      </p:sp>
      <p:sp>
        <p:nvSpPr>
          <p:cNvPr id="4" name="Slide Image Placeholder 3"/>
          <p:cNvSpPr>
            <a:spLocks noGrp="1" noRot="1" noChangeAspect="1"/>
          </p:cNvSpPr>
          <p:nvPr>
            <p:ph type="sldImg" idx="2"/>
          </p:nvPr>
        </p:nvSpPr>
        <p:spPr>
          <a:xfrm>
            <a:off x="330200" y="696913"/>
            <a:ext cx="6197600" cy="3486150"/>
          </a:xfrm>
          <a:prstGeom prst="rect">
            <a:avLst/>
          </a:prstGeom>
          <a:noFill/>
          <a:ln w="12700">
            <a:solidFill>
              <a:prstClr val="black"/>
            </a:solidFill>
          </a:ln>
        </p:spPr>
        <p:txBody>
          <a:bodyPr vert="horz" lIns="92830" tIns="46415" rIns="92830" bIns="46415"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2830" tIns="46415" rIns="92830" bIns="46415" rtlCol="0"/>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2830" tIns="46415" rIns="92830" bIns="46415"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2830" tIns="46415" rIns="92830" bIns="46415" rtlCol="0" anchor="b"/>
          <a:lstStyle>
            <a:lvl1pPr algn="r" fontAlgn="auto">
              <a:spcBef>
                <a:spcPts val="0"/>
              </a:spcBef>
              <a:spcAft>
                <a:spcPts val="0"/>
              </a:spcAft>
              <a:defRPr sz="1200">
                <a:latin typeface="+mn-lt"/>
                <a:cs typeface="+mn-cs"/>
              </a:defRPr>
            </a:lvl1pPr>
          </a:lstStyle>
          <a:p>
            <a:pPr>
              <a:defRPr/>
            </a:pPr>
            <a:fld id="{88B3E4D8-AAB0-415F-967B-6ADCDA7CB8FB}"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DACC91-D7C9-4D5F-87E9-2942625C0F5B}" type="slidenum">
              <a:rPr lang="en-US">
                <a:cs typeface="Arial" charset="0"/>
              </a:rPr>
              <a:pPr fontAlgn="base">
                <a:spcBef>
                  <a:spcPct val="0"/>
                </a:spcBef>
                <a:spcAft>
                  <a:spcPct val="0"/>
                </a:spcAft>
                <a:defRPr/>
              </a:pPr>
              <a:t>1</a:t>
            </a:fld>
            <a:endParaRPr lang="en-US">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xfrm>
            <a:off x="334963" y="696913"/>
            <a:ext cx="6197600" cy="3486150"/>
          </a:xfrm>
          <a:noFill/>
          <a:ln>
            <a:solidFill>
              <a:srgbClr val="000000"/>
            </a:solidFill>
            <a:miter lim="800000"/>
            <a:headEnd/>
            <a:tailEnd/>
          </a:ln>
        </p:spPr>
      </p:sp>
      <p:sp>
        <p:nvSpPr>
          <p:cNvPr id="43010" name="Rectangle 3"/>
          <p:cNvSpPr>
            <a:spLocks noGrp="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xfrm>
            <a:off x="336550" y="700088"/>
            <a:ext cx="6188075" cy="3481387"/>
          </a:xfrm>
          <a:noFill/>
          <a:ln>
            <a:solidFill>
              <a:srgbClr val="000000"/>
            </a:solidFill>
            <a:miter lim="800000"/>
            <a:headEnd/>
            <a:tailEnd/>
          </a:ln>
        </p:spPr>
      </p:sp>
      <p:sp>
        <p:nvSpPr>
          <p:cNvPr id="47106" name="Rectangle 3"/>
          <p:cNvSpPr>
            <a:spLocks noGrp="1"/>
          </p:cNvSpPr>
          <p:nvPr>
            <p:ph type="body" idx="1"/>
          </p:nvPr>
        </p:nvSpPr>
        <p:spPr bwMode="auto">
          <a:xfrm>
            <a:off x="912813" y="4416425"/>
            <a:ext cx="5032375" cy="4179888"/>
          </a:xfrm>
          <a:noFill/>
        </p:spPr>
        <p:txBody>
          <a:bodyPr wrap="square" numCol="1" anchor="t" anchorCtr="0" compatLnSpc="1">
            <a:prstTxWarp prst="textNoShape">
              <a:avLst/>
            </a:prstTxWarp>
          </a:bodyPr>
          <a:lstStyle/>
          <a:p>
            <a:pPr eaLnBrk="1" hangingPunct="1"/>
            <a:endParaRPr lang="fr-F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TextEdit="1"/>
          </p:cNvSpPr>
          <p:nvPr>
            <p:ph type="sldImg"/>
          </p:nvPr>
        </p:nvSpPr>
        <p:spPr bwMode="auto">
          <a:xfrm>
            <a:off x="336550" y="700088"/>
            <a:ext cx="6188075" cy="3481387"/>
          </a:xfrm>
          <a:noFill/>
          <a:ln>
            <a:solidFill>
              <a:srgbClr val="000000"/>
            </a:solidFill>
            <a:miter lim="800000"/>
            <a:headEnd/>
            <a:tailEnd/>
          </a:ln>
        </p:spPr>
      </p:sp>
      <p:sp>
        <p:nvSpPr>
          <p:cNvPr id="49154" name="Rectangle 3"/>
          <p:cNvSpPr>
            <a:spLocks noGrp="1"/>
          </p:cNvSpPr>
          <p:nvPr>
            <p:ph type="body" idx="1"/>
          </p:nvPr>
        </p:nvSpPr>
        <p:spPr bwMode="auto">
          <a:xfrm>
            <a:off x="912813" y="4416425"/>
            <a:ext cx="5032375" cy="4179888"/>
          </a:xfrm>
          <a:noFill/>
        </p:spPr>
        <p:txBody>
          <a:bodyPr wrap="square" numCol="1" anchor="t" anchorCtr="0" compatLnSpc="1">
            <a:prstTxWarp prst="textNoShape">
              <a:avLst/>
            </a:prstTxWarp>
          </a:bodyPr>
          <a:lstStyle/>
          <a:p>
            <a:pPr eaLnBrk="1" hangingPunct="1"/>
            <a:endParaRPr lang="fr-F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xfrm>
            <a:off x="336550" y="700088"/>
            <a:ext cx="6188075" cy="3481387"/>
          </a:xfrm>
          <a:noFill/>
          <a:ln>
            <a:solidFill>
              <a:srgbClr val="000000"/>
            </a:solidFill>
            <a:miter lim="800000"/>
            <a:headEnd/>
            <a:tailEnd/>
          </a:ln>
        </p:spPr>
      </p:sp>
      <p:sp>
        <p:nvSpPr>
          <p:cNvPr id="51202" name="Rectangle 3"/>
          <p:cNvSpPr>
            <a:spLocks noGrp="1"/>
          </p:cNvSpPr>
          <p:nvPr>
            <p:ph type="body" idx="1"/>
          </p:nvPr>
        </p:nvSpPr>
        <p:spPr bwMode="auto">
          <a:xfrm>
            <a:off x="912813" y="4416425"/>
            <a:ext cx="5032375" cy="4179888"/>
          </a:xfrm>
          <a:noFill/>
        </p:spPr>
        <p:txBody>
          <a:bodyPr wrap="square" numCol="1" anchor="t" anchorCtr="0" compatLnSpc="1">
            <a:prstTxWarp prst="textNoShape">
              <a:avLst/>
            </a:prstTxWarp>
          </a:bodyPr>
          <a:lstStyle/>
          <a:p>
            <a:pPr eaLnBrk="1" hangingPunct="1"/>
            <a:endParaRPr lang="fr-F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TextEdit="1"/>
          </p:cNvSpPr>
          <p:nvPr>
            <p:ph type="sldImg"/>
          </p:nvPr>
        </p:nvSpPr>
        <p:spPr bwMode="auto">
          <a:noFill/>
          <a:ln>
            <a:solidFill>
              <a:srgbClr val="000000"/>
            </a:solidFill>
            <a:miter lim="800000"/>
            <a:headEnd/>
            <a:tailEnd/>
          </a:ln>
        </p:spPr>
      </p:sp>
      <p:sp>
        <p:nvSpPr>
          <p:cNvPr id="53250"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defTabSz="914400" eaLnBrk="1" hangingPunct="1">
              <a:buClr>
                <a:schemeClr val="tx1"/>
              </a:buClr>
              <a:buFont typeface="Times New Roman" pitchFamily="18" charset="0"/>
              <a:buNone/>
            </a:pPr>
            <a:r>
              <a:rPr lang="en-US" smtClean="0"/>
              <a:t>The New Series II printers prints at 90 lines/sec...which translates to 12 inches/sec.  At this speed, customers will breeze through the checkout process quickly. It also handles checks and forms quickly and efficiently.</a:t>
            </a:r>
          </a:p>
          <a:p>
            <a:pPr defTabSz="914400" eaLnBrk="1" hangingPunct="1">
              <a:buClr>
                <a:schemeClr val="tx1"/>
              </a:buClr>
              <a:buFont typeface="Times New Roman" pitchFamily="18" charset="0"/>
              <a:buNone/>
            </a:pPr>
            <a:endParaRPr lang="en-US" smtClean="0"/>
          </a:p>
          <a:p>
            <a:pPr defTabSz="914400" eaLnBrk="1" hangingPunct="1">
              <a:buClr>
                <a:schemeClr val="tx1"/>
              </a:buClr>
              <a:buFont typeface="Times New Roman" pitchFamily="18" charset="0"/>
              <a:buNone/>
            </a:pPr>
            <a:r>
              <a:rPr lang="en-US" smtClean="0"/>
              <a:t>With features like Paper low and Paper out indicators, paper problems become a thing of the past.  When paper needs to be replaced, simply open the lid, drop in the paper roll, feed the receipt, and close the lid.  This new printer v</a:t>
            </a:r>
            <a:r>
              <a:rPr lang="en-US" sz="1400" smtClean="0"/>
              <a:t>irtually eliminates paper jams or illegible receipts due to improper paper loading.</a:t>
            </a:r>
          </a:p>
          <a:p>
            <a:pPr defTabSz="914400" eaLnBrk="1" hangingPunct="1">
              <a:buClr>
                <a:schemeClr val="tx1"/>
              </a:buClr>
              <a:buFont typeface="Times New Roman" pitchFamily="18" charset="0"/>
              <a:buNone/>
            </a:pPr>
            <a:r>
              <a:rPr lang="en-US" sz="1400" smtClean="0"/>
              <a:t>The</a:t>
            </a:r>
            <a:r>
              <a:rPr lang="en-US" smtClean="0"/>
              <a:t> thermal print head failure detection sensor monitors print head life and notifies operators when failure is imminent.  This ensures high quality printed receipts throughout the life of the printer.</a:t>
            </a:r>
          </a:p>
          <a:p>
            <a:pPr defTabSz="914400" eaLnBrk="1" hangingPunct="1">
              <a:buClr>
                <a:schemeClr val="tx1"/>
              </a:buClr>
              <a:buFont typeface="Times New Roman" pitchFamily="18" charset="0"/>
              <a:buNone/>
            </a:pPr>
            <a:r>
              <a:rPr lang="en-US" smtClean="0"/>
              <a:t> </a:t>
            </a:r>
          </a:p>
          <a:p>
            <a:pPr defTabSz="914400" eaLnBrk="1" hangingPunct="1">
              <a:buClr>
                <a:schemeClr val="tx1"/>
              </a:buClr>
              <a:buFont typeface="Times New Roman" pitchFamily="18" charset="0"/>
              <a:buNone/>
            </a:pPr>
            <a:r>
              <a:rPr lang="en-US" smtClean="0"/>
              <a:t>And of course, all of this is found in an NCR Retail-Hardened Design which protects the printer in a ruggedized shell that protects the internal components from heat, humidity, rough handling (drops), electrostatic discharges and spills.  While other printers may have similar print speeds, no one matches the ‘retail hardened’ testing that NCR printers go through.</a:t>
            </a:r>
          </a:p>
          <a:p>
            <a:pPr defTabSz="914400" eaLnBrk="1" hangingPunct="1">
              <a:buClr>
                <a:schemeClr val="tx1"/>
              </a:buClr>
              <a:buFont typeface="Times New Roman" pitchFamily="18" charset="0"/>
              <a:buNone/>
            </a:pPr>
            <a:endParaRPr lang="en-US" smtClean="0"/>
          </a:p>
          <a:p>
            <a:pPr defTabSz="914400" eaLnBrk="1" hangingPunct="1"/>
            <a:endParaRPr lang="en-US" b="1" smtClean="0"/>
          </a:p>
          <a:p>
            <a:pPr defTabSz="914400" eaLnBrk="1" hangingPunct="1"/>
            <a:endParaRPr lang="en-US" smtClean="0"/>
          </a:p>
          <a:p>
            <a:pPr defTabSz="914400"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TextEdit="1"/>
          </p:cNvSpPr>
          <p:nvPr>
            <p:ph type="sldImg"/>
          </p:nvPr>
        </p:nvSpPr>
        <p:spPr bwMode="auto">
          <a:xfrm>
            <a:off x="328613" y="695325"/>
            <a:ext cx="6202362" cy="3489325"/>
          </a:xfrm>
          <a:noFill/>
          <a:ln>
            <a:solidFill>
              <a:srgbClr val="000000"/>
            </a:solidFill>
            <a:miter lim="800000"/>
            <a:headEnd/>
            <a:tailEnd/>
          </a:ln>
        </p:spPr>
      </p:sp>
      <p:sp>
        <p:nvSpPr>
          <p:cNvPr id="60418" name="Rectangle 3"/>
          <p:cNvSpPr>
            <a:spLocks noGrp="1"/>
          </p:cNvSpPr>
          <p:nvPr>
            <p:ph type="body" idx="1"/>
          </p:nvPr>
        </p:nvSpPr>
        <p:spPr bwMode="auto">
          <a:xfrm>
            <a:off x="914400" y="4416425"/>
            <a:ext cx="5029200" cy="4184650"/>
          </a:xfrm>
          <a:noFill/>
        </p:spPr>
        <p:txBody>
          <a:bodyPr wrap="square" numCol="1" anchor="t" anchorCtr="0" compatLnSpc="1">
            <a:prstTxWarp prst="textNoShape">
              <a:avLst/>
            </a:prstTxWarp>
          </a:bodyPr>
          <a:lstStyle/>
          <a:p>
            <a:pPr eaLnBrk="1" hangingPunct="1"/>
            <a:r>
              <a:rPr lang="en-US" smtClean="0"/>
              <a:t>As you can see from these pictures, the NCR RealPOS 7197 is design to work in the harsh hospitality environment.</a:t>
            </a:r>
          </a:p>
          <a:p>
            <a:pPr eaLnBrk="1" hangingPunct="1"/>
            <a:endParaRPr lang="en-US" smtClean="0"/>
          </a:p>
          <a:p>
            <a:pPr eaLnBrk="1" hangingPunct="1"/>
            <a:r>
              <a:rPr lang="en-US" smtClean="0"/>
              <a:t>Starting on the left, spills flow through drainage holes designed to channel liquid out of the printer.  The tall feet allow for liquid spill clearance, so that your printer isn’t sitting in the spilled liquids.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xfrm>
            <a:off x="328613" y="695325"/>
            <a:ext cx="6202362" cy="3489325"/>
          </a:xfrm>
          <a:noFill/>
          <a:ln>
            <a:solidFill>
              <a:srgbClr val="000000"/>
            </a:solidFill>
            <a:miter lim="800000"/>
            <a:headEnd/>
            <a:tailEnd/>
          </a:ln>
        </p:spPr>
      </p:sp>
      <p:sp>
        <p:nvSpPr>
          <p:cNvPr id="55298" name="Rectangle 3"/>
          <p:cNvSpPr>
            <a:spLocks noGrp="1"/>
          </p:cNvSpPr>
          <p:nvPr>
            <p:ph type="body" idx="1"/>
          </p:nvPr>
        </p:nvSpPr>
        <p:spPr bwMode="auto">
          <a:xfrm>
            <a:off x="914400" y="4416425"/>
            <a:ext cx="5029200" cy="4184650"/>
          </a:xfrm>
          <a:noFill/>
        </p:spPr>
        <p:txBody>
          <a:bodyPr wrap="square" numCol="1" anchor="t" anchorCtr="0" compatLnSpc="1">
            <a:prstTxWarp prst="textNoShape">
              <a:avLst/>
            </a:prstTxWarp>
          </a:bodyPr>
          <a:lstStyle/>
          <a:p>
            <a:pPr eaLnBrk="1" hangingPunct="1"/>
            <a:r>
              <a:rPr lang="en-US" smtClean="0"/>
              <a:t>NCR’s drop-n-go paper loading is literally that simple.  Open the door, drop in the paper roll, and close the door. In a matter of seconds you can swap out the paper roll and keep your line moving.</a:t>
            </a:r>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TextEdit="1"/>
          </p:cNvSpPr>
          <p:nvPr>
            <p:ph type="sldImg"/>
          </p:nvPr>
        </p:nvSpPr>
        <p:spPr bwMode="auto">
          <a:noFill/>
          <a:ln>
            <a:solidFill>
              <a:srgbClr val="000000"/>
            </a:solidFill>
            <a:miter lim="800000"/>
            <a:headEnd/>
            <a:tailEnd/>
          </a:ln>
        </p:spPr>
      </p:sp>
      <p:sp>
        <p:nvSpPr>
          <p:cNvPr id="5837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ja-JP" smtClean="0"/>
              <a:t>Although the 7197 Release 1.0 was wall mountable, we have desinged a new bracket for the Series II printer for added stability.</a:t>
            </a:r>
          </a:p>
          <a:p>
            <a:pPr eaLnBrk="1" hangingPunct="1"/>
            <a:endParaRPr lang="en-US" altLang="ja-JP" smtClean="0"/>
          </a:p>
          <a:p>
            <a:pPr eaLnBrk="1" hangingPunct="1"/>
            <a:r>
              <a:rPr lang="en-US" altLang="ja-JP" smtClean="0"/>
              <a:t>Series II supports the same cables currently supported on the 7197 Release 1.0; however, a new simplified cable retention method has been added to the 7197 Series II printer. </a:t>
            </a:r>
            <a:endParaRPr lang="en-US" smtClean="0">
              <a:solidFill>
                <a:srgbClr val="2EB135"/>
              </a:solidFill>
            </a:endParaRPr>
          </a:p>
          <a:p>
            <a:pPr eaLnBrk="1" hangingPunct="1"/>
            <a:endParaRPr lang="en-US" smtClean="0"/>
          </a:p>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TextEdit="1"/>
          </p:cNvSpPr>
          <p:nvPr>
            <p:ph type="sldImg"/>
          </p:nvPr>
        </p:nvSpPr>
        <p:spPr bwMode="auto">
          <a:xfrm>
            <a:off x="328613" y="695325"/>
            <a:ext cx="6202362" cy="3489325"/>
          </a:xfrm>
          <a:noFill/>
          <a:ln>
            <a:solidFill>
              <a:srgbClr val="000000"/>
            </a:solidFill>
            <a:miter lim="800000"/>
            <a:headEnd/>
            <a:tailEnd/>
          </a:ln>
        </p:spPr>
      </p:sp>
      <p:sp>
        <p:nvSpPr>
          <p:cNvPr id="63490" name="Rectangle 3"/>
          <p:cNvSpPr>
            <a:spLocks noGrp="1"/>
          </p:cNvSpPr>
          <p:nvPr>
            <p:ph type="body" idx="1"/>
          </p:nvPr>
        </p:nvSpPr>
        <p:spPr bwMode="auto">
          <a:xfrm>
            <a:off x="914400" y="4416425"/>
            <a:ext cx="5029200" cy="4184650"/>
          </a:xfrm>
          <a:noFill/>
        </p:spPr>
        <p:txBody>
          <a:bodyPr wrap="square" numCol="1" anchor="t" anchorCtr="0" compatLnSpc="1">
            <a:prstTxWarp prst="textNoShape">
              <a:avLst/>
            </a:prstTxWarp>
          </a:bodyPr>
          <a:lstStyle/>
          <a:p>
            <a:pPr eaLnBrk="1" hangingPunct="1"/>
            <a:r>
              <a:rPr lang="en-US" smtClean="0"/>
              <a:t>NCR has strategy across terminals and peripherals that enables retailers to protect their investment in existing peripherals and upgrade to new peripherals or communications when ready.</a:t>
            </a:r>
          </a:p>
          <a:p>
            <a:pPr eaLnBrk="1" hangingPunct="1"/>
            <a:r>
              <a:rPr lang="en-US" smtClean="0"/>
              <a:t>RealPOS printers feature auto-sensing RS-232 and USB.  Upgrades only require a cable swap!</a:t>
            </a:r>
          </a:p>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TextEdit="1"/>
          </p:cNvSpPr>
          <p:nvPr>
            <p:ph type="sldImg"/>
          </p:nvPr>
        </p:nvSpPr>
        <p:spPr bwMode="auto">
          <a:xfrm>
            <a:off x="330200" y="695325"/>
            <a:ext cx="6202363" cy="3489325"/>
          </a:xfrm>
          <a:noFill/>
          <a:ln>
            <a:solidFill>
              <a:srgbClr val="000000"/>
            </a:solidFill>
            <a:miter lim="800000"/>
            <a:headEnd/>
            <a:tailEnd/>
          </a:ln>
        </p:spPr>
      </p:sp>
      <p:sp>
        <p:nvSpPr>
          <p:cNvPr id="67586" name="Rectangle 3"/>
          <p:cNvSpPr>
            <a:spLocks noGrp="1"/>
          </p:cNvSpPr>
          <p:nvPr>
            <p:ph type="body" idx="1"/>
          </p:nvPr>
        </p:nvSpPr>
        <p:spPr bwMode="auto">
          <a:xfrm>
            <a:off x="914400" y="4416425"/>
            <a:ext cx="5029200" cy="4184650"/>
          </a:xfrm>
          <a:noFill/>
        </p:spPr>
        <p:txBody>
          <a:bodyPr wrap="square" lIns="91440" tIns="45720" rIns="91440" bIns="45720" numCol="1" anchor="t" anchorCtr="0" compatLnSpc="1">
            <a:prstTxWarp prst="textNoShape">
              <a:avLst/>
            </a:prstTxWarp>
          </a:bodyPr>
          <a:lstStyle/>
          <a:p>
            <a:pPr defTabSz="914400" eaLnBrk="1" hangingPunct="1"/>
            <a:r>
              <a:rPr lang="en-US" smtClean="0"/>
              <a:t>NCR’s drop-n-go paper loading is literally that simple.  Open the door, drop in the paper roll, and close the door. In a matter of seconds you can swap out the paper roll and keep your line moving.</a:t>
            </a:r>
          </a:p>
          <a:p>
            <a:pPr defTabSz="914400"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txBox="1">
            <a:spLocks noGrp="1" noChangeArrowheads="1"/>
          </p:cNvSpPr>
          <p:nvPr/>
        </p:nvSpPr>
        <p:spPr bwMode="auto">
          <a:xfrm>
            <a:off x="3884613" y="8829675"/>
            <a:ext cx="2971800" cy="465138"/>
          </a:xfrm>
          <a:prstGeom prst="rect">
            <a:avLst/>
          </a:prstGeom>
          <a:noFill/>
          <a:ln w="9525">
            <a:noFill/>
            <a:miter lim="800000"/>
            <a:headEnd/>
            <a:tailEnd/>
          </a:ln>
        </p:spPr>
        <p:txBody>
          <a:bodyPr lIns="92830" tIns="46415" rIns="92830" bIns="46415" anchor="b"/>
          <a:lstStyle/>
          <a:p>
            <a:pPr algn="r" eaLnBrk="0" hangingPunct="0"/>
            <a:fld id="{4B9317B6-290E-4864-8875-CDDAAC68D048}" type="slidenum">
              <a:rPr lang="en-US" sz="1200">
                <a:latin typeface="Wingdings" pitchFamily="2" charset="2"/>
              </a:rPr>
              <a:pPr algn="r" eaLnBrk="0" hangingPunct="0"/>
              <a:t>2</a:t>
            </a:fld>
            <a:endParaRPr lang="en-US" sz="1200">
              <a:latin typeface="Wingdings" pitchFamily="2" charset="2"/>
            </a:endParaRPr>
          </a:p>
        </p:txBody>
      </p:sp>
      <p:sp>
        <p:nvSpPr>
          <p:cNvPr id="21506" name="Rectangle 2"/>
          <p:cNvSpPr>
            <a:spLocks noGrp="1" noRot="1" noChangeAspect="1" noChangeArrowheads="1" noTextEdit="1"/>
          </p:cNvSpPr>
          <p:nvPr>
            <p:ph type="sldImg"/>
          </p:nvPr>
        </p:nvSpPr>
        <p:spPr bwMode="auto">
          <a:xfrm>
            <a:off x="349250" y="723900"/>
            <a:ext cx="6192838" cy="3484563"/>
          </a:xfrm>
          <a:noFill/>
          <a:ln>
            <a:solidFill>
              <a:srgbClr val="000000"/>
            </a:solidFill>
            <a:miter lim="800000"/>
            <a:headEnd/>
            <a:tailEnd/>
          </a:ln>
        </p:spPr>
      </p:sp>
      <p:sp>
        <p:nvSpPr>
          <p:cNvPr id="215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noFill/>
          <a:ln>
            <a:solidFill>
              <a:srgbClr val="000000"/>
            </a:solidFill>
            <a:miter lim="800000"/>
            <a:headEnd/>
            <a:tailEnd/>
          </a:ln>
        </p:spPr>
      </p:sp>
      <p:sp>
        <p:nvSpPr>
          <p:cNvPr id="123907"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defTabSz="1462088" eaLnBrk="1" hangingPunct="1"/>
            <a:r>
              <a:rPr lang="en-US" smtClean="0"/>
              <a:t>Hopefully that was a good overview of the new features NCR is delivering with our powerful printer portfolio.  The bottom line is, NCR delivers leading-edge print speeds, differentiated value with innovative printing technologies like 2ST and RoL, and our Series II printers.  We also offer eco-friendly lean receipt options, and simple and easy integration and high reliability.  Key differentiators in the marketplace.</a:t>
            </a:r>
          </a:p>
          <a:p>
            <a:pPr defTabSz="1462088" eaLnBrk="1" hangingPunct="1"/>
            <a:endParaRPr lang="en-US" smtClean="0"/>
          </a:p>
          <a:p>
            <a:pPr defTabSz="1462088" eaLnBrk="1" hangingPunct="1"/>
            <a:r>
              <a:rPr lang="en-US" smtClean="0"/>
              <a:t>NCR printers add additional value to your total POS solution sale, as well as stand strong on their own in the retail market when a customer simply needs to upgrade their printing technology.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TextEdit="1"/>
          </p:cNvSpPr>
          <p:nvPr>
            <p:ph type="sldImg"/>
          </p:nvPr>
        </p:nvSpPr>
        <p:spPr bwMode="auto">
          <a:noFill/>
          <a:ln>
            <a:solidFill>
              <a:srgbClr val="000000"/>
            </a:solidFill>
            <a:miter lim="800000"/>
            <a:headEnd/>
            <a:tailEnd/>
          </a:ln>
        </p:spPr>
      </p:sp>
      <p:sp>
        <p:nvSpPr>
          <p:cNvPr id="2355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TextEdit="1"/>
          </p:cNvSpPr>
          <p:nvPr>
            <p:ph type="sldImg"/>
          </p:nvPr>
        </p:nvSpPr>
        <p:spPr bwMode="auto">
          <a:xfrm>
            <a:off x="333375" y="696913"/>
            <a:ext cx="6197600" cy="3486150"/>
          </a:xfrm>
          <a:noFill/>
          <a:ln>
            <a:solidFill>
              <a:srgbClr val="000000"/>
            </a:solidFill>
            <a:miter lim="800000"/>
            <a:headEnd/>
            <a:tailEnd/>
          </a:ln>
        </p:spPr>
      </p:sp>
      <p:sp>
        <p:nvSpPr>
          <p:cNvPr id="25602"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defTabSz="1462088" eaLnBrk="1" hangingPunct="1">
              <a:lnSpc>
                <a:spcPct val="80000"/>
              </a:lnSpc>
              <a:spcBef>
                <a:spcPct val="0"/>
              </a:spcBef>
            </a:pPr>
            <a:r>
              <a:rPr lang="en-US" sz="900" smtClean="0"/>
              <a:t>This is a view of our current RealPOS  printer family.  As you can see here, the new Series II printers will be our new single sided printer offers, replacing the gen 1 7197 and 7167 printers.  Not only will they have additional green options as we discussed, but they will also be extremely fast with a new print speed of up to 90 lines per second.  There is also a new feature built in for monitoring the print head over the life of the printer, allowing you hopefully catch any printing issues before there is a major problem.</a:t>
            </a:r>
          </a:p>
          <a:p>
            <a:pPr defTabSz="1462088" eaLnBrk="1" hangingPunct="1">
              <a:lnSpc>
                <a:spcPct val="80000"/>
              </a:lnSpc>
              <a:spcBef>
                <a:spcPct val="0"/>
              </a:spcBef>
            </a:pPr>
            <a:endParaRPr lang="en-US" sz="900" smtClean="0"/>
          </a:p>
          <a:p>
            <a:pPr defTabSz="1462088" eaLnBrk="1" hangingPunct="1">
              <a:lnSpc>
                <a:spcPct val="80000"/>
              </a:lnSpc>
              <a:spcBef>
                <a:spcPct val="0"/>
              </a:spcBef>
            </a:pPr>
            <a:r>
              <a:rPr lang="en-US" sz="900" smtClean="0"/>
              <a:t>Next we have our 2ST printers, the 7198 and 7168.  These printers will also be getting a Series II update later in 2012, early 2013, with similar enhancements.  Again, these are great solutions for a customer that wants to easily split the receipt in half and save paper, or leverage the back of the receipt for custom promotions or other messaging.</a:t>
            </a:r>
          </a:p>
          <a:p>
            <a:pPr defTabSz="1462088" eaLnBrk="1" hangingPunct="1">
              <a:lnSpc>
                <a:spcPct val="80000"/>
              </a:lnSpc>
              <a:spcBef>
                <a:spcPct val="0"/>
              </a:spcBef>
            </a:pPr>
            <a:endParaRPr lang="en-US" sz="900" smtClean="0"/>
          </a:p>
          <a:p>
            <a:pPr defTabSz="1462088" eaLnBrk="1" hangingPunct="1">
              <a:lnSpc>
                <a:spcPct val="80000"/>
              </a:lnSpc>
              <a:spcBef>
                <a:spcPct val="0"/>
              </a:spcBef>
            </a:pPr>
            <a:r>
              <a:rPr lang="en-US" sz="900" smtClean="0"/>
              <a:t>Finally, we have the 7198 receipt label printer.  This is the sticky receipt printer that’s targeted at the hospitality environment.  It’s designed for tracking orders easily with a simple print and stick receipt, ensuring high customer satisfaction and reducing both paper waste and food waste for the operator.</a:t>
            </a:r>
          </a:p>
          <a:p>
            <a:pPr defTabSz="1462088" eaLnBrk="1" hangingPunct="1">
              <a:lnSpc>
                <a:spcPct val="80000"/>
              </a:lnSpc>
              <a:spcBef>
                <a:spcPct val="0"/>
              </a:spcBef>
            </a:pPr>
            <a:endParaRPr lang="en-US" sz="900" smtClean="0"/>
          </a:p>
          <a:p>
            <a:pPr defTabSz="1462088" eaLnBrk="1" hangingPunct="1">
              <a:lnSpc>
                <a:spcPct val="80000"/>
              </a:lnSpc>
              <a:spcBef>
                <a:spcPct val="0"/>
              </a:spcBef>
            </a:pPr>
            <a:r>
              <a:rPr lang="en-US" sz="900" smtClean="0"/>
              <a:t>This is a powerful portfolio of retail ready printers, and with green options and the ability to reduce cost, they can positively impact the environment and the bottom line.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TextEdit="1"/>
          </p:cNvSpPr>
          <p:nvPr>
            <p:ph type="sldImg"/>
          </p:nvPr>
        </p:nvSpPr>
        <p:spPr bwMode="auto">
          <a:xfrm>
            <a:off x="336550" y="696913"/>
            <a:ext cx="6197600" cy="3486150"/>
          </a:xfrm>
          <a:noFill/>
          <a:ln>
            <a:solidFill>
              <a:srgbClr val="000000"/>
            </a:solidFill>
            <a:miter lim="800000"/>
            <a:headEnd/>
            <a:tailEnd/>
          </a:ln>
        </p:spPr>
      </p:sp>
      <p:sp>
        <p:nvSpPr>
          <p:cNvPr id="3277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The technology includes a thermal printer with 2 thermal print heads used to print marketing messages or transaction data on the front and the back of the receipt simultaneously.   In addition, the technology includes 2 sided thermal paper.  This paper, which is much like a traditional thermal sheet, is coated on both sides to allow for simultaneous printing.  Like single sided thermal paper, 2ST paper is 100% recyclable.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xfrm>
            <a:off x="336550" y="696913"/>
            <a:ext cx="6192838" cy="3484562"/>
          </a:xfrm>
          <a:noFill/>
          <a:ln>
            <a:solidFill>
              <a:srgbClr val="000000"/>
            </a:solidFill>
            <a:miter lim="800000"/>
            <a:headEnd/>
            <a:tailEnd/>
          </a:ln>
        </p:spPr>
      </p:sp>
      <p:sp>
        <p:nvSpPr>
          <p:cNvPr id="34818" name="Rectangle 3"/>
          <p:cNvSpPr>
            <a:spLocks noGrp="1"/>
          </p:cNvSpPr>
          <p:nvPr>
            <p:ph type="body" idx="1"/>
          </p:nvPr>
        </p:nvSpPr>
        <p:spPr bwMode="auto">
          <a:xfrm>
            <a:off x="1176338" y="4468813"/>
            <a:ext cx="4494212" cy="4102100"/>
          </a:xfrm>
          <a:noFill/>
        </p:spPr>
        <p:txBody>
          <a:bodyPr wrap="square" lIns="94378" tIns="47189" rIns="94378" bIns="47189"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headEnd/>
            <a:tailEnd/>
          </a:ln>
        </p:spPr>
      </p:sp>
      <p:sp>
        <p:nvSpPr>
          <p:cNvPr id="3686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xfrm>
            <a:off x="334963" y="696913"/>
            <a:ext cx="6197600" cy="3486150"/>
          </a:xfrm>
          <a:noFill/>
          <a:ln>
            <a:solidFill>
              <a:srgbClr val="000000"/>
            </a:solidFill>
            <a:miter lim="800000"/>
            <a:headEnd/>
            <a:tailEnd/>
          </a:ln>
        </p:spPr>
      </p:sp>
      <p:sp>
        <p:nvSpPr>
          <p:cNvPr id="38914" name="Rectangle 3"/>
          <p:cNvSpPr>
            <a:spLocks noGrp="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TextEdit="1"/>
          </p:cNvSpPr>
          <p:nvPr>
            <p:ph type="sldImg"/>
          </p:nvPr>
        </p:nvSpPr>
        <p:spPr bwMode="auto">
          <a:xfrm>
            <a:off x="334963" y="696913"/>
            <a:ext cx="6197600" cy="3486150"/>
          </a:xfrm>
          <a:noFill/>
          <a:ln>
            <a:solidFill>
              <a:srgbClr val="000000"/>
            </a:solidFill>
            <a:miter lim="800000"/>
            <a:headEnd/>
            <a:tailEnd/>
          </a:ln>
        </p:spPr>
      </p:sp>
      <p:sp>
        <p:nvSpPr>
          <p:cNvPr id="40962" name="Rectangle 3"/>
          <p:cNvSpPr>
            <a:spLocks noGrp="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Title Slide/Cover">
    <p:spTree>
      <p:nvGrpSpPr>
        <p:cNvPr id="1" name=""/>
        <p:cNvGrpSpPr/>
        <p:nvPr/>
      </p:nvGrpSpPr>
      <p:grpSpPr>
        <a:xfrm>
          <a:off x="0" y="0"/>
          <a:ext cx="0" cy="0"/>
          <a:chOff x="0" y="0"/>
          <a:chExt cx="0" cy="0"/>
        </a:xfrm>
      </p:grpSpPr>
      <p:pic>
        <p:nvPicPr>
          <p:cNvPr id="5" name="Picture 11" descr="green-BGD-L.jpg"/>
          <p:cNvPicPr>
            <a:picLocks noChangeAspect="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2" name="Title 1"/>
          <p:cNvSpPr>
            <a:spLocks noGrp="1"/>
          </p:cNvSpPr>
          <p:nvPr>
            <p:ph type="title"/>
          </p:nvPr>
        </p:nvSpPr>
        <p:spPr>
          <a:xfrm>
            <a:off x="4581137" y="2253123"/>
            <a:ext cx="4105663" cy="1021556"/>
          </a:xfrm>
        </p:spPr>
        <p:txBody>
          <a:bodyPr anchor="t">
            <a:normAutofit/>
          </a:bodyPr>
          <a:lstStyle>
            <a:lvl1pPr algn="l">
              <a:lnSpc>
                <a:spcPct val="80000"/>
              </a:lnSpc>
              <a:defRPr sz="2800" b="1" cap="all">
                <a:solidFill>
                  <a:schemeClr val="bg1"/>
                </a:solidFill>
                <a:latin typeface="Arial"/>
                <a:cs typeface="Aria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81137" y="3055415"/>
            <a:ext cx="3913576" cy="588126"/>
          </a:xfrm>
        </p:spPr>
        <p:txBody>
          <a:bodyPr anchor="b">
            <a:normAutofit/>
          </a:bodyPr>
          <a:lstStyle>
            <a:lvl1pPr marL="0" indent="0">
              <a:buNone/>
              <a:defRPr sz="1600">
                <a:solidFill>
                  <a:srgbClr val="FFFFFF"/>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1" name="Text Placeholder 2"/>
          <p:cNvSpPr>
            <a:spLocks noGrp="1"/>
          </p:cNvSpPr>
          <p:nvPr>
            <p:ph type="body" idx="13"/>
          </p:nvPr>
        </p:nvSpPr>
        <p:spPr>
          <a:xfrm>
            <a:off x="4581137" y="3643541"/>
            <a:ext cx="3913576" cy="283252"/>
          </a:xfrm>
        </p:spPr>
        <p:txBody>
          <a:bodyPr anchor="b">
            <a:normAutofit/>
          </a:bodyPr>
          <a:lstStyle>
            <a:lvl1pPr marL="0" indent="0">
              <a:buNone/>
              <a:defRPr sz="800">
                <a:solidFill>
                  <a:srgbClr val="FFFFFF"/>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cs typeface="Aria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6936D41D-3C94-4B10-9422-0211622F1F0C}" type="slidenum">
              <a:rPr lang="en-US"/>
              <a:pPr>
                <a:defRPr/>
              </a:pPr>
              <a:t>‹#›</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 2013 NCR  Filename.pptx   v. 0.1  YYYY-MM-DD   Author  Document ID   [Edit via Insert &gt; Header &amp; Footer]</a:t>
            </a:r>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lvl1pPr>
              <a:defRPr>
                <a:latin typeface="Arial"/>
                <a:cs typeface="Aria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54781"/>
            <a:ext cx="6019800" cy="3290888"/>
          </a:xfrm>
        </p:spPr>
        <p:txBody>
          <a:bodyPr vert="eaVert"/>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8D99A0F-99BD-4F77-A2A6-B39876FCDAA0}" type="slidenum">
              <a:rPr lang="en-US"/>
              <a:pPr>
                <a:defRPr/>
              </a:pPr>
              <a:t>‹#›</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 2013 NCR  Filename.pptx   v. 0.1  YYYY-MM-DD   Author  Document ID   [Edit via Insert &gt; Header &amp; Footer]</a:t>
            </a:r>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atin typeface="Arial"/>
                <a:cs typeface="Arial"/>
              </a:defRPr>
            </a:lvl1pPr>
          </a:lstStyle>
          <a:p>
            <a:pPr>
              <a:defRPr/>
            </a:pPr>
            <a:fld id="{813D7C4D-3FD9-4D3D-8B4C-10C394A21F39}" type="slidenum">
              <a:rPr lang="en-GB"/>
              <a:pPr>
                <a:defRPr/>
              </a:pPr>
              <a:t>‹#›</a:t>
            </a:fld>
            <a:endParaRPr lang="en-GB"/>
          </a:p>
        </p:txBody>
      </p:sp>
      <p:sp>
        <p:nvSpPr>
          <p:cNvPr id="3" name="Footer Placeholder 4"/>
          <p:cNvSpPr>
            <a:spLocks noGrp="1"/>
          </p:cNvSpPr>
          <p:nvPr>
            <p:ph type="ftr" sz="quarter" idx="11"/>
          </p:nvPr>
        </p:nvSpPr>
        <p:spPr/>
        <p:txBody>
          <a:bodyPr/>
          <a:lstStyle>
            <a:lvl1pPr algn="l">
              <a:defRPr sz="800">
                <a:solidFill>
                  <a:srgbClr val="7F7F7F"/>
                </a:solidFill>
                <a:latin typeface="Arial"/>
                <a:cs typeface="Arial"/>
              </a:defRPr>
            </a:lvl1pPr>
          </a:lstStyle>
          <a:p>
            <a:pPr>
              <a:defRPr/>
            </a:pPr>
            <a:r>
              <a:rPr lang="en-US"/>
              <a:t>© 2013 NCR  Filename.pptx   v. 0.1  YYYY-MM-DD   Author  Document ID   [Edit via Insert &gt; Header &amp; Footer]</a:t>
            </a:r>
            <a:endParaRPr lang="en-GB"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9900" y="0"/>
            <a:ext cx="8216900" cy="685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00151"/>
            <a:ext cx="4038600" cy="339447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38175" y="206375"/>
            <a:ext cx="8229600" cy="603250"/>
          </a:xfrm>
        </p:spPr>
        <p:txBody>
          <a:bodyPr/>
          <a:lstStyle/>
          <a:p>
            <a:r>
              <a:rPr lang="en-US"/>
              <a:t>Click to edit Master title style</a:t>
            </a:r>
          </a:p>
        </p:txBody>
      </p:sp>
      <p:sp>
        <p:nvSpPr>
          <p:cNvPr id="3" name="Content Placeholder 2"/>
          <p:cNvSpPr>
            <a:spLocks noGrp="1"/>
          </p:cNvSpPr>
          <p:nvPr>
            <p:ph idx="1"/>
          </p:nvPr>
        </p:nvSpPr>
        <p:spPr>
          <a:xfrm>
            <a:off x="614363" y="1200150"/>
            <a:ext cx="8229600" cy="33940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03DD45A7-1AF8-493D-A044-531931CE8BFE}" type="slidenum">
              <a:rPr lang="en-US"/>
              <a:pPr>
                <a:defRPr/>
              </a:pPr>
              <a:t>‹#›</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 2013 NCR  Filename.pptx   v. 0.1  YYYY-MM-DD   Author  Document ID   [Edit via Insert &gt; Header &amp; Footer]</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6" descr="green-BGD-L.jpg"/>
          <p:cNvPicPr>
            <a:picLocks noChangeAspect="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2" name="Title 1"/>
          <p:cNvSpPr>
            <a:spLocks noGrp="1"/>
          </p:cNvSpPr>
          <p:nvPr>
            <p:ph type="ctrTitle"/>
          </p:nvPr>
        </p:nvSpPr>
        <p:spPr>
          <a:xfrm>
            <a:off x="637420" y="2082023"/>
            <a:ext cx="4330494" cy="1102519"/>
          </a:xfrm>
        </p:spPr>
        <p:txBody>
          <a:bodyPr>
            <a:normAutofit/>
          </a:bodyPr>
          <a:lstStyle>
            <a:lvl1pPr algn="l">
              <a:lnSpc>
                <a:spcPct val="80000"/>
              </a:lnSpc>
              <a:defRPr sz="2800" b="1">
                <a:solidFill>
                  <a:srgbClr val="FFFFFF"/>
                </a:solidFill>
                <a:latin typeface="Arial"/>
                <a:cs typeface="Arial"/>
              </a:defRPr>
            </a:lvl1pPr>
          </a:lstStyle>
          <a:p>
            <a:r>
              <a:rPr lang="en-US" dirty="0" smtClean="0"/>
              <a:t>Click to edit Master title style</a:t>
            </a:r>
            <a:endParaRPr lang="en-US" dirty="0"/>
          </a:p>
        </p:txBody>
      </p:sp>
      <p:sp>
        <p:nvSpPr>
          <p:cNvPr id="4" name="Slide Number Placeholder 5"/>
          <p:cNvSpPr>
            <a:spLocks noGrp="1"/>
          </p:cNvSpPr>
          <p:nvPr>
            <p:ph type="sldNum" sz="quarter" idx="10"/>
          </p:nvPr>
        </p:nvSpPr>
        <p:spPr/>
        <p:txBody>
          <a:bodyPr/>
          <a:lstStyle>
            <a:lvl1pPr>
              <a:defRPr>
                <a:solidFill>
                  <a:srgbClr val="FFFFFF"/>
                </a:solidFill>
                <a:latin typeface="Arial"/>
                <a:cs typeface="Arial"/>
              </a:defRPr>
            </a:lvl1pPr>
          </a:lstStyle>
          <a:p>
            <a:pPr>
              <a:defRPr/>
            </a:pPr>
            <a:fld id="{B5E5A892-94BD-4E24-8578-BE0D405318A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End Title/Thank You">
    <p:spTree>
      <p:nvGrpSpPr>
        <p:cNvPr id="1" name=""/>
        <p:cNvGrpSpPr/>
        <p:nvPr/>
      </p:nvGrpSpPr>
      <p:grpSpPr>
        <a:xfrm>
          <a:off x="0" y="0"/>
          <a:ext cx="0" cy="0"/>
          <a:chOff x="0" y="0"/>
          <a:chExt cx="0" cy="0"/>
        </a:xfrm>
      </p:grpSpPr>
      <p:pic>
        <p:nvPicPr>
          <p:cNvPr id="3" name="Picture 5" descr="green-BGD-L.jpg"/>
          <p:cNvPicPr>
            <a:picLocks noChangeAspect="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2" name="Title 1"/>
          <p:cNvSpPr>
            <a:spLocks noGrp="1"/>
          </p:cNvSpPr>
          <p:nvPr>
            <p:ph type="title"/>
          </p:nvPr>
        </p:nvSpPr>
        <p:spPr>
          <a:xfrm>
            <a:off x="4605856" y="2334746"/>
            <a:ext cx="4042232" cy="604402"/>
          </a:xfrm>
        </p:spPr>
        <p:txBody>
          <a:bodyPr/>
          <a:lstStyle>
            <a:lvl1pPr>
              <a:lnSpc>
                <a:spcPct val="80000"/>
              </a:lnSpc>
              <a:defRPr>
                <a:solidFill>
                  <a:schemeClr val="bg1"/>
                </a:solidFill>
                <a:latin typeface="Arial"/>
                <a:cs typeface="Arial"/>
              </a:defRPr>
            </a:lvl1pPr>
          </a:lstStyle>
          <a:p>
            <a:r>
              <a:rPr lang="en-US" dirty="0" smtClean="0"/>
              <a:t>Click to edit Master title style</a:t>
            </a:r>
            <a:endParaRPr lang="en-US" dirty="0"/>
          </a:p>
        </p:txBody>
      </p:sp>
      <p:sp>
        <p:nvSpPr>
          <p:cNvPr id="4" name="Slide Number Placeholder 2"/>
          <p:cNvSpPr>
            <a:spLocks noGrp="1"/>
          </p:cNvSpPr>
          <p:nvPr>
            <p:ph type="sldNum" sz="quarter" idx="10"/>
          </p:nvPr>
        </p:nvSpPr>
        <p:spPr/>
        <p:txBody>
          <a:bodyPr/>
          <a:lstStyle>
            <a:lvl1pPr>
              <a:defRPr>
                <a:solidFill>
                  <a:srgbClr val="FFFFFF"/>
                </a:solidFill>
                <a:latin typeface="Arial"/>
                <a:cs typeface="Arial"/>
              </a:defRPr>
            </a:lvl1pPr>
          </a:lstStyle>
          <a:p>
            <a:pPr>
              <a:defRPr/>
            </a:pPr>
            <a:fld id="{46CBB03E-DC49-4307-BACF-6D5C0824DEA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cs typeface="Aria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614435" y="1202488"/>
            <a:ext cx="3679375" cy="2958274"/>
          </a:xfrm>
        </p:spPr>
        <p:txBody>
          <a:bodyPr>
            <a:normAutofit/>
          </a:bodyPr>
          <a:lstStyle>
            <a:lvl1pPr>
              <a:defRPr sz="1600">
                <a:latin typeface="Arial"/>
                <a:cs typeface="Arial"/>
              </a:defRPr>
            </a:lvl1pPr>
            <a:lvl2pPr>
              <a:defRPr sz="1600">
                <a:latin typeface="Arial"/>
                <a:cs typeface="Arial"/>
              </a:defRPr>
            </a:lvl2pPr>
            <a:lvl3pPr>
              <a:defRPr sz="1600">
                <a:latin typeface="Arial"/>
                <a:cs typeface="Arial"/>
              </a:defRPr>
            </a:lvl3pPr>
            <a:lvl4pPr>
              <a:defRPr sz="1600">
                <a:latin typeface="Arial"/>
                <a:cs typeface="Arial"/>
              </a:defRPr>
            </a:lvl4pPr>
            <a:lvl5pPr>
              <a:defRPr sz="16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83112" y="1203816"/>
            <a:ext cx="4273017" cy="2956946"/>
          </a:xfrm>
        </p:spPr>
        <p:txBody>
          <a:bodyPr/>
          <a:lstStyle>
            <a:lvl1pPr>
              <a:defRPr sz="2800">
                <a:latin typeface="Arial"/>
                <a:cs typeface="Arial"/>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8D342039-7D1B-4466-927E-59EAE1EBF038}" type="slidenum">
              <a:rPr lang="en-US"/>
              <a:pPr>
                <a:defRPr/>
              </a:pPr>
              <a:t>‹#›</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 2013 NCR  Filename.pptx   v. 0.1  YYYY-MM-DD   Author  Document ID   [Edit via Insert &gt; Header &amp; Footer]</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8625" y="72934"/>
            <a:ext cx="8229600" cy="857250"/>
          </a:xfrm>
        </p:spPr>
        <p:txBody>
          <a:bodyPr/>
          <a:lstStyle>
            <a:lvl1pPr>
              <a:defRPr>
                <a:latin typeface="Arial"/>
                <a:cs typeface="Aria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50720" y="1332760"/>
            <a:ext cx="4040188" cy="479822"/>
          </a:xfrm>
        </p:spPr>
        <p:txBody>
          <a:bodyPr anchor="b"/>
          <a:lstStyle>
            <a:lvl1pPr marL="0" indent="0">
              <a:lnSpc>
                <a:spcPct val="80000"/>
              </a:lnSpc>
              <a:buNone/>
              <a:defRPr sz="24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50720" y="1812581"/>
            <a:ext cx="4040188" cy="2650562"/>
          </a:xfrm>
        </p:spPr>
        <p:txBody>
          <a:bodyPr>
            <a:normAutofit/>
          </a:bodyPr>
          <a:lstStyle>
            <a:lvl1pPr>
              <a:defRPr sz="1400">
                <a:latin typeface="Arial"/>
                <a:cs typeface="Arial"/>
              </a:defRPr>
            </a:lvl1pPr>
            <a:lvl2pPr>
              <a:defRPr sz="1400">
                <a:latin typeface="Arial"/>
                <a:cs typeface="Arial"/>
              </a:defRPr>
            </a:lvl2pPr>
            <a:lvl3pPr>
              <a:defRPr sz="1400">
                <a:latin typeface="Arial"/>
                <a:cs typeface="Arial"/>
              </a:defRPr>
            </a:lvl3pPr>
            <a:lvl4pPr>
              <a:defRPr sz="1400">
                <a:latin typeface="Arial"/>
                <a:cs typeface="Arial"/>
              </a:defRPr>
            </a:lvl4pPr>
            <a:lvl5pPr>
              <a:defRPr sz="1400">
                <a:latin typeface="Arial"/>
                <a:cs typeface="Aria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0641" y="1332760"/>
            <a:ext cx="4041775" cy="479822"/>
          </a:xfrm>
        </p:spPr>
        <p:txBody>
          <a:bodyPr anchor="b"/>
          <a:lstStyle>
            <a:lvl1pPr marL="0" indent="0">
              <a:lnSpc>
                <a:spcPct val="80000"/>
              </a:lnSpc>
              <a:buNone/>
              <a:defRPr sz="24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838546" y="1812581"/>
            <a:ext cx="4041775" cy="2650562"/>
          </a:xfrm>
        </p:spPr>
        <p:txBody>
          <a:bodyPr>
            <a:normAutofit/>
          </a:bodyPr>
          <a:lstStyle>
            <a:lvl1pPr>
              <a:defRPr sz="1400">
                <a:latin typeface="Arial"/>
                <a:cs typeface="Arial"/>
              </a:defRPr>
            </a:lvl1pPr>
            <a:lvl2pPr>
              <a:defRPr sz="1400">
                <a:latin typeface="Arial"/>
                <a:cs typeface="Arial"/>
              </a:defRPr>
            </a:lvl2pPr>
            <a:lvl3pPr>
              <a:defRPr sz="1400">
                <a:latin typeface="Arial"/>
                <a:cs typeface="Arial"/>
              </a:defRPr>
            </a:lvl3pPr>
            <a:lvl4pPr>
              <a:defRPr sz="1400">
                <a:latin typeface="Arial"/>
                <a:cs typeface="Arial"/>
              </a:defRPr>
            </a:lvl4pPr>
            <a:lvl5pPr>
              <a:defRPr sz="1400">
                <a:latin typeface="Arial"/>
                <a:cs typeface="Aria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60F6EC53-5D23-4776-A250-03FB6958BE16}" type="slidenum">
              <a:rPr lang="en-US"/>
              <a:pPr>
                <a:defRPr/>
              </a:pPr>
              <a:t>‹#›</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 2013 NCR  Filename.pptx   v. 0.1  YYYY-MM-DD   Author  Document ID   [Edit via Insert &gt; Header &amp; Footer]</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cs typeface="Arial"/>
              </a:defRPr>
            </a:lvl1pPr>
          </a:lstStyle>
          <a:p>
            <a:r>
              <a:rPr lang="en-US" dirty="0" smtClean="0"/>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pPr>
              <a:defRPr/>
            </a:pPr>
            <a:fld id="{E861EAC5-BBBE-4DB2-8CA2-8807AB4C130F}" type="slidenum">
              <a:rPr lang="en-US"/>
              <a:pPr>
                <a:defRPr/>
              </a:pPr>
              <a:t>‹#›</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 2013 NCR  Filename.pptx   v. 0.1  YYYY-MM-DD   Author  Document ID   [Edit via Insert &gt; Header &amp; Footer]</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atin typeface="Arial"/>
                <a:cs typeface="Arial"/>
              </a:defRPr>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atin typeface="Arial"/>
                <a:cs typeface="Arial"/>
              </a:defRPr>
            </a:lvl1pPr>
            <a:lvl2pPr>
              <a:defRPr sz="2800">
                <a:latin typeface="Arial"/>
                <a:cs typeface="Arial"/>
              </a:defRPr>
            </a:lvl2pPr>
            <a:lvl3pPr>
              <a:defRPr sz="2400">
                <a:latin typeface="Arial"/>
                <a:cs typeface="Arial"/>
              </a:defRPr>
            </a:lvl3pPr>
            <a:lvl4pPr>
              <a:defRPr sz="2000">
                <a:latin typeface="Arial"/>
                <a:cs typeface="Arial"/>
              </a:defRPr>
            </a:lvl4pPr>
            <a:lvl5pPr>
              <a:defRPr sz="2000">
                <a:latin typeface="Arial"/>
                <a:cs typeface="Aria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0A632A33-C23C-4D0F-801A-85CB149A2989}" type="slidenum">
              <a:rPr lang="en-US"/>
              <a:pPr>
                <a:defRPr/>
              </a:pPr>
              <a:t>‹#›</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 2013 NCR  Filename.pptx   v. 0.1  YYYY-MM-DD   Author  Document ID   [Edit via Insert &gt; Header &amp; Footer]</a:t>
            </a:r>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0D0E0EE2-8617-4993-8B88-3F294FA04F94}" type="slidenum">
              <a:rPr lang="en-US"/>
              <a:pPr>
                <a:defRPr/>
              </a:pPr>
              <a:t>‹#›</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 2013 NCR  Filename.pptx   v. 0.1  YYYY-MM-DD   Author  Document ID   [Edit via Insert &gt; Header &amp; Footer]</a:t>
            </a:r>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Footer Placeholder 4"/>
          <p:cNvSpPr txBox="1">
            <a:spLocks/>
          </p:cNvSpPr>
          <p:nvPr userDrawn="1"/>
        </p:nvSpPr>
        <p:spPr>
          <a:xfrm>
            <a:off x="747713" y="4768850"/>
            <a:ext cx="6572250" cy="123825"/>
          </a:xfrm>
          <a:prstGeom prst="rect">
            <a:avLst/>
          </a:prstGeom>
        </p:spPr>
        <p:txBody>
          <a:bodyPr lIns="0" tIns="0" rIns="0" bIns="0" anchor="ctr">
            <a:spAutoFit/>
          </a:bodyPr>
          <a:lstStyle>
            <a:defPPr>
              <a:defRPr lang="en-US"/>
            </a:defPPr>
            <a:lvl1pPr marL="0" algn="l" defTabSz="457200" rtl="0" eaLnBrk="1" latinLnBrk="0" hangingPunct="1">
              <a:defRPr sz="800" kern="1200">
                <a:solidFill>
                  <a:srgbClr val="7F7F7F"/>
                </a:solidFill>
                <a:latin typeface="Nokia Pure Tex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mtClean="0">
                <a:latin typeface="Arial"/>
                <a:cs typeface="Arial"/>
              </a:rPr>
              <a:t>© 2013 NCR  Filename.pptx   v. 0.1  YYYY-MM-DD   Author  Document ID   [Edit via Insert &gt; Header &amp; Footer]</a:t>
            </a:r>
            <a:endParaRPr lang="en-GB" dirty="0">
              <a:latin typeface="Arial"/>
              <a:cs typeface="Arial"/>
            </a:endParaRPr>
          </a:p>
        </p:txBody>
      </p:sp>
      <p:sp>
        <p:nvSpPr>
          <p:cNvPr id="2" name="Title 1"/>
          <p:cNvSpPr>
            <a:spLocks noGrp="1"/>
          </p:cNvSpPr>
          <p:nvPr>
            <p:ph type="title"/>
          </p:nvPr>
        </p:nvSpPr>
        <p:spPr>
          <a:xfrm>
            <a:off x="1792288" y="3600450"/>
            <a:ext cx="5486400" cy="425054"/>
          </a:xfrm>
        </p:spPr>
        <p:txBody>
          <a:bodyPr anchor="b"/>
          <a:lstStyle>
            <a:lvl1pPr algn="l">
              <a:defRPr sz="2000" b="1">
                <a:latin typeface="Arial"/>
                <a:cs typeface="Aria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Slide Number Placeholder 6"/>
          <p:cNvSpPr>
            <a:spLocks noGrp="1"/>
          </p:cNvSpPr>
          <p:nvPr>
            <p:ph type="sldNum" sz="quarter" idx="10"/>
          </p:nvPr>
        </p:nvSpPr>
        <p:spPr/>
        <p:txBody>
          <a:bodyPr/>
          <a:lstStyle>
            <a:lvl1pPr>
              <a:defRPr>
                <a:latin typeface="Arial"/>
                <a:cs typeface="Arial"/>
              </a:defRPr>
            </a:lvl1pPr>
          </a:lstStyle>
          <a:p>
            <a:pPr>
              <a:defRPr/>
            </a:pPr>
            <a:fld id="{97A8247C-DCEE-4F93-93B1-D8AA8387620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38175" y="206375"/>
            <a:ext cx="8229600" cy="603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14363"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723063" y="4767263"/>
            <a:ext cx="2133600" cy="274637"/>
          </a:xfrm>
          <a:prstGeom prst="rect">
            <a:avLst/>
          </a:prstGeom>
        </p:spPr>
        <p:txBody>
          <a:bodyPr vert="horz" lIns="91440" tIns="45720" rIns="91440" bIns="45720" rtlCol="0" anchor="ctr"/>
          <a:lstStyle>
            <a:lvl1pPr algn="r" fontAlgn="auto">
              <a:spcBef>
                <a:spcPts val="0"/>
              </a:spcBef>
              <a:spcAft>
                <a:spcPts val="0"/>
              </a:spcAft>
              <a:defRPr sz="1000">
                <a:solidFill>
                  <a:schemeClr val="tx1">
                    <a:tint val="75000"/>
                  </a:schemeClr>
                </a:solidFill>
                <a:latin typeface="Arial"/>
                <a:cs typeface="Arial"/>
              </a:defRPr>
            </a:lvl1pPr>
          </a:lstStyle>
          <a:p>
            <a:pPr>
              <a:defRPr/>
            </a:pPr>
            <a:fld id="{12178A3F-905A-432E-83C0-ABA2D77D20AC}" type="slidenum">
              <a:rPr lang="en-US"/>
              <a:pPr>
                <a:defRPr/>
              </a:pPr>
              <a:t>‹#›</a:t>
            </a:fld>
            <a:endParaRPr lang="en-US"/>
          </a:p>
        </p:txBody>
      </p:sp>
      <p:sp>
        <p:nvSpPr>
          <p:cNvPr id="10" name="TextBox 9"/>
          <p:cNvSpPr txBox="1"/>
          <p:nvPr/>
        </p:nvSpPr>
        <p:spPr>
          <a:xfrm>
            <a:off x="614363" y="4767263"/>
            <a:ext cx="6108700" cy="369887"/>
          </a:xfrm>
          <a:prstGeom prst="rect">
            <a:avLst/>
          </a:prstGeom>
          <a:noFill/>
        </p:spPr>
        <p:txBody>
          <a:bodyPr>
            <a:spAutoFit/>
          </a:bodyPr>
          <a:lstStyle/>
          <a:p>
            <a:pPr fontAlgn="auto">
              <a:spcBef>
                <a:spcPts val="0"/>
              </a:spcBef>
              <a:spcAft>
                <a:spcPts val="0"/>
              </a:spcAft>
              <a:defRPr/>
            </a:pPr>
            <a:endParaRPr lang="en-US" dirty="0">
              <a:latin typeface="Arial"/>
              <a:cs typeface="Arial"/>
            </a:endParaRPr>
          </a:p>
        </p:txBody>
      </p:sp>
      <p:sp>
        <p:nvSpPr>
          <p:cNvPr id="11" name="Footer Placeholder 4"/>
          <p:cNvSpPr>
            <a:spLocks noGrp="1"/>
          </p:cNvSpPr>
          <p:nvPr>
            <p:ph type="ftr" sz="quarter" idx="3"/>
          </p:nvPr>
        </p:nvSpPr>
        <p:spPr>
          <a:xfrm>
            <a:off x="747713" y="4768850"/>
            <a:ext cx="6572250" cy="123825"/>
          </a:xfrm>
          <a:prstGeom prst="rect">
            <a:avLst/>
          </a:prstGeom>
        </p:spPr>
        <p:txBody>
          <a:bodyPr vert="horz" wrap="square" lIns="0" tIns="0" rIns="0" bIns="0" rtlCol="0" anchor="ctr">
            <a:spAutoFit/>
          </a:bodyPr>
          <a:lstStyle>
            <a:lvl1pPr algn="l" fontAlgn="auto">
              <a:spcBef>
                <a:spcPts val="0"/>
              </a:spcBef>
              <a:spcAft>
                <a:spcPts val="0"/>
              </a:spcAft>
              <a:defRPr sz="800">
                <a:solidFill>
                  <a:srgbClr val="7F7F7F"/>
                </a:solidFill>
                <a:latin typeface="Arial"/>
                <a:cs typeface="Arial"/>
              </a:defRPr>
            </a:lvl1pPr>
          </a:lstStyle>
          <a:p>
            <a:pPr>
              <a:defRPr/>
            </a:pPr>
            <a:r>
              <a:rPr lang="en-US"/>
              <a:t>© 2013 NCR  Filename.pptx   v. 0.1  YYYY-MM-DD   Author  Document ID   [Edit via Insert &gt; Header &amp; Footer]</a:t>
            </a:r>
            <a:endParaRPr lang="en-GB" dirty="0"/>
          </a:p>
        </p:txBody>
      </p:sp>
      <p:sp>
        <p:nvSpPr>
          <p:cNvPr id="12" name="fc" descr="Company Confidential"/>
          <p:cNvSpPr txBox="1"/>
          <p:nvPr/>
        </p:nvSpPr>
        <p:spPr>
          <a:xfrm>
            <a:off x="650875" y="4867275"/>
            <a:ext cx="8505825" cy="246063"/>
          </a:xfrm>
          <a:prstGeom prst="rect">
            <a:avLst/>
          </a:prstGeom>
          <a:noFill/>
        </p:spPr>
        <p:txBody>
          <a:bodyPr>
            <a:spAutoFit/>
          </a:bodyPr>
          <a:lstStyle/>
          <a:p>
            <a:pPr fontAlgn="auto">
              <a:spcBef>
                <a:spcPts val="0"/>
              </a:spcBef>
              <a:spcAft>
                <a:spcPts val="0"/>
              </a:spcAft>
              <a:defRPr/>
            </a:pPr>
            <a:r>
              <a:rPr lang="en-US" sz="1000" b="1" dirty="0">
                <a:solidFill>
                  <a:srgbClr val="44A436"/>
                </a:solidFill>
                <a:latin typeface="Arial"/>
                <a:cs typeface="Arial"/>
              </a:rPr>
              <a:t>NCR Confidential</a:t>
            </a:r>
          </a:p>
        </p:txBody>
      </p:sp>
      <p:pic>
        <p:nvPicPr>
          <p:cNvPr id="1032" name="Picture 8" descr="GreenRibbon.png"/>
          <p:cNvPicPr>
            <a:picLocks noChangeAspect="1"/>
          </p:cNvPicPr>
          <p:nvPr/>
        </p:nvPicPr>
        <p:blipFill>
          <a:blip r:embed="rId16"/>
          <a:srcRect/>
          <a:stretch>
            <a:fillRect/>
          </a:stretch>
        </p:blipFill>
        <p:spPr bwMode="auto">
          <a:xfrm>
            <a:off x="0" y="0"/>
            <a:ext cx="608013" cy="5143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55" r:id="rId4"/>
    <p:sldLayoutId id="2147483656" r:id="rId5"/>
    <p:sldLayoutId id="2147483657" r:id="rId6"/>
    <p:sldLayoutId id="2147483658" r:id="rId7"/>
    <p:sldLayoutId id="2147483659" r:id="rId8"/>
    <p:sldLayoutId id="2147483666" r:id="rId9"/>
    <p:sldLayoutId id="2147483660" r:id="rId10"/>
    <p:sldLayoutId id="2147483661" r:id="rId11"/>
    <p:sldLayoutId id="2147483667" r:id="rId12"/>
    <p:sldLayoutId id="2147483668" r:id="rId13"/>
    <p:sldLayoutId id="2147483662" r:id="rId14"/>
  </p:sldLayoutIdLst>
  <p:hf hdr="0" dt="0"/>
  <p:txStyles>
    <p:titleStyle>
      <a:lvl1pPr algn="l" defTabSz="457200" rtl="0" eaLnBrk="0" fontAlgn="base" hangingPunct="0">
        <a:spcBef>
          <a:spcPct val="0"/>
        </a:spcBef>
        <a:spcAft>
          <a:spcPct val="0"/>
        </a:spcAft>
        <a:defRPr sz="2800" b="1" kern="1200">
          <a:solidFill>
            <a:srgbClr val="7F7F7F"/>
          </a:solidFill>
          <a:latin typeface="Arial"/>
          <a:ea typeface="+mj-ea"/>
          <a:cs typeface="Arial"/>
        </a:defRPr>
      </a:lvl1pPr>
      <a:lvl2pPr algn="l" defTabSz="457200" rtl="0" eaLnBrk="0" fontAlgn="base" hangingPunct="0">
        <a:spcBef>
          <a:spcPct val="0"/>
        </a:spcBef>
        <a:spcAft>
          <a:spcPct val="0"/>
        </a:spcAft>
        <a:defRPr sz="2800" b="1">
          <a:solidFill>
            <a:srgbClr val="7F7F7F"/>
          </a:solidFill>
          <a:latin typeface="Arial" charset="0"/>
          <a:cs typeface="Arial" charset="0"/>
        </a:defRPr>
      </a:lvl2pPr>
      <a:lvl3pPr algn="l" defTabSz="457200" rtl="0" eaLnBrk="0" fontAlgn="base" hangingPunct="0">
        <a:spcBef>
          <a:spcPct val="0"/>
        </a:spcBef>
        <a:spcAft>
          <a:spcPct val="0"/>
        </a:spcAft>
        <a:defRPr sz="2800" b="1">
          <a:solidFill>
            <a:srgbClr val="7F7F7F"/>
          </a:solidFill>
          <a:latin typeface="Arial" charset="0"/>
          <a:cs typeface="Arial" charset="0"/>
        </a:defRPr>
      </a:lvl3pPr>
      <a:lvl4pPr algn="l" defTabSz="457200" rtl="0" eaLnBrk="0" fontAlgn="base" hangingPunct="0">
        <a:spcBef>
          <a:spcPct val="0"/>
        </a:spcBef>
        <a:spcAft>
          <a:spcPct val="0"/>
        </a:spcAft>
        <a:defRPr sz="2800" b="1">
          <a:solidFill>
            <a:srgbClr val="7F7F7F"/>
          </a:solidFill>
          <a:latin typeface="Arial" charset="0"/>
          <a:cs typeface="Arial" charset="0"/>
        </a:defRPr>
      </a:lvl4pPr>
      <a:lvl5pPr algn="l" defTabSz="457200" rtl="0" eaLnBrk="0" fontAlgn="base" hangingPunct="0">
        <a:spcBef>
          <a:spcPct val="0"/>
        </a:spcBef>
        <a:spcAft>
          <a:spcPct val="0"/>
        </a:spcAft>
        <a:defRPr sz="2800" b="1">
          <a:solidFill>
            <a:srgbClr val="7F7F7F"/>
          </a:solidFill>
          <a:latin typeface="Arial" charset="0"/>
          <a:cs typeface="Arial" charset="0"/>
        </a:defRPr>
      </a:lvl5pPr>
      <a:lvl6pPr marL="457200" algn="l" defTabSz="457200" rtl="0" fontAlgn="base">
        <a:spcBef>
          <a:spcPct val="0"/>
        </a:spcBef>
        <a:spcAft>
          <a:spcPct val="0"/>
        </a:spcAft>
        <a:defRPr sz="2800" b="1">
          <a:solidFill>
            <a:srgbClr val="7F7F7F"/>
          </a:solidFill>
          <a:latin typeface="Arial" charset="0"/>
          <a:cs typeface="Arial" charset="0"/>
        </a:defRPr>
      </a:lvl6pPr>
      <a:lvl7pPr marL="914400" algn="l" defTabSz="457200" rtl="0" fontAlgn="base">
        <a:spcBef>
          <a:spcPct val="0"/>
        </a:spcBef>
        <a:spcAft>
          <a:spcPct val="0"/>
        </a:spcAft>
        <a:defRPr sz="2800" b="1">
          <a:solidFill>
            <a:srgbClr val="7F7F7F"/>
          </a:solidFill>
          <a:latin typeface="Arial" charset="0"/>
          <a:cs typeface="Arial" charset="0"/>
        </a:defRPr>
      </a:lvl7pPr>
      <a:lvl8pPr marL="1371600" algn="l" defTabSz="457200" rtl="0" fontAlgn="base">
        <a:spcBef>
          <a:spcPct val="0"/>
        </a:spcBef>
        <a:spcAft>
          <a:spcPct val="0"/>
        </a:spcAft>
        <a:defRPr sz="2800" b="1">
          <a:solidFill>
            <a:srgbClr val="7F7F7F"/>
          </a:solidFill>
          <a:latin typeface="Arial" charset="0"/>
          <a:cs typeface="Arial" charset="0"/>
        </a:defRPr>
      </a:lvl8pPr>
      <a:lvl9pPr marL="1828800" algn="l" defTabSz="457200" rtl="0" fontAlgn="base">
        <a:spcBef>
          <a:spcPct val="0"/>
        </a:spcBef>
        <a:spcAft>
          <a:spcPct val="0"/>
        </a:spcAft>
        <a:defRPr sz="2800" b="1">
          <a:solidFill>
            <a:srgbClr val="7F7F7F"/>
          </a:solidFill>
          <a:latin typeface="Arial" charset="0"/>
          <a:cs typeface="Arial" charset="0"/>
        </a:defRPr>
      </a:lvl9pPr>
    </p:titleStyle>
    <p:bodyStyle>
      <a:lvl1pPr algn="l" defTabSz="457200" rtl="0" eaLnBrk="0" fontAlgn="base" hangingPunct="0">
        <a:spcBef>
          <a:spcPct val="20000"/>
        </a:spcBef>
        <a:spcAft>
          <a:spcPct val="0"/>
        </a:spcAft>
        <a:buFont typeface="Arial" charset="0"/>
        <a:defRPr sz="1600" kern="1200">
          <a:solidFill>
            <a:srgbClr val="7F7F7F"/>
          </a:solidFill>
          <a:latin typeface="Arial"/>
          <a:ea typeface="+mn-ea"/>
          <a:cs typeface="Arial"/>
        </a:defRPr>
      </a:lvl1pPr>
      <a:lvl2pPr marL="742950" indent="-285750" algn="l" defTabSz="457200" rtl="0" eaLnBrk="0" fontAlgn="base" hangingPunct="0">
        <a:spcBef>
          <a:spcPct val="20000"/>
        </a:spcBef>
        <a:spcAft>
          <a:spcPct val="0"/>
        </a:spcAft>
        <a:buClr>
          <a:srgbClr val="77B732"/>
        </a:buClr>
        <a:buFont typeface="Arial" charset="0"/>
        <a:buChar char="•"/>
        <a:defRPr sz="1600" kern="1200">
          <a:solidFill>
            <a:srgbClr val="7F7F7F"/>
          </a:solidFill>
          <a:latin typeface="Arial"/>
          <a:ea typeface="+mn-ea"/>
          <a:cs typeface="Arial"/>
        </a:defRPr>
      </a:lvl2pPr>
      <a:lvl3pPr marL="1143000" indent="-228600" algn="l" defTabSz="457200" rtl="0" eaLnBrk="0" fontAlgn="base" hangingPunct="0">
        <a:spcBef>
          <a:spcPct val="20000"/>
        </a:spcBef>
        <a:spcAft>
          <a:spcPct val="0"/>
        </a:spcAft>
        <a:buClr>
          <a:srgbClr val="77B732"/>
        </a:buClr>
        <a:buFont typeface="Arial" charset="0"/>
        <a:buChar char="•"/>
        <a:defRPr sz="1600" kern="1200">
          <a:solidFill>
            <a:srgbClr val="7F7F7F"/>
          </a:solidFill>
          <a:latin typeface="Arial"/>
          <a:ea typeface="+mn-ea"/>
          <a:cs typeface="Arial"/>
        </a:defRPr>
      </a:lvl3pPr>
      <a:lvl4pPr marL="1600200" indent="-228600" algn="l" defTabSz="457200" rtl="0" eaLnBrk="0" fontAlgn="base" hangingPunct="0">
        <a:spcBef>
          <a:spcPct val="20000"/>
        </a:spcBef>
        <a:spcAft>
          <a:spcPct val="0"/>
        </a:spcAft>
        <a:buFont typeface="Arial" charset="0"/>
        <a:buChar char="–"/>
        <a:defRPr sz="1600" kern="1200">
          <a:solidFill>
            <a:srgbClr val="7F7F7F"/>
          </a:solidFill>
          <a:latin typeface="Arial"/>
          <a:ea typeface="+mn-ea"/>
          <a:cs typeface="Arial"/>
        </a:defRPr>
      </a:lvl4pPr>
      <a:lvl5pPr marL="2057400" indent="-228600" algn="l" defTabSz="457200" rtl="0" eaLnBrk="0" fontAlgn="base" hangingPunct="0">
        <a:spcBef>
          <a:spcPct val="20000"/>
        </a:spcBef>
        <a:spcAft>
          <a:spcPct val="0"/>
        </a:spcAft>
        <a:buFont typeface="Arial" charset="0"/>
        <a:buChar char="»"/>
        <a:defRPr sz="1600" kern="1200">
          <a:solidFill>
            <a:srgbClr val="7F7F7F"/>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48.jpeg"/><Relationship Id="rId4" Type="http://schemas.openxmlformats.org/officeDocument/2006/relationships/image" Target="../media/image47.jpeg"/></Relationships>
</file>

<file path=ppt/slides/_rels/slide1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51.jpeg"/><Relationship Id="rId4" Type="http://schemas.openxmlformats.org/officeDocument/2006/relationships/image" Target="../media/image50.jpeg"/></Relationships>
</file>

<file path=ppt/slides/_rels/slide1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63.jpeg"/><Relationship Id="rId4" Type="http://schemas.openxmlformats.org/officeDocument/2006/relationships/image" Target="../media/image62.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openxmlformats.org/officeDocument/2006/relationships/image" Target="../media/image66.jpeg"/><Relationship Id="rId13" Type="http://schemas.openxmlformats.org/officeDocument/2006/relationships/hyperlink" Target="http://rds.yahoo.com/_ylt=A0WTb_rsVmJIzmMAfIKJzbkF;_ylu=X3oDMTBpdnJhMHUzBHBvcwMxBHNlYwNzcgR2dGlkAw--/SIG=1g9lrcpdl/EXP=1214490732/**http:/images.search.yahoo.com/images/view?back=http%3A%2F%2Fimages.search.yahoo.com%2Fsearch%2Fimages%3Fp%3Dchik-fil-a%2Blogo%26fr%3Dyfp-t-501%26ei%3Dutf-8%26js%3D1%26x%3Dwrt&amp;w=600&amp;h=288&amp;imgurl=www.etsupersite.com%2FChikFilALogoWeb.jpg&amp;rurl=http%3A%2F%2Fwww.etsupersite.com%2Featsinmarshall.html&amp;size=12kB&amp;name=ChikFilALogoWeb.jpg&amp;p=chik-fil-a+logo&amp;type=JPG&amp;oid=4d3ff1991641cd36&amp;no=1&amp;sigr=11e5duf5t&amp;sigi=117q7l1vf&amp;sigb=12va698kh&amp;tt=4" TargetMode="External"/><Relationship Id="rId18" Type="http://schemas.openxmlformats.org/officeDocument/2006/relationships/image" Target="../media/image71.jpeg"/><Relationship Id="rId26" Type="http://schemas.openxmlformats.org/officeDocument/2006/relationships/image" Target="../media/image75.jpeg"/><Relationship Id="rId3" Type="http://schemas.openxmlformats.org/officeDocument/2006/relationships/hyperlink" Target="http://rds.yahoo.com/_ylt=A0WTb_v2VWJI9DUBoLyJzbkF;_ylu=X3oDMTBpdnJhMHUzBHBvcwMxBHNlYwNzcgR2dGlkAw--/SIG=1fbm78kjs/EXP=1214490486/**http:/images.search.yahoo.com/images/view?back=http%3A%2F%2Fimages.search.yahoo.com%2Fsearch%2Fimages%3Fei%3DUTF-8%26p%3Dburger%2520king%26fr2%3Dtab-web%26fr%3Dyfp-t-501&amp;w=107&amp;h=105&amp;imgurl=glasgowlands.org%2Fimages%2FBurgerKingLogo.jpg&amp;rurl=http%3A%2F%2Fglasgowlands.org%2F&amp;size=4kB&amp;name=BurgerKingLogo.jpg&amp;p=burger+king&amp;type=JPG&amp;oid=076847708116e696&amp;no=1&amp;sigr=10oq2i68r&amp;sigi=11a03rq1c&amp;sigb=12upqk59u&amp;tt=95927" TargetMode="External"/><Relationship Id="rId21" Type="http://schemas.openxmlformats.org/officeDocument/2006/relationships/hyperlink" Target="http://rds.yahoo.com/_ylt=A0WTb_xrV2JIqIAA_q2JzbkF;_ylu=X3oDMTBpY2Y5NXNiBHBvcwM2BHNlYwNzcgR2dGlkAw--/SIG=1ik7m7lqb/EXP=1214490859/**http:/images.search.yahoo.com/images/view?back=http%3A%2F%2Fimages.search.yahoo.com%2Fsearch%2Fimages%3Fp%3Dculvers%2Blogo%26y%3DSearch%26fr%3Dyfp-t-501%26ei%3Dutf-8%26js%3D1%26x%3Dwrt&amp;w=225&amp;h=125&amp;imgurl=www.rhythmandbooms.com%2Fuploads%2Fimages%2F14089_culvers_logo.jpg&amp;rurl=http%3A%2F%2Fwww.rhythmandbooms.com%2Fsponsors%2Findex.php%3Fcategory_id%3D693&amp;size=46.1kB&amp;name=14089_culvers_logo.jpg&amp;p=culvers+logo&amp;type=JPG&amp;oid=5aec55290b1e21e2&amp;no=6&amp;sigr=120668cq0&amp;sigi=11st7mveq&amp;sigb=135b9mrdr&amp;tt=12" TargetMode="External"/><Relationship Id="rId34" Type="http://schemas.openxmlformats.org/officeDocument/2006/relationships/image" Target="../media/image79.jpeg"/><Relationship Id="rId7" Type="http://schemas.openxmlformats.org/officeDocument/2006/relationships/hyperlink" Target="http://rds.yahoo.com/_ylt=A0WTb_tXVmJICjwBeJ6JzbkF;_ylu=X3oDMTBpdnJhMHUzBHBvcwMxBHNlYwNzcgR2dGlkAw--/SIG=1hm208h25/EXP=1214490583/**http:/images.search.yahoo.com/images/view?back=http%3A%2F%2Fimages.search.yahoo.com%2Fsearch%2Fimages%3Fp%3Ddominos%2Bpizza%26y%3DSearch%26fr%3Dyfp-t-501%26ei%3Dutf-8%26js%3D1%26x%3Dwrt&amp;w=250&amp;h=250&amp;imgurl=www.onesystem.com%2Fcustomers%2Fimages%2Flogo-dominos.jpg&amp;rurl=http%3A%2F%2Fwww.onesystem.com%2Fcustomers%2Fcust-domiceland.html&amp;size=18.3kB&amp;name=logo-dominos.jpg&amp;p=dominos+pizza&amp;type=JPG&amp;oid=ade7592a04cc28ee&amp;no=1&amp;sigr=11nomu3cf&amp;sigi=11jbvcdlk&amp;sigb=136nsesp8&amp;tt=9485" TargetMode="External"/><Relationship Id="rId12" Type="http://schemas.openxmlformats.org/officeDocument/2006/relationships/image" Target="../media/image68.jpeg"/><Relationship Id="rId17" Type="http://schemas.openxmlformats.org/officeDocument/2006/relationships/hyperlink" Target="http://rds.yahoo.com/_ylt=A0WTb_4kV2JITkQAy1KJzbkF;_ylu=X3oDMTBpc2ozM2gzBHBvcwM0BHNlYwNzcgR2dGlkAw--/SIG=1hnorv16g/EXP=1214490788/**http:/images.search.yahoo.com/images/view?back=http%3A%2F%2Fimages.search.yahoo.com%2Fsearch%2Fimages%3Fp%3Ddairy%2Bqueen%26y%3DSearch%26fr%3Dyfp-t-501%26ei%3Dutf-8%26js%3D1%26x%3Dwrt&amp;w=200&amp;h=129&amp;imgurl=www.thebestlinks.com%2Fimages%2Fthumb%2F9%2F9e%2F200px-DairyQueen.png&amp;rurl=http%3A%2F%2Fwww.thebestlinks.com%2FDairy_Queen.html&amp;size=14.9kB&amp;name=200px-DairyQueen.png&amp;p=dairy+queen&amp;type=png&amp;oid=6a90ef94734371f2&amp;no=4&amp;sigr=11cmh19r8&amp;sigi=11r71bfl8&amp;sigb=134125pci&amp;tt=15180" TargetMode="External"/><Relationship Id="rId25" Type="http://schemas.openxmlformats.org/officeDocument/2006/relationships/hyperlink" Target="http://rds.yahoo.com/_ylt=A0WTb_7.V2JI9YAAxn6JzbkF;_ylu=X3oDMTBpdnJhMHUzBHBvcwMxBHNlYwNzcgR2dGlkAw--/SIG=1hunl61kv/EXP=1214491006/**http:/images.search.yahoo.com/images/view?back=http%3A%2F%2Fimages.search.yahoo.com%2Fsearch%2Fimages%3Fp%3Ddunkin%2Bdonuts%26fr%3Dyfp-t-501%26ei%3Dutf-8%26js%3D1%26x%3Dwrt&amp;w=389&amp;h=205&amp;imgurl=www1.whdh.com%2Fimages%2Fnews_articles%2F389x205%2Fdunkin_donuts_logo.jpg&amp;rurl=http%3A%2F%2Fwww1.whdh.com%2Fnews%2Farticles%2Flocal%2FBO39625&amp;size=11.2kB&amp;name=dunkin_donuts_logo.jpg&amp;p=dunkin+donuts&amp;type=JPG&amp;oid=2d75ef6b011c7e8e&amp;no=1&amp;sigr=11gaaub6t&amp;sigi=121gsisuf&amp;sigb=12tdrbnup&amp;tt=34712" TargetMode="External"/><Relationship Id="rId33" Type="http://schemas.openxmlformats.org/officeDocument/2006/relationships/hyperlink" Target="http://rds.yahoo.com/_ylt=A0WTb_l8WGJI5XwAykCJzbkF;_ylu=X3oDMTBpZTByOGFiBHBvcwMyBHNlYwNzcgR2dGlkAw--/SIG=1jc6pnuom/EXP=1214491132/**http:/images.search.yahoo.com/images/view?back=http%3A%2F%2Fimages.search.yahoo.com%2Fsearch%2Fimages%3Fp%3Dquiznos%26fr%3Dyfp-t-501%26ei%3Dutf-8%26js%3D1%26x%3Dwrt&amp;w=571&amp;h=288&amp;imgurl=www.uah.edu%2Fstudent_life%2Forganizations%2Fcricket%2Ffall04challenger%2Fgraphics%2Fquiznos.jpg&amp;rurl=http%3A%2F%2Fwww.uah.edu%2Fstudent_life%2Forganizations%2Fcricket%2Ffall04challenger%2Fgraphics%3FD%3DA&amp;size=224.6kB&amp;name=quiznos.jpg&amp;p=quiznos&amp;type=JPG&amp;oid=1b0ecd1f5357f522&amp;no=2&amp;sigr=12j7epd5q&amp;sigi=12kjcccv5&amp;sigb=12n952vgl&amp;tt=10483" TargetMode="External"/><Relationship Id="rId38" Type="http://schemas.openxmlformats.org/officeDocument/2006/relationships/image" Target="../media/image81.jpeg"/><Relationship Id="rId2" Type="http://schemas.openxmlformats.org/officeDocument/2006/relationships/notesSlide" Target="../notesSlides/notesSlide13.xml"/><Relationship Id="rId16" Type="http://schemas.openxmlformats.org/officeDocument/2006/relationships/image" Target="../media/image70.jpeg"/><Relationship Id="rId20" Type="http://schemas.openxmlformats.org/officeDocument/2006/relationships/image" Target="../media/image72.jpeg"/><Relationship Id="rId29" Type="http://schemas.openxmlformats.org/officeDocument/2006/relationships/hyperlink" Target="http://rds.yahoo.com/_ylt=A0WTb_41WGJI_YEA5C.JzbkF;_ylu=X3oDMTBpdnJhMHUzBHBvcwMxBHNlYwNzcgR2dGlkAw--/SIG=1g90986c9/EXP=1214491061/**http:/images.search.yahoo.com/images/view?back=http%3A%2F%2Fimages.search.yahoo.com%2Fsearch%2Fimages%3Fp%3Dtaco%2Bbell%26fr%3Dyfp-t-501%26ei%3Dutf-8%26js%3D1%26x%3Dwrt&amp;w=243&amp;h=300&amp;imgurl=www.thebestlinks.com%2Fimages%2F8%2F8e%2FTacoBell.png&amp;rurl=http%3A%2F%2Fwww.maximum365.com%2Fs%2FTaco%2BBell&amp;size=15.3kB&amp;name=TacoBell.png&amp;p=taco+bell&amp;type=png&amp;oid=ce6084635706140e&amp;no=1&amp;sigr=115lob5tq&amp;sigi=11df0vuk8&amp;sigb=12pgq1ceb&amp;tt=44587" TargetMode="External"/><Relationship Id="rId1" Type="http://schemas.openxmlformats.org/officeDocument/2006/relationships/slideLayout" Target="../slideLayouts/slideLayout14.xml"/><Relationship Id="rId6" Type="http://schemas.openxmlformats.org/officeDocument/2006/relationships/image" Target="../media/image65.jpeg"/><Relationship Id="rId11" Type="http://schemas.openxmlformats.org/officeDocument/2006/relationships/hyperlink" Target="http://rds.yahoo.com/_ylt=A0WTb_2SVmJIe2sA4gqJzbkF;_ylu=X3oDMTBpZTByOGFiBHBvcwMyBHNlYwNzcgR2dGlkAw--/SIG=1jfkgu65o/EXP=1214490642/**http:/images.search.yahoo.com/images/view?back=http%3A%2F%2Fimages.search.yahoo.com%2Fsearch%2Fimages%3Fp%3Dkfc%2Blogo%26fr%3Dyfp-t-501%26ei%3Dutf-8%26js%3D1%26x%3Dwrt&amp;w=200&amp;h=245&amp;imgurl=managecamp.typepad.com%2Fbrand_managecamp_weblog%2Fimages%2F061113_kfc_logo_vmed5pwidec.jpg&amp;rurl=http%3A%2F%2Fmanagecamp.typepad.com%2Fbrand_managecamp_weblog%2F2006%2F11%2Freally_really_t.html&amp;size=10.2kB&amp;name=061113_kfc_logo_vmed5pwidec.jpg&amp;p=kfc+logo&amp;type=JPG&amp;oid=c18e6bfdde1663c8&amp;no=2&amp;sigr=12ig6u2u1&amp;sigi=12lfr29cv&amp;sigb=12or0omm2&amp;tt=613" TargetMode="External"/><Relationship Id="rId24" Type="http://schemas.openxmlformats.org/officeDocument/2006/relationships/image" Target="../media/image74.jpeg"/><Relationship Id="rId32" Type="http://schemas.openxmlformats.org/officeDocument/2006/relationships/image" Target="../media/image78.jpeg"/><Relationship Id="rId37" Type="http://schemas.openxmlformats.org/officeDocument/2006/relationships/hyperlink" Target="http://images.google.com/imgres?imgurl=http://www.klippershockey.com/images/mr%20sub.jpg&amp;imgrefurl=http://www.klippershockey.com/gameday.aspx&amp;h=675&amp;w=1575&amp;sz=274&amp;hl=en&amp;start=1&amp;tbnid=xlTwdnfh7lKukM:&amp;tbnh=64&amp;tbnw=150&amp;prev=/images?q=mr.sub&amp;gbv=2&amp;hl=en" TargetMode="External"/><Relationship Id="rId5" Type="http://schemas.openxmlformats.org/officeDocument/2006/relationships/hyperlink" Target="http://rds.yahoo.com/_ylt=A0WTbx4mVmJITSsADpSJzbkF;_ylu=X3oDMTBpdnJhMHUzBHBvcwMxBHNlYwNzcgR2dGlkAw--/SIG=1gmdn34b6/EXP=1214490534/**http:/images.search.yahoo.com/images/view?back=http%3A%2F%2Fimages.search.yahoo.com%2Fsearch%2Fimages%3Fp%3Dbuffalo%2Bwild%2Bwings%26fr%3Dyfp-t-501%26ei%3Dutf-8%26js%3D1%26x%3Dwrt&amp;w=256&amp;h=198&amp;imgurl=macindy.net%2Fmedia%2FBuffaloWildWings256x198.jpg&amp;rurl=http%3A%2F%2Fmacindy.net%2Fall.html&amp;size=17.8kB&amp;name=BuffaloWildWings256x198.jpg&amp;p=buffalo+wild+wings&amp;type=JPG&amp;oid=695f8a5081a3d280&amp;no=1&amp;sigr=10r34csiv&amp;sigi=11d44o3p4&amp;sigb=13231m0s8&amp;tt=12512" TargetMode="External"/><Relationship Id="rId15" Type="http://schemas.openxmlformats.org/officeDocument/2006/relationships/hyperlink" Target="http://rds.yahoo.com/_ylt=A0WTb_sNV2JIaQUBiaqJzbkF;_ylu=X3oDMTBpZTByOGFiBHBvcwMyBHNlYwNzcgR2dGlkAw--/SIG=1fcvstiln/EXP=1214490765/**http:/images.search.yahoo.com/images/view?back=http%3A%2F%2Fimages.search.yahoo.com%2Fsearch%2Fimages%3Fp%3Dsubway%2Blogo%26y%3DSearch%26fr%3Dyfp-t-501%26ei%3Dutf-8%26js%3D1%26x%3Dwrt&amp;w=200&amp;h=120&amp;imgurl=kalf.com%2Fgrfx%2Fsubway-logo.jpg&amp;rurl=http%3A%2F%2Fkalf.com%2F&amp;size=39.1kB&amp;name=subway-logo.jpg&amp;p=subway+logo&amp;type=JPG&amp;oid=67fc910e7c6e663e&amp;no=2&amp;sigr=10g8r8v90&amp;sigi=10t5g2fah&amp;sigb=134jhtcr6&amp;tt=2367" TargetMode="External"/><Relationship Id="rId23" Type="http://schemas.openxmlformats.org/officeDocument/2006/relationships/hyperlink" Target="http://rds.yahoo.com/_ylt=A0WTb_6YV2JIRnQAIcCJzbkF;_ylu=X3oDMTBpdnJhMHUzBHBvcwMxBHNlYwNzcgR2dGlkAw--/SIG=1ebtso8dt/EXP=1214490904/**http:/images.search.yahoo.com/images/view?back=http%3A%2F%2Fimages.search.yahoo.com%2Fsearch%2Fimages%3Fp%3Darbys%26fr%3Dyfp-t-501%26ei%3Dutf-8%26js%3D1%26x%3Dwrt&amp;w=191&amp;h=164&amp;imgurl=shapefit.com%2Farbys-big.gif&amp;rurl=http%3A%2F%2Fshapefit.com%2Farbys.html&amp;size=9kB&amp;name=arbys-big.gif&amp;p=arbys&amp;type=gif&amp;oid=4e95076989e4b2b4&amp;no=1&amp;sigr=10uba43dg&amp;sigi=10qdge5qd&amp;sigb=12lere599&amp;tt=8984" TargetMode="External"/><Relationship Id="rId28" Type="http://schemas.openxmlformats.org/officeDocument/2006/relationships/image" Target="../media/image76.jpeg"/><Relationship Id="rId36" Type="http://schemas.openxmlformats.org/officeDocument/2006/relationships/image" Target="../media/image80.jpeg"/><Relationship Id="rId10" Type="http://schemas.openxmlformats.org/officeDocument/2006/relationships/image" Target="../media/image67.jpeg"/><Relationship Id="rId19" Type="http://schemas.openxmlformats.org/officeDocument/2006/relationships/hyperlink" Target="http://rds.yahoo.com/_ylt=A0WTbx5GV2JITSsA2MuJzbkF;_ylu=X3oDMTBpZTByOGFiBHBvcwMyBHNlYwNzcgR2dGlkAw--/SIG=1giea861t/EXP=1214490822/**http:/images.search.yahoo.com/images/view?back=http%3A%2F%2Fimages.search.yahoo.com%2Fsearch%2Fimages%3Fp%3Dhardees%2Blogo%26y%3DSearch%26fr%3Dyfp-t-501%26ei%3Dutf-8%26js%3D1%26x%3Dwrt&amp;w=101&amp;h=86&amp;imgurl=www.mlsisland.com%2FLogos%2Fhardees.jpg&amp;rurl=http%3A%2F%2Fwww.mlsisland.com%2FLogos%2FFastFoodLogo.html&amp;size=2.8kB&amp;name=hardees.jpg&amp;p=hardees+logo&amp;type=JPG&amp;oid=1e46db37b79a494a&amp;no=2&amp;sigr=11ghim7df&amp;sigi=1134o4o60&amp;sigb=135m0dlmc&amp;tt=20" TargetMode="External"/><Relationship Id="rId31" Type="http://schemas.openxmlformats.org/officeDocument/2006/relationships/hyperlink" Target="http://rds.yahoo.com/_ylt=A0WTbx5IWGJIFjYAM2yJzbkF;_ylu=X3oDMTBpZm5udGl1BHBvcwM1BHNlYwNzcgR2dGlkAw--/SIG=1h6ksjin4/EXP=1214491080/**http:/images.search.yahoo.com/images/view?back=http%3A%2F%2Fimages.search.yahoo.com%2Fsearch%2Fimages%3Fp%3Dtim%2Bhortons%2Blogo%26fr%3Dyfp-t-501%26ei%3Dutf-8%26js%3D1%26x%3Dwrt&amp;w=529&amp;h=131&amp;imgurl=timhortons.com%2Fimages%2Ftim-hortons-logo.jpg&amp;rurl=http%3A%2F%2Ftimhortons.com%2Fen%2Fabout%2Ffaq-gc-policy.html&amp;size=28.3kB&amp;name=tim-hortons-logo.jpg&amp;p=tim+hortons+logo&amp;type=JPG&amp;oid=4c22097ad2445822&amp;no=5&amp;sigr=11hdgdmfa&amp;sigi=11a797on1&amp;sigb=130ntb40d&amp;tt=49" TargetMode="External"/><Relationship Id="rId4" Type="http://schemas.openxmlformats.org/officeDocument/2006/relationships/image" Target="../media/image64.jpeg"/><Relationship Id="rId9" Type="http://schemas.openxmlformats.org/officeDocument/2006/relationships/hyperlink" Target="http://rds.yahoo.com/_ylt=A0WTbx5tVmJIhCwA_X2JzbkF;_ylu=X3oDMTBpdnJhMHUzBHBvcwMxBHNlYwNzcgR2dGlkAw--/SIG=1gs675pns/EXP=1214490605/**http:/images.search.yahoo.com/images/view?back=http%3A%2F%2Fimages.search.yahoo.com%2Fsearch%2Fimages%3Fp%3Dpizza%2Bhut%26fr%3Dyfp-t-501%26ei%3Dutf-8%26js%3D1%26x%3Dwrt&amp;w=200&amp;h=191&amp;imgurl=www.thebestlinks.com%2Fimages%2Fthumb%2F7%2F71%2F200px-PizzaHut.png&amp;rurl=http%3A%2F%2Fwww.thebestlinks.com%2FPizza_Hut.html&amp;size=21.2kB&amp;name=200px-PizzaHut.png&amp;p=pizza+hut&amp;type=png&amp;oid=cbc4d4d82d57b4da&amp;no=1&amp;sigr=11ac9k10g&amp;sigi=11pq37rl8&amp;sigb=12pjcsjp5&amp;tt=69219" TargetMode="External"/><Relationship Id="rId14" Type="http://schemas.openxmlformats.org/officeDocument/2006/relationships/image" Target="../media/image69.jpeg"/><Relationship Id="rId22" Type="http://schemas.openxmlformats.org/officeDocument/2006/relationships/image" Target="../media/image73.jpeg"/><Relationship Id="rId27" Type="http://schemas.openxmlformats.org/officeDocument/2006/relationships/hyperlink" Target="http://rds.yahoo.com/_ylt=A0WTb_ojWGJISV8A9AGJzbkF;_ylu=X3oDMTBpZTByOGFiBHBvcwMyBHNlYwNzcgR2dGlkAw--/SIG=1hq7a2kvn/EXP=1214491043/**http:/images.search.yahoo.com/images/view?back=http%3A%2F%2Fimages.search.yahoo.com%2Fsearch%2Fimages%3Fp%3Dwendys%2Blogo%26fr%3Dyfp-t-501%26ei%3Dutf-8%26js%3D1%26x%3Dwrt&amp;w=84&amp;h=93&amp;imgurl=eteamz.active.com%2Fsouthernindianaspikes%2Fimages%2FtWendysResturantLogo.jpg&amp;rurl=http%3A%2F%2Feteamz.active.com%2Fsouthernindianaspikes%2Fsponsors&amp;size=3.4kB&amp;name=tWendysResturantLogo.jpg&amp;p=wendys+logo&amp;type=JPG&amp;oid=c074b7602b408ca4&amp;no=2&amp;sigr=11nsei25e&amp;sigi=127b4aeqv&amp;sigb=12r4l06ij&amp;tt=117" TargetMode="External"/><Relationship Id="rId30" Type="http://schemas.openxmlformats.org/officeDocument/2006/relationships/image" Target="../media/image77.jpeg"/><Relationship Id="rId35" Type="http://schemas.openxmlformats.org/officeDocument/2006/relationships/hyperlink" Target="http://rds.yahoo.com/_ylt=A0WTb_2MWGJIyVAAGuuJzbkF;_ylu=X3oDMTBpdnJhMHUzBHBvcwMxBHNlYwNzcgR2dGlkAw--/SIG=1fqcdgueg/EXP=1214491148/**http:/images.search.yahoo.com/images/view?back=http%3A%2F%2Fimages.search.yahoo.com%2Fsearch%2Fimages%3Fp%3Dsteak%2Bn%2Bshake%26fr%3Dyfp-t-501%26ei%3Dutf-8%26js%3D1%26x%3Dwrt&amp;w=647&amp;h=515&amp;imgurl=www.tuxbro.com%2FPCSNSWing.jpg&amp;rurl=http%3A%2F%2Fwww.tuxbro.com%2Findy_triathlon_info.htm&amp;size=148kB&amp;name=PCSNSWing.jpg&amp;p=steak+n+shake&amp;type=JPG&amp;oid=438a8510b6f4ded2&amp;no=1&amp;sigr=11d3ahnil&amp;sigi=10sbm1dc7&amp;sigb=12tseeh35&amp;tt=4208" TargetMode="External"/></Relationships>
</file>

<file path=ppt/slides/_rels/slide2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8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82.jpeg"/><Relationship Id="rId5" Type="http://schemas.openxmlformats.org/officeDocument/2006/relationships/notesSlide" Target="../notesSlides/notesSlide14.xml"/><Relationship Id="rId4"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86.jpeg"/><Relationship Id="rId4" Type="http://schemas.openxmlformats.org/officeDocument/2006/relationships/image" Target="../media/image85.jpeg"/></Relationships>
</file>

<file path=ppt/slides/_rels/slide2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8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91.jpeg"/></Relationships>
</file>

<file path=ppt/slides/_rels/slide2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95.jpeg"/></Relationships>
</file>

<file path=ppt/slides/_rels/slide2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8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1.png"/><Relationship Id="rId4" Type="http://schemas.openxmlformats.org/officeDocument/2006/relationships/image" Target="../media/image9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8.xml"/><Relationship Id="rId4" Type="http://schemas.openxmlformats.org/officeDocument/2006/relationships/image" Target="../media/image99.png"/></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s>
</file>

<file path=ppt/slides/_rels/slide3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103.png"/><Relationship Id="rId4" Type="http://schemas.openxmlformats.org/officeDocument/2006/relationships/image" Target="../media/image102.pn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6.jpe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image" Target="../media/image14.png"/><Relationship Id="rId9" Type="http://schemas.openxmlformats.org/officeDocument/2006/relationships/image" Target="../media/image19.jpeg"/></Relationships>
</file>

<file path=ppt/slides/_rels/slide5.xml.rels><?xml version="1.0" encoding="UTF-8" standalone="yes"?>
<Relationships xmlns="http://schemas.openxmlformats.org/package/2006/relationships"><Relationship Id="rId8" Type="http://schemas.openxmlformats.org/officeDocument/2006/relationships/hyperlink" Target="http://www.brookshires.com/default.aspx" TargetMode="External"/><Relationship Id="rId13" Type="http://schemas.openxmlformats.org/officeDocument/2006/relationships/image" Target="../media/image28.jpeg"/><Relationship Id="rId18" Type="http://schemas.openxmlformats.org/officeDocument/2006/relationships/hyperlink" Target="http://www.meijer.com/home.jsp" TargetMode="External"/><Relationship Id="rId26" Type="http://schemas.openxmlformats.org/officeDocument/2006/relationships/image" Target="../media/image36.png"/><Relationship Id="rId39" Type="http://schemas.openxmlformats.org/officeDocument/2006/relationships/hyperlink" Target="http://www.google.com/imgres?imgurl=http://images4.fanpop.com/image/photos/22100000/Disney-Logo-classic-disney-22116496-587-407.gif&amp;imgrefurl=http://www.fanpop.com/spots/classic-disney/images/22116496/title/disney-logo&amp;h=407&amp;w=587&amp;sz=37&amp;tbnid=-Wa0ylLY_VLjJM:&amp;tbnh=73&amp;tbnw=105&amp;prev=/search?q=disney+logo&amp;tbm=isch&amp;tbo=u&amp;zoom=1&amp;q=disney+logo&amp;usg=__uxUPMYwSoT4eqkcZB62AxthJMuY=&amp;sa=X&amp;ei=r6xXULyRFsK5ywHB64HQDg&amp;ved=0CCQQ9QEwBA" TargetMode="External"/><Relationship Id="rId3" Type="http://schemas.openxmlformats.org/officeDocument/2006/relationships/image" Target="../media/image22.jpeg"/><Relationship Id="rId21" Type="http://schemas.openxmlformats.org/officeDocument/2006/relationships/image" Target="../media/image33.png"/><Relationship Id="rId34" Type="http://schemas.openxmlformats.org/officeDocument/2006/relationships/image" Target="../media/image40.jpeg"/><Relationship Id="rId42" Type="http://schemas.openxmlformats.org/officeDocument/2006/relationships/image" Target="../media/image44.jpeg"/><Relationship Id="rId7" Type="http://schemas.openxmlformats.org/officeDocument/2006/relationships/image" Target="../media/image24.png"/><Relationship Id="rId12" Type="http://schemas.openxmlformats.org/officeDocument/2006/relationships/image" Target="../media/image27.jpeg"/><Relationship Id="rId17" Type="http://schemas.openxmlformats.org/officeDocument/2006/relationships/image" Target="../media/image31.png"/><Relationship Id="rId25" Type="http://schemas.openxmlformats.org/officeDocument/2006/relationships/hyperlink" Target="http://www1.macys.com/index.ognc" TargetMode="External"/><Relationship Id="rId33" Type="http://schemas.openxmlformats.org/officeDocument/2006/relationships/hyperlink" Target="http://www.google.com/imgres?imgurl=http://blog.giftcardrescue.com/wp-content/uploads/2010/03/Darden-logo.jpg&amp;imgrefurl=http://culturewav.es/public_thought/107573&amp;h=312&amp;w=400&amp;sz=44&amp;tbnid=F8wLE-LvFRrqKM:&amp;tbnh=87&amp;tbnw=111&amp;prev=/search?q=dardens+logo&amp;tbm=isch&amp;tbo=u&amp;zoom=1&amp;q=dardens+logo&amp;usg=__xvk_mLW4gQ65qPtFZeAqMRo5LKs=&amp;sa=X&amp;ei=6qpXULLyLY7OyAGl_YDoBw&amp;ved=0CBcQ9QEwAg" TargetMode="External"/><Relationship Id="rId38" Type="http://schemas.openxmlformats.org/officeDocument/2006/relationships/image" Target="../media/image42.jpeg"/><Relationship Id="rId2" Type="http://schemas.openxmlformats.org/officeDocument/2006/relationships/hyperlink" Target="http://www.google.com/imgres?imgurl=http://images.wikia.com/farmville/images/3/39/7-eleven_logo.gif&amp;imgrefurl=http://farmville.wikia.com/wiki/File:7-eleven_logo.gif&amp;h=290&amp;w=300&amp;sz=16&amp;tbnid=Dthzn7iSWxGfxM:&amp;tbnh=80&amp;tbnw=83&amp;prev=/search?q=7+eleven+logo&amp;tbm=isch&amp;tbo=u&amp;zoom=1&amp;q=7+eleven+logo&amp;usg=__TKmpFnlqYCPnxELzvtgYsekb1pE=&amp;sa=X&amp;ei=zaxXULDvJMqMyQHQwYHwCQ&amp;ved=0CCQQ9QEwAQ" TargetMode="External"/><Relationship Id="rId16" Type="http://schemas.openxmlformats.org/officeDocument/2006/relationships/hyperlink" Target="http://rocwiki.org/Jo-Ann_Fabric_&amp;_Crafts?action=Files&amp;do=view&amp;target=Jo-Ann%20logo.gif" TargetMode="External"/><Relationship Id="rId20" Type="http://schemas.openxmlformats.org/officeDocument/2006/relationships/hyperlink" Target="http://www.homedepot.com/webapp/wcs/stores/servlet/HomePageView?langId=-1&amp;storeId=10051&amp;catalogId=10053" TargetMode="External"/><Relationship Id="rId29" Type="http://schemas.openxmlformats.org/officeDocument/2006/relationships/hyperlink" Target="http://www.google.com/imgres?imgurl=http://si.wsj.net/public/resources/images/MK-BR872_PENNEY_DV_20120125192439.jpg&amp;imgrefurl=http://online.wsj.com/article/SB10001424052970204624204577183304124402064.html&amp;h=262&amp;w=262&amp;sz=12&amp;tbnid=svkY2D1S6T9_TM:&amp;tbnh=88&amp;tbnw=88&amp;prev=/search?q=jcp+logo&amp;tbm=isch&amp;tbo=u&amp;zoom=1&amp;q=jcp+logo&amp;usg=__aSoU1gA_axyCEphbjQ2m07ilKnw=&amp;sa=X&amp;ei=rKpXUISrD4jTyAHztIHgCg&amp;ved=0CCAQ9QEwAg" TargetMode="External"/><Relationship Id="rId41" Type="http://schemas.openxmlformats.org/officeDocument/2006/relationships/hyperlink" Target="http://www.google.com/imgres?imgurl=http://images1.wikia.nocookie.net/__cb20110301103208/logopedia/images/9/9b/Fresh_%26_Easy.gif&amp;imgrefurl=http://logos.wikia.com/wiki/Fresh_%26_Easy&amp;h=1037&amp;w=1406&amp;sz=42&amp;tbnid=XMRRAVGW_D6hbM:&amp;tbnh=79&amp;tbnw=107&amp;prev=/search?q=fresh+and+easy+logo&amp;tbm=isch&amp;tbo=u&amp;zoom=1&amp;q=fresh+and+easy+logo&amp;usg=__Rdbs8yQpnHDAfkxDtHvjRzxy7Lk=&amp;sa=X&amp;ei=7qxXUNSjOse3ywGBioDQAQ&amp;ved=0CCQQ9QEwAQ" TargetMode="External"/><Relationship Id="rId1" Type="http://schemas.openxmlformats.org/officeDocument/2006/relationships/slideLayout" Target="../slideLayouts/slideLayout14.xml"/><Relationship Id="rId6" Type="http://schemas.openxmlformats.org/officeDocument/2006/relationships/hyperlink" Target="http://www.raleys.com/" TargetMode="External"/><Relationship Id="rId11" Type="http://schemas.openxmlformats.org/officeDocument/2006/relationships/hyperlink" Target="http://www.kerrdrug.com/index.html" TargetMode="External"/><Relationship Id="rId24" Type="http://schemas.openxmlformats.org/officeDocument/2006/relationships/image" Target="../media/image35.png"/><Relationship Id="rId32" Type="http://schemas.openxmlformats.org/officeDocument/2006/relationships/image" Target="../media/image39.jpeg"/><Relationship Id="rId37" Type="http://schemas.openxmlformats.org/officeDocument/2006/relationships/hyperlink" Target="http://www.google.com/imgres?imgurl=http://www.triadcouponing.com/wp-content/uploads/2011/06/family-dollar-logo.gif&amp;imgrefurl=http://www.triadcouponing.com/6193/family-dollar-coupon-policy/family-dollar-logo/&amp;h=63&amp;w=150&amp;sz=4&amp;tbnid=pRZpCaIID3NgZM:&amp;tbnh=45&amp;tbnw=108&amp;prev=/search?q=family+dollar+logo&amp;tbm=isch&amp;tbo=u&amp;zoom=1&amp;q=family+dollar+logo&amp;usg=__pThurumdh75ZJw6TPUHv_4uJ--4=&amp;sa=X&amp;ei=RatXUM_2J-f9ygH35ICwCg&amp;ved=0CDsQ9QEwCA" TargetMode="External"/><Relationship Id="rId40" Type="http://schemas.openxmlformats.org/officeDocument/2006/relationships/image" Target="../media/image43.jpeg"/><Relationship Id="rId5" Type="http://schemas.openxmlformats.org/officeDocument/2006/relationships/image" Target="../media/image23.png"/><Relationship Id="rId15" Type="http://schemas.openxmlformats.org/officeDocument/2006/relationships/image" Target="../media/image30.png"/><Relationship Id="rId23" Type="http://schemas.openxmlformats.org/officeDocument/2006/relationships/image" Target="../media/image34.png"/><Relationship Id="rId28" Type="http://schemas.openxmlformats.org/officeDocument/2006/relationships/image" Target="../media/image37.png"/><Relationship Id="rId36" Type="http://schemas.openxmlformats.org/officeDocument/2006/relationships/image" Target="../media/image41.jpeg"/><Relationship Id="rId10" Type="http://schemas.openxmlformats.org/officeDocument/2006/relationships/image" Target="../media/image26.png"/><Relationship Id="rId19" Type="http://schemas.openxmlformats.org/officeDocument/2006/relationships/image" Target="../media/image32.png"/><Relationship Id="rId31" Type="http://schemas.openxmlformats.org/officeDocument/2006/relationships/hyperlink" Target="http://www.google.com/imgres?imgurl=http://c7.valuewalk.com/wp-content/uploads/2011/12/walmart.jpg&amp;imgrefurl=http://www.valuewalk.com/2012/04/google-inc-goog-vp-nominated-for-wal-mart-stores-inc-wmt-board-seat/&amp;h=350&amp;w=700&amp;sz=35&amp;tbnid=rDrH7MyU1c5zjM:&amp;tbnh=80&amp;tbnw=160&amp;prev=/search?q=walmart+logo&amp;tbm=isch&amp;tbo=u&amp;zoom=1&amp;q=walmart+logo&amp;usg=__rrwUchCbq7d0pU6rXw6aF9X8BO8=&amp;sa=X&amp;ei=x6pXUKv1MKTRyAHbyYB4&amp;ved=0CCsQ9QEwBA" TargetMode="External"/><Relationship Id="rId4" Type="http://schemas.openxmlformats.org/officeDocument/2006/relationships/hyperlink" Target="http://en.wikipedia.org/wiki/Image:Supervalu_logo.gif" TargetMode="External"/><Relationship Id="rId9" Type="http://schemas.openxmlformats.org/officeDocument/2006/relationships/image" Target="../media/image25.png"/><Relationship Id="rId14" Type="http://schemas.openxmlformats.org/officeDocument/2006/relationships/image" Target="../media/image29.jpeg"/><Relationship Id="rId22" Type="http://schemas.openxmlformats.org/officeDocument/2006/relationships/hyperlink" Target="http://www.davidsbridal.com/index.jsp" TargetMode="External"/><Relationship Id="rId27" Type="http://schemas.openxmlformats.org/officeDocument/2006/relationships/hyperlink" Target="http://www.petsmart.com/home/index.jsp" TargetMode="External"/><Relationship Id="rId30" Type="http://schemas.openxmlformats.org/officeDocument/2006/relationships/image" Target="../media/image38.jpeg"/><Relationship Id="rId35" Type="http://schemas.openxmlformats.org/officeDocument/2006/relationships/hyperlink" Target="http://www.google.com/imgres?imgurl=http://image.mapmuse.com/images/all/logo_DOLLAR_TREE.gif&amp;imgrefurl=http://find.mapmuse.com/brand/dollar-tree&amp;h=140&amp;w=220&amp;sz=7&amp;tbnid=lFbPEZEuYParnM:&amp;tbnh=83&amp;tbnw=131&amp;prev=/search?q=dollar+tree+logo&amp;tbm=isch&amp;tbo=u&amp;zoom=1&amp;q=dollar+tree+logo&amp;usg=__zbsM-C4OuE8Yw7deUoXBwWhl4bg=&amp;sa=X&amp;ei=LKtXUMfFH8K6yAHLooHYCA&amp;ved=0CCkQ9QEwAw"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ctrTitle" idx="4294967295"/>
          </p:nvPr>
        </p:nvSpPr>
        <p:spPr>
          <a:xfrm>
            <a:off x="255588" y="1973263"/>
            <a:ext cx="7772400" cy="1103312"/>
          </a:xfrm>
        </p:spPr>
        <p:txBody>
          <a:bodyPr/>
          <a:lstStyle/>
          <a:p>
            <a:pPr eaLnBrk="1" hangingPunct="1"/>
            <a:r>
              <a:rPr lang="en-GB" smtClean="0">
                <a:latin typeface="Arial" charset="0"/>
                <a:cs typeface="Arial" charset="0"/>
              </a:rPr>
              <a:t>NCR – Research and Branding</a:t>
            </a:r>
          </a:p>
        </p:txBody>
      </p:sp>
      <p:pic>
        <p:nvPicPr>
          <p:cNvPr id="18434" name="Picture 2" descr="green-BGD-L.jpg"/>
          <p:cNvPicPr>
            <a:picLocks noChangeAspect="1"/>
          </p:cNvPicPr>
          <p:nvPr/>
        </p:nvPicPr>
        <p:blipFill>
          <a:blip r:embed="rId3"/>
          <a:srcRect/>
          <a:stretch>
            <a:fillRect/>
          </a:stretch>
        </p:blipFill>
        <p:spPr bwMode="auto">
          <a:xfrm>
            <a:off x="0" y="0"/>
            <a:ext cx="9359900" cy="5235575"/>
          </a:xfrm>
          <a:prstGeom prst="rect">
            <a:avLst/>
          </a:prstGeom>
          <a:noFill/>
          <a:ln w="9525">
            <a:noFill/>
            <a:miter lim="800000"/>
            <a:headEnd/>
            <a:tailEnd/>
          </a:ln>
        </p:spPr>
      </p:pic>
      <p:pic>
        <p:nvPicPr>
          <p:cNvPr id="18435" name="Picture 3" descr="NCR-LOGO.png"/>
          <p:cNvPicPr>
            <a:picLocks noChangeAspect="1"/>
          </p:cNvPicPr>
          <p:nvPr/>
        </p:nvPicPr>
        <p:blipFill>
          <a:blip r:embed="rId4"/>
          <a:srcRect/>
          <a:stretch>
            <a:fillRect/>
          </a:stretch>
        </p:blipFill>
        <p:spPr bwMode="auto">
          <a:xfrm>
            <a:off x="541338" y="2106613"/>
            <a:ext cx="2878137" cy="1041400"/>
          </a:xfrm>
          <a:prstGeom prst="rect">
            <a:avLst/>
          </a:prstGeom>
          <a:noFill/>
          <a:ln w="9525">
            <a:noFill/>
            <a:miter lim="800000"/>
            <a:headEnd/>
            <a:tailEnd/>
          </a:ln>
        </p:spPr>
      </p:pic>
      <p:sp>
        <p:nvSpPr>
          <p:cNvPr id="18436" name="TextBox 8"/>
          <p:cNvSpPr txBox="1">
            <a:spLocks noChangeArrowheads="1"/>
          </p:cNvSpPr>
          <p:nvPr/>
        </p:nvSpPr>
        <p:spPr bwMode="auto">
          <a:xfrm>
            <a:off x="4067175" y="2284413"/>
            <a:ext cx="5076825" cy="750887"/>
          </a:xfrm>
          <a:prstGeom prst="rect">
            <a:avLst/>
          </a:prstGeom>
          <a:noFill/>
          <a:ln w="9525">
            <a:noFill/>
            <a:miter lim="800000"/>
            <a:headEnd/>
            <a:tailEnd/>
          </a:ln>
        </p:spPr>
        <p:txBody>
          <a:bodyPr>
            <a:spAutoFit/>
          </a:bodyPr>
          <a:lstStyle/>
          <a:p>
            <a:pPr>
              <a:lnSpc>
                <a:spcPct val="80000"/>
              </a:lnSpc>
            </a:pPr>
            <a:r>
              <a:rPr lang="en-US" sz="2800" b="1">
                <a:solidFill>
                  <a:schemeClr val="bg1"/>
                </a:solidFill>
                <a:ea typeface="Frutiger 57Cn"/>
                <a:cs typeface="Frutiger 57Cn"/>
              </a:rPr>
              <a:t>NCR REALPOS Printers</a:t>
            </a:r>
          </a:p>
          <a:p>
            <a:pPr>
              <a:lnSpc>
                <a:spcPct val="80000"/>
              </a:lnSpc>
            </a:pPr>
            <a:r>
              <a:rPr lang="en-US" sz="1600">
                <a:solidFill>
                  <a:schemeClr val="bg1"/>
                </a:solidFill>
                <a:ea typeface="R Frutiger Roman"/>
                <a:cs typeface="R Frutiger Roman"/>
              </a:rPr>
              <a:t> </a:t>
            </a:r>
            <a:endParaRPr lang="en-US" sz="1000">
              <a:solidFill>
                <a:schemeClr val="bg1"/>
              </a:solidFill>
              <a:latin typeface="R Frutiger Roman"/>
              <a:ea typeface="R Frutiger Roman"/>
              <a:cs typeface="R Frutiger Roman"/>
            </a:endParaRPr>
          </a:p>
          <a:p>
            <a:endParaRPr lang="en-US" sz="800">
              <a:solidFill>
                <a:schemeClr val="bg1"/>
              </a:solidFill>
              <a:latin typeface="R Frutiger Roman"/>
              <a:ea typeface="R Frutiger Roman"/>
              <a:cs typeface="R Frutiger Roman"/>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ChangeArrowheads="1"/>
          </p:cNvSpPr>
          <p:nvPr/>
        </p:nvSpPr>
        <p:spPr bwMode="auto">
          <a:xfrm>
            <a:off x="674688" y="1493838"/>
            <a:ext cx="5508625" cy="1470025"/>
          </a:xfrm>
          <a:prstGeom prst="rect">
            <a:avLst/>
          </a:prstGeom>
          <a:noFill/>
          <a:ln w="9525">
            <a:noFill/>
            <a:miter lim="800000"/>
            <a:headEnd/>
            <a:tailEnd/>
          </a:ln>
        </p:spPr>
        <p:txBody>
          <a:bodyPr/>
          <a:lstStyle/>
          <a:p>
            <a:pPr defTabSz="914400">
              <a:spcBef>
                <a:spcPct val="20000"/>
              </a:spcBef>
              <a:buClr>
                <a:srgbClr val="0000FF"/>
              </a:buClr>
              <a:buFont typeface="Times New Roman" pitchFamily="18" charset="0"/>
              <a:buNone/>
            </a:pPr>
            <a:r>
              <a:rPr lang="en-US" sz="2000">
                <a:solidFill>
                  <a:srgbClr val="232323"/>
                </a:solidFill>
              </a:rPr>
              <a:t>A direct thermal printer technology that simultaneously images both sides of the thermal receipt; the printer has 2 thermal print heads. </a:t>
            </a:r>
          </a:p>
        </p:txBody>
      </p:sp>
      <p:pic>
        <p:nvPicPr>
          <p:cNvPr id="31746" name="Picture 3" descr="CD234_20a_RP7168"/>
          <p:cNvPicPr>
            <a:picLocks noChangeAspect="1" noChangeArrowheads="1"/>
          </p:cNvPicPr>
          <p:nvPr/>
        </p:nvPicPr>
        <p:blipFill>
          <a:blip r:embed="rId3"/>
          <a:srcRect/>
          <a:stretch>
            <a:fillRect/>
          </a:stretch>
        </p:blipFill>
        <p:spPr bwMode="auto">
          <a:xfrm>
            <a:off x="674688" y="3165475"/>
            <a:ext cx="3200400" cy="1631950"/>
          </a:xfrm>
          <a:prstGeom prst="rect">
            <a:avLst/>
          </a:prstGeom>
          <a:noFill/>
          <a:ln w="9525">
            <a:noFill/>
            <a:miter lim="800000"/>
            <a:headEnd/>
            <a:tailEnd/>
          </a:ln>
        </p:spPr>
      </p:pic>
      <p:sp>
        <p:nvSpPr>
          <p:cNvPr id="31747" name="Rectangle 4"/>
          <p:cNvSpPr>
            <a:spLocks noChangeArrowheads="1"/>
          </p:cNvSpPr>
          <p:nvPr/>
        </p:nvSpPr>
        <p:spPr bwMode="auto">
          <a:xfrm>
            <a:off x="3590925" y="4122738"/>
            <a:ext cx="5276850" cy="944562"/>
          </a:xfrm>
          <a:prstGeom prst="rect">
            <a:avLst/>
          </a:prstGeom>
          <a:noFill/>
          <a:ln w="9525" algn="ctr">
            <a:noFill/>
            <a:miter lim="800000"/>
            <a:headEnd/>
            <a:tailEnd/>
          </a:ln>
        </p:spPr>
        <p:txBody>
          <a:bodyPr/>
          <a:lstStyle/>
          <a:p>
            <a:pPr defTabSz="914400">
              <a:spcBef>
                <a:spcPct val="20000"/>
              </a:spcBef>
              <a:buClr>
                <a:srgbClr val="0000FF"/>
              </a:buClr>
              <a:buFont typeface="Times New Roman" pitchFamily="18" charset="0"/>
              <a:buNone/>
            </a:pPr>
            <a:r>
              <a:rPr lang="en-US" sz="2000">
                <a:solidFill>
                  <a:srgbClr val="232323"/>
                </a:solidFill>
              </a:rPr>
              <a:t>The thermal paper is coated on both sides using traditional thermal chemistry.</a:t>
            </a:r>
          </a:p>
        </p:txBody>
      </p:sp>
      <p:pic>
        <p:nvPicPr>
          <p:cNvPr id="31748" name="Picture 5"/>
          <p:cNvPicPr>
            <a:picLocks noChangeAspect="1" noChangeArrowheads="1"/>
          </p:cNvPicPr>
          <p:nvPr/>
        </p:nvPicPr>
        <p:blipFill>
          <a:blip r:embed="rId4"/>
          <a:srcRect/>
          <a:stretch>
            <a:fillRect/>
          </a:stretch>
        </p:blipFill>
        <p:spPr bwMode="auto">
          <a:xfrm>
            <a:off x="7315200" y="1428750"/>
            <a:ext cx="1362075" cy="1535113"/>
          </a:xfrm>
          <a:prstGeom prst="rect">
            <a:avLst/>
          </a:prstGeom>
          <a:noFill/>
          <a:ln w="9525">
            <a:noFill/>
            <a:miter lim="800000"/>
            <a:headEnd/>
            <a:tailEnd/>
          </a:ln>
        </p:spPr>
      </p:pic>
      <p:sp>
        <p:nvSpPr>
          <p:cNvPr id="158726" name="Rectangle 6"/>
          <p:cNvSpPr>
            <a:spLocks noChangeArrowheads="1"/>
          </p:cNvSpPr>
          <p:nvPr/>
        </p:nvSpPr>
        <p:spPr bwMode="auto">
          <a:xfrm>
            <a:off x="395288" y="857250"/>
            <a:ext cx="8686800" cy="581025"/>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eaLnBrk="0" hangingPunct="0">
              <a:spcBef>
                <a:spcPct val="30000"/>
              </a:spcBef>
              <a:spcAft>
                <a:spcPct val="30000"/>
              </a:spcAft>
              <a:buClr>
                <a:srgbClr val="0000FF"/>
              </a:buClr>
              <a:buFont typeface="Times New Roman" pitchFamily="18" charset="0"/>
              <a:buNone/>
              <a:defRPr/>
            </a:pPr>
            <a:r>
              <a:rPr lang="en-US" sz="1600" b="1">
                <a:solidFill>
                  <a:srgbClr val="552A9C"/>
                </a:solidFill>
                <a:latin typeface="Verdana" pitchFamily="34" charset="0"/>
                <a:ea typeface="MS PGothic" pitchFamily="34" charset="-128"/>
              </a:rPr>
              <a:t>2ST™ Technology provides next generation printing performance, while leveraging all the strengths of traditional thermal printing</a:t>
            </a:r>
          </a:p>
        </p:txBody>
      </p:sp>
      <p:pic>
        <p:nvPicPr>
          <p:cNvPr id="31750" name="Picture 7" descr="2ST_Pritnters_Small"/>
          <p:cNvPicPr>
            <a:picLocks noChangeAspect="1" noChangeArrowheads="1"/>
          </p:cNvPicPr>
          <p:nvPr/>
        </p:nvPicPr>
        <p:blipFill>
          <a:blip r:embed="rId5"/>
          <a:srcRect/>
          <a:stretch>
            <a:fillRect/>
          </a:stretch>
        </p:blipFill>
        <p:spPr bwMode="auto">
          <a:xfrm>
            <a:off x="5500688" y="2921000"/>
            <a:ext cx="1944687" cy="1201738"/>
          </a:xfrm>
          <a:prstGeom prst="rect">
            <a:avLst/>
          </a:prstGeom>
          <a:noFill/>
          <a:ln w="9525">
            <a:noFill/>
            <a:miter lim="800000"/>
            <a:headEnd/>
            <a:tailEnd/>
          </a:ln>
        </p:spPr>
      </p:pic>
      <p:sp>
        <p:nvSpPr>
          <p:cNvPr id="31751" name="Rectangle 8"/>
          <p:cNvSpPr>
            <a:spLocks noGrp="1"/>
          </p:cNvSpPr>
          <p:nvPr>
            <p:ph type="title"/>
          </p:nvPr>
        </p:nvSpPr>
        <p:spPr>
          <a:xfrm>
            <a:off x="638175" y="0"/>
            <a:ext cx="8229600" cy="603250"/>
          </a:xfrm>
        </p:spPr>
        <p:txBody>
          <a:bodyPr/>
          <a:lstStyle/>
          <a:p>
            <a:pPr eaLnBrk="1" hangingPunct="1"/>
            <a:r>
              <a:rPr lang="en-US" smtClean="0">
                <a:latin typeface="Arial" charset="0"/>
                <a:cs typeface="Arial" charset="0"/>
              </a:rPr>
              <a:t>What is 2ST…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793" name="Picture 2" descr="CD234_20a_RP7168"/>
          <p:cNvPicPr>
            <a:picLocks noChangeAspect="1" noChangeArrowheads="1"/>
          </p:cNvPicPr>
          <p:nvPr/>
        </p:nvPicPr>
        <p:blipFill>
          <a:blip r:embed="rId3"/>
          <a:srcRect b="5013"/>
          <a:stretch>
            <a:fillRect/>
          </a:stretch>
        </p:blipFill>
        <p:spPr bwMode="auto">
          <a:xfrm>
            <a:off x="5021263" y="3030538"/>
            <a:ext cx="4122737" cy="1952625"/>
          </a:xfrm>
          <a:prstGeom prst="rect">
            <a:avLst/>
          </a:prstGeom>
          <a:noFill/>
          <a:ln w="9525">
            <a:noFill/>
            <a:miter lim="800000"/>
            <a:headEnd/>
            <a:tailEnd/>
          </a:ln>
        </p:spPr>
      </p:pic>
      <p:sp>
        <p:nvSpPr>
          <p:cNvPr id="33794" name="Rectangle 3"/>
          <p:cNvSpPr>
            <a:spLocks noGrp="1"/>
          </p:cNvSpPr>
          <p:nvPr>
            <p:ph type="title"/>
          </p:nvPr>
        </p:nvSpPr>
        <p:spPr>
          <a:xfrm>
            <a:off x="538163" y="0"/>
            <a:ext cx="8229600" cy="603250"/>
          </a:xfrm>
        </p:spPr>
        <p:txBody>
          <a:bodyPr/>
          <a:lstStyle/>
          <a:p>
            <a:pPr eaLnBrk="1" hangingPunct="1"/>
            <a:r>
              <a:rPr lang="en-US" smtClean="0">
                <a:latin typeface="Arial" charset="0"/>
                <a:cs typeface="Arial" charset="0"/>
              </a:rPr>
              <a:t>NCR RealPOS Two-Sided Printer Benefits</a:t>
            </a:r>
          </a:p>
        </p:txBody>
      </p:sp>
      <p:sp>
        <p:nvSpPr>
          <p:cNvPr id="33795" name="Rectangle 4"/>
          <p:cNvSpPr>
            <a:spLocks noGrp="1"/>
          </p:cNvSpPr>
          <p:nvPr>
            <p:ph type="body" sz="half" idx="1"/>
          </p:nvPr>
        </p:nvSpPr>
        <p:spPr>
          <a:xfrm>
            <a:off x="614363" y="547688"/>
            <a:ext cx="4038600" cy="4384675"/>
          </a:xfrm>
        </p:spPr>
        <p:txBody>
          <a:bodyPr>
            <a:spAutoFit/>
          </a:bodyPr>
          <a:lstStyle/>
          <a:p>
            <a:pPr eaLnBrk="1" hangingPunct="1">
              <a:spcBef>
                <a:spcPct val="25000"/>
              </a:spcBef>
              <a:spcAft>
                <a:spcPct val="25000"/>
              </a:spcAft>
            </a:pPr>
            <a:r>
              <a:rPr lang="en-US" b="1" smtClean="0">
                <a:solidFill>
                  <a:srgbClr val="552A9C"/>
                </a:solidFill>
                <a:latin typeface="Arial" charset="0"/>
                <a:cs typeface="Arial" charset="0"/>
              </a:rPr>
              <a:t>Improved Operational Efficiency</a:t>
            </a:r>
          </a:p>
          <a:p>
            <a:pPr lvl="1" eaLnBrk="1" hangingPunct="1">
              <a:spcBef>
                <a:spcPct val="25000"/>
              </a:spcBef>
              <a:spcAft>
                <a:spcPct val="25000"/>
              </a:spcAft>
            </a:pPr>
            <a:r>
              <a:rPr lang="en-US" smtClean="0">
                <a:solidFill>
                  <a:schemeClr val="tx2"/>
                </a:solidFill>
                <a:latin typeface="Arial" charset="0"/>
                <a:cs typeface="Arial" charset="0"/>
              </a:rPr>
              <a:t>Front End Time Savings</a:t>
            </a:r>
          </a:p>
          <a:p>
            <a:pPr lvl="2" eaLnBrk="1" hangingPunct="1">
              <a:spcBef>
                <a:spcPct val="25000"/>
              </a:spcBef>
              <a:spcAft>
                <a:spcPct val="25000"/>
              </a:spcAft>
            </a:pPr>
            <a:r>
              <a:rPr lang="en-US" smtClean="0">
                <a:solidFill>
                  <a:schemeClr val="tx2"/>
                </a:solidFill>
                <a:latin typeface="Arial" charset="0"/>
                <a:cs typeface="Arial" charset="0"/>
              </a:rPr>
              <a:t>Fewer roll changes  </a:t>
            </a:r>
          </a:p>
          <a:p>
            <a:pPr lvl="1" eaLnBrk="1" hangingPunct="1">
              <a:spcBef>
                <a:spcPct val="25000"/>
              </a:spcBef>
              <a:spcAft>
                <a:spcPct val="25000"/>
              </a:spcAft>
            </a:pPr>
            <a:r>
              <a:rPr lang="en-US" smtClean="0">
                <a:solidFill>
                  <a:schemeClr val="tx2"/>
                </a:solidFill>
                <a:latin typeface="Arial" charset="0"/>
                <a:cs typeface="Arial" charset="0"/>
              </a:rPr>
              <a:t>Paper Cost Reduction</a:t>
            </a:r>
          </a:p>
          <a:p>
            <a:pPr lvl="2" eaLnBrk="1" hangingPunct="1">
              <a:spcBef>
                <a:spcPct val="25000"/>
              </a:spcBef>
              <a:spcAft>
                <a:spcPct val="25000"/>
              </a:spcAft>
            </a:pPr>
            <a:r>
              <a:rPr lang="en-US" smtClean="0">
                <a:solidFill>
                  <a:schemeClr val="tx2"/>
                </a:solidFill>
                <a:latin typeface="Arial" charset="0"/>
                <a:cs typeface="Arial" charset="0"/>
              </a:rPr>
              <a:t>Up to 45% less paper </a:t>
            </a:r>
          </a:p>
          <a:p>
            <a:pPr lvl="2" eaLnBrk="1" hangingPunct="1">
              <a:spcBef>
                <a:spcPct val="25000"/>
              </a:spcBef>
              <a:spcAft>
                <a:spcPct val="25000"/>
              </a:spcAft>
            </a:pPr>
            <a:r>
              <a:rPr lang="en-US" smtClean="0">
                <a:solidFill>
                  <a:schemeClr val="tx2"/>
                </a:solidFill>
                <a:latin typeface="Arial" charset="0"/>
                <a:cs typeface="Arial" charset="0"/>
              </a:rPr>
              <a:t>Reduce paper costs by </a:t>
            </a:r>
            <a:br>
              <a:rPr lang="en-US" smtClean="0">
                <a:solidFill>
                  <a:schemeClr val="tx2"/>
                </a:solidFill>
                <a:latin typeface="Arial" charset="0"/>
                <a:cs typeface="Arial" charset="0"/>
              </a:rPr>
            </a:br>
            <a:r>
              <a:rPr lang="en-US" smtClean="0">
                <a:solidFill>
                  <a:schemeClr val="tx2"/>
                </a:solidFill>
                <a:latin typeface="Arial" charset="0"/>
                <a:cs typeface="Arial" charset="0"/>
              </a:rPr>
              <a:t>5% to 25%</a:t>
            </a:r>
          </a:p>
          <a:p>
            <a:pPr lvl="1" eaLnBrk="1" hangingPunct="1">
              <a:spcBef>
                <a:spcPct val="25000"/>
              </a:spcBef>
              <a:spcAft>
                <a:spcPct val="25000"/>
              </a:spcAft>
            </a:pPr>
            <a:r>
              <a:rPr lang="en-US" smtClean="0">
                <a:solidFill>
                  <a:schemeClr val="tx2"/>
                </a:solidFill>
                <a:latin typeface="Arial" charset="0"/>
                <a:cs typeface="Arial" charset="0"/>
              </a:rPr>
              <a:t>Freight and Storage Cost Reduction</a:t>
            </a:r>
          </a:p>
          <a:p>
            <a:pPr lvl="2" eaLnBrk="1" hangingPunct="1">
              <a:spcBef>
                <a:spcPct val="25000"/>
              </a:spcBef>
              <a:spcAft>
                <a:spcPct val="25000"/>
              </a:spcAft>
            </a:pPr>
            <a:r>
              <a:rPr lang="en-US" smtClean="0">
                <a:solidFill>
                  <a:schemeClr val="tx2"/>
                </a:solidFill>
                <a:latin typeface="Arial" charset="0"/>
                <a:cs typeface="Arial" charset="0"/>
              </a:rPr>
              <a:t>Reduces truck shipments </a:t>
            </a:r>
            <a:br>
              <a:rPr lang="en-US" smtClean="0">
                <a:solidFill>
                  <a:schemeClr val="tx2"/>
                </a:solidFill>
                <a:latin typeface="Arial" charset="0"/>
                <a:cs typeface="Arial" charset="0"/>
              </a:rPr>
            </a:br>
            <a:r>
              <a:rPr lang="en-US" smtClean="0">
                <a:solidFill>
                  <a:schemeClr val="tx2"/>
                </a:solidFill>
                <a:latin typeface="Arial" charset="0"/>
                <a:cs typeface="Arial" charset="0"/>
              </a:rPr>
              <a:t>chain wide</a:t>
            </a:r>
          </a:p>
          <a:p>
            <a:pPr lvl="2" eaLnBrk="1" hangingPunct="1">
              <a:spcBef>
                <a:spcPct val="25000"/>
              </a:spcBef>
              <a:spcAft>
                <a:spcPct val="25000"/>
              </a:spcAft>
            </a:pPr>
            <a:r>
              <a:rPr lang="en-US" smtClean="0">
                <a:solidFill>
                  <a:schemeClr val="tx2"/>
                </a:solidFill>
                <a:latin typeface="Arial" charset="0"/>
                <a:cs typeface="Arial" charset="0"/>
              </a:rPr>
              <a:t>Storage savings of 16-23% </a:t>
            </a:r>
          </a:p>
          <a:p>
            <a:pPr lvl="1" eaLnBrk="1" hangingPunct="1">
              <a:spcBef>
                <a:spcPct val="25000"/>
              </a:spcBef>
              <a:spcAft>
                <a:spcPct val="25000"/>
              </a:spcAft>
            </a:pPr>
            <a:r>
              <a:rPr lang="en-US" smtClean="0">
                <a:solidFill>
                  <a:schemeClr val="tx2"/>
                </a:solidFill>
                <a:latin typeface="Arial" charset="0"/>
                <a:cs typeface="Arial" charset="0"/>
              </a:rPr>
              <a:t>Enhanced Receipt Security </a:t>
            </a:r>
          </a:p>
        </p:txBody>
      </p:sp>
      <p:sp>
        <p:nvSpPr>
          <p:cNvPr id="33796" name="Rectangle 5"/>
          <p:cNvSpPr>
            <a:spLocks noGrp="1"/>
          </p:cNvSpPr>
          <p:nvPr>
            <p:ph type="body" sz="half" idx="2"/>
          </p:nvPr>
        </p:nvSpPr>
        <p:spPr>
          <a:xfrm>
            <a:off x="4805363" y="785813"/>
            <a:ext cx="4038600" cy="2790825"/>
          </a:xfrm>
        </p:spPr>
        <p:txBody>
          <a:bodyPr>
            <a:spAutoFit/>
          </a:bodyPr>
          <a:lstStyle/>
          <a:p>
            <a:pPr eaLnBrk="1" hangingPunct="1">
              <a:spcBef>
                <a:spcPct val="25000"/>
              </a:spcBef>
              <a:spcAft>
                <a:spcPct val="25000"/>
              </a:spcAft>
            </a:pPr>
            <a:r>
              <a:rPr lang="en-US" sz="1600" b="1" smtClean="0">
                <a:solidFill>
                  <a:srgbClr val="552A9C"/>
                </a:solidFill>
                <a:latin typeface="Arial" charset="0"/>
                <a:cs typeface="Arial" charset="0"/>
              </a:rPr>
              <a:t>Improved Customer Service</a:t>
            </a:r>
          </a:p>
          <a:p>
            <a:pPr lvl="1" eaLnBrk="1" hangingPunct="1">
              <a:spcBef>
                <a:spcPct val="25000"/>
              </a:spcBef>
              <a:spcAft>
                <a:spcPct val="25000"/>
              </a:spcAft>
            </a:pPr>
            <a:r>
              <a:rPr lang="en-US" sz="1600" smtClean="0">
                <a:solidFill>
                  <a:schemeClr val="tx2"/>
                </a:solidFill>
                <a:latin typeface="Arial" charset="0"/>
                <a:cs typeface="Arial" charset="0"/>
              </a:rPr>
              <a:t>More Manageable Receipt </a:t>
            </a:r>
          </a:p>
          <a:p>
            <a:pPr lvl="1" eaLnBrk="1" hangingPunct="1">
              <a:spcBef>
                <a:spcPct val="25000"/>
              </a:spcBef>
              <a:spcAft>
                <a:spcPct val="25000"/>
              </a:spcAft>
            </a:pPr>
            <a:r>
              <a:rPr lang="en-US" sz="1600" smtClean="0">
                <a:solidFill>
                  <a:schemeClr val="tx2"/>
                </a:solidFill>
                <a:latin typeface="Arial" charset="0"/>
                <a:cs typeface="Arial" charset="0"/>
              </a:rPr>
              <a:t>Environmental Friendly</a:t>
            </a:r>
          </a:p>
          <a:p>
            <a:pPr eaLnBrk="1" hangingPunct="1">
              <a:spcBef>
                <a:spcPct val="25000"/>
              </a:spcBef>
              <a:spcAft>
                <a:spcPct val="25000"/>
              </a:spcAft>
            </a:pPr>
            <a:r>
              <a:rPr lang="en-US" sz="1600" b="1" smtClean="0">
                <a:solidFill>
                  <a:srgbClr val="552A9C"/>
                </a:solidFill>
                <a:latin typeface="Arial" charset="0"/>
                <a:cs typeface="Arial" charset="0"/>
              </a:rPr>
              <a:t>Receipt Used as Promotional Tool</a:t>
            </a:r>
          </a:p>
          <a:p>
            <a:pPr lvl="1" eaLnBrk="1" hangingPunct="1">
              <a:spcBef>
                <a:spcPct val="25000"/>
              </a:spcBef>
              <a:spcAft>
                <a:spcPct val="25000"/>
              </a:spcAft>
            </a:pPr>
            <a:r>
              <a:rPr lang="en-US" sz="1600" smtClean="0">
                <a:solidFill>
                  <a:schemeClr val="tx2"/>
                </a:solidFill>
                <a:latin typeface="Arial" charset="0"/>
                <a:cs typeface="Arial" charset="0"/>
              </a:rPr>
              <a:t>Color Draws Customer Attention</a:t>
            </a:r>
          </a:p>
          <a:p>
            <a:pPr lvl="1" eaLnBrk="1" hangingPunct="1">
              <a:spcBef>
                <a:spcPct val="25000"/>
              </a:spcBef>
              <a:spcAft>
                <a:spcPct val="25000"/>
              </a:spcAft>
            </a:pPr>
            <a:r>
              <a:rPr lang="en-US" sz="1600" smtClean="0">
                <a:solidFill>
                  <a:schemeClr val="tx2"/>
                </a:solidFill>
                <a:latin typeface="Arial" charset="0"/>
                <a:cs typeface="Arial" charset="0"/>
              </a:rPr>
              <a:t>Change Promotions Daily or </a:t>
            </a:r>
            <a:br>
              <a:rPr lang="en-US" sz="1600" smtClean="0">
                <a:solidFill>
                  <a:schemeClr val="tx2"/>
                </a:solidFill>
                <a:latin typeface="Arial" charset="0"/>
                <a:cs typeface="Arial" charset="0"/>
              </a:rPr>
            </a:br>
            <a:r>
              <a:rPr lang="en-US" sz="1600" smtClean="0">
                <a:solidFill>
                  <a:schemeClr val="tx2"/>
                </a:solidFill>
                <a:latin typeface="Arial" charset="0"/>
                <a:cs typeface="Arial" charset="0"/>
              </a:rPr>
              <a:t>by Transaction</a:t>
            </a:r>
          </a:p>
          <a:p>
            <a:pPr eaLnBrk="1" hangingPunct="1">
              <a:spcBef>
                <a:spcPct val="25000"/>
              </a:spcBef>
              <a:spcAft>
                <a:spcPct val="25000"/>
              </a:spcAft>
            </a:pPr>
            <a:endParaRPr lang="en-US" sz="1600" smtClean="0">
              <a:solidFill>
                <a:schemeClr val="tx2"/>
              </a:solidFill>
              <a:latin typeface="Arial" charset="0"/>
              <a:cs typeface="Arial"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trad grocery rec - low res"/>
          <p:cNvPicPr>
            <a:picLocks noChangeAspect="1" noChangeArrowheads="1"/>
          </p:cNvPicPr>
          <p:nvPr/>
        </p:nvPicPr>
        <p:blipFill>
          <a:blip r:embed="rId3"/>
          <a:srcRect/>
          <a:stretch>
            <a:fillRect/>
          </a:stretch>
        </p:blipFill>
        <p:spPr bwMode="auto">
          <a:xfrm>
            <a:off x="1219200" y="898525"/>
            <a:ext cx="1544638" cy="3540125"/>
          </a:xfrm>
          <a:prstGeom prst="rect">
            <a:avLst/>
          </a:prstGeom>
          <a:noFill/>
          <a:ln w="3175">
            <a:noFill/>
            <a:miter lim="800000"/>
            <a:headEnd/>
            <a:tailEnd/>
          </a:ln>
        </p:spPr>
      </p:pic>
      <p:sp>
        <p:nvSpPr>
          <p:cNvPr id="35842" name="Rectangle 3"/>
          <p:cNvSpPr>
            <a:spLocks noGrp="1"/>
          </p:cNvSpPr>
          <p:nvPr>
            <p:ph type="title"/>
          </p:nvPr>
        </p:nvSpPr>
        <p:spPr/>
        <p:txBody>
          <a:bodyPr/>
          <a:lstStyle/>
          <a:p>
            <a:pPr eaLnBrk="1" hangingPunct="1"/>
            <a:r>
              <a:rPr lang="en-US" smtClean="0">
                <a:latin typeface="Arial" charset="0"/>
                <a:cs typeface="Arial" charset="0"/>
              </a:rPr>
              <a:t>Efficient</a:t>
            </a:r>
            <a:br>
              <a:rPr lang="en-US" smtClean="0">
                <a:latin typeface="Arial" charset="0"/>
                <a:cs typeface="Arial" charset="0"/>
              </a:rPr>
            </a:br>
            <a:r>
              <a:rPr lang="en-US" sz="1600" smtClean="0">
                <a:latin typeface="Arial" charset="0"/>
                <a:cs typeface="Arial" charset="0"/>
              </a:rPr>
              <a:t>(Operational Benefits)</a:t>
            </a:r>
          </a:p>
        </p:txBody>
      </p:sp>
      <p:sp>
        <p:nvSpPr>
          <p:cNvPr id="35843" name="Text Box 4"/>
          <p:cNvSpPr txBox="1">
            <a:spLocks noChangeArrowheads="1"/>
          </p:cNvSpPr>
          <p:nvPr/>
        </p:nvSpPr>
        <p:spPr bwMode="auto">
          <a:xfrm>
            <a:off x="457200" y="4475163"/>
            <a:ext cx="2819400" cy="336550"/>
          </a:xfrm>
          <a:prstGeom prst="rect">
            <a:avLst/>
          </a:prstGeom>
          <a:solidFill>
            <a:srgbClr val="CC0000"/>
          </a:solidFill>
          <a:ln w="9525">
            <a:noFill/>
            <a:miter lim="800000"/>
            <a:headEnd/>
            <a:tailEnd/>
          </a:ln>
        </p:spPr>
        <p:txBody>
          <a:bodyPr>
            <a:spAutoFit/>
          </a:bodyPr>
          <a:lstStyle/>
          <a:p>
            <a:pPr algn="ctr" eaLnBrk="0" hangingPunct="0"/>
            <a:r>
              <a:rPr lang="en-US" sz="1600" b="1">
                <a:solidFill>
                  <a:schemeClr val="bg1"/>
                </a:solidFill>
                <a:latin typeface="Verdana" pitchFamily="34" charset="0"/>
              </a:rPr>
              <a:t>Traditional Receipt</a:t>
            </a:r>
          </a:p>
        </p:txBody>
      </p:sp>
      <p:sp>
        <p:nvSpPr>
          <p:cNvPr id="35844" name="Text Box 5"/>
          <p:cNvSpPr txBox="1">
            <a:spLocks noChangeArrowheads="1"/>
          </p:cNvSpPr>
          <p:nvPr/>
        </p:nvSpPr>
        <p:spPr bwMode="auto">
          <a:xfrm>
            <a:off x="4648200" y="1143000"/>
            <a:ext cx="1600200" cy="436563"/>
          </a:xfrm>
          <a:prstGeom prst="rect">
            <a:avLst/>
          </a:prstGeom>
          <a:solidFill>
            <a:srgbClr val="CC0000"/>
          </a:solidFill>
          <a:ln w="9525">
            <a:noFill/>
            <a:miter lim="800000"/>
            <a:headEnd/>
            <a:tailEnd/>
          </a:ln>
        </p:spPr>
        <p:txBody>
          <a:bodyPr>
            <a:spAutoFit/>
          </a:bodyPr>
          <a:lstStyle/>
          <a:p>
            <a:pPr algn="ctr" eaLnBrk="0" hangingPunct="0"/>
            <a:r>
              <a:rPr lang="en-US" sz="1600" b="1">
                <a:solidFill>
                  <a:schemeClr val="bg1"/>
                </a:solidFill>
                <a:latin typeface="Verdana" pitchFamily="34" charset="0"/>
              </a:rPr>
              <a:t>2ST Receipt</a:t>
            </a:r>
          </a:p>
          <a:p>
            <a:pPr algn="ctr" eaLnBrk="0" hangingPunct="0"/>
            <a:r>
              <a:rPr lang="en-US" sz="1600" b="1">
                <a:solidFill>
                  <a:schemeClr val="bg1"/>
                </a:solidFill>
                <a:latin typeface="Verdana" pitchFamily="34" charset="0"/>
              </a:rPr>
              <a:t>(front)</a:t>
            </a:r>
          </a:p>
        </p:txBody>
      </p:sp>
      <p:sp>
        <p:nvSpPr>
          <p:cNvPr id="35845" name="Text Box 6"/>
          <p:cNvSpPr txBox="1">
            <a:spLocks noChangeArrowheads="1"/>
          </p:cNvSpPr>
          <p:nvPr/>
        </p:nvSpPr>
        <p:spPr bwMode="auto">
          <a:xfrm>
            <a:off x="6781800" y="1143000"/>
            <a:ext cx="1600200" cy="436563"/>
          </a:xfrm>
          <a:prstGeom prst="rect">
            <a:avLst/>
          </a:prstGeom>
          <a:solidFill>
            <a:srgbClr val="CC0000"/>
          </a:solidFill>
          <a:ln w="9525">
            <a:noFill/>
            <a:miter lim="800000"/>
            <a:headEnd/>
            <a:tailEnd/>
          </a:ln>
        </p:spPr>
        <p:txBody>
          <a:bodyPr>
            <a:spAutoFit/>
          </a:bodyPr>
          <a:lstStyle/>
          <a:p>
            <a:pPr algn="ctr" eaLnBrk="0" hangingPunct="0"/>
            <a:r>
              <a:rPr lang="en-US" sz="1600" b="1">
                <a:solidFill>
                  <a:schemeClr val="bg1"/>
                </a:solidFill>
                <a:latin typeface="Verdana" pitchFamily="34" charset="0"/>
              </a:rPr>
              <a:t>2ST Receipt</a:t>
            </a:r>
          </a:p>
          <a:p>
            <a:pPr algn="ctr" eaLnBrk="0" hangingPunct="0"/>
            <a:r>
              <a:rPr lang="en-US" sz="1600" b="1">
                <a:solidFill>
                  <a:schemeClr val="bg1"/>
                </a:solidFill>
                <a:latin typeface="Verdana" pitchFamily="34" charset="0"/>
              </a:rPr>
              <a:t>(back)</a:t>
            </a:r>
          </a:p>
        </p:txBody>
      </p:sp>
      <p:sp>
        <p:nvSpPr>
          <p:cNvPr id="35846" name="Text Box 7"/>
          <p:cNvSpPr txBox="1">
            <a:spLocks noChangeArrowheads="1"/>
          </p:cNvSpPr>
          <p:nvPr/>
        </p:nvSpPr>
        <p:spPr bwMode="auto">
          <a:xfrm>
            <a:off x="4648200" y="4171950"/>
            <a:ext cx="3962400" cy="336550"/>
          </a:xfrm>
          <a:prstGeom prst="rect">
            <a:avLst/>
          </a:prstGeom>
          <a:solidFill>
            <a:srgbClr val="CC0000"/>
          </a:solidFill>
          <a:ln w="9525">
            <a:noFill/>
            <a:miter lim="800000"/>
            <a:headEnd/>
            <a:tailEnd/>
          </a:ln>
        </p:spPr>
        <p:txBody>
          <a:bodyPr>
            <a:spAutoFit/>
          </a:bodyPr>
          <a:lstStyle/>
          <a:p>
            <a:pPr algn="ctr" eaLnBrk="0" hangingPunct="0"/>
            <a:r>
              <a:rPr lang="en-US" sz="1600" b="1">
                <a:solidFill>
                  <a:schemeClr val="bg1"/>
                </a:solidFill>
                <a:latin typeface="Verdana" pitchFamily="34" charset="0"/>
              </a:rPr>
              <a:t>Up to a 45% Reduction</a:t>
            </a:r>
          </a:p>
        </p:txBody>
      </p:sp>
      <p:pic>
        <p:nvPicPr>
          <p:cNvPr id="35847" name="Picture 8" descr="2ST grocery - rear - low res"/>
          <p:cNvPicPr>
            <a:picLocks noChangeAspect="1" noChangeArrowheads="1"/>
          </p:cNvPicPr>
          <p:nvPr/>
        </p:nvPicPr>
        <p:blipFill>
          <a:blip r:embed="rId4"/>
          <a:srcRect/>
          <a:stretch>
            <a:fillRect/>
          </a:stretch>
        </p:blipFill>
        <p:spPr bwMode="auto">
          <a:xfrm>
            <a:off x="6781800" y="1657350"/>
            <a:ext cx="1709738" cy="2416175"/>
          </a:xfrm>
          <a:prstGeom prst="rect">
            <a:avLst/>
          </a:prstGeom>
          <a:noFill/>
          <a:ln w="9525">
            <a:noFill/>
            <a:miter lim="800000"/>
            <a:headEnd/>
            <a:tailEnd/>
          </a:ln>
        </p:spPr>
      </p:pic>
      <p:pic>
        <p:nvPicPr>
          <p:cNvPr id="35848" name="Picture 9" descr="2ST grocery - front - low res"/>
          <p:cNvPicPr>
            <a:picLocks noChangeAspect="1" noChangeArrowheads="1"/>
          </p:cNvPicPr>
          <p:nvPr/>
        </p:nvPicPr>
        <p:blipFill>
          <a:blip r:embed="rId5"/>
          <a:srcRect/>
          <a:stretch>
            <a:fillRect/>
          </a:stretch>
        </p:blipFill>
        <p:spPr bwMode="auto">
          <a:xfrm>
            <a:off x="4724400" y="1714500"/>
            <a:ext cx="1435100" cy="22494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p:cNvSpPr>
          <p:nvPr>
            <p:ph type="title"/>
          </p:nvPr>
        </p:nvSpPr>
        <p:spPr>
          <a:xfrm>
            <a:off x="638175" y="0"/>
            <a:ext cx="8229600" cy="603250"/>
          </a:xfrm>
        </p:spPr>
        <p:txBody>
          <a:bodyPr/>
          <a:lstStyle/>
          <a:p>
            <a:pPr eaLnBrk="1" hangingPunct="1"/>
            <a:r>
              <a:rPr lang="en-US" smtClean="0">
                <a:latin typeface="Arial" charset="0"/>
                <a:cs typeface="Arial" charset="0"/>
              </a:rPr>
              <a:t>Paper Highlights</a:t>
            </a:r>
          </a:p>
        </p:txBody>
      </p:sp>
      <p:sp>
        <p:nvSpPr>
          <p:cNvPr id="37890" name="Rectangle 3"/>
          <p:cNvSpPr>
            <a:spLocks noGrp="1"/>
          </p:cNvSpPr>
          <p:nvPr>
            <p:ph type="body" idx="1"/>
          </p:nvPr>
        </p:nvSpPr>
        <p:spPr>
          <a:xfrm>
            <a:off x="747713" y="1200150"/>
            <a:ext cx="8229600" cy="3394075"/>
          </a:xfrm>
        </p:spPr>
        <p:txBody>
          <a:bodyPr/>
          <a:lstStyle/>
          <a:p>
            <a:pPr eaLnBrk="1" hangingPunct="1"/>
            <a:r>
              <a:rPr lang="en-US" sz="2000" b="1" smtClean="0">
                <a:solidFill>
                  <a:srgbClr val="552A9C"/>
                </a:solidFill>
                <a:latin typeface="Arial" charset="0"/>
                <a:cs typeface="Arial" charset="0"/>
              </a:rPr>
              <a:t>Best of Both Worlds</a:t>
            </a:r>
          </a:p>
          <a:p>
            <a:pPr lvl="1" eaLnBrk="1" hangingPunct="1"/>
            <a:r>
              <a:rPr lang="en-US" sz="2200" smtClean="0">
                <a:solidFill>
                  <a:srgbClr val="232323"/>
                </a:solidFill>
                <a:latin typeface="Arial" charset="0"/>
                <a:cs typeface="Arial" charset="0"/>
              </a:rPr>
              <a:t>Thermal coating on both sides</a:t>
            </a:r>
          </a:p>
          <a:p>
            <a:pPr lvl="1" eaLnBrk="1" hangingPunct="1"/>
            <a:r>
              <a:rPr lang="en-US" sz="2200" smtClean="0">
                <a:solidFill>
                  <a:srgbClr val="232323"/>
                </a:solidFill>
                <a:latin typeface="Arial" charset="0"/>
                <a:cs typeface="Arial" charset="0"/>
              </a:rPr>
              <a:t>Thermal coating does not change</a:t>
            </a:r>
          </a:p>
          <a:p>
            <a:pPr lvl="1" eaLnBrk="1" hangingPunct="1"/>
            <a:r>
              <a:rPr lang="en-US" sz="2200" smtClean="0">
                <a:solidFill>
                  <a:srgbClr val="232323"/>
                </a:solidFill>
                <a:latin typeface="Arial" charset="0"/>
                <a:cs typeface="Arial" charset="0"/>
              </a:rPr>
              <a:t>Affordable one sided color option</a:t>
            </a:r>
          </a:p>
          <a:p>
            <a:pPr lvl="1" eaLnBrk="1" hangingPunct="1"/>
            <a:r>
              <a:rPr lang="en-US" sz="2200" smtClean="0">
                <a:solidFill>
                  <a:srgbClr val="232323"/>
                </a:solidFill>
                <a:latin typeface="Arial" charset="0"/>
                <a:cs typeface="Arial" charset="0"/>
              </a:rPr>
              <a:t>Simplicity and high resolution options available</a:t>
            </a:r>
          </a:p>
          <a:p>
            <a:pPr eaLnBrk="1" hangingPunct="1"/>
            <a:endParaRPr lang="en-US" sz="2000" smtClean="0">
              <a:solidFill>
                <a:srgbClr val="232323"/>
              </a:solidFill>
              <a:latin typeface="Arial" charset="0"/>
              <a:cs typeface="Arial" charset="0"/>
            </a:endParaRPr>
          </a:p>
          <a:p>
            <a:pPr eaLnBrk="1" hangingPunct="1"/>
            <a:r>
              <a:rPr lang="en-US" sz="2000" smtClean="0">
                <a:solidFill>
                  <a:srgbClr val="232323"/>
                </a:solidFill>
                <a:latin typeface="Arial" charset="0"/>
                <a:cs typeface="Arial" charset="0"/>
              </a:rPr>
              <a:t>Color options:</a:t>
            </a:r>
          </a:p>
          <a:p>
            <a:pPr eaLnBrk="1" hangingPunct="1"/>
            <a:endParaRPr lang="en-US" sz="2000" smtClean="0">
              <a:solidFill>
                <a:srgbClr val="232323"/>
              </a:solidFill>
              <a:latin typeface="Arial" charset="0"/>
              <a:cs typeface="Arial" charset="0"/>
            </a:endParaRPr>
          </a:p>
        </p:txBody>
      </p:sp>
      <p:pic>
        <p:nvPicPr>
          <p:cNvPr id="37891" name="Picture 4" descr="2STlogo_MD"/>
          <p:cNvPicPr>
            <a:picLocks noChangeAspect="1" noChangeArrowheads="1"/>
          </p:cNvPicPr>
          <p:nvPr/>
        </p:nvPicPr>
        <p:blipFill>
          <a:blip r:embed="rId3"/>
          <a:srcRect/>
          <a:stretch>
            <a:fillRect/>
          </a:stretch>
        </p:blipFill>
        <p:spPr bwMode="auto">
          <a:xfrm>
            <a:off x="5391150" y="968375"/>
            <a:ext cx="3505200" cy="989013"/>
          </a:xfrm>
          <a:prstGeom prst="rect">
            <a:avLst/>
          </a:prstGeom>
          <a:noFill/>
          <a:ln w="9525">
            <a:noFill/>
            <a:miter lim="800000"/>
            <a:headEnd/>
            <a:tailEnd/>
          </a:ln>
        </p:spPr>
      </p:pic>
      <p:grpSp>
        <p:nvGrpSpPr>
          <p:cNvPr id="37892" name="Group 5"/>
          <p:cNvGrpSpPr>
            <a:grpSpLocks/>
          </p:cNvGrpSpPr>
          <p:nvPr/>
        </p:nvGrpSpPr>
        <p:grpSpPr bwMode="auto">
          <a:xfrm>
            <a:off x="514350" y="3311525"/>
            <a:ext cx="5753100" cy="1409700"/>
            <a:chOff x="1980" y="1923"/>
            <a:chExt cx="3624" cy="1184"/>
          </a:xfrm>
        </p:grpSpPr>
        <p:pic>
          <p:nvPicPr>
            <p:cNvPr id="37893" name="Picture 6" descr="Picture6"/>
            <p:cNvPicPr>
              <a:picLocks noChangeAspect="1" noChangeArrowheads="1"/>
            </p:cNvPicPr>
            <p:nvPr/>
          </p:nvPicPr>
          <p:blipFill>
            <a:blip r:embed="rId4"/>
            <a:srcRect/>
            <a:stretch>
              <a:fillRect/>
            </a:stretch>
          </p:blipFill>
          <p:spPr bwMode="auto">
            <a:xfrm>
              <a:off x="4379" y="1992"/>
              <a:ext cx="1225" cy="903"/>
            </a:xfrm>
            <a:prstGeom prst="rect">
              <a:avLst/>
            </a:prstGeom>
            <a:noFill/>
            <a:ln w="9525">
              <a:noFill/>
              <a:miter lim="800000"/>
              <a:headEnd/>
              <a:tailEnd/>
            </a:ln>
          </p:spPr>
        </p:pic>
        <p:pic>
          <p:nvPicPr>
            <p:cNvPr id="37894" name="Picture 7" descr="CD227_01a_RP7168"/>
            <p:cNvPicPr>
              <a:picLocks noChangeAspect="1" noChangeArrowheads="1"/>
            </p:cNvPicPr>
            <p:nvPr/>
          </p:nvPicPr>
          <p:blipFill>
            <a:blip r:embed="rId5"/>
            <a:srcRect/>
            <a:stretch>
              <a:fillRect/>
            </a:stretch>
          </p:blipFill>
          <p:spPr bwMode="auto">
            <a:xfrm>
              <a:off x="2079" y="1993"/>
              <a:ext cx="1226" cy="900"/>
            </a:xfrm>
            <a:prstGeom prst="rect">
              <a:avLst/>
            </a:prstGeom>
            <a:noFill/>
            <a:ln w="9525">
              <a:noFill/>
              <a:miter lim="800000"/>
              <a:headEnd/>
              <a:tailEnd/>
            </a:ln>
          </p:spPr>
        </p:pic>
        <p:pic>
          <p:nvPicPr>
            <p:cNvPr id="37895" name="Picture 8" descr="CD227_03a_RP7168"/>
            <p:cNvPicPr>
              <a:picLocks noChangeAspect="1" noChangeArrowheads="1"/>
            </p:cNvPicPr>
            <p:nvPr/>
          </p:nvPicPr>
          <p:blipFill>
            <a:blip r:embed="rId6"/>
            <a:srcRect/>
            <a:stretch>
              <a:fillRect/>
            </a:stretch>
          </p:blipFill>
          <p:spPr bwMode="auto">
            <a:xfrm>
              <a:off x="3266" y="1993"/>
              <a:ext cx="1225" cy="900"/>
            </a:xfrm>
            <a:prstGeom prst="rect">
              <a:avLst/>
            </a:prstGeom>
            <a:noFill/>
            <a:ln w="9525">
              <a:noFill/>
              <a:miter lim="800000"/>
              <a:headEnd/>
              <a:tailEnd/>
            </a:ln>
          </p:spPr>
        </p:pic>
        <p:sp>
          <p:nvSpPr>
            <p:cNvPr id="37896" name="Text Box 9"/>
            <p:cNvSpPr txBox="1">
              <a:spLocks noChangeArrowheads="1"/>
            </p:cNvSpPr>
            <p:nvPr/>
          </p:nvSpPr>
          <p:spPr bwMode="auto">
            <a:xfrm>
              <a:off x="1980" y="1970"/>
              <a:ext cx="501" cy="308"/>
            </a:xfrm>
            <a:prstGeom prst="rect">
              <a:avLst/>
            </a:prstGeom>
            <a:noFill/>
            <a:ln w="9525">
              <a:noFill/>
              <a:miter lim="800000"/>
              <a:headEnd/>
              <a:tailEnd/>
            </a:ln>
          </p:spPr>
          <p:txBody>
            <a:bodyPr wrap="none">
              <a:spAutoFit/>
            </a:bodyPr>
            <a:lstStyle/>
            <a:p>
              <a:pPr eaLnBrk="0" hangingPunct="0"/>
              <a:r>
                <a:rPr lang="en-US">
                  <a:latin typeface="Verdana" pitchFamily="34" charset="0"/>
                </a:rPr>
                <a:t>Black</a:t>
              </a:r>
            </a:p>
          </p:txBody>
        </p:sp>
        <p:sp>
          <p:nvSpPr>
            <p:cNvPr id="37897" name="Text Box 10"/>
            <p:cNvSpPr txBox="1">
              <a:spLocks noChangeArrowheads="1"/>
            </p:cNvSpPr>
            <p:nvPr/>
          </p:nvSpPr>
          <p:spPr bwMode="auto">
            <a:xfrm>
              <a:off x="2874" y="2791"/>
              <a:ext cx="432" cy="308"/>
            </a:xfrm>
            <a:prstGeom prst="rect">
              <a:avLst/>
            </a:prstGeom>
            <a:noFill/>
            <a:ln w="9525">
              <a:noFill/>
              <a:miter lim="800000"/>
              <a:headEnd/>
              <a:tailEnd/>
            </a:ln>
          </p:spPr>
          <p:txBody>
            <a:bodyPr wrap="none">
              <a:spAutoFit/>
            </a:bodyPr>
            <a:lstStyle/>
            <a:p>
              <a:pPr eaLnBrk="0" hangingPunct="0"/>
              <a:r>
                <a:rPr lang="en-US">
                  <a:solidFill>
                    <a:srgbClr val="3366FF"/>
                  </a:solidFill>
                  <a:latin typeface="Verdana" pitchFamily="34" charset="0"/>
                </a:rPr>
                <a:t>Blue</a:t>
              </a:r>
            </a:p>
          </p:txBody>
        </p:sp>
        <p:sp>
          <p:nvSpPr>
            <p:cNvPr id="37898" name="Text Box 11"/>
            <p:cNvSpPr txBox="1">
              <a:spLocks noChangeArrowheads="1"/>
            </p:cNvSpPr>
            <p:nvPr/>
          </p:nvSpPr>
          <p:spPr bwMode="auto">
            <a:xfrm>
              <a:off x="3124" y="1954"/>
              <a:ext cx="501" cy="308"/>
            </a:xfrm>
            <a:prstGeom prst="rect">
              <a:avLst/>
            </a:prstGeom>
            <a:noFill/>
            <a:ln w="9525">
              <a:noFill/>
              <a:miter lim="800000"/>
              <a:headEnd/>
              <a:tailEnd/>
            </a:ln>
          </p:spPr>
          <p:txBody>
            <a:bodyPr wrap="none">
              <a:spAutoFit/>
            </a:bodyPr>
            <a:lstStyle/>
            <a:p>
              <a:pPr eaLnBrk="0" hangingPunct="0"/>
              <a:r>
                <a:rPr lang="en-US">
                  <a:latin typeface="Verdana" pitchFamily="34" charset="0"/>
                </a:rPr>
                <a:t>Black</a:t>
              </a:r>
            </a:p>
          </p:txBody>
        </p:sp>
        <p:sp>
          <p:nvSpPr>
            <p:cNvPr id="37899" name="Text Box 12"/>
            <p:cNvSpPr txBox="1">
              <a:spLocks noChangeArrowheads="1"/>
            </p:cNvSpPr>
            <p:nvPr/>
          </p:nvSpPr>
          <p:spPr bwMode="auto">
            <a:xfrm>
              <a:off x="4044" y="2790"/>
              <a:ext cx="501" cy="308"/>
            </a:xfrm>
            <a:prstGeom prst="rect">
              <a:avLst/>
            </a:prstGeom>
            <a:noFill/>
            <a:ln w="9525">
              <a:noFill/>
              <a:miter lim="800000"/>
              <a:headEnd/>
              <a:tailEnd/>
            </a:ln>
          </p:spPr>
          <p:txBody>
            <a:bodyPr wrap="none">
              <a:spAutoFit/>
            </a:bodyPr>
            <a:lstStyle/>
            <a:p>
              <a:pPr eaLnBrk="0" hangingPunct="0"/>
              <a:r>
                <a:rPr lang="en-US">
                  <a:latin typeface="Verdana" pitchFamily="34" charset="0"/>
                </a:rPr>
                <a:t>Black</a:t>
              </a:r>
            </a:p>
          </p:txBody>
        </p:sp>
        <p:sp>
          <p:nvSpPr>
            <p:cNvPr id="37900" name="Text Box 13"/>
            <p:cNvSpPr txBox="1">
              <a:spLocks noChangeArrowheads="1"/>
            </p:cNvSpPr>
            <p:nvPr/>
          </p:nvSpPr>
          <p:spPr bwMode="auto">
            <a:xfrm>
              <a:off x="4232" y="1923"/>
              <a:ext cx="501" cy="308"/>
            </a:xfrm>
            <a:prstGeom prst="rect">
              <a:avLst/>
            </a:prstGeom>
            <a:noFill/>
            <a:ln w="9525">
              <a:noFill/>
              <a:miter lim="800000"/>
              <a:headEnd/>
              <a:tailEnd/>
            </a:ln>
          </p:spPr>
          <p:txBody>
            <a:bodyPr wrap="none">
              <a:spAutoFit/>
            </a:bodyPr>
            <a:lstStyle/>
            <a:p>
              <a:pPr eaLnBrk="0" hangingPunct="0"/>
              <a:r>
                <a:rPr lang="en-US">
                  <a:latin typeface="Verdana" pitchFamily="34" charset="0"/>
                </a:rPr>
                <a:t>Black</a:t>
              </a:r>
            </a:p>
          </p:txBody>
        </p:sp>
        <p:sp>
          <p:nvSpPr>
            <p:cNvPr id="37901" name="Text Box 14"/>
            <p:cNvSpPr txBox="1">
              <a:spLocks noChangeArrowheads="1"/>
            </p:cNvSpPr>
            <p:nvPr/>
          </p:nvSpPr>
          <p:spPr bwMode="auto">
            <a:xfrm>
              <a:off x="5120" y="2799"/>
              <a:ext cx="392" cy="308"/>
            </a:xfrm>
            <a:prstGeom prst="rect">
              <a:avLst/>
            </a:prstGeom>
            <a:noFill/>
            <a:ln w="9525">
              <a:noFill/>
              <a:miter lim="800000"/>
              <a:headEnd/>
              <a:tailEnd/>
            </a:ln>
          </p:spPr>
          <p:txBody>
            <a:bodyPr wrap="none">
              <a:spAutoFit/>
            </a:bodyPr>
            <a:lstStyle/>
            <a:p>
              <a:pPr eaLnBrk="0" hangingPunct="0"/>
              <a:r>
                <a:rPr lang="en-US">
                  <a:solidFill>
                    <a:srgbClr val="FF0000"/>
                  </a:solidFill>
                  <a:latin typeface="Verdana" pitchFamily="34" charset="0"/>
                </a:rPr>
                <a:t>Red</a:t>
              </a:r>
            </a:p>
          </p:txBody>
        </p:sp>
      </p:gr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ChangeArrowheads="1"/>
          </p:cNvSpPr>
          <p:nvPr/>
        </p:nvSpPr>
        <p:spPr bwMode="white">
          <a:xfrm>
            <a:off x="7194550" y="4918075"/>
            <a:ext cx="1905000" cy="163513"/>
          </a:xfrm>
          <a:prstGeom prst="rect">
            <a:avLst/>
          </a:prstGeom>
          <a:noFill/>
          <a:ln w="9525">
            <a:noFill/>
            <a:miter lim="800000"/>
            <a:headEnd/>
            <a:tailEnd/>
          </a:ln>
        </p:spPr>
        <p:txBody>
          <a:bodyPr wrap="none" lIns="92075" tIns="46038" rIns="92075" bIns="46038"/>
          <a:lstStyle/>
          <a:p>
            <a:pPr algn="r" eaLnBrk="0" hangingPunct="0"/>
            <a:fld id="{BD78D44F-C278-4D1C-9133-5BC7D53DCCC6}" type="slidenum">
              <a:rPr lang="en-US" sz="1200" b="1">
                <a:solidFill>
                  <a:schemeClr val="bg1"/>
                </a:solidFill>
                <a:latin typeface="Minion Web"/>
              </a:rPr>
              <a:pPr algn="r" eaLnBrk="0" hangingPunct="0"/>
              <a:t>14</a:t>
            </a:fld>
            <a:endParaRPr lang="en-US" sz="1200" b="1">
              <a:solidFill>
                <a:schemeClr val="bg1"/>
              </a:solidFill>
              <a:latin typeface="Minion Web"/>
            </a:endParaRPr>
          </a:p>
        </p:txBody>
      </p:sp>
      <p:sp>
        <p:nvSpPr>
          <p:cNvPr id="39938" name="Text Box 3"/>
          <p:cNvSpPr txBox="1">
            <a:spLocks noChangeArrowheads="1"/>
          </p:cNvSpPr>
          <p:nvPr/>
        </p:nvSpPr>
        <p:spPr bwMode="auto">
          <a:xfrm>
            <a:off x="484188" y="858838"/>
            <a:ext cx="1660525" cy="336550"/>
          </a:xfrm>
          <a:prstGeom prst="rect">
            <a:avLst/>
          </a:prstGeom>
          <a:noFill/>
          <a:ln w="9525" algn="ctr">
            <a:noFill/>
            <a:miter lim="800000"/>
            <a:headEnd/>
            <a:tailEnd/>
          </a:ln>
        </p:spPr>
        <p:txBody>
          <a:bodyPr wrap="none">
            <a:spAutoFit/>
          </a:bodyPr>
          <a:lstStyle/>
          <a:p>
            <a:pPr eaLnBrk="0" hangingPunct="0"/>
            <a:r>
              <a:rPr lang="en-US" sz="1600" b="1">
                <a:solidFill>
                  <a:srgbClr val="5F5F5F"/>
                </a:solidFill>
                <a:latin typeface="Verdana" pitchFamily="34" charset="0"/>
              </a:rPr>
              <a:t>Program Use</a:t>
            </a:r>
          </a:p>
        </p:txBody>
      </p:sp>
      <p:sp>
        <p:nvSpPr>
          <p:cNvPr id="39939" name="Text Box 4"/>
          <p:cNvSpPr txBox="1">
            <a:spLocks noChangeArrowheads="1"/>
          </p:cNvSpPr>
          <p:nvPr/>
        </p:nvSpPr>
        <p:spPr bwMode="auto">
          <a:xfrm>
            <a:off x="2892425" y="858838"/>
            <a:ext cx="2220913" cy="336550"/>
          </a:xfrm>
          <a:prstGeom prst="rect">
            <a:avLst/>
          </a:prstGeom>
          <a:noFill/>
          <a:ln w="9525" algn="ctr">
            <a:noFill/>
            <a:miter lim="800000"/>
            <a:headEnd/>
            <a:tailEnd/>
          </a:ln>
        </p:spPr>
        <p:txBody>
          <a:bodyPr wrap="none">
            <a:spAutoFit/>
          </a:bodyPr>
          <a:lstStyle/>
          <a:p>
            <a:pPr eaLnBrk="0" hangingPunct="0"/>
            <a:r>
              <a:rPr lang="en-US" sz="1600" b="1">
                <a:solidFill>
                  <a:srgbClr val="5F5F5F"/>
                </a:solidFill>
                <a:latin typeface="Verdana" pitchFamily="34" charset="0"/>
              </a:rPr>
              <a:t>Potential Benefits</a:t>
            </a:r>
          </a:p>
        </p:txBody>
      </p:sp>
      <p:grpSp>
        <p:nvGrpSpPr>
          <p:cNvPr id="39940" name="Group 5"/>
          <p:cNvGrpSpPr>
            <a:grpSpLocks/>
          </p:cNvGrpSpPr>
          <p:nvPr/>
        </p:nvGrpSpPr>
        <p:grpSpPr bwMode="auto">
          <a:xfrm>
            <a:off x="700088" y="1638300"/>
            <a:ext cx="4818062" cy="822325"/>
            <a:chOff x="280" y="1422"/>
            <a:chExt cx="3035" cy="692"/>
          </a:xfrm>
        </p:grpSpPr>
        <p:sp>
          <p:nvSpPr>
            <p:cNvPr id="39962" name="AutoShape 6"/>
            <p:cNvSpPr>
              <a:spLocks noChangeArrowheads="1"/>
            </p:cNvSpPr>
            <p:nvPr/>
          </p:nvSpPr>
          <p:spPr bwMode="blackWhite">
            <a:xfrm rot="-5400000">
              <a:off x="1266" y="1480"/>
              <a:ext cx="192" cy="576"/>
            </a:xfrm>
            <a:prstGeom prst="downArrow">
              <a:avLst>
                <a:gd name="adj1" fmla="val 50000"/>
                <a:gd name="adj2" fmla="val 75000"/>
              </a:avLst>
            </a:prstGeom>
            <a:solidFill>
              <a:srgbClr val="1C9C5C"/>
            </a:solidFill>
            <a:ln w="19050" algn="ctr">
              <a:noFill/>
              <a:miter lim="800000"/>
              <a:headEnd/>
              <a:tailEnd/>
            </a:ln>
          </p:spPr>
          <p:txBody>
            <a:bodyPr wrap="none" lIns="0" tIns="0" rIns="0" bIns="0" anchor="ctr"/>
            <a:lstStyle/>
            <a:p>
              <a:endParaRPr lang="en-US"/>
            </a:p>
          </p:txBody>
        </p:sp>
        <p:sp>
          <p:nvSpPr>
            <p:cNvPr id="39963" name="Rectangle 7"/>
            <p:cNvSpPr>
              <a:spLocks noChangeArrowheads="1"/>
            </p:cNvSpPr>
            <p:nvPr/>
          </p:nvSpPr>
          <p:spPr bwMode="auto">
            <a:xfrm>
              <a:off x="280" y="1550"/>
              <a:ext cx="655" cy="436"/>
            </a:xfrm>
            <a:prstGeom prst="rect">
              <a:avLst/>
            </a:prstGeom>
            <a:noFill/>
            <a:ln w="9525" algn="ctr">
              <a:noFill/>
              <a:miter lim="800000"/>
              <a:headEnd/>
              <a:tailEnd/>
            </a:ln>
          </p:spPr>
          <p:txBody>
            <a:bodyPr wrap="none" anchor="ctr">
              <a:spAutoFit/>
            </a:bodyPr>
            <a:lstStyle/>
            <a:p>
              <a:pPr algn="ctr" eaLnBrk="0" hangingPunct="0"/>
              <a:r>
                <a:rPr lang="en-US" sz="1400">
                  <a:solidFill>
                    <a:srgbClr val="5F5F5F"/>
                  </a:solidFill>
                  <a:latin typeface="Verdana" pitchFamily="34" charset="0"/>
                </a:rPr>
                <a:t>Contests/</a:t>
              </a:r>
            </a:p>
            <a:p>
              <a:pPr algn="ctr" eaLnBrk="0" hangingPunct="0"/>
              <a:r>
                <a:rPr lang="en-US" sz="1400">
                  <a:solidFill>
                    <a:srgbClr val="5F5F5F"/>
                  </a:solidFill>
                  <a:latin typeface="Verdana" pitchFamily="34" charset="0"/>
                </a:rPr>
                <a:t>Games</a:t>
              </a:r>
            </a:p>
          </p:txBody>
        </p:sp>
        <p:sp>
          <p:nvSpPr>
            <p:cNvPr id="39964" name="Rectangle 8"/>
            <p:cNvSpPr>
              <a:spLocks noChangeArrowheads="1"/>
            </p:cNvSpPr>
            <p:nvPr/>
          </p:nvSpPr>
          <p:spPr bwMode="auto">
            <a:xfrm>
              <a:off x="1661" y="1422"/>
              <a:ext cx="1654" cy="692"/>
            </a:xfrm>
            <a:prstGeom prst="rect">
              <a:avLst/>
            </a:prstGeom>
            <a:noFill/>
            <a:ln w="9525" algn="ctr">
              <a:noFill/>
              <a:miter lim="800000"/>
              <a:headEnd/>
              <a:tailEnd/>
            </a:ln>
          </p:spPr>
          <p:txBody>
            <a:bodyPr wrap="none" anchor="ctr">
              <a:spAutoFit/>
            </a:bodyPr>
            <a:lstStyle/>
            <a:p>
              <a:pPr eaLnBrk="0" hangingPunct="0">
                <a:buFontTx/>
                <a:buChar char="•"/>
              </a:pPr>
              <a:r>
                <a:rPr lang="en-US" sz="1200">
                  <a:solidFill>
                    <a:srgbClr val="5F5F5F"/>
                  </a:solidFill>
                  <a:latin typeface="Verdana" pitchFamily="34" charset="0"/>
                </a:rPr>
                <a:t> Drive more traffic/sales </a:t>
              </a:r>
            </a:p>
            <a:p>
              <a:pPr eaLnBrk="0" hangingPunct="0">
                <a:buFontTx/>
                <a:buChar char="•"/>
              </a:pPr>
              <a:r>
                <a:rPr lang="en-US" sz="1200">
                  <a:solidFill>
                    <a:srgbClr val="5F5F5F"/>
                  </a:solidFill>
                  <a:latin typeface="Verdana" pitchFamily="34" charset="0"/>
                </a:rPr>
                <a:t> Product / loyalty promotion</a:t>
              </a:r>
            </a:p>
            <a:p>
              <a:pPr eaLnBrk="0" hangingPunct="0">
                <a:buFontTx/>
                <a:buChar char="•"/>
              </a:pPr>
              <a:r>
                <a:rPr lang="en-US" sz="1200">
                  <a:solidFill>
                    <a:srgbClr val="5F5F5F"/>
                  </a:solidFill>
                  <a:latin typeface="Verdana" pitchFamily="34" charset="0"/>
                </a:rPr>
                <a:t> Prevent security concerns</a:t>
              </a:r>
            </a:p>
            <a:p>
              <a:pPr eaLnBrk="0" hangingPunct="0">
                <a:buFontTx/>
                <a:buChar char="•"/>
              </a:pPr>
              <a:r>
                <a:rPr lang="en-US" sz="1200">
                  <a:solidFill>
                    <a:srgbClr val="5F5F5F"/>
                  </a:solidFill>
                  <a:latin typeface="Verdana" pitchFamily="34" charset="0"/>
                </a:rPr>
                <a:t> Eliminate pre-packaging costs</a:t>
              </a:r>
            </a:p>
          </p:txBody>
        </p:sp>
      </p:grpSp>
      <p:grpSp>
        <p:nvGrpSpPr>
          <p:cNvPr id="39941" name="Group 9"/>
          <p:cNvGrpSpPr>
            <a:grpSpLocks/>
          </p:cNvGrpSpPr>
          <p:nvPr/>
        </p:nvGrpSpPr>
        <p:grpSpPr bwMode="auto">
          <a:xfrm>
            <a:off x="676275" y="2344738"/>
            <a:ext cx="4833938" cy="639762"/>
            <a:chOff x="265" y="2016"/>
            <a:chExt cx="3045" cy="537"/>
          </a:xfrm>
        </p:grpSpPr>
        <p:sp>
          <p:nvSpPr>
            <p:cNvPr id="39959" name="AutoShape 10"/>
            <p:cNvSpPr>
              <a:spLocks noChangeArrowheads="1"/>
            </p:cNvSpPr>
            <p:nvPr/>
          </p:nvSpPr>
          <p:spPr bwMode="blackWhite">
            <a:xfrm rot="-5400000">
              <a:off x="1266" y="1996"/>
              <a:ext cx="192" cy="576"/>
            </a:xfrm>
            <a:prstGeom prst="downArrow">
              <a:avLst>
                <a:gd name="adj1" fmla="val 50000"/>
                <a:gd name="adj2" fmla="val 75000"/>
              </a:avLst>
            </a:prstGeom>
            <a:solidFill>
              <a:srgbClr val="1C9C5C"/>
            </a:solidFill>
            <a:ln w="19050" algn="ctr">
              <a:noFill/>
              <a:miter lim="800000"/>
              <a:headEnd/>
              <a:tailEnd/>
            </a:ln>
          </p:spPr>
          <p:txBody>
            <a:bodyPr wrap="none" lIns="0" tIns="0" rIns="0" bIns="0" anchor="ctr"/>
            <a:lstStyle/>
            <a:p>
              <a:endParaRPr lang="en-US"/>
            </a:p>
          </p:txBody>
        </p:sp>
        <p:sp>
          <p:nvSpPr>
            <p:cNvPr id="39960" name="Rectangle 11"/>
            <p:cNvSpPr>
              <a:spLocks noChangeArrowheads="1"/>
            </p:cNvSpPr>
            <p:nvPr/>
          </p:nvSpPr>
          <p:spPr bwMode="auto">
            <a:xfrm>
              <a:off x="265" y="2067"/>
              <a:ext cx="686" cy="434"/>
            </a:xfrm>
            <a:prstGeom prst="rect">
              <a:avLst/>
            </a:prstGeom>
            <a:noFill/>
            <a:ln w="9525" algn="ctr">
              <a:noFill/>
              <a:miter lim="800000"/>
              <a:headEnd/>
              <a:tailEnd/>
            </a:ln>
          </p:spPr>
          <p:txBody>
            <a:bodyPr wrap="none" anchor="ctr">
              <a:spAutoFit/>
            </a:bodyPr>
            <a:lstStyle/>
            <a:p>
              <a:pPr algn="ctr" eaLnBrk="0" hangingPunct="0"/>
              <a:r>
                <a:rPr lang="en-US" sz="1400">
                  <a:solidFill>
                    <a:srgbClr val="5F5F5F"/>
                  </a:solidFill>
                  <a:latin typeface="Verdana" pitchFamily="34" charset="0"/>
                </a:rPr>
                <a:t>Consumer</a:t>
              </a:r>
            </a:p>
            <a:p>
              <a:pPr algn="ctr" eaLnBrk="0" hangingPunct="0"/>
              <a:r>
                <a:rPr lang="en-US" sz="1400">
                  <a:solidFill>
                    <a:srgbClr val="5F5F5F"/>
                  </a:solidFill>
                  <a:latin typeface="Verdana" pitchFamily="34" charset="0"/>
                </a:rPr>
                <a:t>Education</a:t>
              </a:r>
            </a:p>
          </p:txBody>
        </p:sp>
        <p:sp>
          <p:nvSpPr>
            <p:cNvPr id="39961" name="Rectangle 12"/>
            <p:cNvSpPr>
              <a:spLocks noChangeArrowheads="1"/>
            </p:cNvSpPr>
            <p:nvPr/>
          </p:nvSpPr>
          <p:spPr bwMode="auto">
            <a:xfrm>
              <a:off x="1661" y="2016"/>
              <a:ext cx="1649" cy="537"/>
            </a:xfrm>
            <a:prstGeom prst="rect">
              <a:avLst/>
            </a:prstGeom>
            <a:noFill/>
            <a:ln w="9525" algn="ctr">
              <a:noFill/>
              <a:miter lim="800000"/>
              <a:headEnd/>
              <a:tailEnd/>
            </a:ln>
          </p:spPr>
          <p:txBody>
            <a:bodyPr wrap="none" anchor="ctr">
              <a:spAutoFit/>
            </a:bodyPr>
            <a:lstStyle/>
            <a:p>
              <a:pPr eaLnBrk="0" hangingPunct="0">
                <a:buFontTx/>
                <a:buChar char="•"/>
              </a:pPr>
              <a:r>
                <a:rPr lang="en-US" sz="1200">
                  <a:solidFill>
                    <a:srgbClr val="5F5F5F"/>
                  </a:solidFill>
                  <a:latin typeface="Verdana" pitchFamily="34" charset="0"/>
                </a:rPr>
                <a:t> Timely delivery of information</a:t>
              </a:r>
            </a:p>
            <a:p>
              <a:pPr eaLnBrk="0" hangingPunct="0">
                <a:buFontTx/>
                <a:buChar char="•"/>
              </a:pPr>
              <a:r>
                <a:rPr lang="en-US" altLang="ja-JP" sz="1200">
                  <a:solidFill>
                    <a:srgbClr val="5F5F5F"/>
                  </a:solidFill>
                  <a:latin typeface="Verdana" pitchFamily="34" charset="0"/>
                </a:rPr>
                <a:t> Charity/community relations</a:t>
              </a:r>
            </a:p>
            <a:p>
              <a:pPr eaLnBrk="0" hangingPunct="0">
                <a:buFontTx/>
                <a:buChar char="•"/>
              </a:pPr>
              <a:r>
                <a:rPr lang="en-US" altLang="ja-JP" sz="1200">
                  <a:solidFill>
                    <a:srgbClr val="5F5F5F"/>
                  </a:solidFill>
                  <a:latin typeface="Verdana" pitchFamily="34" charset="0"/>
                </a:rPr>
                <a:t> Target specific customers</a:t>
              </a:r>
              <a:endParaRPr lang="en-US" sz="1200">
                <a:solidFill>
                  <a:srgbClr val="5F5F5F"/>
                </a:solidFill>
                <a:latin typeface="Verdana" pitchFamily="34" charset="0"/>
              </a:endParaRPr>
            </a:p>
          </p:txBody>
        </p:sp>
      </p:grpSp>
      <p:grpSp>
        <p:nvGrpSpPr>
          <p:cNvPr id="39942" name="Group 13"/>
          <p:cNvGrpSpPr>
            <a:grpSpLocks/>
          </p:cNvGrpSpPr>
          <p:nvPr/>
        </p:nvGrpSpPr>
        <p:grpSpPr bwMode="auto">
          <a:xfrm>
            <a:off x="646113" y="2846388"/>
            <a:ext cx="4605337" cy="1004887"/>
            <a:chOff x="246" y="2436"/>
            <a:chExt cx="2901" cy="846"/>
          </a:xfrm>
        </p:grpSpPr>
        <p:sp>
          <p:nvSpPr>
            <p:cNvPr id="39956" name="AutoShape 14"/>
            <p:cNvSpPr>
              <a:spLocks noChangeArrowheads="1"/>
            </p:cNvSpPr>
            <p:nvPr/>
          </p:nvSpPr>
          <p:spPr bwMode="blackWhite">
            <a:xfrm rot="-5400000">
              <a:off x="1266" y="2570"/>
              <a:ext cx="192" cy="576"/>
            </a:xfrm>
            <a:prstGeom prst="downArrow">
              <a:avLst>
                <a:gd name="adj1" fmla="val 50000"/>
                <a:gd name="adj2" fmla="val 75000"/>
              </a:avLst>
            </a:prstGeom>
            <a:solidFill>
              <a:srgbClr val="1C9C5C"/>
            </a:solidFill>
            <a:ln w="19050" algn="ctr">
              <a:noFill/>
              <a:miter lim="800000"/>
              <a:headEnd/>
              <a:tailEnd/>
            </a:ln>
          </p:spPr>
          <p:txBody>
            <a:bodyPr wrap="none" lIns="0" tIns="0" rIns="0" bIns="0" anchor="ctr"/>
            <a:lstStyle/>
            <a:p>
              <a:endParaRPr lang="en-US"/>
            </a:p>
          </p:txBody>
        </p:sp>
        <p:sp>
          <p:nvSpPr>
            <p:cNvPr id="39957" name="Rectangle 15"/>
            <p:cNvSpPr>
              <a:spLocks noChangeArrowheads="1"/>
            </p:cNvSpPr>
            <p:nvPr/>
          </p:nvSpPr>
          <p:spPr bwMode="auto">
            <a:xfrm>
              <a:off x="246" y="2640"/>
              <a:ext cx="725" cy="436"/>
            </a:xfrm>
            <a:prstGeom prst="rect">
              <a:avLst/>
            </a:prstGeom>
            <a:noFill/>
            <a:ln w="9525" algn="ctr">
              <a:noFill/>
              <a:miter lim="800000"/>
              <a:headEnd/>
              <a:tailEnd/>
            </a:ln>
          </p:spPr>
          <p:txBody>
            <a:bodyPr wrap="none" anchor="ctr">
              <a:spAutoFit/>
            </a:bodyPr>
            <a:lstStyle/>
            <a:p>
              <a:pPr algn="ctr" eaLnBrk="0" hangingPunct="0"/>
              <a:r>
                <a:rPr lang="en-US" sz="1400">
                  <a:solidFill>
                    <a:srgbClr val="5F5F5F"/>
                  </a:solidFill>
                  <a:latin typeface="Verdana" pitchFamily="34" charset="0"/>
                </a:rPr>
                <a:t>Consumer </a:t>
              </a:r>
            </a:p>
            <a:p>
              <a:pPr algn="ctr" eaLnBrk="0" hangingPunct="0"/>
              <a:r>
                <a:rPr lang="en-US" sz="1400">
                  <a:solidFill>
                    <a:srgbClr val="5F5F5F"/>
                  </a:solidFill>
                  <a:latin typeface="Verdana" pitchFamily="34" charset="0"/>
                </a:rPr>
                <a:t>Surveys</a:t>
              </a:r>
            </a:p>
          </p:txBody>
        </p:sp>
        <p:sp>
          <p:nvSpPr>
            <p:cNvPr id="39958" name="Rectangle 16"/>
            <p:cNvSpPr>
              <a:spLocks noChangeArrowheads="1"/>
            </p:cNvSpPr>
            <p:nvPr/>
          </p:nvSpPr>
          <p:spPr bwMode="auto">
            <a:xfrm>
              <a:off x="1661" y="2436"/>
              <a:ext cx="1486" cy="846"/>
            </a:xfrm>
            <a:prstGeom prst="rect">
              <a:avLst/>
            </a:prstGeom>
            <a:noFill/>
            <a:ln w="9525" algn="ctr">
              <a:noFill/>
              <a:miter lim="800000"/>
              <a:headEnd/>
              <a:tailEnd/>
            </a:ln>
          </p:spPr>
          <p:txBody>
            <a:bodyPr wrap="none" anchor="ctr">
              <a:spAutoFit/>
            </a:bodyPr>
            <a:lstStyle/>
            <a:p>
              <a:pPr eaLnBrk="0" hangingPunct="0">
                <a:buFontTx/>
                <a:buChar char="•"/>
              </a:pPr>
              <a:r>
                <a:rPr lang="en-US" sz="1200">
                  <a:solidFill>
                    <a:srgbClr val="5F5F5F"/>
                  </a:solidFill>
                  <a:latin typeface="Verdana" pitchFamily="34" charset="0"/>
                </a:rPr>
                <a:t> Eliminate need for </a:t>
              </a:r>
            </a:p>
            <a:p>
              <a:pPr lvl="1" eaLnBrk="0" hangingPunct="0">
                <a:buFont typeface="Verdana" pitchFamily="34" charset="0"/>
                <a:buChar char="–"/>
              </a:pPr>
              <a:r>
                <a:rPr lang="en-US" sz="1200">
                  <a:solidFill>
                    <a:srgbClr val="5F5F5F"/>
                  </a:solidFill>
                  <a:latin typeface="Verdana" pitchFamily="34" charset="0"/>
                </a:rPr>
                <a:t> Pre-printed rolls</a:t>
              </a:r>
            </a:p>
            <a:p>
              <a:pPr lvl="1" eaLnBrk="0" hangingPunct="0">
                <a:buFont typeface="Verdana" pitchFamily="34" charset="0"/>
                <a:buChar char="–"/>
              </a:pPr>
              <a:r>
                <a:rPr lang="en-US" sz="1200">
                  <a:solidFill>
                    <a:srgbClr val="5F5F5F"/>
                  </a:solidFill>
                  <a:latin typeface="Verdana" pitchFamily="34" charset="0"/>
                </a:rPr>
                <a:t> Obsolescence</a:t>
              </a:r>
            </a:p>
            <a:p>
              <a:pPr eaLnBrk="0" hangingPunct="0">
                <a:buFontTx/>
                <a:buChar char="•"/>
              </a:pPr>
              <a:r>
                <a:rPr lang="en-US" sz="1200">
                  <a:solidFill>
                    <a:srgbClr val="5F5F5F"/>
                  </a:solidFill>
                  <a:latin typeface="Verdana" pitchFamily="34" charset="0"/>
                </a:rPr>
                <a:t> Print survey based on </a:t>
              </a:r>
              <a:br>
                <a:rPr lang="en-US" sz="1200">
                  <a:solidFill>
                    <a:srgbClr val="5F5F5F"/>
                  </a:solidFill>
                  <a:latin typeface="Verdana" pitchFamily="34" charset="0"/>
                </a:rPr>
              </a:br>
              <a:r>
                <a:rPr lang="en-US" sz="1200">
                  <a:solidFill>
                    <a:srgbClr val="5F5F5F"/>
                  </a:solidFill>
                  <a:latin typeface="Verdana" pitchFamily="34" charset="0"/>
                </a:rPr>
                <a:t>  customer specific variables</a:t>
              </a:r>
            </a:p>
          </p:txBody>
        </p:sp>
      </p:grpSp>
      <p:grpSp>
        <p:nvGrpSpPr>
          <p:cNvPr id="39943" name="Group 17"/>
          <p:cNvGrpSpPr>
            <a:grpSpLocks/>
          </p:cNvGrpSpPr>
          <p:nvPr/>
        </p:nvGrpSpPr>
        <p:grpSpPr bwMode="auto">
          <a:xfrm>
            <a:off x="563563" y="1036638"/>
            <a:ext cx="4456112" cy="730250"/>
            <a:chOff x="194" y="917"/>
            <a:chExt cx="2807" cy="613"/>
          </a:xfrm>
        </p:grpSpPr>
        <p:sp>
          <p:nvSpPr>
            <p:cNvPr id="39953" name="AutoShape 18"/>
            <p:cNvSpPr>
              <a:spLocks noChangeArrowheads="1"/>
            </p:cNvSpPr>
            <p:nvPr/>
          </p:nvSpPr>
          <p:spPr bwMode="blackWhite">
            <a:xfrm rot="-5400000">
              <a:off x="1266" y="935"/>
              <a:ext cx="192" cy="576"/>
            </a:xfrm>
            <a:prstGeom prst="downArrow">
              <a:avLst>
                <a:gd name="adj1" fmla="val 50000"/>
                <a:gd name="adj2" fmla="val 75000"/>
              </a:avLst>
            </a:prstGeom>
            <a:solidFill>
              <a:srgbClr val="1C9C5C"/>
            </a:solidFill>
            <a:ln w="19050" algn="ctr">
              <a:noFill/>
              <a:miter lim="800000"/>
              <a:headEnd/>
              <a:tailEnd/>
            </a:ln>
          </p:spPr>
          <p:txBody>
            <a:bodyPr wrap="none" lIns="0" tIns="0" rIns="0" bIns="0" anchor="ctr"/>
            <a:lstStyle/>
            <a:p>
              <a:endParaRPr lang="en-US"/>
            </a:p>
          </p:txBody>
        </p:sp>
        <p:sp>
          <p:nvSpPr>
            <p:cNvPr id="39954" name="Rectangle 19"/>
            <p:cNvSpPr>
              <a:spLocks noChangeArrowheads="1"/>
            </p:cNvSpPr>
            <p:nvPr/>
          </p:nvSpPr>
          <p:spPr bwMode="auto">
            <a:xfrm>
              <a:off x="194" y="917"/>
              <a:ext cx="828" cy="613"/>
            </a:xfrm>
            <a:prstGeom prst="rect">
              <a:avLst/>
            </a:prstGeom>
            <a:noFill/>
            <a:ln w="9525" algn="ctr">
              <a:noFill/>
              <a:miter lim="800000"/>
              <a:headEnd/>
              <a:tailEnd/>
            </a:ln>
          </p:spPr>
          <p:txBody>
            <a:bodyPr wrap="none" anchor="ctr">
              <a:spAutoFit/>
            </a:bodyPr>
            <a:lstStyle/>
            <a:p>
              <a:pPr algn="ctr" eaLnBrk="0" hangingPunct="0"/>
              <a:r>
                <a:rPr lang="en-US" sz="1400">
                  <a:solidFill>
                    <a:srgbClr val="5F5F5F"/>
                  </a:solidFill>
                  <a:latin typeface="Verdana" pitchFamily="34" charset="0"/>
                </a:rPr>
                <a:t>Coupon/</a:t>
              </a:r>
            </a:p>
            <a:p>
              <a:pPr algn="ctr" eaLnBrk="0" hangingPunct="0"/>
              <a:r>
                <a:rPr lang="en-US" sz="1400">
                  <a:solidFill>
                    <a:srgbClr val="5F5F5F"/>
                  </a:solidFill>
                  <a:latin typeface="Verdana" pitchFamily="34" charset="0"/>
                </a:rPr>
                <a:t>Promotional </a:t>
              </a:r>
            </a:p>
            <a:p>
              <a:pPr algn="ctr" eaLnBrk="0" hangingPunct="0"/>
              <a:r>
                <a:rPr lang="en-US" sz="1400">
                  <a:solidFill>
                    <a:srgbClr val="5F5F5F"/>
                  </a:solidFill>
                  <a:latin typeface="Verdana" pitchFamily="34" charset="0"/>
                </a:rPr>
                <a:t>Activity</a:t>
              </a:r>
            </a:p>
          </p:txBody>
        </p:sp>
        <p:sp>
          <p:nvSpPr>
            <p:cNvPr id="39955" name="Rectangle 20"/>
            <p:cNvSpPr>
              <a:spLocks noChangeArrowheads="1"/>
            </p:cNvSpPr>
            <p:nvPr/>
          </p:nvSpPr>
          <p:spPr bwMode="auto">
            <a:xfrm>
              <a:off x="1661" y="956"/>
              <a:ext cx="1340" cy="537"/>
            </a:xfrm>
            <a:prstGeom prst="rect">
              <a:avLst/>
            </a:prstGeom>
            <a:noFill/>
            <a:ln w="9525" algn="ctr">
              <a:noFill/>
              <a:miter lim="800000"/>
              <a:headEnd/>
              <a:tailEnd/>
            </a:ln>
          </p:spPr>
          <p:txBody>
            <a:bodyPr wrap="none" anchor="ctr">
              <a:spAutoFit/>
            </a:bodyPr>
            <a:lstStyle/>
            <a:p>
              <a:pPr eaLnBrk="0" hangingPunct="0">
                <a:buFontTx/>
                <a:buChar char="•"/>
              </a:pPr>
              <a:r>
                <a:rPr lang="en-US" sz="1200">
                  <a:solidFill>
                    <a:srgbClr val="5F5F5F"/>
                  </a:solidFill>
                  <a:latin typeface="Verdana" pitchFamily="34" charset="0"/>
                </a:rPr>
                <a:t> Drive more traffic/sales</a:t>
              </a:r>
            </a:p>
            <a:p>
              <a:pPr eaLnBrk="0" hangingPunct="0">
                <a:buFontTx/>
                <a:buChar char="•"/>
              </a:pPr>
              <a:r>
                <a:rPr lang="en-US" sz="1200">
                  <a:solidFill>
                    <a:srgbClr val="5F5F5F"/>
                  </a:solidFill>
                  <a:latin typeface="Verdana" pitchFamily="34" charset="0"/>
                </a:rPr>
                <a:t> Financial incentive </a:t>
              </a:r>
            </a:p>
            <a:p>
              <a:pPr eaLnBrk="0" hangingPunct="0">
                <a:buFontTx/>
                <a:buChar char="•"/>
              </a:pPr>
              <a:r>
                <a:rPr lang="en-US" sz="1200">
                  <a:solidFill>
                    <a:srgbClr val="5F5F5F"/>
                  </a:solidFill>
                  <a:latin typeface="Verdana" pitchFamily="34" charset="0"/>
                </a:rPr>
                <a:t> Promote new products</a:t>
              </a:r>
            </a:p>
          </p:txBody>
        </p:sp>
      </p:grpSp>
      <p:pic>
        <p:nvPicPr>
          <p:cNvPr id="39944" name="Picture 21" descr="CD257_09_RP7198"/>
          <p:cNvPicPr>
            <a:picLocks noChangeAspect="1" noChangeArrowheads="1"/>
          </p:cNvPicPr>
          <p:nvPr/>
        </p:nvPicPr>
        <p:blipFill>
          <a:blip r:embed="rId3"/>
          <a:srcRect/>
          <a:stretch>
            <a:fillRect/>
          </a:stretch>
        </p:blipFill>
        <p:spPr bwMode="auto">
          <a:xfrm>
            <a:off x="6046788" y="1030288"/>
            <a:ext cx="2967037" cy="1822450"/>
          </a:xfrm>
          <a:prstGeom prst="rect">
            <a:avLst/>
          </a:prstGeom>
          <a:noFill/>
          <a:ln w="9525">
            <a:noFill/>
            <a:miter lim="800000"/>
            <a:headEnd/>
            <a:tailEnd/>
          </a:ln>
        </p:spPr>
      </p:pic>
      <p:grpSp>
        <p:nvGrpSpPr>
          <p:cNvPr id="39945" name="Group 22"/>
          <p:cNvGrpSpPr>
            <a:grpSpLocks/>
          </p:cNvGrpSpPr>
          <p:nvPr/>
        </p:nvGrpSpPr>
        <p:grpSpPr bwMode="auto">
          <a:xfrm>
            <a:off x="603250" y="3729038"/>
            <a:ext cx="4295775" cy="517525"/>
            <a:chOff x="219" y="3179"/>
            <a:chExt cx="2706" cy="434"/>
          </a:xfrm>
        </p:grpSpPr>
        <p:sp>
          <p:nvSpPr>
            <p:cNvPr id="39950" name="AutoShape 23"/>
            <p:cNvSpPr>
              <a:spLocks noChangeArrowheads="1"/>
            </p:cNvSpPr>
            <p:nvPr/>
          </p:nvSpPr>
          <p:spPr bwMode="blackWhite">
            <a:xfrm rot="-5400000">
              <a:off x="1266" y="3106"/>
              <a:ext cx="192" cy="576"/>
            </a:xfrm>
            <a:prstGeom prst="downArrow">
              <a:avLst>
                <a:gd name="adj1" fmla="val 50000"/>
                <a:gd name="adj2" fmla="val 75000"/>
              </a:avLst>
            </a:prstGeom>
            <a:solidFill>
              <a:srgbClr val="1C9C5C"/>
            </a:solidFill>
            <a:ln w="19050" algn="ctr">
              <a:noFill/>
              <a:miter lim="800000"/>
              <a:headEnd/>
              <a:tailEnd/>
            </a:ln>
          </p:spPr>
          <p:txBody>
            <a:bodyPr wrap="none" lIns="0" tIns="0" rIns="0" bIns="0" anchor="ctr"/>
            <a:lstStyle/>
            <a:p>
              <a:endParaRPr lang="en-US"/>
            </a:p>
          </p:txBody>
        </p:sp>
        <p:sp>
          <p:nvSpPr>
            <p:cNvPr id="39951" name="Rectangle 24"/>
            <p:cNvSpPr>
              <a:spLocks noChangeArrowheads="1"/>
            </p:cNvSpPr>
            <p:nvPr/>
          </p:nvSpPr>
          <p:spPr bwMode="auto">
            <a:xfrm>
              <a:off x="219" y="3179"/>
              <a:ext cx="779" cy="434"/>
            </a:xfrm>
            <a:prstGeom prst="rect">
              <a:avLst/>
            </a:prstGeom>
            <a:noFill/>
            <a:ln w="9525" algn="ctr">
              <a:noFill/>
              <a:miter lim="800000"/>
              <a:headEnd/>
              <a:tailEnd/>
            </a:ln>
          </p:spPr>
          <p:txBody>
            <a:bodyPr wrap="none" anchor="ctr">
              <a:spAutoFit/>
            </a:bodyPr>
            <a:lstStyle/>
            <a:p>
              <a:pPr algn="ctr" eaLnBrk="0" hangingPunct="0"/>
              <a:r>
                <a:rPr lang="en-US" sz="1400">
                  <a:solidFill>
                    <a:srgbClr val="5F5F5F"/>
                  </a:solidFill>
                  <a:latin typeface="Verdana" pitchFamily="34" charset="0"/>
                </a:rPr>
                <a:t>Delivery </a:t>
              </a:r>
            </a:p>
            <a:p>
              <a:pPr algn="ctr" eaLnBrk="0" hangingPunct="0"/>
              <a:r>
                <a:rPr lang="en-US" sz="1400">
                  <a:solidFill>
                    <a:srgbClr val="5F5F5F"/>
                  </a:solidFill>
                  <a:latin typeface="Verdana" pitchFamily="34" charset="0"/>
                </a:rPr>
                <a:t>Information</a:t>
              </a:r>
            </a:p>
          </p:txBody>
        </p:sp>
        <p:sp>
          <p:nvSpPr>
            <p:cNvPr id="39952" name="Rectangle 25"/>
            <p:cNvSpPr>
              <a:spLocks noChangeArrowheads="1"/>
            </p:cNvSpPr>
            <p:nvPr/>
          </p:nvSpPr>
          <p:spPr bwMode="auto">
            <a:xfrm>
              <a:off x="1661" y="3203"/>
              <a:ext cx="1264" cy="383"/>
            </a:xfrm>
            <a:prstGeom prst="rect">
              <a:avLst/>
            </a:prstGeom>
            <a:noFill/>
            <a:ln w="9525" algn="ctr">
              <a:noFill/>
              <a:miter lim="800000"/>
              <a:headEnd/>
              <a:tailEnd/>
            </a:ln>
          </p:spPr>
          <p:txBody>
            <a:bodyPr wrap="none" anchor="ctr">
              <a:spAutoFit/>
            </a:bodyPr>
            <a:lstStyle/>
            <a:p>
              <a:pPr eaLnBrk="0" hangingPunct="0">
                <a:buFontTx/>
                <a:buChar char="•"/>
              </a:pPr>
              <a:r>
                <a:rPr lang="en-US" sz="1200">
                  <a:solidFill>
                    <a:srgbClr val="5F5F5F"/>
                  </a:solidFill>
                  <a:latin typeface="Verdana" pitchFamily="34" charset="0"/>
                </a:rPr>
                <a:t> Improves productivity</a:t>
              </a:r>
            </a:p>
            <a:p>
              <a:pPr eaLnBrk="0" hangingPunct="0">
                <a:buFontTx/>
                <a:buChar char="•"/>
              </a:pPr>
              <a:r>
                <a:rPr lang="en-US" sz="1200">
                  <a:solidFill>
                    <a:srgbClr val="5F5F5F"/>
                  </a:solidFill>
                  <a:latin typeface="Verdana" pitchFamily="34" charset="0"/>
                </a:rPr>
                <a:t> Ensures accuracy</a:t>
              </a:r>
            </a:p>
          </p:txBody>
        </p:sp>
      </p:grpSp>
      <p:sp>
        <p:nvSpPr>
          <p:cNvPr id="39946" name="Rectangle 26"/>
          <p:cNvSpPr>
            <a:spLocks noGrp="1"/>
          </p:cNvSpPr>
          <p:nvPr>
            <p:ph type="title"/>
          </p:nvPr>
        </p:nvSpPr>
        <p:spPr>
          <a:xfrm>
            <a:off x="606425" y="0"/>
            <a:ext cx="8229600" cy="603250"/>
          </a:xfrm>
        </p:spPr>
        <p:txBody>
          <a:bodyPr/>
          <a:lstStyle/>
          <a:p>
            <a:pPr eaLnBrk="1" hangingPunct="1"/>
            <a:r>
              <a:rPr lang="en-US" smtClean="0">
                <a:latin typeface="Arial" charset="0"/>
                <a:cs typeface="Arial" charset="0"/>
              </a:rPr>
              <a:t>Two-Sided Thermal Examples</a:t>
            </a:r>
          </a:p>
        </p:txBody>
      </p:sp>
      <p:grpSp>
        <p:nvGrpSpPr>
          <p:cNvPr id="2" name="Group 10"/>
          <p:cNvGrpSpPr>
            <a:grpSpLocks/>
          </p:cNvGrpSpPr>
          <p:nvPr/>
        </p:nvGrpSpPr>
        <p:grpSpPr bwMode="auto">
          <a:xfrm>
            <a:off x="0" y="4560888"/>
            <a:ext cx="9140825" cy="349250"/>
            <a:chOff x="0" y="3594"/>
            <a:chExt cx="5758" cy="294"/>
          </a:xfrm>
        </p:grpSpPr>
        <p:pic>
          <p:nvPicPr>
            <p:cNvPr id="39948" name="Picture 11" descr="blue box copy"/>
            <p:cNvPicPr>
              <a:picLocks noChangeArrowheads="1"/>
            </p:cNvPicPr>
            <p:nvPr/>
          </p:nvPicPr>
          <p:blipFill>
            <a:blip r:embed="rId4"/>
            <a:srcRect/>
            <a:stretch>
              <a:fillRect/>
            </a:stretch>
          </p:blipFill>
          <p:spPr bwMode="auto">
            <a:xfrm>
              <a:off x="0" y="3594"/>
              <a:ext cx="5758" cy="294"/>
            </a:xfrm>
            <a:prstGeom prst="rect">
              <a:avLst/>
            </a:prstGeom>
            <a:solidFill>
              <a:srgbClr val="2EB135"/>
            </a:solidFill>
            <a:ln w="9525">
              <a:noFill/>
              <a:miter lim="800000"/>
              <a:headEnd/>
              <a:tailEnd/>
            </a:ln>
          </p:spPr>
        </p:pic>
        <p:sp>
          <p:nvSpPr>
            <p:cNvPr id="39949" name="Rectangle 12"/>
            <p:cNvSpPr>
              <a:spLocks noChangeArrowheads="1"/>
            </p:cNvSpPr>
            <p:nvPr/>
          </p:nvSpPr>
          <p:spPr bwMode="auto">
            <a:xfrm>
              <a:off x="0" y="3594"/>
              <a:ext cx="5758" cy="294"/>
            </a:xfrm>
            <a:prstGeom prst="rect">
              <a:avLst/>
            </a:prstGeom>
            <a:solidFill>
              <a:srgbClr val="2EB135"/>
            </a:solidFill>
            <a:ln w="9525" algn="ctr">
              <a:noFill/>
              <a:miter lim="800000"/>
              <a:headEnd/>
              <a:tailEnd/>
            </a:ln>
          </p:spPr>
          <p:txBody>
            <a:bodyPr anchor="ctr"/>
            <a:lstStyle/>
            <a:p>
              <a:pPr algn="ctr" defTabSz="914400" eaLnBrk="0" hangingPunct="0">
                <a:spcBef>
                  <a:spcPct val="35000"/>
                </a:spcBef>
              </a:pPr>
              <a:r>
                <a:rPr lang="en-GB" sz="1400">
                  <a:solidFill>
                    <a:schemeClr val="bg1"/>
                  </a:solidFill>
                  <a:latin typeface="Verdana" pitchFamily="34" charset="0"/>
                </a:rPr>
                <a:t> Differentiate Yourself and Educate Your Customers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p:cNvSpPr>
          <p:nvPr>
            <p:ph type="title"/>
          </p:nvPr>
        </p:nvSpPr>
        <p:spPr>
          <a:xfrm>
            <a:off x="582613" y="0"/>
            <a:ext cx="8229600" cy="603250"/>
          </a:xfrm>
        </p:spPr>
        <p:txBody>
          <a:bodyPr/>
          <a:lstStyle/>
          <a:p>
            <a:pPr eaLnBrk="1" hangingPunct="1"/>
            <a:r>
              <a:rPr lang="en-US" smtClean="0">
                <a:latin typeface="Arial" charset="0"/>
                <a:cs typeface="Arial" charset="0"/>
              </a:rPr>
              <a:t>Printer Software Modes</a:t>
            </a:r>
          </a:p>
        </p:txBody>
      </p:sp>
      <p:sp>
        <p:nvSpPr>
          <p:cNvPr id="41986" name="Rectangle 3"/>
          <p:cNvSpPr>
            <a:spLocks noGrp="1"/>
          </p:cNvSpPr>
          <p:nvPr>
            <p:ph type="body" idx="1"/>
          </p:nvPr>
        </p:nvSpPr>
        <p:spPr>
          <a:xfrm>
            <a:off x="614363" y="603250"/>
            <a:ext cx="8216900" cy="4256088"/>
          </a:xfrm>
        </p:spPr>
        <p:txBody>
          <a:bodyPr/>
          <a:lstStyle/>
          <a:p>
            <a:pPr eaLnBrk="1" hangingPunct="1"/>
            <a:r>
              <a:rPr lang="en-US" sz="2000" b="1" smtClean="0">
                <a:solidFill>
                  <a:srgbClr val="552A9C"/>
                </a:solidFill>
                <a:latin typeface="Arial" charset="0"/>
                <a:cs typeface="Arial" charset="0"/>
              </a:rPr>
              <a:t>Single sided mode</a:t>
            </a:r>
          </a:p>
          <a:p>
            <a:pPr lvl="1" eaLnBrk="1" hangingPunct="1"/>
            <a:r>
              <a:rPr lang="en-US" sz="1800" smtClean="0">
                <a:latin typeface="Arial" charset="0"/>
                <a:cs typeface="Arial" charset="0"/>
              </a:rPr>
              <a:t>Same as current printer</a:t>
            </a:r>
          </a:p>
          <a:p>
            <a:pPr eaLnBrk="1" hangingPunct="1"/>
            <a:r>
              <a:rPr lang="en-US" sz="2000" b="1" smtClean="0">
                <a:solidFill>
                  <a:srgbClr val="552A9C"/>
                </a:solidFill>
                <a:latin typeface="Arial" charset="0"/>
                <a:cs typeface="Arial" charset="0"/>
              </a:rPr>
              <a:t>Double sided mode</a:t>
            </a:r>
          </a:p>
          <a:p>
            <a:pPr lvl="1" eaLnBrk="1" hangingPunct="1"/>
            <a:r>
              <a:rPr lang="en-US" sz="1800" smtClean="0">
                <a:latin typeface="Arial" charset="0"/>
                <a:cs typeface="Arial" charset="0"/>
              </a:rPr>
              <a:t>Drop-in automatic split receipt</a:t>
            </a:r>
          </a:p>
          <a:p>
            <a:pPr eaLnBrk="1" hangingPunct="1"/>
            <a:r>
              <a:rPr lang="en-US" sz="2000" b="1" smtClean="0">
                <a:solidFill>
                  <a:srgbClr val="552A9C"/>
                </a:solidFill>
                <a:latin typeface="Arial" charset="0"/>
                <a:cs typeface="Arial" charset="0"/>
              </a:rPr>
              <a:t>Double sided mode with pre-defined data</a:t>
            </a:r>
          </a:p>
          <a:p>
            <a:pPr lvl="1" eaLnBrk="1" hangingPunct="1"/>
            <a:r>
              <a:rPr lang="en-US" sz="1800" smtClean="0">
                <a:latin typeface="Arial" charset="0"/>
                <a:cs typeface="Arial" charset="0"/>
              </a:rPr>
              <a:t>Information is static in printer  </a:t>
            </a:r>
          </a:p>
          <a:p>
            <a:pPr lvl="1" eaLnBrk="1" hangingPunct="1"/>
            <a:r>
              <a:rPr lang="en-US" sz="1800" smtClean="0">
                <a:latin typeface="Arial" charset="0"/>
                <a:cs typeface="Arial" charset="0"/>
              </a:rPr>
              <a:t>Utility tool allows customer to add these macros to the receipt </a:t>
            </a:r>
          </a:p>
          <a:p>
            <a:pPr lvl="1" eaLnBrk="1" hangingPunct="1"/>
            <a:r>
              <a:rPr lang="en-US" sz="1800" smtClean="0">
                <a:latin typeface="Arial" charset="0"/>
                <a:cs typeface="Arial" charset="0"/>
              </a:rPr>
              <a:t>Example: terms and conditions, store information, and messaging</a:t>
            </a:r>
          </a:p>
          <a:p>
            <a:pPr eaLnBrk="1" hangingPunct="1"/>
            <a:r>
              <a:rPr lang="en-US" sz="2000" b="1" smtClean="0">
                <a:solidFill>
                  <a:srgbClr val="552A9C"/>
                </a:solidFill>
                <a:latin typeface="Arial" charset="0"/>
                <a:cs typeface="Arial" charset="0"/>
              </a:rPr>
              <a:t>Double sided mode with full control</a:t>
            </a:r>
          </a:p>
          <a:p>
            <a:pPr lvl="1" eaLnBrk="1" hangingPunct="1"/>
            <a:r>
              <a:rPr lang="en-US" sz="1800" smtClean="0">
                <a:latin typeface="Arial" charset="0"/>
                <a:cs typeface="Arial" charset="0"/>
              </a:rPr>
              <a:t>Allows for “on demand” printing  </a:t>
            </a:r>
          </a:p>
          <a:p>
            <a:pPr lvl="1" eaLnBrk="1" hangingPunct="1"/>
            <a:r>
              <a:rPr lang="en-US" sz="1800" smtClean="0">
                <a:latin typeface="Arial" charset="0"/>
                <a:cs typeface="Arial" charset="0"/>
              </a:rPr>
              <a:t>Data can be selectively printed on front/back side of receipt</a:t>
            </a:r>
          </a:p>
          <a:p>
            <a:pPr lvl="1" eaLnBrk="1" hangingPunct="1"/>
            <a:r>
              <a:rPr lang="en-US" sz="1800" smtClean="0">
                <a:latin typeface="Arial" charset="0"/>
                <a:cs typeface="Arial" charset="0"/>
              </a:rPr>
              <a:t>Software application work is required</a:t>
            </a:r>
          </a:p>
        </p:txBody>
      </p:sp>
      <p:pic>
        <p:nvPicPr>
          <p:cNvPr id="41987" name="Picture 4"/>
          <p:cNvPicPr>
            <a:picLocks noChangeAspect="1" noChangeArrowheads="1"/>
          </p:cNvPicPr>
          <p:nvPr/>
        </p:nvPicPr>
        <p:blipFill>
          <a:blip r:embed="rId3">
            <a:clrChange>
              <a:clrFrom>
                <a:srgbClr val="FFFFFF"/>
              </a:clrFrom>
              <a:clrTo>
                <a:srgbClr val="FFFFFF">
                  <a:alpha val="0"/>
                </a:srgbClr>
              </a:clrTo>
            </a:clrChange>
          </a:blip>
          <a:srcRect l="21672" t="12994" r="22598" b="14568"/>
          <a:stretch>
            <a:fillRect/>
          </a:stretch>
        </p:blipFill>
        <p:spPr bwMode="auto">
          <a:xfrm>
            <a:off x="6122988" y="914400"/>
            <a:ext cx="2563812" cy="18748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p:cNvSpPr>
          <p:nvPr>
            <p:ph type="title"/>
          </p:nvPr>
        </p:nvSpPr>
        <p:spPr>
          <a:xfrm>
            <a:off x="638175" y="73025"/>
            <a:ext cx="8229600" cy="603250"/>
          </a:xfrm>
        </p:spPr>
        <p:txBody>
          <a:bodyPr/>
          <a:lstStyle/>
          <a:p>
            <a:pPr eaLnBrk="1" hangingPunct="1"/>
            <a:r>
              <a:rPr lang="en-US" smtClean="0">
                <a:latin typeface="Arial" charset="0"/>
                <a:cs typeface="Arial" charset="0"/>
              </a:rPr>
              <a:t>NCR RealPOS Impact Printer</a:t>
            </a:r>
          </a:p>
        </p:txBody>
      </p:sp>
      <p:sp>
        <p:nvSpPr>
          <p:cNvPr id="44034" name="Rectangle 3"/>
          <p:cNvSpPr>
            <a:spLocks noGrp="1"/>
          </p:cNvSpPr>
          <p:nvPr>
            <p:ph type="body" sz="half" idx="1"/>
          </p:nvPr>
        </p:nvSpPr>
        <p:spPr>
          <a:xfrm>
            <a:off x="604838" y="857250"/>
            <a:ext cx="4038600" cy="3394075"/>
          </a:xfrm>
        </p:spPr>
        <p:txBody>
          <a:bodyPr/>
          <a:lstStyle/>
          <a:p>
            <a:pPr eaLnBrk="1" hangingPunct="1">
              <a:lnSpc>
                <a:spcPct val="80000"/>
              </a:lnSpc>
            </a:pPr>
            <a:r>
              <a:rPr lang="en-US" sz="1200" smtClean="0">
                <a:solidFill>
                  <a:srgbClr val="2EB135"/>
                </a:solidFill>
                <a:latin typeface="Arial" charset="0"/>
                <a:cs typeface="Arial" charset="0"/>
              </a:rPr>
              <a:t>Efficient Impact Printing</a:t>
            </a:r>
          </a:p>
          <a:p>
            <a:pPr lvl="1" eaLnBrk="1" hangingPunct="1">
              <a:lnSpc>
                <a:spcPct val="80000"/>
              </a:lnSpc>
              <a:buClr>
                <a:schemeClr val="tx1"/>
              </a:buClr>
              <a:buFont typeface="Wingdings" pitchFamily="2" charset="2"/>
              <a:buChar char="§"/>
            </a:pPr>
            <a:r>
              <a:rPr lang="en-US" sz="1200" smtClean="0">
                <a:latin typeface="Arial" charset="0"/>
                <a:cs typeface="Arial" charset="0"/>
              </a:rPr>
              <a:t>9 pin serial impact dot matrix print</a:t>
            </a:r>
          </a:p>
          <a:p>
            <a:pPr lvl="1" eaLnBrk="1" hangingPunct="1">
              <a:lnSpc>
                <a:spcPct val="80000"/>
              </a:lnSpc>
              <a:buClr>
                <a:schemeClr val="tx1"/>
              </a:buClr>
              <a:buFont typeface="Wingdings" pitchFamily="2" charset="2"/>
              <a:buChar char="§"/>
            </a:pPr>
            <a:r>
              <a:rPr lang="en-US" sz="1200" smtClean="0">
                <a:latin typeface="Arial" charset="0"/>
                <a:cs typeface="Arial" charset="0"/>
              </a:rPr>
              <a:t>Max 4.2LPS (420 dots/line)</a:t>
            </a:r>
          </a:p>
          <a:p>
            <a:pPr lvl="1" eaLnBrk="1" hangingPunct="1">
              <a:lnSpc>
                <a:spcPct val="80000"/>
              </a:lnSpc>
              <a:buClr>
                <a:schemeClr val="tx1"/>
              </a:buClr>
              <a:buFont typeface="Wingdings" pitchFamily="2" charset="2"/>
              <a:buNone/>
            </a:pPr>
            <a:endParaRPr lang="en-US" sz="1200" smtClean="0">
              <a:latin typeface="Arial" charset="0"/>
              <a:cs typeface="Arial" charset="0"/>
            </a:endParaRPr>
          </a:p>
          <a:p>
            <a:pPr lvl="1" eaLnBrk="1" hangingPunct="1">
              <a:lnSpc>
                <a:spcPct val="80000"/>
              </a:lnSpc>
              <a:buClr>
                <a:schemeClr val="tx1"/>
              </a:buClr>
              <a:buFont typeface="Wingdings" pitchFamily="2" charset="2"/>
              <a:buNone/>
            </a:pPr>
            <a:endParaRPr lang="en-US" sz="1200" smtClean="0">
              <a:latin typeface="Arial" charset="0"/>
              <a:cs typeface="Arial" charset="0"/>
            </a:endParaRPr>
          </a:p>
          <a:p>
            <a:pPr eaLnBrk="1" hangingPunct="1">
              <a:lnSpc>
                <a:spcPct val="80000"/>
              </a:lnSpc>
            </a:pPr>
            <a:r>
              <a:rPr lang="en-US" sz="1200" smtClean="0">
                <a:solidFill>
                  <a:srgbClr val="2EB135"/>
                </a:solidFill>
                <a:latin typeface="Arial" charset="0"/>
                <a:cs typeface="Arial" charset="0"/>
              </a:rPr>
              <a:t>Features</a:t>
            </a:r>
          </a:p>
          <a:p>
            <a:pPr lvl="1" eaLnBrk="1" hangingPunct="1">
              <a:lnSpc>
                <a:spcPct val="80000"/>
              </a:lnSpc>
              <a:buClr>
                <a:schemeClr val="tx1"/>
              </a:buClr>
              <a:buFont typeface="Wingdings" pitchFamily="2" charset="2"/>
              <a:buChar char="§"/>
            </a:pPr>
            <a:r>
              <a:rPr lang="en-US" sz="1200" smtClean="0">
                <a:latin typeface="Arial" charset="0"/>
                <a:cs typeface="Arial" charset="0"/>
              </a:rPr>
              <a:t>Manual tear cutter </a:t>
            </a:r>
          </a:p>
          <a:p>
            <a:pPr lvl="1" eaLnBrk="1" hangingPunct="1">
              <a:lnSpc>
                <a:spcPct val="80000"/>
              </a:lnSpc>
              <a:buClr>
                <a:schemeClr val="tx1"/>
              </a:buClr>
              <a:buFont typeface="Wingdings" pitchFamily="2" charset="2"/>
              <a:buChar char="§"/>
            </a:pPr>
            <a:r>
              <a:rPr lang="en-US" sz="1200" smtClean="0">
                <a:latin typeface="Arial" charset="0"/>
                <a:cs typeface="Arial" charset="0"/>
              </a:rPr>
              <a:t>Drop in paper loading</a:t>
            </a:r>
          </a:p>
          <a:p>
            <a:pPr lvl="1" eaLnBrk="1" hangingPunct="1">
              <a:lnSpc>
                <a:spcPct val="80000"/>
              </a:lnSpc>
              <a:buClr>
                <a:schemeClr val="tx1"/>
              </a:buClr>
              <a:buFont typeface="Wingdings" pitchFamily="2" charset="2"/>
              <a:buChar char="§"/>
            </a:pPr>
            <a:r>
              <a:rPr lang="en-US" sz="1200" smtClean="0">
                <a:latin typeface="Arial" charset="0"/>
                <a:cs typeface="Arial" charset="0"/>
              </a:rPr>
              <a:t>8KB(RAM) / 2MB(Flash)</a:t>
            </a:r>
          </a:p>
          <a:p>
            <a:pPr lvl="1" eaLnBrk="1" hangingPunct="1">
              <a:lnSpc>
                <a:spcPct val="80000"/>
              </a:lnSpc>
              <a:buClr>
                <a:schemeClr val="tx1"/>
              </a:buClr>
              <a:buFont typeface="Wingdings" pitchFamily="2" charset="2"/>
              <a:buChar char="§"/>
            </a:pPr>
            <a:r>
              <a:rPr lang="en-US" sz="1200" smtClean="0">
                <a:latin typeface="Arial" charset="0"/>
                <a:cs typeface="Arial" charset="0"/>
              </a:rPr>
              <a:t>Cash drawer kick-out</a:t>
            </a:r>
          </a:p>
          <a:p>
            <a:pPr lvl="1" eaLnBrk="1" hangingPunct="1">
              <a:lnSpc>
                <a:spcPct val="80000"/>
              </a:lnSpc>
              <a:buClr>
                <a:schemeClr val="tx1"/>
              </a:buClr>
              <a:buFont typeface="Wingdings" pitchFamily="2" charset="2"/>
              <a:buChar char="§"/>
            </a:pPr>
            <a:r>
              <a:rPr lang="en-US" sz="1200" smtClean="0">
                <a:latin typeface="Arial" charset="0"/>
                <a:cs typeface="Arial" charset="0"/>
              </a:rPr>
              <a:t>58, 70, 76mm paper roll width support</a:t>
            </a:r>
          </a:p>
          <a:p>
            <a:pPr lvl="1" eaLnBrk="1" hangingPunct="1">
              <a:lnSpc>
                <a:spcPct val="80000"/>
              </a:lnSpc>
              <a:buClr>
                <a:schemeClr val="tx1"/>
              </a:buClr>
              <a:buFont typeface="Wingdings" pitchFamily="2" charset="2"/>
              <a:buChar char="§"/>
            </a:pPr>
            <a:r>
              <a:rPr lang="en-US" sz="1200" smtClean="0">
                <a:latin typeface="Arial" charset="0"/>
                <a:cs typeface="Arial" charset="0"/>
              </a:rPr>
              <a:t>Serial, Parallel, USB support on a single interface board</a:t>
            </a:r>
            <a:endParaRPr lang="en-US" sz="1000" smtClean="0">
              <a:latin typeface="Arial" charset="0"/>
              <a:cs typeface="Arial" charset="0"/>
            </a:endParaRPr>
          </a:p>
        </p:txBody>
      </p:sp>
      <p:sp>
        <p:nvSpPr>
          <p:cNvPr id="44035" name="Rectangle 4"/>
          <p:cNvSpPr>
            <a:spLocks noGrp="1"/>
          </p:cNvSpPr>
          <p:nvPr>
            <p:ph type="body" sz="half" idx="2"/>
          </p:nvPr>
        </p:nvSpPr>
        <p:spPr>
          <a:xfrm>
            <a:off x="4795838" y="857250"/>
            <a:ext cx="4038600" cy="3394075"/>
          </a:xfrm>
        </p:spPr>
        <p:txBody>
          <a:bodyPr/>
          <a:lstStyle/>
          <a:p>
            <a:pPr eaLnBrk="1" hangingPunct="1">
              <a:spcBef>
                <a:spcPct val="10000"/>
              </a:spcBef>
            </a:pPr>
            <a:r>
              <a:rPr lang="en-US" sz="1200" smtClean="0">
                <a:solidFill>
                  <a:srgbClr val="2EB135"/>
                </a:solidFill>
                <a:latin typeface="Arial" charset="0"/>
                <a:cs typeface="Arial" charset="0"/>
              </a:rPr>
              <a:t>Dimensions</a:t>
            </a:r>
          </a:p>
          <a:p>
            <a:pPr lvl="1" eaLnBrk="1" hangingPunct="1">
              <a:buClr>
                <a:schemeClr val="tx1"/>
              </a:buClr>
              <a:buFont typeface="Wingdings" pitchFamily="2" charset="2"/>
              <a:buChar char="§"/>
            </a:pPr>
            <a:r>
              <a:rPr lang="en-US" sz="1200" smtClean="0">
                <a:latin typeface="Arial" charset="0"/>
                <a:cs typeface="Arial" charset="0"/>
              </a:rPr>
              <a:t>6.29(W) x 9.65(D) x 6.10(H)inches</a:t>
            </a:r>
          </a:p>
          <a:p>
            <a:pPr lvl="1" eaLnBrk="1" hangingPunct="1">
              <a:buClr>
                <a:schemeClr val="tx1"/>
              </a:buClr>
              <a:buFont typeface="Wingdings" pitchFamily="2" charset="2"/>
              <a:buChar char="§"/>
            </a:pPr>
            <a:r>
              <a:rPr lang="en-US" sz="1200" smtClean="0">
                <a:latin typeface="Arial" charset="0"/>
                <a:cs typeface="Arial" charset="0"/>
              </a:rPr>
              <a:t>5.7lbs</a:t>
            </a:r>
          </a:p>
          <a:p>
            <a:pPr eaLnBrk="1" hangingPunct="1">
              <a:spcBef>
                <a:spcPct val="10000"/>
              </a:spcBef>
            </a:pPr>
            <a:r>
              <a:rPr lang="en-US" sz="1200" smtClean="0">
                <a:solidFill>
                  <a:srgbClr val="2EB135"/>
                </a:solidFill>
                <a:latin typeface="Arial" charset="0"/>
                <a:cs typeface="Arial" charset="0"/>
              </a:rPr>
              <a:t>Power Consumption</a:t>
            </a:r>
          </a:p>
          <a:p>
            <a:pPr lvl="1" eaLnBrk="1" hangingPunct="1">
              <a:spcBef>
                <a:spcPct val="10000"/>
              </a:spcBef>
              <a:buClr>
                <a:schemeClr val="tx1"/>
              </a:buClr>
              <a:buFont typeface="Wingdings" pitchFamily="2" charset="2"/>
              <a:buChar char="§"/>
            </a:pPr>
            <a:r>
              <a:rPr lang="en-US" sz="1200" smtClean="0">
                <a:latin typeface="Arial" charset="0"/>
                <a:cs typeface="Arial" charset="0"/>
              </a:rPr>
              <a:t>1.5A/36W</a:t>
            </a:r>
          </a:p>
          <a:p>
            <a:pPr eaLnBrk="1" hangingPunct="1"/>
            <a:endParaRPr lang="en-US" sz="1000" smtClean="0">
              <a:latin typeface="Arial" charset="0"/>
              <a:cs typeface="Arial" charset="0"/>
            </a:endParaRPr>
          </a:p>
        </p:txBody>
      </p:sp>
      <p:pic>
        <p:nvPicPr>
          <p:cNvPr id="44036" name="Picture 5" descr="BTP-M280"/>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481638" y="2286000"/>
            <a:ext cx="3962400" cy="2130425"/>
          </a:xfrm>
          <a:prstGeom prst="rect">
            <a:avLst/>
          </a:prstGeom>
          <a:noFill/>
          <a:ln w="9525">
            <a:noFill/>
            <a:miter lim="800000"/>
            <a:headEnd/>
            <a:tailEnd/>
          </a:ln>
        </p:spPr>
      </p:pic>
      <p:grpSp>
        <p:nvGrpSpPr>
          <p:cNvPr id="44037" name="Group 6"/>
          <p:cNvGrpSpPr>
            <a:grpSpLocks/>
          </p:cNvGrpSpPr>
          <p:nvPr/>
        </p:nvGrpSpPr>
        <p:grpSpPr bwMode="auto">
          <a:xfrm>
            <a:off x="0" y="4498975"/>
            <a:ext cx="9140825" cy="350838"/>
            <a:chOff x="0" y="3594"/>
            <a:chExt cx="5758" cy="294"/>
          </a:xfrm>
        </p:grpSpPr>
        <p:pic>
          <p:nvPicPr>
            <p:cNvPr id="44038" name="Picture 7" descr="blue box copy"/>
            <p:cNvPicPr>
              <a:picLocks noChangeArrowheads="1"/>
            </p:cNvPicPr>
            <p:nvPr/>
          </p:nvPicPr>
          <p:blipFill>
            <a:blip r:embed="rId3"/>
            <a:srcRect/>
            <a:stretch>
              <a:fillRect/>
            </a:stretch>
          </p:blipFill>
          <p:spPr bwMode="auto">
            <a:xfrm>
              <a:off x="0" y="3594"/>
              <a:ext cx="5758" cy="294"/>
            </a:xfrm>
            <a:prstGeom prst="rect">
              <a:avLst/>
            </a:prstGeom>
            <a:solidFill>
              <a:srgbClr val="44A436"/>
            </a:solidFill>
            <a:ln w="9525">
              <a:noFill/>
              <a:miter lim="800000"/>
              <a:headEnd/>
              <a:tailEnd/>
            </a:ln>
          </p:spPr>
        </p:pic>
        <p:sp>
          <p:nvSpPr>
            <p:cNvPr id="44039" name="Rectangle 8"/>
            <p:cNvSpPr>
              <a:spLocks noChangeArrowheads="1"/>
            </p:cNvSpPr>
            <p:nvPr/>
          </p:nvSpPr>
          <p:spPr bwMode="auto">
            <a:xfrm>
              <a:off x="0" y="3594"/>
              <a:ext cx="5758" cy="294"/>
            </a:xfrm>
            <a:prstGeom prst="rect">
              <a:avLst/>
            </a:prstGeom>
            <a:solidFill>
              <a:srgbClr val="44A436"/>
            </a:solidFill>
            <a:ln w="9525" algn="ctr">
              <a:noFill/>
              <a:miter lim="800000"/>
              <a:headEnd/>
              <a:tailEnd/>
            </a:ln>
          </p:spPr>
          <p:txBody>
            <a:bodyPr anchor="ctr"/>
            <a:lstStyle/>
            <a:p>
              <a:pPr algn="ctr" eaLnBrk="0" hangingPunct="0">
                <a:spcBef>
                  <a:spcPct val="35000"/>
                </a:spcBef>
              </a:pPr>
              <a:r>
                <a:rPr lang="en-US" sz="1600" b="1" i="1">
                  <a:solidFill>
                    <a:schemeClr val="bg1"/>
                  </a:solidFill>
                  <a:latin typeface="Verdana" pitchFamily="34" charset="0"/>
                </a:rPr>
                <a:t>Simple and Efficient Impact Printing!</a:t>
              </a:r>
              <a:endParaRPr lang="en-US" sz="1400" i="1">
                <a:solidFill>
                  <a:schemeClr val="bg1"/>
                </a:solidFill>
                <a:latin typeface="Verdana" pitchFamily="34" charset="0"/>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idx="4294967295"/>
          </p:nvPr>
        </p:nvSpPr>
        <p:spPr>
          <a:xfrm>
            <a:off x="476250" y="0"/>
            <a:ext cx="8623300" cy="644525"/>
          </a:xfrm>
        </p:spPr>
        <p:txBody>
          <a:bodyPr/>
          <a:lstStyle/>
          <a:p>
            <a:pPr eaLnBrk="1" hangingPunct="1"/>
            <a:r>
              <a:rPr lang="en-US" sz="2400" smtClean="0">
                <a:latin typeface="Arial" charset="0"/>
                <a:cs typeface="Arial" charset="0"/>
              </a:rPr>
              <a:t>Epson TM-L90 LFC Printer (NCR TPP Advocated) – 7128 </a:t>
            </a:r>
          </a:p>
        </p:txBody>
      </p:sp>
      <p:sp>
        <p:nvSpPr>
          <p:cNvPr id="45058" name="AutoShape 5" descr="CD355_01a_RP7197_Thermal_Receipt_Printer_Rel2 0"/>
          <p:cNvSpPr>
            <a:spLocks noChangeAspect="1" noChangeArrowheads="1"/>
          </p:cNvSpPr>
          <p:nvPr/>
        </p:nvSpPr>
        <p:spPr bwMode="auto">
          <a:xfrm>
            <a:off x="8915400" y="0"/>
            <a:ext cx="10191750" cy="5937250"/>
          </a:xfrm>
          <a:prstGeom prst="rect">
            <a:avLst/>
          </a:prstGeom>
          <a:noFill/>
          <a:ln w="9525">
            <a:noFill/>
            <a:miter lim="800000"/>
            <a:headEnd/>
            <a:tailEnd/>
          </a:ln>
        </p:spPr>
        <p:txBody>
          <a:bodyPr/>
          <a:lstStyle/>
          <a:p>
            <a:pPr defTabSz="914400"/>
            <a:endParaRPr lang="es-ES"/>
          </a:p>
        </p:txBody>
      </p:sp>
      <p:sp>
        <p:nvSpPr>
          <p:cNvPr id="45059" name="Rectangle 7"/>
          <p:cNvSpPr>
            <a:spLocks noChangeArrowheads="1"/>
          </p:cNvSpPr>
          <p:nvPr/>
        </p:nvSpPr>
        <p:spPr bwMode="auto">
          <a:xfrm>
            <a:off x="3124200" y="1143000"/>
            <a:ext cx="5562600" cy="3143250"/>
          </a:xfrm>
          <a:prstGeom prst="rect">
            <a:avLst/>
          </a:prstGeom>
          <a:noFill/>
          <a:ln w="9525" algn="ctr">
            <a:noFill/>
            <a:miter lim="800000"/>
            <a:headEnd/>
            <a:tailEnd/>
          </a:ln>
        </p:spPr>
        <p:txBody>
          <a:bodyPr lIns="0"/>
          <a:lstStyle/>
          <a:p>
            <a:pPr marL="341313" lvl="1" indent="-166688" algn="ctr" defTabSz="914400" eaLnBrk="0" hangingPunct="0">
              <a:spcBef>
                <a:spcPct val="10000"/>
              </a:spcBef>
              <a:spcAft>
                <a:spcPts val="600"/>
              </a:spcAft>
              <a:buFont typeface="Arial" charset="0"/>
              <a:buChar char="–"/>
            </a:pPr>
            <a:endParaRPr lang="es-ES" sz="1600">
              <a:solidFill>
                <a:srgbClr val="292929"/>
              </a:solidFill>
              <a:latin typeface="Verdana" pitchFamily="34" charset="0"/>
            </a:endParaRPr>
          </a:p>
        </p:txBody>
      </p:sp>
      <p:grpSp>
        <p:nvGrpSpPr>
          <p:cNvPr id="2" name="Group 10"/>
          <p:cNvGrpSpPr>
            <a:grpSpLocks/>
          </p:cNvGrpSpPr>
          <p:nvPr/>
        </p:nvGrpSpPr>
        <p:grpSpPr bwMode="auto">
          <a:xfrm>
            <a:off x="3175" y="4560888"/>
            <a:ext cx="9140825" cy="349250"/>
            <a:chOff x="0" y="3594"/>
            <a:chExt cx="5758" cy="294"/>
          </a:xfrm>
        </p:grpSpPr>
        <p:pic>
          <p:nvPicPr>
            <p:cNvPr id="45077" name="Picture 11" descr="blue box copy"/>
            <p:cNvPicPr>
              <a:picLocks noChangeArrowheads="1"/>
            </p:cNvPicPr>
            <p:nvPr/>
          </p:nvPicPr>
          <p:blipFill>
            <a:blip r:embed="rId2"/>
            <a:srcRect/>
            <a:stretch>
              <a:fillRect/>
            </a:stretch>
          </p:blipFill>
          <p:spPr bwMode="auto">
            <a:xfrm>
              <a:off x="0" y="3594"/>
              <a:ext cx="5758" cy="294"/>
            </a:xfrm>
            <a:prstGeom prst="rect">
              <a:avLst/>
            </a:prstGeom>
            <a:solidFill>
              <a:srgbClr val="2EB135"/>
            </a:solidFill>
            <a:ln w="9525">
              <a:noFill/>
              <a:miter lim="800000"/>
              <a:headEnd/>
              <a:tailEnd/>
            </a:ln>
          </p:spPr>
        </p:pic>
        <p:sp>
          <p:nvSpPr>
            <p:cNvPr id="45078" name="Rectangle 12"/>
            <p:cNvSpPr>
              <a:spLocks noChangeArrowheads="1"/>
            </p:cNvSpPr>
            <p:nvPr/>
          </p:nvSpPr>
          <p:spPr bwMode="auto">
            <a:xfrm>
              <a:off x="0" y="3594"/>
              <a:ext cx="5758" cy="294"/>
            </a:xfrm>
            <a:prstGeom prst="rect">
              <a:avLst/>
            </a:prstGeom>
            <a:solidFill>
              <a:srgbClr val="2EB135"/>
            </a:solidFill>
            <a:ln w="9525" algn="ctr">
              <a:noFill/>
              <a:miter lim="800000"/>
              <a:headEnd/>
              <a:tailEnd/>
            </a:ln>
          </p:spPr>
          <p:txBody>
            <a:bodyPr anchor="ctr"/>
            <a:lstStyle/>
            <a:p>
              <a:pPr algn="ctr" defTabSz="914400" eaLnBrk="0" hangingPunct="0">
                <a:spcBef>
                  <a:spcPct val="35000"/>
                </a:spcBef>
              </a:pPr>
              <a:r>
                <a:rPr lang="en-GB" sz="1400">
                  <a:solidFill>
                    <a:schemeClr val="bg1"/>
                  </a:solidFill>
                  <a:latin typeface="Verdana" pitchFamily="34" charset="0"/>
                </a:rPr>
                <a:t>High Performance Print Speed for Quick Receipts – Ideal for QSR’s and Food Service, Convenience!</a:t>
              </a:r>
            </a:p>
          </p:txBody>
        </p:sp>
      </p:grpSp>
      <p:grpSp>
        <p:nvGrpSpPr>
          <p:cNvPr id="3" name="Group 60"/>
          <p:cNvGrpSpPr>
            <a:grpSpLocks/>
          </p:cNvGrpSpPr>
          <p:nvPr/>
        </p:nvGrpSpPr>
        <p:grpSpPr bwMode="auto">
          <a:xfrm>
            <a:off x="4427641" y="862567"/>
            <a:ext cx="4405853" cy="3159171"/>
            <a:chOff x="947864" y="1348704"/>
            <a:chExt cx="4450080" cy="3117576"/>
          </a:xfrm>
          <a:gradFill>
            <a:gsLst>
              <a:gs pos="0">
                <a:srgbClr val="808080"/>
              </a:gs>
              <a:gs pos="100000">
                <a:srgbClr val="000000">
                  <a:alpha val="0"/>
                </a:srgbClr>
              </a:gs>
            </a:gsLst>
            <a:lin ang="5400000" scaled="1"/>
          </a:gradFill>
        </p:grpSpPr>
        <p:sp>
          <p:nvSpPr>
            <p:cNvPr id="16" name="Rounded Rectangle 10"/>
            <p:cNvSpPr/>
            <p:nvPr/>
          </p:nvSpPr>
          <p:spPr bwMode="auto">
            <a:xfrm>
              <a:off x="947864" y="1348704"/>
              <a:ext cx="4450080" cy="3117576"/>
            </a:xfrm>
            <a:prstGeom prst="roundRect">
              <a:avLst>
                <a:gd name="adj" fmla="val 5023"/>
              </a:avLst>
            </a:prstGeom>
            <a:grpFill/>
            <a:ln>
              <a:noFill/>
            </a:ln>
            <a:extLst/>
          </p:spPr>
          <p:txBody>
            <a:bodyPr lIns="91431" tIns="45716" rIns="91431" bIns="45716" anchor="ctr"/>
            <a:lstStyle/>
            <a:p>
              <a:pPr marL="273050" indent="-273050" algn="ctr" defTabSz="1306513" eaLnBrk="0" hangingPunct="0">
                <a:lnSpc>
                  <a:spcPct val="85000"/>
                </a:lnSpc>
                <a:spcBef>
                  <a:spcPct val="20000"/>
                </a:spcBef>
                <a:buSzPct val="80000"/>
                <a:buFont typeface="Arial" pitchFamily="34" charset="0"/>
                <a:buChar char="•"/>
                <a:defRPr/>
              </a:pPr>
              <a:endParaRPr lang="en-GB" sz="900" dirty="0">
                <a:solidFill>
                  <a:schemeClr val="bg1"/>
                </a:solidFill>
                <a:latin typeface="Verdana" pitchFamily="34" charset="0"/>
                <a:ea typeface="Verdana" pitchFamily="34" charset="0"/>
                <a:cs typeface="Verdana" pitchFamily="34" charset="0"/>
              </a:endParaRPr>
            </a:p>
          </p:txBody>
        </p:sp>
        <p:sp>
          <p:nvSpPr>
            <p:cNvPr id="17" name="Rectangle 11"/>
            <p:cNvSpPr>
              <a:spLocks noChangeArrowheads="1"/>
            </p:cNvSpPr>
            <p:nvPr/>
          </p:nvSpPr>
          <p:spPr bwMode="auto">
            <a:xfrm>
              <a:off x="1057588" y="1412571"/>
              <a:ext cx="4274019" cy="400109"/>
            </a:xfrm>
            <a:prstGeom prst="rect">
              <a:avLst/>
            </a:prstGeom>
            <a:noFill/>
            <a:ln w="9525">
              <a:noFill/>
              <a:miter lim="800000"/>
              <a:headEnd/>
              <a:tailEnd/>
            </a:ln>
          </p:spPr>
          <p:txBody>
            <a:bodyPr wrap="none"/>
            <a:lstStyle/>
            <a:p>
              <a:pPr algn="ctr" defTabSz="914400" eaLnBrk="0" hangingPunct="0">
                <a:buClr>
                  <a:srgbClr val="262626"/>
                </a:buClr>
                <a:defRPr/>
              </a:pPr>
              <a:endParaRPr lang="en-US" sz="900" b="1" dirty="0">
                <a:solidFill>
                  <a:schemeClr val="bg1"/>
                </a:solidFill>
                <a:latin typeface="Verdana" pitchFamily="34" charset="0"/>
                <a:cs typeface="+mn-cs"/>
              </a:endParaRPr>
            </a:p>
          </p:txBody>
        </p:sp>
      </p:grpSp>
      <p:sp>
        <p:nvSpPr>
          <p:cNvPr id="18" name="AutoShape 22"/>
          <p:cNvSpPr>
            <a:spLocks noChangeArrowheads="1"/>
          </p:cNvSpPr>
          <p:nvPr/>
        </p:nvSpPr>
        <p:spPr bwMode="auto">
          <a:xfrm>
            <a:off x="685800" y="685800"/>
            <a:ext cx="3173413" cy="279400"/>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US" sz="1000" b="1">
                <a:solidFill>
                  <a:schemeClr val="bg1"/>
                </a:solidFill>
                <a:latin typeface="Verdana" pitchFamily="34" charset="0"/>
              </a:rPr>
              <a:t>High Performance Print Speeds</a:t>
            </a:r>
          </a:p>
        </p:txBody>
      </p:sp>
      <p:sp>
        <p:nvSpPr>
          <p:cNvPr id="19" name="AutoShape 22"/>
          <p:cNvSpPr>
            <a:spLocks noChangeArrowheads="1"/>
          </p:cNvSpPr>
          <p:nvPr/>
        </p:nvSpPr>
        <p:spPr bwMode="auto">
          <a:xfrm>
            <a:off x="685800" y="1028700"/>
            <a:ext cx="3173413" cy="285750"/>
          </a:xfrm>
          <a:prstGeom prst="roundRect">
            <a:avLst>
              <a:gd name="adj" fmla="val 0"/>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Printing speeds of up to 170mm/second &amp; labels at 90mm/second</a:t>
            </a:r>
          </a:p>
        </p:txBody>
      </p:sp>
      <p:sp>
        <p:nvSpPr>
          <p:cNvPr id="20" name="AutoShape 22"/>
          <p:cNvSpPr>
            <a:spLocks noChangeArrowheads="1"/>
          </p:cNvSpPr>
          <p:nvPr/>
        </p:nvSpPr>
        <p:spPr bwMode="auto">
          <a:xfrm>
            <a:off x="679450" y="1314450"/>
            <a:ext cx="3173413" cy="279400"/>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GB" sz="1000" b="1">
                <a:solidFill>
                  <a:schemeClr val="bg1"/>
                </a:solidFill>
                <a:latin typeface="Verdana" pitchFamily="34" charset="0"/>
              </a:rPr>
              <a:t>Additional Features</a:t>
            </a:r>
          </a:p>
        </p:txBody>
      </p:sp>
      <p:sp>
        <p:nvSpPr>
          <p:cNvPr id="21" name="AutoShape 22"/>
          <p:cNvSpPr>
            <a:spLocks noChangeArrowheads="1"/>
          </p:cNvSpPr>
          <p:nvPr/>
        </p:nvSpPr>
        <p:spPr bwMode="auto">
          <a:xfrm>
            <a:off x="679450" y="1635125"/>
            <a:ext cx="3173413" cy="2778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Uses NCR Sticky Media liner free adhesive labels &amp; std thermal media</a:t>
            </a:r>
          </a:p>
        </p:txBody>
      </p:sp>
      <p:sp>
        <p:nvSpPr>
          <p:cNvPr id="22" name="AutoShape 22"/>
          <p:cNvSpPr>
            <a:spLocks noChangeArrowheads="1"/>
          </p:cNvSpPr>
          <p:nvPr/>
        </p:nvSpPr>
        <p:spPr bwMode="auto">
          <a:xfrm>
            <a:off x="685800" y="194310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Low Power Consumption</a:t>
            </a:r>
          </a:p>
        </p:txBody>
      </p:sp>
      <p:sp>
        <p:nvSpPr>
          <p:cNvPr id="24" name="AutoShape 22"/>
          <p:cNvSpPr>
            <a:spLocks noChangeArrowheads="1"/>
          </p:cNvSpPr>
          <p:nvPr/>
        </p:nvSpPr>
        <p:spPr bwMode="auto">
          <a:xfrm>
            <a:off x="685800" y="320040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8.0”H x 5.5”W x 5.8”D / 4.18lbs</a:t>
            </a:r>
          </a:p>
        </p:txBody>
      </p:sp>
      <p:sp>
        <p:nvSpPr>
          <p:cNvPr id="25" name="AutoShape 22"/>
          <p:cNvSpPr>
            <a:spLocks noChangeArrowheads="1"/>
          </p:cNvSpPr>
          <p:nvPr/>
        </p:nvSpPr>
        <p:spPr bwMode="auto">
          <a:xfrm>
            <a:off x="679450" y="3519488"/>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OS:  Windows 7, Vista, XP</a:t>
            </a:r>
          </a:p>
        </p:txBody>
      </p:sp>
      <p:sp>
        <p:nvSpPr>
          <p:cNvPr id="26" name="AutoShape 22"/>
          <p:cNvSpPr>
            <a:spLocks noChangeArrowheads="1"/>
          </p:cNvSpPr>
          <p:nvPr/>
        </p:nvSpPr>
        <p:spPr bwMode="auto">
          <a:xfrm>
            <a:off x="679450" y="3827463"/>
            <a:ext cx="3173413" cy="280987"/>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Flash ROM and Printer Tallies</a:t>
            </a:r>
          </a:p>
        </p:txBody>
      </p:sp>
      <p:sp>
        <p:nvSpPr>
          <p:cNvPr id="30" name="AutoShape 22"/>
          <p:cNvSpPr>
            <a:spLocks noChangeArrowheads="1"/>
          </p:cNvSpPr>
          <p:nvPr/>
        </p:nvSpPr>
        <p:spPr bwMode="auto">
          <a:xfrm>
            <a:off x="5187950" y="3305175"/>
            <a:ext cx="3079750" cy="354013"/>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US" sz="1000" b="1">
                <a:solidFill>
                  <a:schemeClr val="bg1"/>
                </a:solidFill>
                <a:latin typeface="Verdana" pitchFamily="34" charset="0"/>
              </a:rPr>
              <a:t>Connectivity</a:t>
            </a:r>
          </a:p>
        </p:txBody>
      </p:sp>
      <p:sp>
        <p:nvSpPr>
          <p:cNvPr id="31" name="AutoShape 22"/>
          <p:cNvSpPr>
            <a:spLocks noChangeArrowheads="1"/>
          </p:cNvSpPr>
          <p:nvPr/>
        </p:nvSpPr>
        <p:spPr bwMode="auto">
          <a:xfrm>
            <a:off x="5187950" y="3695700"/>
            <a:ext cx="3079750" cy="3540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t>  Serial, USB, Ethernet</a:t>
            </a:r>
          </a:p>
        </p:txBody>
      </p:sp>
      <p:sp>
        <p:nvSpPr>
          <p:cNvPr id="33" name="AutoShape 22"/>
          <p:cNvSpPr>
            <a:spLocks noChangeArrowheads="1"/>
          </p:cNvSpPr>
          <p:nvPr/>
        </p:nvSpPr>
        <p:spPr bwMode="auto">
          <a:xfrm>
            <a:off x="679450" y="417830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Supports 40mm and 80mm rolls</a:t>
            </a:r>
          </a:p>
        </p:txBody>
      </p:sp>
      <p:sp>
        <p:nvSpPr>
          <p:cNvPr id="39" name="AutoShape 22"/>
          <p:cNvSpPr>
            <a:spLocks noChangeArrowheads="1"/>
          </p:cNvSpPr>
          <p:nvPr/>
        </p:nvSpPr>
        <p:spPr bwMode="auto">
          <a:xfrm>
            <a:off x="679450" y="2270125"/>
            <a:ext cx="3173413" cy="301625"/>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Automatic media type and paper width detection</a:t>
            </a:r>
          </a:p>
        </p:txBody>
      </p:sp>
      <p:sp>
        <p:nvSpPr>
          <p:cNvPr id="4" name="AutoShape 22"/>
          <p:cNvSpPr>
            <a:spLocks noChangeArrowheads="1"/>
          </p:cNvSpPr>
          <p:nvPr/>
        </p:nvSpPr>
        <p:spPr bwMode="auto">
          <a:xfrm>
            <a:off x="685800" y="2571750"/>
            <a:ext cx="3173413" cy="34925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Barcodes:  QR, Code39, Code93, Code128, PDF417, JAN8, UPC-A and E, etc.</a:t>
            </a:r>
          </a:p>
        </p:txBody>
      </p:sp>
      <p:pic>
        <p:nvPicPr>
          <p:cNvPr id="45075" name="Picture 22"/>
          <p:cNvPicPr>
            <a:picLocks noChangeAspect="1" noChangeArrowheads="1"/>
          </p:cNvPicPr>
          <p:nvPr/>
        </p:nvPicPr>
        <p:blipFill>
          <a:blip r:embed="rId3"/>
          <a:srcRect/>
          <a:stretch>
            <a:fillRect/>
          </a:stretch>
        </p:blipFill>
        <p:spPr bwMode="auto">
          <a:xfrm>
            <a:off x="5486400" y="1143000"/>
            <a:ext cx="2239963" cy="1997075"/>
          </a:xfrm>
          <a:prstGeom prst="rect">
            <a:avLst/>
          </a:prstGeom>
          <a:noFill/>
          <a:ln w="9525">
            <a:noFill/>
            <a:miter lim="800000"/>
            <a:headEnd/>
            <a:tailEnd/>
          </a:ln>
        </p:spPr>
      </p:pic>
      <p:sp>
        <p:nvSpPr>
          <p:cNvPr id="5" name="AutoShape 22"/>
          <p:cNvSpPr>
            <a:spLocks noChangeArrowheads="1"/>
          </p:cNvSpPr>
          <p:nvPr/>
        </p:nvSpPr>
        <p:spPr bwMode="auto">
          <a:xfrm>
            <a:off x="685800" y="292100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203 dpi</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par>
                                <p:cTn id="16" presetID="53" presetClass="entr" presetSubtype="0" fill="hold" grpId="0" nodeType="withEffect">
                                  <p:stCondLst>
                                    <p:cond delay="20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par>
                                <p:cTn id="21" presetID="53" presetClass="entr" presetSubtype="0" fill="hold" grpId="0" nodeType="withEffect">
                                  <p:stCondLst>
                                    <p:cond delay="2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0" fill="hold" grpId="0" nodeType="withEffect">
                                  <p:stCondLst>
                                    <p:cond delay="30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par>
                                <p:cTn id="31" presetID="53" presetClass="entr" presetSubtype="0" fill="hold" grpId="0" nodeType="withEffect">
                                  <p:stCondLst>
                                    <p:cond delay="40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53" presetClass="entr" presetSubtype="0" fill="hold" grpId="0" nodeType="withEffect">
                                  <p:stCondLst>
                                    <p:cond delay="40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par>
                                <p:cTn id="41" presetID="53" presetClass="entr" presetSubtype="0" fill="hold" grpId="0" nodeType="withEffect">
                                  <p:stCondLst>
                                    <p:cond delay="50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0" fill="hold" grpId="0" nodeType="withEffect">
                                  <p:stCondLst>
                                    <p:cond delay="600"/>
                                  </p:stCondLst>
                                  <p:childTnLst>
                                    <p:set>
                                      <p:cBhvr>
                                        <p:cTn id="47" dur="1" fill="hold">
                                          <p:stCondLst>
                                            <p:cond delay="0"/>
                                          </p:stCondLst>
                                        </p:cTn>
                                        <p:tgtEl>
                                          <p:spTgt spid="25"/>
                                        </p:tgtEl>
                                        <p:attrNameLst>
                                          <p:attrName>style.visibility</p:attrName>
                                        </p:attrNameLst>
                                      </p:cBhvr>
                                      <p:to>
                                        <p:strVal val="visible"/>
                                      </p:to>
                                    </p:set>
                                    <p:anim calcmode="lin" valueType="num">
                                      <p:cBhvr>
                                        <p:cTn id="48" dur="500" fill="hold"/>
                                        <p:tgtEl>
                                          <p:spTgt spid="25"/>
                                        </p:tgtEl>
                                        <p:attrNameLst>
                                          <p:attrName>ppt_w</p:attrName>
                                        </p:attrNameLst>
                                      </p:cBhvr>
                                      <p:tavLst>
                                        <p:tav tm="0">
                                          <p:val>
                                            <p:fltVal val="0"/>
                                          </p:val>
                                        </p:tav>
                                        <p:tav tm="100000">
                                          <p:val>
                                            <p:strVal val="#ppt_w"/>
                                          </p:val>
                                        </p:tav>
                                      </p:tavLst>
                                    </p:anim>
                                    <p:anim calcmode="lin" valueType="num">
                                      <p:cBhvr>
                                        <p:cTn id="49" dur="500" fill="hold"/>
                                        <p:tgtEl>
                                          <p:spTgt spid="25"/>
                                        </p:tgtEl>
                                        <p:attrNameLst>
                                          <p:attrName>ppt_h</p:attrName>
                                        </p:attrNameLst>
                                      </p:cBhvr>
                                      <p:tavLst>
                                        <p:tav tm="0">
                                          <p:val>
                                            <p:fltVal val="0"/>
                                          </p:val>
                                        </p:tav>
                                        <p:tav tm="100000">
                                          <p:val>
                                            <p:strVal val="#ppt_h"/>
                                          </p:val>
                                        </p:tav>
                                      </p:tavLst>
                                    </p:anim>
                                    <p:animEffect transition="in" filter="fade">
                                      <p:cBhvr>
                                        <p:cTn id="50" dur="500"/>
                                        <p:tgtEl>
                                          <p:spTgt spid="25"/>
                                        </p:tgtEl>
                                      </p:cBhvr>
                                    </p:animEffect>
                                  </p:childTnLst>
                                </p:cTn>
                              </p:par>
                              <p:par>
                                <p:cTn id="51" presetID="53" presetClass="entr" presetSubtype="0"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par>
                                <p:cTn id="56" presetID="53" presetClass="entr" presetSubtype="0" fill="hold" grpId="0" nodeType="withEffect">
                                  <p:stCondLst>
                                    <p:cond delay="700"/>
                                  </p:stCondLst>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Effect transition="in" filter="fade">
                                      <p:cBhvr>
                                        <p:cTn id="60" dur="500"/>
                                        <p:tgtEl>
                                          <p:spTgt spid="33"/>
                                        </p:tgtEl>
                                      </p:cBhvr>
                                    </p:animEffect>
                                  </p:childTnLst>
                                </p:cTn>
                              </p:par>
                              <p:par>
                                <p:cTn id="61" presetID="53" presetClass="entr" presetSubtype="0" fill="hold" grpId="0" nodeType="withEffect">
                                  <p:stCondLst>
                                    <p:cond delay="1000"/>
                                  </p:stCondLst>
                                  <p:childTnLst>
                                    <p:set>
                                      <p:cBhvr>
                                        <p:cTn id="62" dur="1" fill="hold">
                                          <p:stCondLst>
                                            <p:cond delay="0"/>
                                          </p:stCondLst>
                                        </p:cTn>
                                        <p:tgtEl>
                                          <p:spTgt spid="30"/>
                                        </p:tgtEl>
                                        <p:attrNameLst>
                                          <p:attrName>style.visibility</p:attrName>
                                        </p:attrNameLst>
                                      </p:cBhvr>
                                      <p:to>
                                        <p:strVal val="visible"/>
                                      </p:to>
                                    </p:set>
                                    <p:anim calcmode="lin" valueType="num">
                                      <p:cBhvr>
                                        <p:cTn id="63" dur="500" fill="hold"/>
                                        <p:tgtEl>
                                          <p:spTgt spid="30"/>
                                        </p:tgtEl>
                                        <p:attrNameLst>
                                          <p:attrName>ppt_w</p:attrName>
                                        </p:attrNameLst>
                                      </p:cBhvr>
                                      <p:tavLst>
                                        <p:tav tm="0">
                                          <p:val>
                                            <p:fltVal val="0"/>
                                          </p:val>
                                        </p:tav>
                                        <p:tav tm="100000">
                                          <p:val>
                                            <p:strVal val="#ppt_w"/>
                                          </p:val>
                                        </p:tav>
                                      </p:tavLst>
                                    </p:anim>
                                    <p:anim calcmode="lin" valueType="num">
                                      <p:cBhvr>
                                        <p:cTn id="64" dur="500" fill="hold"/>
                                        <p:tgtEl>
                                          <p:spTgt spid="30"/>
                                        </p:tgtEl>
                                        <p:attrNameLst>
                                          <p:attrName>ppt_h</p:attrName>
                                        </p:attrNameLst>
                                      </p:cBhvr>
                                      <p:tavLst>
                                        <p:tav tm="0">
                                          <p:val>
                                            <p:fltVal val="0"/>
                                          </p:val>
                                        </p:tav>
                                        <p:tav tm="100000">
                                          <p:val>
                                            <p:strVal val="#ppt_h"/>
                                          </p:val>
                                        </p:tav>
                                      </p:tavLst>
                                    </p:anim>
                                    <p:animEffect transition="in" filter="fade">
                                      <p:cBhvr>
                                        <p:cTn id="65" dur="500"/>
                                        <p:tgtEl>
                                          <p:spTgt spid="30"/>
                                        </p:tgtEl>
                                      </p:cBhvr>
                                    </p:animEffect>
                                  </p:childTnLst>
                                </p:cTn>
                              </p:par>
                              <p:par>
                                <p:cTn id="66" presetID="53" presetClass="entr" presetSubtype="0" fill="hold" grpId="0" nodeType="withEffect">
                                  <p:stCondLst>
                                    <p:cond delay="110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childTnLst>
                          </p:cTn>
                        </p:par>
                        <p:par>
                          <p:cTn id="71" fill="hold" nodeType="afterGroup">
                            <p:stCondLst>
                              <p:cond delay="2100"/>
                            </p:stCondLst>
                            <p:childTnLst>
                              <p:par>
                                <p:cTn id="72" presetID="22" presetClass="entr" presetSubtype="8"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ipe(left)">
                                      <p:cBhvr>
                                        <p:cTn id="74" dur="500"/>
                                        <p:tgtEl>
                                          <p:spTgt spid="2"/>
                                        </p:tgtEl>
                                      </p:cBhvr>
                                    </p:animEffect>
                                  </p:childTnLst>
                                </p:cTn>
                              </p:par>
                              <p:par>
                                <p:cTn id="75" presetID="53" presetClass="entr" presetSubtype="0" fill="hold" grpId="0" nodeType="withEffect">
                                  <p:stCondLst>
                                    <p:cond delay="400"/>
                                  </p:stCondLst>
                                  <p:childTnLst>
                                    <p:set>
                                      <p:cBhvr>
                                        <p:cTn id="76" dur="1" fill="hold">
                                          <p:stCondLst>
                                            <p:cond delay="0"/>
                                          </p:stCondLst>
                                        </p:cTn>
                                        <p:tgtEl>
                                          <p:spTgt spid="4"/>
                                        </p:tgtEl>
                                        <p:attrNameLst>
                                          <p:attrName>style.visibility</p:attrName>
                                        </p:attrNameLst>
                                      </p:cBhvr>
                                      <p:to>
                                        <p:strVal val="visible"/>
                                      </p:to>
                                    </p:set>
                                    <p:anim calcmode="lin" valueType="num">
                                      <p:cBhvr>
                                        <p:cTn id="77" dur="500" fill="hold"/>
                                        <p:tgtEl>
                                          <p:spTgt spid="4"/>
                                        </p:tgtEl>
                                        <p:attrNameLst>
                                          <p:attrName>ppt_w</p:attrName>
                                        </p:attrNameLst>
                                      </p:cBhvr>
                                      <p:tavLst>
                                        <p:tav tm="0">
                                          <p:val>
                                            <p:fltVal val="0"/>
                                          </p:val>
                                        </p:tav>
                                        <p:tav tm="100000">
                                          <p:val>
                                            <p:strVal val="#ppt_w"/>
                                          </p:val>
                                        </p:tav>
                                      </p:tavLst>
                                    </p:anim>
                                    <p:anim calcmode="lin" valueType="num">
                                      <p:cBhvr>
                                        <p:cTn id="78" dur="500" fill="hold"/>
                                        <p:tgtEl>
                                          <p:spTgt spid="4"/>
                                        </p:tgtEl>
                                        <p:attrNameLst>
                                          <p:attrName>ppt_h</p:attrName>
                                        </p:attrNameLst>
                                      </p:cBhvr>
                                      <p:tavLst>
                                        <p:tav tm="0">
                                          <p:val>
                                            <p:fltVal val="0"/>
                                          </p:val>
                                        </p:tav>
                                        <p:tav tm="100000">
                                          <p:val>
                                            <p:strVal val="#ppt_h"/>
                                          </p:val>
                                        </p:tav>
                                      </p:tavLst>
                                    </p:anim>
                                    <p:animEffect transition="in" filter="fade">
                                      <p:cBhvr>
                                        <p:cTn id="79" dur="500"/>
                                        <p:tgtEl>
                                          <p:spTgt spid="4"/>
                                        </p:tgtEl>
                                      </p:cBhvr>
                                    </p:animEffect>
                                  </p:childTnLst>
                                </p:cTn>
                              </p:par>
                              <p:par>
                                <p:cTn id="80" presetID="53" presetClass="entr" presetSubtype="0" fill="hold" grpId="0" nodeType="withEffect">
                                  <p:stCondLst>
                                    <p:cond delay="500"/>
                                  </p:stCondLst>
                                  <p:childTnLst>
                                    <p:set>
                                      <p:cBhvr>
                                        <p:cTn id="81" dur="1" fill="hold">
                                          <p:stCondLst>
                                            <p:cond delay="0"/>
                                          </p:stCondLst>
                                        </p:cTn>
                                        <p:tgtEl>
                                          <p:spTgt spid="5"/>
                                        </p:tgtEl>
                                        <p:attrNameLst>
                                          <p:attrName>style.visibility</p:attrName>
                                        </p:attrNameLst>
                                      </p:cBhvr>
                                      <p:to>
                                        <p:strVal val="visible"/>
                                      </p:to>
                                    </p:set>
                                    <p:anim calcmode="lin" valueType="num">
                                      <p:cBhvr>
                                        <p:cTn id="82" dur="500" fill="hold"/>
                                        <p:tgtEl>
                                          <p:spTgt spid="5"/>
                                        </p:tgtEl>
                                        <p:attrNameLst>
                                          <p:attrName>ppt_w</p:attrName>
                                        </p:attrNameLst>
                                      </p:cBhvr>
                                      <p:tavLst>
                                        <p:tav tm="0">
                                          <p:val>
                                            <p:fltVal val="0"/>
                                          </p:val>
                                        </p:tav>
                                        <p:tav tm="100000">
                                          <p:val>
                                            <p:strVal val="#ppt_w"/>
                                          </p:val>
                                        </p:tav>
                                      </p:tavLst>
                                    </p:anim>
                                    <p:anim calcmode="lin" valueType="num">
                                      <p:cBhvr>
                                        <p:cTn id="83" dur="500" fill="hold"/>
                                        <p:tgtEl>
                                          <p:spTgt spid="5"/>
                                        </p:tgtEl>
                                        <p:attrNameLst>
                                          <p:attrName>ppt_h</p:attrName>
                                        </p:attrNameLst>
                                      </p:cBhvr>
                                      <p:tavLst>
                                        <p:tav tm="0">
                                          <p:val>
                                            <p:fltVal val="0"/>
                                          </p:val>
                                        </p:tav>
                                        <p:tav tm="100000">
                                          <p:val>
                                            <p:strVal val="#ppt_h"/>
                                          </p:val>
                                        </p:tav>
                                      </p:tavLst>
                                    </p:anim>
                                    <p:animEffect transition="in" filter="fade">
                                      <p:cBhvr>
                                        <p:cTn id="8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4" grpId="0" animBg="1"/>
      <p:bldP spid="25" grpId="0" animBg="1"/>
      <p:bldP spid="26" grpId="0" animBg="1"/>
      <p:bldP spid="30" grpId="0" animBg="1"/>
      <p:bldP spid="31" grpId="0" animBg="1"/>
      <p:bldP spid="33" grpId="0" animBg="1"/>
      <p:bldP spid="39" grpId="0" animBg="1"/>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p:cNvSpPr>
          <p:nvPr>
            <p:ph type="title"/>
          </p:nvPr>
        </p:nvSpPr>
        <p:spPr/>
        <p:txBody>
          <a:bodyPr/>
          <a:lstStyle/>
          <a:p>
            <a:pPr eaLnBrk="1" hangingPunct="1"/>
            <a:r>
              <a:rPr lang="en-US" sz="2900" smtClean="0">
                <a:latin typeface="Arial" charset="0"/>
                <a:cs typeface="Arial" charset="0"/>
              </a:rPr>
              <a:t>What makes media Unique?</a:t>
            </a:r>
          </a:p>
        </p:txBody>
      </p:sp>
      <p:sp>
        <p:nvSpPr>
          <p:cNvPr id="46082" name="Rectangle 3"/>
          <p:cNvSpPr>
            <a:spLocks noGrp="1"/>
          </p:cNvSpPr>
          <p:nvPr>
            <p:ph type="body" idx="1"/>
          </p:nvPr>
        </p:nvSpPr>
        <p:spPr>
          <a:xfrm>
            <a:off x="596900" y="742950"/>
            <a:ext cx="8547100" cy="685800"/>
          </a:xfrm>
        </p:spPr>
        <p:txBody>
          <a:bodyPr/>
          <a:lstStyle/>
          <a:p>
            <a:pPr eaLnBrk="1" hangingPunct="1"/>
            <a:r>
              <a:rPr lang="en-US" b="1" smtClean="0">
                <a:solidFill>
                  <a:schemeClr val="tx1"/>
                </a:solidFill>
                <a:latin typeface="Arial" charset="0"/>
                <a:cs typeface="Arial" charset="0"/>
              </a:rPr>
              <a:t>Sticky Media</a:t>
            </a:r>
            <a:r>
              <a:rPr lang="en-US" smtClean="0">
                <a:solidFill>
                  <a:schemeClr val="tx1"/>
                </a:solidFill>
                <a:latin typeface="Arial" charset="0"/>
                <a:cs typeface="Arial" charset="0"/>
              </a:rPr>
              <a:t> has the characteristics of both POS thermal paper and pressure sensitive labels.</a:t>
            </a:r>
          </a:p>
        </p:txBody>
      </p:sp>
      <p:pic>
        <p:nvPicPr>
          <p:cNvPr id="46083" name="Picture 4"/>
          <p:cNvPicPr>
            <a:picLocks noChangeAspect="1" noChangeArrowheads="1"/>
          </p:cNvPicPr>
          <p:nvPr/>
        </p:nvPicPr>
        <p:blipFill>
          <a:blip r:embed="rId3"/>
          <a:srcRect/>
          <a:stretch>
            <a:fillRect/>
          </a:stretch>
        </p:blipFill>
        <p:spPr bwMode="auto">
          <a:xfrm>
            <a:off x="3581400" y="1485900"/>
            <a:ext cx="1882775" cy="3151188"/>
          </a:xfrm>
          <a:prstGeom prst="rect">
            <a:avLst/>
          </a:prstGeom>
          <a:noFill/>
          <a:ln w="9525">
            <a:noFill/>
            <a:miter lim="800000"/>
            <a:headEnd/>
            <a:tailEnd/>
          </a:ln>
        </p:spPr>
      </p:pic>
      <p:sp>
        <p:nvSpPr>
          <p:cNvPr id="46084" name="Text Box 5"/>
          <p:cNvSpPr txBox="1">
            <a:spLocks noChangeArrowheads="1"/>
          </p:cNvSpPr>
          <p:nvPr/>
        </p:nvSpPr>
        <p:spPr bwMode="auto">
          <a:xfrm>
            <a:off x="5867400" y="1885950"/>
            <a:ext cx="2438400" cy="701675"/>
          </a:xfrm>
          <a:prstGeom prst="rect">
            <a:avLst/>
          </a:prstGeom>
          <a:noFill/>
          <a:ln w="9525">
            <a:noFill/>
            <a:miter lim="800000"/>
            <a:headEnd/>
            <a:tailEnd/>
          </a:ln>
        </p:spPr>
        <p:txBody>
          <a:bodyPr>
            <a:spAutoFit/>
          </a:bodyPr>
          <a:lstStyle/>
          <a:p>
            <a:pPr algn="ctr" eaLnBrk="0" hangingPunct="0">
              <a:spcBef>
                <a:spcPct val="50000"/>
              </a:spcBef>
            </a:pPr>
            <a:r>
              <a:rPr lang="en-US" sz="2000">
                <a:latin typeface="Verdana" pitchFamily="34" charset="0"/>
              </a:rPr>
              <a:t>Direct Thermal Paper</a:t>
            </a:r>
          </a:p>
        </p:txBody>
      </p:sp>
      <p:sp>
        <p:nvSpPr>
          <p:cNvPr id="46085" name="Text Box 6"/>
          <p:cNvSpPr txBox="1">
            <a:spLocks noChangeArrowheads="1"/>
          </p:cNvSpPr>
          <p:nvPr/>
        </p:nvSpPr>
        <p:spPr bwMode="auto">
          <a:xfrm>
            <a:off x="457200" y="1771650"/>
            <a:ext cx="3276600" cy="822325"/>
          </a:xfrm>
          <a:prstGeom prst="rect">
            <a:avLst/>
          </a:prstGeom>
          <a:noFill/>
          <a:ln w="9525">
            <a:noFill/>
            <a:miter lim="800000"/>
            <a:headEnd/>
            <a:tailEnd/>
          </a:ln>
        </p:spPr>
        <p:txBody>
          <a:bodyPr>
            <a:spAutoFit/>
          </a:bodyPr>
          <a:lstStyle/>
          <a:p>
            <a:pPr algn="ctr" eaLnBrk="0" hangingPunct="0">
              <a:spcBef>
                <a:spcPct val="50000"/>
              </a:spcBef>
            </a:pPr>
            <a:r>
              <a:rPr lang="en-US" sz="2400" b="1">
                <a:latin typeface="Verdana" pitchFamily="34" charset="0"/>
              </a:rPr>
              <a:t>Used in POS Printer</a:t>
            </a:r>
          </a:p>
        </p:txBody>
      </p:sp>
      <p:sp>
        <p:nvSpPr>
          <p:cNvPr id="46086" name="Text Box 7"/>
          <p:cNvSpPr txBox="1">
            <a:spLocks noChangeArrowheads="1"/>
          </p:cNvSpPr>
          <p:nvPr/>
        </p:nvSpPr>
        <p:spPr bwMode="auto">
          <a:xfrm>
            <a:off x="5791200" y="2914650"/>
            <a:ext cx="2667000" cy="1616075"/>
          </a:xfrm>
          <a:prstGeom prst="rect">
            <a:avLst/>
          </a:prstGeom>
          <a:noFill/>
          <a:ln w="9525">
            <a:noFill/>
            <a:miter lim="800000"/>
            <a:headEnd/>
            <a:tailEnd/>
          </a:ln>
        </p:spPr>
        <p:txBody>
          <a:bodyPr>
            <a:spAutoFit/>
          </a:bodyPr>
          <a:lstStyle/>
          <a:p>
            <a:pPr algn="ctr" eaLnBrk="0" hangingPunct="0">
              <a:spcBef>
                <a:spcPct val="50000"/>
              </a:spcBef>
            </a:pPr>
            <a:r>
              <a:rPr lang="en-US" sz="2000">
                <a:latin typeface="Verdana" pitchFamily="34" charset="0"/>
              </a:rPr>
              <a:t>POS Caliper Paper</a:t>
            </a:r>
          </a:p>
          <a:p>
            <a:pPr algn="ctr" eaLnBrk="0" hangingPunct="0">
              <a:spcBef>
                <a:spcPct val="50000"/>
              </a:spcBef>
            </a:pPr>
            <a:endParaRPr lang="en-US" sz="2000">
              <a:latin typeface="Verdana" pitchFamily="34" charset="0"/>
            </a:endParaRPr>
          </a:p>
          <a:p>
            <a:pPr algn="ctr" eaLnBrk="0" hangingPunct="0">
              <a:spcBef>
                <a:spcPct val="50000"/>
              </a:spcBef>
            </a:pPr>
            <a:r>
              <a:rPr lang="en-US" sz="2000">
                <a:latin typeface="Verdana" pitchFamily="34" charset="0"/>
              </a:rPr>
              <a:t>Standard POS widths and lengths</a:t>
            </a:r>
          </a:p>
        </p:txBody>
      </p:sp>
      <p:sp>
        <p:nvSpPr>
          <p:cNvPr id="46087" name="Line 8"/>
          <p:cNvSpPr>
            <a:spLocks noChangeShapeType="1"/>
          </p:cNvSpPr>
          <p:nvPr/>
        </p:nvSpPr>
        <p:spPr bwMode="auto">
          <a:xfrm flipH="1">
            <a:off x="5181600" y="2057400"/>
            <a:ext cx="838200" cy="0"/>
          </a:xfrm>
          <a:prstGeom prst="line">
            <a:avLst/>
          </a:prstGeom>
          <a:noFill/>
          <a:ln w="19050">
            <a:solidFill>
              <a:srgbClr val="FF0000"/>
            </a:solidFill>
            <a:round/>
            <a:headEnd/>
            <a:tailEnd/>
          </a:ln>
        </p:spPr>
        <p:txBody>
          <a:bodyPr/>
          <a:lstStyle/>
          <a:p>
            <a:endParaRPr lang="en-US"/>
          </a:p>
        </p:txBody>
      </p:sp>
      <p:sp>
        <p:nvSpPr>
          <p:cNvPr id="46088" name="Line 9"/>
          <p:cNvSpPr>
            <a:spLocks noChangeShapeType="1"/>
          </p:cNvSpPr>
          <p:nvPr/>
        </p:nvSpPr>
        <p:spPr bwMode="auto">
          <a:xfrm>
            <a:off x="3276600" y="3314700"/>
            <a:ext cx="533400" cy="0"/>
          </a:xfrm>
          <a:prstGeom prst="line">
            <a:avLst/>
          </a:prstGeom>
          <a:noFill/>
          <a:ln w="15875">
            <a:solidFill>
              <a:srgbClr val="FF0000"/>
            </a:solidFill>
            <a:round/>
            <a:headEnd/>
            <a:tailEnd/>
          </a:ln>
        </p:spPr>
        <p:txBody>
          <a:bodyPr/>
          <a:lstStyle/>
          <a:p>
            <a:endParaRPr lang="en-US"/>
          </a:p>
        </p:txBody>
      </p:sp>
      <p:sp>
        <p:nvSpPr>
          <p:cNvPr id="46089" name="Text Box 10"/>
          <p:cNvSpPr txBox="1">
            <a:spLocks noChangeArrowheads="1"/>
          </p:cNvSpPr>
          <p:nvPr/>
        </p:nvSpPr>
        <p:spPr bwMode="auto">
          <a:xfrm>
            <a:off x="533400" y="3086100"/>
            <a:ext cx="2971800" cy="701675"/>
          </a:xfrm>
          <a:prstGeom prst="rect">
            <a:avLst/>
          </a:prstGeom>
          <a:noFill/>
          <a:ln w="9525">
            <a:noFill/>
            <a:miter lim="800000"/>
            <a:headEnd/>
            <a:tailEnd/>
          </a:ln>
        </p:spPr>
        <p:txBody>
          <a:bodyPr>
            <a:spAutoFit/>
          </a:bodyPr>
          <a:lstStyle/>
          <a:p>
            <a:pPr algn="ctr" eaLnBrk="0" hangingPunct="0">
              <a:spcBef>
                <a:spcPct val="50000"/>
              </a:spcBef>
            </a:pPr>
            <a:r>
              <a:rPr lang="en-US" sz="2000">
                <a:latin typeface="Verdana" pitchFamily="34" charset="0"/>
              </a:rPr>
              <a:t>Standard Permanent Label Adhesive</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p:cNvSpPr>
          <p:nvPr>
            <p:ph type="title"/>
          </p:nvPr>
        </p:nvSpPr>
        <p:spPr/>
        <p:txBody>
          <a:bodyPr/>
          <a:lstStyle/>
          <a:p>
            <a:pPr eaLnBrk="1" hangingPunct="1"/>
            <a:r>
              <a:rPr lang="en-US" smtClean="0">
                <a:latin typeface="Arial" charset="0"/>
                <a:cs typeface="Arial" charset="0"/>
              </a:rPr>
              <a:t>Receipt On Label Applications</a:t>
            </a:r>
          </a:p>
        </p:txBody>
      </p:sp>
      <p:sp>
        <p:nvSpPr>
          <p:cNvPr id="48130" name="Rectangle 3"/>
          <p:cNvSpPr>
            <a:spLocks noGrp="1"/>
          </p:cNvSpPr>
          <p:nvPr>
            <p:ph type="body" idx="1"/>
          </p:nvPr>
        </p:nvSpPr>
        <p:spPr/>
        <p:txBody>
          <a:bodyPr/>
          <a:lstStyle/>
          <a:p>
            <a:pPr eaLnBrk="1" hangingPunct="1">
              <a:lnSpc>
                <a:spcPct val="90000"/>
              </a:lnSpc>
            </a:pPr>
            <a:r>
              <a:rPr lang="en-US" sz="1400" smtClean="0">
                <a:solidFill>
                  <a:schemeClr val="tx1"/>
                </a:solidFill>
                <a:latin typeface="Arial" charset="0"/>
                <a:cs typeface="Arial" charset="0"/>
              </a:rPr>
              <a:t>Custom Order Identification</a:t>
            </a:r>
          </a:p>
          <a:p>
            <a:pPr lvl="1" eaLnBrk="1" hangingPunct="1">
              <a:lnSpc>
                <a:spcPct val="90000"/>
              </a:lnSpc>
            </a:pPr>
            <a:r>
              <a:rPr lang="en-US" sz="1500" smtClean="0">
                <a:solidFill>
                  <a:schemeClr val="tx1"/>
                </a:solidFill>
                <a:latin typeface="Arial" charset="0"/>
                <a:cs typeface="Arial" charset="0"/>
              </a:rPr>
              <a:t>Apply directly to sandwich wrap/box</a:t>
            </a:r>
          </a:p>
          <a:p>
            <a:pPr lvl="1" eaLnBrk="1" hangingPunct="1">
              <a:lnSpc>
                <a:spcPct val="90000"/>
              </a:lnSpc>
            </a:pPr>
            <a:r>
              <a:rPr lang="en-US" sz="1500" smtClean="0">
                <a:solidFill>
                  <a:schemeClr val="tx1"/>
                </a:solidFill>
                <a:latin typeface="Arial" charset="0"/>
                <a:cs typeface="Arial" charset="0"/>
              </a:rPr>
              <a:t>Order tracking and staging</a:t>
            </a:r>
          </a:p>
          <a:p>
            <a:pPr eaLnBrk="1" hangingPunct="1">
              <a:lnSpc>
                <a:spcPct val="90000"/>
              </a:lnSpc>
            </a:pPr>
            <a:endParaRPr lang="en-US" sz="500" smtClean="0">
              <a:solidFill>
                <a:schemeClr val="tx1"/>
              </a:solidFill>
              <a:latin typeface="Arial" charset="0"/>
              <a:cs typeface="Arial" charset="0"/>
            </a:endParaRPr>
          </a:p>
          <a:p>
            <a:pPr eaLnBrk="1" hangingPunct="1">
              <a:lnSpc>
                <a:spcPct val="90000"/>
              </a:lnSpc>
            </a:pPr>
            <a:r>
              <a:rPr lang="en-US" sz="1400" smtClean="0">
                <a:solidFill>
                  <a:schemeClr val="tx1"/>
                </a:solidFill>
                <a:latin typeface="Arial" charset="0"/>
                <a:cs typeface="Arial" charset="0"/>
              </a:rPr>
              <a:t>Takeout Orders</a:t>
            </a:r>
          </a:p>
          <a:p>
            <a:pPr lvl="1" eaLnBrk="1" hangingPunct="1">
              <a:lnSpc>
                <a:spcPct val="90000"/>
              </a:lnSpc>
            </a:pPr>
            <a:r>
              <a:rPr lang="en-US" sz="1500" smtClean="0">
                <a:solidFill>
                  <a:schemeClr val="tx1"/>
                </a:solidFill>
                <a:latin typeface="Arial" charset="0"/>
                <a:cs typeface="Arial" charset="0"/>
              </a:rPr>
              <a:t>Drive through and carry-out</a:t>
            </a:r>
          </a:p>
          <a:p>
            <a:pPr lvl="1" eaLnBrk="1" hangingPunct="1">
              <a:lnSpc>
                <a:spcPct val="90000"/>
              </a:lnSpc>
            </a:pPr>
            <a:r>
              <a:rPr lang="en-US" sz="1500" smtClean="0">
                <a:solidFill>
                  <a:schemeClr val="tx1"/>
                </a:solidFill>
                <a:latin typeface="Arial" charset="0"/>
                <a:cs typeface="Arial" charset="0"/>
              </a:rPr>
              <a:t>Apply Receipt On Label directly to bag or box</a:t>
            </a:r>
          </a:p>
          <a:p>
            <a:pPr lvl="1" eaLnBrk="1" hangingPunct="1">
              <a:lnSpc>
                <a:spcPct val="90000"/>
              </a:lnSpc>
            </a:pPr>
            <a:endParaRPr lang="en-US" sz="500" smtClean="0">
              <a:solidFill>
                <a:schemeClr val="tx1"/>
              </a:solidFill>
              <a:latin typeface="Arial" charset="0"/>
              <a:cs typeface="Arial" charset="0"/>
            </a:endParaRPr>
          </a:p>
          <a:p>
            <a:pPr eaLnBrk="1" hangingPunct="1">
              <a:lnSpc>
                <a:spcPct val="90000"/>
              </a:lnSpc>
            </a:pPr>
            <a:r>
              <a:rPr lang="en-US" sz="1400" smtClean="0">
                <a:solidFill>
                  <a:schemeClr val="tx1"/>
                </a:solidFill>
                <a:latin typeface="Arial" charset="0"/>
                <a:cs typeface="Arial" charset="0"/>
              </a:rPr>
              <a:t>Coffee/Beverage</a:t>
            </a:r>
          </a:p>
          <a:p>
            <a:pPr lvl="1" eaLnBrk="1" hangingPunct="1">
              <a:lnSpc>
                <a:spcPct val="90000"/>
              </a:lnSpc>
            </a:pPr>
            <a:r>
              <a:rPr lang="en-US" sz="1500" smtClean="0">
                <a:solidFill>
                  <a:schemeClr val="tx1"/>
                </a:solidFill>
                <a:latin typeface="Arial" charset="0"/>
                <a:cs typeface="Arial" charset="0"/>
              </a:rPr>
              <a:t>Apply directly to cup</a:t>
            </a:r>
          </a:p>
          <a:p>
            <a:pPr lvl="1" eaLnBrk="1" hangingPunct="1">
              <a:lnSpc>
                <a:spcPct val="90000"/>
              </a:lnSpc>
            </a:pPr>
            <a:r>
              <a:rPr lang="en-US" sz="1500" smtClean="0">
                <a:solidFill>
                  <a:schemeClr val="tx1"/>
                </a:solidFill>
                <a:latin typeface="Arial" charset="0"/>
                <a:cs typeface="Arial" charset="0"/>
              </a:rPr>
              <a:t>No Wax Pencil/Marker</a:t>
            </a:r>
          </a:p>
          <a:p>
            <a:pPr lvl="1" eaLnBrk="1" hangingPunct="1">
              <a:lnSpc>
                <a:spcPct val="90000"/>
              </a:lnSpc>
            </a:pPr>
            <a:endParaRPr lang="en-US" sz="500" smtClean="0">
              <a:solidFill>
                <a:schemeClr val="tx1"/>
              </a:solidFill>
              <a:latin typeface="Arial" charset="0"/>
              <a:cs typeface="Arial" charset="0"/>
            </a:endParaRPr>
          </a:p>
          <a:p>
            <a:pPr eaLnBrk="1" hangingPunct="1">
              <a:lnSpc>
                <a:spcPct val="90000"/>
              </a:lnSpc>
            </a:pPr>
            <a:r>
              <a:rPr lang="en-US" sz="1400" smtClean="0">
                <a:solidFill>
                  <a:schemeClr val="tx1"/>
                </a:solidFill>
                <a:latin typeface="Arial" charset="0"/>
                <a:cs typeface="Arial" charset="0"/>
              </a:rPr>
              <a:t>Seal Wraps</a:t>
            </a:r>
          </a:p>
          <a:p>
            <a:pPr lvl="1" eaLnBrk="1" hangingPunct="1">
              <a:lnSpc>
                <a:spcPct val="90000"/>
              </a:lnSpc>
            </a:pPr>
            <a:r>
              <a:rPr lang="en-US" sz="1500" smtClean="0">
                <a:solidFill>
                  <a:schemeClr val="tx1"/>
                </a:solidFill>
                <a:latin typeface="Arial" charset="0"/>
                <a:cs typeface="Arial" charset="0"/>
              </a:rPr>
              <a:t>Acts at sandwich wrap seal</a:t>
            </a:r>
          </a:p>
          <a:p>
            <a:pPr eaLnBrk="1" hangingPunct="1">
              <a:lnSpc>
                <a:spcPct val="90000"/>
              </a:lnSpc>
            </a:pPr>
            <a:endParaRPr lang="en-US" sz="1400" smtClean="0">
              <a:solidFill>
                <a:schemeClr val="tx1"/>
              </a:solidFill>
              <a:latin typeface="Arial" charset="0"/>
              <a:cs typeface="Arial" charset="0"/>
            </a:endParaRPr>
          </a:p>
        </p:txBody>
      </p:sp>
      <p:pic>
        <p:nvPicPr>
          <p:cNvPr id="48131" name="Picture 4" descr="box_s"/>
          <p:cNvPicPr>
            <a:picLocks noChangeAspect="1" noChangeArrowheads="1"/>
          </p:cNvPicPr>
          <p:nvPr/>
        </p:nvPicPr>
        <p:blipFill>
          <a:blip r:embed="rId3"/>
          <a:srcRect/>
          <a:stretch>
            <a:fillRect/>
          </a:stretch>
        </p:blipFill>
        <p:spPr bwMode="auto">
          <a:xfrm>
            <a:off x="6477000" y="3257550"/>
            <a:ext cx="2035175" cy="1543050"/>
          </a:xfrm>
          <a:prstGeom prst="rect">
            <a:avLst/>
          </a:prstGeom>
          <a:noFill/>
          <a:ln w="9525">
            <a:noFill/>
            <a:miter lim="800000"/>
            <a:headEnd/>
            <a:tailEnd/>
          </a:ln>
        </p:spPr>
      </p:pic>
      <p:pic>
        <p:nvPicPr>
          <p:cNvPr id="48132" name="Picture 5" descr="sammich_s"/>
          <p:cNvPicPr>
            <a:picLocks noChangeAspect="1" noChangeArrowheads="1"/>
          </p:cNvPicPr>
          <p:nvPr/>
        </p:nvPicPr>
        <p:blipFill>
          <a:blip r:embed="rId4"/>
          <a:srcRect/>
          <a:stretch>
            <a:fillRect/>
          </a:stretch>
        </p:blipFill>
        <p:spPr bwMode="auto">
          <a:xfrm>
            <a:off x="6400800" y="285750"/>
            <a:ext cx="2259013" cy="1327150"/>
          </a:xfrm>
          <a:prstGeom prst="rect">
            <a:avLst/>
          </a:prstGeom>
          <a:noFill/>
          <a:ln w="9525">
            <a:noFill/>
            <a:miter lim="800000"/>
            <a:headEnd/>
            <a:tailEnd/>
          </a:ln>
        </p:spPr>
      </p:pic>
      <p:pic>
        <p:nvPicPr>
          <p:cNvPr id="48133" name="Picture 6" descr="lattecup_s"/>
          <p:cNvPicPr>
            <a:picLocks noChangeAspect="1" noChangeArrowheads="1"/>
          </p:cNvPicPr>
          <p:nvPr/>
        </p:nvPicPr>
        <p:blipFill>
          <a:blip r:embed="rId5"/>
          <a:srcRect/>
          <a:stretch>
            <a:fillRect/>
          </a:stretch>
        </p:blipFill>
        <p:spPr bwMode="auto">
          <a:xfrm>
            <a:off x="6705600" y="1657350"/>
            <a:ext cx="1344613" cy="15430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6"/>
          <p:cNvSpPr txBox="1">
            <a:spLocks noChangeArrowheads="1"/>
          </p:cNvSpPr>
          <p:nvPr/>
        </p:nvSpPr>
        <p:spPr bwMode="auto">
          <a:xfrm>
            <a:off x="755650" y="79375"/>
            <a:ext cx="5832475" cy="476250"/>
          </a:xfrm>
          <a:prstGeom prst="rect">
            <a:avLst/>
          </a:prstGeom>
          <a:noFill/>
          <a:ln w="9525">
            <a:noFill/>
            <a:miter lim="800000"/>
            <a:headEnd/>
            <a:tailEnd/>
          </a:ln>
        </p:spPr>
        <p:txBody>
          <a:bodyPr>
            <a:spAutoFit/>
          </a:bodyPr>
          <a:lstStyle/>
          <a:p>
            <a:pPr>
              <a:lnSpc>
                <a:spcPct val="90000"/>
              </a:lnSpc>
            </a:pPr>
            <a:r>
              <a:rPr lang="en-US" sz="2800" b="1">
                <a:solidFill>
                  <a:srgbClr val="7F7F7F"/>
                </a:solidFill>
                <a:ea typeface="Frutiger 57Cn"/>
                <a:cs typeface="Frutiger 57Cn"/>
              </a:rPr>
              <a:t>NCR REALPOS Printers</a:t>
            </a:r>
            <a:endParaRPr lang="en-US" sz="1600">
              <a:solidFill>
                <a:srgbClr val="4DA93A"/>
              </a:solidFill>
              <a:ea typeface="R Frutiger Roman"/>
              <a:cs typeface="R Frutiger Roman"/>
            </a:endParaRPr>
          </a:p>
        </p:txBody>
      </p:sp>
      <p:sp>
        <p:nvSpPr>
          <p:cNvPr id="20482" name="AutoShape 5"/>
          <p:cNvSpPr>
            <a:spLocks noChangeArrowheads="1"/>
          </p:cNvSpPr>
          <p:nvPr/>
        </p:nvSpPr>
        <p:spPr bwMode="auto">
          <a:xfrm>
            <a:off x="752475" y="593725"/>
            <a:ext cx="1792288" cy="633413"/>
          </a:xfrm>
          <a:prstGeom prst="roundRect">
            <a:avLst>
              <a:gd name="adj" fmla="val 16667"/>
            </a:avLst>
          </a:prstGeom>
          <a:solidFill>
            <a:srgbClr val="2EB135"/>
          </a:solidFill>
          <a:ln w="9525" algn="ctr">
            <a:noFill/>
            <a:round/>
            <a:headEnd/>
            <a:tailEnd/>
          </a:ln>
        </p:spPr>
        <p:txBody>
          <a:bodyPr lIns="91426" tIns="45714" rIns="91426" bIns="45714" anchor="ctr">
            <a:spAutoFit/>
          </a:bodyPr>
          <a:lstStyle/>
          <a:p>
            <a:pPr algn="ctr" eaLnBrk="0" hangingPunct="0"/>
            <a:r>
              <a:rPr lang="en-US" sz="1600" i="1">
                <a:solidFill>
                  <a:schemeClr val="bg1"/>
                </a:solidFill>
                <a:latin typeface="Verdana" pitchFamily="34" charset="0"/>
              </a:rPr>
              <a:t>General Merchandise</a:t>
            </a:r>
          </a:p>
        </p:txBody>
      </p:sp>
      <p:sp>
        <p:nvSpPr>
          <p:cNvPr id="20483" name="AutoShape 8"/>
          <p:cNvSpPr>
            <a:spLocks noChangeArrowheads="1"/>
          </p:cNvSpPr>
          <p:nvPr/>
        </p:nvSpPr>
        <p:spPr bwMode="auto">
          <a:xfrm>
            <a:off x="4930775" y="593725"/>
            <a:ext cx="1752600" cy="633413"/>
          </a:xfrm>
          <a:prstGeom prst="roundRect">
            <a:avLst>
              <a:gd name="adj" fmla="val 16667"/>
            </a:avLst>
          </a:prstGeom>
          <a:solidFill>
            <a:srgbClr val="2EB135"/>
          </a:solidFill>
          <a:ln w="9525" algn="ctr">
            <a:noFill/>
            <a:round/>
            <a:headEnd/>
            <a:tailEnd/>
          </a:ln>
        </p:spPr>
        <p:txBody>
          <a:bodyPr lIns="91426" tIns="45714" rIns="91426" bIns="45714" anchor="ctr">
            <a:spAutoFit/>
          </a:bodyPr>
          <a:lstStyle/>
          <a:p>
            <a:pPr algn="ctr" eaLnBrk="0" hangingPunct="0"/>
            <a:r>
              <a:rPr lang="en-US" sz="1600" i="1">
                <a:solidFill>
                  <a:schemeClr val="bg1"/>
                </a:solidFill>
                <a:latin typeface="Verdana" pitchFamily="34" charset="0"/>
              </a:rPr>
              <a:t>Hospitality</a:t>
            </a:r>
          </a:p>
          <a:p>
            <a:pPr algn="ctr" eaLnBrk="0" hangingPunct="0"/>
            <a:endParaRPr lang="en-US" sz="1600" i="1">
              <a:solidFill>
                <a:schemeClr val="bg1"/>
              </a:solidFill>
              <a:latin typeface="Verdana" pitchFamily="34" charset="0"/>
            </a:endParaRPr>
          </a:p>
        </p:txBody>
      </p:sp>
      <p:pic>
        <p:nvPicPr>
          <p:cNvPr id="20484" name="Picture 9" descr="CD361_23_RET_RealPOS-82XRT-GMS-Integrated-Touchscreen-Clerk-Shopper-RTS-screen"/>
          <p:cNvPicPr>
            <a:picLocks noChangeAspect="1" noChangeArrowheads="1"/>
          </p:cNvPicPr>
          <p:nvPr/>
        </p:nvPicPr>
        <p:blipFill>
          <a:blip r:embed="rId3"/>
          <a:srcRect/>
          <a:stretch>
            <a:fillRect/>
          </a:stretch>
        </p:blipFill>
        <p:spPr bwMode="auto">
          <a:xfrm>
            <a:off x="752475" y="1355725"/>
            <a:ext cx="1762125" cy="2819400"/>
          </a:xfrm>
          <a:prstGeom prst="rect">
            <a:avLst/>
          </a:prstGeom>
          <a:noFill/>
          <a:ln w="9525">
            <a:noFill/>
            <a:miter lim="800000"/>
            <a:headEnd/>
            <a:tailEnd/>
          </a:ln>
        </p:spPr>
      </p:pic>
      <p:sp>
        <p:nvSpPr>
          <p:cNvPr id="20485" name="AutoShape 4"/>
          <p:cNvSpPr>
            <a:spLocks noChangeArrowheads="1"/>
          </p:cNvSpPr>
          <p:nvPr/>
        </p:nvSpPr>
        <p:spPr bwMode="auto">
          <a:xfrm>
            <a:off x="2668588" y="593725"/>
            <a:ext cx="1914525" cy="633413"/>
          </a:xfrm>
          <a:prstGeom prst="roundRect">
            <a:avLst>
              <a:gd name="adj" fmla="val 16667"/>
            </a:avLst>
          </a:prstGeom>
          <a:solidFill>
            <a:srgbClr val="2EB135"/>
          </a:solidFill>
          <a:ln w="9525" algn="ctr">
            <a:noFill/>
            <a:round/>
            <a:headEnd/>
            <a:tailEnd/>
          </a:ln>
        </p:spPr>
        <p:txBody>
          <a:bodyPr lIns="91426" tIns="45714" rIns="91426" bIns="45714" anchor="ctr">
            <a:spAutoFit/>
          </a:bodyPr>
          <a:lstStyle/>
          <a:p>
            <a:pPr algn="ctr" eaLnBrk="0" hangingPunct="0"/>
            <a:r>
              <a:rPr lang="en-US" sz="1600" i="1">
                <a:solidFill>
                  <a:schemeClr val="bg1"/>
                </a:solidFill>
                <a:latin typeface="Verdana" pitchFamily="34" charset="0"/>
              </a:rPr>
              <a:t>Food/</a:t>
            </a:r>
          </a:p>
          <a:p>
            <a:pPr algn="ctr" eaLnBrk="0" hangingPunct="0"/>
            <a:r>
              <a:rPr lang="en-US" sz="1600" i="1">
                <a:solidFill>
                  <a:schemeClr val="bg1"/>
                </a:solidFill>
                <a:latin typeface="Verdana" pitchFamily="34" charset="0"/>
              </a:rPr>
              <a:t>Grocery</a:t>
            </a:r>
          </a:p>
        </p:txBody>
      </p:sp>
      <p:sp>
        <p:nvSpPr>
          <p:cNvPr id="20486" name="AutoShape 7"/>
          <p:cNvSpPr>
            <a:spLocks noChangeArrowheads="1"/>
          </p:cNvSpPr>
          <p:nvPr/>
        </p:nvSpPr>
        <p:spPr bwMode="auto">
          <a:xfrm>
            <a:off x="7059613" y="593725"/>
            <a:ext cx="1828800" cy="633413"/>
          </a:xfrm>
          <a:prstGeom prst="roundRect">
            <a:avLst>
              <a:gd name="adj" fmla="val 16667"/>
            </a:avLst>
          </a:prstGeom>
          <a:solidFill>
            <a:srgbClr val="2EB135"/>
          </a:solidFill>
          <a:ln w="9525" algn="ctr">
            <a:noFill/>
            <a:round/>
            <a:headEnd/>
            <a:tailEnd/>
          </a:ln>
        </p:spPr>
        <p:txBody>
          <a:bodyPr lIns="91426" tIns="45714" rIns="91426" bIns="45714" anchor="ctr">
            <a:spAutoFit/>
          </a:bodyPr>
          <a:lstStyle/>
          <a:p>
            <a:pPr algn="ctr" eaLnBrk="0" hangingPunct="0"/>
            <a:r>
              <a:rPr lang="en-US" sz="1600" i="1">
                <a:solidFill>
                  <a:schemeClr val="bg1"/>
                </a:solidFill>
                <a:latin typeface="Verdana" pitchFamily="34" charset="0"/>
              </a:rPr>
              <a:t>Convenience</a:t>
            </a:r>
          </a:p>
          <a:p>
            <a:pPr algn="ctr" eaLnBrk="0" hangingPunct="0"/>
            <a:r>
              <a:rPr lang="en-US" sz="1600" i="1">
                <a:solidFill>
                  <a:schemeClr val="bg1"/>
                </a:solidFill>
                <a:latin typeface="Verdana" pitchFamily="34" charset="0"/>
              </a:rPr>
              <a:t>Store</a:t>
            </a:r>
          </a:p>
        </p:txBody>
      </p:sp>
      <p:sp>
        <p:nvSpPr>
          <p:cNvPr id="20487" name="AutoShape 4"/>
          <p:cNvSpPr>
            <a:spLocks noChangeArrowheads="1"/>
          </p:cNvSpPr>
          <p:nvPr/>
        </p:nvSpPr>
        <p:spPr bwMode="auto">
          <a:xfrm>
            <a:off x="1052513" y="4248150"/>
            <a:ext cx="7754937" cy="685800"/>
          </a:xfrm>
          <a:prstGeom prst="roundRect">
            <a:avLst>
              <a:gd name="adj" fmla="val 12718"/>
            </a:avLst>
          </a:prstGeom>
          <a:solidFill>
            <a:srgbClr val="4DA93A"/>
          </a:solidFill>
          <a:ln w="9525" algn="ctr">
            <a:noFill/>
            <a:round/>
            <a:headEnd/>
            <a:tailEnd/>
          </a:ln>
        </p:spPr>
        <p:txBody>
          <a:bodyPr anchor="ctr">
            <a:spAutoFit/>
          </a:bodyPr>
          <a:lstStyle/>
          <a:p>
            <a:pPr algn="ctr"/>
            <a:r>
              <a:rPr lang="en-US">
                <a:solidFill>
                  <a:schemeClr val="bg1"/>
                </a:solidFill>
                <a:latin typeface="Calibri" pitchFamily="34" charset="0"/>
              </a:rPr>
              <a:t>The NCR RealPOS Printer Family portfolio addresses all markets, industries and environments</a:t>
            </a:r>
          </a:p>
        </p:txBody>
      </p:sp>
      <p:pic>
        <p:nvPicPr>
          <p:cNvPr id="20488" name="Picture 4" descr="CD359_02_RET_RP50_RP-therm-receipt-printer-series-II-7197_SS60_SSslimline"/>
          <p:cNvPicPr>
            <a:picLocks noChangeAspect="1" noChangeArrowheads="1"/>
          </p:cNvPicPr>
          <p:nvPr/>
        </p:nvPicPr>
        <p:blipFill>
          <a:blip r:embed="rId4"/>
          <a:srcRect/>
          <a:stretch>
            <a:fillRect/>
          </a:stretch>
        </p:blipFill>
        <p:spPr bwMode="auto">
          <a:xfrm>
            <a:off x="6870700" y="1355725"/>
            <a:ext cx="2216150" cy="2805113"/>
          </a:xfrm>
          <a:prstGeom prst="rect">
            <a:avLst/>
          </a:prstGeom>
          <a:noFill/>
          <a:ln w="9525">
            <a:noFill/>
            <a:miter lim="800000"/>
            <a:headEnd/>
            <a:tailEnd/>
          </a:ln>
        </p:spPr>
      </p:pic>
      <p:pic>
        <p:nvPicPr>
          <p:cNvPr id="20489" name="Picture 13" descr="CD356_03a_RET__RP60_DynaKey_RP_twosided_multifunction_printer-7168_RP_high_perf_bioptic_scanner-7878[1]"/>
          <p:cNvPicPr>
            <a:picLocks noChangeAspect="1" noChangeArrowheads="1"/>
          </p:cNvPicPr>
          <p:nvPr/>
        </p:nvPicPr>
        <p:blipFill>
          <a:blip r:embed="rId5"/>
          <a:srcRect/>
          <a:stretch>
            <a:fillRect/>
          </a:stretch>
        </p:blipFill>
        <p:spPr bwMode="auto">
          <a:xfrm>
            <a:off x="2633663" y="1370013"/>
            <a:ext cx="2046287" cy="2878137"/>
          </a:xfrm>
          <a:prstGeom prst="rect">
            <a:avLst/>
          </a:prstGeom>
          <a:noFill/>
          <a:ln w="9525">
            <a:noFill/>
            <a:miter lim="800000"/>
            <a:headEnd/>
            <a:tailEnd/>
          </a:ln>
        </p:spPr>
      </p:pic>
      <p:pic>
        <p:nvPicPr>
          <p:cNvPr id="20490" name="Picture 14" descr="CD366_49_HOSP_strip-restaurant-waitress-line-plates[1]"/>
          <p:cNvPicPr>
            <a:picLocks noChangeAspect="1" noChangeArrowheads="1"/>
          </p:cNvPicPr>
          <p:nvPr/>
        </p:nvPicPr>
        <p:blipFill>
          <a:blip r:embed="rId6"/>
          <a:srcRect/>
          <a:stretch>
            <a:fillRect/>
          </a:stretch>
        </p:blipFill>
        <p:spPr bwMode="auto">
          <a:xfrm>
            <a:off x="4699000" y="1300163"/>
            <a:ext cx="2143125" cy="29479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p:txBody>
          <a:bodyPr/>
          <a:lstStyle/>
          <a:p>
            <a:pPr eaLnBrk="1" hangingPunct="1"/>
            <a:r>
              <a:rPr lang="en-US" smtClean="0">
                <a:latin typeface="Arial" charset="0"/>
                <a:cs typeface="Arial" charset="0"/>
              </a:rPr>
              <a:t>QSR  Quick Service Restaurants</a:t>
            </a:r>
          </a:p>
        </p:txBody>
      </p:sp>
      <p:sp>
        <p:nvSpPr>
          <p:cNvPr id="50178" name="Rectangle 3"/>
          <p:cNvSpPr>
            <a:spLocks noGrp="1"/>
          </p:cNvSpPr>
          <p:nvPr>
            <p:ph type="body" idx="1"/>
          </p:nvPr>
        </p:nvSpPr>
        <p:spPr>
          <a:xfrm>
            <a:off x="596900" y="742950"/>
            <a:ext cx="8547100" cy="3614738"/>
          </a:xfrm>
        </p:spPr>
        <p:txBody>
          <a:bodyPr/>
          <a:lstStyle/>
          <a:p>
            <a:pPr eaLnBrk="1" hangingPunct="1"/>
            <a:r>
              <a:rPr lang="en-US" sz="1900" smtClean="0">
                <a:solidFill>
                  <a:schemeClr val="tx1"/>
                </a:solidFill>
                <a:latin typeface="Arial" charset="0"/>
                <a:cs typeface="Arial" charset="0"/>
              </a:rPr>
              <a:t>QSR Applications</a:t>
            </a:r>
          </a:p>
          <a:p>
            <a:pPr lvl="1" eaLnBrk="1" hangingPunct="1"/>
            <a:r>
              <a:rPr lang="en-US" sz="1800" smtClean="0">
                <a:solidFill>
                  <a:schemeClr val="tx1"/>
                </a:solidFill>
                <a:latin typeface="Arial" charset="0"/>
                <a:cs typeface="Arial" charset="0"/>
              </a:rPr>
              <a:t>Special Order Identification (Sandwich &amp; Salads)</a:t>
            </a:r>
          </a:p>
          <a:p>
            <a:pPr lvl="1" eaLnBrk="1" hangingPunct="1"/>
            <a:r>
              <a:rPr lang="en-US" sz="1800" smtClean="0">
                <a:solidFill>
                  <a:schemeClr val="tx1"/>
                </a:solidFill>
                <a:latin typeface="Arial" charset="0"/>
                <a:cs typeface="Arial" charset="0"/>
              </a:rPr>
              <a:t>Drive Thru / Take-Out Orders</a:t>
            </a:r>
          </a:p>
          <a:p>
            <a:pPr lvl="1" eaLnBrk="1" hangingPunct="1"/>
            <a:r>
              <a:rPr lang="en-US" sz="1800" smtClean="0">
                <a:solidFill>
                  <a:schemeClr val="tx1"/>
                </a:solidFill>
                <a:latin typeface="Arial" charset="0"/>
                <a:cs typeface="Arial" charset="0"/>
              </a:rPr>
              <a:t>Delivery Instructions</a:t>
            </a:r>
          </a:p>
          <a:p>
            <a:pPr algn="ctr" eaLnBrk="1" hangingPunct="1"/>
            <a:endParaRPr lang="en-US" sz="1800" smtClean="0">
              <a:solidFill>
                <a:schemeClr val="tx1"/>
              </a:solidFill>
              <a:latin typeface="Arial" charset="0"/>
              <a:cs typeface="Arial" charset="0"/>
            </a:endParaRPr>
          </a:p>
        </p:txBody>
      </p:sp>
      <p:pic>
        <p:nvPicPr>
          <p:cNvPr id="50179" name="Picture 4" descr="Go to fullsize image">
            <a:hlinkClick r:id="rId3"/>
          </p:cNvPr>
          <p:cNvPicPr>
            <a:picLocks noChangeAspect="1" noChangeArrowheads="1"/>
          </p:cNvPicPr>
          <p:nvPr/>
        </p:nvPicPr>
        <p:blipFill>
          <a:blip r:embed="rId4"/>
          <a:srcRect/>
          <a:stretch>
            <a:fillRect/>
          </a:stretch>
        </p:blipFill>
        <p:spPr bwMode="auto">
          <a:xfrm>
            <a:off x="628650" y="3886200"/>
            <a:ext cx="1019175" cy="750888"/>
          </a:xfrm>
          <a:prstGeom prst="rect">
            <a:avLst/>
          </a:prstGeom>
          <a:noFill/>
          <a:ln w="9525">
            <a:noFill/>
            <a:miter lim="800000"/>
            <a:headEnd/>
            <a:tailEnd/>
          </a:ln>
        </p:spPr>
      </p:pic>
      <p:pic>
        <p:nvPicPr>
          <p:cNvPr id="50180" name="Picture 5" descr="Go to fullsize image">
            <a:hlinkClick r:id="rId5"/>
          </p:cNvPr>
          <p:cNvPicPr>
            <a:picLocks noChangeAspect="1" noChangeArrowheads="1"/>
          </p:cNvPicPr>
          <p:nvPr/>
        </p:nvPicPr>
        <p:blipFill>
          <a:blip r:embed="rId6"/>
          <a:srcRect/>
          <a:stretch>
            <a:fillRect/>
          </a:stretch>
        </p:blipFill>
        <p:spPr bwMode="auto">
          <a:xfrm>
            <a:off x="1771650" y="3714750"/>
            <a:ext cx="1600200" cy="922338"/>
          </a:xfrm>
          <a:prstGeom prst="rect">
            <a:avLst/>
          </a:prstGeom>
          <a:noFill/>
          <a:ln w="9525">
            <a:noFill/>
            <a:miter lim="800000"/>
            <a:headEnd/>
            <a:tailEnd/>
          </a:ln>
        </p:spPr>
      </p:pic>
      <p:pic>
        <p:nvPicPr>
          <p:cNvPr id="50181" name="Picture 6" descr="Go to fullsize image">
            <a:hlinkClick r:id="rId7"/>
          </p:cNvPr>
          <p:cNvPicPr>
            <a:picLocks noChangeAspect="1" noChangeArrowheads="1"/>
          </p:cNvPicPr>
          <p:nvPr/>
        </p:nvPicPr>
        <p:blipFill>
          <a:blip r:embed="rId8"/>
          <a:srcRect/>
          <a:stretch>
            <a:fillRect/>
          </a:stretch>
        </p:blipFill>
        <p:spPr bwMode="auto">
          <a:xfrm>
            <a:off x="3448050" y="3714750"/>
            <a:ext cx="1238250" cy="928688"/>
          </a:xfrm>
          <a:prstGeom prst="rect">
            <a:avLst/>
          </a:prstGeom>
          <a:noFill/>
          <a:ln w="9525">
            <a:noFill/>
            <a:miter lim="800000"/>
            <a:headEnd/>
            <a:tailEnd/>
          </a:ln>
        </p:spPr>
      </p:pic>
      <p:pic>
        <p:nvPicPr>
          <p:cNvPr id="50182" name="Picture 7" descr="Go to fullsize image">
            <a:hlinkClick r:id="rId9"/>
          </p:cNvPr>
          <p:cNvPicPr>
            <a:picLocks noChangeAspect="1" noChangeArrowheads="1"/>
          </p:cNvPicPr>
          <p:nvPr/>
        </p:nvPicPr>
        <p:blipFill>
          <a:blip r:embed="rId10"/>
          <a:srcRect/>
          <a:stretch>
            <a:fillRect/>
          </a:stretch>
        </p:blipFill>
        <p:spPr bwMode="auto">
          <a:xfrm>
            <a:off x="7410450" y="2228850"/>
            <a:ext cx="1190625" cy="850900"/>
          </a:xfrm>
          <a:prstGeom prst="rect">
            <a:avLst/>
          </a:prstGeom>
          <a:noFill/>
          <a:ln w="9525">
            <a:noFill/>
            <a:miter lim="800000"/>
            <a:headEnd/>
            <a:tailEnd/>
          </a:ln>
        </p:spPr>
      </p:pic>
      <p:pic>
        <p:nvPicPr>
          <p:cNvPr id="50183" name="Picture 8" descr="Go to fullsize image">
            <a:hlinkClick r:id="rId11"/>
          </p:cNvPr>
          <p:cNvPicPr>
            <a:picLocks noChangeAspect="1" noChangeArrowheads="1"/>
          </p:cNvPicPr>
          <p:nvPr/>
        </p:nvPicPr>
        <p:blipFill>
          <a:blip r:embed="rId12"/>
          <a:srcRect/>
          <a:stretch>
            <a:fillRect/>
          </a:stretch>
        </p:blipFill>
        <p:spPr bwMode="auto">
          <a:xfrm>
            <a:off x="7562850" y="3714750"/>
            <a:ext cx="1009650" cy="928688"/>
          </a:xfrm>
          <a:prstGeom prst="rect">
            <a:avLst/>
          </a:prstGeom>
          <a:noFill/>
          <a:ln w="9525">
            <a:noFill/>
            <a:miter lim="800000"/>
            <a:headEnd/>
            <a:tailEnd/>
          </a:ln>
        </p:spPr>
      </p:pic>
      <p:pic>
        <p:nvPicPr>
          <p:cNvPr id="50184" name="Picture 9" descr="Go to fullsize image">
            <a:hlinkClick r:id="rId13"/>
          </p:cNvPr>
          <p:cNvPicPr>
            <a:picLocks noChangeAspect="1" noChangeArrowheads="1"/>
          </p:cNvPicPr>
          <p:nvPr/>
        </p:nvPicPr>
        <p:blipFill>
          <a:blip r:embed="rId14"/>
          <a:srcRect/>
          <a:stretch>
            <a:fillRect/>
          </a:stretch>
        </p:blipFill>
        <p:spPr bwMode="auto">
          <a:xfrm>
            <a:off x="552450" y="3314700"/>
            <a:ext cx="1381125" cy="493713"/>
          </a:xfrm>
          <a:prstGeom prst="rect">
            <a:avLst/>
          </a:prstGeom>
          <a:noFill/>
          <a:ln w="9525">
            <a:noFill/>
            <a:miter lim="800000"/>
            <a:headEnd/>
            <a:tailEnd/>
          </a:ln>
        </p:spPr>
      </p:pic>
      <p:pic>
        <p:nvPicPr>
          <p:cNvPr id="50185" name="Picture 10" descr="Go to fullsize image">
            <a:hlinkClick r:id="rId15"/>
          </p:cNvPr>
          <p:cNvPicPr>
            <a:picLocks noChangeAspect="1" noChangeArrowheads="1"/>
          </p:cNvPicPr>
          <p:nvPr/>
        </p:nvPicPr>
        <p:blipFill>
          <a:blip r:embed="rId16"/>
          <a:srcRect/>
          <a:stretch>
            <a:fillRect/>
          </a:stretch>
        </p:blipFill>
        <p:spPr bwMode="auto">
          <a:xfrm>
            <a:off x="3524250" y="3143250"/>
            <a:ext cx="1190625" cy="536575"/>
          </a:xfrm>
          <a:prstGeom prst="rect">
            <a:avLst/>
          </a:prstGeom>
          <a:noFill/>
          <a:ln w="9525">
            <a:noFill/>
            <a:miter lim="800000"/>
            <a:headEnd/>
            <a:tailEnd/>
          </a:ln>
        </p:spPr>
      </p:pic>
      <p:pic>
        <p:nvPicPr>
          <p:cNvPr id="50186" name="Picture 11" descr="Go to fullsize image">
            <a:hlinkClick r:id="rId17"/>
          </p:cNvPr>
          <p:cNvPicPr>
            <a:picLocks noChangeAspect="1" noChangeArrowheads="1"/>
          </p:cNvPicPr>
          <p:nvPr/>
        </p:nvPicPr>
        <p:blipFill>
          <a:blip r:embed="rId18"/>
          <a:srcRect/>
          <a:stretch>
            <a:fillRect/>
          </a:stretch>
        </p:blipFill>
        <p:spPr bwMode="auto">
          <a:xfrm>
            <a:off x="6115050" y="4000500"/>
            <a:ext cx="1190625" cy="571500"/>
          </a:xfrm>
          <a:prstGeom prst="rect">
            <a:avLst/>
          </a:prstGeom>
          <a:noFill/>
          <a:ln w="9525">
            <a:noFill/>
            <a:miter lim="800000"/>
            <a:headEnd/>
            <a:tailEnd/>
          </a:ln>
        </p:spPr>
      </p:pic>
      <p:pic>
        <p:nvPicPr>
          <p:cNvPr id="50187" name="Picture 12" descr="Go to fullsize image">
            <a:hlinkClick r:id="rId19"/>
          </p:cNvPr>
          <p:cNvPicPr>
            <a:picLocks noChangeAspect="1" noChangeArrowheads="1"/>
          </p:cNvPicPr>
          <p:nvPr/>
        </p:nvPicPr>
        <p:blipFill>
          <a:blip r:embed="rId20"/>
          <a:srcRect/>
          <a:stretch>
            <a:fillRect/>
          </a:stretch>
        </p:blipFill>
        <p:spPr bwMode="auto">
          <a:xfrm>
            <a:off x="4972050" y="3943350"/>
            <a:ext cx="962025" cy="614363"/>
          </a:xfrm>
          <a:prstGeom prst="rect">
            <a:avLst/>
          </a:prstGeom>
          <a:noFill/>
          <a:ln w="9525">
            <a:noFill/>
            <a:miter lim="800000"/>
            <a:headEnd/>
            <a:tailEnd/>
          </a:ln>
        </p:spPr>
      </p:pic>
      <p:pic>
        <p:nvPicPr>
          <p:cNvPr id="50188" name="Picture 13" descr="Go to fullsize image">
            <a:hlinkClick r:id="rId21"/>
          </p:cNvPr>
          <p:cNvPicPr>
            <a:picLocks noChangeAspect="1" noChangeArrowheads="1"/>
          </p:cNvPicPr>
          <p:nvPr/>
        </p:nvPicPr>
        <p:blipFill>
          <a:blip r:embed="rId22"/>
          <a:srcRect/>
          <a:stretch>
            <a:fillRect/>
          </a:stretch>
        </p:blipFill>
        <p:spPr bwMode="auto">
          <a:xfrm>
            <a:off x="2076450" y="3257550"/>
            <a:ext cx="1238250" cy="514350"/>
          </a:xfrm>
          <a:prstGeom prst="rect">
            <a:avLst/>
          </a:prstGeom>
          <a:noFill/>
          <a:ln w="9525">
            <a:noFill/>
            <a:miter lim="800000"/>
            <a:headEnd/>
            <a:tailEnd/>
          </a:ln>
        </p:spPr>
      </p:pic>
      <p:pic>
        <p:nvPicPr>
          <p:cNvPr id="50189" name="Picture 14" descr="Go to fullsize image">
            <a:hlinkClick r:id="rId23"/>
          </p:cNvPr>
          <p:cNvPicPr>
            <a:picLocks noChangeAspect="1" noChangeArrowheads="1"/>
          </p:cNvPicPr>
          <p:nvPr/>
        </p:nvPicPr>
        <p:blipFill>
          <a:blip r:embed="rId24"/>
          <a:srcRect/>
          <a:stretch>
            <a:fillRect/>
          </a:stretch>
        </p:blipFill>
        <p:spPr bwMode="auto">
          <a:xfrm>
            <a:off x="6267450" y="2857500"/>
            <a:ext cx="1190625" cy="765175"/>
          </a:xfrm>
          <a:prstGeom prst="rect">
            <a:avLst/>
          </a:prstGeom>
          <a:noFill/>
          <a:ln w="9525">
            <a:noFill/>
            <a:miter lim="800000"/>
            <a:headEnd/>
            <a:tailEnd/>
          </a:ln>
        </p:spPr>
      </p:pic>
      <p:pic>
        <p:nvPicPr>
          <p:cNvPr id="50190" name="Picture 15" descr="Go to fullsize image">
            <a:hlinkClick r:id="rId25"/>
          </p:cNvPr>
          <p:cNvPicPr>
            <a:picLocks noChangeAspect="1" noChangeArrowheads="1"/>
          </p:cNvPicPr>
          <p:nvPr/>
        </p:nvPicPr>
        <p:blipFill>
          <a:blip r:embed="rId26"/>
          <a:srcRect/>
          <a:stretch>
            <a:fillRect/>
          </a:stretch>
        </p:blipFill>
        <p:spPr bwMode="auto">
          <a:xfrm>
            <a:off x="933450" y="2743200"/>
            <a:ext cx="1285875" cy="508000"/>
          </a:xfrm>
          <a:prstGeom prst="rect">
            <a:avLst/>
          </a:prstGeom>
          <a:noFill/>
          <a:ln w="9525">
            <a:noFill/>
            <a:miter lim="800000"/>
            <a:headEnd/>
            <a:tailEnd/>
          </a:ln>
        </p:spPr>
      </p:pic>
      <p:pic>
        <p:nvPicPr>
          <p:cNvPr id="50191" name="Picture 16" descr="Go to fullsize image">
            <a:hlinkClick r:id="rId27"/>
          </p:cNvPr>
          <p:cNvPicPr>
            <a:picLocks noChangeAspect="1" noChangeArrowheads="1"/>
          </p:cNvPicPr>
          <p:nvPr/>
        </p:nvPicPr>
        <p:blipFill>
          <a:blip r:embed="rId28"/>
          <a:srcRect/>
          <a:stretch>
            <a:fillRect/>
          </a:stretch>
        </p:blipFill>
        <p:spPr bwMode="auto">
          <a:xfrm>
            <a:off x="2914650" y="2400300"/>
            <a:ext cx="800100" cy="665163"/>
          </a:xfrm>
          <a:prstGeom prst="rect">
            <a:avLst/>
          </a:prstGeom>
          <a:noFill/>
          <a:ln w="9525">
            <a:noFill/>
            <a:miter lim="800000"/>
            <a:headEnd/>
            <a:tailEnd/>
          </a:ln>
        </p:spPr>
      </p:pic>
      <p:pic>
        <p:nvPicPr>
          <p:cNvPr id="50192" name="Picture 17" descr="Go to fullsize image">
            <a:hlinkClick r:id="rId29"/>
          </p:cNvPr>
          <p:cNvPicPr>
            <a:picLocks noChangeAspect="1" noChangeArrowheads="1"/>
          </p:cNvPicPr>
          <p:nvPr/>
        </p:nvPicPr>
        <p:blipFill>
          <a:blip r:embed="rId30"/>
          <a:srcRect/>
          <a:stretch>
            <a:fillRect/>
          </a:stretch>
        </p:blipFill>
        <p:spPr bwMode="auto">
          <a:xfrm>
            <a:off x="4438650" y="2400300"/>
            <a:ext cx="754063" cy="700088"/>
          </a:xfrm>
          <a:prstGeom prst="rect">
            <a:avLst/>
          </a:prstGeom>
          <a:noFill/>
          <a:ln w="9525">
            <a:noFill/>
            <a:miter lim="800000"/>
            <a:headEnd/>
            <a:tailEnd/>
          </a:ln>
        </p:spPr>
      </p:pic>
      <p:pic>
        <p:nvPicPr>
          <p:cNvPr id="50193" name="Picture 18" descr="Go to fullsize image">
            <a:hlinkClick r:id="rId31"/>
          </p:cNvPr>
          <p:cNvPicPr>
            <a:picLocks noChangeAspect="1" noChangeArrowheads="1"/>
          </p:cNvPicPr>
          <p:nvPr/>
        </p:nvPicPr>
        <p:blipFill>
          <a:blip r:embed="rId32"/>
          <a:srcRect/>
          <a:stretch>
            <a:fillRect/>
          </a:stretch>
        </p:blipFill>
        <p:spPr bwMode="auto">
          <a:xfrm>
            <a:off x="3724275" y="4643438"/>
            <a:ext cx="1981200" cy="358775"/>
          </a:xfrm>
          <a:prstGeom prst="rect">
            <a:avLst/>
          </a:prstGeom>
          <a:noFill/>
          <a:ln w="9525">
            <a:noFill/>
            <a:miter lim="800000"/>
            <a:headEnd/>
            <a:tailEnd/>
          </a:ln>
        </p:spPr>
      </p:pic>
      <p:pic>
        <p:nvPicPr>
          <p:cNvPr id="50194" name="Picture 19" descr="Go to fullsize image">
            <a:hlinkClick r:id="rId33"/>
          </p:cNvPr>
          <p:cNvPicPr>
            <a:picLocks noChangeAspect="1" noChangeArrowheads="1"/>
          </p:cNvPicPr>
          <p:nvPr/>
        </p:nvPicPr>
        <p:blipFill>
          <a:blip r:embed="rId34"/>
          <a:srcRect/>
          <a:stretch>
            <a:fillRect/>
          </a:stretch>
        </p:blipFill>
        <p:spPr bwMode="auto">
          <a:xfrm>
            <a:off x="7715250" y="3143250"/>
            <a:ext cx="1381125" cy="522288"/>
          </a:xfrm>
          <a:prstGeom prst="rect">
            <a:avLst/>
          </a:prstGeom>
          <a:noFill/>
          <a:ln w="9525">
            <a:noFill/>
            <a:miter lim="800000"/>
            <a:headEnd/>
            <a:tailEnd/>
          </a:ln>
        </p:spPr>
      </p:pic>
      <p:pic>
        <p:nvPicPr>
          <p:cNvPr id="50195" name="Picture 20" descr="Go to fullsize image">
            <a:hlinkClick r:id="rId35"/>
          </p:cNvPr>
          <p:cNvPicPr>
            <a:picLocks noChangeAspect="1" noChangeArrowheads="1"/>
          </p:cNvPicPr>
          <p:nvPr/>
        </p:nvPicPr>
        <p:blipFill>
          <a:blip r:embed="rId36"/>
          <a:srcRect/>
          <a:stretch>
            <a:fillRect/>
          </a:stretch>
        </p:blipFill>
        <p:spPr bwMode="auto">
          <a:xfrm>
            <a:off x="5124450" y="3143250"/>
            <a:ext cx="1143000" cy="679450"/>
          </a:xfrm>
          <a:prstGeom prst="rect">
            <a:avLst/>
          </a:prstGeom>
          <a:noFill/>
          <a:ln w="9525">
            <a:noFill/>
            <a:miter lim="800000"/>
            <a:headEnd/>
            <a:tailEnd/>
          </a:ln>
        </p:spPr>
      </p:pic>
      <p:pic>
        <p:nvPicPr>
          <p:cNvPr id="50196" name="Picture 21" descr="mr%2520sub">
            <a:hlinkClick r:id="rId37"/>
          </p:cNvPr>
          <p:cNvPicPr>
            <a:picLocks noChangeAspect="1" noChangeArrowheads="1"/>
          </p:cNvPicPr>
          <p:nvPr/>
        </p:nvPicPr>
        <p:blipFill>
          <a:blip r:embed="rId38"/>
          <a:srcRect/>
          <a:stretch>
            <a:fillRect/>
          </a:stretch>
        </p:blipFill>
        <p:spPr bwMode="auto">
          <a:xfrm>
            <a:off x="5505450" y="2343150"/>
            <a:ext cx="1428750" cy="45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p:cNvSpPr>
          <p:nvPr>
            <p:ph type="title" idx="4294967295"/>
            <p:custDataLst>
              <p:tags r:id="rId2"/>
            </p:custDataLst>
          </p:nvPr>
        </p:nvSpPr>
        <p:spPr>
          <a:xfrm>
            <a:off x="687388" y="0"/>
            <a:ext cx="7337425" cy="644525"/>
          </a:xfrm>
        </p:spPr>
        <p:txBody>
          <a:bodyPr lIns="64008" tIns="32004" rIns="64008" bIns="32004"/>
          <a:lstStyle/>
          <a:p>
            <a:pPr eaLnBrk="1" hangingPunct="1"/>
            <a:r>
              <a:rPr lang="en-US" smtClean="0">
                <a:latin typeface="Arial" charset="0"/>
                <a:cs typeface="Arial" charset="0"/>
              </a:rPr>
              <a:t>Operational Efficiency of NCR Printers….</a:t>
            </a:r>
          </a:p>
        </p:txBody>
      </p:sp>
      <p:sp>
        <p:nvSpPr>
          <p:cNvPr id="52226" name="Rectangle 4"/>
          <p:cNvSpPr>
            <a:spLocks noGrp="1"/>
          </p:cNvSpPr>
          <p:nvPr>
            <p:ph type="body" idx="4294967295"/>
            <p:custDataLst>
              <p:tags r:id="rId3"/>
            </p:custDataLst>
          </p:nvPr>
        </p:nvSpPr>
        <p:spPr>
          <a:xfrm>
            <a:off x="760413" y="625475"/>
            <a:ext cx="4148137" cy="4159250"/>
          </a:xfrm>
        </p:spPr>
        <p:txBody>
          <a:bodyPr lIns="102413" tIns="51206" rIns="102413" bIns="51206"/>
          <a:lstStyle/>
          <a:p>
            <a:pPr marL="239713" indent="-239713" defTabSz="639763" eaLnBrk="1" hangingPunct="1">
              <a:buFontTx/>
              <a:buChar char="•"/>
            </a:pPr>
            <a:r>
              <a:rPr lang="en-US" sz="2000" smtClean="0">
                <a:latin typeface="Arial" charset="0"/>
                <a:cs typeface="Arial" charset="0"/>
              </a:rPr>
              <a:t>Retail-Hardened Design</a:t>
            </a:r>
          </a:p>
          <a:p>
            <a:pPr marL="239713" indent="-239713" defTabSz="639763" eaLnBrk="1" hangingPunct="1">
              <a:buFontTx/>
              <a:buChar char="•"/>
            </a:pPr>
            <a:r>
              <a:rPr lang="en-US" sz="2000" smtClean="0">
                <a:latin typeface="Arial" charset="0"/>
                <a:cs typeface="Arial" charset="0"/>
              </a:rPr>
              <a:t>High Speed Printing (90 lines/sec)</a:t>
            </a:r>
          </a:p>
          <a:p>
            <a:pPr marL="239713" indent="-239713" defTabSz="639763" eaLnBrk="1" hangingPunct="1">
              <a:buFontTx/>
              <a:buChar char="•"/>
            </a:pPr>
            <a:r>
              <a:rPr lang="en-US" sz="2000" smtClean="0">
                <a:latin typeface="Arial" charset="0"/>
                <a:cs typeface="Arial" charset="0"/>
              </a:rPr>
              <a:t>Check and Form Handling </a:t>
            </a:r>
          </a:p>
          <a:p>
            <a:pPr marL="239713" indent="-239713" defTabSz="639763" eaLnBrk="1" hangingPunct="1">
              <a:buFontTx/>
              <a:buChar char="•"/>
            </a:pPr>
            <a:r>
              <a:rPr lang="en-US" sz="2000" smtClean="0">
                <a:latin typeface="Arial" charset="0"/>
                <a:cs typeface="Arial" charset="0"/>
              </a:rPr>
              <a:t>Fast and accurate MICR reads and endorsements</a:t>
            </a:r>
          </a:p>
          <a:p>
            <a:pPr marL="239713" indent="-239713" defTabSz="639763" eaLnBrk="1" hangingPunct="1">
              <a:buFontTx/>
              <a:buChar char="•"/>
            </a:pPr>
            <a:r>
              <a:rPr lang="en-US" sz="2000" smtClean="0">
                <a:latin typeface="Arial" charset="0"/>
                <a:cs typeface="Arial" charset="0"/>
              </a:rPr>
              <a:t>Check flip automation</a:t>
            </a:r>
          </a:p>
          <a:p>
            <a:pPr marL="239713" indent="-239713" defTabSz="639763" eaLnBrk="1" hangingPunct="1">
              <a:buFontTx/>
              <a:buChar char="•"/>
            </a:pPr>
            <a:r>
              <a:rPr lang="en-US" sz="2000" smtClean="0">
                <a:latin typeface="Arial" charset="0"/>
                <a:cs typeface="Arial" charset="0"/>
              </a:rPr>
              <a:t>“Paper low” and “Paper out” sensors</a:t>
            </a:r>
          </a:p>
          <a:p>
            <a:pPr marL="239713" indent="-239713" defTabSz="639763" eaLnBrk="1" hangingPunct="1">
              <a:buFontTx/>
              <a:buChar char="•"/>
            </a:pPr>
            <a:r>
              <a:rPr lang="en-US" sz="2000" smtClean="0">
                <a:latin typeface="Arial" charset="0"/>
                <a:cs typeface="Arial" charset="0"/>
              </a:rPr>
              <a:t>Drop In Paper Rolls</a:t>
            </a:r>
          </a:p>
          <a:p>
            <a:pPr marL="239713" indent="-239713" defTabSz="639763" eaLnBrk="1" hangingPunct="1">
              <a:buFontTx/>
              <a:buChar char="•"/>
            </a:pPr>
            <a:r>
              <a:rPr lang="en-US" sz="2000" smtClean="0">
                <a:latin typeface="Arial" charset="0"/>
                <a:cs typeface="Arial" charset="0"/>
              </a:rPr>
              <a:t>Thermal Print Head failure detection</a:t>
            </a:r>
          </a:p>
        </p:txBody>
      </p:sp>
      <p:pic>
        <p:nvPicPr>
          <p:cNvPr id="52227" name="Picture 6" descr="thumbnail"/>
          <p:cNvPicPr>
            <a:picLocks noChangeAspect="1" noChangeArrowheads="1"/>
          </p:cNvPicPr>
          <p:nvPr/>
        </p:nvPicPr>
        <p:blipFill>
          <a:blip r:embed="rId6">
            <a:clrChange>
              <a:clrFrom>
                <a:srgbClr val="F6F6F6"/>
              </a:clrFrom>
              <a:clrTo>
                <a:srgbClr val="F6F6F6">
                  <a:alpha val="0"/>
                </a:srgbClr>
              </a:clrTo>
            </a:clrChange>
          </a:blip>
          <a:srcRect/>
          <a:stretch>
            <a:fillRect/>
          </a:stretch>
        </p:blipFill>
        <p:spPr bwMode="auto">
          <a:xfrm>
            <a:off x="5167313" y="506413"/>
            <a:ext cx="3976687" cy="2333625"/>
          </a:xfrm>
          <a:prstGeom prst="rect">
            <a:avLst/>
          </a:prstGeom>
          <a:noFill/>
          <a:ln w="9525">
            <a:noFill/>
            <a:miter lim="800000"/>
            <a:headEnd/>
            <a:tailEnd/>
          </a:ln>
        </p:spPr>
      </p:pic>
      <p:pic>
        <p:nvPicPr>
          <p:cNvPr id="28683" name="Picture 15"/>
          <p:cNvPicPr>
            <a:picLocks noChangeAspect="1" noChangeArrowheads="1"/>
          </p:cNvPicPr>
          <p:nvPr/>
        </p:nvPicPr>
        <p:blipFill>
          <a:blip r:embed="rId7"/>
          <a:srcRect t="30965"/>
          <a:stretch>
            <a:fillRect/>
          </a:stretch>
        </p:blipFill>
        <p:spPr bwMode="auto">
          <a:xfrm>
            <a:off x="5503863" y="3065463"/>
            <a:ext cx="3041650" cy="1738312"/>
          </a:xfrm>
          <a:prstGeom prst="rect">
            <a:avLst/>
          </a:prstGeom>
          <a:noFill/>
          <a:ln w="9525">
            <a:noFill/>
            <a:miter lim="800000"/>
            <a:headEnd/>
            <a:tailEnd/>
          </a:ln>
          <a:effectLst>
            <a:outerShdw dist="137372" dir="2021404" algn="ctr" rotWithShape="0">
              <a:srgbClr val="111111">
                <a:alpha val="50000"/>
              </a:srgbClr>
            </a:outerShdw>
          </a:effectLst>
        </p:spPr>
      </p:pic>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descr="IMG_2013"/>
          <p:cNvPicPr>
            <a:picLocks noChangeAspect="1" noChangeArrowheads="1"/>
          </p:cNvPicPr>
          <p:nvPr/>
        </p:nvPicPr>
        <p:blipFill>
          <a:blip r:embed="rId3"/>
          <a:srcRect/>
          <a:stretch>
            <a:fillRect/>
          </a:stretch>
        </p:blipFill>
        <p:spPr bwMode="auto">
          <a:xfrm>
            <a:off x="230188" y="1371600"/>
            <a:ext cx="2741612" cy="1541463"/>
          </a:xfrm>
          <a:prstGeom prst="rect">
            <a:avLst/>
          </a:prstGeom>
          <a:noFill/>
          <a:ln w="12700">
            <a:solidFill>
              <a:schemeClr val="bg2"/>
            </a:solidFill>
            <a:miter lim="800000"/>
            <a:headEnd/>
            <a:tailEnd/>
          </a:ln>
        </p:spPr>
      </p:pic>
      <p:pic>
        <p:nvPicPr>
          <p:cNvPr id="59394" name="Picture 3" descr="IMG_2019"/>
          <p:cNvPicPr>
            <a:picLocks noChangeAspect="1" noChangeArrowheads="1"/>
          </p:cNvPicPr>
          <p:nvPr/>
        </p:nvPicPr>
        <p:blipFill>
          <a:blip r:embed="rId4"/>
          <a:srcRect/>
          <a:stretch>
            <a:fillRect/>
          </a:stretch>
        </p:blipFill>
        <p:spPr bwMode="auto">
          <a:xfrm>
            <a:off x="3201988" y="1371600"/>
            <a:ext cx="2741612" cy="1541463"/>
          </a:xfrm>
          <a:prstGeom prst="rect">
            <a:avLst/>
          </a:prstGeom>
          <a:noFill/>
          <a:ln w="12700">
            <a:solidFill>
              <a:schemeClr val="bg2"/>
            </a:solidFill>
            <a:miter lim="800000"/>
            <a:headEnd/>
            <a:tailEnd/>
          </a:ln>
        </p:spPr>
      </p:pic>
      <p:pic>
        <p:nvPicPr>
          <p:cNvPr id="59395" name="Picture 4" descr="IMG_2018"/>
          <p:cNvPicPr>
            <a:picLocks noChangeAspect="1" noChangeArrowheads="1"/>
          </p:cNvPicPr>
          <p:nvPr/>
        </p:nvPicPr>
        <p:blipFill>
          <a:blip r:embed="rId5">
            <a:lum bright="10000"/>
          </a:blip>
          <a:srcRect/>
          <a:stretch>
            <a:fillRect/>
          </a:stretch>
        </p:blipFill>
        <p:spPr bwMode="auto">
          <a:xfrm>
            <a:off x="6173788" y="1371600"/>
            <a:ext cx="2741612" cy="1541463"/>
          </a:xfrm>
          <a:prstGeom prst="rect">
            <a:avLst/>
          </a:prstGeom>
          <a:noFill/>
          <a:ln w="12700">
            <a:solidFill>
              <a:schemeClr val="bg2"/>
            </a:solidFill>
            <a:miter lim="800000"/>
            <a:headEnd/>
            <a:tailEnd/>
          </a:ln>
        </p:spPr>
      </p:pic>
      <p:sp>
        <p:nvSpPr>
          <p:cNvPr id="59396" name="Oval 5"/>
          <p:cNvSpPr>
            <a:spLocks noChangeArrowheads="1"/>
          </p:cNvSpPr>
          <p:nvPr/>
        </p:nvSpPr>
        <p:spPr bwMode="auto">
          <a:xfrm>
            <a:off x="1219200" y="2114550"/>
            <a:ext cx="533400" cy="401638"/>
          </a:xfrm>
          <a:prstGeom prst="ellipse">
            <a:avLst/>
          </a:prstGeom>
          <a:noFill/>
          <a:ln w="38100">
            <a:solidFill>
              <a:srgbClr val="993300"/>
            </a:solidFill>
            <a:round/>
            <a:headEnd/>
            <a:tailEnd/>
          </a:ln>
        </p:spPr>
        <p:txBody>
          <a:bodyPr wrap="none" anchor="ctr"/>
          <a:lstStyle/>
          <a:p>
            <a:endParaRPr lang="en-US"/>
          </a:p>
        </p:txBody>
      </p:sp>
      <p:sp>
        <p:nvSpPr>
          <p:cNvPr id="59397" name="Line 6"/>
          <p:cNvSpPr>
            <a:spLocks noChangeShapeType="1"/>
          </p:cNvSpPr>
          <p:nvPr/>
        </p:nvSpPr>
        <p:spPr bwMode="auto">
          <a:xfrm flipH="1">
            <a:off x="1476375" y="2557463"/>
            <a:ext cx="0" cy="871537"/>
          </a:xfrm>
          <a:prstGeom prst="line">
            <a:avLst/>
          </a:prstGeom>
          <a:noFill/>
          <a:ln w="38100">
            <a:solidFill>
              <a:srgbClr val="993300"/>
            </a:solidFill>
            <a:round/>
            <a:headEnd type="triangle" w="med" len="med"/>
            <a:tailEnd/>
          </a:ln>
        </p:spPr>
        <p:txBody>
          <a:bodyPr wrap="none" anchor="ctr"/>
          <a:lstStyle/>
          <a:p>
            <a:endParaRPr lang="en-US"/>
          </a:p>
        </p:txBody>
      </p:sp>
      <p:sp>
        <p:nvSpPr>
          <p:cNvPr id="59398" name="Text Box 7"/>
          <p:cNvSpPr txBox="1">
            <a:spLocks noChangeArrowheads="1"/>
          </p:cNvSpPr>
          <p:nvPr/>
        </p:nvSpPr>
        <p:spPr bwMode="auto">
          <a:xfrm>
            <a:off x="52388" y="3440113"/>
            <a:ext cx="2695575" cy="481012"/>
          </a:xfrm>
          <a:prstGeom prst="rect">
            <a:avLst/>
          </a:prstGeom>
          <a:noFill/>
          <a:ln w="9525">
            <a:noFill/>
            <a:miter lim="800000"/>
            <a:headEnd/>
            <a:tailEnd/>
          </a:ln>
        </p:spPr>
        <p:txBody>
          <a:bodyPr wrap="none" anchor="ctr">
            <a:spAutoFit/>
          </a:bodyPr>
          <a:lstStyle/>
          <a:p>
            <a:pPr algn="ctr" eaLnBrk="0" hangingPunct="0"/>
            <a:r>
              <a:rPr lang="en-US">
                <a:latin typeface="Verdana" pitchFamily="34" charset="0"/>
              </a:rPr>
              <a:t>Liquid Drainage</a:t>
            </a:r>
            <a:br>
              <a:rPr lang="en-US">
                <a:latin typeface="Verdana" pitchFamily="34" charset="0"/>
              </a:rPr>
            </a:br>
            <a:r>
              <a:rPr lang="en-US">
                <a:latin typeface="Verdana" pitchFamily="34" charset="0"/>
              </a:rPr>
              <a:t> Holes &amp; Routing Path</a:t>
            </a:r>
          </a:p>
        </p:txBody>
      </p:sp>
      <p:sp>
        <p:nvSpPr>
          <p:cNvPr id="59399" name="Oval 8"/>
          <p:cNvSpPr>
            <a:spLocks noChangeArrowheads="1"/>
          </p:cNvSpPr>
          <p:nvPr/>
        </p:nvSpPr>
        <p:spPr bwMode="auto">
          <a:xfrm>
            <a:off x="6934200" y="1943100"/>
            <a:ext cx="609600" cy="457200"/>
          </a:xfrm>
          <a:prstGeom prst="ellipse">
            <a:avLst/>
          </a:prstGeom>
          <a:noFill/>
          <a:ln w="38100">
            <a:solidFill>
              <a:srgbClr val="993300"/>
            </a:solidFill>
            <a:round/>
            <a:headEnd/>
            <a:tailEnd/>
          </a:ln>
        </p:spPr>
        <p:txBody>
          <a:bodyPr wrap="none" anchor="ctr"/>
          <a:lstStyle/>
          <a:p>
            <a:endParaRPr lang="en-US"/>
          </a:p>
        </p:txBody>
      </p:sp>
      <p:sp>
        <p:nvSpPr>
          <p:cNvPr id="59400" name="Text Box 9"/>
          <p:cNvSpPr txBox="1">
            <a:spLocks noChangeArrowheads="1"/>
          </p:cNvSpPr>
          <p:nvPr/>
        </p:nvSpPr>
        <p:spPr bwMode="auto">
          <a:xfrm>
            <a:off x="6413500" y="3486150"/>
            <a:ext cx="2508250" cy="481013"/>
          </a:xfrm>
          <a:prstGeom prst="rect">
            <a:avLst/>
          </a:prstGeom>
          <a:noFill/>
          <a:ln w="9525">
            <a:noFill/>
            <a:miter lim="800000"/>
            <a:headEnd/>
            <a:tailEnd/>
          </a:ln>
        </p:spPr>
        <p:txBody>
          <a:bodyPr wrap="none" anchor="ctr">
            <a:spAutoFit/>
          </a:bodyPr>
          <a:lstStyle/>
          <a:p>
            <a:pPr algn="ctr" eaLnBrk="0" hangingPunct="0"/>
            <a:r>
              <a:rPr lang="en-US">
                <a:latin typeface="Verdana" pitchFamily="34" charset="0"/>
              </a:rPr>
              <a:t>Tall feet allow for </a:t>
            </a:r>
          </a:p>
          <a:p>
            <a:pPr algn="ctr" eaLnBrk="0" hangingPunct="0"/>
            <a:r>
              <a:rPr lang="en-US">
                <a:latin typeface="Verdana" pitchFamily="34" charset="0"/>
              </a:rPr>
              <a:t>liquid spill clearance</a:t>
            </a:r>
          </a:p>
        </p:txBody>
      </p:sp>
      <p:sp>
        <p:nvSpPr>
          <p:cNvPr id="120842" name="Rectangle 10"/>
          <p:cNvSpPr>
            <a:spLocks noChangeArrowheads="1"/>
          </p:cNvSpPr>
          <p:nvPr/>
        </p:nvSpPr>
        <p:spPr bwMode="auto">
          <a:xfrm>
            <a:off x="0" y="4805363"/>
            <a:ext cx="9144000" cy="406400"/>
          </a:xfrm>
          <a:prstGeom prst="rect">
            <a:avLst/>
          </a:prstGeom>
          <a:solidFill>
            <a:srgbClr val="2EB135"/>
          </a:solidFill>
          <a:ln w="9525">
            <a:solidFill>
              <a:schemeClr val="tx1"/>
            </a:solidFill>
            <a:miter lim="800000"/>
            <a:headEnd/>
            <a:tailEnd/>
          </a:ln>
          <a:effectLst>
            <a:outerShdw dist="35921" dir="2700000" algn="ctr" rotWithShape="0">
              <a:schemeClr val="bg2"/>
            </a:outerShdw>
          </a:effectLst>
        </p:spPr>
        <p:txBody>
          <a:bodyPr>
            <a:spAutoFit/>
          </a:bodyPr>
          <a:lstStyle/>
          <a:p>
            <a:pPr algn="ctr" eaLnBrk="0" hangingPunct="0">
              <a:spcBef>
                <a:spcPct val="50000"/>
              </a:spcBef>
              <a:defRPr/>
            </a:pPr>
            <a:r>
              <a:rPr lang="en-US" sz="2000" i="1">
                <a:solidFill>
                  <a:schemeClr val="bg1"/>
                </a:solidFill>
                <a:latin typeface="Verdana" pitchFamily="34" charset="0"/>
              </a:rPr>
              <a:t>Designed to Withstand Harsh Hospitality Environment</a:t>
            </a:r>
          </a:p>
        </p:txBody>
      </p:sp>
      <p:sp>
        <p:nvSpPr>
          <p:cNvPr id="59402" name="Text Box 11"/>
          <p:cNvSpPr txBox="1">
            <a:spLocks noChangeArrowheads="1"/>
          </p:cNvSpPr>
          <p:nvPr/>
        </p:nvSpPr>
        <p:spPr bwMode="auto">
          <a:xfrm>
            <a:off x="3022600" y="3486150"/>
            <a:ext cx="2979738" cy="687388"/>
          </a:xfrm>
          <a:prstGeom prst="rect">
            <a:avLst/>
          </a:prstGeom>
          <a:noFill/>
          <a:ln w="9525">
            <a:noFill/>
            <a:miter lim="800000"/>
            <a:headEnd/>
            <a:tailEnd/>
          </a:ln>
        </p:spPr>
        <p:txBody>
          <a:bodyPr wrap="none" anchor="ctr">
            <a:spAutoFit/>
          </a:bodyPr>
          <a:lstStyle/>
          <a:p>
            <a:pPr algn="ctr" eaLnBrk="0" hangingPunct="0"/>
            <a:r>
              <a:rPr lang="en-US">
                <a:latin typeface="Verdana" pitchFamily="34" charset="0"/>
              </a:rPr>
              <a:t>Liquid is channeled </a:t>
            </a:r>
          </a:p>
          <a:p>
            <a:pPr algn="ctr" eaLnBrk="0" hangingPunct="0"/>
            <a:r>
              <a:rPr lang="en-US">
                <a:latin typeface="Verdana" pitchFamily="34" charset="0"/>
              </a:rPr>
              <a:t>through printer &amp; </a:t>
            </a:r>
          </a:p>
          <a:p>
            <a:pPr algn="ctr" eaLnBrk="0" hangingPunct="0"/>
            <a:r>
              <a:rPr lang="en-US">
                <a:latin typeface="Verdana" pitchFamily="34" charset="0"/>
              </a:rPr>
              <a:t>out drainage relief holes</a:t>
            </a:r>
          </a:p>
        </p:txBody>
      </p:sp>
      <p:sp>
        <p:nvSpPr>
          <p:cNvPr id="59403" name="Oval 12"/>
          <p:cNvSpPr>
            <a:spLocks noChangeArrowheads="1"/>
          </p:cNvSpPr>
          <p:nvPr/>
        </p:nvSpPr>
        <p:spPr bwMode="auto">
          <a:xfrm>
            <a:off x="3886200" y="2400300"/>
            <a:ext cx="381000" cy="285750"/>
          </a:xfrm>
          <a:prstGeom prst="ellipse">
            <a:avLst/>
          </a:prstGeom>
          <a:noFill/>
          <a:ln w="38100">
            <a:solidFill>
              <a:srgbClr val="993300"/>
            </a:solidFill>
            <a:round/>
            <a:headEnd/>
            <a:tailEnd/>
          </a:ln>
        </p:spPr>
        <p:txBody>
          <a:bodyPr wrap="none" anchor="ctr"/>
          <a:lstStyle/>
          <a:p>
            <a:endParaRPr lang="en-US"/>
          </a:p>
        </p:txBody>
      </p:sp>
      <p:sp>
        <p:nvSpPr>
          <p:cNvPr id="59404" name="Oval 13"/>
          <p:cNvSpPr>
            <a:spLocks noChangeArrowheads="1"/>
          </p:cNvSpPr>
          <p:nvPr/>
        </p:nvSpPr>
        <p:spPr bwMode="auto">
          <a:xfrm>
            <a:off x="5410200" y="1543050"/>
            <a:ext cx="381000" cy="285750"/>
          </a:xfrm>
          <a:prstGeom prst="ellipse">
            <a:avLst/>
          </a:prstGeom>
          <a:noFill/>
          <a:ln w="38100">
            <a:solidFill>
              <a:srgbClr val="993300"/>
            </a:solidFill>
            <a:round/>
            <a:headEnd/>
            <a:tailEnd/>
          </a:ln>
        </p:spPr>
        <p:txBody>
          <a:bodyPr wrap="none" anchor="ctr"/>
          <a:lstStyle/>
          <a:p>
            <a:endParaRPr lang="en-US"/>
          </a:p>
        </p:txBody>
      </p:sp>
      <p:sp>
        <p:nvSpPr>
          <p:cNvPr id="59405" name="Line 14"/>
          <p:cNvSpPr>
            <a:spLocks noChangeShapeType="1"/>
          </p:cNvSpPr>
          <p:nvPr/>
        </p:nvSpPr>
        <p:spPr bwMode="auto">
          <a:xfrm flipH="1">
            <a:off x="4076700" y="1879600"/>
            <a:ext cx="1447800" cy="1600200"/>
          </a:xfrm>
          <a:prstGeom prst="line">
            <a:avLst/>
          </a:prstGeom>
          <a:noFill/>
          <a:ln w="38100">
            <a:solidFill>
              <a:srgbClr val="993300"/>
            </a:solidFill>
            <a:round/>
            <a:headEnd type="triangle" w="med" len="med"/>
            <a:tailEnd/>
          </a:ln>
        </p:spPr>
        <p:txBody>
          <a:bodyPr wrap="none" anchor="ctr"/>
          <a:lstStyle/>
          <a:p>
            <a:endParaRPr lang="en-US"/>
          </a:p>
        </p:txBody>
      </p:sp>
      <p:sp>
        <p:nvSpPr>
          <p:cNvPr id="59406" name="Line 15"/>
          <p:cNvSpPr>
            <a:spLocks noChangeShapeType="1"/>
          </p:cNvSpPr>
          <p:nvPr/>
        </p:nvSpPr>
        <p:spPr bwMode="auto">
          <a:xfrm flipH="1">
            <a:off x="7229475" y="2433638"/>
            <a:ext cx="0" cy="1052512"/>
          </a:xfrm>
          <a:prstGeom prst="line">
            <a:avLst/>
          </a:prstGeom>
          <a:noFill/>
          <a:ln w="38100">
            <a:solidFill>
              <a:srgbClr val="993300"/>
            </a:solidFill>
            <a:round/>
            <a:headEnd type="triangle" w="med" len="med"/>
            <a:tailEnd/>
          </a:ln>
        </p:spPr>
        <p:txBody>
          <a:bodyPr wrap="none" anchor="ctr"/>
          <a:lstStyle/>
          <a:p>
            <a:endParaRPr lang="en-US"/>
          </a:p>
        </p:txBody>
      </p:sp>
      <p:sp>
        <p:nvSpPr>
          <p:cNvPr id="59407" name="Line 16"/>
          <p:cNvSpPr>
            <a:spLocks noChangeShapeType="1"/>
          </p:cNvSpPr>
          <p:nvPr/>
        </p:nvSpPr>
        <p:spPr bwMode="auto">
          <a:xfrm flipH="1">
            <a:off x="4067175" y="2736850"/>
            <a:ext cx="0" cy="749300"/>
          </a:xfrm>
          <a:prstGeom prst="line">
            <a:avLst/>
          </a:prstGeom>
          <a:noFill/>
          <a:ln w="38100">
            <a:solidFill>
              <a:srgbClr val="993300"/>
            </a:solidFill>
            <a:round/>
            <a:headEnd type="triangle" w="med" len="med"/>
            <a:tailEnd/>
          </a:ln>
        </p:spPr>
        <p:txBody>
          <a:bodyPr wrap="none" anchor="ctr"/>
          <a:lstStyle/>
          <a:p>
            <a:endParaRPr lang="en-US"/>
          </a:p>
        </p:txBody>
      </p:sp>
      <p:sp>
        <p:nvSpPr>
          <p:cNvPr id="59408" name="Rectangle 18"/>
          <p:cNvSpPr>
            <a:spLocks noGrp="1" noChangeArrowheads="1"/>
          </p:cNvSpPr>
          <p:nvPr>
            <p:ph type="body" idx="1"/>
          </p:nvPr>
        </p:nvSpPr>
        <p:spPr>
          <a:xfrm>
            <a:off x="614363" y="860425"/>
            <a:ext cx="8229600" cy="3394075"/>
          </a:xfrm>
        </p:spPr>
        <p:txBody>
          <a:bodyPr/>
          <a:lstStyle/>
          <a:p>
            <a:pPr eaLnBrk="1" hangingPunct="1"/>
            <a:r>
              <a:rPr lang="en-US" smtClean="0">
                <a:solidFill>
                  <a:srgbClr val="2EB135"/>
                </a:solidFill>
                <a:latin typeface="Arial" charset="0"/>
                <a:cs typeface="Arial" charset="0"/>
              </a:rPr>
              <a:t>Receipt Printer Spill Resistance</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ChangeArrowheads="1"/>
          </p:cNvSpPr>
          <p:nvPr/>
        </p:nvSpPr>
        <p:spPr bwMode="auto">
          <a:xfrm>
            <a:off x="0" y="4457700"/>
            <a:ext cx="9144000" cy="406400"/>
          </a:xfrm>
          <a:prstGeom prst="rect">
            <a:avLst/>
          </a:prstGeom>
          <a:solidFill>
            <a:srgbClr val="2EB135"/>
          </a:solidFill>
          <a:ln w="9525">
            <a:solidFill>
              <a:schemeClr val="tx1"/>
            </a:solidFill>
            <a:miter lim="800000"/>
            <a:headEnd/>
            <a:tailEnd/>
          </a:ln>
          <a:effectLst>
            <a:outerShdw dist="35921" dir="2700000" algn="ctr" rotWithShape="0">
              <a:schemeClr val="bg2"/>
            </a:outerShdw>
          </a:effectLst>
        </p:spPr>
        <p:txBody>
          <a:bodyPr>
            <a:spAutoFit/>
          </a:bodyPr>
          <a:lstStyle/>
          <a:p>
            <a:pPr algn="ctr" eaLnBrk="0" hangingPunct="0">
              <a:spcBef>
                <a:spcPct val="50000"/>
              </a:spcBef>
              <a:defRPr/>
            </a:pPr>
            <a:r>
              <a:rPr lang="en-US" sz="2000" i="1">
                <a:solidFill>
                  <a:schemeClr val="bg1"/>
                </a:solidFill>
                <a:latin typeface="Verdana" pitchFamily="34" charset="0"/>
              </a:rPr>
              <a:t>Keeping Your Retail Environment Running</a:t>
            </a:r>
          </a:p>
        </p:txBody>
      </p:sp>
      <p:sp>
        <p:nvSpPr>
          <p:cNvPr id="54275" name="Rectangle 5"/>
          <p:cNvSpPr>
            <a:spLocks noChangeArrowheads="1"/>
          </p:cNvSpPr>
          <p:nvPr/>
        </p:nvSpPr>
        <p:spPr bwMode="auto">
          <a:xfrm>
            <a:off x="152400" y="1600200"/>
            <a:ext cx="4800600" cy="3328988"/>
          </a:xfrm>
          <a:prstGeom prst="rect">
            <a:avLst/>
          </a:prstGeom>
          <a:noFill/>
          <a:ln w="9525">
            <a:noFill/>
            <a:miter lim="800000"/>
            <a:headEnd/>
            <a:tailEnd/>
          </a:ln>
        </p:spPr>
        <p:txBody>
          <a:bodyPr/>
          <a:lstStyle/>
          <a:p>
            <a:pPr marL="742950" lvl="1" indent="-285750">
              <a:lnSpc>
                <a:spcPct val="130000"/>
              </a:lnSpc>
              <a:spcBef>
                <a:spcPct val="100000"/>
              </a:spcBef>
              <a:buClr>
                <a:srgbClr val="77B732"/>
              </a:buClr>
              <a:buFont typeface="Arial" charset="0"/>
              <a:buChar char="•"/>
            </a:pPr>
            <a:endParaRPr lang="en-US" sz="1600">
              <a:solidFill>
                <a:srgbClr val="7F7F7F"/>
              </a:solidFill>
            </a:endParaRPr>
          </a:p>
        </p:txBody>
      </p:sp>
      <p:sp>
        <p:nvSpPr>
          <p:cNvPr id="54276" name="Rectangle 6"/>
          <p:cNvSpPr>
            <a:spLocks noGrp="1"/>
          </p:cNvSpPr>
          <p:nvPr>
            <p:ph type="body" sz="half" idx="2"/>
          </p:nvPr>
        </p:nvSpPr>
        <p:spPr bwMode="gray">
          <a:xfrm>
            <a:off x="4787900" y="600075"/>
            <a:ext cx="4038600" cy="3394075"/>
          </a:xfrm>
        </p:spPr>
        <p:txBody>
          <a:bodyPr/>
          <a:lstStyle/>
          <a:p>
            <a:pPr eaLnBrk="1" hangingPunct="1">
              <a:lnSpc>
                <a:spcPct val="90000"/>
              </a:lnSpc>
              <a:buClr>
                <a:schemeClr val="tx1"/>
              </a:buClr>
              <a:buFont typeface="Wingdings" pitchFamily="2" charset="2"/>
              <a:buChar char="§"/>
            </a:pPr>
            <a:r>
              <a:rPr lang="en-US" sz="2000" smtClean="0">
                <a:latin typeface="Arial" charset="0"/>
                <a:cs typeface="Arial" charset="0"/>
              </a:rPr>
              <a:t> Easy paper loading - simply open lid, drop in the paper roll and feed the receipt, then close the lid</a:t>
            </a:r>
          </a:p>
          <a:p>
            <a:pPr eaLnBrk="1" hangingPunct="1">
              <a:lnSpc>
                <a:spcPct val="90000"/>
              </a:lnSpc>
              <a:buClr>
                <a:schemeClr val="tx1"/>
              </a:buClr>
              <a:buFont typeface="Wingdings" pitchFamily="2" charset="2"/>
              <a:buNone/>
            </a:pPr>
            <a:endParaRPr lang="en-US" sz="2000" smtClean="0">
              <a:latin typeface="Arial" charset="0"/>
              <a:cs typeface="Arial" charset="0"/>
            </a:endParaRPr>
          </a:p>
          <a:p>
            <a:pPr eaLnBrk="1" hangingPunct="1">
              <a:lnSpc>
                <a:spcPct val="90000"/>
              </a:lnSpc>
              <a:buClr>
                <a:schemeClr val="tx1"/>
              </a:buClr>
              <a:buFont typeface="Wingdings" pitchFamily="2" charset="2"/>
              <a:buChar char="§"/>
            </a:pPr>
            <a:r>
              <a:rPr lang="en-US" sz="2000" smtClean="0">
                <a:latin typeface="Arial" charset="0"/>
                <a:cs typeface="Arial" charset="0"/>
              </a:rPr>
              <a:t> Virtually eliminates paper jams or illegible receipt due to improper paper loading</a:t>
            </a:r>
          </a:p>
          <a:p>
            <a:pPr eaLnBrk="1" hangingPunct="1">
              <a:lnSpc>
                <a:spcPct val="90000"/>
              </a:lnSpc>
              <a:buClr>
                <a:schemeClr val="tx1"/>
              </a:buClr>
              <a:buFont typeface="Wingdings" pitchFamily="2" charset="2"/>
              <a:buNone/>
            </a:pPr>
            <a:endParaRPr lang="en-US" sz="2000" smtClean="0">
              <a:latin typeface="Arial" charset="0"/>
              <a:cs typeface="Arial" charset="0"/>
            </a:endParaRPr>
          </a:p>
          <a:p>
            <a:pPr eaLnBrk="1" hangingPunct="1">
              <a:lnSpc>
                <a:spcPct val="90000"/>
              </a:lnSpc>
              <a:buClr>
                <a:schemeClr val="tx1"/>
              </a:buClr>
              <a:buFont typeface="Wingdings" pitchFamily="2" charset="2"/>
              <a:buChar char="§"/>
            </a:pPr>
            <a:r>
              <a:rPr lang="en-US" sz="2000" smtClean="0">
                <a:latin typeface="Arial" charset="0"/>
                <a:cs typeface="Arial" charset="0"/>
              </a:rPr>
              <a:t> Thermal print head failure detection sensor monitors print head life</a:t>
            </a:r>
            <a:endParaRPr lang="en-US" sz="1800" smtClean="0">
              <a:latin typeface="Arial" charset="0"/>
              <a:cs typeface="Arial" charset="0"/>
            </a:endParaRPr>
          </a:p>
        </p:txBody>
      </p:sp>
      <p:grpSp>
        <p:nvGrpSpPr>
          <p:cNvPr id="54278" name="Group 5"/>
          <p:cNvGrpSpPr>
            <a:grpSpLocks/>
          </p:cNvGrpSpPr>
          <p:nvPr/>
        </p:nvGrpSpPr>
        <p:grpSpPr bwMode="auto">
          <a:xfrm>
            <a:off x="1073150" y="485775"/>
            <a:ext cx="3714750" cy="3508375"/>
            <a:chOff x="240" y="960"/>
            <a:chExt cx="2766" cy="2448"/>
          </a:xfrm>
        </p:grpSpPr>
        <p:pic>
          <p:nvPicPr>
            <p:cNvPr id="54279" name="Picture 6" descr="CD361_50_RET_RealPOS-Multifunction-Printer-Series-II-7167"/>
            <p:cNvPicPr>
              <a:picLocks noChangeAspect="1" noChangeArrowheads="1"/>
            </p:cNvPicPr>
            <p:nvPr/>
          </p:nvPicPr>
          <p:blipFill>
            <a:blip r:embed="rId3">
              <a:clrChange>
                <a:clrFrom>
                  <a:srgbClr val="FFFFFF"/>
                </a:clrFrom>
                <a:clrTo>
                  <a:srgbClr val="FFFFFF">
                    <a:alpha val="0"/>
                  </a:srgbClr>
                </a:clrTo>
              </a:clrChange>
            </a:blip>
            <a:srcRect l="12578" t="13330" r="11006" b="632"/>
            <a:stretch>
              <a:fillRect/>
            </a:stretch>
          </p:blipFill>
          <p:spPr bwMode="auto">
            <a:xfrm>
              <a:off x="240" y="960"/>
              <a:ext cx="1610" cy="2352"/>
            </a:xfrm>
            <a:prstGeom prst="rect">
              <a:avLst/>
            </a:prstGeom>
            <a:noFill/>
            <a:ln w="9525">
              <a:noFill/>
              <a:miter lim="800000"/>
              <a:headEnd/>
              <a:tailEnd/>
            </a:ln>
          </p:spPr>
        </p:pic>
        <p:pic>
          <p:nvPicPr>
            <p:cNvPr id="54280" name="Picture 7" descr="CD356_08_RET_RP_Receipt_printer_719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344" y="1488"/>
              <a:ext cx="1662" cy="1920"/>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p:cNvSpPr>
          <p:nvPr>
            <p:ph type="title" idx="4294967295"/>
          </p:nvPr>
        </p:nvSpPr>
        <p:spPr>
          <a:xfrm>
            <a:off x="638175" y="82550"/>
            <a:ext cx="8229600" cy="603250"/>
          </a:xfrm>
        </p:spPr>
        <p:txBody>
          <a:bodyPr/>
          <a:lstStyle/>
          <a:p>
            <a:pPr eaLnBrk="1" hangingPunct="1"/>
            <a:r>
              <a:rPr lang="en-US" smtClean="0">
                <a:latin typeface="Arial" charset="0"/>
                <a:cs typeface="Arial" charset="0"/>
              </a:rPr>
              <a:t>Thermal Print Head Failure Detection Sensor</a:t>
            </a:r>
          </a:p>
        </p:txBody>
      </p:sp>
      <p:sp>
        <p:nvSpPr>
          <p:cNvPr id="121859" name="Rectangle 3"/>
          <p:cNvSpPr>
            <a:spLocks noGrp="1"/>
          </p:cNvSpPr>
          <p:nvPr>
            <p:ph type="body" idx="4294967295"/>
          </p:nvPr>
        </p:nvSpPr>
        <p:spPr>
          <a:xfrm>
            <a:off x="638175" y="657225"/>
            <a:ext cx="8229600" cy="4105275"/>
          </a:xfrm>
        </p:spPr>
        <p:txBody>
          <a:bodyPr/>
          <a:lstStyle/>
          <a:p>
            <a:pPr eaLnBrk="1" hangingPunct="1">
              <a:lnSpc>
                <a:spcPct val="90000"/>
              </a:lnSpc>
            </a:pPr>
            <a:r>
              <a:rPr lang="en-US" smtClean="0">
                <a:latin typeface="Arial" charset="0"/>
                <a:cs typeface="Arial" charset="0"/>
              </a:rPr>
              <a:t>The thermal print head failure detection feature is optional, and is used to detect a print head failure as soon as possible.</a:t>
            </a:r>
          </a:p>
          <a:p>
            <a:pPr eaLnBrk="1" hangingPunct="1">
              <a:lnSpc>
                <a:spcPct val="90000"/>
              </a:lnSpc>
            </a:pPr>
            <a:endParaRPr lang="en-US" smtClean="0">
              <a:latin typeface="Arial" charset="0"/>
              <a:cs typeface="Arial" charset="0"/>
            </a:endParaRPr>
          </a:p>
          <a:p>
            <a:pPr eaLnBrk="1" hangingPunct="1">
              <a:lnSpc>
                <a:spcPct val="90000"/>
              </a:lnSpc>
            </a:pPr>
            <a:r>
              <a:rPr lang="en-US" smtClean="0">
                <a:latin typeface="Arial" charset="0"/>
                <a:cs typeface="Arial" charset="0"/>
              </a:rPr>
              <a:t>There are two ways to use this function:</a:t>
            </a:r>
          </a:p>
          <a:p>
            <a:pPr eaLnBrk="1" hangingPunct="1">
              <a:lnSpc>
                <a:spcPct val="90000"/>
              </a:lnSpc>
              <a:buClr>
                <a:schemeClr val="tx1"/>
              </a:buClr>
              <a:buFont typeface="Wingdings" pitchFamily="2" charset="2"/>
              <a:buChar char="§"/>
            </a:pPr>
            <a:r>
              <a:rPr lang="en-US" sz="1200" smtClean="0">
                <a:latin typeface="Arial" charset="0"/>
                <a:cs typeface="Arial" charset="0"/>
              </a:rPr>
              <a:t>Enable “Power on Head Failure Detection” in diagnostics</a:t>
            </a:r>
          </a:p>
          <a:p>
            <a:pPr eaLnBrk="1" hangingPunct="1">
              <a:lnSpc>
                <a:spcPct val="90000"/>
              </a:lnSpc>
              <a:buClr>
                <a:schemeClr val="tx1"/>
              </a:buClr>
              <a:buFont typeface="Wingdings" pitchFamily="2" charset="2"/>
              <a:buChar char="§"/>
            </a:pPr>
            <a:r>
              <a:rPr lang="en-US" sz="1200" smtClean="0">
                <a:latin typeface="Arial" charset="0"/>
                <a:cs typeface="Arial" charset="0"/>
              </a:rPr>
              <a:t>Manual detection by Software Application Detection Status</a:t>
            </a:r>
          </a:p>
          <a:p>
            <a:pPr eaLnBrk="1" hangingPunct="1">
              <a:lnSpc>
                <a:spcPct val="90000"/>
              </a:lnSpc>
            </a:pPr>
            <a:endParaRPr lang="en-US" smtClean="0">
              <a:latin typeface="Arial" charset="0"/>
              <a:cs typeface="Arial" charset="0"/>
            </a:endParaRPr>
          </a:p>
          <a:p>
            <a:pPr eaLnBrk="1" hangingPunct="1">
              <a:lnSpc>
                <a:spcPct val="90000"/>
              </a:lnSpc>
            </a:pPr>
            <a:r>
              <a:rPr lang="en-US" smtClean="0">
                <a:latin typeface="Arial" charset="0"/>
                <a:cs typeface="Arial" charset="0"/>
              </a:rPr>
              <a:t>Power On Head Failure Detection (Startup Cycle)</a:t>
            </a:r>
          </a:p>
          <a:p>
            <a:pPr eaLnBrk="1" hangingPunct="1">
              <a:lnSpc>
                <a:spcPct val="90000"/>
              </a:lnSpc>
              <a:buClr>
                <a:schemeClr val="tx1"/>
              </a:buClr>
              <a:buFont typeface="Wingdings" pitchFamily="2" charset="2"/>
              <a:buChar char="§"/>
            </a:pPr>
            <a:r>
              <a:rPr lang="en-US" sz="1200" smtClean="0">
                <a:latin typeface="Arial" charset="0"/>
                <a:cs typeface="Arial" charset="0"/>
              </a:rPr>
              <a:t>When enabled, the printer executes the print head detection check whenever the printer is first power on, or power cycled. The application will need to be modified to check the error status after the detection during the boot sequence.</a:t>
            </a:r>
          </a:p>
          <a:p>
            <a:pPr eaLnBrk="1" hangingPunct="1">
              <a:lnSpc>
                <a:spcPct val="90000"/>
              </a:lnSpc>
              <a:buClr>
                <a:schemeClr val="tx1"/>
              </a:buClr>
              <a:buFont typeface="Wingdings" pitchFamily="2" charset="2"/>
              <a:buChar char="§"/>
            </a:pPr>
            <a:r>
              <a:rPr lang="en-US" sz="1200" smtClean="0">
                <a:latin typeface="Arial" charset="0"/>
                <a:cs typeface="Arial" charset="0"/>
              </a:rPr>
              <a:t>An application can pull the results by either Real Time Status Transmission, or Unsolicited Status Update.</a:t>
            </a:r>
          </a:p>
          <a:p>
            <a:pPr eaLnBrk="1" hangingPunct="1">
              <a:lnSpc>
                <a:spcPct val="90000"/>
              </a:lnSpc>
            </a:pPr>
            <a:endParaRPr lang="en-US" smtClean="0">
              <a:latin typeface="Arial" charset="0"/>
              <a:cs typeface="Arial" charset="0"/>
            </a:endParaRPr>
          </a:p>
          <a:p>
            <a:pPr eaLnBrk="1" hangingPunct="1">
              <a:lnSpc>
                <a:spcPct val="90000"/>
              </a:lnSpc>
            </a:pPr>
            <a:r>
              <a:rPr lang="en-US" smtClean="0">
                <a:latin typeface="Arial" charset="0"/>
                <a:cs typeface="Arial" charset="0"/>
              </a:rPr>
              <a:t>Software Application Detection Status (Application Prompt)</a:t>
            </a:r>
          </a:p>
          <a:p>
            <a:pPr eaLnBrk="1" hangingPunct="1">
              <a:lnSpc>
                <a:spcPct val="90000"/>
              </a:lnSpc>
              <a:buClr>
                <a:schemeClr val="tx1"/>
              </a:buClr>
              <a:buFont typeface="Wingdings" pitchFamily="2" charset="2"/>
              <a:buChar char="§"/>
            </a:pPr>
            <a:r>
              <a:rPr lang="en-US" sz="1200" smtClean="0">
                <a:latin typeface="Arial" charset="0"/>
                <a:cs typeface="Arial" charset="0"/>
              </a:rPr>
              <a:t>The application can execute the thermal print head failure detection check with a specific command.  The application would need to be modified to send the print head failure detection check command as often as the customer would like, and pull the error status.</a:t>
            </a:r>
          </a:p>
          <a:p>
            <a:pPr eaLnBrk="1" hangingPunct="1">
              <a:lnSpc>
                <a:spcPct val="90000"/>
              </a:lnSpc>
            </a:pPr>
            <a:endParaRPr lang="en-US" sz="1200" smtClean="0">
              <a:latin typeface="Arial" charset="0"/>
              <a:cs typeface="Arial"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2" descr="IMG_2020"/>
          <p:cNvPicPr>
            <a:picLocks noChangeAspect="1" noChangeArrowheads="1"/>
          </p:cNvPicPr>
          <p:nvPr/>
        </p:nvPicPr>
        <p:blipFill>
          <a:blip r:embed="rId2"/>
          <a:srcRect/>
          <a:stretch>
            <a:fillRect/>
          </a:stretch>
        </p:blipFill>
        <p:spPr bwMode="auto">
          <a:xfrm>
            <a:off x="633413" y="1670050"/>
            <a:ext cx="3794125" cy="2133600"/>
          </a:xfrm>
          <a:prstGeom prst="rect">
            <a:avLst/>
          </a:prstGeom>
          <a:noFill/>
          <a:ln w="12700">
            <a:solidFill>
              <a:schemeClr val="bg2"/>
            </a:solidFill>
            <a:miter lim="800000"/>
            <a:headEnd/>
            <a:tailEnd/>
          </a:ln>
        </p:spPr>
      </p:pic>
      <p:sp>
        <p:nvSpPr>
          <p:cNvPr id="56322" name="Rectangle 4"/>
          <p:cNvSpPr>
            <a:spLocks noGrp="1" noChangeArrowheads="1"/>
          </p:cNvSpPr>
          <p:nvPr>
            <p:ph type="body" sz="half" idx="1"/>
          </p:nvPr>
        </p:nvSpPr>
        <p:spPr>
          <a:xfrm>
            <a:off x="842963" y="1200150"/>
            <a:ext cx="4038600" cy="3394075"/>
          </a:xfrm>
        </p:spPr>
        <p:txBody>
          <a:bodyPr/>
          <a:lstStyle/>
          <a:p>
            <a:pPr eaLnBrk="1" hangingPunct="1"/>
            <a:r>
              <a:rPr lang="en-US" smtClean="0">
                <a:solidFill>
                  <a:srgbClr val="2EB135"/>
                </a:solidFill>
                <a:latin typeface="Arial" charset="0"/>
                <a:cs typeface="Arial" charset="0"/>
              </a:rPr>
              <a:t>Paper Low Sensors</a:t>
            </a:r>
          </a:p>
        </p:txBody>
      </p:sp>
      <p:sp>
        <p:nvSpPr>
          <p:cNvPr id="56323" name="Rectangle 5"/>
          <p:cNvSpPr>
            <a:spLocks noGrp="1"/>
          </p:cNvSpPr>
          <p:nvPr>
            <p:ph type="body" sz="half" idx="2"/>
          </p:nvPr>
        </p:nvSpPr>
        <p:spPr>
          <a:xfrm>
            <a:off x="5105400" y="933450"/>
            <a:ext cx="3657600" cy="3695700"/>
          </a:xfrm>
        </p:spPr>
        <p:txBody>
          <a:bodyPr/>
          <a:lstStyle/>
          <a:p>
            <a:pPr eaLnBrk="1" hangingPunct="1">
              <a:buClr>
                <a:schemeClr val="tx1"/>
              </a:buClr>
              <a:buFont typeface="Wingdings" pitchFamily="2" charset="2"/>
              <a:buNone/>
            </a:pPr>
            <a:endParaRPr lang="en-US" sz="2000" smtClean="0">
              <a:latin typeface="Arial" charset="0"/>
              <a:cs typeface="Arial" charset="0"/>
            </a:endParaRPr>
          </a:p>
          <a:p>
            <a:pPr eaLnBrk="1" hangingPunct="1">
              <a:buClr>
                <a:schemeClr val="tx1"/>
              </a:buClr>
              <a:buFont typeface="Wingdings" pitchFamily="2" charset="2"/>
              <a:buNone/>
            </a:pPr>
            <a:r>
              <a:rPr lang="en-US" sz="2000" smtClean="0">
                <a:latin typeface="Arial" charset="0"/>
                <a:cs typeface="Arial" charset="0"/>
              </a:rPr>
              <a:t>Paper low sensors alert staff to when a roll change will be needed</a:t>
            </a:r>
          </a:p>
          <a:p>
            <a:pPr eaLnBrk="1" hangingPunct="1">
              <a:buClr>
                <a:schemeClr val="tx1"/>
              </a:buClr>
              <a:buFont typeface="Wingdings" pitchFamily="2" charset="2"/>
              <a:buNone/>
            </a:pPr>
            <a:endParaRPr lang="en-US" sz="2000" smtClean="0">
              <a:latin typeface="Arial" charset="0"/>
              <a:cs typeface="Arial" charset="0"/>
            </a:endParaRPr>
          </a:p>
          <a:p>
            <a:pPr eaLnBrk="1" hangingPunct="1">
              <a:spcBef>
                <a:spcPct val="0"/>
              </a:spcBef>
              <a:buClr>
                <a:schemeClr val="bg1"/>
              </a:buClr>
              <a:buFontTx/>
              <a:buNone/>
            </a:pPr>
            <a:r>
              <a:rPr lang="en-US" sz="2000" smtClean="0">
                <a:latin typeface="Arial" charset="0"/>
                <a:cs typeface="Arial" charset="0"/>
              </a:rPr>
              <a:t>Paper Low Sensors for both horizontal and vertical mounting options</a:t>
            </a:r>
            <a:endParaRPr lang="en-US" sz="2400" smtClean="0">
              <a:solidFill>
                <a:srgbClr val="2EB135"/>
              </a:solidFill>
              <a:latin typeface="Arial" charset="0"/>
              <a:cs typeface="Arial" charset="0"/>
            </a:endParaRPr>
          </a:p>
        </p:txBody>
      </p:sp>
      <p:sp>
        <p:nvSpPr>
          <p:cNvPr id="56324" name="Oval 6"/>
          <p:cNvSpPr>
            <a:spLocks noChangeArrowheads="1"/>
          </p:cNvSpPr>
          <p:nvPr/>
        </p:nvSpPr>
        <p:spPr bwMode="auto">
          <a:xfrm>
            <a:off x="2362200" y="1900238"/>
            <a:ext cx="457200" cy="342900"/>
          </a:xfrm>
          <a:prstGeom prst="ellipse">
            <a:avLst/>
          </a:prstGeom>
          <a:noFill/>
          <a:ln w="38100">
            <a:solidFill>
              <a:srgbClr val="993300"/>
            </a:solidFill>
            <a:round/>
            <a:headEnd/>
            <a:tailEnd/>
          </a:ln>
        </p:spPr>
        <p:txBody>
          <a:bodyPr wrap="none" anchor="ctr"/>
          <a:lstStyle/>
          <a:p>
            <a:endParaRPr lang="en-US"/>
          </a:p>
        </p:txBody>
      </p:sp>
      <p:sp>
        <p:nvSpPr>
          <p:cNvPr id="56325" name="Line 7"/>
          <p:cNvSpPr>
            <a:spLocks noChangeShapeType="1"/>
          </p:cNvSpPr>
          <p:nvPr/>
        </p:nvSpPr>
        <p:spPr bwMode="auto">
          <a:xfrm>
            <a:off x="2895600" y="2171700"/>
            <a:ext cx="1981200" cy="571500"/>
          </a:xfrm>
          <a:prstGeom prst="line">
            <a:avLst/>
          </a:prstGeom>
          <a:noFill/>
          <a:ln w="38100">
            <a:solidFill>
              <a:srgbClr val="993300"/>
            </a:solidFill>
            <a:round/>
            <a:headEnd type="triangle" w="med" len="med"/>
            <a:tailEnd/>
          </a:ln>
        </p:spPr>
        <p:txBody>
          <a:bodyPr wrap="none" anchor="ctr"/>
          <a:lstStyle/>
          <a:p>
            <a:endParaRPr lang="en-US"/>
          </a:p>
        </p:txBody>
      </p:sp>
      <p:sp>
        <p:nvSpPr>
          <p:cNvPr id="56326" name="Oval 8"/>
          <p:cNvSpPr>
            <a:spLocks noChangeArrowheads="1"/>
          </p:cNvSpPr>
          <p:nvPr/>
        </p:nvSpPr>
        <p:spPr bwMode="auto">
          <a:xfrm>
            <a:off x="2438400" y="2314575"/>
            <a:ext cx="381000" cy="285750"/>
          </a:xfrm>
          <a:prstGeom prst="ellipse">
            <a:avLst/>
          </a:prstGeom>
          <a:noFill/>
          <a:ln w="38100">
            <a:solidFill>
              <a:srgbClr val="993300"/>
            </a:solidFill>
            <a:round/>
            <a:headEnd/>
            <a:tailEnd/>
          </a:ln>
        </p:spPr>
        <p:txBody>
          <a:bodyPr wrap="none" anchor="ctr"/>
          <a:lstStyle/>
          <a:p>
            <a:endParaRPr lang="en-US"/>
          </a:p>
        </p:txBody>
      </p:sp>
      <p:sp>
        <p:nvSpPr>
          <p:cNvPr id="56327" name="Line 9"/>
          <p:cNvSpPr>
            <a:spLocks noChangeShapeType="1"/>
          </p:cNvSpPr>
          <p:nvPr/>
        </p:nvSpPr>
        <p:spPr bwMode="auto">
          <a:xfrm>
            <a:off x="2819400" y="2600325"/>
            <a:ext cx="2133600" cy="1028700"/>
          </a:xfrm>
          <a:prstGeom prst="line">
            <a:avLst/>
          </a:prstGeom>
          <a:noFill/>
          <a:ln w="38100">
            <a:solidFill>
              <a:srgbClr val="993300"/>
            </a:solidFill>
            <a:round/>
            <a:headEnd type="triangle" w="med" len="me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Suwanee-Duluth-20110912-00038"/>
          <p:cNvPicPr>
            <a:picLocks noChangeAspect="1" noChangeArrowheads="1"/>
          </p:cNvPicPr>
          <p:nvPr/>
        </p:nvPicPr>
        <p:blipFill>
          <a:blip r:embed="rId3">
            <a:lum bright="12000" contrast="14000"/>
          </a:blip>
          <a:srcRect l="18723" t="5371" r="19611" b="32964"/>
          <a:stretch>
            <a:fillRect/>
          </a:stretch>
        </p:blipFill>
        <p:spPr bwMode="auto">
          <a:xfrm>
            <a:off x="4705350" y="1430338"/>
            <a:ext cx="3962400" cy="2225675"/>
          </a:xfrm>
          <a:prstGeom prst="rect">
            <a:avLst/>
          </a:prstGeom>
          <a:noFill/>
          <a:ln w="9525">
            <a:solidFill>
              <a:srgbClr val="C0C0C0"/>
            </a:solidFill>
            <a:miter lim="800000"/>
            <a:headEnd/>
            <a:tailEnd/>
          </a:ln>
        </p:spPr>
      </p:pic>
      <p:pic>
        <p:nvPicPr>
          <p:cNvPr id="57346" name="Picture 3" descr="Suwanee-Duluth-20110912-00036"/>
          <p:cNvPicPr>
            <a:picLocks noChangeAspect="1" noChangeArrowheads="1"/>
          </p:cNvPicPr>
          <p:nvPr/>
        </p:nvPicPr>
        <p:blipFill>
          <a:blip r:embed="rId4">
            <a:lum bright="16000" contrast="8000"/>
          </a:blip>
          <a:srcRect/>
          <a:stretch>
            <a:fillRect/>
          </a:stretch>
        </p:blipFill>
        <p:spPr bwMode="auto">
          <a:xfrm>
            <a:off x="614363" y="1428750"/>
            <a:ext cx="3962400" cy="2227263"/>
          </a:xfrm>
          <a:prstGeom prst="rect">
            <a:avLst/>
          </a:prstGeom>
          <a:noFill/>
          <a:ln w="9525">
            <a:solidFill>
              <a:srgbClr val="C0C0C0"/>
            </a:solidFill>
            <a:miter lim="800000"/>
            <a:headEnd/>
            <a:tailEnd/>
          </a:ln>
        </p:spPr>
      </p:pic>
      <p:sp>
        <p:nvSpPr>
          <p:cNvPr id="57347" name="Rectangle 5"/>
          <p:cNvSpPr>
            <a:spLocks noGrp="1"/>
          </p:cNvSpPr>
          <p:nvPr>
            <p:ph type="body" sz="half" idx="1"/>
          </p:nvPr>
        </p:nvSpPr>
        <p:spPr>
          <a:xfrm>
            <a:off x="538163" y="857250"/>
            <a:ext cx="4038600" cy="3394075"/>
          </a:xfrm>
        </p:spPr>
        <p:txBody>
          <a:bodyPr/>
          <a:lstStyle/>
          <a:p>
            <a:pPr eaLnBrk="1" hangingPunct="1"/>
            <a:r>
              <a:rPr lang="en-US" smtClean="0">
                <a:solidFill>
                  <a:srgbClr val="2EB135"/>
                </a:solidFill>
                <a:latin typeface="Arial" charset="0"/>
                <a:cs typeface="Arial" charset="0"/>
              </a:rPr>
              <a:t>Wall Mount Bracket (Optional)</a:t>
            </a:r>
          </a:p>
        </p:txBody>
      </p:sp>
      <p:sp>
        <p:nvSpPr>
          <p:cNvPr id="57348" name="Rectangle 6"/>
          <p:cNvSpPr>
            <a:spLocks noGrp="1"/>
          </p:cNvSpPr>
          <p:nvPr>
            <p:ph type="body" sz="half" idx="2"/>
          </p:nvPr>
        </p:nvSpPr>
        <p:spPr>
          <a:xfrm>
            <a:off x="4648200" y="857250"/>
            <a:ext cx="4495800" cy="3394075"/>
          </a:xfrm>
        </p:spPr>
        <p:txBody>
          <a:bodyPr/>
          <a:lstStyle/>
          <a:p>
            <a:pPr eaLnBrk="1" hangingPunct="1"/>
            <a:r>
              <a:rPr lang="en-US" sz="1600" smtClean="0">
                <a:solidFill>
                  <a:srgbClr val="2EB135"/>
                </a:solidFill>
                <a:latin typeface="Arial" charset="0"/>
                <a:cs typeface="Arial" charset="0"/>
              </a:rPr>
              <a:t>Cable Strain Relief</a:t>
            </a:r>
          </a:p>
        </p:txBody>
      </p:sp>
      <p:sp>
        <p:nvSpPr>
          <p:cNvPr id="57349" name="Line 7"/>
          <p:cNvSpPr>
            <a:spLocks noChangeShapeType="1"/>
          </p:cNvSpPr>
          <p:nvPr/>
        </p:nvSpPr>
        <p:spPr bwMode="auto">
          <a:xfrm flipV="1">
            <a:off x="1985963" y="3314700"/>
            <a:ext cx="457200" cy="685800"/>
          </a:xfrm>
          <a:prstGeom prst="line">
            <a:avLst/>
          </a:prstGeom>
          <a:noFill/>
          <a:ln w="38100">
            <a:solidFill>
              <a:srgbClr val="993300"/>
            </a:solidFill>
            <a:round/>
            <a:headEnd/>
            <a:tailEnd type="triangle" w="med" len="med"/>
          </a:ln>
        </p:spPr>
        <p:txBody>
          <a:bodyPr wrap="none" anchor="ctr"/>
          <a:lstStyle/>
          <a:p>
            <a:endParaRPr lang="en-US"/>
          </a:p>
        </p:txBody>
      </p:sp>
      <p:sp>
        <p:nvSpPr>
          <p:cNvPr id="57350" name="Line 8"/>
          <p:cNvSpPr>
            <a:spLocks noChangeShapeType="1"/>
          </p:cNvSpPr>
          <p:nvPr/>
        </p:nvSpPr>
        <p:spPr bwMode="auto">
          <a:xfrm flipH="1" flipV="1">
            <a:off x="1651000" y="2000250"/>
            <a:ext cx="334963" cy="2000250"/>
          </a:xfrm>
          <a:prstGeom prst="line">
            <a:avLst/>
          </a:prstGeom>
          <a:noFill/>
          <a:ln w="38100">
            <a:solidFill>
              <a:srgbClr val="993300"/>
            </a:solidFill>
            <a:round/>
            <a:headEnd/>
            <a:tailEnd type="triangle" w="med" len="med"/>
          </a:ln>
        </p:spPr>
        <p:txBody>
          <a:bodyPr wrap="none" anchor="ctr"/>
          <a:lstStyle/>
          <a:p>
            <a:endParaRPr lang="en-US"/>
          </a:p>
        </p:txBody>
      </p:sp>
      <p:sp>
        <p:nvSpPr>
          <p:cNvPr id="57351" name="Line 9"/>
          <p:cNvSpPr>
            <a:spLocks noChangeShapeType="1"/>
          </p:cNvSpPr>
          <p:nvPr/>
        </p:nvSpPr>
        <p:spPr bwMode="auto">
          <a:xfrm flipV="1">
            <a:off x="6762750" y="2743200"/>
            <a:ext cx="323850" cy="1257300"/>
          </a:xfrm>
          <a:prstGeom prst="line">
            <a:avLst/>
          </a:prstGeom>
          <a:noFill/>
          <a:ln w="38100">
            <a:solidFill>
              <a:srgbClr val="993300"/>
            </a:solidFill>
            <a:round/>
            <a:headEnd/>
            <a:tailEnd type="triangle" w="med" len="med"/>
          </a:ln>
        </p:spPr>
        <p:txBody>
          <a:bodyPr wrap="none" anchor="ctr"/>
          <a:lstStyle/>
          <a:p>
            <a:endParaRPr lang="en-US"/>
          </a:p>
        </p:txBody>
      </p:sp>
      <p:sp>
        <p:nvSpPr>
          <p:cNvPr id="57352" name="Oval 10"/>
          <p:cNvSpPr>
            <a:spLocks noChangeArrowheads="1"/>
          </p:cNvSpPr>
          <p:nvPr/>
        </p:nvSpPr>
        <p:spPr bwMode="auto">
          <a:xfrm>
            <a:off x="6229350" y="1885950"/>
            <a:ext cx="1981200" cy="857250"/>
          </a:xfrm>
          <a:prstGeom prst="ellipse">
            <a:avLst/>
          </a:prstGeom>
          <a:noFill/>
          <a:ln w="38100">
            <a:solidFill>
              <a:srgbClr val="993300"/>
            </a:solidFill>
            <a:round/>
            <a:headEnd/>
            <a:tailEnd/>
          </a:ln>
        </p:spPr>
        <p:txBody>
          <a:bodyPr wrap="none" anchor="ctr"/>
          <a:lstStyle/>
          <a:p>
            <a:endParaRPr lang="en-US"/>
          </a:p>
        </p:txBody>
      </p:sp>
      <p:sp>
        <p:nvSpPr>
          <p:cNvPr id="57353" name="Rectangle 11"/>
          <p:cNvSpPr>
            <a:spLocks noChangeArrowheads="1"/>
          </p:cNvSpPr>
          <p:nvPr/>
        </p:nvSpPr>
        <p:spPr bwMode="auto">
          <a:xfrm>
            <a:off x="747713" y="3943350"/>
            <a:ext cx="3492500" cy="366713"/>
          </a:xfrm>
          <a:prstGeom prst="rect">
            <a:avLst/>
          </a:prstGeom>
          <a:noFill/>
          <a:ln w="9525">
            <a:noFill/>
            <a:miter lim="800000"/>
            <a:headEnd/>
            <a:tailEnd/>
          </a:ln>
        </p:spPr>
        <p:txBody>
          <a:bodyPr wrap="none" anchor="ctr">
            <a:spAutoFit/>
          </a:bodyPr>
          <a:lstStyle/>
          <a:p>
            <a:pPr algn="ctr" eaLnBrk="0" hangingPunct="0"/>
            <a:r>
              <a:rPr lang="en-US">
                <a:latin typeface="Verdana" pitchFamily="34" charset="0"/>
              </a:rPr>
              <a:t>Bracket and Mounting Holes </a:t>
            </a:r>
          </a:p>
        </p:txBody>
      </p:sp>
      <p:sp>
        <p:nvSpPr>
          <p:cNvPr id="57354" name="Rectangle 12"/>
          <p:cNvSpPr>
            <a:spLocks noChangeArrowheads="1"/>
          </p:cNvSpPr>
          <p:nvPr/>
        </p:nvSpPr>
        <p:spPr bwMode="auto">
          <a:xfrm>
            <a:off x="5086350" y="3943350"/>
            <a:ext cx="3340100" cy="366713"/>
          </a:xfrm>
          <a:prstGeom prst="rect">
            <a:avLst/>
          </a:prstGeom>
          <a:noFill/>
          <a:ln w="9525">
            <a:noFill/>
            <a:miter lim="800000"/>
            <a:headEnd/>
            <a:tailEnd/>
          </a:ln>
        </p:spPr>
        <p:txBody>
          <a:bodyPr wrap="none" anchor="ctr">
            <a:spAutoFit/>
          </a:bodyPr>
          <a:lstStyle/>
          <a:p>
            <a:pPr algn="ctr" eaLnBrk="0" hangingPunct="0"/>
            <a:r>
              <a:rPr lang="en-US">
                <a:latin typeface="Verdana" pitchFamily="34" charset="0"/>
              </a:rPr>
              <a:t>Cable Management Bracket</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descr="IMG_2021"/>
          <p:cNvPicPr>
            <a:picLocks noChangeAspect="1" noChangeArrowheads="1"/>
          </p:cNvPicPr>
          <p:nvPr/>
        </p:nvPicPr>
        <p:blipFill>
          <a:blip r:embed="rId2"/>
          <a:srcRect/>
          <a:stretch>
            <a:fillRect/>
          </a:stretch>
        </p:blipFill>
        <p:spPr bwMode="auto">
          <a:xfrm>
            <a:off x="747713" y="1371600"/>
            <a:ext cx="3759200" cy="2114550"/>
          </a:xfrm>
          <a:prstGeom prst="rect">
            <a:avLst/>
          </a:prstGeom>
          <a:noFill/>
          <a:ln w="12700">
            <a:solidFill>
              <a:schemeClr val="bg2"/>
            </a:solidFill>
            <a:miter lim="800000"/>
            <a:headEnd/>
            <a:tailEnd/>
          </a:ln>
        </p:spPr>
      </p:pic>
      <p:sp>
        <p:nvSpPr>
          <p:cNvPr id="61442" name="Rectangle 3"/>
          <p:cNvSpPr>
            <a:spLocks noGrp="1"/>
          </p:cNvSpPr>
          <p:nvPr>
            <p:ph type="title"/>
          </p:nvPr>
        </p:nvSpPr>
        <p:spPr/>
        <p:txBody>
          <a:bodyPr/>
          <a:lstStyle/>
          <a:p>
            <a:pPr eaLnBrk="1" hangingPunct="1"/>
            <a:r>
              <a:rPr lang="en-US" smtClean="0">
                <a:latin typeface="Arial" charset="0"/>
                <a:cs typeface="Arial" charset="0"/>
              </a:rPr>
              <a:t>Investment Protection</a:t>
            </a:r>
          </a:p>
        </p:txBody>
      </p:sp>
      <p:sp>
        <p:nvSpPr>
          <p:cNvPr id="61443" name="Rectangle 4"/>
          <p:cNvSpPr>
            <a:spLocks noGrp="1"/>
          </p:cNvSpPr>
          <p:nvPr>
            <p:ph type="body" sz="half" idx="2"/>
          </p:nvPr>
        </p:nvSpPr>
        <p:spPr>
          <a:xfrm>
            <a:off x="747713" y="914400"/>
            <a:ext cx="4076700" cy="3695700"/>
          </a:xfrm>
        </p:spPr>
        <p:txBody>
          <a:bodyPr/>
          <a:lstStyle/>
          <a:p>
            <a:pPr eaLnBrk="1" hangingPunct="1"/>
            <a:r>
              <a:rPr lang="en-US" sz="1600" smtClean="0">
                <a:solidFill>
                  <a:srgbClr val="2EB135"/>
                </a:solidFill>
                <a:latin typeface="Arial" charset="0"/>
                <a:cs typeface="Arial" charset="0"/>
              </a:rPr>
              <a:t>Two Paper Width Options</a:t>
            </a:r>
          </a:p>
        </p:txBody>
      </p:sp>
      <p:sp>
        <p:nvSpPr>
          <p:cNvPr id="61444" name="Text Box 5"/>
          <p:cNvSpPr txBox="1">
            <a:spLocks noChangeArrowheads="1"/>
          </p:cNvSpPr>
          <p:nvPr/>
        </p:nvSpPr>
        <p:spPr bwMode="auto">
          <a:xfrm>
            <a:off x="717550" y="3725863"/>
            <a:ext cx="3746500" cy="366712"/>
          </a:xfrm>
          <a:prstGeom prst="rect">
            <a:avLst/>
          </a:prstGeom>
          <a:noFill/>
          <a:ln w="9525">
            <a:noFill/>
            <a:miter lim="800000"/>
            <a:headEnd/>
            <a:tailEnd/>
          </a:ln>
        </p:spPr>
        <p:txBody>
          <a:bodyPr wrap="none" anchor="ctr">
            <a:spAutoFit/>
          </a:bodyPr>
          <a:lstStyle/>
          <a:p>
            <a:pPr algn="ctr" eaLnBrk="0" hangingPunct="0"/>
            <a:r>
              <a:rPr lang="en-US">
                <a:latin typeface="Verdana" pitchFamily="34" charset="0"/>
              </a:rPr>
              <a:t>Adapter for 58mm paper width</a:t>
            </a:r>
          </a:p>
        </p:txBody>
      </p:sp>
      <p:sp>
        <p:nvSpPr>
          <p:cNvPr id="61445" name="Line 6"/>
          <p:cNvSpPr>
            <a:spLocks noChangeShapeType="1"/>
          </p:cNvSpPr>
          <p:nvPr/>
        </p:nvSpPr>
        <p:spPr bwMode="auto">
          <a:xfrm>
            <a:off x="2576513" y="2914650"/>
            <a:ext cx="0" cy="914400"/>
          </a:xfrm>
          <a:prstGeom prst="line">
            <a:avLst/>
          </a:prstGeom>
          <a:noFill/>
          <a:ln w="38100">
            <a:solidFill>
              <a:srgbClr val="993300"/>
            </a:solidFill>
            <a:round/>
            <a:headEnd type="triangle" w="med" len="med"/>
            <a:tailEnd/>
          </a:ln>
        </p:spPr>
        <p:txBody>
          <a:bodyPr wrap="none" anchor="ctr"/>
          <a:lstStyle/>
          <a:p>
            <a:endParaRPr lang="en-US"/>
          </a:p>
        </p:txBody>
      </p:sp>
      <p:sp>
        <p:nvSpPr>
          <p:cNvPr id="61446" name="Oval 7"/>
          <p:cNvSpPr>
            <a:spLocks noChangeArrowheads="1"/>
          </p:cNvSpPr>
          <p:nvPr/>
        </p:nvSpPr>
        <p:spPr bwMode="auto">
          <a:xfrm rot="-3485805">
            <a:off x="2052638" y="1809750"/>
            <a:ext cx="1200150" cy="1066800"/>
          </a:xfrm>
          <a:prstGeom prst="ellipse">
            <a:avLst/>
          </a:prstGeom>
          <a:noFill/>
          <a:ln w="38100">
            <a:solidFill>
              <a:srgbClr val="993300"/>
            </a:solidFill>
            <a:round/>
            <a:headEnd/>
            <a:tailEnd/>
          </a:ln>
        </p:spPr>
        <p:txBody>
          <a:bodyPr wrap="none" anchor="ctr"/>
          <a:lstStyle/>
          <a:p>
            <a:endParaRPr lang="en-US"/>
          </a:p>
        </p:txBody>
      </p:sp>
      <p:sp>
        <p:nvSpPr>
          <p:cNvPr id="61447" name="Rectangle 8"/>
          <p:cNvSpPr>
            <a:spLocks/>
          </p:cNvSpPr>
          <p:nvPr/>
        </p:nvSpPr>
        <p:spPr bwMode="gray">
          <a:xfrm>
            <a:off x="4968875" y="971550"/>
            <a:ext cx="4076700" cy="3695700"/>
          </a:xfrm>
          <a:prstGeom prst="rect">
            <a:avLst/>
          </a:prstGeom>
          <a:noFill/>
          <a:ln w="9525">
            <a:noFill/>
            <a:miter lim="800000"/>
            <a:headEnd/>
            <a:tailEnd/>
          </a:ln>
        </p:spPr>
        <p:txBody>
          <a:bodyPr/>
          <a:lstStyle/>
          <a:p>
            <a:pPr>
              <a:spcBef>
                <a:spcPct val="20000"/>
              </a:spcBef>
              <a:buFont typeface="Arial" charset="0"/>
              <a:buNone/>
            </a:pPr>
            <a:r>
              <a:rPr lang="en-US" sz="1600">
                <a:solidFill>
                  <a:srgbClr val="2EB135"/>
                </a:solidFill>
              </a:rPr>
              <a:t>Dual Interface Board</a:t>
            </a:r>
          </a:p>
        </p:txBody>
      </p:sp>
      <p:pic>
        <p:nvPicPr>
          <p:cNvPr id="61448" name="Picture 6"/>
          <p:cNvPicPr>
            <a:picLocks noChangeAspect="1" noChangeArrowheads="1"/>
          </p:cNvPicPr>
          <p:nvPr/>
        </p:nvPicPr>
        <p:blipFill>
          <a:blip r:embed="rId3"/>
          <a:srcRect l="3572" r="7143" b="1495"/>
          <a:stretch>
            <a:fillRect/>
          </a:stretch>
        </p:blipFill>
        <p:spPr bwMode="auto">
          <a:xfrm>
            <a:off x="4968875" y="1368425"/>
            <a:ext cx="3810000" cy="2117725"/>
          </a:xfrm>
          <a:prstGeom prst="rect">
            <a:avLst/>
          </a:prstGeom>
          <a:noFill/>
          <a:ln w="9525">
            <a:noFill/>
            <a:miter lim="800000"/>
            <a:headEnd/>
            <a:tailEnd/>
          </a:ln>
        </p:spPr>
      </p:pic>
      <p:sp>
        <p:nvSpPr>
          <p:cNvPr id="61449" name="Line 10"/>
          <p:cNvSpPr>
            <a:spLocks noChangeShapeType="1"/>
          </p:cNvSpPr>
          <p:nvPr/>
        </p:nvSpPr>
        <p:spPr bwMode="auto">
          <a:xfrm>
            <a:off x="8245475" y="3143250"/>
            <a:ext cx="0" cy="685800"/>
          </a:xfrm>
          <a:prstGeom prst="line">
            <a:avLst/>
          </a:prstGeom>
          <a:noFill/>
          <a:ln w="38100">
            <a:solidFill>
              <a:srgbClr val="993300"/>
            </a:solidFill>
            <a:round/>
            <a:headEnd type="triangle" w="med" len="med"/>
            <a:tailEnd/>
          </a:ln>
        </p:spPr>
        <p:txBody>
          <a:bodyPr wrap="none" anchor="ctr"/>
          <a:lstStyle/>
          <a:p>
            <a:endParaRPr lang="en-US"/>
          </a:p>
        </p:txBody>
      </p:sp>
      <p:sp>
        <p:nvSpPr>
          <p:cNvPr id="61450" name="Line 11"/>
          <p:cNvSpPr>
            <a:spLocks noChangeShapeType="1"/>
          </p:cNvSpPr>
          <p:nvPr/>
        </p:nvSpPr>
        <p:spPr bwMode="auto">
          <a:xfrm>
            <a:off x="7559675" y="3200400"/>
            <a:ext cx="0" cy="628650"/>
          </a:xfrm>
          <a:prstGeom prst="line">
            <a:avLst/>
          </a:prstGeom>
          <a:noFill/>
          <a:ln w="38100">
            <a:solidFill>
              <a:srgbClr val="993300"/>
            </a:solidFill>
            <a:round/>
            <a:headEnd type="triangle" w="med" len="med"/>
            <a:tailEnd/>
          </a:ln>
        </p:spPr>
        <p:txBody>
          <a:bodyPr wrap="none" anchor="ctr"/>
          <a:lstStyle/>
          <a:p>
            <a:endParaRPr lang="en-US"/>
          </a:p>
        </p:txBody>
      </p:sp>
      <p:sp>
        <p:nvSpPr>
          <p:cNvPr id="61451" name="Text Box 12"/>
          <p:cNvSpPr txBox="1">
            <a:spLocks noChangeArrowheads="1"/>
          </p:cNvSpPr>
          <p:nvPr/>
        </p:nvSpPr>
        <p:spPr bwMode="auto">
          <a:xfrm>
            <a:off x="7026275" y="3725863"/>
            <a:ext cx="1600200" cy="366712"/>
          </a:xfrm>
          <a:prstGeom prst="rect">
            <a:avLst/>
          </a:prstGeom>
          <a:noFill/>
          <a:ln w="9525">
            <a:noFill/>
            <a:miter lim="800000"/>
            <a:headEnd/>
            <a:tailEnd/>
          </a:ln>
        </p:spPr>
        <p:txBody>
          <a:bodyPr anchor="ctr">
            <a:spAutoFit/>
          </a:bodyPr>
          <a:lstStyle/>
          <a:p>
            <a:pPr algn="ctr" eaLnBrk="0" hangingPunct="0"/>
            <a:r>
              <a:rPr lang="en-US">
                <a:latin typeface="Verdana" pitchFamily="34" charset="0"/>
              </a:rPr>
              <a:t>Serial   USB</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descr="IMG_2024"/>
          <p:cNvPicPr>
            <a:picLocks noChangeAspect="1" noChangeArrowheads="1"/>
          </p:cNvPicPr>
          <p:nvPr/>
        </p:nvPicPr>
        <p:blipFill>
          <a:blip r:embed="rId3"/>
          <a:srcRect/>
          <a:stretch>
            <a:fillRect/>
          </a:stretch>
        </p:blipFill>
        <p:spPr bwMode="auto">
          <a:xfrm>
            <a:off x="4903788" y="942975"/>
            <a:ext cx="3454400" cy="1943100"/>
          </a:xfrm>
          <a:prstGeom prst="rect">
            <a:avLst/>
          </a:prstGeom>
          <a:noFill/>
          <a:ln w="12700">
            <a:solidFill>
              <a:schemeClr val="bg2"/>
            </a:solidFill>
            <a:miter lim="800000"/>
            <a:headEnd/>
            <a:tailEnd/>
          </a:ln>
        </p:spPr>
      </p:pic>
      <p:sp>
        <p:nvSpPr>
          <p:cNvPr id="62466" name="Rectangle 3"/>
          <p:cNvSpPr>
            <a:spLocks noChangeArrowheads="1"/>
          </p:cNvSpPr>
          <p:nvPr/>
        </p:nvSpPr>
        <p:spPr bwMode="auto">
          <a:xfrm>
            <a:off x="4124325" y="2965450"/>
            <a:ext cx="2051050" cy="206375"/>
          </a:xfrm>
          <a:prstGeom prst="rect">
            <a:avLst/>
          </a:prstGeom>
          <a:noFill/>
          <a:ln w="9525">
            <a:noFill/>
            <a:miter lim="800000"/>
            <a:headEnd/>
            <a:tailEnd/>
          </a:ln>
        </p:spPr>
        <p:txBody>
          <a:bodyPr wrap="none" anchor="ctr">
            <a:spAutoFit/>
          </a:bodyPr>
          <a:lstStyle/>
          <a:p>
            <a:pPr algn="ctr" eaLnBrk="0" hangingPunct="0"/>
            <a:r>
              <a:rPr lang="en-US" sz="1200" b="1">
                <a:latin typeface="Verdana" pitchFamily="34" charset="0"/>
              </a:rPr>
              <a:t>Cash Drawer Kick Out</a:t>
            </a:r>
          </a:p>
        </p:txBody>
      </p:sp>
      <p:sp>
        <p:nvSpPr>
          <p:cNvPr id="62467" name="Rectangle 4"/>
          <p:cNvSpPr>
            <a:spLocks noChangeArrowheads="1"/>
          </p:cNvSpPr>
          <p:nvPr/>
        </p:nvSpPr>
        <p:spPr bwMode="auto">
          <a:xfrm>
            <a:off x="6257925" y="2965450"/>
            <a:ext cx="727075" cy="206375"/>
          </a:xfrm>
          <a:prstGeom prst="rect">
            <a:avLst/>
          </a:prstGeom>
          <a:noFill/>
          <a:ln w="9525">
            <a:noFill/>
            <a:miter lim="800000"/>
            <a:headEnd/>
            <a:tailEnd/>
          </a:ln>
        </p:spPr>
        <p:txBody>
          <a:bodyPr wrap="none" anchor="ctr">
            <a:spAutoFit/>
          </a:bodyPr>
          <a:lstStyle/>
          <a:p>
            <a:pPr algn="ctr" eaLnBrk="0" hangingPunct="0"/>
            <a:r>
              <a:rPr lang="en-US" sz="1200" b="1">
                <a:latin typeface="Verdana" pitchFamily="34" charset="0"/>
              </a:rPr>
              <a:t>Power</a:t>
            </a:r>
          </a:p>
        </p:txBody>
      </p:sp>
      <p:sp>
        <p:nvSpPr>
          <p:cNvPr id="62468" name="Rectangle 5"/>
          <p:cNvSpPr>
            <a:spLocks noChangeArrowheads="1"/>
          </p:cNvSpPr>
          <p:nvPr/>
        </p:nvSpPr>
        <p:spPr bwMode="auto">
          <a:xfrm>
            <a:off x="7096125" y="2965450"/>
            <a:ext cx="808038" cy="206375"/>
          </a:xfrm>
          <a:prstGeom prst="rect">
            <a:avLst/>
          </a:prstGeom>
          <a:noFill/>
          <a:ln w="9525">
            <a:noFill/>
            <a:miter lim="800000"/>
            <a:headEnd/>
            <a:tailEnd/>
          </a:ln>
        </p:spPr>
        <p:txBody>
          <a:bodyPr wrap="none" anchor="ctr">
            <a:spAutoFit/>
          </a:bodyPr>
          <a:lstStyle/>
          <a:p>
            <a:pPr algn="ctr" eaLnBrk="0" hangingPunct="0"/>
            <a:r>
              <a:rPr lang="en-US" sz="1200" b="1">
                <a:latin typeface="Verdana" pitchFamily="34" charset="0"/>
              </a:rPr>
              <a:t>RS-232</a:t>
            </a:r>
          </a:p>
        </p:txBody>
      </p:sp>
      <p:sp>
        <p:nvSpPr>
          <p:cNvPr id="62469" name="Rectangle 6"/>
          <p:cNvSpPr>
            <a:spLocks noChangeArrowheads="1"/>
          </p:cNvSpPr>
          <p:nvPr/>
        </p:nvSpPr>
        <p:spPr bwMode="auto">
          <a:xfrm>
            <a:off x="8010525" y="2965450"/>
            <a:ext cx="531813" cy="206375"/>
          </a:xfrm>
          <a:prstGeom prst="rect">
            <a:avLst/>
          </a:prstGeom>
          <a:noFill/>
          <a:ln w="9525">
            <a:noFill/>
            <a:miter lim="800000"/>
            <a:headEnd/>
            <a:tailEnd/>
          </a:ln>
        </p:spPr>
        <p:txBody>
          <a:bodyPr wrap="none" anchor="ctr">
            <a:spAutoFit/>
          </a:bodyPr>
          <a:lstStyle/>
          <a:p>
            <a:pPr algn="ctr" eaLnBrk="0" hangingPunct="0"/>
            <a:r>
              <a:rPr lang="en-US" sz="1200" b="1">
                <a:latin typeface="Verdana" pitchFamily="34" charset="0"/>
              </a:rPr>
              <a:t>USB</a:t>
            </a:r>
          </a:p>
        </p:txBody>
      </p:sp>
      <p:sp>
        <p:nvSpPr>
          <p:cNvPr id="62470" name="Line 7"/>
          <p:cNvSpPr>
            <a:spLocks noChangeShapeType="1"/>
          </p:cNvSpPr>
          <p:nvPr/>
        </p:nvSpPr>
        <p:spPr bwMode="auto">
          <a:xfrm flipV="1">
            <a:off x="5189538" y="2085975"/>
            <a:ext cx="323850" cy="914400"/>
          </a:xfrm>
          <a:prstGeom prst="line">
            <a:avLst/>
          </a:prstGeom>
          <a:noFill/>
          <a:ln w="38100">
            <a:solidFill>
              <a:srgbClr val="993300"/>
            </a:solidFill>
            <a:round/>
            <a:headEnd/>
            <a:tailEnd type="triangle" w="med" len="med"/>
          </a:ln>
        </p:spPr>
        <p:txBody>
          <a:bodyPr wrap="none" anchor="ctr"/>
          <a:lstStyle/>
          <a:p>
            <a:endParaRPr lang="en-US"/>
          </a:p>
        </p:txBody>
      </p:sp>
      <p:sp>
        <p:nvSpPr>
          <p:cNvPr id="62471" name="Line 8"/>
          <p:cNvSpPr>
            <a:spLocks noChangeShapeType="1"/>
          </p:cNvSpPr>
          <p:nvPr/>
        </p:nvSpPr>
        <p:spPr bwMode="auto">
          <a:xfrm flipV="1">
            <a:off x="6610350" y="1857375"/>
            <a:ext cx="198438" cy="1143000"/>
          </a:xfrm>
          <a:prstGeom prst="line">
            <a:avLst/>
          </a:prstGeom>
          <a:noFill/>
          <a:ln w="38100">
            <a:solidFill>
              <a:srgbClr val="993300"/>
            </a:solidFill>
            <a:round/>
            <a:headEnd/>
            <a:tailEnd type="triangle" w="med" len="med"/>
          </a:ln>
        </p:spPr>
        <p:txBody>
          <a:bodyPr wrap="none" anchor="ctr"/>
          <a:lstStyle/>
          <a:p>
            <a:endParaRPr lang="en-US"/>
          </a:p>
        </p:txBody>
      </p:sp>
      <p:sp>
        <p:nvSpPr>
          <p:cNvPr id="62472" name="Line 9"/>
          <p:cNvSpPr>
            <a:spLocks noChangeShapeType="1"/>
          </p:cNvSpPr>
          <p:nvPr/>
        </p:nvSpPr>
        <p:spPr bwMode="auto">
          <a:xfrm flipH="1" flipV="1">
            <a:off x="7418388" y="1857375"/>
            <a:ext cx="0" cy="1143000"/>
          </a:xfrm>
          <a:prstGeom prst="line">
            <a:avLst/>
          </a:prstGeom>
          <a:noFill/>
          <a:ln w="38100">
            <a:solidFill>
              <a:srgbClr val="993300"/>
            </a:solidFill>
            <a:round/>
            <a:headEnd/>
            <a:tailEnd type="triangle" w="med" len="med"/>
          </a:ln>
        </p:spPr>
        <p:txBody>
          <a:bodyPr wrap="none" anchor="ctr"/>
          <a:lstStyle/>
          <a:p>
            <a:endParaRPr lang="en-US"/>
          </a:p>
        </p:txBody>
      </p:sp>
      <p:sp>
        <p:nvSpPr>
          <p:cNvPr id="62473" name="Line 10"/>
          <p:cNvSpPr>
            <a:spLocks noChangeShapeType="1"/>
          </p:cNvSpPr>
          <p:nvPr/>
        </p:nvSpPr>
        <p:spPr bwMode="auto">
          <a:xfrm flipH="1" flipV="1">
            <a:off x="7951788" y="1857375"/>
            <a:ext cx="265112" cy="1143000"/>
          </a:xfrm>
          <a:prstGeom prst="line">
            <a:avLst/>
          </a:prstGeom>
          <a:noFill/>
          <a:ln w="38100">
            <a:solidFill>
              <a:srgbClr val="993300"/>
            </a:solidFill>
            <a:round/>
            <a:headEnd/>
            <a:tailEnd type="triangle" w="med" len="med"/>
          </a:ln>
        </p:spPr>
        <p:txBody>
          <a:bodyPr wrap="none" anchor="ctr"/>
          <a:lstStyle/>
          <a:p>
            <a:endParaRPr lang="en-US"/>
          </a:p>
        </p:txBody>
      </p:sp>
      <p:sp>
        <p:nvSpPr>
          <p:cNvPr id="62474" name="Rectangle 11"/>
          <p:cNvSpPr>
            <a:spLocks noGrp="1" noChangeArrowheads="1"/>
          </p:cNvSpPr>
          <p:nvPr>
            <p:ph type="body" idx="1"/>
          </p:nvPr>
        </p:nvSpPr>
        <p:spPr>
          <a:xfrm>
            <a:off x="685800" y="847725"/>
            <a:ext cx="3790950" cy="3695700"/>
          </a:xfrm>
        </p:spPr>
        <p:txBody>
          <a:bodyPr/>
          <a:lstStyle/>
          <a:p>
            <a:pPr eaLnBrk="1" hangingPunct="1">
              <a:lnSpc>
                <a:spcPct val="150000"/>
              </a:lnSpc>
            </a:pPr>
            <a:r>
              <a:rPr lang="en-US" smtClean="0">
                <a:latin typeface="Arial" charset="0"/>
                <a:cs typeface="Arial" charset="0"/>
              </a:rPr>
              <a:t>Communications and Power</a:t>
            </a:r>
          </a:p>
          <a:p>
            <a:pPr eaLnBrk="1" hangingPunct="1">
              <a:lnSpc>
                <a:spcPct val="150000"/>
              </a:lnSpc>
            </a:pPr>
            <a:r>
              <a:rPr lang="en-US" smtClean="0">
                <a:solidFill>
                  <a:srgbClr val="2EB135"/>
                </a:solidFill>
                <a:latin typeface="Arial" charset="0"/>
                <a:cs typeface="Arial" charset="0"/>
              </a:rPr>
              <a:t>Auto-sensing interfaces</a:t>
            </a:r>
          </a:p>
          <a:p>
            <a:pPr lvl="1" eaLnBrk="1" hangingPunct="1">
              <a:lnSpc>
                <a:spcPct val="150000"/>
              </a:lnSpc>
              <a:buFont typeface="Wingdings" pitchFamily="2" charset="2"/>
              <a:buChar char="§"/>
            </a:pPr>
            <a:r>
              <a:rPr lang="en-US" smtClean="0">
                <a:latin typeface="Arial" charset="0"/>
                <a:cs typeface="Arial" charset="0"/>
              </a:rPr>
              <a:t>RS-232 and USB Card,  or</a:t>
            </a:r>
          </a:p>
          <a:p>
            <a:pPr lvl="1" eaLnBrk="1" hangingPunct="1">
              <a:lnSpc>
                <a:spcPct val="150000"/>
              </a:lnSpc>
              <a:buFont typeface="Wingdings" pitchFamily="2" charset="2"/>
              <a:buChar char="§"/>
            </a:pPr>
            <a:r>
              <a:rPr lang="en-US" smtClean="0">
                <a:latin typeface="Arial" charset="0"/>
                <a:cs typeface="Arial" charset="0"/>
              </a:rPr>
              <a:t>Ethernet Card</a:t>
            </a:r>
          </a:p>
          <a:p>
            <a:pPr eaLnBrk="1" hangingPunct="1">
              <a:lnSpc>
                <a:spcPct val="150000"/>
              </a:lnSpc>
            </a:pPr>
            <a:r>
              <a:rPr lang="en-US" smtClean="0">
                <a:solidFill>
                  <a:srgbClr val="2EB135"/>
                </a:solidFill>
                <a:latin typeface="Arial" charset="0"/>
                <a:cs typeface="Arial" charset="0"/>
              </a:rPr>
              <a:t>Cash Drawer Kick Out</a:t>
            </a:r>
          </a:p>
          <a:p>
            <a:pPr lvl="1" eaLnBrk="1" hangingPunct="1">
              <a:lnSpc>
                <a:spcPct val="150000"/>
              </a:lnSpc>
              <a:buFont typeface="Wingdings" pitchFamily="2" charset="2"/>
              <a:buChar char="§"/>
            </a:pPr>
            <a:r>
              <a:rPr lang="en-US" smtClean="0">
                <a:latin typeface="Arial" charset="0"/>
                <a:cs typeface="Arial" charset="0"/>
              </a:rPr>
              <a:t>Y-Cable - Dual CDKO</a:t>
            </a:r>
          </a:p>
          <a:p>
            <a:pPr eaLnBrk="1" hangingPunct="1">
              <a:lnSpc>
                <a:spcPct val="150000"/>
              </a:lnSpc>
            </a:pPr>
            <a:r>
              <a:rPr lang="en-US" smtClean="0">
                <a:solidFill>
                  <a:srgbClr val="2EB135"/>
                </a:solidFill>
                <a:latin typeface="Arial" charset="0"/>
                <a:cs typeface="Arial" charset="0"/>
              </a:rPr>
              <a:t>Power Options</a:t>
            </a:r>
          </a:p>
          <a:p>
            <a:pPr lvl="1" eaLnBrk="1" hangingPunct="1">
              <a:lnSpc>
                <a:spcPct val="150000"/>
              </a:lnSpc>
              <a:buFont typeface="Wingdings" pitchFamily="2" charset="2"/>
              <a:buChar char="§"/>
            </a:pPr>
            <a:r>
              <a:rPr lang="en-US" smtClean="0">
                <a:latin typeface="Arial" charset="0"/>
                <a:cs typeface="Arial" charset="0"/>
              </a:rPr>
              <a:t>24V Power+ USB</a:t>
            </a:r>
          </a:p>
          <a:p>
            <a:pPr lvl="1" eaLnBrk="1" hangingPunct="1">
              <a:lnSpc>
                <a:spcPct val="150000"/>
              </a:lnSpc>
              <a:buFont typeface="Wingdings" pitchFamily="2" charset="2"/>
              <a:buChar char="§"/>
            </a:pPr>
            <a:r>
              <a:rPr lang="en-US" smtClean="0">
                <a:latin typeface="Arial" charset="0"/>
                <a:cs typeface="Arial" charset="0"/>
              </a:rPr>
              <a:t>75-Watt External Power Brick</a:t>
            </a:r>
          </a:p>
          <a:p>
            <a:pPr eaLnBrk="1" hangingPunct="1">
              <a:lnSpc>
                <a:spcPct val="150000"/>
              </a:lnSpc>
            </a:pPr>
            <a:endParaRPr lang="en-US" smtClean="0">
              <a:latin typeface="Arial" charset="0"/>
              <a:cs typeface="Arial" charset="0"/>
            </a:endParaRPr>
          </a:p>
        </p:txBody>
      </p:sp>
      <p:sp>
        <p:nvSpPr>
          <p:cNvPr id="62475" name="Rectangle 12"/>
          <p:cNvSpPr>
            <a:spLocks noGrp="1" noChangeArrowheads="1"/>
          </p:cNvSpPr>
          <p:nvPr>
            <p:ph type="title"/>
          </p:nvPr>
        </p:nvSpPr>
        <p:spPr>
          <a:xfrm>
            <a:off x="550863" y="66675"/>
            <a:ext cx="8229600" cy="603250"/>
          </a:xfrm>
        </p:spPr>
        <p:txBody>
          <a:bodyPr/>
          <a:lstStyle/>
          <a:p>
            <a:pPr eaLnBrk="1" hangingPunct="1"/>
            <a:r>
              <a:rPr lang="en-US" smtClean="0">
                <a:latin typeface="Arial" charset="0"/>
                <a:cs typeface="Arial" charset="0"/>
              </a:rPr>
              <a:t>Connectivity</a:t>
            </a:r>
          </a:p>
        </p:txBody>
      </p:sp>
      <p:pic>
        <p:nvPicPr>
          <p:cNvPr id="62476" name="Picture 13" descr="IMG_2017"/>
          <p:cNvPicPr>
            <a:picLocks noChangeAspect="1" noChangeArrowheads="1"/>
          </p:cNvPicPr>
          <p:nvPr/>
        </p:nvPicPr>
        <p:blipFill>
          <a:blip r:embed="rId4">
            <a:lum bright="10000"/>
          </a:blip>
          <a:srcRect/>
          <a:stretch>
            <a:fillRect/>
          </a:stretch>
        </p:blipFill>
        <p:spPr bwMode="auto">
          <a:xfrm>
            <a:off x="4876800" y="3227388"/>
            <a:ext cx="3505200" cy="1316037"/>
          </a:xfrm>
          <a:prstGeom prst="rect">
            <a:avLst/>
          </a:prstGeom>
          <a:noFill/>
          <a:ln w="12700">
            <a:solidFill>
              <a:schemeClr val="bg2"/>
            </a:solidFill>
            <a:miter lim="800000"/>
            <a:headEnd/>
            <a:tailEnd/>
          </a:ln>
        </p:spPr>
      </p:pic>
      <p:sp>
        <p:nvSpPr>
          <p:cNvPr id="62477" name="Rectangle 14"/>
          <p:cNvSpPr>
            <a:spLocks noChangeArrowheads="1"/>
          </p:cNvSpPr>
          <p:nvPr/>
        </p:nvSpPr>
        <p:spPr bwMode="auto">
          <a:xfrm>
            <a:off x="7324725" y="4565650"/>
            <a:ext cx="923925" cy="206375"/>
          </a:xfrm>
          <a:prstGeom prst="rect">
            <a:avLst/>
          </a:prstGeom>
          <a:noFill/>
          <a:ln w="9525">
            <a:noFill/>
            <a:miter lim="800000"/>
            <a:headEnd/>
            <a:tailEnd/>
          </a:ln>
        </p:spPr>
        <p:txBody>
          <a:bodyPr wrap="none" anchor="ctr">
            <a:spAutoFit/>
          </a:bodyPr>
          <a:lstStyle/>
          <a:p>
            <a:pPr algn="ctr" eaLnBrk="0" hangingPunct="0"/>
            <a:r>
              <a:rPr lang="en-US" sz="1200" b="1">
                <a:latin typeface="Verdana" pitchFamily="34" charset="0"/>
              </a:rPr>
              <a:t>Ethernet</a:t>
            </a:r>
          </a:p>
        </p:txBody>
      </p:sp>
      <p:sp>
        <p:nvSpPr>
          <p:cNvPr id="62478" name="Rectangle 15"/>
          <p:cNvSpPr>
            <a:spLocks noChangeArrowheads="1"/>
          </p:cNvSpPr>
          <p:nvPr/>
        </p:nvSpPr>
        <p:spPr bwMode="auto">
          <a:xfrm>
            <a:off x="6445250" y="4565650"/>
            <a:ext cx="727075" cy="206375"/>
          </a:xfrm>
          <a:prstGeom prst="rect">
            <a:avLst/>
          </a:prstGeom>
          <a:noFill/>
          <a:ln w="9525">
            <a:noFill/>
            <a:miter lim="800000"/>
            <a:headEnd/>
            <a:tailEnd/>
          </a:ln>
        </p:spPr>
        <p:txBody>
          <a:bodyPr wrap="none" anchor="ctr">
            <a:spAutoFit/>
          </a:bodyPr>
          <a:lstStyle/>
          <a:p>
            <a:pPr algn="ctr" eaLnBrk="0" hangingPunct="0"/>
            <a:r>
              <a:rPr lang="en-US" sz="1200" b="1">
                <a:latin typeface="Verdana" pitchFamily="34" charset="0"/>
              </a:rPr>
              <a:t>Power</a:t>
            </a:r>
          </a:p>
        </p:txBody>
      </p:sp>
      <p:sp>
        <p:nvSpPr>
          <p:cNvPr id="62479" name="Rectangle 16"/>
          <p:cNvSpPr>
            <a:spLocks noChangeArrowheads="1"/>
          </p:cNvSpPr>
          <p:nvPr/>
        </p:nvSpPr>
        <p:spPr bwMode="auto">
          <a:xfrm>
            <a:off x="4191000" y="4565650"/>
            <a:ext cx="2051050" cy="206375"/>
          </a:xfrm>
          <a:prstGeom prst="rect">
            <a:avLst/>
          </a:prstGeom>
          <a:noFill/>
          <a:ln w="9525">
            <a:noFill/>
            <a:miter lim="800000"/>
            <a:headEnd/>
            <a:tailEnd/>
          </a:ln>
        </p:spPr>
        <p:txBody>
          <a:bodyPr wrap="none" anchor="ctr">
            <a:spAutoFit/>
          </a:bodyPr>
          <a:lstStyle/>
          <a:p>
            <a:pPr algn="ctr" eaLnBrk="0" hangingPunct="0"/>
            <a:r>
              <a:rPr lang="en-US" sz="1200" b="1">
                <a:latin typeface="Verdana" pitchFamily="34" charset="0"/>
              </a:rPr>
              <a:t>Cash Drawer Kick Out</a:t>
            </a:r>
          </a:p>
        </p:txBody>
      </p:sp>
      <p:sp>
        <p:nvSpPr>
          <p:cNvPr id="62480" name="Line 17"/>
          <p:cNvSpPr>
            <a:spLocks noChangeShapeType="1"/>
          </p:cNvSpPr>
          <p:nvPr/>
        </p:nvSpPr>
        <p:spPr bwMode="auto">
          <a:xfrm flipV="1">
            <a:off x="4953000" y="4143375"/>
            <a:ext cx="174625" cy="457200"/>
          </a:xfrm>
          <a:prstGeom prst="line">
            <a:avLst/>
          </a:prstGeom>
          <a:noFill/>
          <a:ln w="38100">
            <a:solidFill>
              <a:srgbClr val="993300"/>
            </a:solidFill>
            <a:round/>
            <a:headEnd/>
            <a:tailEnd type="triangle" w="med" len="med"/>
          </a:ln>
        </p:spPr>
        <p:txBody>
          <a:bodyPr wrap="none" anchor="ctr"/>
          <a:lstStyle/>
          <a:p>
            <a:endParaRPr lang="en-US"/>
          </a:p>
        </p:txBody>
      </p:sp>
      <p:sp>
        <p:nvSpPr>
          <p:cNvPr id="62481" name="Line 18"/>
          <p:cNvSpPr>
            <a:spLocks noChangeShapeType="1"/>
          </p:cNvSpPr>
          <p:nvPr/>
        </p:nvSpPr>
        <p:spPr bwMode="auto">
          <a:xfrm flipH="1" flipV="1">
            <a:off x="6486525" y="3800475"/>
            <a:ext cx="200025" cy="800100"/>
          </a:xfrm>
          <a:prstGeom prst="line">
            <a:avLst/>
          </a:prstGeom>
          <a:noFill/>
          <a:ln w="38100">
            <a:solidFill>
              <a:srgbClr val="993300"/>
            </a:solidFill>
            <a:round/>
            <a:headEnd/>
            <a:tailEnd type="triangle" w="med" len="med"/>
          </a:ln>
        </p:spPr>
        <p:txBody>
          <a:bodyPr wrap="none" anchor="ctr"/>
          <a:lstStyle/>
          <a:p>
            <a:endParaRPr lang="en-US"/>
          </a:p>
        </p:txBody>
      </p:sp>
      <p:sp>
        <p:nvSpPr>
          <p:cNvPr id="62482" name="Line 19"/>
          <p:cNvSpPr>
            <a:spLocks noChangeShapeType="1"/>
          </p:cNvSpPr>
          <p:nvPr/>
        </p:nvSpPr>
        <p:spPr bwMode="auto">
          <a:xfrm flipH="1" flipV="1">
            <a:off x="7019925" y="3800475"/>
            <a:ext cx="776288" cy="800100"/>
          </a:xfrm>
          <a:prstGeom prst="line">
            <a:avLst/>
          </a:prstGeom>
          <a:noFill/>
          <a:ln w="38100">
            <a:solidFill>
              <a:srgbClr val="993300"/>
            </a:solidFill>
            <a:round/>
            <a:headEnd/>
            <a:tailEnd type="triangle" w="med" len="me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idx="4294967295"/>
          </p:nvPr>
        </p:nvSpPr>
        <p:spPr>
          <a:xfrm>
            <a:off x="638175" y="53975"/>
            <a:ext cx="8229600" cy="603250"/>
          </a:xfrm>
        </p:spPr>
        <p:txBody>
          <a:bodyPr lIns="64008" tIns="32004" rIns="64008" bIns="32004"/>
          <a:lstStyle/>
          <a:p>
            <a:pPr eaLnBrk="1" hangingPunct="1"/>
            <a:r>
              <a:rPr lang="en-US" smtClean="0">
                <a:latin typeface="Arial" charset="0"/>
                <a:cs typeface="Arial" charset="0"/>
              </a:rPr>
              <a:t>Series II Lean Receipt Utility</a:t>
            </a:r>
          </a:p>
        </p:txBody>
      </p:sp>
      <p:sp>
        <p:nvSpPr>
          <p:cNvPr id="68610" name="Rectangle 3"/>
          <p:cNvSpPr>
            <a:spLocks noGrp="1"/>
          </p:cNvSpPr>
          <p:nvPr>
            <p:ph type="body" idx="4294967295"/>
          </p:nvPr>
        </p:nvSpPr>
        <p:spPr>
          <a:xfrm>
            <a:off x="615950" y="781050"/>
            <a:ext cx="5343525" cy="4010025"/>
          </a:xfrm>
        </p:spPr>
        <p:txBody>
          <a:bodyPr lIns="102413" tIns="51206" rIns="102413" bIns="51206"/>
          <a:lstStyle/>
          <a:p>
            <a:pPr eaLnBrk="1" hangingPunct="1"/>
            <a:r>
              <a:rPr lang="en-US" sz="1800" smtClean="0">
                <a:solidFill>
                  <a:srgbClr val="2EB135"/>
                </a:solidFill>
                <a:latin typeface="Arial" charset="0"/>
                <a:cs typeface="Arial" charset="0"/>
              </a:rPr>
              <a:t>NCR’s Lean Receipt Utility is designed to help manage receipt length and reduce overall cost</a:t>
            </a:r>
          </a:p>
          <a:p>
            <a:pPr lvl="1" eaLnBrk="1" hangingPunct="1">
              <a:buClr>
                <a:schemeClr val="tx1"/>
              </a:buClr>
            </a:pPr>
            <a:r>
              <a:rPr lang="en-US" sz="1800" smtClean="0">
                <a:latin typeface="Arial" charset="0"/>
                <a:cs typeface="Arial" charset="0"/>
              </a:rPr>
              <a:t>Receipt reduction is controlled at the printer, no application changes required</a:t>
            </a:r>
          </a:p>
          <a:p>
            <a:pPr lvl="1" eaLnBrk="1" hangingPunct="1">
              <a:buClr>
                <a:schemeClr val="tx1"/>
              </a:buClr>
            </a:pPr>
            <a:r>
              <a:rPr lang="en-US" sz="1800" smtClean="0">
                <a:latin typeface="Arial" charset="0"/>
                <a:cs typeface="Arial" charset="0"/>
              </a:rPr>
              <a:t>The simple Lean Receipt utility installed at the POS to configure the printer</a:t>
            </a:r>
          </a:p>
          <a:p>
            <a:pPr lvl="1" eaLnBrk="1" hangingPunct="1">
              <a:buClr>
                <a:schemeClr val="tx1"/>
              </a:buClr>
            </a:pPr>
            <a:r>
              <a:rPr lang="en-US" sz="1800" smtClean="0">
                <a:latin typeface="Arial" charset="0"/>
                <a:cs typeface="Arial" charset="0"/>
              </a:rPr>
              <a:t>Multiple paper savings options to be as aggressive or conservative as you see fit</a:t>
            </a:r>
          </a:p>
          <a:p>
            <a:pPr lvl="1" eaLnBrk="1" hangingPunct="1">
              <a:buClr>
                <a:schemeClr val="tx1"/>
              </a:buClr>
            </a:pPr>
            <a:r>
              <a:rPr lang="en-US" sz="1800" smtClean="0">
                <a:latin typeface="Arial" charset="0"/>
                <a:cs typeface="Arial" charset="0"/>
              </a:rPr>
              <a:t>Easily compare changes while using the Lean Receipt Utility</a:t>
            </a:r>
          </a:p>
          <a:p>
            <a:pPr lvl="1" eaLnBrk="1" hangingPunct="1">
              <a:buClr>
                <a:schemeClr val="tx1"/>
              </a:buClr>
            </a:pPr>
            <a:r>
              <a:rPr lang="en-US" sz="1800" smtClean="0">
                <a:latin typeface="Arial" charset="0"/>
                <a:cs typeface="Arial" charset="0"/>
              </a:rPr>
              <a:t>Options for enterprise distribution</a:t>
            </a:r>
          </a:p>
        </p:txBody>
      </p:sp>
      <p:sp>
        <p:nvSpPr>
          <p:cNvPr id="68611" name="Line 4"/>
          <p:cNvSpPr>
            <a:spLocks noChangeShapeType="1"/>
          </p:cNvSpPr>
          <p:nvPr/>
        </p:nvSpPr>
        <p:spPr bwMode="auto">
          <a:xfrm>
            <a:off x="6062663" y="-769938"/>
            <a:ext cx="0" cy="0"/>
          </a:xfrm>
          <a:prstGeom prst="line">
            <a:avLst/>
          </a:prstGeom>
          <a:noFill/>
          <a:ln w="12700" cap="rnd">
            <a:solidFill>
              <a:srgbClr val="000000"/>
            </a:solidFill>
            <a:round/>
            <a:headEnd/>
            <a:tailEnd/>
          </a:ln>
        </p:spPr>
        <p:txBody>
          <a:bodyPr/>
          <a:lstStyle/>
          <a:p>
            <a:endParaRPr lang="en-US"/>
          </a:p>
        </p:txBody>
      </p:sp>
      <p:grpSp>
        <p:nvGrpSpPr>
          <p:cNvPr id="68612" name="Group 5"/>
          <p:cNvGrpSpPr>
            <a:grpSpLocks/>
          </p:cNvGrpSpPr>
          <p:nvPr/>
        </p:nvGrpSpPr>
        <p:grpSpPr bwMode="auto">
          <a:xfrm>
            <a:off x="5486400" y="2000250"/>
            <a:ext cx="3625850" cy="2200275"/>
            <a:chOff x="3456" y="1680"/>
            <a:chExt cx="2284" cy="1848"/>
          </a:xfrm>
        </p:grpSpPr>
        <p:pic>
          <p:nvPicPr>
            <p:cNvPr id="68613" name="Picture 6" descr="thumbnail"/>
            <p:cNvPicPr>
              <a:picLocks noChangeAspect="1" noChangeArrowheads="1"/>
            </p:cNvPicPr>
            <p:nvPr/>
          </p:nvPicPr>
          <p:blipFill>
            <a:blip r:embed="rId2">
              <a:clrChange>
                <a:clrFrom>
                  <a:srgbClr val="F6F6F6"/>
                </a:clrFrom>
                <a:clrTo>
                  <a:srgbClr val="F6F6F6">
                    <a:alpha val="0"/>
                  </a:srgbClr>
                </a:clrTo>
              </a:clrChange>
            </a:blip>
            <a:srcRect/>
            <a:stretch>
              <a:fillRect/>
            </a:stretch>
          </p:blipFill>
          <p:spPr bwMode="auto">
            <a:xfrm>
              <a:off x="4770" y="2352"/>
              <a:ext cx="970" cy="759"/>
            </a:xfrm>
            <a:prstGeom prst="rect">
              <a:avLst/>
            </a:prstGeom>
            <a:noFill/>
            <a:ln w="9525">
              <a:noFill/>
              <a:miter lim="800000"/>
              <a:headEnd/>
              <a:tailEnd/>
            </a:ln>
          </p:spPr>
        </p:pic>
        <p:pic>
          <p:nvPicPr>
            <p:cNvPr id="68614" name="Picture 5" descr="CD356_08_RET_RP_Receipt_printer_7197"/>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456" y="1680"/>
              <a:ext cx="1505" cy="1848"/>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ChangeArrowheads="1"/>
          </p:cNvSpPr>
          <p:nvPr/>
        </p:nvSpPr>
        <p:spPr bwMode="auto">
          <a:xfrm>
            <a:off x="4114800" y="914400"/>
            <a:ext cx="5029200" cy="3086100"/>
          </a:xfrm>
          <a:prstGeom prst="rect">
            <a:avLst/>
          </a:prstGeom>
          <a:gradFill rotWithShape="1">
            <a:gsLst>
              <a:gs pos="0">
                <a:srgbClr val="2EB135">
                  <a:alpha val="51999"/>
                </a:srgbClr>
              </a:gs>
              <a:gs pos="100000">
                <a:srgbClr val="BDE6BF">
                  <a:alpha val="7999"/>
                </a:srgbClr>
              </a:gs>
            </a:gsLst>
            <a:lin ang="5400000" scaled="1"/>
          </a:gradFill>
          <a:ln w="9525" algn="ctr">
            <a:noFill/>
            <a:miter lim="800000"/>
            <a:headEnd/>
            <a:tailEnd/>
          </a:ln>
        </p:spPr>
        <p:txBody>
          <a:bodyPr wrap="none"/>
          <a:lstStyle/>
          <a:p>
            <a:r>
              <a:rPr lang="en-US" b="1">
                <a:solidFill>
                  <a:schemeClr val="bg1"/>
                </a:solidFill>
                <a:latin typeface="Verdana" pitchFamily="34" charset="0"/>
              </a:rPr>
              <a:t>HYBRID</a:t>
            </a:r>
          </a:p>
        </p:txBody>
      </p:sp>
      <p:sp>
        <p:nvSpPr>
          <p:cNvPr id="22530" name="Rectangle 3"/>
          <p:cNvSpPr>
            <a:spLocks noChangeArrowheads="1"/>
          </p:cNvSpPr>
          <p:nvPr/>
        </p:nvSpPr>
        <p:spPr bwMode="auto">
          <a:xfrm>
            <a:off x="228600" y="1428750"/>
            <a:ext cx="3733800" cy="2971800"/>
          </a:xfrm>
          <a:prstGeom prst="rect">
            <a:avLst/>
          </a:prstGeom>
          <a:gradFill rotWithShape="1">
            <a:gsLst>
              <a:gs pos="0">
                <a:srgbClr val="2EB135">
                  <a:alpha val="51999"/>
                </a:srgbClr>
              </a:gs>
              <a:gs pos="100000">
                <a:srgbClr val="BDE6BF">
                  <a:alpha val="7999"/>
                </a:srgbClr>
              </a:gs>
            </a:gsLst>
            <a:lin ang="5400000" scaled="1"/>
          </a:gradFill>
          <a:ln w="9525" algn="ctr">
            <a:noFill/>
            <a:miter lim="800000"/>
            <a:headEnd/>
            <a:tailEnd/>
          </a:ln>
        </p:spPr>
        <p:txBody>
          <a:bodyPr wrap="none"/>
          <a:lstStyle/>
          <a:p>
            <a:r>
              <a:rPr lang="en-US" b="1">
                <a:solidFill>
                  <a:schemeClr val="bg1"/>
                </a:solidFill>
                <a:latin typeface="Verdana" pitchFamily="34" charset="0"/>
              </a:rPr>
              <a:t>SINGLE-STATION</a:t>
            </a:r>
          </a:p>
        </p:txBody>
      </p:sp>
      <p:sp>
        <p:nvSpPr>
          <p:cNvPr id="22531" name="Rectangle 4"/>
          <p:cNvSpPr>
            <a:spLocks noGrp="1"/>
          </p:cNvSpPr>
          <p:nvPr>
            <p:ph type="title"/>
          </p:nvPr>
        </p:nvSpPr>
        <p:spPr>
          <a:xfrm>
            <a:off x="536575" y="0"/>
            <a:ext cx="8229600" cy="603250"/>
          </a:xfrm>
        </p:spPr>
        <p:txBody>
          <a:bodyPr/>
          <a:lstStyle/>
          <a:p>
            <a:pPr eaLnBrk="1" hangingPunct="1"/>
            <a:r>
              <a:rPr lang="en-US" smtClean="0">
                <a:latin typeface="Arial" charset="0"/>
                <a:cs typeface="Arial" charset="0"/>
              </a:rPr>
              <a:t>NCR RealPOS Printer Portfolio</a:t>
            </a:r>
          </a:p>
        </p:txBody>
      </p:sp>
      <p:pic>
        <p:nvPicPr>
          <p:cNvPr id="22532" name="Picture 5" descr="CD 84_0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886200" y="1371600"/>
            <a:ext cx="2543175" cy="1682750"/>
          </a:xfrm>
          <a:prstGeom prst="rect">
            <a:avLst/>
          </a:prstGeom>
          <a:noFill/>
          <a:ln w="9525">
            <a:noFill/>
            <a:miter lim="800000"/>
            <a:headEnd/>
            <a:tailEnd/>
          </a:ln>
        </p:spPr>
      </p:pic>
      <p:pic>
        <p:nvPicPr>
          <p:cNvPr id="22533" name="Picture 6" descr="CD 85_02a"/>
          <p:cNvPicPr>
            <a:picLocks noChangeAspect="1" noChangeArrowheads="1"/>
          </p:cNvPicPr>
          <p:nvPr/>
        </p:nvPicPr>
        <p:blipFill>
          <a:blip r:embed="rId4">
            <a:clrChange>
              <a:clrFrom>
                <a:srgbClr val="FFFFFF"/>
              </a:clrFrom>
              <a:clrTo>
                <a:srgbClr val="FFFFFF">
                  <a:alpha val="0"/>
                </a:srgbClr>
              </a:clrTo>
            </a:clrChange>
          </a:blip>
          <a:srcRect l="15877" t="13202" r="15326" b="15512"/>
          <a:stretch>
            <a:fillRect/>
          </a:stretch>
        </p:blipFill>
        <p:spPr bwMode="auto">
          <a:xfrm>
            <a:off x="173038" y="3074988"/>
            <a:ext cx="1435100" cy="982662"/>
          </a:xfrm>
          <a:prstGeom prst="rect">
            <a:avLst/>
          </a:prstGeom>
          <a:noFill/>
          <a:ln w="9525">
            <a:noFill/>
            <a:miter lim="800000"/>
            <a:headEnd/>
            <a:tailEnd/>
          </a:ln>
        </p:spPr>
      </p:pic>
      <p:pic>
        <p:nvPicPr>
          <p:cNvPr id="22534" name="Picture 7" descr="CD256_05a_RP7198"/>
          <p:cNvPicPr>
            <a:picLocks noChangeAspect="1" noChangeArrowheads="1"/>
          </p:cNvPicPr>
          <p:nvPr/>
        </p:nvPicPr>
        <p:blipFill>
          <a:blip r:embed="rId5">
            <a:clrChange>
              <a:clrFrom>
                <a:srgbClr val="FFFFFF"/>
              </a:clrFrom>
              <a:clrTo>
                <a:srgbClr val="FFFFFF">
                  <a:alpha val="0"/>
                </a:srgbClr>
              </a:clrTo>
            </a:clrChange>
          </a:blip>
          <a:srcRect l="24469" t="14066" r="24467" b="14066"/>
          <a:stretch>
            <a:fillRect/>
          </a:stretch>
        </p:blipFill>
        <p:spPr bwMode="auto">
          <a:xfrm>
            <a:off x="2535238" y="2732088"/>
            <a:ext cx="1309687" cy="912812"/>
          </a:xfrm>
          <a:prstGeom prst="rect">
            <a:avLst/>
          </a:prstGeom>
          <a:noFill/>
          <a:ln w="9525">
            <a:noFill/>
            <a:miter lim="800000"/>
            <a:headEnd/>
            <a:tailEnd/>
          </a:ln>
        </p:spPr>
      </p:pic>
      <p:pic>
        <p:nvPicPr>
          <p:cNvPr id="22535" name="Picture 8" descr="CD256_05a_RP7198"/>
          <p:cNvPicPr>
            <a:picLocks noChangeAspect="1" noChangeArrowheads="1"/>
          </p:cNvPicPr>
          <p:nvPr/>
        </p:nvPicPr>
        <p:blipFill>
          <a:blip r:embed="rId5">
            <a:clrChange>
              <a:clrFrom>
                <a:srgbClr val="FFFFFF"/>
              </a:clrFrom>
              <a:clrTo>
                <a:srgbClr val="FFFFFF">
                  <a:alpha val="0"/>
                </a:srgbClr>
              </a:clrTo>
            </a:clrChange>
          </a:blip>
          <a:srcRect l="24469" t="14066" r="24467" b="14066"/>
          <a:stretch>
            <a:fillRect/>
          </a:stretch>
        </p:blipFill>
        <p:spPr bwMode="auto">
          <a:xfrm>
            <a:off x="1392238" y="2903538"/>
            <a:ext cx="1309687" cy="912812"/>
          </a:xfrm>
          <a:prstGeom prst="rect">
            <a:avLst/>
          </a:prstGeom>
          <a:noFill/>
          <a:ln w="9525">
            <a:noFill/>
            <a:miter lim="800000"/>
            <a:headEnd/>
            <a:tailEnd/>
          </a:ln>
        </p:spPr>
      </p:pic>
      <p:sp>
        <p:nvSpPr>
          <p:cNvPr id="22536" name="Text Box 9"/>
          <p:cNvSpPr txBox="1">
            <a:spLocks noChangeArrowheads="1"/>
          </p:cNvSpPr>
          <p:nvPr/>
        </p:nvSpPr>
        <p:spPr bwMode="auto">
          <a:xfrm>
            <a:off x="304800" y="4000500"/>
            <a:ext cx="1120775" cy="298450"/>
          </a:xfrm>
          <a:prstGeom prst="rect">
            <a:avLst/>
          </a:prstGeom>
          <a:noFill/>
          <a:ln w="9525">
            <a:noFill/>
            <a:miter lim="800000"/>
            <a:headEnd/>
            <a:tailEnd/>
          </a:ln>
        </p:spPr>
        <p:txBody>
          <a:bodyPr wrap="none">
            <a:spAutoFit/>
          </a:bodyPr>
          <a:lstStyle/>
          <a:p>
            <a:r>
              <a:rPr lang="en-US" sz="1000" b="1">
                <a:latin typeface="Verdana" pitchFamily="34" charset="0"/>
              </a:rPr>
              <a:t>7197 Receipt</a:t>
            </a:r>
          </a:p>
          <a:p>
            <a:r>
              <a:rPr lang="en-US" sz="1000">
                <a:latin typeface="Verdana" pitchFamily="34" charset="0"/>
              </a:rPr>
              <a:t> </a:t>
            </a:r>
          </a:p>
        </p:txBody>
      </p:sp>
      <p:sp>
        <p:nvSpPr>
          <p:cNvPr id="22537" name="Text Box 10"/>
          <p:cNvSpPr txBox="1">
            <a:spLocks noChangeArrowheads="1"/>
          </p:cNvSpPr>
          <p:nvPr/>
        </p:nvSpPr>
        <p:spPr bwMode="auto">
          <a:xfrm>
            <a:off x="2819400" y="3543300"/>
            <a:ext cx="1431925" cy="412750"/>
          </a:xfrm>
          <a:prstGeom prst="rect">
            <a:avLst/>
          </a:prstGeom>
          <a:noFill/>
          <a:ln w="9525">
            <a:noFill/>
            <a:miter lim="800000"/>
            <a:headEnd/>
            <a:tailEnd/>
          </a:ln>
        </p:spPr>
        <p:txBody>
          <a:bodyPr>
            <a:spAutoFit/>
          </a:bodyPr>
          <a:lstStyle/>
          <a:p>
            <a:r>
              <a:rPr lang="en-US" sz="1000" b="1">
                <a:latin typeface="Verdana" pitchFamily="34" charset="0"/>
              </a:rPr>
              <a:t>7198 2ST Receipt</a:t>
            </a:r>
          </a:p>
          <a:p>
            <a:r>
              <a:rPr lang="en-US" sz="1000">
                <a:latin typeface="Verdana" pitchFamily="34" charset="0"/>
              </a:rPr>
              <a:t> </a:t>
            </a:r>
            <a:endParaRPr lang="en-US" sz="1400">
              <a:latin typeface="Verdana" pitchFamily="34" charset="0"/>
            </a:endParaRPr>
          </a:p>
          <a:p>
            <a:endParaRPr lang="en-US" sz="1000">
              <a:latin typeface="Verdana" pitchFamily="34" charset="0"/>
            </a:endParaRPr>
          </a:p>
        </p:txBody>
      </p:sp>
      <p:sp>
        <p:nvSpPr>
          <p:cNvPr id="22538" name="Text Box 11"/>
          <p:cNvSpPr txBox="1">
            <a:spLocks noChangeArrowheads="1"/>
          </p:cNvSpPr>
          <p:nvPr/>
        </p:nvSpPr>
        <p:spPr bwMode="auto">
          <a:xfrm>
            <a:off x="1752600" y="3760788"/>
            <a:ext cx="1139825" cy="411162"/>
          </a:xfrm>
          <a:prstGeom prst="rect">
            <a:avLst/>
          </a:prstGeom>
          <a:noFill/>
          <a:ln w="9525">
            <a:noFill/>
            <a:miter lim="800000"/>
            <a:headEnd/>
            <a:tailEnd/>
          </a:ln>
        </p:spPr>
        <p:txBody>
          <a:bodyPr wrap="none">
            <a:spAutoFit/>
          </a:bodyPr>
          <a:lstStyle/>
          <a:p>
            <a:r>
              <a:rPr lang="en-US" sz="1000" b="1">
                <a:latin typeface="Verdana" pitchFamily="34" charset="0"/>
              </a:rPr>
              <a:t>Receipt Label</a:t>
            </a:r>
          </a:p>
          <a:p>
            <a:r>
              <a:rPr lang="en-US" sz="1000" b="1">
                <a:latin typeface="Verdana" pitchFamily="34" charset="0"/>
              </a:rPr>
              <a:t>Printer</a:t>
            </a:r>
          </a:p>
          <a:p>
            <a:r>
              <a:rPr lang="en-US" sz="1000">
                <a:latin typeface="Verdana" pitchFamily="34" charset="0"/>
              </a:rPr>
              <a:t> </a:t>
            </a:r>
            <a:endParaRPr lang="en-US" sz="1000" b="1">
              <a:solidFill>
                <a:srgbClr val="94324C"/>
              </a:solidFill>
              <a:latin typeface="Verdana" pitchFamily="34" charset="0"/>
            </a:endParaRPr>
          </a:p>
        </p:txBody>
      </p:sp>
      <p:sp>
        <p:nvSpPr>
          <p:cNvPr id="22539" name="Text Box 12"/>
          <p:cNvSpPr txBox="1">
            <a:spLocks noChangeArrowheads="1"/>
          </p:cNvSpPr>
          <p:nvPr/>
        </p:nvSpPr>
        <p:spPr bwMode="auto">
          <a:xfrm>
            <a:off x="4343400" y="2686050"/>
            <a:ext cx="1746250" cy="298450"/>
          </a:xfrm>
          <a:prstGeom prst="rect">
            <a:avLst/>
          </a:prstGeom>
          <a:noFill/>
          <a:ln w="9525">
            <a:noFill/>
            <a:miter lim="800000"/>
            <a:headEnd/>
            <a:tailEnd/>
          </a:ln>
        </p:spPr>
        <p:txBody>
          <a:bodyPr wrap="none">
            <a:spAutoFit/>
          </a:bodyPr>
          <a:lstStyle/>
          <a:p>
            <a:r>
              <a:rPr lang="en-US" sz="1000" b="1">
                <a:latin typeface="Verdana" pitchFamily="34" charset="0"/>
              </a:rPr>
              <a:t>7167 Receipt/Slip</a:t>
            </a:r>
          </a:p>
          <a:p>
            <a:r>
              <a:rPr lang="en-US" sz="1000" b="1">
                <a:latin typeface="Verdana" pitchFamily="34" charset="0"/>
              </a:rPr>
              <a:t>Check Flip</a:t>
            </a:r>
            <a:r>
              <a:rPr lang="en-US" sz="1000">
                <a:latin typeface="Verdana" pitchFamily="34" charset="0"/>
              </a:rPr>
              <a:t> -&gt; </a:t>
            </a:r>
            <a:r>
              <a:rPr lang="en-US" sz="1000" b="1">
                <a:latin typeface="Verdana" pitchFamily="34" charset="0"/>
              </a:rPr>
              <a:t>Non Flip</a:t>
            </a:r>
            <a:endParaRPr lang="en-US" sz="1000">
              <a:latin typeface="Verdana" pitchFamily="34" charset="0"/>
            </a:endParaRPr>
          </a:p>
        </p:txBody>
      </p:sp>
      <p:sp>
        <p:nvSpPr>
          <p:cNvPr id="22540" name="Text Box 13"/>
          <p:cNvSpPr txBox="1">
            <a:spLocks noChangeArrowheads="1"/>
          </p:cNvSpPr>
          <p:nvPr/>
        </p:nvSpPr>
        <p:spPr bwMode="auto">
          <a:xfrm>
            <a:off x="7239000" y="2514600"/>
            <a:ext cx="1724025" cy="412750"/>
          </a:xfrm>
          <a:prstGeom prst="rect">
            <a:avLst/>
          </a:prstGeom>
          <a:noFill/>
          <a:ln w="9525">
            <a:noFill/>
            <a:miter lim="800000"/>
            <a:headEnd/>
            <a:tailEnd/>
          </a:ln>
        </p:spPr>
        <p:txBody>
          <a:bodyPr wrap="none">
            <a:spAutoFit/>
          </a:bodyPr>
          <a:lstStyle/>
          <a:p>
            <a:r>
              <a:rPr lang="en-US" sz="1000" b="1">
                <a:latin typeface="Verdana" pitchFamily="34" charset="0"/>
              </a:rPr>
              <a:t>7168 R/S RS232 2ST</a:t>
            </a:r>
          </a:p>
          <a:p>
            <a:r>
              <a:rPr lang="en-US" sz="1000" b="1">
                <a:latin typeface="Verdana" pitchFamily="34" charset="0"/>
              </a:rPr>
              <a:t>Check flip -&gt; Non Flip</a:t>
            </a:r>
          </a:p>
          <a:p>
            <a:r>
              <a:rPr lang="en-US" sz="1000">
                <a:latin typeface="Verdana" pitchFamily="34" charset="0"/>
              </a:rPr>
              <a:t>  </a:t>
            </a:r>
          </a:p>
        </p:txBody>
      </p:sp>
      <p:sp>
        <p:nvSpPr>
          <p:cNvPr id="22541" name="Text Box 14"/>
          <p:cNvSpPr txBox="1">
            <a:spLocks noChangeArrowheads="1"/>
          </p:cNvSpPr>
          <p:nvPr/>
        </p:nvSpPr>
        <p:spPr bwMode="auto">
          <a:xfrm>
            <a:off x="228600" y="2628900"/>
            <a:ext cx="1217613" cy="549275"/>
          </a:xfrm>
          <a:prstGeom prst="rect">
            <a:avLst/>
          </a:prstGeom>
          <a:noFill/>
          <a:ln w="9525">
            <a:noFill/>
            <a:miter lim="800000"/>
            <a:headEnd/>
            <a:tailEnd/>
          </a:ln>
        </p:spPr>
        <p:txBody>
          <a:bodyPr wrap="none">
            <a:spAutoFit/>
          </a:bodyPr>
          <a:lstStyle/>
          <a:p>
            <a:r>
              <a:rPr lang="en-US" sz="1000">
                <a:latin typeface="Verdana" pitchFamily="34" charset="0"/>
              </a:rPr>
              <a:t>Darden, Disney,</a:t>
            </a:r>
          </a:p>
          <a:p>
            <a:r>
              <a:rPr lang="en-US" sz="1000">
                <a:latin typeface="Verdana" pitchFamily="34" charset="0"/>
              </a:rPr>
              <a:t>Panda, BK, Aldi,</a:t>
            </a:r>
          </a:p>
          <a:p>
            <a:endParaRPr lang="en-US" sz="1000">
              <a:latin typeface="Verdana" pitchFamily="34" charset="0"/>
            </a:endParaRPr>
          </a:p>
        </p:txBody>
      </p:sp>
      <p:sp>
        <p:nvSpPr>
          <p:cNvPr id="22542" name="Text Box 15"/>
          <p:cNvSpPr txBox="1">
            <a:spLocks noChangeArrowheads="1"/>
          </p:cNvSpPr>
          <p:nvPr/>
        </p:nvSpPr>
        <p:spPr bwMode="auto">
          <a:xfrm>
            <a:off x="2590800" y="2073275"/>
            <a:ext cx="1366838" cy="854075"/>
          </a:xfrm>
          <a:prstGeom prst="rect">
            <a:avLst/>
          </a:prstGeom>
          <a:noFill/>
          <a:ln w="9525">
            <a:noFill/>
            <a:miter lim="800000"/>
            <a:headEnd/>
            <a:tailEnd/>
          </a:ln>
        </p:spPr>
        <p:txBody>
          <a:bodyPr wrap="none">
            <a:spAutoFit/>
          </a:bodyPr>
          <a:lstStyle/>
          <a:p>
            <a:r>
              <a:rPr lang="en-US" sz="1000">
                <a:latin typeface="Verdana" pitchFamily="34" charset="0"/>
              </a:rPr>
              <a:t>Sainsbury, Home</a:t>
            </a:r>
          </a:p>
          <a:p>
            <a:r>
              <a:rPr lang="en-US" sz="1000">
                <a:latin typeface="Verdana" pitchFamily="34" charset="0"/>
              </a:rPr>
              <a:t>Hardware, Disney,</a:t>
            </a:r>
          </a:p>
          <a:p>
            <a:r>
              <a:rPr lang="en-US" sz="1000">
                <a:latin typeface="Verdana" pitchFamily="34" charset="0"/>
              </a:rPr>
              <a:t> Papa Johns, </a:t>
            </a:r>
          </a:p>
          <a:p>
            <a:r>
              <a:rPr lang="en-US" sz="1000">
                <a:latin typeface="Verdana" pitchFamily="34" charset="0"/>
              </a:rPr>
              <a:t>David Jones</a:t>
            </a:r>
          </a:p>
          <a:p>
            <a:endParaRPr lang="en-US" sz="1000">
              <a:latin typeface="Verdana" pitchFamily="34" charset="0"/>
            </a:endParaRPr>
          </a:p>
        </p:txBody>
      </p:sp>
      <p:sp>
        <p:nvSpPr>
          <p:cNvPr id="22543" name="Text Box 16"/>
          <p:cNvSpPr txBox="1">
            <a:spLocks noChangeArrowheads="1"/>
          </p:cNvSpPr>
          <p:nvPr/>
        </p:nvSpPr>
        <p:spPr bwMode="auto">
          <a:xfrm>
            <a:off x="1371600" y="2400300"/>
            <a:ext cx="1146175" cy="701675"/>
          </a:xfrm>
          <a:prstGeom prst="rect">
            <a:avLst/>
          </a:prstGeom>
          <a:noFill/>
          <a:ln w="9525">
            <a:noFill/>
            <a:miter lim="800000"/>
            <a:headEnd/>
            <a:tailEnd/>
          </a:ln>
        </p:spPr>
        <p:txBody>
          <a:bodyPr wrap="none">
            <a:spAutoFit/>
          </a:bodyPr>
          <a:lstStyle/>
          <a:p>
            <a:r>
              <a:rPr lang="en-US" sz="1000">
                <a:latin typeface="Verdana" pitchFamily="34" charset="0"/>
              </a:rPr>
              <a:t>Wendy’s, QT</a:t>
            </a:r>
          </a:p>
          <a:p>
            <a:r>
              <a:rPr lang="en-US" sz="1000">
                <a:latin typeface="Verdana" pitchFamily="34" charset="0"/>
              </a:rPr>
              <a:t>Burger King,</a:t>
            </a:r>
          </a:p>
          <a:p>
            <a:r>
              <a:rPr lang="en-US" sz="1000">
                <a:latin typeface="Verdana" pitchFamily="34" charset="0"/>
              </a:rPr>
              <a:t>Panera, Disney</a:t>
            </a:r>
          </a:p>
          <a:p>
            <a:endParaRPr lang="en-US" sz="1000">
              <a:latin typeface="Verdana" pitchFamily="34" charset="0"/>
            </a:endParaRPr>
          </a:p>
        </p:txBody>
      </p:sp>
      <p:sp>
        <p:nvSpPr>
          <p:cNvPr id="22544" name="Text Box 17"/>
          <p:cNvSpPr txBox="1">
            <a:spLocks noChangeArrowheads="1"/>
          </p:cNvSpPr>
          <p:nvPr/>
        </p:nvSpPr>
        <p:spPr bwMode="auto">
          <a:xfrm>
            <a:off x="4135438" y="1346200"/>
            <a:ext cx="1884362" cy="549275"/>
          </a:xfrm>
          <a:prstGeom prst="rect">
            <a:avLst/>
          </a:prstGeom>
          <a:noFill/>
          <a:ln w="9525">
            <a:noFill/>
            <a:miter lim="800000"/>
            <a:headEnd/>
            <a:tailEnd/>
          </a:ln>
        </p:spPr>
        <p:txBody>
          <a:bodyPr wrap="none">
            <a:spAutoFit/>
          </a:bodyPr>
          <a:lstStyle/>
          <a:p>
            <a:r>
              <a:rPr lang="en-US" sz="1000">
                <a:latin typeface="Verdana" pitchFamily="34" charset="0"/>
              </a:rPr>
              <a:t>Macy’s, Target, Toys R Us,</a:t>
            </a:r>
          </a:p>
          <a:p>
            <a:r>
              <a:rPr lang="en-US" sz="1000">
                <a:latin typeface="Verdana" pitchFamily="34" charset="0"/>
              </a:rPr>
              <a:t>Home Depot</a:t>
            </a:r>
          </a:p>
          <a:p>
            <a:endParaRPr lang="en-US" sz="1000">
              <a:latin typeface="Verdana" pitchFamily="34" charset="0"/>
            </a:endParaRPr>
          </a:p>
        </p:txBody>
      </p:sp>
      <p:sp>
        <p:nvSpPr>
          <p:cNvPr id="22545" name="Rectangle 18"/>
          <p:cNvSpPr>
            <a:spLocks noChangeArrowheads="1"/>
          </p:cNvSpPr>
          <p:nvPr/>
        </p:nvSpPr>
        <p:spPr bwMode="auto">
          <a:xfrm>
            <a:off x="6781800" y="1543050"/>
            <a:ext cx="609600" cy="285750"/>
          </a:xfrm>
          <a:prstGeom prst="rect">
            <a:avLst/>
          </a:prstGeom>
          <a:solidFill>
            <a:schemeClr val="bg1"/>
          </a:solidFill>
          <a:ln w="9525">
            <a:noFill/>
            <a:miter lim="800000"/>
            <a:headEnd/>
            <a:tailEnd/>
          </a:ln>
        </p:spPr>
        <p:txBody>
          <a:bodyPr wrap="none" anchor="ctr"/>
          <a:lstStyle/>
          <a:p>
            <a:endParaRPr lang="en-US"/>
          </a:p>
        </p:txBody>
      </p:sp>
      <p:pic>
        <p:nvPicPr>
          <p:cNvPr id="22546" name="Picture 19" descr="CD276_06a_RP7168"/>
          <p:cNvPicPr>
            <a:picLocks noChangeAspect="1" noChangeArrowheads="1"/>
          </p:cNvPicPr>
          <p:nvPr/>
        </p:nvPicPr>
        <p:blipFill>
          <a:blip r:embed="rId6">
            <a:clrChange>
              <a:clrFrom>
                <a:srgbClr val="FFFFFF"/>
              </a:clrFrom>
              <a:clrTo>
                <a:srgbClr val="FFFFFF">
                  <a:alpha val="0"/>
                </a:srgbClr>
              </a:clrTo>
            </a:clrChange>
          </a:blip>
          <a:srcRect l="19800" t="19501" r="25400" b="15500"/>
          <a:stretch>
            <a:fillRect/>
          </a:stretch>
        </p:blipFill>
        <p:spPr bwMode="auto">
          <a:xfrm>
            <a:off x="5867400" y="1303338"/>
            <a:ext cx="2128838" cy="1333500"/>
          </a:xfrm>
          <a:prstGeom prst="rect">
            <a:avLst/>
          </a:prstGeom>
          <a:noFill/>
          <a:ln w="9525">
            <a:noFill/>
            <a:miter lim="800000"/>
            <a:headEnd/>
            <a:tailEnd/>
          </a:ln>
        </p:spPr>
      </p:pic>
      <p:sp>
        <p:nvSpPr>
          <p:cNvPr id="22547" name="Text Box 20"/>
          <p:cNvSpPr txBox="1">
            <a:spLocks noChangeArrowheads="1"/>
          </p:cNvSpPr>
          <p:nvPr/>
        </p:nvSpPr>
        <p:spPr bwMode="auto">
          <a:xfrm>
            <a:off x="6019800" y="971550"/>
            <a:ext cx="2381250" cy="549275"/>
          </a:xfrm>
          <a:prstGeom prst="rect">
            <a:avLst/>
          </a:prstGeom>
          <a:noFill/>
          <a:ln w="9525">
            <a:noFill/>
            <a:miter lim="800000"/>
            <a:headEnd/>
            <a:tailEnd/>
          </a:ln>
        </p:spPr>
        <p:txBody>
          <a:bodyPr wrap="none">
            <a:spAutoFit/>
          </a:bodyPr>
          <a:lstStyle/>
          <a:p>
            <a:r>
              <a:rPr lang="en-US" sz="1000">
                <a:latin typeface="Verdana" pitchFamily="34" charset="0"/>
              </a:rPr>
              <a:t>Walmart, Brookshire's, Supervalu,</a:t>
            </a:r>
          </a:p>
          <a:p>
            <a:r>
              <a:rPr lang="en-US" sz="1000">
                <a:latin typeface="Verdana" pitchFamily="34" charset="0"/>
              </a:rPr>
              <a:t>Whole Foods, Sam Wholesale</a:t>
            </a:r>
          </a:p>
          <a:p>
            <a:endParaRPr lang="en-US" sz="1000">
              <a:latin typeface="Verdana" pitchFamily="34" charset="0"/>
            </a:endParaRPr>
          </a:p>
        </p:txBody>
      </p:sp>
      <p:sp>
        <p:nvSpPr>
          <p:cNvPr id="22548" name="Text Box 21"/>
          <p:cNvSpPr txBox="1">
            <a:spLocks noChangeArrowheads="1"/>
          </p:cNvSpPr>
          <p:nvPr/>
        </p:nvSpPr>
        <p:spPr bwMode="auto">
          <a:xfrm>
            <a:off x="7162800" y="2857500"/>
            <a:ext cx="1682750" cy="298450"/>
          </a:xfrm>
          <a:prstGeom prst="rect">
            <a:avLst/>
          </a:prstGeom>
          <a:noFill/>
          <a:ln w="9525">
            <a:noFill/>
            <a:miter lim="800000"/>
            <a:headEnd/>
            <a:tailEnd/>
          </a:ln>
        </p:spPr>
        <p:txBody>
          <a:bodyPr wrap="none">
            <a:spAutoFit/>
          </a:bodyPr>
          <a:lstStyle/>
          <a:p>
            <a:r>
              <a:rPr lang="en-US" sz="1000" b="1">
                <a:latin typeface="Verdana" pitchFamily="34" charset="0"/>
              </a:rPr>
              <a:t>7168 R/S RS485 2ST</a:t>
            </a:r>
          </a:p>
          <a:p>
            <a:r>
              <a:rPr lang="en-US" sz="1000">
                <a:latin typeface="Verdana" pitchFamily="34" charset="0"/>
              </a:rPr>
              <a:t> </a:t>
            </a:r>
          </a:p>
        </p:txBody>
      </p:sp>
      <p:sp>
        <p:nvSpPr>
          <p:cNvPr id="22549" name="Text Box 22"/>
          <p:cNvSpPr txBox="1">
            <a:spLocks noChangeArrowheads="1"/>
          </p:cNvSpPr>
          <p:nvPr/>
        </p:nvSpPr>
        <p:spPr bwMode="auto">
          <a:xfrm>
            <a:off x="4953000" y="4533900"/>
            <a:ext cx="3813175" cy="304800"/>
          </a:xfrm>
          <a:prstGeom prst="rect">
            <a:avLst/>
          </a:prstGeom>
          <a:solidFill>
            <a:srgbClr val="FFFF99"/>
          </a:solidFill>
          <a:ln w="9525">
            <a:noFill/>
            <a:miter lim="800000"/>
            <a:headEnd/>
            <a:tailEnd/>
          </a:ln>
        </p:spPr>
        <p:txBody>
          <a:bodyPr wrap="none">
            <a:spAutoFit/>
          </a:bodyPr>
          <a:lstStyle/>
          <a:p>
            <a:r>
              <a:rPr lang="en-US" sz="1400" b="1">
                <a:latin typeface="Verdana" pitchFamily="34" charset="0"/>
              </a:rPr>
              <a:t>Hospitality, Hypermkt, GMS, Big Box</a:t>
            </a:r>
          </a:p>
        </p:txBody>
      </p:sp>
      <p:sp>
        <p:nvSpPr>
          <p:cNvPr id="22550" name="Text Box 23"/>
          <p:cNvSpPr txBox="1">
            <a:spLocks noChangeArrowheads="1"/>
          </p:cNvSpPr>
          <p:nvPr/>
        </p:nvSpPr>
        <p:spPr bwMode="auto">
          <a:xfrm>
            <a:off x="157163" y="4457700"/>
            <a:ext cx="3805237" cy="304800"/>
          </a:xfrm>
          <a:prstGeom prst="rect">
            <a:avLst/>
          </a:prstGeom>
          <a:solidFill>
            <a:srgbClr val="FFFF99"/>
          </a:solidFill>
          <a:ln w="9525">
            <a:noFill/>
            <a:miter lim="800000"/>
            <a:headEnd/>
            <a:tailEnd/>
          </a:ln>
        </p:spPr>
        <p:txBody>
          <a:bodyPr wrap="none">
            <a:spAutoFit/>
          </a:bodyPr>
          <a:lstStyle/>
          <a:p>
            <a:r>
              <a:rPr lang="en-US" sz="1400" b="1">
                <a:latin typeface="Verdana" pitchFamily="34" charset="0"/>
              </a:rPr>
              <a:t>Hospitality, C-store, Speciality Store</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ChangeArrowheads="1"/>
          </p:cNvSpPr>
          <p:nvPr/>
        </p:nvSpPr>
        <p:spPr bwMode="auto">
          <a:xfrm>
            <a:off x="152400" y="1600200"/>
            <a:ext cx="4800600" cy="3328988"/>
          </a:xfrm>
          <a:prstGeom prst="rect">
            <a:avLst/>
          </a:prstGeom>
          <a:noFill/>
          <a:ln w="9525">
            <a:noFill/>
            <a:miter lim="800000"/>
            <a:headEnd/>
            <a:tailEnd/>
          </a:ln>
        </p:spPr>
        <p:txBody>
          <a:bodyPr lIns="91435" tIns="45718" rIns="91435" bIns="45718"/>
          <a:lstStyle/>
          <a:p>
            <a:pPr marL="520700" lvl="1" indent="-200025" defTabSz="639763" eaLnBrk="0" hangingPunct="0">
              <a:lnSpc>
                <a:spcPct val="130000"/>
              </a:lnSpc>
              <a:spcBef>
                <a:spcPct val="100000"/>
              </a:spcBef>
              <a:buFontTx/>
              <a:buChar char="–"/>
            </a:pPr>
            <a:endParaRPr lang="en-US" sz="1400">
              <a:latin typeface="Verdana" pitchFamily="34" charset="0"/>
            </a:endParaRPr>
          </a:p>
        </p:txBody>
      </p:sp>
      <p:sp>
        <p:nvSpPr>
          <p:cNvPr id="66562" name="Rectangle 4"/>
          <p:cNvSpPr>
            <a:spLocks noGrp="1"/>
          </p:cNvSpPr>
          <p:nvPr>
            <p:ph type="body" sz="half" idx="4294967295"/>
          </p:nvPr>
        </p:nvSpPr>
        <p:spPr bwMode="gray">
          <a:xfrm>
            <a:off x="4800600" y="892175"/>
            <a:ext cx="4105275" cy="3394075"/>
          </a:xfrm>
        </p:spPr>
        <p:txBody>
          <a:bodyPr lIns="91435" tIns="45718" rIns="91435" bIns="45718"/>
          <a:lstStyle/>
          <a:p>
            <a:pPr eaLnBrk="1" hangingPunct="1">
              <a:lnSpc>
                <a:spcPct val="90000"/>
              </a:lnSpc>
            </a:pPr>
            <a:r>
              <a:rPr lang="en-US" smtClean="0">
                <a:solidFill>
                  <a:srgbClr val="2EB135"/>
                </a:solidFill>
                <a:latin typeface="Arial" charset="0"/>
                <a:cs typeface="Arial" charset="0"/>
              </a:rPr>
              <a:t>NCR Series II Printers have Power Management and Receipt Reduction Built-in</a:t>
            </a:r>
          </a:p>
          <a:p>
            <a:pPr eaLnBrk="1" hangingPunct="1">
              <a:lnSpc>
                <a:spcPct val="90000"/>
              </a:lnSpc>
            </a:pPr>
            <a:endParaRPr lang="en-US" smtClean="0">
              <a:solidFill>
                <a:srgbClr val="2EB135"/>
              </a:solidFill>
              <a:latin typeface="Arial" charset="0"/>
              <a:cs typeface="Arial" charset="0"/>
            </a:endParaRPr>
          </a:p>
          <a:p>
            <a:pPr eaLnBrk="1" hangingPunct="1">
              <a:lnSpc>
                <a:spcPct val="90000"/>
              </a:lnSpc>
            </a:pPr>
            <a:r>
              <a:rPr lang="en-US" sz="1400" smtClean="0">
                <a:latin typeface="Arial" charset="0"/>
                <a:cs typeface="Arial" charset="0"/>
              </a:rPr>
              <a:t>Power Options:</a:t>
            </a:r>
          </a:p>
          <a:p>
            <a:pPr lvl="1" eaLnBrk="1" hangingPunct="1">
              <a:lnSpc>
                <a:spcPct val="90000"/>
              </a:lnSpc>
              <a:buClr>
                <a:schemeClr val="tx1"/>
              </a:buClr>
            </a:pPr>
            <a:r>
              <a:rPr lang="en-US" sz="1400" smtClean="0">
                <a:latin typeface="Arial" charset="0"/>
                <a:cs typeface="Arial" charset="0"/>
              </a:rPr>
              <a:t> Standby Mode</a:t>
            </a:r>
          </a:p>
          <a:p>
            <a:pPr lvl="1" eaLnBrk="1" hangingPunct="1">
              <a:lnSpc>
                <a:spcPct val="90000"/>
              </a:lnSpc>
              <a:buClr>
                <a:schemeClr val="tx1"/>
              </a:buClr>
            </a:pPr>
            <a:r>
              <a:rPr lang="en-US" sz="1400" smtClean="0">
                <a:latin typeface="Arial" charset="0"/>
                <a:cs typeface="Arial" charset="0"/>
              </a:rPr>
              <a:t> Power-off Mode</a:t>
            </a:r>
          </a:p>
          <a:p>
            <a:pPr lvl="1" eaLnBrk="1" hangingPunct="1">
              <a:lnSpc>
                <a:spcPct val="90000"/>
              </a:lnSpc>
              <a:buClr>
                <a:schemeClr val="tx1"/>
              </a:buClr>
            </a:pPr>
            <a:r>
              <a:rPr lang="en-US" sz="1400" smtClean="0">
                <a:latin typeface="Arial" charset="0"/>
                <a:cs typeface="Arial" charset="0"/>
              </a:rPr>
              <a:t> Lean Receipt Utility Options</a:t>
            </a:r>
          </a:p>
          <a:p>
            <a:pPr eaLnBrk="1" hangingPunct="1">
              <a:lnSpc>
                <a:spcPct val="90000"/>
              </a:lnSpc>
              <a:buClr>
                <a:schemeClr val="tx1"/>
              </a:buClr>
              <a:buFont typeface="Times New Roman" pitchFamily="18" charset="0"/>
              <a:buNone/>
            </a:pPr>
            <a:endParaRPr lang="en-US" sz="1400" smtClean="0">
              <a:latin typeface="Arial" charset="0"/>
              <a:cs typeface="Arial" charset="0"/>
            </a:endParaRPr>
          </a:p>
          <a:p>
            <a:pPr eaLnBrk="1" hangingPunct="1">
              <a:lnSpc>
                <a:spcPct val="90000"/>
              </a:lnSpc>
              <a:buClr>
                <a:schemeClr val="tx1"/>
              </a:buClr>
              <a:buFont typeface="Times New Roman" pitchFamily="18" charset="0"/>
              <a:buNone/>
            </a:pPr>
            <a:r>
              <a:rPr lang="en-US" sz="1400" smtClean="0">
                <a:latin typeface="Arial" charset="0"/>
                <a:cs typeface="Arial" charset="0"/>
              </a:rPr>
              <a:t>Paper Options:</a:t>
            </a:r>
          </a:p>
          <a:p>
            <a:pPr lvl="1" eaLnBrk="1" hangingPunct="1">
              <a:lnSpc>
                <a:spcPct val="90000"/>
              </a:lnSpc>
              <a:buClr>
                <a:schemeClr val="tx1"/>
              </a:buClr>
            </a:pPr>
            <a:r>
              <a:rPr lang="en-US" sz="1400" smtClean="0">
                <a:latin typeface="Arial" charset="0"/>
                <a:cs typeface="Arial" charset="0"/>
              </a:rPr>
              <a:t> Lean Receipt Utility Options</a:t>
            </a:r>
          </a:p>
          <a:p>
            <a:pPr lvl="1" eaLnBrk="1" hangingPunct="1">
              <a:lnSpc>
                <a:spcPct val="90000"/>
              </a:lnSpc>
              <a:buClr>
                <a:schemeClr val="tx1"/>
              </a:buClr>
            </a:pPr>
            <a:r>
              <a:rPr lang="en-US" sz="1400" smtClean="0">
                <a:latin typeface="Arial" charset="0"/>
                <a:cs typeface="Arial" charset="0"/>
              </a:rPr>
              <a:t> Flexible Paper Savings</a:t>
            </a:r>
            <a:endParaRPr lang="en-US" sz="1300" smtClean="0">
              <a:latin typeface="Arial" charset="0"/>
              <a:cs typeface="Arial" charset="0"/>
            </a:endParaRPr>
          </a:p>
        </p:txBody>
      </p:sp>
      <p:grpSp>
        <p:nvGrpSpPr>
          <p:cNvPr id="66563" name="Group 5"/>
          <p:cNvGrpSpPr>
            <a:grpSpLocks/>
          </p:cNvGrpSpPr>
          <p:nvPr/>
        </p:nvGrpSpPr>
        <p:grpSpPr bwMode="auto">
          <a:xfrm>
            <a:off x="814388" y="1428750"/>
            <a:ext cx="3714750" cy="2628900"/>
            <a:chOff x="240" y="960"/>
            <a:chExt cx="2766" cy="2448"/>
          </a:xfrm>
        </p:grpSpPr>
        <p:pic>
          <p:nvPicPr>
            <p:cNvPr id="66567" name="Picture 6" descr="CD361_50_RET_RealPOS-Multifunction-Printer-Series-II-7167"/>
            <p:cNvPicPr>
              <a:picLocks noChangeAspect="1" noChangeArrowheads="1"/>
            </p:cNvPicPr>
            <p:nvPr/>
          </p:nvPicPr>
          <p:blipFill>
            <a:blip r:embed="rId3">
              <a:clrChange>
                <a:clrFrom>
                  <a:srgbClr val="FFFFFF"/>
                </a:clrFrom>
                <a:clrTo>
                  <a:srgbClr val="FFFFFF">
                    <a:alpha val="0"/>
                  </a:srgbClr>
                </a:clrTo>
              </a:clrChange>
            </a:blip>
            <a:srcRect l="12578" t="13330" r="11006" b="632"/>
            <a:stretch>
              <a:fillRect/>
            </a:stretch>
          </p:blipFill>
          <p:spPr bwMode="auto">
            <a:xfrm>
              <a:off x="240" y="960"/>
              <a:ext cx="1610" cy="2352"/>
            </a:xfrm>
            <a:prstGeom prst="rect">
              <a:avLst/>
            </a:prstGeom>
            <a:noFill/>
            <a:ln w="9525">
              <a:noFill/>
              <a:miter lim="800000"/>
              <a:headEnd/>
              <a:tailEnd/>
            </a:ln>
          </p:spPr>
        </p:pic>
        <p:pic>
          <p:nvPicPr>
            <p:cNvPr id="66568" name="Picture 7" descr="CD356_08_RET_RP_Receipt_printer_719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344" y="1488"/>
              <a:ext cx="1662" cy="1920"/>
            </a:xfrm>
            <a:prstGeom prst="rect">
              <a:avLst/>
            </a:prstGeom>
            <a:noFill/>
            <a:ln w="9525">
              <a:noFill/>
              <a:miter lim="800000"/>
              <a:headEnd/>
              <a:tailEnd/>
            </a:ln>
          </p:spPr>
        </p:pic>
      </p:grpSp>
      <p:pic>
        <p:nvPicPr>
          <p:cNvPr id="66564" name="Picture 8"/>
          <p:cNvPicPr>
            <a:picLocks noChangeAspect="1" noChangeArrowheads="1"/>
          </p:cNvPicPr>
          <p:nvPr/>
        </p:nvPicPr>
        <p:blipFill>
          <a:blip r:embed="rId5"/>
          <a:srcRect/>
          <a:stretch>
            <a:fillRect/>
          </a:stretch>
        </p:blipFill>
        <p:spPr bwMode="auto">
          <a:xfrm>
            <a:off x="814388" y="3683000"/>
            <a:ext cx="703262" cy="542925"/>
          </a:xfrm>
          <a:prstGeom prst="rect">
            <a:avLst/>
          </a:prstGeom>
          <a:noFill/>
          <a:ln w="9525">
            <a:noFill/>
            <a:miter lim="800000"/>
            <a:headEnd/>
            <a:tailEnd/>
          </a:ln>
        </p:spPr>
      </p:pic>
      <p:sp>
        <p:nvSpPr>
          <p:cNvPr id="66565" name="Rectangle 9"/>
          <p:cNvSpPr>
            <a:spLocks noGrp="1"/>
          </p:cNvSpPr>
          <p:nvPr>
            <p:ph type="body" sz="half" idx="4294967295"/>
          </p:nvPr>
        </p:nvSpPr>
        <p:spPr>
          <a:xfrm>
            <a:off x="614363" y="4257675"/>
            <a:ext cx="4724400" cy="288925"/>
          </a:xfrm>
        </p:spPr>
        <p:txBody>
          <a:bodyPr lIns="102413" tIns="51206" rIns="102413" bIns="51206"/>
          <a:lstStyle/>
          <a:p>
            <a:pPr eaLnBrk="1" hangingPunct="1"/>
            <a:r>
              <a:rPr lang="en-US" sz="1200" i="1" smtClean="0">
                <a:latin typeface="Arial" charset="0"/>
                <a:cs typeface="Arial" charset="0"/>
              </a:rPr>
              <a:t>ENERGY STAR ready Series II printers!</a:t>
            </a:r>
          </a:p>
        </p:txBody>
      </p:sp>
      <p:sp>
        <p:nvSpPr>
          <p:cNvPr id="66566" name="Rectangle 10"/>
          <p:cNvSpPr>
            <a:spLocks noGrp="1"/>
          </p:cNvSpPr>
          <p:nvPr>
            <p:ph type="title" idx="4294967295"/>
          </p:nvPr>
        </p:nvSpPr>
        <p:spPr>
          <a:xfrm>
            <a:off x="585788" y="9525"/>
            <a:ext cx="8229600" cy="603250"/>
          </a:xfrm>
        </p:spPr>
        <p:txBody>
          <a:bodyPr lIns="91435" tIns="45718" rIns="91435" bIns="45718"/>
          <a:lstStyle/>
          <a:p>
            <a:pPr eaLnBrk="1" hangingPunct="1"/>
            <a:r>
              <a:rPr lang="en-US" smtClean="0">
                <a:latin typeface="Arial" charset="0"/>
                <a:cs typeface="Arial" charset="0"/>
              </a:rPr>
              <a:t>Series II Lean Receipt Utility</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p:cNvSpPr>
          <p:nvPr>
            <p:ph type="title"/>
          </p:nvPr>
        </p:nvSpPr>
        <p:spPr>
          <a:xfrm>
            <a:off x="638175" y="0"/>
            <a:ext cx="8229600" cy="809625"/>
          </a:xfrm>
        </p:spPr>
        <p:txBody>
          <a:bodyPr/>
          <a:lstStyle/>
          <a:p>
            <a:pPr eaLnBrk="1" hangingPunct="1"/>
            <a:r>
              <a:rPr lang="en-US" altLang="ja-JP" sz="3200" b="0" i="1" smtClean="0">
                <a:latin typeface="Arial" charset="0"/>
                <a:cs typeface="Arial" charset="0"/>
              </a:rPr>
              <a:t/>
            </a:r>
            <a:br>
              <a:rPr lang="en-US" altLang="ja-JP" sz="3200" b="0" i="1" smtClean="0">
                <a:latin typeface="Arial" charset="0"/>
                <a:cs typeface="Arial" charset="0"/>
              </a:rPr>
            </a:br>
            <a:endParaRPr lang="en-US" sz="3200" b="0" i="1" smtClean="0">
              <a:latin typeface="Arial" charset="0"/>
              <a:ea typeface="MS PGothic" pitchFamily="34" charset="-128"/>
              <a:cs typeface="Arial" charset="0"/>
            </a:endParaRPr>
          </a:p>
        </p:txBody>
      </p:sp>
      <p:sp>
        <p:nvSpPr>
          <p:cNvPr id="65538" name="Rectangle 3"/>
          <p:cNvSpPr>
            <a:spLocks noGrp="1"/>
          </p:cNvSpPr>
          <p:nvPr>
            <p:ph type="body" idx="1"/>
          </p:nvPr>
        </p:nvSpPr>
        <p:spPr>
          <a:xfrm>
            <a:off x="676275" y="809625"/>
            <a:ext cx="8229600" cy="4149725"/>
          </a:xfrm>
        </p:spPr>
        <p:txBody>
          <a:bodyPr/>
          <a:lstStyle/>
          <a:p>
            <a:pPr marL="381000" indent="-381000" defTabSz="914400" eaLnBrk="1" hangingPunct="1">
              <a:lnSpc>
                <a:spcPct val="80000"/>
              </a:lnSpc>
            </a:pPr>
            <a:r>
              <a:rPr lang="en-US" altLang="ja-JP" u="sng" smtClean="0">
                <a:latin typeface="Arial" charset="0"/>
                <a:cs typeface="Arial" charset="0"/>
              </a:rPr>
              <a:t>Standby Mode (Default setting)</a:t>
            </a:r>
          </a:p>
          <a:p>
            <a:pPr marL="381000" indent="-381000" defTabSz="914400" eaLnBrk="1" hangingPunct="1">
              <a:lnSpc>
                <a:spcPct val="80000"/>
              </a:lnSpc>
              <a:buClr>
                <a:schemeClr val="tx1"/>
              </a:buClr>
              <a:buFont typeface="Wingdings" pitchFamily="2" charset="2"/>
              <a:buChar char="§"/>
            </a:pPr>
            <a:r>
              <a:rPr lang="en-US" altLang="ja-JP" smtClean="0">
                <a:latin typeface="Arial" charset="0"/>
                <a:cs typeface="Arial" charset="0"/>
              </a:rPr>
              <a:t>When printer is idle after a defined amount of time, it goes to standby mode which reduces the power consumption.</a:t>
            </a:r>
          </a:p>
          <a:p>
            <a:pPr marL="381000" indent="-381000" defTabSz="914400" eaLnBrk="1" hangingPunct="1">
              <a:lnSpc>
                <a:spcPct val="80000"/>
              </a:lnSpc>
              <a:buClr>
                <a:schemeClr val="tx1"/>
              </a:buClr>
              <a:buFont typeface="Wingdings" pitchFamily="2" charset="2"/>
              <a:buChar char="§"/>
            </a:pPr>
            <a:r>
              <a:rPr lang="en-US" altLang="ja-JP" smtClean="0">
                <a:latin typeface="Arial" charset="0"/>
                <a:cs typeface="Arial" charset="0"/>
              </a:rPr>
              <a:t>It will return to the normal mode as soon as print data is received. This function is automatically controlled by the printer. </a:t>
            </a:r>
          </a:p>
          <a:p>
            <a:pPr marL="381000" indent="-381000" defTabSz="914400" eaLnBrk="1" hangingPunct="1">
              <a:lnSpc>
                <a:spcPct val="80000"/>
              </a:lnSpc>
              <a:buClr>
                <a:schemeClr val="tx1"/>
              </a:buClr>
              <a:buFont typeface="Wingdings" pitchFamily="2" charset="2"/>
              <a:buChar char="§"/>
            </a:pPr>
            <a:r>
              <a:rPr lang="en-US" altLang="ja-JP" smtClean="0">
                <a:latin typeface="Arial" charset="0"/>
                <a:cs typeface="Arial" charset="0"/>
              </a:rPr>
              <a:t>NOTE:  While an application has the OPOS/JavaPOS service enabled, the printer remains active.  When the printer is not in use, the OPOS/JavaPOS service must be disabled to allow the printer to go into Standby or Off Mode.</a:t>
            </a:r>
          </a:p>
          <a:p>
            <a:pPr marL="381000" indent="-381000" defTabSz="914400" eaLnBrk="1" hangingPunct="1">
              <a:lnSpc>
                <a:spcPct val="80000"/>
              </a:lnSpc>
            </a:pPr>
            <a:r>
              <a:rPr lang="en-US" altLang="ja-JP" u="sng" smtClean="0">
                <a:latin typeface="Arial" charset="0"/>
                <a:cs typeface="Arial" charset="0"/>
              </a:rPr>
              <a:t>Power-Off Mode</a:t>
            </a:r>
          </a:p>
          <a:p>
            <a:pPr marL="381000" indent="-381000" defTabSz="914400" eaLnBrk="1" hangingPunct="1">
              <a:lnSpc>
                <a:spcPct val="80000"/>
              </a:lnSpc>
              <a:buClr>
                <a:schemeClr val="tx1"/>
              </a:buClr>
              <a:buFont typeface="Wingdings" pitchFamily="2" charset="2"/>
              <a:buChar char="§"/>
            </a:pPr>
            <a:r>
              <a:rPr lang="en-US" altLang="ja-JP" smtClean="0">
                <a:latin typeface="Arial" charset="0"/>
                <a:cs typeface="Arial" charset="0"/>
              </a:rPr>
              <a:t>When configured, the printer goes to the Power-Off mode after a specified time is passed in idle condition. </a:t>
            </a:r>
            <a:r>
              <a:rPr lang="en-US" altLang="ja-JP" u="sng" smtClean="0">
                <a:latin typeface="Arial" charset="0"/>
                <a:cs typeface="Arial" charset="0"/>
              </a:rPr>
              <a:t>To exit this mode, an operator needs to press the form feed key.</a:t>
            </a:r>
            <a:endParaRPr lang="en-US" altLang="ja-JP" b="1" u="sng" smtClean="0">
              <a:latin typeface="Arial" charset="0"/>
              <a:cs typeface="Arial" charset="0"/>
            </a:endParaRPr>
          </a:p>
          <a:p>
            <a:pPr marL="381000" indent="-381000" defTabSz="914400" eaLnBrk="1" hangingPunct="1">
              <a:lnSpc>
                <a:spcPct val="80000"/>
              </a:lnSpc>
              <a:buClr>
                <a:schemeClr val="tx1"/>
              </a:buClr>
              <a:buFont typeface="Wingdings" pitchFamily="2" charset="2"/>
              <a:buChar char="§"/>
            </a:pPr>
            <a:r>
              <a:rPr lang="en-US" altLang="ja-JP" smtClean="0">
                <a:latin typeface="Arial" charset="0"/>
                <a:cs typeface="Arial" charset="0"/>
              </a:rPr>
              <a:t>NOTE:  While an application has the OPOS/JavaPOS service enabled, the printer remains active.  When the printer is not in use, the OPOS/JavaPOS service must be disabled to allow the printer to go into Standby or Off Mode.</a:t>
            </a:r>
            <a:endParaRPr lang="en-US" altLang="ja-JP" b="1" u="sng" smtClean="0">
              <a:latin typeface="Arial" charset="0"/>
              <a:cs typeface="Arial" charset="0"/>
            </a:endParaRPr>
          </a:p>
          <a:p>
            <a:pPr marL="381000" indent="-381000" defTabSz="914400" eaLnBrk="1" hangingPunct="1">
              <a:lnSpc>
                <a:spcPct val="80000"/>
              </a:lnSpc>
              <a:buClr>
                <a:schemeClr val="tx1"/>
              </a:buClr>
              <a:buFont typeface="Wingdings" pitchFamily="2" charset="2"/>
              <a:buChar char="§"/>
            </a:pPr>
            <a:r>
              <a:rPr lang="en-US" altLang="ja-JP" smtClean="0">
                <a:latin typeface="Arial" charset="0"/>
                <a:cs typeface="Arial" charset="0"/>
              </a:rPr>
              <a:t>From an application’s standpoint, it is same condition as the printer power off condition in this mode.  Data is not received if printer is turned off. </a:t>
            </a:r>
            <a:endParaRPr lang="en-US" smtClean="0">
              <a:latin typeface="Arial" charset="0"/>
              <a:ea typeface="MS PGothic" pitchFamily="34" charset="-128"/>
              <a:cs typeface="Arial" charset="0"/>
            </a:endParaRPr>
          </a:p>
        </p:txBody>
      </p:sp>
      <p:sp>
        <p:nvSpPr>
          <p:cNvPr id="65539" name="Rectangle 2"/>
          <p:cNvSpPr>
            <a:spLocks/>
          </p:cNvSpPr>
          <p:nvPr/>
        </p:nvSpPr>
        <p:spPr bwMode="auto">
          <a:xfrm>
            <a:off x="638175" y="0"/>
            <a:ext cx="8229600" cy="603250"/>
          </a:xfrm>
          <a:prstGeom prst="rect">
            <a:avLst/>
          </a:prstGeom>
          <a:noFill/>
          <a:ln w="9525">
            <a:noFill/>
            <a:miter lim="800000"/>
            <a:headEnd/>
            <a:tailEnd/>
          </a:ln>
        </p:spPr>
        <p:txBody>
          <a:bodyPr lIns="64008" tIns="32004" rIns="64008" bIns="32004" anchor="ctr"/>
          <a:lstStyle/>
          <a:p>
            <a:r>
              <a:rPr lang="en-US" sz="2800" b="1">
                <a:solidFill>
                  <a:srgbClr val="7F7F7F"/>
                </a:solidFill>
              </a:rPr>
              <a:t>Power Saving Options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p:cNvSpPr>
          <p:nvPr>
            <p:ph type="title" idx="4294967295"/>
          </p:nvPr>
        </p:nvSpPr>
        <p:spPr/>
        <p:txBody>
          <a:bodyPr lIns="64008" tIns="32004" rIns="64008" bIns="32004"/>
          <a:lstStyle/>
          <a:p>
            <a:pPr eaLnBrk="1" hangingPunct="1"/>
            <a:r>
              <a:rPr lang="en-US" smtClean="0">
                <a:latin typeface="Arial" charset="0"/>
                <a:cs typeface="Arial" charset="0"/>
              </a:rPr>
              <a:t>Series II Lean Receipt – Paper Saving Options</a:t>
            </a:r>
          </a:p>
        </p:txBody>
      </p:sp>
      <p:sp>
        <p:nvSpPr>
          <p:cNvPr id="69634" name="Rectangle 3"/>
          <p:cNvSpPr>
            <a:spLocks noGrp="1"/>
          </p:cNvSpPr>
          <p:nvPr>
            <p:ph type="body" sz="half" idx="4294967295"/>
          </p:nvPr>
        </p:nvSpPr>
        <p:spPr>
          <a:xfrm>
            <a:off x="638175" y="874713"/>
            <a:ext cx="4800600" cy="3394075"/>
          </a:xfrm>
        </p:spPr>
        <p:txBody>
          <a:bodyPr lIns="102413" tIns="51206" rIns="102413" bIns="51206"/>
          <a:lstStyle/>
          <a:p>
            <a:pPr eaLnBrk="1" hangingPunct="1"/>
            <a:r>
              <a:rPr lang="en-US" sz="1200" smtClean="0">
                <a:latin typeface="Arial" charset="0"/>
                <a:cs typeface="Arial" charset="0"/>
              </a:rPr>
              <a:t>The Lean Receipt utility allows for easy receipt changes to save a little or as much paper as you choose.</a:t>
            </a:r>
          </a:p>
        </p:txBody>
      </p:sp>
      <p:sp>
        <p:nvSpPr>
          <p:cNvPr id="130052" name="AutoShape 4"/>
          <p:cNvSpPr>
            <a:spLocks noChangeArrowheads="1"/>
          </p:cNvSpPr>
          <p:nvPr/>
        </p:nvSpPr>
        <p:spPr bwMode="auto">
          <a:xfrm>
            <a:off x="762000" y="1657350"/>
            <a:ext cx="1600200" cy="342900"/>
          </a:xfrm>
          <a:prstGeom prst="roundRect">
            <a:avLst>
              <a:gd name="adj" fmla="val 16667"/>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Lean Receipt</a:t>
            </a:r>
          </a:p>
          <a:p>
            <a:pPr algn="ctr" defTabSz="914400">
              <a:defRPr/>
            </a:pPr>
            <a:r>
              <a:rPr lang="en-US" sz="1200"/>
              <a:t>Setup Utility</a:t>
            </a:r>
          </a:p>
        </p:txBody>
      </p:sp>
      <p:sp>
        <p:nvSpPr>
          <p:cNvPr id="130053" name="AutoShape 5"/>
          <p:cNvSpPr>
            <a:spLocks noChangeArrowheads="1"/>
          </p:cNvSpPr>
          <p:nvPr/>
        </p:nvSpPr>
        <p:spPr bwMode="auto">
          <a:xfrm>
            <a:off x="1600200" y="2171700"/>
            <a:ext cx="1600200" cy="342900"/>
          </a:xfrm>
          <a:prstGeom prst="roundRect">
            <a:avLst>
              <a:gd name="adj" fmla="val 16667"/>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Paper Reduction </a:t>
            </a:r>
          </a:p>
          <a:p>
            <a:pPr algn="ctr" defTabSz="914400">
              <a:defRPr/>
            </a:pPr>
            <a:r>
              <a:rPr lang="en-US" sz="1200"/>
              <a:t>Options</a:t>
            </a:r>
          </a:p>
        </p:txBody>
      </p:sp>
      <p:sp>
        <p:nvSpPr>
          <p:cNvPr id="130054" name="AutoShape 6"/>
          <p:cNvSpPr>
            <a:spLocks noChangeArrowheads="1"/>
          </p:cNvSpPr>
          <p:nvPr/>
        </p:nvSpPr>
        <p:spPr bwMode="auto">
          <a:xfrm>
            <a:off x="2667000" y="2700338"/>
            <a:ext cx="2209800" cy="214312"/>
          </a:xfrm>
          <a:prstGeom prst="roundRect">
            <a:avLst>
              <a:gd name="adj" fmla="val 16667"/>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Extra Upper Space Reduction</a:t>
            </a:r>
          </a:p>
        </p:txBody>
      </p:sp>
      <p:sp>
        <p:nvSpPr>
          <p:cNvPr id="130055" name="AutoShape 7"/>
          <p:cNvSpPr>
            <a:spLocks noChangeArrowheads="1"/>
          </p:cNvSpPr>
          <p:nvPr/>
        </p:nvSpPr>
        <p:spPr bwMode="auto">
          <a:xfrm>
            <a:off x="2667000" y="2986088"/>
            <a:ext cx="2209800" cy="214312"/>
          </a:xfrm>
          <a:prstGeom prst="roundRect">
            <a:avLst>
              <a:gd name="adj" fmla="val 16667"/>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Extra Lower Space Reduction </a:t>
            </a:r>
          </a:p>
        </p:txBody>
      </p:sp>
      <p:sp>
        <p:nvSpPr>
          <p:cNvPr id="130056" name="AutoShape 8"/>
          <p:cNvSpPr>
            <a:spLocks noChangeArrowheads="1"/>
          </p:cNvSpPr>
          <p:nvPr/>
        </p:nvSpPr>
        <p:spPr bwMode="auto">
          <a:xfrm>
            <a:off x="2667000" y="3271838"/>
            <a:ext cx="2209800" cy="214312"/>
          </a:xfrm>
          <a:prstGeom prst="roundRect">
            <a:avLst>
              <a:gd name="adj" fmla="val 16667"/>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Line Space Reduction </a:t>
            </a:r>
          </a:p>
        </p:txBody>
      </p:sp>
      <p:sp>
        <p:nvSpPr>
          <p:cNvPr id="130057" name="AutoShape 9"/>
          <p:cNvSpPr>
            <a:spLocks noChangeArrowheads="1"/>
          </p:cNvSpPr>
          <p:nvPr/>
        </p:nvSpPr>
        <p:spPr bwMode="auto">
          <a:xfrm>
            <a:off x="2667000" y="3557588"/>
            <a:ext cx="2209800" cy="214312"/>
          </a:xfrm>
          <a:prstGeom prst="roundRect">
            <a:avLst>
              <a:gd name="adj" fmla="val 16667"/>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Line Feed Reduction</a:t>
            </a:r>
          </a:p>
        </p:txBody>
      </p:sp>
      <p:sp>
        <p:nvSpPr>
          <p:cNvPr id="130058" name="AutoShape 10"/>
          <p:cNvSpPr>
            <a:spLocks noChangeArrowheads="1"/>
          </p:cNvSpPr>
          <p:nvPr/>
        </p:nvSpPr>
        <p:spPr bwMode="auto">
          <a:xfrm>
            <a:off x="2667000" y="3843338"/>
            <a:ext cx="2209800" cy="214312"/>
          </a:xfrm>
          <a:prstGeom prst="roundRect">
            <a:avLst>
              <a:gd name="adj" fmla="val 16667"/>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Bar Code Height Reduction </a:t>
            </a:r>
          </a:p>
        </p:txBody>
      </p:sp>
      <p:sp>
        <p:nvSpPr>
          <p:cNvPr id="130059" name="AutoShape 11"/>
          <p:cNvSpPr>
            <a:spLocks noChangeArrowheads="1"/>
          </p:cNvSpPr>
          <p:nvPr/>
        </p:nvSpPr>
        <p:spPr bwMode="auto">
          <a:xfrm>
            <a:off x="2667000" y="4129088"/>
            <a:ext cx="2209800"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Registered Logo Reduction </a:t>
            </a:r>
          </a:p>
        </p:txBody>
      </p:sp>
      <p:sp>
        <p:nvSpPr>
          <p:cNvPr id="130060" name="AutoShape 12"/>
          <p:cNvSpPr>
            <a:spLocks noChangeArrowheads="1"/>
          </p:cNvSpPr>
          <p:nvPr/>
        </p:nvSpPr>
        <p:spPr bwMode="auto">
          <a:xfrm>
            <a:off x="2667000" y="4414838"/>
            <a:ext cx="2209800"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Double Height Font Reduction </a:t>
            </a:r>
          </a:p>
        </p:txBody>
      </p:sp>
      <p:grpSp>
        <p:nvGrpSpPr>
          <p:cNvPr id="69644" name="Group 13"/>
          <p:cNvGrpSpPr>
            <a:grpSpLocks/>
          </p:cNvGrpSpPr>
          <p:nvPr/>
        </p:nvGrpSpPr>
        <p:grpSpPr bwMode="auto">
          <a:xfrm>
            <a:off x="1981200" y="2571750"/>
            <a:ext cx="381000" cy="687388"/>
            <a:chOff x="1584" y="2064"/>
            <a:chExt cx="571" cy="577"/>
          </a:xfrm>
        </p:grpSpPr>
        <p:sp>
          <p:nvSpPr>
            <p:cNvPr id="69668" name="Line 14"/>
            <p:cNvSpPr>
              <a:spLocks noChangeShapeType="1"/>
            </p:cNvSpPr>
            <p:nvPr/>
          </p:nvSpPr>
          <p:spPr bwMode="auto">
            <a:xfrm>
              <a:off x="1584" y="2064"/>
              <a:ext cx="1" cy="576"/>
            </a:xfrm>
            <a:prstGeom prst="line">
              <a:avLst/>
            </a:prstGeom>
            <a:noFill/>
            <a:ln w="28575">
              <a:solidFill>
                <a:schemeClr val="tx1"/>
              </a:solidFill>
              <a:round/>
              <a:headEnd/>
              <a:tailEnd/>
            </a:ln>
          </p:spPr>
          <p:txBody>
            <a:bodyPr/>
            <a:lstStyle/>
            <a:p>
              <a:endParaRPr lang="en-US"/>
            </a:p>
          </p:txBody>
        </p:sp>
        <p:sp>
          <p:nvSpPr>
            <p:cNvPr id="69669" name="Line 15"/>
            <p:cNvSpPr>
              <a:spLocks noChangeShapeType="1"/>
            </p:cNvSpPr>
            <p:nvPr/>
          </p:nvSpPr>
          <p:spPr bwMode="auto">
            <a:xfrm>
              <a:off x="1584" y="2640"/>
              <a:ext cx="571" cy="1"/>
            </a:xfrm>
            <a:prstGeom prst="line">
              <a:avLst/>
            </a:prstGeom>
            <a:noFill/>
            <a:ln w="28575">
              <a:solidFill>
                <a:schemeClr val="tx1"/>
              </a:solidFill>
              <a:round/>
              <a:headEnd/>
              <a:tailEnd/>
            </a:ln>
          </p:spPr>
          <p:txBody>
            <a:bodyPr/>
            <a:lstStyle/>
            <a:p>
              <a:endParaRPr lang="en-US"/>
            </a:p>
          </p:txBody>
        </p:sp>
      </p:grpSp>
      <p:grpSp>
        <p:nvGrpSpPr>
          <p:cNvPr id="69645" name="Group 16"/>
          <p:cNvGrpSpPr>
            <a:grpSpLocks/>
          </p:cNvGrpSpPr>
          <p:nvPr/>
        </p:nvGrpSpPr>
        <p:grpSpPr bwMode="auto">
          <a:xfrm>
            <a:off x="2362200" y="2757488"/>
            <a:ext cx="160338" cy="1828800"/>
            <a:chOff x="2400" y="2064"/>
            <a:chExt cx="101" cy="1729"/>
          </a:xfrm>
        </p:grpSpPr>
        <p:sp>
          <p:nvSpPr>
            <p:cNvPr id="69665" name="Line 17"/>
            <p:cNvSpPr>
              <a:spLocks noChangeShapeType="1"/>
            </p:cNvSpPr>
            <p:nvPr/>
          </p:nvSpPr>
          <p:spPr bwMode="auto">
            <a:xfrm flipV="1">
              <a:off x="2400" y="2064"/>
              <a:ext cx="1" cy="1728"/>
            </a:xfrm>
            <a:prstGeom prst="line">
              <a:avLst/>
            </a:prstGeom>
            <a:noFill/>
            <a:ln w="28575">
              <a:solidFill>
                <a:schemeClr val="tx1"/>
              </a:solidFill>
              <a:round/>
              <a:headEnd/>
              <a:tailEnd/>
            </a:ln>
          </p:spPr>
          <p:txBody>
            <a:bodyPr/>
            <a:lstStyle/>
            <a:p>
              <a:endParaRPr lang="en-US"/>
            </a:p>
          </p:txBody>
        </p:sp>
        <p:sp>
          <p:nvSpPr>
            <p:cNvPr id="69666" name="Line 18"/>
            <p:cNvSpPr>
              <a:spLocks noChangeShapeType="1"/>
            </p:cNvSpPr>
            <p:nvPr/>
          </p:nvSpPr>
          <p:spPr bwMode="auto">
            <a:xfrm>
              <a:off x="2400" y="3792"/>
              <a:ext cx="101" cy="1"/>
            </a:xfrm>
            <a:prstGeom prst="line">
              <a:avLst/>
            </a:prstGeom>
            <a:noFill/>
            <a:ln w="28575">
              <a:solidFill>
                <a:schemeClr val="tx1"/>
              </a:solidFill>
              <a:round/>
              <a:headEnd/>
              <a:tailEnd/>
            </a:ln>
          </p:spPr>
          <p:txBody>
            <a:bodyPr/>
            <a:lstStyle/>
            <a:p>
              <a:endParaRPr lang="en-US"/>
            </a:p>
          </p:txBody>
        </p:sp>
        <p:sp>
          <p:nvSpPr>
            <p:cNvPr id="69667" name="Line 19"/>
            <p:cNvSpPr>
              <a:spLocks noChangeShapeType="1"/>
            </p:cNvSpPr>
            <p:nvPr/>
          </p:nvSpPr>
          <p:spPr bwMode="auto">
            <a:xfrm>
              <a:off x="2400" y="2064"/>
              <a:ext cx="101" cy="1"/>
            </a:xfrm>
            <a:prstGeom prst="line">
              <a:avLst/>
            </a:prstGeom>
            <a:noFill/>
            <a:ln w="28575">
              <a:solidFill>
                <a:schemeClr val="tx1"/>
              </a:solidFill>
              <a:round/>
              <a:headEnd/>
              <a:tailEnd/>
            </a:ln>
          </p:spPr>
          <p:txBody>
            <a:bodyPr/>
            <a:lstStyle/>
            <a:p>
              <a:endParaRPr lang="en-US"/>
            </a:p>
          </p:txBody>
        </p:sp>
      </p:grpSp>
      <p:grpSp>
        <p:nvGrpSpPr>
          <p:cNvPr id="69646" name="Group 20"/>
          <p:cNvGrpSpPr>
            <a:grpSpLocks/>
          </p:cNvGrpSpPr>
          <p:nvPr/>
        </p:nvGrpSpPr>
        <p:grpSpPr bwMode="auto">
          <a:xfrm>
            <a:off x="1143000" y="2057400"/>
            <a:ext cx="320675" cy="301625"/>
            <a:chOff x="480" y="1284"/>
            <a:chExt cx="202" cy="253"/>
          </a:xfrm>
        </p:grpSpPr>
        <p:sp>
          <p:nvSpPr>
            <p:cNvPr id="69663" name="Line 21"/>
            <p:cNvSpPr>
              <a:spLocks noChangeShapeType="1"/>
            </p:cNvSpPr>
            <p:nvPr/>
          </p:nvSpPr>
          <p:spPr bwMode="auto">
            <a:xfrm>
              <a:off x="480" y="1284"/>
              <a:ext cx="1" cy="252"/>
            </a:xfrm>
            <a:prstGeom prst="line">
              <a:avLst/>
            </a:prstGeom>
            <a:noFill/>
            <a:ln w="28575">
              <a:solidFill>
                <a:schemeClr val="tx1"/>
              </a:solidFill>
              <a:round/>
              <a:headEnd/>
              <a:tailEnd/>
            </a:ln>
          </p:spPr>
          <p:txBody>
            <a:bodyPr/>
            <a:lstStyle/>
            <a:p>
              <a:endParaRPr lang="en-US"/>
            </a:p>
          </p:txBody>
        </p:sp>
        <p:sp>
          <p:nvSpPr>
            <p:cNvPr id="69664" name="Line 22"/>
            <p:cNvSpPr>
              <a:spLocks noChangeShapeType="1"/>
            </p:cNvSpPr>
            <p:nvPr/>
          </p:nvSpPr>
          <p:spPr bwMode="auto">
            <a:xfrm>
              <a:off x="480" y="1536"/>
              <a:ext cx="202" cy="1"/>
            </a:xfrm>
            <a:prstGeom prst="line">
              <a:avLst/>
            </a:prstGeom>
            <a:noFill/>
            <a:ln w="28575">
              <a:solidFill>
                <a:schemeClr val="tx1"/>
              </a:solidFill>
              <a:round/>
              <a:headEnd/>
              <a:tailEnd/>
            </a:ln>
          </p:spPr>
          <p:txBody>
            <a:bodyPr/>
            <a:lstStyle/>
            <a:p>
              <a:endParaRPr lang="en-US"/>
            </a:p>
          </p:txBody>
        </p:sp>
      </p:grpSp>
      <p:sp>
        <p:nvSpPr>
          <p:cNvPr id="130071" name="AutoShape 23"/>
          <p:cNvSpPr>
            <a:spLocks noChangeArrowheads="1"/>
          </p:cNvSpPr>
          <p:nvPr/>
        </p:nvSpPr>
        <p:spPr bwMode="auto">
          <a:xfrm>
            <a:off x="457200" y="4414838"/>
            <a:ext cx="1279525"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Unique to NCR </a:t>
            </a:r>
          </a:p>
        </p:txBody>
      </p:sp>
      <p:grpSp>
        <p:nvGrpSpPr>
          <p:cNvPr id="69648" name="Group 24"/>
          <p:cNvGrpSpPr>
            <a:grpSpLocks/>
          </p:cNvGrpSpPr>
          <p:nvPr/>
        </p:nvGrpSpPr>
        <p:grpSpPr bwMode="auto">
          <a:xfrm>
            <a:off x="7248525" y="742950"/>
            <a:ext cx="1449388" cy="2386013"/>
            <a:chOff x="4512" y="624"/>
            <a:chExt cx="967" cy="2004"/>
          </a:xfrm>
        </p:grpSpPr>
        <p:grpSp>
          <p:nvGrpSpPr>
            <p:cNvPr id="69659" name="Group 25"/>
            <p:cNvGrpSpPr>
              <a:grpSpLocks/>
            </p:cNvGrpSpPr>
            <p:nvPr/>
          </p:nvGrpSpPr>
          <p:grpSpPr bwMode="auto">
            <a:xfrm>
              <a:off x="4512" y="624"/>
              <a:ext cx="967" cy="2004"/>
              <a:chOff x="3360" y="576"/>
              <a:chExt cx="967" cy="2004"/>
            </a:xfrm>
          </p:grpSpPr>
          <p:pic>
            <p:nvPicPr>
              <p:cNvPr id="69661" name="Picture 26"/>
              <p:cNvPicPr>
                <a:picLocks noChangeAspect="1" noChangeArrowheads="1"/>
              </p:cNvPicPr>
              <p:nvPr/>
            </p:nvPicPr>
            <p:blipFill>
              <a:blip r:embed="rId2"/>
              <a:srcRect/>
              <a:stretch>
                <a:fillRect/>
              </a:stretch>
            </p:blipFill>
            <p:spPr bwMode="auto">
              <a:xfrm>
                <a:off x="3360" y="576"/>
                <a:ext cx="967" cy="2004"/>
              </a:xfrm>
              <a:prstGeom prst="rect">
                <a:avLst/>
              </a:prstGeom>
              <a:noFill/>
              <a:ln w="9525">
                <a:noFill/>
                <a:miter lim="800000"/>
                <a:headEnd/>
                <a:tailEnd/>
              </a:ln>
            </p:spPr>
          </p:pic>
          <p:sp>
            <p:nvSpPr>
              <p:cNvPr id="69662" name="Rectangle 27"/>
              <p:cNvSpPr>
                <a:spLocks noChangeArrowheads="1"/>
              </p:cNvSpPr>
              <p:nvPr/>
            </p:nvSpPr>
            <p:spPr bwMode="auto">
              <a:xfrm>
                <a:off x="3456" y="780"/>
                <a:ext cx="816" cy="192"/>
              </a:xfrm>
              <a:prstGeom prst="rect">
                <a:avLst/>
              </a:prstGeom>
              <a:solidFill>
                <a:schemeClr val="bg1"/>
              </a:solidFill>
              <a:ln w="9525">
                <a:solidFill>
                  <a:schemeClr val="bg1"/>
                </a:solidFill>
                <a:miter lim="800000"/>
                <a:headEnd/>
                <a:tailEnd/>
              </a:ln>
            </p:spPr>
            <p:txBody>
              <a:bodyPr wrap="none" lIns="64008" tIns="32004" rIns="64008" bIns="32004" anchor="ctr"/>
              <a:lstStyle/>
              <a:p>
                <a:pPr defTabSz="639763"/>
                <a:endParaRPr lang="en-US"/>
              </a:p>
            </p:txBody>
          </p:sp>
        </p:grpSp>
        <p:pic>
          <p:nvPicPr>
            <p:cNvPr id="69660" name="Picture 28"/>
            <p:cNvPicPr>
              <a:picLocks noChangeAspect="1" noChangeArrowheads="1"/>
            </p:cNvPicPr>
            <p:nvPr/>
          </p:nvPicPr>
          <p:blipFill>
            <a:blip r:embed="rId3"/>
            <a:srcRect l="39098" t="33684" r="12782" b="36842"/>
            <a:stretch>
              <a:fillRect/>
            </a:stretch>
          </p:blipFill>
          <p:spPr bwMode="auto">
            <a:xfrm>
              <a:off x="4752" y="816"/>
              <a:ext cx="480" cy="210"/>
            </a:xfrm>
            <a:prstGeom prst="rect">
              <a:avLst/>
            </a:prstGeom>
            <a:noFill/>
            <a:ln w="9525">
              <a:noFill/>
              <a:miter lim="800000"/>
              <a:headEnd/>
              <a:tailEnd/>
            </a:ln>
          </p:spPr>
        </p:pic>
      </p:grpSp>
      <p:grpSp>
        <p:nvGrpSpPr>
          <p:cNvPr id="69649" name="Group 29"/>
          <p:cNvGrpSpPr>
            <a:grpSpLocks/>
          </p:cNvGrpSpPr>
          <p:nvPr/>
        </p:nvGrpSpPr>
        <p:grpSpPr bwMode="auto">
          <a:xfrm>
            <a:off x="5572125" y="742950"/>
            <a:ext cx="1458913" cy="4057650"/>
            <a:chOff x="3456" y="624"/>
            <a:chExt cx="973" cy="3408"/>
          </a:xfrm>
        </p:grpSpPr>
        <p:grpSp>
          <p:nvGrpSpPr>
            <p:cNvPr id="69655" name="Group 30"/>
            <p:cNvGrpSpPr>
              <a:grpSpLocks/>
            </p:cNvGrpSpPr>
            <p:nvPr/>
          </p:nvGrpSpPr>
          <p:grpSpPr bwMode="auto">
            <a:xfrm>
              <a:off x="3456" y="624"/>
              <a:ext cx="973" cy="3408"/>
              <a:chOff x="4512" y="576"/>
              <a:chExt cx="973" cy="3408"/>
            </a:xfrm>
          </p:grpSpPr>
          <p:pic>
            <p:nvPicPr>
              <p:cNvPr id="69657" name="Picture 31"/>
              <p:cNvPicPr>
                <a:picLocks noChangeAspect="1" noChangeArrowheads="1"/>
              </p:cNvPicPr>
              <p:nvPr/>
            </p:nvPicPr>
            <p:blipFill>
              <a:blip r:embed="rId4"/>
              <a:srcRect/>
              <a:stretch>
                <a:fillRect/>
              </a:stretch>
            </p:blipFill>
            <p:spPr bwMode="auto">
              <a:xfrm>
                <a:off x="4512" y="576"/>
                <a:ext cx="973" cy="3408"/>
              </a:xfrm>
              <a:prstGeom prst="rect">
                <a:avLst/>
              </a:prstGeom>
              <a:noFill/>
              <a:ln w="9525">
                <a:noFill/>
                <a:miter lim="800000"/>
                <a:headEnd/>
                <a:tailEnd/>
              </a:ln>
            </p:spPr>
          </p:pic>
          <p:sp>
            <p:nvSpPr>
              <p:cNvPr id="69658" name="Rectangle 32"/>
              <p:cNvSpPr>
                <a:spLocks noChangeArrowheads="1"/>
              </p:cNvSpPr>
              <p:nvPr/>
            </p:nvSpPr>
            <p:spPr bwMode="auto">
              <a:xfrm>
                <a:off x="4704" y="720"/>
                <a:ext cx="576" cy="288"/>
              </a:xfrm>
              <a:prstGeom prst="rect">
                <a:avLst/>
              </a:prstGeom>
              <a:solidFill>
                <a:schemeClr val="bg1"/>
              </a:solidFill>
              <a:ln w="9525">
                <a:solidFill>
                  <a:schemeClr val="bg1"/>
                </a:solidFill>
                <a:miter lim="800000"/>
                <a:headEnd/>
                <a:tailEnd/>
              </a:ln>
            </p:spPr>
            <p:txBody>
              <a:bodyPr wrap="none" lIns="91435" tIns="45718" rIns="91435" bIns="45718" anchor="ctr"/>
              <a:lstStyle/>
              <a:p>
                <a:pPr algn="ctr" defTabSz="914400"/>
                <a:endParaRPr lang="en-US">
                  <a:solidFill>
                    <a:schemeClr val="bg1"/>
                  </a:solidFill>
                </a:endParaRPr>
              </a:p>
            </p:txBody>
          </p:sp>
        </p:grpSp>
        <p:pic>
          <p:nvPicPr>
            <p:cNvPr id="69656" name="Picture 33"/>
            <p:cNvPicPr>
              <a:picLocks noChangeAspect="1" noChangeArrowheads="1"/>
            </p:cNvPicPr>
            <p:nvPr/>
          </p:nvPicPr>
          <p:blipFill>
            <a:blip r:embed="rId3"/>
            <a:srcRect l="39098" t="33684" r="12782" b="36842"/>
            <a:stretch>
              <a:fillRect/>
            </a:stretch>
          </p:blipFill>
          <p:spPr bwMode="auto">
            <a:xfrm>
              <a:off x="3708" y="846"/>
              <a:ext cx="480" cy="210"/>
            </a:xfrm>
            <a:prstGeom prst="rect">
              <a:avLst/>
            </a:prstGeom>
            <a:noFill/>
            <a:ln w="9525">
              <a:noFill/>
              <a:miter lim="800000"/>
              <a:headEnd/>
              <a:tailEnd/>
            </a:ln>
          </p:spPr>
        </p:pic>
      </p:grpSp>
      <p:grpSp>
        <p:nvGrpSpPr>
          <p:cNvPr id="69650" name="Group 34"/>
          <p:cNvGrpSpPr>
            <a:grpSpLocks/>
          </p:cNvGrpSpPr>
          <p:nvPr/>
        </p:nvGrpSpPr>
        <p:grpSpPr bwMode="auto">
          <a:xfrm flipH="1">
            <a:off x="7162800" y="3143250"/>
            <a:ext cx="228600" cy="1657350"/>
            <a:chOff x="2400" y="2064"/>
            <a:chExt cx="101" cy="1729"/>
          </a:xfrm>
        </p:grpSpPr>
        <p:sp>
          <p:nvSpPr>
            <p:cNvPr id="69652" name="Line 35"/>
            <p:cNvSpPr>
              <a:spLocks noChangeShapeType="1"/>
            </p:cNvSpPr>
            <p:nvPr/>
          </p:nvSpPr>
          <p:spPr bwMode="auto">
            <a:xfrm flipV="1">
              <a:off x="2400" y="2064"/>
              <a:ext cx="1" cy="1728"/>
            </a:xfrm>
            <a:prstGeom prst="line">
              <a:avLst/>
            </a:prstGeom>
            <a:noFill/>
            <a:ln w="28575">
              <a:solidFill>
                <a:schemeClr val="tx1"/>
              </a:solidFill>
              <a:round/>
              <a:headEnd/>
              <a:tailEnd/>
            </a:ln>
          </p:spPr>
          <p:txBody>
            <a:bodyPr/>
            <a:lstStyle/>
            <a:p>
              <a:endParaRPr lang="en-US"/>
            </a:p>
          </p:txBody>
        </p:sp>
        <p:sp>
          <p:nvSpPr>
            <p:cNvPr id="69653" name="Line 36"/>
            <p:cNvSpPr>
              <a:spLocks noChangeShapeType="1"/>
            </p:cNvSpPr>
            <p:nvPr/>
          </p:nvSpPr>
          <p:spPr bwMode="auto">
            <a:xfrm>
              <a:off x="2400" y="3792"/>
              <a:ext cx="101" cy="1"/>
            </a:xfrm>
            <a:prstGeom prst="line">
              <a:avLst/>
            </a:prstGeom>
            <a:noFill/>
            <a:ln w="28575">
              <a:solidFill>
                <a:schemeClr val="tx1"/>
              </a:solidFill>
              <a:round/>
              <a:headEnd/>
              <a:tailEnd/>
            </a:ln>
          </p:spPr>
          <p:txBody>
            <a:bodyPr/>
            <a:lstStyle/>
            <a:p>
              <a:endParaRPr lang="en-US"/>
            </a:p>
          </p:txBody>
        </p:sp>
        <p:sp>
          <p:nvSpPr>
            <p:cNvPr id="69654" name="Line 37"/>
            <p:cNvSpPr>
              <a:spLocks noChangeShapeType="1"/>
            </p:cNvSpPr>
            <p:nvPr/>
          </p:nvSpPr>
          <p:spPr bwMode="auto">
            <a:xfrm>
              <a:off x="2400" y="2064"/>
              <a:ext cx="101" cy="1"/>
            </a:xfrm>
            <a:prstGeom prst="line">
              <a:avLst/>
            </a:prstGeom>
            <a:noFill/>
            <a:ln w="28575">
              <a:solidFill>
                <a:schemeClr val="tx1"/>
              </a:solidFill>
              <a:round/>
              <a:headEnd/>
              <a:tailEnd/>
            </a:ln>
          </p:spPr>
          <p:txBody>
            <a:bodyPr/>
            <a:lstStyle/>
            <a:p>
              <a:endParaRPr lang="en-US"/>
            </a:p>
          </p:txBody>
        </p:sp>
      </p:grpSp>
      <p:sp>
        <p:nvSpPr>
          <p:cNvPr id="69651" name="Text Box 38"/>
          <p:cNvSpPr txBox="1">
            <a:spLocks noChangeArrowheads="1"/>
          </p:cNvSpPr>
          <p:nvPr/>
        </p:nvSpPr>
        <p:spPr bwMode="auto">
          <a:xfrm>
            <a:off x="7527925" y="3684588"/>
            <a:ext cx="1463675" cy="825500"/>
          </a:xfrm>
          <a:prstGeom prst="rect">
            <a:avLst/>
          </a:prstGeom>
          <a:noFill/>
          <a:ln w="9525">
            <a:noFill/>
            <a:miter lim="800000"/>
            <a:headEnd/>
            <a:tailEnd/>
          </a:ln>
        </p:spPr>
        <p:txBody>
          <a:bodyPr lIns="91435" tIns="45718" rIns="91435" bIns="45718">
            <a:spAutoFit/>
          </a:bodyPr>
          <a:lstStyle/>
          <a:p>
            <a:pPr defTabSz="914400"/>
            <a:r>
              <a:rPr lang="en-US" b="1">
                <a:solidFill>
                  <a:srgbClr val="2EB135"/>
                </a:solidFill>
              </a:rPr>
              <a:t>up to 41.24% Paper Savings!</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13" name="Rectangle 2"/>
          <p:cNvSpPr>
            <a:spLocks noGrp="1"/>
          </p:cNvSpPr>
          <p:nvPr>
            <p:ph type="title" idx="4294967295"/>
          </p:nvPr>
        </p:nvSpPr>
        <p:spPr/>
        <p:txBody>
          <a:bodyPr lIns="64008" tIns="32004" rIns="64008" bIns="32004"/>
          <a:lstStyle/>
          <a:p>
            <a:pPr eaLnBrk="1" hangingPunct="1"/>
            <a:r>
              <a:rPr lang="en-US" smtClean="0">
                <a:latin typeface="Arial" charset="0"/>
                <a:cs typeface="Arial" charset="0"/>
              </a:rPr>
              <a:t>Lean Receipt – Power Saving Options</a:t>
            </a:r>
          </a:p>
        </p:txBody>
      </p:sp>
      <p:sp>
        <p:nvSpPr>
          <p:cNvPr id="114714" name="Rectangle 3"/>
          <p:cNvSpPr>
            <a:spLocks noGrp="1"/>
          </p:cNvSpPr>
          <p:nvPr>
            <p:ph type="body" sz="half" idx="4294967295"/>
          </p:nvPr>
        </p:nvSpPr>
        <p:spPr>
          <a:xfrm>
            <a:off x="333375" y="857250"/>
            <a:ext cx="5051425" cy="3346450"/>
          </a:xfrm>
        </p:spPr>
        <p:txBody>
          <a:bodyPr lIns="102413" tIns="51206" rIns="102413" bIns="51206"/>
          <a:lstStyle/>
          <a:p>
            <a:pPr eaLnBrk="1" hangingPunct="1"/>
            <a:r>
              <a:rPr lang="en-US" sz="1200" smtClean="0">
                <a:latin typeface="Arial" charset="0"/>
                <a:cs typeface="Arial" charset="0"/>
              </a:rPr>
              <a:t>The Lean Receipt utility also allows you to easily adjust power management options beyond just standby mode and sleep mode.</a:t>
            </a:r>
          </a:p>
          <a:p>
            <a:pPr eaLnBrk="1" hangingPunct="1"/>
            <a:endParaRPr lang="en-US" sz="1200" smtClean="0">
              <a:latin typeface="Arial" charset="0"/>
              <a:cs typeface="Arial" charset="0"/>
            </a:endParaRPr>
          </a:p>
        </p:txBody>
      </p:sp>
      <p:sp>
        <p:nvSpPr>
          <p:cNvPr id="134148" name="AutoShape 4"/>
          <p:cNvSpPr>
            <a:spLocks noChangeArrowheads="1"/>
          </p:cNvSpPr>
          <p:nvPr/>
        </p:nvSpPr>
        <p:spPr bwMode="auto">
          <a:xfrm>
            <a:off x="381000" y="1657350"/>
            <a:ext cx="1676400" cy="342900"/>
          </a:xfrm>
          <a:prstGeom prst="roundRect">
            <a:avLst>
              <a:gd name="adj" fmla="val 16667"/>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Lean Receipt</a:t>
            </a:r>
          </a:p>
          <a:p>
            <a:pPr algn="ctr" defTabSz="914400">
              <a:defRPr/>
            </a:pPr>
            <a:r>
              <a:rPr lang="en-US" sz="1200"/>
              <a:t>Setup Utility</a:t>
            </a:r>
          </a:p>
        </p:txBody>
      </p:sp>
      <p:sp>
        <p:nvSpPr>
          <p:cNvPr id="134149" name="AutoShape 5"/>
          <p:cNvSpPr>
            <a:spLocks noChangeArrowheads="1"/>
          </p:cNvSpPr>
          <p:nvPr/>
        </p:nvSpPr>
        <p:spPr bwMode="auto">
          <a:xfrm>
            <a:off x="1087438" y="2171700"/>
            <a:ext cx="1731962" cy="342900"/>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Power Reduction </a:t>
            </a:r>
          </a:p>
          <a:p>
            <a:pPr algn="ctr" defTabSz="914400">
              <a:defRPr/>
            </a:pPr>
            <a:r>
              <a:rPr lang="en-US" sz="1200"/>
              <a:t>Options from the Receipt</a:t>
            </a:r>
          </a:p>
        </p:txBody>
      </p:sp>
      <p:sp>
        <p:nvSpPr>
          <p:cNvPr id="134150" name="AutoShape 6"/>
          <p:cNvSpPr>
            <a:spLocks noChangeArrowheads="1"/>
          </p:cNvSpPr>
          <p:nvPr/>
        </p:nvSpPr>
        <p:spPr bwMode="auto">
          <a:xfrm>
            <a:off x="2209800" y="2700338"/>
            <a:ext cx="2590800"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Bold Font Reduction</a:t>
            </a:r>
          </a:p>
        </p:txBody>
      </p:sp>
      <p:sp>
        <p:nvSpPr>
          <p:cNvPr id="134151" name="AutoShape 7"/>
          <p:cNvSpPr>
            <a:spLocks noChangeArrowheads="1"/>
          </p:cNvSpPr>
          <p:nvPr/>
        </p:nvSpPr>
        <p:spPr bwMode="auto">
          <a:xfrm>
            <a:off x="2209800" y="2986088"/>
            <a:ext cx="2590800"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Double Width Font Reduction </a:t>
            </a:r>
          </a:p>
        </p:txBody>
      </p:sp>
      <p:sp>
        <p:nvSpPr>
          <p:cNvPr id="134152" name="AutoShape 8"/>
          <p:cNvSpPr>
            <a:spLocks noChangeArrowheads="1"/>
          </p:cNvSpPr>
          <p:nvPr/>
        </p:nvSpPr>
        <p:spPr bwMode="auto">
          <a:xfrm>
            <a:off x="2209800" y="3271838"/>
            <a:ext cx="2590800"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White/Black Reverse Print Reduction </a:t>
            </a:r>
          </a:p>
        </p:txBody>
      </p:sp>
      <p:sp>
        <p:nvSpPr>
          <p:cNvPr id="134153" name="AutoShape 9"/>
          <p:cNvSpPr>
            <a:spLocks noChangeArrowheads="1"/>
          </p:cNvSpPr>
          <p:nvPr/>
        </p:nvSpPr>
        <p:spPr bwMode="auto">
          <a:xfrm>
            <a:off x="2209800" y="3557588"/>
            <a:ext cx="2590800"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Enable Stand-by Mode</a:t>
            </a:r>
          </a:p>
        </p:txBody>
      </p:sp>
      <p:sp>
        <p:nvSpPr>
          <p:cNvPr id="134154" name="AutoShape 10"/>
          <p:cNvSpPr>
            <a:spLocks noChangeArrowheads="1"/>
          </p:cNvSpPr>
          <p:nvPr/>
        </p:nvSpPr>
        <p:spPr bwMode="auto">
          <a:xfrm>
            <a:off x="2209800" y="3843338"/>
            <a:ext cx="2590800"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Enable Power-Off Mode </a:t>
            </a:r>
          </a:p>
        </p:txBody>
      </p:sp>
      <p:sp>
        <p:nvSpPr>
          <p:cNvPr id="134155" name="AutoShape 11"/>
          <p:cNvSpPr>
            <a:spLocks noChangeArrowheads="1"/>
          </p:cNvSpPr>
          <p:nvPr/>
        </p:nvSpPr>
        <p:spPr bwMode="auto">
          <a:xfrm>
            <a:off x="2209800" y="4129088"/>
            <a:ext cx="2590800"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Speed Reduction </a:t>
            </a:r>
          </a:p>
        </p:txBody>
      </p:sp>
      <p:sp>
        <p:nvSpPr>
          <p:cNvPr id="134156" name="AutoShape 12"/>
          <p:cNvSpPr>
            <a:spLocks noChangeArrowheads="1"/>
          </p:cNvSpPr>
          <p:nvPr/>
        </p:nvSpPr>
        <p:spPr bwMode="auto">
          <a:xfrm>
            <a:off x="2209800" y="4414838"/>
            <a:ext cx="2590800"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Density Reduction </a:t>
            </a:r>
          </a:p>
        </p:txBody>
      </p:sp>
      <p:sp>
        <p:nvSpPr>
          <p:cNvPr id="134157" name="AutoShape 13"/>
          <p:cNvSpPr>
            <a:spLocks noChangeArrowheads="1"/>
          </p:cNvSpPr>
          <p:nvPr/>
        </p:nvSpPr>
        <p:spPr bwMode="auto">
          <a:xfrm>
            <a:off x="457200" y="4414838"/>
            <a:ext cx="1341438" cy="214312"/>
          </a:xfrm>
          <a:prstGeom prst="roundRect">
            <a:avLst>
              <a:gd name="adj" fmla="val 16667"/>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200"/>
              <a:t>Unique to NCR </a:t>
            </a:r>
          </a:p>
        </p:txBody>
      </p:sp>
      <p:grpSp>
        <p:nvGrpSpPr>
          <p:cNvPr id="114725" name="Group 14"/>
          <p:cNvGrpSpPr>
            <a:grpSpLocks/>
          </p:cNvGrpSpPr>
          <p:nvPr/>
        </p:nvGrpSpPr>
        <p:grpSpPr bwMode="auto">
          <a:xfrm>
            <a:off x="1524000" y="2571750"/>
            <a:ext cx="381000" cy="687388"/>
            <a:chOff x="1584" y="2064"/>
            <a:chExt cx="571" cy="577"/>
          </a:xfrm>
        </p:grpSpPr>
        <p:sp>
          <p:nvSpPr>
            <p:cNvPr id="114736" name="Line 15"/>
            <p:cNvSpPr>
              <a:spLocks noChangeShapeType="1"/>
            </p:cNvSpPr>
            <p:nvPr/>
          </p:nvSpPr>
          <p:spPr bwMode="auto">
            <a:xfrm>
              <a:off x="1584" y="2064"/>
              <a:ext cx="1" cy="576"/>
            </a:xfrm>
            <a:prstGeom prst="line">
              <a:avLst/>
            </a:prstGeom>
            <a:noFill/>
            <a:ln w="28575">
              <a:solidFill>
                <a:schemeClr val="tx1"/>
              </a:solidFill>
              <a:round/>
              <a:headEnd/>
              <a:tailEnd/>
            </a:ln>
          </p:spPr>
          <p:txBody>
            <a:bodyPr/>
            <a:lstStyle/>
            <a:p>
              <a:endParaRPr lang="en-US"/>
            </a:p>
          </p:txBody>
        </p:sp>
        <p:sp>
          <p:nvSpPr>
            <p:cNvPr id="114737" name="Line 16"/>
            <p:cNvSpPr>
              <a:spLocks noChangeShapeType="1"/>
            </p:cNvSpPr>
            <p:nvPr/>
          </p:nvSpPr>
          <p:spPr bwMode="auto">
            <a:xfrm>
              <a:off x="1584" y="2640"/>
              <a:ext cx="571" cy="1"/>
            </a:xfrm>
            <a:prstGeom prst="line">
              <a:avLst/>
            </a:prstGeom>
            <a:noFill/>
            <a:ln w="28575">
              <a:solidFill>
                <a:schemeClr val="tx1"/>
              </a:solidFill>
              <a:round/>
              <a:headEnd/>
              <a:tailEnd/>
            </a:ln>
          </p:spPr>
          <p:txBody>
            <a:bodyPr/>
            <a:lstStyle/>
            <a:p>
              <a:endParaRPr lang="en-US"/>
            </a:p>
          </p:txBody>
        </p:sp>
      </p:grpSp>
      <p:grpSp>
        <p:nvGrpSpPr>
          <p:cNvPr id="114726" name="Group 17"/>
          <p:cNvGrpSpPr>
            <a:grpSpLocks/>
          </p:cNvGrpSpPr>
          <p:nvPr/>
        </p:nvGrpSpPr>
        <p:grpSpPr bwMode="auto">
          <a:xfrm>
            <a:off x="1905000" y="2743200"/>
            <a:ext cx="160338" cy="1828800"/>
            <a:chOff x="2400" y="2064"/>
            <a:chExt cx="101" cy="1729"/>
          </a:xfrm>
        </p:grpSpPr>
        <p:sp>
          <p:nvSpPr>
            <p:cNvPr id="114733" name="Line 18"/>
            <p:cNvSpPr>
              <a:spLocks noChangeShapeType="1"/>
            </p:cNvSpPr>
            <p:nvPr/>
          </p:nvSpPr>
          <p:spPr bwMode="auto">
            <a:xfrm flipV="1">
              <a:off x="2400" y="2064"/>
              <a:ext cx="1" cy="1728"/>
            </a:xfrm>
            <a:prstGeom prst="line">
              <a:avLst/>
            </a:prstGeom>
            <a:noFill/>
            <a:ln w="28575">
              <a:solidFill>
                <a:schemeClr val="tx1"/>
              </a:solidFill>
              <a:round/>
              <a:headEnd/>
              <a:tailEnd/>
            </a:ln>
          </p:spPr>
          <p:txBody>
            <a:bodyPr/>
            <a:lstStyle/>
            <a:p>
              <a:endParaRPr lang="en-US"/>
            </a:p>
          </p:txBody>
        </p:sp>
        <p:sp>
          <p:nvSpPr>
            <p:cNvPr id="114734" name="Line 19"/>
            <p:cNvSpPr>
              <a:spLocks noChangeShapeType="1"/>
            </p:cNvSpPr>
            <p:nvPr/>
          </p:nvSpPr>
          <p:spPr bwMode="auto">
            <a:xfrm>
              <a:off x="2400" y="3792"/>
              <a:ext cx="101" cy="1"/>
            </a:xfrm>
            <a:prstGeom prst="line">
              <a:avLst/>
            </a:prstGeom>
            <a:noFill/>
            <a:ln w="28575">
              <a:solidFill>
                <a:schemeClr val="tx1"/>
              </a:solidFill>
              <a:round/>
              <a:headEnd/>
              <a:tailEnd/>
            </a:ln>
          </p:spPr>
          <p:txBody>
            <a:bodyPr/>
            <a:lstStyle/>
            <a:p>
              <a:endParaRPr lang="en-US"/>
            </a:p>
          </p:txBody>
        </p:sp>
        <p:sp>
          <p:nvSpPr>
            <p:cNvPr id="114735" name="Line 20"/>
            <p:cNvSpPr>
              <a:spLocks noChangeShapeType="1"/>
            </p:cNvSpPr>
            <p:nvPr/>
          </p:nvSpPr>
          <p:spPr bwMode="auto">
            <a:xfrm>
              <a:off x="2400" y="2064"/>
              <a:ext cx="101" cy="1"/>
            </a:xfrm>
            <a:prstGeom prst="line">
              <a:avLst/>
            </a:prstGeom>
            <a:noFill/>
            <a:ln w="28575">
              <a:solidFill>
                <a:schemeClr val="tx1"/>
              </a:solidFill>
              <a:round/>
              <a:headEnd/>
              <a:tailEnd/>
            </a:ln>
          </p:spPr>
          <p:txBody>
            <a:bodyPr/>
            <a:lstStyle/>
            <a:p>
              <a:endParaRPr lang="en-US"/>
            </a:p>
          </p:txBody>
        </p:sp>
      </p:grpSp>
      <p:grpSp>
        <p:nvGrpSpPr>
          <p:cNvPr id="114727" name="Group 21"/>
          <p:cNvGrpSpPr>
            <a:grpSpLocks/>
          </p:cNvGrpSpPr>
          <p:nvPr/>
        </p:nvGrpSpPr>
        <p:grpSpPr bwMode="auto">
          <a:xfrm>
            <a:off x="685800" y="2057400"/>
            <a:ext cx="320675" cy="301625"/>
            <a:chOff x="480" y="1284"/>
            <a:chExt cx="202" cy="253"/>
          </a:xfrm>
        </p:grpSpPr>
        <p:sp>
          <p:nvSpPr>
            <p:cNvPr id="114731" name="Line 22"/>
            <p:cNvSpPr>
              <a:spLocks noChangeShapeType="1"/>
            </p:cNvSpPr>
            <p:nvPr/>
          </p:nvSpPr>
          <p:spPr bwMode="auto">
            <a:xfrm>
              <a:off x="480" y="1284"/>
              <a:ext cx="1" cy="252"/>
            </a:xfrm>
            <a:prstGeom prst="line">
              <a:avLst/>
            </a:prstGeom>
            <a:noFill/>
            <a:ln w="28575">
              <a:solidFill>
                <a:schemeClr val="tx1"/>
              </a:solidFill>
              <a:round/>
              <a:headEnd/>
              <a:tailEnd/>
            </a:ln>
          </p:spPr>
          <p:txBody>
            <a:bodyPr/>
            <a:lstStyle/>
            <a:p>
              <a:endParaRPr lang="en-US"/>
            </a:p>
          </p:txBody>
        </p:sp>
        <p:sp>
          <p:nvSpPr>
            <p:cNvPr id="114732" name="Line 23"/>
            <p:cNvSpPr>
              <a:spLocks noChangeShapeType="1"/>
            </p:cNvSpPr>
            <p:nvPr/>
          </p:nvSpPr>
          <p:spPr bwMode="auto">
            <a:xfrm>
              <a:off x="480" y="1536"/>
              <a:ext cx="202" cy="1"/>
            </a:xfrm>
            <a:prstGeom prst="line">
              <a:avLst/>
            </a:prstGeom>
            <a:noFill/>
            <a:ln w="28575">
              <a:solidFill>
                <a:schemeClr val="tx1"/>
              </a:solidFill>
              <a:round/>
              <a:headEnd/>
              <a:tailEnd/>
            </a:ln>
          </p:spPr>
          <p:txBody>
            <a:bodyPr/>
            <a:lstStyle/>
            <a:p>
              <a:endParaRPr lang="en-US"/>
            </a:p>
          </p:txBody>
        </p:sp>
      </p:grpSp>
      <p:graphicFrame>
        <p:nvGraphicFramePr>
          <p:cNvPr id="114712" name="Object 24"/>
          <p:cNvGraphicFramePr>
            <a:graphicFrameLocks noChangeAspect="1"/>
          </p:cNvGraphicFramePr>
          <p:nvPr/>
        </p:nvGraphicFramePr>
        <p:xfrm>
          <a:off x="5181600" y="1428750"/>
          <a:ext cx="3937000" cy="2241550"/>
        </p:xfrm>
        <a:graphic>
          <a:graphicData uri="http://schemas.openxmlformats.org/presentationml/2006/ole">
            <p:oleObj spid="_x0000_s114712" name="Chart" r:id="rId3" imgW="5334090" imgH="4048074" progId="MSGraph.Chart.8">
              <p:embed followColorScheme="full"/>
            </p:oleObj>
          </a:graphicData>
        </a:graphic>
      </p:graphicFrame>
      <p:sp>
        <p:nvSpPr>
          <p:cNvPr id="114728" name="Text Box 26"/>
          <p:cNvSpPr txBox="1">
            <a:spLocks noChangeArrowheads="1"/>
          </p:cNvSpPr>
          <p:nvPr/>
        </p:nvSpPr>
        <p:spPr bwMode="auto">
          <a:xfrm rot="-5400000">
            <a:off x="4112419" y="2040731"/>
            <a:ext cx="1957388" cy="276225"/>
          </a:xfrm>
          <a:prstGeom prst="rect">
            <a:avLst/>
          </a:prstGeom>
          <a:noFill/>
          <a:ln w="9525">
            <a:noFill/>
            <a:miter lim="800000"/>
            <a:headEnd/>
            <a:tailEnd/>
          </a:ln>
        </p:spPr>
        <p:txBody>
          <a:bodyPr lIns="64008" tIns="32004" rIns="64008" bIns="32004">
            <a:spAutoFit/>
          </a:bodyPr>
          <a:lstStyle/>
          <a:p>
            <a:pPr defTabSz="639763"/>
            <a:r>
              <a:rPr lang="en-US" sz="1400" b="1">
                <a:solidFill>
                  <a:srgbClr val="2EB135"/>
                </a:solidFill>
              </a:rPr>
              <a:t>Power Consumption</a:t>
            </a:r>
          </a:p>
        </p:txBody>
      </p:sp>
      <p:sp>
        <p:nvSpPr>
          <p:cNvPr id="114729" name="Text Box 27"/>
          <p:cNvSpPr txBox="1">
            <a:spLocks noChangeArrowheads="1"/>
          </p:cNvSpPr>
          <p:nvPr/>
        </p:nvSpPr>
        <p:spPr bwMode="auto">
          <a:xfrm>
            <a:off x="6324600" y="3600450"/>
            <a:ext cx="2514600" cy="196850"/>
          </a:xfrm>
          <a:prstGeom prst="rect">
            <a:avLst/>
          </a:prstGeom>
          <a:noFill/>
          <a:ln w="9525">
            <a:noFill/>
            <a:miter lim="800000"/>
            <a:headEnd/>
            <a:tailEnd/>
          </a:ln>
        </p:spPr>
        <p:txBody>
          <a:bodyPr lIns="64008" tIns="32004" rIns="64008" bIns="32004">
            <a:spAutoFit/>
          </a:bodyPr>
          <a:lstStyle/>
          <a:p>
            <a:pPr defTabSz="639763"/>
            <a:r>
              <a:rPr lang="en-US" sz="1300" b="1">
                <a:solidFill>
                  <a:srgbClr val="2EB135"/>
                </a:solidFill>
              </a:rPr>
              <a:t>Lean Receipt Examples</a:t>
            </a:r>
          </a:p>
        </p:txBody>
      </p:sp>
      <p:sp>
        <p:nvSpPr>
          <p:cNvPr id="114730" name="Text Box 28"/>
          <p:cNvSpPr txBox="1">
            <a:spLocks noChangeArrowheads="1"/>
          </p:cNvSpPr>
          <p:nvPr/>
        </p:nvSpPr>
        <p:spPr bwMode="auto">
          <a:xfrm>
            <a:off x="8229600" y="2228850"/>
            <a:ext cx="914400" cy="231775"/>
          </a:xfrm>
          <a:prstGeom prst="rect">
            <a:avLst/>
          </a:prstGeom>
          <a:solidFill>
            <a:schemeClr val="bg1"/>
          </a:solidFill>
          <a:ln w="9525">
            <a:noFill/>
            <a:miter lim="800000"/>
            <a:headEnd/>
            <a:tailEnd/>
          </a:ln>
        </p:spPr>
        <p:txBody>
          <a:bodyPr lIns="64008" tIns="32004" rIns="64008" bIns="32004">
            <a:spAutoFit/>
          </a:bodyPr>
          <a:lstStyle/>
          <a:p>
            <a:pPr defTabSz="639763"/>
            <a:r>
              <a:rPr lang="en-US" sz="1600" b="1">
                <a:solidFill>
                  <a:srgbClr val="2EB135"/>
                </a:solidFill>
              </a:rPr>
              <a:t>48.91%!</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p:cNvSpPr>
          <p:nvPr>
            <p:ph type="title" idx="4294967295"/>
          </p:nvPr>
        </p:nvSpPr>
        <p:spPr>
          <a:xfrm>
            <a:off x="639763" y="206375"/>
            <a:ext cx="8228012" cy="603250"/>
          </a:xfrm>
        </p:spPr>
        <p:txBody>
          <a:bodyPr lIns="91436" tIns="45718" rIns="91436" bIns="45718"/>
          <a:lstStyle/>
          <a:p>
            <a:pPr eaLnBrk="1" hangingPunct="1"/>
            <a:r>
              <a:rPr lang="en-US" smtClean="0">
                <a:latin typeface="Arial" charset="0"/>
                <a:cs typeface="Arial" charset="0"/>
              </a:rPr>
              <a:t>NCR Printers, The Bottom Line</a:t>
            </a:r>
          </a:p>
        </p:txBody>
      </p:sp>
      <p:pic>
        <p:nvPicPr>
          <p:cNvPr id="8" name="Picture 6" descr="retailer"/>
          <p:cNvPicPr>
            <a:picLocks noChangeAspect="1" noChangeArrowheads="1"/>
          </p:cNvPicPr>
          <p:nvPr/>
        </p:nvPicPr>
        <p:blipFill>
          <a:blip r:embed="rId3"/>
          <a:srcRect/>
          <a:stretch>
            <a:fillRect/>
          </a:stretch>
        </p:blipFill>
        <p:spPr bwMode="auto">
          <a:xfrm>
            <a:off x="885825" y="762000"/>
            <a:ext cx="3429000" cy="4041775"/>
          </a:xfrm>
          <a:prstGeom prst="rect">
            <a:avLst/>
          </a:prstGeom>
          <a:noFill/>
          <a:ln w="9525">
            <a:noFill/>
            <a:miter lim="800000"/>
            <a:headEnd/>
            <a:tailEnd/>
          </a:ln>
        </p:spPr>
      </p:pic>
      <p:grpSp>
        <p:nvGrpSpPr>
          <p:cNvPr id="9" name="Rounded Rectangle 20"/>
          <p:cNvGrpSpPr>
            <a:grpSpLocks/>
          </p:cNvGrpSpPr>
          <p:nvPr/>
        </p:nvGrpSpPr>
        <p:grpSpPr bwMode="auto">
          <a:xfrm>
            <a:off x="5121275" y="1250950"/>
            <a:ext cx="4027488" cy="550863"/>
            <a:chOff x="5161" y="1260"/>
            <a:chExt cx="4059" cy="556"/>
          </a:xfrm>
        </p:grpSpPr>
        <p:pic>
          <p:nvPicPr>
            <p:cNvPr id="122885" name="Rounded Rectangle 20"/>
            <p:cNvPicPr>
              <a:picLocks noChangeArrowheads="1"/>
            </p:cNvPicPr>
            <p:nvPr/>
          </p:nvPicPr>
          <p:blipFill>
            <a:blip r:embed="rId4"/>
            <a:srcRect/>
            <a:stretch>
              <a:fillRect/>
            </a:stretch>
          </p:blipFill>
          <p:spPr bwMode="auto">
            <a:xfrm>
              <a:off x="5161" y="1260"/>
              <a:ext cx="4059" cy="556"/>
            </a:xfrm>
            <a:prstGeom prst="rect">
              <a:avLst/>
            </a:prstGeom>
            <a:noFill/>
            <a:ln w="9525">
              <a:noFill/>
              <a:miter lim="800000"/>
              <a:headEnd/>
              <a:tailEnd/>
            </a:ln>
          </p:spPr>
        </p:pic>
        <p:sp>
          <p:nvSpPr>
            <p:cNvPr id="122886" name="Text Box 6"/>
            <p:cNvSpPr txBox="1">
              <a:spLocks noChangeArrowheads="1"/>
            </p:cNvSpPr>
            <p:nvPr/>
          </p:nvSpPr>
          <p:spPr bwMode="auto">
            <a:xfrm>
              <a:off x="5190" y="1263"/>
              <a:ext cx="4026" cy="548"/>
            </a:xfrm>
            <a:prstGeom prst="rect">
              <a:avLst/>
            </a:prstGeom>
            <a:noFill/>
            <a:ln w="9525">
              <a:noFill/>
              <a:miter lim="800000"/>
              <a:headEnd/>
              <a:tailEnd/>
            </a:ln>
          </p:spPr>
          <p:txBody>
            <a:bodyPr lIns="44998" tIns="67497" rIns="57147" bIns="67497" anchor="ctr"/>
            <a:lstStyle/>
            <a:p>
              <a:pPr marL="280988" indent="-280988" defTabSz="815975"/>
              <a:r>
                <a:rPr lang="en-US" sz="1600">
                  <a:solidFill>
                    <a:schemeClr val="bg1"/>
                  </a:solidFill>
                </a:rPr>
                <a:t>Leading-edge print speeds</a:t>
              </a:r>
            </a:p>
          </p:txBody>
        </p:sp>
      </p:grpSp>
      <p:grpSp>
        <p:nvGrpSpPr>
          <p:cNvPr id="10" name="Round Single Corner Rectangle 9"/>
          <p:cNvGrpSpPr>
            <a:grpSpLocks/>
          </p:cNvGrpSpPr>
          <p:nvPr/>
        </p:nvGrpSpPr>
        <p:grpSpPr bwMode="auto">
          <a:xfrm>
            <a:off x="5121275" y="1858963"/>
            <a:ext cx="4027488" cy="550862"/>
            <a:chOff x="5161" y="1874"/>
            <a:chExt cx="4059" cy="553"/>
          </a:xfrm>
        </p:grpSpPr>
        <p:pic>
          <p:nvPicPr>
            <p:cNvPr id="122888" name="Round Single Corner Rectangle 9"/>
            <p:cNvPicPr>
              <a:picLocks noChangeArrowheads="1"/>
            </p:cNvPicPr>
            <p:nvPr/>
          </p:nvPicPr>
          <p:blipFill>
            <a:blip r:embed="rId5"/>
            <a:srcRect/>
            <a:stretch>
              <a:fillRect/>
            </a:stretch>
          </p:blipFill>
          <p:spPr bwMode="auto">
            <a:xfrm>
              <a:off x="5161" y="1874"/>
              <a:ext cx="4059" cy="553"/>
            </a:xfrm>
            <a:prstGeom prst="rect">
              <a:avLst/>
            </a:prstGeom>
            <a:noFill/>
            <a:ln w="9525">
              <a:noFill/>
              <a:miter lim="800000"/>
              <a:headEnd/>
              <a:tailEnd/>
            </a:ln>
          </p:spPr>
        </p:pic>
        <p:sp>
          <p:nvSpPr>
            <p:cNvPr id="122889" name="Text Box 9"/>
            <p:cNvSpPr txBox="1">
              <a:spLocks noChangeArrowheads="1"/>
            </p:cNvSpPr>
            <p:nvPr/>
          </p:nvSpPr>
          <p:spPr bwMode="auto">
            <a:xfrm>
              <a:off x="5190" y="1876"/>
              <a:ext cx="4026" cy="548"/>
            </a:xfrm>
            <a:prstGeom prst="rect">
              <a:avLst/>
            </a:prstGeom>
            <a:noFill/>
            <a:ln w="9525">
              <a:noFill/>
              <a:miter lim="800000"/>
              <a:headEnd/>
              <a:tailEnd/>
            </a:ln>
          </p:spPr>
          <p:txBody>
            <a:bodyPr lIns="44998" tIns="67497" rIns="57147" bIns="67497" anchor="ctr"/>
            <a:lstStyle/>
            <a:p>
              <a:pPr marL="280988" indent="-280988" defTabSz="815975" eaLnBrk="0" hangingPunct="0">
                <a:spcBef>
                  <a:spcPts val="538"/>
                </a:spcBef>
                <a:spcAft>
                  <a:spcPts val="538"/>
                </a:spcAft>
                <a:buFont typeface="Arial" charset="0"/>
                <a:buNone/>
              </a:pPr>
              <a:r>
                <a:rPr lang="en-US" sz="1600">
                  <a:solidFill>
                    <a:schemeClr val="bg1"/>
                  </a:solidFill>
                </a:rPr>
                <a:t>Differentiated value with innovative printing technologies</a:t>
              </a:r>
            </a:p>
          </p:txBody>
        </p:sp>
      </p:grpSp>
      <p:grpSp>
        <p:nvGrpSpPr>
          <p:cNvPr id="11" name="Round Single Corner Rectangle 10"/>
          <p:cNvGrpSpPr>
            <a:grpSpLocks/>
          </p:cNvGrpSpPr>
          <p:nvPr/>
        </p:nvGrpSpPr>
        <p:grpSpPr bwMode="auto">
          <a:xfrm>
            <a:off x="5121275" y="2465388"/>
            <a:ext cx="4027488" cy="552450"/>
            <a:chOff x="5161" y="2484"/>
            <a:chExt cx="4059" cy="557"/>
          </a:xfrm>
        </p:grpSpPr>
        <p:pic>
          <p:nvPicPr>
            <p:cNvPr id="122891" name="Round Single Corner Rectangle 10"/>
            <p:cNvPicPr>
              <a:picLocks noChangeArrowheads="1"/>
            </p:cNvPicPr>
            <p:nvPr/>
          </p:nvPicPr>
          <p:blipFill>
            <a:blip r:embed="rId4"/>
            <a:srcRect/>
            <a:stretch>
              <a:fillRect/>
            </a:stretch>
          </p:blipFill>
          <p:spPr bwMode="auto">
            <a:xfrm>
              <a:off x="5161" y="2484"/>
              <a:ext cx="4059" cy="557"/>
            </a:xfrm>
            <a:prstGeom prst="rect">
              <a:avLst/>
            </a:prstGeom>
            <a:noFill/>
            <a:ln w="9525">
              <a:noFill/>
              <a:miter lim="800000"/>
              <a:headEnd/>
              <a:tailEnd/>
            </a:ln>
          </p:spPr>
        </p:pic>
        <p:sp>
          <p:nvSpPr>
            <p:cNvPr id="122892" name="Text Box 12"/>
            <p:cNvSpPr txBox="1">
              <a:spLocks noChangeArrowheads="1"/>
            </p:cNvSpPr>
            <p:nvPr/>
          </p:nvSpPr>
          <p:spPr bwMode="auto">
            <a:xfrm>
              <a:off x="5190" y="2488"/>
              <a:ext cx="4026" cy="548"/>
            </a:xfrm>
            <a:prstGeom prst="rect">
              <a:avLst/>
            </a:prstGeom>
            <a:noFill/>
            <a:ln w="9525">
              <a:noFill/>
              <a:miter lim="800000"/>
              <a:headEnd/>
              <a:tailEnd/>
            </a:ln>
          </p:spPr>
          <p:txBody>
            <a:bodyPr lIns="44998" tIns="67497" rIns="57147" bIns="67497" anchor="ctr"/>
            <a:lstStyle/>
            <a:p>
              <a:pPr marL="280988" indent="-280988" defTabSz="815975"/>
              <a:r>
                <a:rPr lang="en-US" sz="1600">
                  <a:solidFill>
                    <a:schemeClr val="bg1"/>
                  </a:solidFill>
                </a:rPr>
                <a:t>Eco-friendly Lean Receipt options</a:t>
              </a:r>
            </a:p>
          </p:txBody>
        </p:sp>
      </p:grpSp>
      <p:grpSp>
        <p:nvGrpSpPr>
          <p:cNvPr id="12" name="Round Single Corner Rectangle 11"/>
          <p:cNvGrpSpPr>
            <a:grpSpLocks/>
          </p:cNvGrpSpPr>
          <p:nvPr/>
        </p:nvGrpSpPr>
        <p:grpSpPr bwMode="auto">
          <a:xfrm>
            <a:off x="5121275" y="3076575"/>
            <a:ext cx="4027488" cy="547688"/>
            <a:chOff x="5161" y="3099"/>
            <a:chExt cx="4059" cy="553"/>
          </a:xfrm>
        </p:grpSpPr>
        <p:pic>
          <p:nvPicPr>
            <p:cNvPr id="122894" name="Round Single Corner Rectangle 11"/>
            <p:cNvPicPr>
              <a:picLocks noChangeArrowheads="1"/>
            </p:cNvPicPr>
            <p:nvPr/>
          </p:nvPicPr>
          <p:blipFill>
            <a:blip r:embed="rId5"/>
            <a:srcRect/>
            <a:stretch>
              <a:fillRect/>
            </a:stretch>
          </p:blipFill>
          <p:spPr bwMode="auto">
            <a:xfrm>
              <a:off x="5161" y="3099"/>
              <a:ext cx="4059" cy="553"/>
            </a:xfrm>
            <a:prstGeom prst="rect">
              <a:avLst/>
            </a:prstGeom>
            <a:noFill/>
            <a:ln w="9525">
              <a:noFill/>
              <a:miter lim="800000"/>
              <a:headEnd/>
              <a:tailEnd/>
            </a:ln>
          </p:spPr>
        </p:pic>
        <p:sp>
          <p:nvSpPr>
            <p:cNvPr id="122895" name="Text Box 15"/>
            <p:cNvSpPr txBox="1">
              <a:spLocks noChangeArrowheads="1"/>
            </p:cNvSpPr>
            <p:nvPr/>
          </p:nvSpPr>
          <p:spPr bwMode="auto">
            <a:xfrm>
              <a:off x="5190" y="3101"/>
              <a:ext cx="4026" cy="548"/>
            </a:xfrm>
            <a:prstGeom prst="rect">
              <a:avLst/>
            </a:prstGeom>
            <a:noFill/>
            <a:ln w="9525">
              <a:noFill/>
              <a:miter lim="800000"/>
              <a:headEnd/>
              <a:tailEnd/>
            </a:ln>
          </p:spPr>
          <p:txBody>
            <a:bodyPr lIns="44998" tIns="67497" rIns="57147" bIns="67497" anchor="ctr"/>
            <a:lstStyle/>
            <a:p>
              <a:pPr marL="280988" indent="-280988" defTabSz="815975"/>
              <a:r>
                <a:rPr lang="en-US" sz="1600">
                  <a:solidFill>
                    <a:schemeClr val="bg1"/>
                  </a:solidFill>
                </a:rPr>
                <a:t>Easy integration and high reliability</a:t>
              </a:r>
            </a:p>
          </p:txBody>
        </p:sp>
      </p:grpSp>
      <p:sp>
        <p:nvSpPr>
          <p:cNvPr id="15" name="Rounded Rectangle 20"/>
          <p:cNvSpPr>
            <a:spLocks noChangeArrowheads="1"/>
          </p:cNvSpPr>
          <p:nvPr/>
        </p:nvSpPr>
        <p:spPr bwMode="auto">
          <a:xfrm>
            <a:off x="781050" y="4144963"/>
            <a:ext cx="4586288" cy="720725"/>
          </a:xfrm>
          <a:custGeom>
            <a:avLst/>
            <a:gdLst>
              <a:gd name="T0" fmla="*/ 7337425 w 7339013"/>
              <a:gd name="T1" fmla="*/ 577056 h 1154112"/>
              <a:gd name="T2" fmla="*/ 3668713 w 7339013"/>
              <a:gd name="T3" fmla="*/ 1154112 h 1154112"/>
              <a:gd name="T4" fmla="*/ 0 w 7339013"/>
              <a:gd name="T5" fmla="*/ 577056 h 1154112"/>
              <a:gd name="T6" fmla="*/ 3668713 w 7339013"/>
              <a:gd name="T7" fmla="*/ 0 h 1154112"/>
              <a:gd name="T8" fmla="*/ 0 60000 65536"/>
              <a:gd name="T9" fmla="*/ 5898240 60000 65536"/>
              <a:gd name="T10" fmla="*/ 11796480 60000 65536"/>
              <a:gd name="T11" fmla="*/ 17694720 60000 65536"/>
              <a:gd name="T12" fmla="*/ 33424 w 7339013"/>
              <a:gd name="T13" fmla="*/ 33424 h 1154112"/>
              <a:gd name="T14" fmla="*/ 7305589 w 7339013"/>
              <a:gd name="T15" fmla="*/ 1154112 h 1154112"/>
            </a:gdLst>
            <a:ahLst/>
            <a:cxnLst>
              <a:cxn ang="T8">
                <a:pos x="T0" y="T1"/>
              </a:cxn>
              <a:cxn ang="T9">
                <a:pos x="T2" y="T3"/>
              </a:cxn>
              <a:cxn ang="T10">
                <a:pos x="T4" y="T5"/>
              </a:cxn>
              <a:cxn ang="T11">
                <a:pos x="T6" y="T7"/>
              </a:cxn>
            </a:cxnLst>
            <a:rect l="T12" t="T13" r="T14" b="T15"/>
            <a:pathLst>
              <a:path w="7339013" h="1154112">
                <a:moveTo>
                  <a:pt x="114119" y="0"/>
                </a:moveTo>
                <a:lnTo>
                  <a:pt x="7224894" y="0"/>
                </a:lnTo>
                <a:lnTo>
                  <a:pt x="7224893" y="0"/>
                </a:lnTo>
                <a:cubicBezTo>
                  <a:pt x="7287920" y="0"/>
                  <a:pt x="7339013" y="51092"/>
                  <a:pt x="7339013" y="114119"/>
                </a:cubicBezTo>
                <a:lnTo>
                  <a:pt x="7339013" y="1154112"/>
                </a:lnTo>
                <a:lnTo>
                  <a:pt x="0" y="1154112"/>
                </a:lnTo>
                <a:lnTo>
                  <a:pt x="0" y="114119"/>
                </a:lnTo>
                <a:cubicBezTo>
                  <a:pt x="0" y="51092"/>
                  <a:pt x="51092" y="0"/>
                  <a:pt x="114118" y="0"/>
                </a:cubicBezTo>
                <a:close/>
              </a:path>
            </a:pathLst>
          </a:custGeom>
          <a:solidFill>
            <a:srgbClr val="808080"/>
          </a:solidFill>
          <a:ln w="9525" algn="ctr">
            <a:noFill/>
            <a:round/>
            <a:headEnd/>
            <a:tailEnd/>
          </a:ln>
          <a:effectLst>
            <a:outerShdw dist="38100" dir="16200000" rotWithShape="0">
              <a:srgbClr val="000000">
                <a:alpha val="39998"/>
              </a:srgbClr>
            </a:outerShdw>
          </a:effectLst>
        </p:spPr>
        <p:txBody>
          <a:bodyPr lIns="112494" tIns="28574" rIns="57147" bIns="28574" anchor="ctr"/>
          <a:lstStyle/>
          <a:p>
            <a:pPr defTabSz="815975" eaLnBrk="0" hangingPunct="0">
              <a:lnSpc>
                <a:spcPct val="75000"/>
              </a:lnSpc>
              <a:tabLst>
                <a:tab pos="2749550" algn="l"/>
                <a:tab pos="3136900" algn="l"/>
              </a:tabLst>
            </a:pPr>
            <a:r>
              <a:rPr lang="en-US" sz="1500" b="1">
                <a:solidFill>
                  <a:schemeClr val="bg1"/>
                </a:solidFill>
                <a:latin typeface="Verdana" pitchFamily="34" charset="0"/>
              </a:rPr>
              <a:t>NCR printers add value to your total solution sale with 2ST, RoL and Series II printers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nodeType="afterGroup">
                            <p:stCondLst>
                              <p:cond delay="1000"/>
                            </p:stCondLst>
                            <p:childTnLst>
                              <p:par>
                                <p:cTn id="9" presetID="50" presetClass="entr" presetSubtype="0" decel="10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strVal val="#ppt_w+.3"/>
                                          </p:val>
                                        </p:tav>
                                        <p:tav tm="100000">
                                          <p:val>
                                            <p:strVal val="#ppt_w"/>
                                          </p:val>
                                        </p:tav>
                                      </p:tavLst>
                                    </p:anim>
                                    <p:anim calcmode="lin" valueType="num">
                                      <p:cBhvr>
                                        <p:cTn id="12" dur="1000" fill="hold"/>
                                        <p:tgtEl>
                                          <p:spTgt spid="9"/>
                                        </p:tgtEl>
                                        <p:attrNameLst>
                                          <p:attrName>ppt_h</p:attrName>
                                        </p:attrNameLst>
                                      </p:cBhvr>
                                      <p:tavLst>
                                        <p:tav tm="0">
                                          <p:val>
                                            <p:strVal val="#ppt_h"/>
                                          </p:val>
                                        </p:tav>
                                        <p:tav tm="100000">
                                          <p:val>
                                            <p:strVal val="#ppt_h"/>
                                          </p:val>
                                        </p:tav>
                                      </p:tavLst>
                                    </p:anim>
                                    <p:animEffect transition="in" filter="fade">
                                      <p:cBhvr>
                                        <p:cTn id="13" dur="1000"/>
                                        <p:tgtEl>
                                          <p:spTgt spid="9"/>
                                        </p:tgtEl>
                                      </p:cBhvr>
                                    </p:animEffect>
                                  </p:childTnLst>
                                </p:cTn>
                              </p:par>
                              <p:par>
                                <p:cTn id="14" presetID="50" presetClass="entr" presetSubtype="0" decel="100000" fill="hold" nodeType="withEffect">
                                  <p:stCondLst>
                                    <p:cond delay="3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ppt_w</p:attrName>
                                        </p:attrNameLst>
                                      </p:cBhvr>
                                      <p:tavLst>
                                        <p:tav tm="0">
                                          <p:val>
                                            <p:strVal val="#ppt_w+.3"/>
                                          </p:val>
                                        </p:tav>
                                        <p:tav tm="100000">
                                          <p:val>
                                            <p:strVal val="#ppt_w"/>
                                          </p:val>
                                        </p:tav>
                                      </p:tavLst>
                                    </p:anim>
                                    <p:anim calcmode="lin" valueType="num">
                                      <p:cBhvr>
                                        <p:cTn id="17" dur="1000" fill="hold"/>
                                        <p:tgtEl>
                                          <p:spTgt spid="10"/>
                                        </p:tgtEl>
                                        <p:attrNameLst>
                                          <p:attrName>ppt_h</p:attrName>
                                        </p:attrNameLst>
                                      </p:cBhvr>
                                      <p:tavLst>
                                        <p:tav tm="0">
                                          <p:val>
                                            <p:strVal val="#ppt_h"/>
                                          </p:val>
                                        </p:tav>
                                        <p:tav tm="100000">
                                          <p:val>
                                            <p:strVal val="#ppt_h"/>
                                          </p:val>
                                        </p:tav>
                                      </p:tavLst>
                                    </p:anim>
                                    <p:animEffect transition="in" filter="fade">
                                      <p:cBhvr>
                                        <p:cTn id="18" dur="1000"/>
                                        <p:tgtEl>
                                          <p:spTgt spid="10"/>
                                        </p:tgtEl>
                                      </p:cBhvr>
                                    </p:animEffect>
                                  </p:childTnLst>
                                </p:cTn>
                              </p:par>
                              <p:par>
                                <p:cTn id="19" presetID="50" presetClass="entr" presetSubtype="0" decel="100000" fill="hold" nodeType="withEffect">
                                  <p:stCondLst>
                                    <p:cond delay="6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3"/>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par>
                                <p:cTn id="24" presetID="50" presetClass="entr" presetSubtype="0" decel="100000" fill="hold" nodeType="withEffect">
                                  <p:stCondLst>
                                    <p:cond delay="10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1000" fill="hold"/>
                                        <p:tgtEl>
                                          <p:spTgt spid="12"/>
                                        </p:tgtEl>
                                        <p:attrNameLst>
                                          <p:attrName>ppt_w</p:attrName>
                                        </p:attrNameLst>
                                      </p:cBhvr>
                                      <p:tavLst>
                                        <p:tav tm="0">
                                          <p:val>
                                            <p:strVal val="#ppt_w+.3"/>
                                          </p:val>
                                        </p:tav>
                                        <p:tav tm="100000">
                                          <p:val>
                                            <p:strVal val="#ppt_w"/>
                                          </p:val>
                                        </p:tav>
                                      </p:tavLst>
                                    </p:anim>
                                    <p:anim calcmode="lin" valueType="num">
                                      <p:cBhvr>
                                        <p:cTn id="27" dur="1000" fill="hold"/>
                                        <p:tgtEl>
                                          <p:spTgt spid="12"/>
                                        </p:tgtEl>
                                        <p:attrNameLst>
                                          <p:attrName>ppt_h</p:attrName>
                                        </p:attrNameLst>
                                      </p:cBhvr>
                                      <p:tavLst>
                                        <p:tav tm="0">
                                          <p:val>
                                            <p:strVal val="#ppt_h"/>
                                          </p:val>
                                        </p:tav>
                                        <p:tav tm="100000">
                                          <p:val>
                                            <p:strVal val="#ppt_h"/>
                                          </p:val>
                                        </p:tav>
                                      </p:tavLst>
                                    </p:anim>
                                    <p:animEffect transition="in" filter="fade">
                                      <p:cBhvr>
                                        <p:cTn id="28" dur="1000"/>
                                        <p:tgtEl>
                                          <p:spTgt spid="12"/>
                                        </p:tgtEl>
                                      </p:cBhvr>
                                    </p:animEffect>
                                  </p:childTnLst>
                                </p:cTn>
                              </p:par>
                            </p:childTnLst>
                          </p:cTn>
                        </p:par>
                        <p:par>
                          <p:cTn id="29" fill="hold" nodeType="afterGroup">
                            <p:stCondLst>
                              <p:cond delay="3000"/>
                            </p:stCondLst>
                            <p:childTnLst>
                              <p:par>
                                <p:cTn id="30" presetID="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5"/>
          <p:cNvSpPr>
            <a:spLocks noGrp="1"/>
          </p:cNvSpPr>
          <p:nvPr>
            <p:ph type="title" idx="4294967295"/>
          </p:nvPr>
        </p:nvSpPr>
        <p:spPr>
          <a:xfrm>
            <a:off x="520700" y="0"/>
            <a:ext cx="8623300" cy="644525"/>
          </a:xfrm>
        </p:spPr>
        <p:txBody>
          <a:bodyPr lIns="102403" tIns="51202" rIns="102403" bIns="51202"/>
          <a:lstStyle/>
          <a:p>
            <a:pPr eaLnBrk="1" hangingPunct="1"/>
            <a:r>
              <a:rPr lang="en-US" sz="3000" smtClean="0">
                <a:latin typeface="Arial" charset="0"/>
                <a:cs typeface="Arial" charset="0"/>
              </a:rPr>
              <a:t>NCR RealPOS Printer Portfolio  </a:t>
            </a:r>
            <a:endParaRPr lang="en-GB" sz="3000" smtClean="0">
              <a:latin typeface="Arial" charset="0"/>
              <a:cs typeface="Arial" charset="0"/>
            </a:endParaRPr>
          </a:p>
        </p:txBody>
      </p:sp>
      <p:grpSp>
        <p:nvGrpSpPr>
          <p:cNvPr id="24578" name="Group 60"/>
          <p:cNvGrpSpPr>
            <a:grpSpLocks/>
          </p:cNvGrpSpPr>
          <p:nvPr/>
        </p:nvGrpSpPr>
        <p:grpSpPr bwMode="auto">
          <a:xfrm>
            <a:off x="2235200" y="857250"/>
            <a:ext cx="1687513" cy="3227388"/>
            <a:chOff x="947864" y="1899920"/>
            <a:chExt cx="4450080" cy="4937760"/>
          </a:xfrm>
        </p:grpSpPr>
        <p:grpSp>
          <p:nvGrpSpPr>
            <p:cNvPr id="24633" name="Rounded Rectangle 10"/>
            <p:cNvGrpSpPr>
              <a:grpSpLocks/>
            </p:cNvGrpSpPr>
            <p:nvPr/>
          </p:nvGrpSpPr>
          <p:grpSpPr bwMode="auto">
            <a:xfrm>
              <a:off x="933334" y="1895537"/>
              <a:ext cx="4475271" cy="4950589"/>
              <a:chOff x="3145536" y="1591056"/>
              <a:chExt cx="2718816" cy="4949952"/>
            </a:xfrm>
          </p:grpSpPr>
          <p:pic>
            <p:nvPicPr>
              <p:cNvPr id="24635" name="Rounded Rectangle 10"/>
              <p:cNvPicPr>
                <a:picLocks noChangeArrowheads="1"/>
              </p:cNvPicPr>
              <p:nvPr/>
            </p:nvPicPr>
            <p:blipFill>
              <a:blip r:embed="rId3"/>
              <a:srcRect/>
              <a:stretch>
                <a:fillRect/>
              </a:stretch>
            </p:blipFill>
            <p:spPr bwMode="auto">
              <a:xfrm>
                <a:off x="3145536" y="1591056"/>
                <a:ext cx="2718816" cy="4949952"/>
              </a:xfrm>
              <a:prstGeom prst="rect">
                <a:avLst/>
              </a:prstGeom>
              <a:noFill/>
              <a:ln w="9525">
                <a:noFill/>
                <a:miter lim="800000"/>
                <a:headEnd/>
                <a:tailEnd/>
              </a:ln>
            </p:spPr>
          </p:pic>
          <p:sp>
            <p:nvSpPr>
              <p:cNvPr id="24636" name="Text Box 6"/>
              <p:cNvSpPr txBox="1">
                <a:spLocks noChangeArrowheads="1"/>
              </p:cNvSpPr>
              <p:nvPr/>
            </p:nvSpPr>
            <p:spPr bwMode="auto">
              <a:xfrm>
                <a:off x="3194137" y="1635212"/>
                <a:ext cx="2623964" cy="4857577"/>
              </a:xfrm>
              <a:prstGeom prst="rect">
                <a:avLst/>
              </a:prstGeom>
              <a:noFill/>
              <a:ln w="9525">
                <a:noFill/>
                <a:miter lim="800000"/>
                <a:headEnd/>
                <a:tailEnd/>
              </a:ln>
            </p:spPr>
            <p:txBody>
              <a:bodyPr lIns="63996" tIns="31998" rIns="63996" bIns="31998" anchor="ctr"/>
              <a:lstStyle/>
              <a:p>
                <a:pPr marL="190500" indent="-190500" algn="ctr" defTabSz="914400" eaLnBrk="0" hangingPunct="0">
                  <a:lnSpc>
                    <a:spcPct val="85000"/>
                  </a:lnSpc>
                  <a:spcBef>
                    <a:spcPct val="20000"/>
                  </a:spcBef>
                  <a:buSzPct val="80000"/>
                  <a:buFont typeface="Arial" charset="0"/>
                  <a:buChar char="•"/>
                </a:pPr>
                <a:endParaRPr lang="en-US" sz="800">
                  <a:solidFill>
                    <a:schemeClr val="bg1"/>
                  </a:solidFill>
                  <a:latin typeface="Verdana" pitchFamily="34" charset="0"/>
                </a:endParaRPr>
              </a:p>
            </p:txBody>
          </p:sp>
        </p:grpSp>
        <p:sp>
          <p:nvSpPr>
            <p:cNvPr id="24634" name="Rectangle 11"/>
            <p:cNvSpPr>
              <a:spLocks noChangeArrowheads="1"/>
            </p:cNvSpPr>
            <p:nvPr/>
          </p:nvSpPr>
          <p:spPr bwMode="auto">
            <a:xfrm>
              <a:off x="1374830" y="1960880"/>
              <a:ext cx="3575281" cy="400110"/>
            </a:xfrm>
            <a:prstGeom prst="rect">
              <a:avLst/>
            </a:prstGeom>
            <a:noFill/>
            <a:ln w="9525">
              <a:noFill/>
              <a:miter lim="800000"/>
              <a:headEnd/>
              <a:tailEnd/>
            </a:ln>
          </p:spPr>
          <p:txBody>
            <a:bodyPr wrap="none" lIns="64002" tIns="32001" rIns="64002" bIns="32001"/>
            <a:lstStyle/>
            <a:p>
              <a:pPr algn="ctr" defTabSz="1023938" eaLnBrk="0" hangingPunct="0"/>
              <a:r>
                <a:rPr lang="en-US" sz="1100" b="1">
                  <a:solidFill>
                    <a:schemeClr val="bg1"/>
                  </a:solidFill>
                  <a:latin typeface="Verdana" pitchFamily="34" charset="0"/>
                </a:rPr>
                <a:t>Single station</a:t>
              </a:r>
            </a:p>
            <a:p>
              <a:pPr algn="ctr" defTabSz="1023938" eaLnBrk="0" hangingPunct="0"/>
              <a:r>
                <a:rPr lang="en-US" sz="1100" b="1">
                  <a:solidFill>
                    <a:schemeClr val="bg1"/>
                  </a:solidFill>
                  <a:latin typeface="Verdana" pitchFamily="34" charset="0"/>
                </a:rPr>
                <a:t>Thermal</a:t>
              </a:r>
            </a:p>
            <a:p>
              <a:pPr algn="ctr" defTabSz="1023938" eaLnBrk="0" hangingPunct="0"/>
              <a:r>
                <a:rPr lang="en-US" sz="1100" b="1">
                  <a:solidFill>
                    <a:schemeClr val="bg1"/>
                  </a:solidFill>
                  <a:latin typeface="Verdana" pitchFamily="34" charset="0"/>
                </a:rPr>
                <a:t>7197</a:t>
              </a:r>
            </a:p>
          </p:txBody>
        </p:sp>
      </p:grpSp>
      <p:grpSp>
        <p:nvGrpSpPr>
          <p:cNvPr id="24579" name="Group 91"/>
          <p:cNvGrpSpPr>
            <a:grpSpLocks/>
          </p:cNvGrpSpPr>
          <p:nvPr/>
        </p:nvGrpSpPr>
        <p:grpSpPr bwMode="auto">
          <a:xfrm>
            <a:off x="2235200" y="1435100"/>
            <a:ext cx="1598613" cy="2684463"/>
            <a:chOff x="319757" y="2424113"/>
            <a:chExt cx="3254743" cy="4108767"/>
          </a:xfrm>
        </p:grpSpPr>
        <p:grpSp>
          <p:nvGrpSpPr>
            <p:cNvPr id="24629" name="Rounded Rectangle 48"/>
            <p:cNvGrpSpPr>
              <a:grpSpLocks/>
            </p:cNvGrpSpPr>
            <p:nvPr/>
          </p:nvGrpSpPr>
          <p:grpSpPr bwMode="auto">
            <a:xfrm>
              <a:off x="263788" y="2310375"/>
              <a:ext cx="3434683" cy="4340687"/>
              <a:chOff x="3151632" y="2005584"/>
              <a:chExt cx="2700528" cy="4340352"/>
            </a:xfrm>
          </p:grpSpPr>
          <p:pic>
            <p:nvPicPr>
              <p:cNvPr id="24631" name="Rounded Rectangle 48"/>
              <p:cNvPicPr>
                <a:picLocks noChangeArrowheads="1"/>
              </p:cNvPicPr>
              <p:nvPr/>
            </p:nvPicPr>
            <p:blipFill>
              <a:blip r:embed="rId4"/>
              <a:srcRect/>
              <a:stretch>
                <a:fillRect/>
              </a:stretch>
            </p:blipFill>
            <p:spPr bwMode="auto">
              <a:xfrm>
                <a:off x="3151632" y="2005584"/>
                <a:ext cx="2700528" cy="4340352"/>
              </a:xfrm>
              <a:prstGeom prst="rect">
                <a:avLst/>
              </a:prstGeom>
              <a:noFill/>
              <a:ln w="9525">
                <a:noFill/>
                <a:miter lim="800000"/>
                <a:headEnd/>
                <a:tailEnd/>
              </a:ln>
            </p:spPr>
          </p:pic>
          <p:sp>
            <p:nvSpPr>
              <p:cNvPr id="24632" name="Text Box 11"/>
              <p:cNvSpPr txBox="1">
                <a:spLocks noChangeArrowheads="1"/>
              </p:cNvSpPr>
              <p:nvPr/>
            </p:nvSpPr>
            <p:spPr bwMode="auto">
              <a:xfrm>
                <a:off x="3286886" y="2155796"/>
                <a:ext cx="2431319" cy="4035484"/>
              </a:xfrm>
              <a:prstGeom prst="rect">
                <a:avLst/>
              </a:prstGeom>
              <a:noFill/>
              <a:ln w="9525">
                <a:noFill/>
                <a:miter lim="800000"/>
                <a:headEnd/>
                <a:tailEnd/>
              </a:ln>
            </p:spPr>
            <p:txBody>
              <a:bodyPr lIns="64002" tIns="32001" rIns="64002" bIns="32001" anchor="ctr"/>
              <a:lstStyle/>
              <a:p>
                <a:pPr algn="ctr" defTabSz="1023938"/>
                <a:endParaRPr lang="en-US" sz="2000">
                  <a:solidFill>
                    <a:srgbClr val="FFFFFF"/>
                  </a:solidFill>
                  <a:latin typeface="Verdana" pitchFamily="34" charset="0"/>
                </a:endParaRPr>
              </a:p>
            </p:txBody>
          </p:sp>
        </p:grpSp>
        <p:sp>
          <p:nvSpPr>
            <p:cNvPr id="24630" name="Text Box 12"/>
            <p:cNvSpPr txBox="1">
              <a:spLocks noChangeArrowheads="1"/>
            </p:cNvSpPr>
            <p:nvPr/>
          </p:nvSpPr>
          <p:spPr bwMode="auto">
            <a:xfrm>
              <a:off x="319757" y="2574290"/>
              <a:ext cx="3051176" cy="1208088"/>
            </a:xfrm>
            <a:prstGeom prst="rect">
              <a:avLst/>
            </a:prstGeom>
            <a:noFill/>
            <a:ln w="9525">
              <a:noFill/>
              <a:miter lim="800000"/>
              <a:headEnd/>
              <a:tailEnd/>
            </a:ln>
          </p:spPr>
          <p:txBody>
            <a:bodyPr wrap="none" lIns="91426" tIns="45714" rIns="91426" bIns="45714"/>
            <a:lstStyle/>
            <a:p>
              <a:pPr defTabSz="1462088">
                <a:lnSpc>
                  <a:spcPct val="110000"/>
                </a:lnSpc>
                <a:buFontTx/>
                <a:buChar char="•"/>
              </a:pPr>
              <a:r>
                <a:rPr lang="en-US" sz="1000">
                  <a:latin typeface="Verdana" pitchFamily="34" charset="0"/>
                </a:rPr>
                <a:t> Up to 90 LPS</a:t>
              </a:r>
            </a:p>
            <a:p>
              <a:pPr defTabSz="1462088">
                <a:lnSpc>
                  <a:spcPct val="110000"/>
                </a:lnSpc>
                <a:buFontTx/>
                <a:buChar char="•"/>
              </a:pPr>
              <a:r>
                <a:rPr lang="en-US" sz="1000">
                  <a:latin typeface="Verdana" pitchFamily="34" charset="0"/>
                </a:rPr>
                <a:t> Drop-in paper loading</a:t>
              </a:r>
            </a:p>
            <a:p>
              <a:pPr defTabSz="1462088">
                <a:lnSpc>
                  <a:spcPct val="110000"/>
                </a:lnSpc>
                <a:buFontTx/>
                <a:buChar char="•"/>
              </a:pPr>
              <a:r>
                <a:rPr lang="en-US" sz="1000">
                  <a:latin typeface="Verdana" pitchFamily="34" charset="0"/>
                </a:rPr>
                <a:t> Vertical Mount option</a:t>
              </a:r>
            </a:p>
            <a:p>
              <a:pPr defTabSz="1462088">
                <a:lnSpc>
                  <a:spcPct val="110000"/>
                </a:lnSpc>
                <a:buFontTx/>
                <a:buChar char="•"/>
              </a:pPr>
              <a:r>
                <a:rPr lang="en-US" sz="1000">
                  <a:latin typeface="Verdana" pitchFamily="34" charset="0"/>
                </a:rPr>
                <a:t> Modular serviceability</a:t>
              </a:r>
            </a:p>
            <a:p>
              <a:pPr defTabSz="1462088">
                <a:lnSpc>
                  <a:spcPct val="110000"/>
                </a:lnSpc>
                <a:buFontTx/>
                <a:buChar char="•"/>
              </a:pPr>
              <a:r>
                <a:rPr lang="en-US" sz="1000">
                  <a:latin typeface="Verdana" pitchFamily="34" charset="0"/>
                </a:rPr>
                <a:t> Two-color printing </a:t>
              </a:r>
            </a:p>
            <a:p>
              <a:pPr defTabSz="1462088">
                <a:lnSpc>
                  <a:spcPct val="110000"/>
                </a:lnSpc>
                <a:buFontTx/>
                <a:buChar char="•"/>
              </a:pPr>
              <a:r>
                <a:rPr lang="en-US" sz="1000">
                  <a:latin typeface="Verdana" pitchFamily="34" charset="0"/>
                </a:rPr>
                <a:t> Print head monitoring</a:t>
              </a:r>
            </a:p>
            <a:p>
              <a:pPr defTabSz="1462088">
                <a:lnSpc>
                  <a:spcPct val="110000"/>
                </a:lnSpc>
                <a:buFontTx/>
                <a:buChar char="•"/>
              </a:pPr>
              <a:r>
                <a:rPr lang="en-US" sz="1000">
                  <a:latin typeface="Verdana" pitchFamily="34" charset="0"/>
                </a:rPr>
                <a:t> Lean Receipt support</a:t>
              </a:r>
            </a:p>
            <a:p>
              <a:pPr defTabSz="1462088">
                <a:lnSpc>
                  <a:spcPct val="110000"/>
                </a:lnSpc>
                <a:buFontTx/>
                <a:buChar char="•"/>
              </a:pPr>
              <a:r>
                <a:rPr lang="en-US" sz="1000">
                  <a:latin typeface="Verdana" pitchFamily="34" charset="0"/>
                </a:rPr>
                <a:t> 58/80mm media </a:t>
              </a:r>
            </a:p>
          </p:txBody>
        </p:sp>
      </p:grpSp>
      <p:grpSp>
        <p:nvGrpSpPr>
          <p:cNvPr id="24580" name="Group 60"/>
          <p:cNvGrpSpPr>
            <a:grpSpLocks/>
          </p:cNvGrpSpPr>
          <p:nvPr/>
        </p:nvGrpSpPr>
        <p:grpSpPr bwMode="auto">
          <a:xfrm>
            <a:off x="3973513" y="857250"/>
            <a:ext cx="1687512" cy="3227388"/>
            <a:chOff x="947864" y="1899920"/>
            <a:chExt cx="4450080" cy="4937760"/>
          </a:xfrm>
        </p:grpSpPr>
        <p:grpSp>
          <p:nvGrpSpPr>
            <p:cNvPr id="24625" name="Rounded Rectangle 58"/>
            <p:cNvGrpSpPr>
              <a:grpSpLocks/>
            </p:cNvGrpSpPr>
            <p:nvPr/>
          </p:nvGrpSpPr>
          <p:grpSpPr bwMode="auto">
            <a:xfrm>
              <a:off x="933543" y="1895537"/>
              <a:ext cx="4475271" cy="4950589"/>
              <a:chOff x="5961888" y="1591056"/>
              <a:chExt cx="2718816" cy="4949952"/>
            </a:xfrm>
          </p:grpSpPr>
          <p:pic>
            <p:nvPicPr>
              <p:cNvPr id="24627" name="Rounded Rectangle 58"/>
              <p:cNvPicPr>
                <a:picLocks noChangeArrowheads="1"/>
              </p:cNvPicPr>
              <p:nvPr/>
            </p:nvPicPr>
            <p:blipFill>
              <a:blip r:embed="rId3"/>
              <a:srcRect/>
              <a:stretch>
                <a:fillRect/>
              </a:stretch>
            </p:blipFill>
            <p:spPr bwMode="auto">
              <a:xfrm>
                <a:off x="5961888" y="1591056"/>
                <a:ext cx="2718816" cy="4949952"/>
              </a:xfrm>
              <a:prstGeom prst="rect">
                <a:avLst/>
              </a:prstGeom>
              <a:noFill/>
              <a:ln w="9525">
                <a:noFill/>
                <a:miter lim="800000"/>
                <a:headEnd/>
                <a:tailEnd/>
              </a:ln>
            </p:spPr>
          </p:pic>
          <p:sp>
            <p:nvSpPr>
              <p:cNvPr id="24628" name="Text Box 17"/>
              <p:cNvSpPr txBox="1">
                <a:spLocks noChangeArrowheads="1"/>
              </p:cNvSpPr>
              <p:nvPr/>
            </p:nvSpPr>
            <p:spPr bwMode="auto">
              <a:xfrm>
                <a:off x="6010362" y="1635212"/>
                <a:ext cx="2623964" cy="4857577"/>
              </a:xfrm>
              <a:prstGeom prst="rect">
                <a:avLst/>
              </a:prstGeom>
              <a:noFill/>
              <a:ln w="9525">
                <a:noFill/>
                <a:miter lim="800000"/>
                <a:headEnd/>
                <a:tailEnd/>
              </a:ln>
            </p:spPr>
            <p:txBody>
              <a:bodyPr lIns="63996" tIns="31998" rIns="63996" bIns="31998" anchor="ctr"/>
              <a:lstStyle/>
              <a:p>
                <a:pPr marL="190500" indent="-190500" algn="ctr" defTabSz="914400" eaLnBrk="0" hangingPunct="0">
                  <a:lnSpc>
                    <a:spcPct val="85000"/>
                  </a:lnSpc>
                  <a:spcBef>
                    <a:spcPct val="20000"/>
                  </a:spcBef>
                  <a:buSzPct val="80000"/>
                  <a:buFont typeface="Arial" charset="0"/>
                  <a:buChar char="•"/>
                </a:pPr>
                <a:endParaRPr lang="en-US" sz="800">
                  <a:solidFill>
                    <a:schemeClr val="bg1"/>
                  </a:solidFill>
                  <a:latin typeface="Verdana" pitchFamily="34" charset="0"/>
                </a:endParaRPr>
              </a:p>
            </p:txBody>
          </p:sp>
        </p:grpSp>
        <p:sp>
          <p:nvSpPr>
            <p:cNvPr id="24626" name="Rectangle 59"/>
            <p:cNvSpPr>
              <a:spLocks noChangeArrowheads="1"/>
            </p:cNvSpPr>
            <p:nvPr/>
          </p:nvSpPr>
          <p:spPr bwMode="auto">
            <a:xfrm>
              <a:off x="1374830" y="1960880"/>
              <a:ext cx="3575281" cy="400110"/>
            </a:xfrm>
            <a:prstGeom prst="rect">
              <a:avLst/>
            </a:prstGeom>
            <a:noFill/>
            <a:ln w="9525">
              <a:noFill/>
              <a:miter lim="800000"/>
              <a:headEnd/>
              <a:tailEnd/>
            </a:ln>
          </p:spPr>
          <p:txBody>
            <a:bodyPr wrap="none" lIns="64002" tIns="32001" rIns="64002" bIns="32001"/>
            <a:lstStyle/>
            <a:p>
              <a:pPr algn="ctr" defTabSz="1023938" eaLnBrk="0" hangingPunct="0"/>
              <a:r>
                <a:rPr lang="en-US" sz="1100" b="1">
                  <a:solidFill>
                    <a:schemeClr val="bg1"/>
                  </a:solidFill>
                  <a:latin typeface="Verdana" pitchFamily="34" charset="0"/>
                </a:rPr>
                <a:t>Multifunction</a:t>
              </a:r>
            </a:p>
            <a:p>
              <a:pPr algn="ctr" defTabSz="1023938" eaLnBrk="0" hangingPunct="0"/>
              <a:r>
                <a:rPr lang="en-US" sz="1100" b="1">
                  <a:solidFill>
                    <a:schemeClr val="bg1"/>
                  </a:solidFill>
                  <a:latin typeface="Verdana" pitchFamily="34" charset="0"/>
                </a:rPr>
                <a:t>Thermal</a:t>
              </a:r>
            </a:p>
            <a:p>
              <a:pPr algn="ctr" defTabSz="1023938" eaLnBrk="0" hangingPunct="0"/>
              <a:r>
                <a:rPr lang="en-US" sz="1100" b="1">
                  <a:solidFill>
                    <a:schemeClr val="bg1"/>
                  </a:solidFill>
                  <a:latin typeface="Verdana" pitchFamily="34" charset="0"/>
                </a:rPr>
                <a:t>7167</a:t>
              </a:r>
            </a:p>
          </p:txBody>
        </p:sp>
      </p:grpSp>
      <p:grpSp>
        <p:nvGrpSpPr>
          <p:cNvPr id="24581" name="Group 92"/>
          <p:cNvGrpSpPr>
            <a:grpSpLocks/>
          </p:cNvGrpSpPr>
          <p:nvPr/>
        </p:nvGrpSpPr>
        <p:grpSpPr bwMode="auto">
          <a:xfrm>
            <a:off x="3986213" y="1449388"/>
            <a:ext cx="1677987" cy="2684462"/>
            <a:chOff x="3852563" y="2424113"/>
            <a:chExt cx="3275145" cy="4108767"/>
          </a:xfrm>
        </p:grpSpPr>
        <p:grpSp>
          <p:nvGrpSpPr>
            <p:cNvPr id="24621" name="Rounded Rectangle 60"/>
            <p:cNvGrpSpPr>
              <a:grpSpLocks/>
            </p:cNvGrpSpPr>
            <p:nvPr/>
          </p:nvGrpSpPr>
          <p:grpSpPr bwMode="auto">
            <a:xfrm>
              <a:off x="3816944" y="2310375"/>
              <a:ext cx="3434904" cy="4340687"/>
              <a:chOff x="5967984" y="2005584"/>
              <a:chExt cx="2700528" cy="4340352"/>
            </a:xfrm>
          </p:grpSpPr>
          <p:pic>
            <p:nvPicPr>
              <p:cNvPr id="24623" name="Rounded Rectangle 60"/>
              <p:cNvPicPr>
                <a:picLocks noChangeArrowheads="1"/>
              </p:cNvPicPr>
              <p:nvPr/>
            </p:nvPicPr>
            <p:blipFill>
              <a:blip r:embed="rId4"/>
              <a:srcRect/>
              <a:stretch>
                <a:fillRect/>
              </a:stretch>
            </p:blipFill>
            <p:spPr bwMode="auto">
              <a:xfrm>
                <a:off x="5967984" y="2005584"/>
                <a:ext cx="2700528" cy="4340352"/>
              </a:xfrm>
              <a:prstGeom prst="rect">
                <a:avLst/>
              </a:prstGeom>
              <a:noFill/>
              <a:ln w="9525">
                <a:noFill/>
                <a:miter lim="800000"/>
                <a:headEnd/>
                <a:tailEnd/>
              </a:ln>
            </p:spPr>
          </p:pic>
          <p:sp>
            <p:nvSpPr>
              <p:cNvPr id="24624" name="Text Box 22"/>
              <p:cNvSpPr txBox="1">
                <a:spLocks noChangeArrowheads="1"/>
              </p:cNvSpPr>
              <p:nvPr/>
            </p:nvSpPr>
            <p:spPr bwMode="auto">
              <a:xfrm>
                <a:off x="6103270" y="2155794"/>
                <a:ext cx="2431162" cy="4035488"/>
              </a:xfrm>
              <a:prstGeom prst="rect">
                <a:avLst/>
              </a:prstGeom>
              <a:noFill/>
              <a:ln w="9525">
                <a:noFill/>
                <a:miter lim="800000"/>
                <a:headEnd/>
                <a:tailEnd/>
              </a:ln>
            </p:spPr>
            <p:txBody>
              <a:bodyPr lIns="64002" tIns="32001" rIns="64002" bIns="32001" anchor="ctr"/>
              <a:lstStyle/>
              <a:p>
                <a:pPr algn="ctr" defTabSz="1023938"/>
                <a:endParaRPr lang="en-US" sz="1000">
                  <a:solidFill>
                    <a:srgbClr val="FFFFFF"/>
                  </a:solidFill>
                  <a:latin typeface="Verdana" pitchFamily="34" charset="0"/>
                </a:endParaRPr>
              </a:p>
            </p:txBody>
          </p:sp>
        </p:grpSp>
        <p:sp>
          <p:nvSpPr>
            <p:cNvPr id="24622" name="Text Box 12"/>
            <p:cNvSpPr txBox="1">
              <a:spLocks noChangeArrowheads="1"/>
            </p:cNvSpPr>
            <p:nvPr/>
          </p:nvSpPr>
          <p:spPr bwMode="auto">
            <a:xfrm>
              <a:off x="3852563" y="2574290"/>
              <a:ext cx="3051177" cy="1208088"/>
            </a:xfrm>
            <a:prstGeom prst="rect">
              <a:avLst/>
            </a:prstGeom>
            <a:noFill/>
            <a:ln w="9525">
              <a:noFill/>
              <a:miter lim="800000"/>
              <a:headEnd/>
              <a:tailEnd/>
            </a:ln>
          </p:spPr>
          <p:txBody>
            <a:bodyPr wrap="none" lIns="91426" tIns="45714" rIns="91426" bIns="45714"/>
            <a:lstStyle/>
            <a:p>
              <a:pPr marL="128588" indent="-128588" defTabSz="1462088">
                <a:lnSpc>
                  <a:spcPct val="110000"/>
                </a:lnSpc>
                <a:buFontTx/>
                <a:buChar char="•"/>
              </a:pPr>
              <a:r>
                <a:rPr lang="en-US" sz="1000">
                  <a:latin typeface="Verdana" pitchFamily="34" charset="0"/>
                </a:rPr>
                <a:t>Up to 90 LPS</a:t>
              </a:r>
            </a:p>
            <a:p>
              <a:pPr marL="128588" indent="-128588" defTabSz="1462088">
                <a:lnSpc>
                  <a:spcPct val="110000"/>
                </a:lnSpc>
                <a:buFontTx/>
                <a:buChar char="•"/>
              </a:pPr>
              <a:r>
                <a:rPr lang="en-US" sz="1000">
                  <a:latin typeface="Verdana" pitchFamily="34" charset="0"/>
                </a:rPr>
                <a:t>Drop-in paper loading</a:t>
              </a:r>
            </a:p>
            <a:p>
              <a:pPr marL="128588" indent="-128588" defTabSz="1462088">
                <a:lnSpc>
                  <a:spcPct val="110000"/>
                </a:lnSpc>
                <a:buFontTx/>
                <a:buChar char="•"/>
              </a:pPr>
              <a:r>
                <a:rPr lang="en-US" sz="1000">
                  <a:latin typeface="Verdana" pitchFamily="34" charset="0"/>
                </a:rPr>
                <a:t>Advanced check </a:t>
              </a:r>
            </a:p>
            <a:p>
              <a:pPr marL="128588" indent="-128588" defTabSz="1462088">
                <a:lnSpc>
                  <a:spcPct val="110000"/>
                </a:lnSpc>
              </a:pPr>
              <a:r>
                <a:rPr lang="en-US" sz="1000">
                  <a:latin typeface="Verdana" pitchFamily="34" charset="0"/>
                </a:rPr>
                <a:t>	handling features</a:t>
              </a:r>
            </a:p>
            <a:p>
              <a:pPr marL="128588" indent="-128588" defTabSz="1462088">
                <a:lnSpc>
                  <a:spcPct val="110000"/>
                </a:lnSpc>
                <a:buFontTx/>
                <a:buChar char="•"/>
              </a:pPr>
              <a:r>
                <a:rPr lang="en-US" sz="1000">
                  <a:latin typeface="Verdana" pitchFamily="34" charset="0"/>
                </a:rPr>
                <a:t>Modular serviceability</a:t>
              </a:r>
            </a:p>
            <a:p>
              <a:pPr marL="128588" indent="-128588" defTabSz="1462088">
                <a:lnSpc>
                  <a:spcPct val="110000"/>
                </a:lnSpc>
                <a:buFontTx/>
                <a:buChar char="•"/>
              </a:pPr>
              <a:r>
                <a:rPr lang="en-US" sz="1000">
                  <a:latin typeface="Verdana" pitchFamily="34" charset="0"/>
                </a:rPr>
                <a:t>Two-color printing </a:t>
              </a:r>
            </a:p>
            <a:p>
              <a:pPr marL="128588" indent="-128588" defTabSz="1462088">
                <a:lnSpc>
                  <a:spcPct val="110000"/>
                </a:lnSpc>
                <a:buFontTx/>
                <a:buChar char="•"/>
              </a:pPr>
              <a:r>
                <a:rPr lang="en-US" sz="1000">
                  <a:latin typeface="Verdana" pitchFamily="34" charset="0"/>
                </a:rPr>
                <a:t>Print head monitoring</a:t>
              </a:r>
            </a:p>
            <a:p>
              <a:pPr marL="128588" indent="-128588" defTabSz="1462088">
                <a:lnSpc>
                  <a:spcPct val="110000"/>
                </a:lnSpc>
                <a:buFontTx/>
                <a:buChar char="•"/>
              </a:pPr>
              <a:r>
                <a:rPr lang="en-US" sz="1000">
                  <a:latin typeface="Verdana" pitchFamily="34" charset="0"/>
                </a:rPr>
                <a:t>58/80mm media</a:t>
              </a:r>
            </a:p>
            <a:p>
              <a:pPr marL="128588" indent="-128588" defTabSz="1462088">
                <a:lnSpc>
                  <a:spcPct val="110000"/>
                </a:lnSpc>
                <a:buFontTx/>
                <a:buChar char="•"/>
              </a:pPr>
              <a:r>
                <a:rPr lang="en-US" sz="1000">
                  <a:latin typeface="Verdana" pitchFamily="34" charset="0"/>
                </a:rPr>
                <a:t>Lean Receipt support</a:t>
              </a:r>
            </a:p>
          </p:txBody>
        </p:sp>
      </p:grpSp>
      <p:grpSp>
        <p:nvGrpSpPr>
          <p:cNvPr id="24582" name="Group 60"/>
          <p:cNvGrpSpPr>
            <a:grpSpLocks/>
          </p:cNvGrpSpPr>
          <p:nvPr/>
        </p:nvGrpSpPr>
        <p:grpSpPr bwMode="auto">
          <a:xfrm>
            <a:off x="5738813" y="857250"/>
            <a:ext cx="1689100" cy="3227388"/>
            <a:chOff x="947864" y="1899920"/>
            <a:chExt cx="4450080" cy="4937760"/>
          </a:xfrm>
        </p:grpSpPr>
        <p:grpSp>
          <p:nvGrpSpPr>
            <p:cNvPr id="24617" name="Rounded Rectangle 80"/>
            <p:cNvGrpSpPr>
              <a:grpSpLocks/>
            </p:cNvGrpSpPr>
            <p:nvPr/>
          </p:nvGrpSpPr>
          <p:grpSpPr bwMode="auto">
            <a:xfrm>
              <a:off x="933753" y="1895537"/>
              <a:ext cx="4475271" cy="4950589"/>
              <a:chOff x="8778240" y="1591056"/>
              <a:chExt cx="2718816" cy="4949952"/>
            </a:xfrm>
          </p:grpSpPr>
          <p:pic>
            <p:nvPicPr>
              <p:cNvPr id="24619" name="Rounded Rectangle 80"/>
              <p:cNvPicPr>
                <a:picLocks noChangeArrowheads="1"/>
              </p:cNvPicPr>
              <p:nvPr/>
            </p:nvPicPr>
            <p:blipFill>
              <a:blip r:embed="rId3"/>
              <a:srcRect/>
              <a:stretch>
                <a:fillRect/>
              </a:stretch>
            </p:blipFill>
            <p:spPr bwMode="auto">
              <a:xfrm>
                <a:off x="8778240" y="1591056"/>
                <a:ext cx="2718816" cy="4949952"/>
              </a:xfrm>
              <a:prstGeom prst="rect">
                <a:avLst/>
              </a:prstGeom>
              <a:noFill/>
              <a:ln w="9525">
                <a:noFill/>
                <a:miter lim="800000"/>
                <a:headEnd/>
                <a:tailEnd/>
              </a:ln>
            </p:spPr>
          </p:pic>
          <p:sp>
            <p:nvSpPr>
              <p:cNvPr id="24620" name="Text Box 27"/>
              <p:cNvSpPr txBox="1">
                <a:spLocks noChangeArrowheads="1"/>
              </p:cNvSpPr>
              <p:nvPr/>
            </p:nvSpPr>
            <p:spPr bwMode="auto">
              <a:xfrm>
                <a:off x="8826587" y="1635212"/>
                <a:ext cx="2623964" cy="4857577"/>
              </a:xfrm>
              <a:prstGeom prst="rect">
                <a:avLst/>
              </a:prstGeom>
              <a:noFill/>
              <a:ln w="9525">
                <a:noFill/>
                <a:miter lim="800000"/>
                <a:headEnd/>
                <a:tailEnd/>
              </a:ln>
            </p:spPr>
            <p:txBody>
              <a:bodyPr lIns="63996" tIns="31998" rIns="63996" bIns="31998" anchor="ctr"/>
              <a:lstStyle/>
              <a:p>
                <a:pPr marL="190500" indent="-190500" algn="ctr" defTabSz="914400" eaLnBrk="0" hangingPunct="0">
                  <a:lnSpc>
                    <a:spcPct val="85000"/>
                  </a:lnSpc>
                  <a:spcBef>
                    <a:spcPct val="20000"/>
                  </a:spcBef>
                  <a:buSzPct val="80000"/>
                  <a:buFont typeface="Arial" charset="0"/>
                  <a:buChar char="•"/>
                </a:pPr>
                <a:endParaRPr lang="en-US" sz="800">
                  <a:solidFill>
                    <a:schemeClr val="bg1"/>
                  </a:solidFill>
                  <a:latin typeface="Verdana" pitchFamily="34" charset="0"/>
                </a:endParaRPr>
              </a:p>
            </p:txBody>
          </p:sp>
        </p:grpSp>
        <p:sp>
          <p:nvSpPr>
            <p:cNvPr id="24618" name="Rectangle 81"/>
            <p:cNvSpPr>
              <a:spLocks noChangeArrowheads="1"/>
            </p:cNvSpPr>
            <p:nvPr/>
          </p:nvSpPr>
          <p:spPr bwMode="auto">
            <a:xfrm>
              <a:off x="1374830" y="1960880"/>
              <a:ext cx="3575281" cy="400110"/>
            </a:xfrm>
            <a:prstGeom prst="rect">
              <a:avLst/>
            </a:prstGeom>
            <a:noFill/>
            <a:ln w="9525">
              <a:noFill/>
              <a:miter lim="800000"/>
              <a:headEnd/>
              <a:tailEnd/>
            </a:ln>
          </p:spPr>
          <p:txBody>
            <a:bodyPr wrap="none" lIns="64002" tIns="32001" rIns="64002" bIns="32001"/>
            <a:lstStyle/>
            <a:p>
              <a:pPr algn="ctr" defTabSz="1023938" eaLnBrk="0" hangingPunct="0"/>
              <a:r>
                <a:rPr lang="en-US" sz="1100" b="1">
                  <a:solidFill>
                    <a:schemeClr val="bg1"/>
                  </a:solidFill>
                  <a:latin typeface="Verdana" pitchFamily="34" charset="0"/>
                </a:rPr>
                <a:t>Two-sided </a:t>
              </a:r>
            </a:p>
            <a:p>
              <a:pPr algn="ctr" defTabSz="1023938" eaLnBrk="0" hangingPunct="0"/>
              <a:r>
                <a:rPr lang="en-US" sz="1100" b="1">
                  <a:solidFill>
                    <a:schemeClr val="bg1"/>
                  </a:solidFill>
                  <a:latin typeface="Verdana" pitchFamily="34" charset="0"/>
                </a:rPr>
                <a:t>Multifunction</a:t>
              </a:r>
            </a:p>
            <a:p>
              <a:pPr algn="ctr" defTabSz="1023938" eaLnBrk="0" hangingPunct="0"/>
              <a:r>
                <a:rPr lang="en-US" sz="1100" b="1">
                  <a:solidFill>
                    <a:schemeClr val="bg1"/>
                  </a:solidFill>
                  <a:latin typeface="Verdana" pitchFamily="34" charset="0"/>
                </a:rPr>
                <a:t>7168</a:t>
              </a:r>
            </a:p>
          </p:txBody>
        </p:sp>
      </p:grpSp>
      <p:grpSp>
        <p:nvGrpSpPr>
          <p:cNvPr id="24583" name="Group 93"/>
          <p:cNvGrpSpPr>
            <a:grpSpLocks/>
          </p:cNvGrpSpPr>
          <p:nvPr/>
        </p:nvGrpSpPr>
        <p:grpSpPr bwMode="auto">
          <a:xfrm>
            <a:off x="5727700" y="1333500"/>
            <a:ext cx="1690688" cy="2835275"/>
            <a:chOff x="7392893" y="2310375"/>
            <a:chExt cx="3443078" cy="4340687"/>
          </a:xfrm>
        </p:grpSpPr>
        <p:grpSp>
          <p:nvGrpSpPr>
            <p:cNvPr id="24613" name="Rounded Rectangle 82"/>
            <p:cNvGrpSpPr>
              <a:grpSpLocks/>
            </p:cNvGrpSpPr>
            <p:nvPr/>
          </p:nvGrpSpPr>
          <p:grpSpPr bwMode="auto">
            <a:xfrm>
              <a:off x="7392893" y="2310375"/>
              <a:ext cx="3434114" cy="4340687"/>
              <a:chOff x="8784336" y="2005584"/>
              <a:chExt cx="2700528" cy="4340352"/>
            </a:xfrm>
          </p:grpSpPr>
          <p:pic>
            <p:nvPicPr>
              <p:cNvPr id="24615" name="Rounded Rectangle 82"/>
              <p:cNvPicPr>
                <a:picLocks noChangeArrowheads="1"/>
              </p:cNvPicPr>
              <p:nvPr/>
            </p:nvPicPr>
            <p:blipFill>
              <a:blip r:embed="rId4"/>
              <a:srcRect/>
              <a:stretch>
                <a:fillRect/>
              </a:stretch>
            </p:blipFill>
            <p:spPr bwMode="auto">
              <a:xfrm>
                <a:off x="8784336" y="2005584"/>
                <a:ext cx="2700528" cy="4340352"/>
              </a:xfrm>
              <a:prstGeom prst="rect">
                <a:avLst/>
              </a:prstGeom>
              <a:noFill/>
              <a:ln w="9525">
                <a:noFill/>
                <a:miter lim="800000"/>
                <a:headEnd/>
                <a:tailEnd/>
              </a:ln>
            </p:spPr>
          </p:pic>
          <p:sp>
            <p:nvSpPr>
              <p:cNvPr id="24616" name="Text Box 32"/>
              <p:cNvSpPr txBox="1">
                <a:spLocks noChangeArrowheads="1"/>
              </p:cNvSpPr>
              <p:nvPr/>
            </p:nvSpPr>
            <p:spPr bwMode="auto">
              <a:xfrm>
                <a:off x="8919521" y="2155802"/>
                <a:ext cx="2431722" cy="4035472"/>
              </a:xfrm>
              <a:prstGeom prst="rect">
                <a:avLst/>
              </a:prstGeom>
              <a:noFill/>
              <a:ln w="9525">
                <a:noFill/>
                <a:miter lim="800000"/>
                <a:headEnd/>
                <a:tailEnd/>
              </a:ln>
            </p:spPr>
            <p:txBody>
              <a:bodyPr lIns="64002" tIns="32001" rIns="64002" bIns="32001" anchor="ctr"/>
              <a:lstStyle/>
              <a:p>
                <a:pPr algn="ctr" defTabSz="1023938"/>
                <a:endParaRPr lang="en-US" sz="2000">
                  <a:solidFill>
                    <a:srgbClr val="FFFFFF"/>
                  </a:solidFill>
                  <a:latin typeface="Verdana" pitchFamily="34" charset="0"/>
                </a:endParaRPr>
              </a:p>
            </p:txBody>
          </p:sp>
        </p:grpSp>
        <p:sp>
          <p:nvSpPr>
            <p:cNvPr id="24614" name="Text Box 12"/>
            <p:cNvSpPr txBox="1">
              <a:spLocks noChangeArrowheads="1"/>
            </p:cNvSpPr>
            <p:nvPr/>
          </p:nvSpPr>
          <p:spPr bwMode="auto">
            <a:xfrm>
              <a:off x="7428455" y="2575288"/>
              <a:ext cx="3407516" cy="2717183"/>
            </a:xfrm>
            <a:prstGeom prst="rect">
              <a:avLst/>
            </a:prstGeom>
            <a:noFill/>
            <a:ln w="9525">
              <a:noFill/>
              <a:miter lim="800000"/>
              <a:headEnd/>
              <a:tailEnd/>
            </a:ln>
          </p:spPr>
          <p:txBody>
            <a:bodyPr lIns="91426" tIns="45714" rIns="91426" bIns="45714">
              <a:spAutoFit/>
            </a:bodyPr>
            <a:lstStyle/>
            <a:p>
              <a:pPr defTabSz="1462088">
                <a:lnSpc>
                  <a:spcPct val="110000"/>
                </a:lnSpc>
                <a:buFontTx/>
                <a:buChar char="•"/>
              </a:pPr>
              <a:r>
                <a:rPr lang="en-US" sz="1000">
                  <a:latin typeface="Verdana" pitchFamily="34" charset="0"/>
                </a:rPr>
                <a:t> Up to 90 LPS</a:t>
              </a:r>
            </a:p>
            <a:p>
              <a:pPr defTabSz="1462088">
                <a:lnSpc>
                  <a:spcPct val="110000"/>
                </a:lnSpc>
                <a:buFontTx/>
                <a:buChar char="•"/>
              </a:pPr>
              <a:r>
                <a:rPr lang="en-US" sz="1000">
                  <a:latin typeface="Verdana" pitchFamily="34" charset="0"/>
                </a:rPr>
                <a:t> Drop in paper loading</a:t>
              </a:r>
            </a:p>
            <a:p>
              <a:pPr defTabSz="1462088">
                <a:lnSpc>
                  <a:spcPct val="110000"/>
                </a:lnSpc>
                <a:buFontTx/>
                <a:buChar char="•"/>
              </a:pPr>
              <a:r>
                <a:rPr lang="en-US" sz="1000">
                  <a:latin typeface="Verdana" pitchFamily="34" charset="0"/>
                </a:rPr>
                <a:t>Two print heads   </a:t>
              </a:r>
              <a:br>
                <a:rPr lang="en-US" sz="1000">
                  <a:latin typeface="Verdana" pitchFamily="34" charset="0"/>
                </a:rPr>
              </a:br>
              <a:r>
                <a:rPr lang="en-US" sz="1000">
                  <a:latin typeface="Verdana" pitchFamily="34" charset="0"/>
                </a:rPr>
                <a:t>   simultaneously print</a:t>
              </a:r>
            </a:p>
            <a:p>
              <a:pPr defTabSz="1462088">
                <a:lnSpc>
                  <a:spcPct val="110000"/>
                </a:lnSpc>
                <a:buFontTx/>
                <a:buChar char="•"/>
              </a:pPr>
              <a:r>
                <a:rPr lang="en-US" sz="1000">
                  <a:latin typeface="Verdana" pitchFamily="34" charset="0"/>
                </a:rPr>
                <a:t> New easy print head removal</a:t>
              </a:r>
            </a:p>
            <a:p>
              <a:pPr defTabSz="1462088">
                <a:lnSpc>
                  <a:spcPct val="110000"/>
                </a:lnSpc>
                <a:buFontTx/>
                <a:buChar char="•"/>
              </a:pPr>
              <a:r>
                <a:rPr lang="en-US" sz="1000">
                  <a:latin typeface="Verdana" pitchFamily="34" charset="0"/>
                </a:rPr>
                <a:t> 58/80mm media</a:t>
              </a:r>
            </a:p>
            <a:p>
              <a:pPr defTabSz="1462088">
                <a:lnSpc>
                  <a:spcPct val="110000"/>
                </a:lnSpc>
                <a:buFontTx/>
                <a:buChar char="•"/>
              </a:pPr>
              <a:r>
                <a:rPr lang="en-US" sz="1000">
                  <a:latin typeface="Verdana" pitchFamily="34" charset="0"/>
                </a:rPr>
                <a:t> Lean Receipt support</a:t>
              </a:r>
            </a:p>
            <a:p>
              <a:pPr defTabSz="1462088">
                <a:lnSpc>
                  <a:spcPct val="110000"/>
                </a:lnSpc>
                <a:buFontTx/>
                <a:buChar char="•"/>
              </a:pPr>
              <a:r>
                <a:rPr lang="en-US" sz="1000">
                  <a:latin typeface="Verdana" pitchFamily="34" charset="0"/>
                </a:rPr>
                <a:t> IBM USB Support</a:t>
              </a:r>
            </a:p>
          </p:txBody>
        </p:sp>
      </p:grpSp>
      <p:grpSp>
        <p:nvGrpSpPr>
          <p:cNvPr id="24584" name="Group 60"/>
          <p:cNvGrpSpPr>
            <a:grpSpLocks/>
          </p:cNvGrpSpPr>
          <p:nvPr/>
        </p:nvGrpSpPr>
        <p:grpSpPr bwMode="auto">
          <a:xfrm>
            <a:off x="652463" y="857250"/>
            <a:ext cx="1563687" cy="3227388"/>
            <a:chOff x="947864" y="1899920"/>
            <a:chExt cx="4450080" cy="4937760"/>
          </a:xfrm>
        </p:grpSpPr>
        <p:grpSp>
          <p:nvGrpSpPr>
            <p:cNvPr id="24609" name="Rounded Rectangle 86"/>
            <p:cNvGrpSpPr>
              <a:grpSpLocks/>
            </p:cNvGrpSpPr>
            <p:nvPr/>
          </p:nvGrpSpPr>
          <p:grpSpPr bwMode="auto">
            <a:xfrm>
              <a:off x="940442" y="1895537"/>
              <a:ext cx="4465237" cy="4950589"/>
              <a:chOff x="11576304" y="1591056"/>
              <a:chExt cx="2712720" cy="4949952"/>
            </a:xfrm>
          </p:grpSpPr>
          <p:pic>
            <p:nvPicPr>
              <p:cNvPr id="24611" name="Rounded Rectangle 86"/>
              <p:cNvPicPr>
                <a:picLocks noChangeArrowheads="1"/>
              </p:cNvPicPr>
              <p:nvPr/>
            </p:nvPicPr>
            <p:blipFill>
              <a:blip r:embed="rId5"/>
              <a:srcRect/>
              <a:stretch>
                <a:fillRect/>
              </a:stretch>
            </p:blipFill>
            <p:spPr bwMode="auto">
              <a:xfrm>
                <a:off x="11576304" y="1591056"/>
                <a:ext cx="2712720" cy="4949952"/>
              </a:xfrm>
              <a:prstGeom prst="rect">
                <a:avLst/>
              </a:prstGeom>
              <a:noFill/>
              <a:ln w="9525">
                <a:noFill/>
                <a:miter lim="800000"/>
                <a:headEnd/>
                <a:tailEnd/>
              </a:ln>
            </p:spPr>
          </p:pic>
          <p:sp>
            <p:nvSpPr>
              <p:cNvPr id="24612" name="Text Box 37"/>
              <p:cNvSpPr txBox="1">
                <a:spLocks noChangeArrowheads="1"/>
              </p:cNvSpPr>
              <p:nvPr/>
            </p:nvSpPr>
            <p:spPr bwMode="auto">
              <a:xfrm>
                <a:off x="11620587" y="1635212"/>
                <a:ext cx="2623964" cy="4857577"/>
              </a:xfrm>
              <a:prstGeom prst="rect">
                <a:avLst/>
              </a:prstGeom>
              <a:noFill/>
              <a:ln w="9525">
                <a:noFill/>
                <a:miter lim="800000"/>
                <a:headEnd/>
                <a:tailEnd/>
              </a:ln>
            </p:spPr>
            <p:txBody>
              <a:bodyPr lIns="63996" tIns="31998" rIns="63996" bIns="31998" anchor="ctr"/>
              <a:lstStyle/>
              <a:p>
                <a:pPr marL="190500" indent="-190500" algn="ctr" defTabSz="914400" eaLnBrk="0" hangingPunct="0">
                  <a:lnSpc>
                    <a:spcPct val="85000"/>
                  </a:lnSpc>
                  <a:spcBef>
                    <a:spcPct val="20000"/>
                  </a:spcBef>
                  <a:buSzPct val="80000"/>
                  <a:buFont typeface="Arial" charset="0"/>
                  <a:buChar char="•"/>
                </a:pPr>
                <a:endParaRPr lang="en-US" sz="800">
                  <a:solidFill>
                    <a:schemeClr val="bg1"/>
                  </a:solidFill>
                  <a:latin typeface="Verdana" pitchFamily="34" charset="0"/>
                </a:endParaRPr>
              </a:p>
            </p:txBody>
          </p:sp>
        </p:grpSp>
        <p:sp>
          <p:nvSpPr>
            <p:cNvPr id="24610" name="Rectangle 87"/>
            <p:cNvSpPr>
              <a:spLocks noChangeArrowheads="1"/>
            </p:cNvSpPr>
            <p:nvPr/>
          </p:nvSpPr>
          <p:spPr bwMode="auto">
            <a:xfrm>
              <a:off x="1374830" y="1960880"/>
              <a:ext cx="3575281" cy="400110"/>
            </a:xfrm>
            <a:prstGeom prst="rect">
              <a:avLst/>
            </a:prstGeom>
            <a:noFill/>
            <a:ln w="9525">
              <a:noFill/>
              <a:miter lim="800000"/>
              <a:headEnd/>
              <a:tailEnd/>
            </a:ln>
          </p:spPr>
          <p:txBody>
            <a:bodyPr wrap="none" lIns="64002" tIns="32001" rIns="64002" bIns="32001"/>
            <a:lstStyle/>
            <a:p>
              <a:pPr algn="ctr" defTabSz="1023938" eaLnBrk="0" hangingPunct="0"/>
              <a:r>
                <a:rPr lang="en-US" sz="1100" b="1">
                  <a:solidFill>
                    <a:schemeClr val="bg1"/>
                  </a:solidFill>
                  <a:latin typeface="Verdana" pitchFamily="34" charset="0"/>
                </a:rPr>
                <a:t>Impact Printer</a:t>
              </a:r>
            </a:p>
            <a:p>
              <a:pPr algn="ctr" defTabSz="1023938" eaLnBrk="0" hangingPunct="0"/>
              <a:r>
                <a:rPr lang="en-US" sz="1100" b="1">
                  <a:solidFill>
                    <a:schemeClr val="bg1"/>
                  </a:solidFill>
                  <a:latin typeface="Verdana" pitchFamily="34" charset="0"/>
                </a:rPr>
                <a:t>7190</a:t>
              </a:r>
            </a:p>
          </p:txBody>
        </p:sp>
      </p:grpSp>
      <p:grpSp>
        <p:nvGrpSpPr>
          <p:cNvPr id="24585" name="Group 94"/>
          <p:cNvGrpSpPr>
            <a:grpSpLocks/>
          </p:cNvGrpSpPr>
          <p:nvPr/>
        </p:nvGrpSpPr>
        <p:grpSpPr bwMode="auto">
          <a:xfrm>
            <a:off x="666750" y="1333500"/>
            <a:ext cx="1592263" cy="2835275"/>
            <a:chOff x="10945242" y="2310375"/>
            <a:chExt cx="3433600" cy="4340687"/>
          </a:xfrm>
        </p:grpSpPr>
        <p:grpSp>
          <p:nvGrpSpPr>
            <p:cNvPr id="24605" name="Rounded Rectangle 88"/>
            <p:cNvGrpSpPr>
              <a:grpSpLocks/>
            </p:cNvGrpSpPr>
            <p:nvPr/>
          </p:nvGrpSpPr>
          <p:grpSpPr bwMode="auto">
            <a:xfrm>
              <a:off x="10945242" y="2310375"/>
              <a:ext cx="3433600" cy="4340687"/>
              <a:chOff x="11576304" y="2005584"/>
              <a:chExt cx="2700528" cy="4340352"/>
            </a:xfrm>
          </p:grpSpPr>
          <p:pic>
            <p:nvPicPr>
              <p:cNvPr id="24607" name="Rounded Rectangle 88"/>
              <p:cNvPicPr>
                <a:picLocks noChangeArrowheads="1"/>
              </p:cNvPicPr>
              <p:nvPr/>
            </p:nvPicPr>
            <p:blipFill>
              <a:blip r:embed="rId4"/>
              <a:srcRect/>
              <a:stretch>
                <a:fillRect/>
              </a:stretch>
            </p:blipFill>
            <p:spPr bwMode="auto">
              <a:xfrm>
                <a:off x="11576304" y="2005584"/>
                <a:ext cx="2700528" cy="4340352"/>
              </a:xfrm>
              <a:prstGeom prst="rect">
                <a:avLst/>
              </a:prstGeom>
              <a:noFill/>
              <a:ln w="9525">
                <a:noFill/>
                <a:miter lim="800000"/>
                <a:headEnd/>
                <a:tailEnd/>
              </a:ln>
            </p:spPr>
          </p:pic>
          <p:sp>
            <p:nvSpPr>
              <p:cNvPr id="24608" name="Text Box 42"/>
              <p:cNvSpPr txBox="1">
                <a:spLocks noChangeArrowheads="1"/>
              </p:cNvSpPr>
              <p:nvPr/>
            </p:nvSpPr>
            <p:spPr bwMode="auto">
              <a:xfrm>
                <a:off x="11712558" y="2155808"/>
                <a:ext cx="2432085" cy="4035460"/>
              </a:xfrm>
              <a:prstGeom prst="rect">
                <a:avLst/>
              </a:prstGeom>
              <a:noFill/>
              <a:ln w="9525">
                <a:noFill/>
                <a:miter lim="800000"/>
                <a:headEnd/>
                <a:tailEnd/>
              </a:ln>
            </p:spPr>
            <p:txBody>
              <a:bodyPr lIns="64002" tIns="32001" rIns="64002" bIns="32001" anchor="ctr"/>
              <a:lstStyle/>
              <a:p>
                <a:pPr algn="ctr" defTabSz="1023938"/>
                <a:endParaRPr lang="en-US" sz="2000">
                  <a:solidFill>
                    <a:srgbClr val="FFFFFF"/>
                  </a:solidFill>
                  <a:latin typeface="Verdana" pitchFamily="34" charset="0"/>
                </a:endParaRPr>
              </a:p>
            </p:txBody>
          </p:sp>
        </p:grpSp>
        <p:sp>
          <p:nvSpPr>
            <p:cNvPr id="24606" name="Text Box 12"/>
            <p:cNvSpPr txBox="1">
              <a:spLocks noChangeArrowheads="1"/>
            </p:cNvSpPr>
            <p:nvPr/>
          </p:nvSpPr>
          <p:spPr bwMode="auto">
            <a:xfrm>
              <a:off x="11095869" y="2574718"/>
              <a:ext cx="2947487" cy="1458441"/>
            </a:xfrm>
            <a:prstGeom prst="rect">
              <a:avLst/>
            </a:prstGeom>
            <a:noFill/>
            <a:ln w="9525">
              <a:noFill/>
              <a:miter lim="800000"/>
              <a:headEnd/>
              <a:tailEnd/>
            </a:ln>
          </p:spPr>
          <p:txBody>
            <a:bodyPr lIns="91426" tIns="45714" rIns="91426" bIns="45714">
              <a:spAutoFit/>
            </a:bodyPr>
            <a:lstStyle/>
            <a:p>
              <a:pPr marL="128588" indent="-128588" defTabSz="1462088">
                <a:lnSpc>
                  <a:spcPct val="110000"/>
                </a:lnSpc>
                <a:buFontTx/>
                <a:buChar char="•"/>
              </a:pPr>
              <a:r>
                <a:rPr lang="en-US" sz="1000">
                  <a:latin typeface="Verdana" pitchFamily="34" charset="0"/>
                </a:rPr>
                <a:t>Quick impact printing</a:t>
              </a:r>
            </a:p>
            <a:p>
              <a:pPr marL="128588" indent="-128588" defTabSz="1462088">
                <a:lnSpc>
                  <a:spcPct val="110000"/>
                </a:lnSpc>
                <a:buFontTx/>
                <a:buChar char="•"/>
              </a:pPr>
              <a:r>
                <a:rPr lang="en-US" sz="1000">
                  <a:latin typeface="Verdana" pitchFamily="34" charset="0"/>
                </a:rPr>
                <a:t>Option for manual and auto-tear</a:t>
              </a:r>
            </a:p>
            <a:p>
              <a:pPr marL="128588" indent="-128588" defTabSz="1462088">
                <a:lnSpc>
                  <a:spcPct val="110000"/>
                </a:lnSpc>
                <a:buFontTx/>
                <a:buChar char="•"/>
              </a:pPr>
              <a:r>
                <a:rPr lang="en-US" sz="1000">
                  <a:latin typeface="Verdana" pitchFamily="34" charset="0"/>
                </a:rPr>
                <a:t>Two-color printing</a:t>
              </a:r>
            </a:p>
          </p:txBody>
        </p:sp>
      </p:grpSp>
      <p:sp>
        <p:nvSpPr>
          <p:cNvPr id="43" name="Rounded Rectangle 20"/>
          <p:cNvSpPr>
            <a:spLocks noChangeArrowheads="1"/>
          </p:cNvSpPr>
          <p:nvPr/>
        </p:nvSpPr>
        <p:spPr bwMode="auto">
          <a:xfrm>
            <a:off x="571500" y="4381500"/>
            <a:ext cx="8458200" cy="663575"/>
          </a:xfrm>
          <a:custGeom>
            <a:avLst/>
            <a:gdLst>
              <a:gd name="T0" fmla="*/ 13535488 w 10458450"/>
              <a:gd name="T1" fmla="*/ 530225 h 1062037"/>
              <a:gd name="T2" fmla="*/ 6767744 w 10458450"/>
              <a:gd name="T3" fmla="*/ 1060450 h 1062037"/>
              <a:gd name="T4" fmla="*/ 0 w 10458450"/>
              <a:gd name="T5" fmla="*/ 530225 h 1062037"/>
              <a:gd name="T6" fmla="*/ 6767744 w 10458450"/>
              <a:gd name="T7" fmla="*/ 0 h 1062037"/>
              <a:gd name="T8" fmla="*/ 0 60000 65536"/>
              <a:gd name="T9" fmla="*/ 5898240 60000 65536"/>
              <a:gd name="T10" fmla="*/ 11796480 60000 65536"/>
              <a:gd name="T11" fmla="*/ 17694720 60000 65536"/>
              <a:gd name="T12" fmla="*/ 30758 w 10458450"/>
              <a:gd name="T13" fmla="*/ 30758 h 1062037"/>
              <a:gd name="T14" fmla="*/ 10427690 w 10458450"/>
              <a:gd name="T15" fmla="*/ 1062037 h 1062037"/>
            </a:gdLst>
            <a:ahLst/>
            <a:cxnLst>
              <a:cxn ang="T8">
                <a:pos x="T0" y="T1"/>
              </a:cxn>
              <a:cxn ang="T9">
                <a:pos x="T2" y="T3"/>
              </a:cxn>
              <a:cxn ang="T10">
                <a:pos x="T4" y="T5"/>
              </a:cxn>
              <a:cxn ang="T11">
                <a:pos x="T6" y="T7"/>
              </a:cxn>
            </a:cxnLst>
            <a:rect l="T12" t="T13" r="T14" b="T15"/>
            <a:pathLst>
              <a:path w="10458450" h="1062037">
                <a:moveTo>
                  <a:pt x="105014" y="0"/>
                </a:moveTo>
                <a:lnTo>
                  <a:pt x="10353436" y="0"/>
                </a:lnTo>
                <a:lnTo>
                  <a:pt x="10353435" y="0"/>
                </a:lnTo>
                <a:cubicBezTo>
                  <a:pt x="10411433" y="0"/>
                  <a:pt x="10458450" y="47016"/>
                  <a:pt x="10458450" y="105014"/>
                </a:cubicBezTo>
                <a:lnTo>
                  <a:pt x="10458450" y="1062037"/>
                </a:lnTo>
                <a:lnTo>
                  <a:pt x="0" y="1062037"/>
                </a:lnTo>
                <a:lnTo>
                  <a:pt x="0" y="105014"/>
                </a:lnTo>
                <a:cubicBezTo>
                  <a:pt x="0" y="47016"/>
                  <a:pt x="47016" y="0"/>
                  <a:pt x="105013" y="0"/>
                </a:cubicBezTo>
                <a:close/>
              </a:path>
            </a:pathLst>
          </a:custGeom>
          <a:solidFill>
            <a:srgbClr val="808080"/>
          </a:solidFill>
          <a:ln w="9525" algn="ctr">
            <a:noFill/>
            <a:round/>
            <a:headEnd/>
            <a:tailEnd/>
          </a:ln>
          <a:effectLst>
            <a:outerShdw dist="38100" dir="16200000" rotWithShape="0">
              <a:srgbClr val="000000">
                <a:alpha val="39998"/>
              </a:srgbClr>
            </a:outerShdw>
          </a:effectLst>
        </p:spPr>
        <p:txBody>
          <a:bodyPr lIns="125987" tIns="32001" rIns="64002" bIns="32001" anchor="ctr"/>
          <a:lstStyle/>
          <a:p>
            <a:pPr defTabSz="914400" eaLnBrk="0" hangingPunct="0">
              <a:lnSpc>
                <a:spcPct val="75000"/>
              </a:lnSpc>
              <a:tabLst>
                <a:tab pos="3079750" algn="l"/>
                <a:tab pos="3513138" algn="l"/>
              </a:tabLst>
              <a:defRPr/>
            </a:pPr>
            <a:r>
              <a:rPr lang="en-US" sz="1900" b="1">
                <a:solidFill>
                  <a:schemeClr val="bg1"/>
                </a:solidFill>
                <a:latin typeface="Verdana" pitchFamily="34" charset="0"/>
              </a:rPr>
              <a:t>A powerful portfolio of retail ready printers!</a:t>
            </a:r>
          </a:p>
        </p:txBody>
      </p:sp>
      <p:sp>
        <p:nvSpPr>
          <p:cNvPr id="127029" name="AutoShape 53"/>
          <p:cNvSpPr>
            <a:spLocks noChangeArrowheads="1"/>
          </p:cNvSpPr>
          <p:nvPr/>
        </p:nvSpPr>
        <p:spPr bwMode="auto">
          <a:xfrm>
            <a:off x="2292350" y="3879850"/>
            <a:ext cx="5118100" cy="417513"/>
          </a:xfrm>
          <a:prstGeom prst="roundRect">
            <a:avLst>
              <a:gd name="adj" fmla="val 16667"/>
            </a:avLst>
          </a:prstGeom>
          <a:solidFill>
            <a:srgbClr val="67D76C">
              <a:alpha val="74117"/>
            </a:srgbClr>
          </a:solidFill>
          <a:ln w="28575">
            <a:noFill/>
            <a:round/>
            <a:headEnd/>
            <a:tailEnd/>
          </a:ln>
          <a:effectLst>
            <a:outerShdw dist="35921" dir="8100000" algn="ctr" rotWithShape="0">
              <a:srgbClr val="DDDDDD">
                <a:alpha val="50000"/>
              </a:srgbClr>
            </a:outerShdw>
          </a:effectLst>
        </p:spPr>
        <p:txBody>
          <a:bodyPr lIns="91431" tIns="45716" rIns="91431" bIns="45716" anchor="ctr"/>
          <a:lstStyle/>
          <a:p>
            <a:pPr algn="ctr" defTabSz="914400">
              <a:defRPr/>
            </a:pPr>
            <a:r>
              <a:rPr lang="en-US" sz="900" b="1"/>
              <a:t>New Series II Printers</a:t>
            </a:r>
          </a:p>
          <a:p>
            <a:pPr algn="ctr" defTabSz="914400">
              <a:defRPr/>
            </a:pPr>
            <a:r>
              <a:rPr lang="en-US" sz="900"/>
              <a:t>Increased Speed, Power Management, Lean Receipt Utility for Reducing Paper, Thermal Print Head Failure Detection Sensor Enhanced MICR Read Rate, QR and GS1 data bar support</a:t>
            </a:r>
          </a:p>
        </p:txBody>
      </p:sp>
      <p:grpSp>
        <p:nvGrpSpPr>
          <p:cNvPr id="24588" name="Group 60"/>
          <p:cNvGrpSpPr>
            <a:grpSpLocks/>
          </p:cNvGrpSpPr>
          <p:nvPr/>
        </p:nvGrpSpPr>
        <p:grpSpPr bwMode="auto">
          <a:xfrm>
            <a:off x="7454900" y="857250"/>
            <a:ext cx="1689100" cy="3227388"/>
            <a:chOff x="947864" y="1899920"/>
            <a:chExt cx="4450080" cy="4937760"/>
          </a:xfrm>
        </p:grpSpPr>
        <p:grpSp>
          <p:nvGrpSpPr>
            <p:cNvPr id="24601" name="Rounded Rectangle 80"/>
            <p:cNvGrpSpPr>
              <a:grpSpLocks/>
            </p:cNvGrpSpPr>
            <p:nvPr/>
          </p:nvGrpSpPr>
          <p:grpSpPr bwMode="auto">
            <a:xfrm>
              <a:off x="933753" y="1895537"/>
              <a:ext cx="4475271" cy="4950589"/>
              <a:chOff x="8778240" y="1591056"/>
              <a:chExt cx="2718816" cy="4949952"/>
            </a:xfrm>
          </p:grpSpPr>
          <p:pic>
            <p:nvPicPr>
              <p:cNvPr id="24603" name="Rounded Rectangle 80"/>
              <p:cNvPicPr>
                <a:picLocks noChangeArrowheads="1"/>
              </p:cNvPicPr>
              <p:nvPr/>
            </p:nvPicPr>
            <p:blipFill>
              <a:blip r:embed="rId3"/>
              <a:srcRect/>
              <a:stretch>
                <a:fillRect/>
              </a:stretch>
            </p:blipFill>
            <p:spPr bwMode="auto">
              <a:xfrm>
                <a:off x="8778240" y="1591056"/>
                <a:ext cx="2718816" cy="4949952"/>
              </a:xfrm>
              <a:prstGeom prst="rect">
                <a:avLst/>
              </a:prstGeom>
              <a:noFill/>
              <a:ln w="9525">
                <a:noFill/>
                <a:miter lim="800000"/>
                <a:headEnd/>
                <a:tailEnd/>
              </a:ln>
            </p:spPr>
          </p:pic>
          <p:sp>
            <p:nvSpPr>
              <p:cNvPr id="24604" name="Text Box 27"/>
              <p:cNvSpPr txBox="1">
                <a:spLocks noChangeArrowheads="1"/>
              </p:cNvSpPr>
              <p:nvPr/>
            </p:nvSpPr>
            <p:spPr bwMode="auto">
              <a:xfrm>
                <a:off x="8826587" y="1635212"/>
                <a:ext cx="2623964" cy="4857577"/>
              </a:xfrm>
              <a:prstGeom prst="rect">
                <a:avLst/>
              </a:prstGeom>
              <a:noFill/>
              <a:ln w="9525">
                <a:noFill/>
                <a:miter lim="800000"/>
                <a:headEnd/>
                <a:tailEnd/>
              </a:ln>
            </p:spPr>
            <p:txBody>
              <a:bodyPr lIns="63996" tIns="31998" rIns="63996" bIns="31998" anchor="ctr"/>
              <a:lstStyle/>
              <a:p>
                <a:pPr marL="190500" indent="-190500" algn="ctr" defTabSz="914400" eaLnBrk="0" hangingPunct="0">
                  <a:lnSpc>
                    <a:spcPct val="85000"/>
                  </a:lnSpc>
                  <a:spcBef>
                    <a:spcPct val="20000"/>
                  </a:spcBef>
                  <a:buSzPct val="80000"/>
                  <a:buFont typeface="Arial" charset="0"/>
                  <a:buChar char="•"/>
                </a:pPr>
                <a:endParaRPr lang="en-US" sz="800">
                  <a:solidFill>
                    <a:schemeClr val="bg1"/>
                  </a:solidFill>
                  <a:latin typeface="Verdana" pitchFamily="34" charset="0"/>
                </a:endParaRPr>
              </a:p>
            </p:txBody>
          </p:sp>
        </p:grpSp>
        <p:sp>
          <p:nvSpPr>
            <p:cNvPr id="24602" name="Rectangle 81"/>
            <p:cNvSpPr>
              <a:spLocks noChangeArrowheads="1"/>
            </p:cNvSpPr>
            <p:nvPr/>
          </p:nvSpPr>
          <p:spPr bwMode="auto">
            <a:xfrm>
              <a:off x="1374830" y="1960880"/>
              <a:ext cx="3575281" cy="400110"/>
            </a:xfrm>
            <a:prstGeom prst="rect">
              <a:avLst/>
            </a:prstGeom>
            <a:noFill/>
            <a:ln w="9525">
              <a:noFill/>
              <a:miter lim="800000"/>
              <a:headEnd/>
              <a:tailEnd/>
            </a:ln>
          </p:spPr>
          <p:txBody>
            <a:bodyPr wrap="none" lIns="64002" tIns="32001" rIns="64002" bIns="32001"/>
            <a:lstStyle/>
            <a:p>
              <a:pPr algn="ctr" defTabSz="1023938" eaLnBrk="0" hangingPunct="0"/>
              <a:r>
                <a:rPr lang="en-US" sz="1100" b="1">
                  <a:solidFill>
                    <a:schemeClr val="bg1"/>
                  </a:solidFill>
                  <a:latin typeface="Verdana" pitchFamily="34" charset="0"/>
                </a:rPr>
                <a:t>Two-sided </a:t>
              </a:r>
            </a:p>
            <a:p>
              <a:pPr algn="ctr" defTabSz="1023938" eaLnBrk="0" hangingPunct="0"/>
              <a:r>
                <a:rPr lang="en-US" sz="1100" b="1">
                  <a:solidFill>
                    <a:schemeClr val="bg1"/>
                  </a:solidFill>
                  <a:latin typeface="Verdana" pitchFamily="34" charset="0"/>
                </a:rPr>
                <a:t>Thermal</a:t>
              </a:r>
            </a:p>
            <a:p>
              <a:pPr algn="ctr" defTabSz="1023938" eaLnBrk="0" hangingPunct="0"/>
              <a:r>
                <a:rPr lang="en-US" sz="1100" b="1">
                  <a:solidFill>
                    <a:schemeClr val="bg1"/>
                  </a:solidFill>
                  <a:latin typeface="Verdana" pitchFamily="34" charset="0"/>
                </a:rPr>
                <a:t>7198</a:t>
              </a:r>
            </a:p>
          </p:txBody>
        </p:sp>
      </p:grpSp>
      <p:grpSp>
        <p:nvGrpSpPr>
          <p:cNvPr id="24589" name="Group 93"/>
          <p:cNvGrpSpPr>
            <a:grpSpLocks/>
          </p:cNvGrpSpPr>
          <p:nvPr/>
        </p:nvGrpSpPr>
        <p:grpSpPr bwMode="auto">
          <a:xfrm>
            <a:off x="7453313" y="1381125"/>
            <a:ext cx="1690687" cy="2835275"/>
            <a:chOff x="7392893" y="2310375"/>
            <a:chExt cx="3443078" cy="4340687"/>
          </a:xfrm>
        </p:grpSpPr>
        <p:grpSp>
          <p:nvGrpSpPr>
            <p:cNvPr id="24597" name="Rounded Rectangle 82"/>
            <p:cNvGrpSpPr>
              <a:grpSpLocks/>
            </p:cNvGrpSpPr>
            <p:nvPr/>
          </p:nvGrpSpPr>
          <p:grpSpPr bwMode="auto">
            <a:xfrm>
              <a:off x="7392893" y="2310375"/>
              <a:ext cx="3434114" cy="4340687"/>
              <a:chOff x="8784336" y="2005584"/>
              <a:chExt cx="2700528" cy="4340352"/>
            </a:xfrm>
          </p:grpSpPr>
          <p:pic>
            <p:nvPicPr>
              <p:cNvPr id="24599" name="Rounded Rectangle 82"/>
              <p:cNvPicPr>
                <a:picLocks noChangeArrowheads="1"/>
              </p:cNvPicPr>
              <p:nvPr/>
            </p:nvPicPr>
            <p:blipFill>
              <a:blip r:embed="rId4"/>
              <a:srcRect/>
              <a:stretch>
                <a:fillRect/>
              </a:stretch>
            </p:blipFill>
            <p:spPr bwMode="auto">
              <a:xfrm>
                <a:off x="8784336" y="2005584"/>
                <a:ext cx="2700528" cy="4340352"/>
              </a:xfrm>
              <a:prstGeom prst="rect">
                <a:avLst/>
              </a:prstGeom>
              <a:noFill/>
              <a:ln w="9525">
                <a:noFill/>
                <a:miter lim="800000"/>
                <a:headEnd/>
                <a:tailEnd/>
              </a:ln>
            </p:spPr>
          </p:pic>
          <p:sp>
            <p:nvSpPr>
              <p:cNvPr id="24600" name="Text Box 32"/>
              <p:cNvSpPr txBox="1">
                <a:spLocks noChangeArrowheads="1"/>
              </p:cNvSpPr>
              <p:nvPr/>
            </p:nvSpPr>
            <p:spPr bwMode="auto">
              <a:xfrm>
                <a:off x="8919521" y="2155802"/>
                <a:ext cx="2431722" cy="4035472"/>
              </a:xfrm>
              <a:prstGeom prst="rect">
                <a:avLst/>
              </a:prstGeom>
              <a:noFill/>
              <a:ln w="9525">
                <a:noFill/>
                <a:miter lim="800000"/>
                <a:headEnd/>
                <a:tailEnd/>
              </a:ln>
            </p:spPr>
            <p:txBody>
              <a:bodyPr lIns="64002" tIns="32001" rIns="64002" bIns="32001" anchor="ctr"/>
              <a:lstStyle/>
              <a:p>
                <a:pPr algn="ctr" defTabSz="1023938"/>
                <a:endParaRPr lang="en-US" sz="2000">
                  <a:solidFill>
                    <a:srgbClr val="FFFFFF"/>
                  </a:solidFill>
                  <a:latin typeface="Verdana" pitchFamily="34" charset="0"/>
                </a:endParaRPr>
              </a:p>
            </p:txBody>
          </p:sp>
        </p:grpSp>
        <p:sp>
          <p:nvSpPr>
            <p:cNvPr id="24598" name="Text Box 12"/>
            <p:cNvSpPr txBox="1">
              <a:spLocks noChangeArrowheads="1"/>
            </p:cNvSpPr>
            <p:nvPr/>
          </p:nvSpPr>
          <p:spPr bwMode="auto">
            <a:xfrm>
              <a:off x="7428455" y="2574718"/>
              <a:ext cx="3407516" cy="1844928"/>
            </a:xfrm>
            <a:prstGeom prst="rect">
              <a:avLst/>
            </a:prstGeom>
            <a:noFill/>
            <a:ln w="9525">
              <a:noFill/>
              <a:miter lim="800000"/>
              <a:headEnd/>
              <a:tailEnd/>
            </a:ln>
          </p:spPr>
          <p:txBody>
            <a:bodyPr lIns="91426" tIns="45714" rIns="91426" bIns="45714">
              <a:spAutoFit/>
            </a:bodyPr>
            <a:lstStyle/>
            <a:p>
              <a:pPr defTabSz="1462088">
                <a:lnSpc>
                  <a:spcPct val="110000"/>
                </a:lnSpc>
                <a:buFontTx/>
                <a:buChar char="•"/>
              </a:pPr>
              <a:r>
                <a:rPr lang="en-US" sz="1000">
                  <a:latin typeface="Verdana" pitchFamily="34" charset="0"/>
                </a:rPr>
                <a:t> Up to 52 LPS</a:t>
              </a:r>
            </a:p>
            <a:p>
              <a:pPr defTabSz="1462088">
                <a:lnSpc>
                  <a:spcPct val="110000"/>
                </a:lnSpc>
                <a:buFontTx/>
                <a:buChar char="•"/>
              </a:pPr>
              <a:r>
                <a:rPr lang="en-US" sz="1000">
                  <a:latin typeface="Verdana" pitchFamily="34" charset="0"/>
                </a:rPr>
                <a:t> Two print heads   </a:t>
              </a:r>
              <a:br>
                <a:rPr lang="en-US" sz="1000">
                  <a:latin typeface="Verdana" pitchFamily="34" charset="0"/>
                </a:rPr>
              </a:br>
              <a:r>
                <a:rPr lang="en-US" sz="1000">
                  <a:latin typeface="Verdana" pitchFamily="34" charset="0"/>
                </a:rPr>
                <a:t>   simultaneously print</a:t>
              </a:r>
            </a:p>
            <a:p>
              <a:pPr defTabSz="1462088">
                <a:lnSpc>
                  <a:spcPct val="110000"/>
                </a:lnSpc>
                <a:buFontTx/>
                <a:buChar char="•"/>
              </a:pPr>
              <a:r>
                <a:rPr lang="en-US" sz="1000">
                  <a:latin typeface="Verdana" pitchFamily="34" charset="0"/>
                </a:rPr>
                <a:t> Drop in paper loading </a:t>
              </a:r>
            </a:p>
            <a:p>
              <a:pPr defTabSz="1462088">
                <a:lnSpc>
                  <a:spcPct val="110000"/>
                </a:lnSpc>
                <a:buFontTx/>
                <a:buChar char="•"/>
              </a:pPr>
              <a:r>
                <a:rPr lang="en-US" sz="1000">
                  <a:latin typeface="Verdana" pitchFamily="34" charset="0"/>
                </a:rPr>
                <a:t> Improve operational </a:t>
              </a:r>
              <a:br>
                <a:rPr lang="en-US" sz="1000">
                  <a:latin typeface="Verdana" pitchFamily="34" charset="0"/>
                </a:rPr>
              </a:br>
              <a:r>
                <a:rPr lang="en-US" sz="1000">
                  <a:latin typeface="Verdana" pitchFamily="34" charset="0"/>
                </a:rPr>
                <a:t>   efficiency and consumer </a:t>
              </a:r>
              <a:br>
                <a:rPr lang="en-US" sz="1000">
                  <a:latin typeface="Verdana" pitchFamily="34" charset="0"/>
                </a:rPr>
              </a:br>
              <a:r>
                <a:rPr lang="en-US" sz="1000">
                  <a:latin typeface="Verdana" pitchFamily="34" charset="0"/>
                </a:rPr>
                <a:t>   promotions</a:t>
              </a:r>
            </a:p>
          </p:txBody>
        </p:sp>
      </p:grpSp>
      <p:pic>
        <p:nvPicPr>
          <p:cNvPr id="24590" name="Picture 18" descr="CD276_06a_RP7168[1]"/>
          <p:cNvPicPr>
            <a:picLocks noChangeAspect="1" noChangeArrowheads="1"/>
          </p:cNvPicPr>
          <p:nvPr/>
        </p:nvPicPr>
        <p:blipFill>
          <a:blip r:embed="rId6">
            <a:clrChange>
              <a:clrFrom>
                <a:srgbClr val="FFFFFF"/>
              </a:clrFrom>
              <a:clrTo>
                <a:srgbClr val="FFFFFF">
                  <a:alpha val="0"/>
                </a:srgbClr>
              </a:clrTo>
            </a:clrChange>
          </a:blip>
          <a:srcRect l="24367" t="22092" r="25412" b="16570"/>
          <a:stretch>
            <a:fillRect/>
          </a:stretch>
        </p:blipFill>
        <p:spPr bwMode="auto">
          <a:xfrm>
            <a:off x="6045200" y="3192463"/>
            <a:ext cx="830263" cy="687387"/>
          </a:xfrm>
          <a:prstGeom prst="rect">
            <a:avLst/>
          </a:prstGeom>
          <a:noFill/>
          <a:ln w="9525">
            <a:noFill/>
            <a:miter lim="800000"/>
            <a:headEnd/>
            <a:tailEnd/>
          </a:ln>
        </p:spPr>
      </p:pic>
      <p:pic>
        <p:nvPicPr>
          <p:cNvPr id="24591" name="Picture 17" descr="CD256_03a_RP7198[1]"/>
          <p:cNvPicPr>
            <a:picLocks noChangeAspect="1" noChangeArrowheads="1"/>
          </p:cNvPicPr>
          <p:nvPr/>
        </p:nvPicPr>
        <p:blipFill>
          <a:blip r:embed="rId7">
            <a:clrChange>
              <a:clrFrom>
                <a:srgbClr val="FFFFFF"/>
              </a:clrFrom>
              <a:clrTo>
                <a:srgbClr val="FFFFFF">
                  <a:alpha val="0"/>
                </a:srgbClr>
              </a:clrTo>
            </a:clrChange>
          </a:blip>
          <a:srcRect l="24445" t="14444" r="24445" b="15926"/>
          <a:stretch>
            <a:fillRect/>
          </a:stretch>
        </p:blipFill>
        <p:spPr bwMode="auto">
          <a:xfrm>
            <a:off x="7874000" y="3371850"/>
            <a:ext cx="649288" cy="565150"/>
          </a:xfrm>
          <a:prstGeom prst="rect">
            <a:avLst/>
          </a:prstGeom>
          <a:noFill/>
          <a:ln w="9525">
            <a:noFill/>
            <a:miter lim="800000"/>
            <a:headEnd/>
            <a:tailEnd/>
          </a:ln>
        </p:spPr>
      </p:pic>
      <p:pic>
        <p:nvPicPr>
          <p:cNvPr id="24592" name="Picture 63" descr="CD377_07_RET_RP35-15in-LCD-SNBC-Impact-Printer-Keyboard"/>
          <p:cNvPicPr>
            <a:picLocks noChangeAspect="1" noChangeArrowheads="1"/>
          </p:cNvPicPr>
          <p:nvPr/>
        </p:nvPicPr>
        <p:blipFill>
          <a:blip r:embed="rId8"/>
          <a:srcRect/>
          <a:stretch>
            <a:fillRect/>
          </a:stretch>
        </p:blipFill>
        <p:spPr bwMode="auto">
          <a:xfrm>
            <a:off x="890588" y="3322638"/>
            <a:ext cx="915987" cy="687387"/>
          </a:xfrm>
          <a:prstGeom prst="rect">
            <a:avLst/>
          </a:prstGeom>
          <a:noFill/>
          <a:ln w="9525">
            <a:noFill/>
            <a:miter lim="800000"/>
            <a:headEnd/>
            <a:tailEnd/>
          </a:ln>
        </p:spPr>
      </p:pic>
      <p:pic>
        <p:nvPicPr>
          <p:cNvPr id="24593" name="Picture 23" descr="CD355_01a_RP7197_Thermal_Receipt_Printer_Rel2 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3062288" y="3184525"/>
            <a:ext cx="622300" cy="577850"/>
          </a:xfrm>
          <a:prstGeom prst="rect">
            <a:avLst/>
          </a:prstGeom>
          <a:noFill/>
          <a:ln w="9525">
            <a:noFill/>
            <a:miter lim="800000"/>
            <a:headEnd/>
            <a:tailEnd/>
          </a:ln>
        </p:spPr>
      </p:pic>
      <p:pic>
        <p:nvPicPr>
          <p:cNvPr id="24594" name="Picture 50" descr="CD361_50a_RET_RealPOS-Multifunction-Printer-Series-II-7167"/>
          <p:cNvPicPr>
            <a:picLocks noChangeAspect="1" noChangeArrowheads="1"/>
          </p:cNvPicPr>
          <p:nvPr/>
        </p:nvPicPr>
        <p:blipFill>
          <a:blip r:embed="rId10">
            <a:clrChange>
              <a:clrFrom>
                <a:srgbClr val="FFFFFF"/>
              </a:clrFrom>
              <a:clrTo>
                <a:srgbClr val="FFFFFF">
                  <a:alpha val="0"/>
                </a:srgbClr>
              </a:clrTo>
            </a:clrChange>
          </a:blip>
          <a:srcRect l="10495" t="15401" r="10916" b="13300"/>
          <a:stretch>
            <a:fillRect/>
          </a:stretch>
        </p:blipFill>
        <p:spPr bwMode="auto">
          <a:xfrm>
            <a:off x="4849813" y="3184525"/>
            <a:ext cx="811212" cy="695325"/>
          </a:xfrm>
          <a:prstGeom prst="rect">
            <a:avLst/>
          </a:prstGeom>
          <a:noFill/>
          <a:ln w="9525">
            <a:noFill/>
            <a:miter lim="800000"/>
            <a:headEnd/>
            <a:tailEnd/>
          </a:ln>
        </p:spPr>
      </p:pic>
      <p:pic>
        <p:nvPicPr>
          <p:cNvPr id="21528" name="Picture 8"/>
          <p:cNvPicPr>
            <a:picLocks noChangeAspect="1" noChangeArrowheads="1"/>
          </p:cNvPicPr>
          <p:nvPr/>
        </p:nvPicPr>
        <p:blipFill>
          <a:blip r:embed="rId11"/>
          <a:srcRect/>
          <a:stretch>
            <a:fillRect/>
          </a:stretch>
        </p:blipFill>
        <p:spPr bwMode="auto">
          <a:xfrm>
            <a:off x="2397125" y="3322638"/>
            <a:ext cx="431800" cy="331787"/>
          </a:xfrm>
          <a:prstGeom prst="rect">
            <a:avLst/>
          </a:prstGeom>
          <a:noFill/>
          <a:ln w="9525">
            <a:noFill/>
            <a:miter lim="800000"/>
            <a:headEnd/>
            <a:tailEnd/>
          </a:ln>
        </p:spPr>
      </p:pic>
      <p:pic>
        <p:nvPicPr>
          <p:cNvPr id="2" name="Picture 8"/>
          <p:cNvPicPr>
            <a:picLocks noChangeAspect="1" noChangeArrowheads="1"/>
          </p:cNvPicPr>
          <p:nvPr/>
        </p:nvPicPr>
        <p:blipFill>
          <a:blip r:embed="rId11"/>
          <a:srcRect/>
          <a:stretch>
            <a:fillRect/>
          </a:stretch>
        </p:blipFill>
        <p:spPr bwMode="auto">
          <a:xfrm>
            <a:off x="4135438" y="3354388"/>
            <a:ext cx="430212" cy="33178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528"/>
                                        </p:tgtEl>
                                        <p:attrNameLst>
                                          <p:attrName>style.visibility</p:attrName>
                                        </p:attrNameLst>
                                      </p:cBhvr>
                                      <p:to>
                                        <p:strVal val="visible"/>
                                      </p:to>
                                    </p:set>
                                    <p:animEffect transition="in" filter="fade">
                                      <p:cBhvr>
                                        <p:cTn id="7" dur="1000"/>
                                        <p:tgtEl>
                                          <p:spTgt spid="21528"/>
                                        </p:tgtEl>
                                      </p:cBhvr>
                                    </p:animEffect>
                                    <p:anim calcmode="lin" valueType="num">
                                      <p:cBhvr>
                                        <p:cTn id="8" dur="1000" fill="hold"/>
                                        <p:tgtEl>
                                          <p:spTgt spid="21528"/>
                                        </p:tgtEl>
                                        <p:attrNameLst>
                                          <p:attrName>ppt_x</p:attrName>
                                        </p:attrNameLst>
                                      </p:cBhvr>
                                      <p:tavLst>
                                        <p:tav tm="0">
                                          <p:val>
                                            <p:strVal val="#ppt_x"/>
                                          </p:val>
                                        </p:tav>
                                        <p:tav tm="100000">
                                          <p:val>
                                            <p:strVal val="#ppt_x"/>
                                          </p:val>
                                        </p:tav>
                                      </p:tavLst>
                                    </p:anim>
                                    <p:anim calcmode="lin" valueType="num">
                                      <p:cBhvr>
                                        <p:cTn id="9" dur="1000" fill="hold"/>
                                        <p:tgtEl>
                                          <p:spTgt spid="215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p:nvPr>
        </p:nvSpPr>
        <p:spPr>
          <a:xfrm>
            <a:off x="609600" y="0"/>
            <a:ext cx="8229600" cy="603250"/>
          </a:xfrm>
        </p:spPr>
        <p:txBody>
          <a:bodyPr/>
          <a:lstStyle/>
          <a:p>
            <a:pPr eaLnBrk="1" hangingPunct="1"/>
            <a:r>
              <a:rPr lang="en-US" smtClean="0">
                <a:latin typeface="Arial" charset="0"/>
                <a:cs typeface="Arial" charset="0"/>
              </a:rPr>
              <a:t>Retail Customer Environment</a:t>
            </a:r>
          </a:p>
        </p:txBody>
      </p:sp>
      <p:sp>
        <p:nvSpPr>
          <p:cNvPr id="26626" name="Rectangle 3"/>
          <p:cNvSpPr>
            <a:spLocks noGrp="1"/>
          </p:cNvSpPr>
          <p:nvPr>
            <p:ph type="body" idx="1"/>
          </p:nvPr>
        </p:nvSpPr>
        <p:spPr>
          <a:xfrm>
            <a:off x="485775" y="736600"/>
            <a:ext cx="8348663" cy="1220788"/>
          </a:xfrm>
        </p:spPr>
        <p:txBody>
          <a:bodyPr/>
          <a:lstStyle/>
          <a:p>
            <a:pPr eaLnBrk="1" hangingPunct="1">
              <a:lnSpc>
                <a:spcPct val="90000"/>
              </a:lnSpc>
            </a:pPr>
            <a:r>
              <a:rPr lang="en-US" sz="1400" smtClean="0">
                <a:latin typeface="Arial" charset="0"/>
                <a:cs typeface="Arial" charset="0"/>
              </a:rPr>
              <a:t> </a:t>
            </a:r>
            <a:r>
              <a:rPr lang="en-US" sz="1400" b="1" smtClean="0">
                <a:latin typeface="Arial" charset="0"/>
                <a:cs typeface="Arial" charset="0"/>
              </a:rPr>
              <a:t>Retail Customer Environment</a:t>
            </a:r>
          </a:p>
          <a:p>
            <a:pPr lvl="1" eaLnBrk="1" hangingPunct="1">
              <a:lnSpc>
                <a:spcPct val="90000"/>
              </a:lnSpc>
            </a:pPr>
            <a:r>
              <a:rPr lang="en-US" sz="1400" smtClean="0">
                <a:latin typeface="Arial" charset="0"/>
                <a:cs typeface="Arial" charset="0"/>
              </a:rPr>
              <a:t>mainly Tier 1 and Tier 2</a:t>
            </a:r>
          </a:p>
          <a:p>
            <a:pPr lvl="1" eaLnBrk="1" hangingPunct="1">
              <a:lnSpc>
                <a:spcPct val="90000"/>
              </a:lnSpc>
            </a:pPr>
            <a:r>
              <a:rPr lang="en-US" sz="1400" smtClean="0">
                <a:latin typeface="Arial" charset="0"/>
                <a:cs typeface="Arial" charset="0"/>
              </a:rPr>
              <a:t>Mainly Direct channel / Some indirect (ScanSource, MICRO)</a:t>
            </a:r>
          </a:p>
          <a:p>
            <a:pPr lvl="1" eaLnBrk="1" hangingPunct="1">
              <a:lnSpc>
                <a:spcPct val="90000"/>
              </a:lnSpc>
            </a:pPr>
            <a:r>
              <a:rPr lang="en-US" sz="1400" smtClean="0">
                <a:latin typeface="Arial" charset="0"/>
                <a:cs typeface="Arial" charset="0"/>
              </a:rPr>
              <a:t>Primary Market – GMS, Grocery, Convenience, Hospitality</a:t>
            </a:r>
          </a:p>
        </p:txBody>
      </p:sp>
      <p:pic>
        <p:nvPicPr>
          <p:cNvPr id="26627" name="Picture 4" descr="ANd9GcQ7dL-vSOeX9mKWtIpqb9wLrKxqo33q_UNSQQOGDZXrIaj1uMmFlUvo_Q">
            <a:hlinkClick r:id="rId2"/>
          </p:cNvPr>
          <p:cNvPicPr>
            <a:picLocks noChangeAspect="1" noChangeArrowheads="1"/>
          </p:cNvPicPr>
          <p:nvPr/>
        </p:nvPicPr>
        <p:blipFill>
          <a:blip r:embed="rId3"/>
          <a:srcRect/>
          <a:stretch>
            <a:fillRect/>
          </a:stretch>
        </p:blipFill>
        <p:spPr bwMode="auto">
          <a:xfrm>
            <a:off x="609600" y="3678238"/>
            <a:ext cx="762000" cy="550862"/>
          </a:xfrm>
          <a:prstGeom prst="rect">
            <a:avLst/>
          </a:prstGeom>
          <a:noFill/>
          <a:ln w="9525">
            <a:noFill/>
            <a:miter lim="800000"/>
            <a:headEnd/>
            <a:tailEnd/>
          </a:ln>
        </p:spPr>
      </p:pic>
      <p:grpSp>
        <p:nvGrpSpPr>
          <p:cNvPr id="26628" name="Group 5"/>
          <p:cNvGrpSpPr>
            <a:grpSpLocks/>
          </p:cNvGrpSpPr>
          <p:nvPr/>
        </p:nvGrpSpPr>
        <p:grpSpPr bwMode="auto">
          <a:xfrm>
            <a:off x="973138" y="2065338"/>
            <a:ext cx="7637462" cy="2620962"/>
            <a:chOff x="2013" y="703"/>
            <a:chExt cx="4991" cy="2566"/>
          </a:xfrm>
        </p:grpSpPr>
        <p:pic>
          <p:nvPicPr>
            <p:cNvPr id="26629" name="Picture 6" descr="200px-Supervalu_logo">
              <a:hlinkClick r:id="rId4" tooltip="Supervalu logo.gif"/>
            </p:cNvPr>
            <p:cNvPicPr>
              <a:picLocks noChangeAspect="1" noChangeArrowheads="1"/>
            </p:cNvPicPr>
            <p:nvPr/>
          </p:nvPicPr>
          <p:blipFill>
            <a:blip r:embed="rId5"/>
            <a:srcRect/>
            <a:stretch>
              <a:fillRect/>
            </a:stretch>
          </p:blipFill>
          <p:spPr bwMode="auto">
            <a:xfrm>
              <a:off x="4028" y="978"/>
              <a:ext cx="1248" cy="287"/>
            </a:xfrm>
            <a:prstGeom prst="rect">
              <a:avLst/>
            </a:prstGeom>
            <a:noFill/>
            <a:ln w="9525">
              <a:noFill/>
              <a:miter lim="800000"/>
              <a:headEnd/>
              <a:tailEnd/>
            </a:ln>
          </p:spPr>
        </p:pic>
        <p:pic>
          <p:nvPicPr>
            <p:cNvPr id="26630" name="Picture 7" descr="071003_logos_off">
              <a:hlinkClick r:id="rId6"/>
            </p:cNvPr>
            <p:cNvPicPr>
              <a:picLocks noChangeAspect="1" noChangeArrowheads="1"/>
            </p:cNvPicPr>
            <p:nvPr/>
          </p:nvPicPr>
          <p:blipFill>
            <a:blip r:embed="rId7"/>
            <a:srcRect/>
            <a:stretch>
              <a:fillRect/>
            </a:stretch>
          </p:blipFill>
          <p:spPr bwMode="auto">
            <a:xfrm>
              <a:off x="6236" y="1938"/>
              <a:ext cx="768" cy="303"/>
            </a:xfrm>
            <a:prstGeom prst="rect">
              <a:avLst/>
            </a:prstGeom>
            <a:noFill/>
            <a:ln w="9525">
              <a:noFill/>
              <a:miter lim="800000"/>
              <a:headEnd/>
              <a:tailEnd/>
            </a:ln>
          </p:spPr>
        </p:pic>
        <p:sp>
          <p:nvSpPr>
            <p:cNvPr id="26631" name="Text Box 8"/>
            <p:cNvSpPr txBox="1">
              <a:spLocks noChangeArrowheads="1"/>
            </p:cNvSpPr>
            <p:nvPr/>
          </p:nvSpPr>
          <p:spPr bwMode="auto">
            <a:xfrm>
              <a:off x="4892" y="1650"/>
              <a:ext cx="768" cy="180"/>
            </a:xfrm>
            <a:prstGeom prst="rect">
              <a:avLst/>
            </a:prstGeom>
            <a:solidFill>
              <a:schemeClr val="bg1"/>
            </a:solidFill>
            <a:ln w="9525">
              <a:noFill/>
              <a:miter lim="800000"/>
              <a:headEnd/>
              <a:tailEnd/>
            </a:ln>
          </p:spPr>
          <p:txBody>
            <a:bodyPr>
              <a:spAutoFit/>
            </a:bodyPr>
            <a:lstStyle/>
            <a:p>
              <a:pPr eaLnBrk="0" hangingPunct="0"/>
              <a:r>
                <a:rPr lang="en-US" sz="1000" b="1">
                  <a:latin typeface="Verdana" pitchFamily="34" charset="0"/>
                </a:rPr>
                <a:t>Demoulas</a:t>
              </a:r>
            </a:p>
          </p:txBody>
        </p:sp>
        <p:pic>
          <p:nvPicPr>
            <p:cNvPr id="26632" name="Picture 9" descr="Brookshire's">
              <a:hlinkClick r:id="rId8"/>
            </p:cNvPr>
            <p:cNvPicPr>
              <a:picLocks noChangeAspect="1" noChangeArrowheads="1"/>
            </p:cNvPicPr>
            <p:nvPr/>
          </p:nvPicPr>
          <p:blipFill>
            <a:blip r:embed="rId9"/>
            <a:srcRect/>
            <a:stretch>
              <a:fillRect/>
            </a:stretch>
          </p:blipFill>
          <p:spPr bwMode="auto">
            <a:xfrm>
              <a:off x="5852" y="1506"/>
              <a:ext cx="960" cy="185"/>
            </a:xfrm>
            <a:prstGeom prst="rect">
              <a:avLst/>
            </a:prstGeom>
            <a:noFill/>
            <a:ln w="9525">
              <a:noFill/>
              <a:miter lim="800000"/>
              <a:headEnd/>
              <a:tailEnd/>
            </a:ln>
          </p:spPr>
        </p:pic>
        <p:pic>
          <p:nvPicPr>
            <p:cNvPr id="26633" name="Picture 10"/>
            <p:cNvPicPr>
              <a:picLocks noChangeAspect="1" noChangeArrowheads="1"/>
            </p:cNvPicPr>
            <p:nvPr/>
          </p:nvPicPr>
          <p:blipFill>
            <a:blip r:embed="rId10"/>
            <a:srcRect/>
            <a:stretch>
              <a:fillRect/>
            </a:stretch>
          </p:blipFill>
          <p:spPr bwMode="auto">
            <a:xfrm>
              <a:off x="6332" y="2370"/>
              <a:ext cx="672" cy="265"/>
            </a:xfrm>
            <a:prstGeom prst="rect">
              <a:avLst/>
            </a:prstGeom>
            <a:noFill/>
            <a:ln w="9525">
              <a:noFill/>
              <a:miter lim="800000"/>
              <a:headEnd/>
              <a:tailEnd/>
            </a:ln>
          </p:spPr>
        </p:pic>
        <p:pic>
          <p:nvPicPr>
            <p:cNvPr id="26634" name="Picture 11" descr="top_header_01">
              <a:hlinkClick r:id="rId11"/>
            </p:cNvPr>
            <p:cNvPicPr>
              <a:picLocks noChangeAspect="1" noChangeArrowheads="1"/>
            </p:cNvPicPr>
            <p:nvPr/>
          </p:nvPicPr>
          <p:blipFill>
            <a:blip r:embed="rId12"/>
            <a:srcRect/>
            <a:stretch>
              <a:fillRect/>
            </a:stretch>
          </p:blipFill>
          <p:spPr bwMode="auto">
            <a:xfrm>
              <a:off x="5084" y="2562"/>
              <a:ext cx="864" cy="195"/>
            </a:xfrm>
            <a:prstGeom prst="rect">
              <a:avLst/>
            </a:prstGeom>
            <a:noFill/>
            <a:ln w="9525">
              <a:noFill/>
              <a:miter lim="800000"/>
              <a:headEnd/>
              <a:tailEnd/>
            </a:ln>
          </p:spPr>
        </p:pic>
        <p:pic>
          <p:nvPicPr>
            <p:cNvPr id="26635" name="Picture 12" descr="target logo 2"/>
            <p:cNvPicPr>
              <a:picLocks noChangeAspect="1" noChangeArrowheads="1"/>
            </p:cNvPicPr>
            <p:nvPr/>
          </p:nvPicPr>
          <p:blipFill>
            <a:blip r:embed="rId13"/>
            <a:srcRect/>
            <a:stretch>
              <a:fillRect/>
            </a:stretch>
          </p:blipFill>
          <p:spPr bwMode="auto">
            <a:xfrm>
              <a:off x="2636" y="2514"/>
              <a:ext cx="1200" cy="238"/>
            </a:xfrm>
            <a:prstGeom prst="rect">
              <a:avLst/>
            </a:prstGeom>
            <a:solidFill>
              <a:schemeClr val="folHlink"/>
            </a:solidFill>
            <a:ln w="9525">
              <a:noFill/>
              <a:miter lim="800000"/>
              <a:headEnd/>
              <a:tailEnd/>
            </a:ln>
          </p:spPr>
        </p:pic>
        <p:pic>
          <p:nvPicPr>
            <p:cNvPr id="26636" name="Picture 13" descr="logo_002"/>
            <p:cNvPicPr>
              <a:picLocks noChangeAspect="1" noChangeArrowheads="1"/>
            </p:cNvPicPr>
            <p:nvPr/>
          </p:nvPicPr>
          <p:blipFill>
            <a:blip r:embed="rId14"/>
            <a:srcRect/>
            <a:stretch>
              <a:fillRect/>
            </a:stretch>
          </p:blipFill>
          <p:spPr bwMode="auto">
            <a:xfrm>
              <a:off x="4748" y="1362"/>
              <a:ext cx="1056" cy="199"/>
            </a:xfrm>
            <a:prstGeom prst="rect">
              <a:avLst/>
            </a:prstGeom>
            <a:noFill/>
            <a:ln w="9525">
              <a:noFill/>
              <a:miter lim="800000"/>
              <a:headEnd/>
              <a:tailEnd/>
            </a:ln>
          </p:spPr>
        </p:pic>
        <p:pic>
          <p:nvPicPr>
            <p:cNvPr id="26637" name="Picture 14"/>
            <p:cNvPicPr>
              <a:picLocks noChangeAspect="1" noChangeArrowheads="1"/>
            </p:cNvPicPr>
            <p:nvPr/>
          </p:nvPicPr>
          <p:blipFill>
            <a:blip r:embed="rId15"/>
            <a:srcRect/>
            <a:stretch>
              <a:fillRect/>
            </a:stretch>
          </p:blipFill>
          <p:spPr bwMode="auto">
            <a:xfrm>
              <a:off x="4892" y="2034"/>
              <a:ext cx="1224" cy="265"/>
            </a:xfrm>
            <a:prstGeom prst="rect">
              <a:avLst/>
            </a:prstGeom>
            <a:noFill/>
            <a:ln w="9525">
              <a:noFill/>
              <a:miter lim="800000"/>
              <a:headEnd/>
              <a:tailEnd/>
            </a:ln>
          </p:spPr>
        </p:pic>
        <p:pic>
          <p:nvPicPr>
            <p:cNvPr id="26638" name="Picture 15" descr="Jo-Ann logo.gif">
              <a:hlinkClick r:id="rId16"/>
            </p:cNvPr>
            <p:cNvPicPr>
              <a:picLocks noChangeAspect="1" noChangeArrowheads="1"/>
            </p:cNvPicPr>
            <p:nvPr/>
          </p:nvPicPr>
          <p:blipFill>
            <a:blip r:embed="rId17"/>
            <a:srcRect/>
            <a:stretch>
              <a:fillRect/>
            </a:stretch>
          </p:blipFill>
          <p:spPr bwMode="auto">
            <a:xfrm>
              <a:off x="5948" y="2898"/>
              <a:ext cx="1008" cy="253"/>
            </a:xfrm>
            <a:prstGeom prst="rect">
              <a:avLst/>
            </a:prstGeom>
            <a:noFill/>
            <a:ln w="9525">
              <a:noFill/>
              <a:miter lim="800000"/>
              <a:headEnd/>
              <a:tailEnd/>
            </a:ln>
          </p:spPr>
        </p:pic>
        <p:pic>
          <p:nvPicPr>
            <p:cNvPr id="26639" name="Picture 16" descr="Meijer Home">
              <a:hlinkClick r:id="rId18"/>
            </p:cNvPr>
            <p:cNvPicPr>
              <a:picLocks noChangeAspect="1" noChangeArrowheads="1"/>
            </p:cNvPicPr>
            <p:nvPr/>
          </p:nvPicPr>
          <p:blipFill>
            <a:blip r:embed="rId19"/>
            <a:srcRect/>
            <a:stretch>
              <a:fillRect/>
            </a:stretch>
          </p:blipFill>
          <p:spPr bwMode="auto">
            <a:xfrm>
              <a:off x="3932" y="2226"/>
              <a:ext cx="672" cy="298"/>
            </a:xfrm>
            <a:prstGeom prst="rect">
              <a:avLst/>
            </a:prstGeom>
            <a:noFill/>
            <a:ln w="9525">
              <a:noFill/>
              <a:miter lim="800000"/>
              <a:headEnd/>
              <a:tailEnd/>
            </a:ln>
          </p:spPr>
        </p:pic>
        <p:pic>
          <p:nvPicPr>
            <p:cNvPr id="26640" name="Picture 17" descr="homedepot.com home page">
              <a:hlinkClick r:id="rId20"/>
            </p:cNvPr>
            <p:cNvPicPr>
              <a:picLocks noChangeAspect="1" noChangeArrowheads="1"/>
            </p:cNvPicPr>
            <p:nvPr/>
          </p:nvPicPr>
          <p:blipFill>
            <a:blip r:embed="rId21"/>
            <a:srcRect r="59712" b="13846"/>
            <a:stretch>
              <a:fillRect/>
            </a:stretch>
          </p:blipFill>
          <p:spPr bwMode="auto">
            <a:xfrm>
              <a:off x="2828" y="1746"/>
              <a:ext cx="432" cy="432"/>
            </a:xfrm>
            <a:prstGeom prst="rect">
              <a:avLst/>
            </a:prstGeom>
            <a:noFill/>
            <a:ln w="9525">
              <a:noFill/>
              <a:miter lim="800000"/>
              <a:headEnd/>
              <a:tailEnd/>
            </a:ln>
          </p:spPr>
        </p:pic>
        <p:pic>
          <p:nvPicPr>
            <p:cNvPr id="26641" name="Picture 18" descr="David's Bridal">
              <a:hlinkClick r:id="rId22" tooltip="http://www.davidsbridal.com/index.jsp"/>
            </p:cNvPr>
            <p:cNvPicPr>
              <a:picLocks noChangeAspect="1" noChangeArrowheads="1"/>
            </p:cNvPicPr>
            <p:nvPr/>
          </p:nvPicPr>
          <p:blipFill>
            <a:blip r:embed="rId23"/>
            <a:srcRect/>
            <a:stretch>
              <a:fillRect/>
            </a:stretch>
          </p:blipFill>
          <p:spPr bwMode="auto">
            <a:xfrm>
              <a:off x="2684" y="1410"/>
              <a:ext cx="1488" cy="192"/>
            </a:xfrm>
            <a:prstGeom prst="rect">
              <a:avLst/>
            </a:prstGeom>
            <a:noFill/>
            <a:ln w="9525">
              <a:noFill/>
              <a:miter lim="800000"/>
              <a:headEnd/>
              <a:tailEnd/>
            </a:ln>
          </p:spPr>
        </p:pic>
        <p:pic>
          <p:nvPicPr>
            <p:cNvPr id="26642" name="Picture 19"/>
            <p:cNvPicPr>
              <a:picLocks noChangeAspect="1" noChangeArrowheads="1"/>
            </p:cNvPicPr>
            <p:nvPr/>
          </p:nvPicPr>
          <p:blipFill>
            <a:blip r:embed="rId24"/>
            <a:srcRect/>
            <a:stretch>
              <a:fillRect/>
            </a:stretch>
          </p:blipFill>
          <p:spPr bwMode="auto">
            <a:xfrm>
              <a:off x="6284" y="1026"/>
              <a:ext cx="618" cy="342"/>
            </a:xfrm>
            <a:prstGeom prst="rect">
              <a:avLst/>
            </a:prstGeom>
            <a:noFill/>
            <a:ln w="9525">
              <a:noFill/>
              <a:miter lim="800000"/>
              <a:headEnd/>
              <a:tailEnd/>
            </a:ln>
          </p:spPr>
        </p:pic>
        <p:pic>
          <p:nvPicPr>
            <p:cNvPr id="26643" name="Picture 20" descr="Macy*s">
              <a:hlinkClick r:id="rId25"/>
            </p:cNvPr>
            <p:cNvPicPr>
              <a:picLocks noChangeAspect="1" noChangeArrowheads="1"/>
            </p:cNvPicPr>
            <p:nvPr/>
          </p:nvPicPr>
          <p:blipFill>
            <a:blip r:embed="rId26"/>
            <a:srcRect/>
            <a:stretch>
              <a:fillRect/>
            </a:stretch>
          </p:blipFill>
          <p:spPr bwMode="auto">
            <a:xfrm>
              <a:off x="2684" y="978"/>
              <a:ext cx="1056" cy="297"/>
            </a:xfrm>
            <a:prstGeom prst="rect">
              <a:avLst/>
            </a:prstGeom>
            <a:noFill/>
            <a:ln w="9525">
              <a:noFill/>
              <a:miter lim="800000"/>
              <a:headEnd/>
              <a:tailEnd/>
            </a:ln>
          </p:spPr>
        </p:pic>
        <p:pic>
          <p:nvPicPr>
            <p:cNvPr id="26644" name="Picture 21" descr="PetSmart - Pet supplies and pet products for healthier, happier pets">
              <a:hlinkClick r:id="rId27" tooltip="PetSmart - Pet supplies and pet products for healthier, happier pets"/>
            </p:cNvPr>
            <p:cNvPicPr>
              <a:picLocks noChangeAspect="1" noChangeArrowheads="1"/>
            </p:cNvPicPr>
            <p:nvPr/>
          </p:nvPicPr>
          <p:blipFill>
            <a:blip r:embed="rId28"/>
            <a:srcRect/>
            <a:stretch>
              <a:fillRect/>
            </a:stretch>
          </p:blipFill>
          <p:spPr bwMode="auto">
            <a:xfrm>
              <a:off x="3452" y="1746"/>
              <a:ext cx="1152" cy="323"/>
            </a:xfrm>
            <a:prstGeom prst="rect">
              <a:avLst/>
            </a:prstGeom>
            <a:noFill/>
            <a:ln w="9525">
              <a:noFill/>
              <a:miter lim="800000"/>
              <a:headEnd/>
              <a:tailEnd/>
            </a:ln>
          </p:spPr>
        </p:pic>
        <p:pic>
          <p:nvPicPr>
            <p:cNvPr id="26645" name="Picture 22" descr="ANd9GcSwUwAR7oiV4ITUnr9vukyT031y5fel_s5ZGUE1-4y-jAUrVhyO6NKHYA">
              <a:hlinkClick r:id="rId29"/>
            </p:cNvPr>
            <p:cNvPicPr>
              <a:picLocks noChangeAspect="1" noChangeArrowheads="1"/>
            </p:cNvPicPr>
            <p:nvPr/>
          </p:nvPicPr>
          <p:blipFill>
            <a:blip r:embed="rId30"/>
            <a:srcRect/>
            <a:stretch>
              <a:fillRect/>
            </a:stretch>
          </p:blipFill>
          <p:spPr bwMode="auto">
            <a:xfrm>
              <a:off x="5588" y="729"/>
              <a:ext cx="528" cy="528"/>
            </a:xfrm>
            <a:prstGeom prst="rect">
              <a:avLst/>
            </a:prstGeom>
            <a:noFill/>
            <a:ln w="9525">
              <a:noFill/>
              <a:miter lim="800000"/>
              <a:headEnd/>
              <a:tailEnd/>
            </a:ln>
          </p:spPr>
        </p:pic>
        <p:pic>
          <p:nvPicPr>
            <p:cNvPr id="26646" name="Picture 23" descr="ANd9GcRXRmMA1TZzxHTgvRjB4OwSo7NjlyO9Tr1r0mbk_vSz-nkGD-fhR06LuQVp">
              <a:hlinkClick r:id="rId31"/>
            </p:cNvPr>
            <p:cNvPicPr>
              <a:picLocks noChangeAspect="1" noChangeArrowheads="1"/>
            </p:cNvPicPr>
            <p:nvPr/>
          </p:nvPicPr>
          <p:blipFill>
            <a:blip r:embed="rId32"/>
            <a:srcRect/>
            <a:stretch>
              <a:fillRect/>
            </a:stretch>
          </p:blipFill>
          <p:spPr bwMode="auto">
            <a:xfrm>
              <a:off x="4820" y="2850"/>
              <a:ext cx="960" cy="308"/>
            </a:xfrm>
            <a:prstGeom prst="rect">
              <a:avLst/>
            </a:prstGeom>
            <a:noFill/>
            <a:ln w="9525">
              <a:noFill/>
              <a:miter lim="800000"/>
              <a:headEnd/>
              <a:tailEnd/>
            </a:ln>
          </p:spPr>
        </p:pic>
        <p:pic>
          <p:nvPicPr>
            <p:cNvPr id="26647" name="Picture 24" descr="ANd9GcRYataLYrOtakVI8AQf4AYi_plTh1oBqTwC3S6I4EPWOt6Pp72oKjvPiAM">
              <a:hlinkClick r:id="rId33"/>
            </p:cNvPr>
            <p:cNvPicPr>
              <a:picLocks noChangeAspect="1" noChangeArrowheads="1"/>
            </p:cNvPicPr>
            <p:nvPr/>
          </p:nvPicPr>
          <p:blipFill>
            <a:blip r:embed="rId34"/>
            <a:srcRect/>
            <a:stretch>
              <a:fillRect/>
            </a:stretch>
          </p:blipFill>
          <p:spPr bwMode="auto">
            <a:xfrm>
              <a:off x="2053" y="1622"/>
              <a:ext cx="666" cy="522"/>
            </a:xfrm>
            <a:prstGeom prst="rect">
              <a:avLst/>
            </a:prstGeom>
            <a:noFill/>
            <a:ln w="9525">
              <a:noFill/>
              <a:miter lim="800000"/>
              <a:headEnd/>
              <a:tailEnd/>
            </a:ln>
          </p:spPr>
        </p:pic>
        <p:pic>
          <p:nvPicPr>
            <p:cNvPr id="26648" name="Picture 25" descr="ANd9GcS1dlWb01ubAyga13vLL6WPzgRRiUsIpZx8YQP34k7Qj0uwev9QUgS3_wE">
              <a:hlinkClick r:id="rId35"/>
            </p:cNvPr>
            <p:cNvPicPr>
              <a:picLocks noChangeAspect="1" noChangeArrowheads="1"/>
            </p:cNvPicPr>
            <p:nvPr/>
          </p:nvPicPr>
          <p:blipFill>
            <a:blip r:embed="rId36"/>
            <a:srcRect/>
            <a:stretch>
              <a:fillRect/>
            </a:stretch>
          </p:blipFill>
          <p:spPr bwMode="auto">
            <a:xfrm>
              <a:off x="3888" y="2666"/>
              <a:ext cx="786" cy="498"/>
            </a:xfrm>
            <a:prstGeom prst="rect">
              <a:avLst/>
            </a:prstGeom>
            <a:noFill/>
            <a:ln w="9525">
              <a:noFill/>
              <a:miter lim="800000"/>
              <a:headEnd/>
              <a:tailEnd/>
            </a:ln>
          </p:spPr>
        </p:pic>
        <p:pic>
          <p:nvPicPr>
            <p:cNvPr id="26649" name="Picture 26" descr="ANd9GcSRbk-xyRCQPxYyaBSJWKlQ0JWjKMQ3wqCxWghLJj-2y46wOIkKstXjEsc">
              <a:hlinkClick r:id="rId37"/>
            </p:cNvPr>
            <p:cNvPicPr>
              <a:picLocks noChangeAspect="1" noChangeArrowheads="1"/>
            </p:cNvPicPr>
            <p:nvPr/>
          </p:nvPicPr>
          <p:blipFill>
            <a:blip r:embed="rId38"/>
            <a:srcRect/>
            <a:stretch>
              <a:fillRect/>
            </a:stretch>
          </p:blipFill>
          <p:spPr bwMode="auto">
            <a:xfrm>
              <a:off x="2880" y="2878"/>
              <a:ext cx="648" cy="270"/>
            </a:xfrm>
            <a:prstGeom prst="rect">
              <a:avLst/>
            </a:prstGeom>
            <a:noFill/>
            <a:ln w="9525">
              <a:noFill/>
              <a:miter lim="800000"/>
              <a:headEnd/>
              <a:tailEnd/>
            </a:ln>
          </p:spPr>
        </p:pic>
        <p:pic>
          <p:nvPicPr>
            <p:cNvPr id="26650" name="Picture 27" descr="ANd9GcSdrGb3b5DAZ-HmrizCLdqklLbm7bdC6GWOVWOrswsEouYoB3uJzXblszM">
              <a:hlinkClick r:id="rId39"/>
            </p:cNvPr>
            <p:cNvPicPr>
              <a:picLocks noChangeAspect="1" noChangeArrowheads="1"/>
            </p:cNvPicPr>
            <p:nvPr/>
          </p:nvPicPr>
          <p:blipFill>
            <a:blip r:embed="rId40"/>
            <a:srcRect/>
            <a:stretch>
              <a:fillRect/>
            </a:stretch>
          </p:blipFill>
          <p:spPr bwMode="auto">
            <a:xfrm>
              <a:off x="2013" y="2831"/>
              <a:ext cx="630" cy="438"/>
            </a:xfrm>
            <a:prstGeom prst="rect">
              <a:avLst/>
            </a:prstGeom>
            <a:noFill/>
            <a:ln w="9525">
              <a:noFill/>
              <a:miter lim="800000"/>
              <a:headEnd/>
              <a:tailEnd/>
            </a:ln>
          </p:spPr>
        </p:pic>
        <p:pic>
          <p:nvPicPr>
            <p:cNvPr id="26651" name="Picture 28" descr="ANd9GcQzIY8yPfwS__Yv0fH7H5PqJ4DD9HlCKkuaxQg6Q84mS6MIJ4MYP7KNpA">
              <a:hlinkClick r:id="rId41"/>
            </p:cNvPr>
            <p:cNvPicPr>
              <a:picLocks noChangeAspect="1" noChangeArrowheads="1"/>
            </p:cNvPicPr>
            <p:nvPr/>
          </p:nvPicPr>
          <p:blipFill>
            <a:blip r:embed="rId42"/>
            <a:srcRect/>
            <a:stretch>
              <a:fillRect/>
            </a:stretch>
          </p:blipFill>
          <p:spPr bwMode="auto">
            <a:xfrm>
              <a:off x="2039" y="703"/>
              <a:ext cx="642" cy="474"/>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638175" y="117475"/>
            <a:ext cx="8229600" cy="603250"/>
          </a:xfrm>
        </p:spPr>
        <p:txBody>
          <a:bodyPr/>
          <a:lstStyle/>
          <a:p>
            <a:pPr eaLnBrk="1" hangingPunct="1"/>
            <a:r>
              <a:rPr lang="en-US" smtClean="0">
                <a:latin typeface="Arial" charset="0"/>
                <a:cs typeface="Arial" charset="0"/>
              </a:rPr>
              <a:t>Retail Printer Configuration </a:t>
            </a:r>
          </a:p>
        </p:txBody>
      </p:sp>
      <p:sp>
        <p:nvSpPr>
          <p:cNvPr id="27650" name="Rectangle 3"/>
          <p:cNvSpPr>
            <a:spLocks noGrp="1"/>
          </p:cNvSpPr>
          <p:nvPr>
            <p:ph type="body" idx="1"/>
          </p:nvPr>
        </p:nvSpPr>
        <p:spPr>
          <a:xfrm>
            <a:off x="438150" y="914400"/>
            <a:ext cx="8348663" cy="3741738"/>
          </a:xfrm>
        </p:spPr>
        <p:txBody>
          <a:bodyPr/>
          <a:lstStyle/>
          <a:p>
            <a:pPr algn="ctr" eaLnBrk="1" hangingPunct="1"/>
            <a:r>
              <a:rPr lang="en-US" sz="2100" b="1" smtClean="0">
                <a:latin typeface="Arial" charset="0"/>
                <a:cs typeface="Arial" charset="0"/>
              </a:rPr>
              <a:t>Configuration / How printers are sold</a:t>
            </a:r>
            <a:r>
              <a:rPr lang="en-US" sz="2400" smtClean="0">
                <a:latin typeface="Arial" charset="0"/>
                <a:cs typeface="Arial" charset="0"/>
              </a:rPr>
              <a:t> </a:t>
            </a:r>
          </a:p>
          <a:p>
            <a:pPr eaLnBrk="1" hangingPunct="1"/>
            <a:endParaRPr lang="en-US" sz="2400" smtClean="0">
              <a:latin typeface="Arial" charset="0"/>
              <a:cs typeface="Arial" charset="0"/>
            </a:endParaRPr>
          </a:p>
          <a:p>
            <a:pPr lvl="1" eaLnBrk="1" hangingPunct="1"/>
            <a:r>
              <a:rPr lang="en-US" sz="2000" smtClean="0">
                <a:latin typeface="Arial" charset="0"/>
                <a:cs typeface="Arial" charset="0"/>
              </a:rPr>
              <a:t> Majority of Printer Sales are:</a:t>
            </a:r>
          </a:p>
          <a:p>
            <a:pPr lvl="2" eaLnBrk="1" hangingPunct="1"/>
            <a:r>
              <a:rPr lang="en-US" sz="2500" smtClean="0">
                <a:latin typeface="Arial" charset="0"/>
                <a:cs typeface="Arial" charset="0"/>
              </a:rPr>
              <a:t> </a:t>
            </a:r>
            <a:r>
              <a:rPr lang="en-US" sz="2000" smtClean="0">
                <a:latin typeface="Arial" charset="0"/>
                <a:cs typeface="Arial" charset="0"/>
              </a:rPr>
              <a:t>part of a complete solution</a:t>
            </a:r>
          </a:p>
          <a:p>
            <a:pPr lvl="2" eaLnBrk="1" hangingPunct="1"/>
            <a:r>
              <a:rPr lang="en-US" sz="2000" smtClean="0">
                <a:latin typeface="Arial" charset="0"/>
                <a:cs typeface="Arial" charset="0"/>
              </a:rPr>
              <a:t> powered via terminal versus with external power supply</a:t>
            </a:r>
          </a:p>
          <a:p>
            <a:pPr lvl="2" eaLnBrk="1" hangingPunct="1">
              <a:buFont typeface="Arial" charset="0"/>
              <a:buNone/>
            </a:pPr>
            <a:endParaRPr lang="en-US" sz="2000" smtClean="0">
              <a:latin typeface="Arial" charset="0"/>
              <a:cs typeface="Arial" charset="0"/>
            </a:endParaRPr>
          </a:p>
          <a:p>
            <a:pPr lvl="1" eaLnBrk="1" hangingPunct="1"/>
            <a:r>
              <a:rPr lang="en-US" sz="2000" smtClean="0">
                <a:latin typeface="Arial" charset="0"/>
                <a:cs typeface="Arial" charset="0"/>
              </a:rPr>
              <a:t> Handful of NCR printer only opportunities</a:t>
            </a:r>
          </a:p>
          <a:p>
            <a:pPr lvl="2" eaLnBrk="1" hangingPunct="1"/>
            <a:r>
              <a:rPr lang="en-US" sz="2500" smtClean="0">
                <a:latin typeface="Arial" charset="0"/>
                <a:cs typeface="Arial" charset="0"/>
              </a:rPr>
              <a:t> </a:t>
            </a:r>
            <a:r>
              <a:rPr lang="en-US" sz="2000" smtClean="0">
                <a:latin typeface="Arial" charset="0"/>
                <a:cs typeface="Arial" charset="0"/>
              </a:rPr>
              <a:t>2ST opportunities i.e. Walmart</a:t>
            </a:r>
          </a:p>
          <a:p>
            <a:pPr lvl="2" eaLnBrk="1" hangingPunct="1"/>
            <a:r>
              <a:rPr lang="en-US" sz="2000" smtClean="0">
                <a:latin typeface="Arial" charset="0"/>
                <a:cs typeface="Arial" charset="0"/>
              </a:rPr>
              <a:t> Sticky printer w/ IPS sticky media</a:t>
            </a:r>
          </a:p>
          <a:p>
            <a:pPr lvl="2" eaLnBrk="1" hangingPunct="1">
              <a:buFont typeface="Arial" charset="0"/>
              <a:buNone/>
            </a:pPr>
            <a:endParaRPr lang="en-US" sz="2500" smtClean="0">
              <a:latin typeface="Arial" charset="0"/>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idx="4294967295"/>
          </p:nvPr>
        </p:nvSpPr>
        <p:spPr>
          <a:xfrm>
            <a:off x="517525" y="0"/>
            <a:ext cx="8361363" cy="587375"/>
          </a:xfrm>
        </p:spPr>
        <p:txBody>
          <a:bodyPr/>
          <a:lstStyle/>
          <a:p>
            <a:pPr eaLnBrk="1" hangingPunct="1"/>
            <a:r>
              <a:rPr lang="en-US" smtClean="0">
                <a:latin typeface="Arial" charset="0"/>
                <a:cs typeface="Arial" charset="0"/>
              </a:rPr>
              <a:t>RealPOS Thermal receipt printer – 7197 II</a:t>
            </a:r>
          </a:p>
        </p:txBody>
      </p:sp>
      <p:sp>
        <p:nvSpPr>
          <p:cNvPr id="28674" name="AutoShape 5" descr="CD355_01a_RP7197_Thermal_Receipt_Printer_Rel2 0"/>
          <p:cNvSpPr>
            <a:spLocks noChangeAspect="1" noChangeArrowheads="1"/>
          </p:cNvSpPr>
          <p:nvPr/>
        </p:nvSpPr>
        <p:spPr bwMode="auto">
          <a:xfrm>
            <a:off x="8915400" y="0"/>
            <a:ext cx="10191750" cy="5937250"/>
          </a:xfrm>
          <a:prstGeom prst="rect">
            <a:avLst/>
          </a:prstGeom>
          <a:noFill/>
          <a:ln w="9525">
            <a:noFill/>
            <a:miter lim="800000"/>
            <a:headEnd/>
            <a:tailEnd/>
          </a:ln>
        </p:spPr>
        <p:txBody>
          <a:bodyPr/>
          <a:lstStyle/>
          <a:p>
            <a:pPr defTabSz="914400"/>
            <a:endParaRPr lang="es-ES"/>
          </a:p>
        </p:txBody>
      </p:sp>
      <p:sp>
        <p:nvSpPr>
          <p:cNvPr id="28675" name="Rectangle 7"/>
          <p:cNvSpPr>
            <a:spLocks noChangeArrowheads="1"/>
          </p:cNvSpPr>
          <p:nvPr/>
        </p:nvSpPr>
        <p:spPr bwMode="auto">
          <a:xfrm>
            <a:off x="3124200" y="1143000"/>
            <a:ext cx="5562600" cy="3143250"/>
          </a:xfrm>
          <a:prstGeom prst="rect">
            <a:avLst/>
          </a:prstGeom>
          <a:noFill/>
          <a:ln w="9525" algn="ctr">
            <a:noFill/>
            <a:miter lim="800000"/>
            <a:headEnd/>
            <a:tailEnd/>
          </a:ln>
        </p:spPr>
        <p:txBody>
          <a:bodyPr lIns="0"/>
          <a:lstStyle/>
          <a:p>
            <a:pPr marL="341313" lvl="1" indent="-166688" algn="ctr" defTabSz="914400" eaLnBrk="0" hangingPunct="0">
              <a:spcBef>
                <a:spcPct val="10000"/>
              </a:spcBef>
              <a:spcAft>
                <a:spcPts val="600"/>
              </a:spcAft>
              <a:buFont typeface="Arial" charset="0"/>
              <a:buChar char="–"/>
            </a:pPr>
            <a:endParaRPr lang="es-ES" sz="1400">
              <a:solidFill>
                <a:srgbClr val="292929"/>
              </a:solidFill>
              <a:latin typeface="Verdana" pitchFamily="34" charset="0"/>
            </a:endParaRPr>
          </a:p>
        </p:txBody>
      </p:sp>
      <p:sp>
        <p:nvSpPr>
          <p:cNvPr id="28676" name="Rectangle 7"/>
          <p:cNvSpPr>
            <a:spLocks noChangeArrowheads="1"/>
          </p:cNvSpPr>
          <p:nvPr/>
        </p:nvSpPr>
        <p:spPr bwMode="auto">
          <a:xfrm>
            <a:off x="3113088" y="1131888"/>
            <a:ext cx="5562600" cy="3143250"/>
          </a:xfrm>
          <a:prstGeom prst="rect">
            <a:avLst/>
          </a:prstGeom>
          <a:noFill/>
          <a:ln w="9525" algn="ctr">
            <a:noFill/>
            <a:miter lim="800000"/>
            <a:headEnd/>
            <a:tailEnd/>
          </a:ln>
        </p:spPr>
        <p:txBody>
          <a:bodyPr lIns="0"/>
          <a:lstStyle/>
          <a:p>
            <a:pPr marL="341313" lvl="1" indent="-166688" algn="ctr" defTabSz="914400" eaLnBrk="0" hangingPunct="0">
              <a:spcBef>
                <a:spcPct val="10000"/>
              </a:spcBef>
              <a:spcAft>
                <a:spcPts val="600"/>
              </a:spcAft>
              <a:buFont typeface="Arial" charset="0"/>
              <a:buChar char="–"/>
            </a:pPr>
            <a:endParaRPr lang="en-US" sz="1400">
              <a:solidFill>
                <a:srgbClr val="292929"/>
              </a:solidFill>
              <a:latin typeface="Verdana" pitchFamily="34" charset="0"/>
            </a:endParaRPr>
          </a:p>
        </p:txBody>
      </p:sp>
      <p:grpSp>
        <p:nvGrpSpPr>
          <p:cNvPr id="2" name="Group 10"/>
          <p:cNvGrpSpPr>
            <a:grpSpLocks/>
          </p:cNvGrpSpPr>
          <p:nvPr/>
        </p:nvGrpSpPr>
        <p:grpSpPr bwMode="auto">
          <a:xfrm>
            <a:off x="0" y="4557713"/>
            <a:ext cx="9140825" cy="350837"/>
            <a:chOff x="0" y="3594"/>
            <a:chExt cx="5758" cy="294"/>
          </a:xfrm>
        </p:grpSpPr>
        <p:pic>
          <p:nvPicPr>
            <p:cNvPr id="28700" name="Picture 11" descr="blue box copy"/>
            <p:cNvPicPr>
              <a:picLocks noChangeArrowheads="1"/>
            </p:cNvPicPr>
            <p:nvPr/>
          </p:nvPicPr>
          <p:blipFill>
            <a:blip r:embed="rId2"/>
            <a:srcRect/>
            <a:stretch>
              <a:fillRect/>
            </a:stretch>
          </p:blipFill>
          <p:spPr bwMode="auto">
            <a:xfrm>
              <a:off x="0" y="3594"/>
              <a:ext cx="5758" cy="294"/>
            </a:xfrm>
            <a:prstGeom prst="rect">
              <a:avLst/>
            </a:prstGeom>
            <a:solidFill>
              <a:srgbClr val="2EB135"/>
            </a:solidFill>
            <a:ln w="9525">
              <a:noFill/>
              <a:miter lim="800000"/>
              <a:headEnd/>
              <a:tailEnd/>
            </a:ln>
          </p:spPr>
        </p:pic>
        <p:sp>
          <p:nvSpPr>
            <p:cNvPr id="28701" name="Rectangle 12"/>
            <p:cNvSpPr>
              <a:spLocks noChangeArrowheads="1"/>
            </p:cNvSpPr>
            <p:nvPr/>
          </p:nvSpPr>
          <p:spPr bwMode="auto">
            <a:xfrm>
              <a:off x="0" y="3594"/>
              <a:ext cx="5758" cy="294"/>
            </a:xfrm>
            <a:prstGeom prst="rect">
              <a:avLst/>
            </a:prstGeom>
            <a:solidFill>
              <a:srgbClr val="2EB135"/>
            </a:solidFill>
            <a:ln w="9525" algn="ctr">
              <a:noFill/>
              <a:miter lim="800000"/>
              <a:headEnd/>
              <a:tailEnd/>
            </a:ln>
          </p:spPr>
          <p:txBody>
            <a:bodyPr anchor="ctr"/>
            <a:lstStyle/>
            <a:p>
              <a:pPr algn="ctr" defTabSz="914400" eaLnBrk="0" hangingPunct="0">
                <a:spcBef>
                  <a:spcPct val="35000"/>
                </a:spcBef>
              </a:pPr>
              <a:r>
                <a:rPr lang="en-GB" sz="1400">
                  <a:solidFill>
                    <a:schemeClr val="bg1"/>
                  </a:solidFill>
                  <a:latin typeface="Verdana" pitchFamily="34" charset="0"/>
                </a:rPr>
                <a:t>High Performance Print Speed for Quick Receipts - </a:t>
              </a:r>
              <a:r>
                <a:rPr lang="en-US" sz="1400" b="1">
                  <a:solidFill>
                    <a:schemeClr val="bg1"/>
                  </a:solidFill>
                  <a:latin typeface="Verdana" pitchFamily="34" charset="0"/>
                </a:rPr>
                <a:t>Hospitality, C-store, Speciality Store</a:t>
              </a:r>
              <a:r>
                <a:rPr lang="en-GB" sz="1400">
                  <a:solidFill>
                    <a:schemeClr val="bg1"/>
                  </a:solidFill>
                  <a:latin typeface="Verdana" pitchFamily="34" charset="0"/>
                </a:rPr>
                <a:t>!</a:t>
              </a:r>
            </a:p>
          </p:txBody>
        </p:sp>
      </p:grpSp>
      <p:grpSp>
        <p:nvGrpSpPr>
          <p:cNvPr id="3" name="Group 60"/>
          <p:cNvGrpSpPr>
            <a:grpSpLocks/>
          </p:cNvGrpSpPr>
          <p:nvPr/>
        </p:nvGrpSpPr>
        <p:grpSpPr bwMode="auto">
          <a:xfrm>
            <a:off x="4391129" y="875265"/>
            <a:ext cx="4405853" cy="3157589"/>
            <a:chOff x="947864" y="1348704"/>
            <a:chExt cx="4450080" cy="3117576"/>
          </a:xfrm>
          <a:gradFill>
            <a:gsLst>
              <a:gs pos="0">
                <a:srgbClr val="808080"/>
              </a:gs>
              <a:gs pos="100000">
                <a:srgbClr val="000000">
                  <a:alpha val="0"/>
                </a:srgbClr>
              </a:gs>
            </a:gsLst>
            <a:lin ang="5400000" scaled="1"/>
          </a:gradFill>
        </p:grpSpPr>
        <p:sp>
          <p:nvSpPr>
            <p:cNvPr id="17" name="Rounded Rectangle 10"/>
            <p:cNvSpPr/>
            <p:nvPr/>
          </p:nvSpPr>
          <p:spPr bwMode="auto">
            <a:xfrm>
              <a:off x="947864" y="1348704"/>
              <a:ext cx="4450080" cy="3117576"/>
            </a:xfrm>
            <a:prstGeom prst="roundRect">
              <a:avLst>
                <a:gd name="adj" fmla="val 5023"/>
              </a:avLst>
            </a:prstGeom>
            <a:grpFill/>
            <a:ln>
              <a:noFill/>
            </a:ln>
            <a:extLst/>
          </p:spPr>
          <p:txBody>
            <a:bodyPr lIns="91431" tIns="45716" rIns="91431" bIns="45716" anchor="ctr"/>
            <a:lstStyle/>
            <a:p>
              <a:pPr marL="273050" indent="-273050" algn="ctr" defTabSz="1306513" eaLnBrk="0" hangingPunct="0">
                <a:lnSpc>
                  <a:spcPct val="85000"/>
                </a:lnSpc>
                <a:spcBef>
                  <a:spcPct val="20000"/>
                </a:spcBef>
                <a:buSzPct val="80000"/>
                <a:buFont typeface="Arial" pitchFamily="34" charset="0"/>
                <a:buChar char="•"/>
                <a:defRPr/>
              </a:pPr>
              <a:endParaRPr lang="en-GB" sz="900" dirty="0">
                <a:solidFill>
                  <a:schemeClr val="bg1"/>
                </a:solidFill>
                <a:latin typeface="Verdana" pitchFamily="34" charset="0"/>
                <a:ea typeface="Verdana" pitchFamily="34" charset="0"/>
                <a:cs typeface="Verdana" pitchFamily="34" charset="0"/>
              </a:endParaRPr>
            </a:p>
          </p:txBody>
        </p:sp>
        <p:sp>
          <p:nvSpPr>
            <p:cNvPr id="18" name="Rectangle 11"/>
            <p:cNvSpPr>
              <a:spLocks noChangeArrowheads="1"/>
            </p:cNvSpPr>
            <p:nvPr/>
          </p:nvSpPr>
          <p:spPr bwMode="auto">
            <a:xfrm>
              <a:off x="1057588" y="1412571"/>
              <a:ext cx="4274019" cy="400109"/>
            </a:xfrm>
            <a:prstGeom prst="rect">
              <a:avLst/>
            </a:prstGeom>
            <a:noFill/>
            <a:ln w="9525">
              <a:noFill/>
              <a:miter lim="800000"/>
              <a:headEnd/>
              <a:tailEnd/>
            </a:ln>
          </p:spPr>
          <p:txBody>
            <a:bodyPr wrap="none"/>
            <a:lstStyle/>
            <a:p>
              <a:pPr algn="ctr" defTabSz="914400" eaLnBrk="0" hangingPunct="0">
                <a:buClr>
                  <a:srgbClr val="262626"/>
                </a:buClr>
                <a:defRPr/>
              </a:pPr>
              <a:endParaRPr lang="en-US" sz="900" b="1" dirty="0">
                <a:solidFill>
                  <a:schemeClr val="bg1"/>
                </a:solidFill>
                <a:latin typeface="Verdana" pitchFamily="34" charset="0"/>
                <a:cs typeface="+mn-cs"/>
              </a:endParaRPr>
            </a:p>
          </p:txBody>
        </p:sp>
      </p:grpSp>
      <p:sp>
        <p:nvSpPr>
          <p:cNvPr id="22" name="AutoShape 22"/>
          <p:cNvSpPr>
            <a:spLocks noChangeArrowheads="1"/>
          </p:cNvSpPr>
          <p:nvPr/>
        </p:nvSpPr>
        <p:spPr bwMode="auto">
          <a:xfrm>
            <a:off x="679450" y="806450"/>
            <a:ext cx="3173413" cy="333375"/>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US" sz="1000" b="1">
                <a:solidFill>
                  <a:schemeClr val="bg1"/>
                </a:solidFill>
                <a:latin typeface="Verdana" pitchFamily="34" charset="0"/>
              </a:rPr>
              <a:t>High Performance Print Speeds</a:t>
            </a:r>
          </a:p>
        </p:txBody>
      </p:sp>
      <p:sp>
        <p:nvSpPr>
          <p:cNvPr id="23" name="AutoShape 22"/>
          <p:cNvSpPr>
            <a:spLocks noChangeArrowheads="1"/>
          </p:cNvSpPr>
          <p:nvPr/>
        </p:nvSpPr>
        <p:spPr bwMode="auto">
          <a:xfrm>
            <a:off x="684213" y="1235075"/>
            <a:ext cx="3162300" cy="204788"/>
          </a:xfrm>
          <a:prstGeom prst="roundRect">
            <a:avLst>
              <a:gd name="adj" fmla="val 11648"/>
            </a:avLst>
          </a:prstGeom>
          <a:solidFill>
            <a:schemeClr val="bg1"/>
          </a:solidFill>
          <a:ln w="19050">
            <a:solidFill>
              <a:srgbClr val="54B948"/>
            </a:solidFill>
            <a:round/>
            <a:headEnd/>
            <a:tailEnd/>
          </a:ln>
        </p:spPr>
        <p:txBody>
          <a:bodyPr lIns="45720" rIns="45720" anchor="ctr">
            <a:spAutoFit/>
          </a:bodyPr>
          <a:lstStyle/>
          <a:p>
            <a:pPr marL="0" lvl="1" indent="-115888" algn="ctr" defTabSz="914400" eaLnBrk="0" hangingPunct="0">
              <a:lnSpc>
                <a:spcPct val="90000"/>
              </a:lnSpc>
              <a:buClr>
                <a:srgbClr val="262626"/>
              </a:buClr>
            </a:pPr>
            <a:r>
              <a:rPr lang="en-GB" sz="1100">
                <a:solidFill>
                  <a:srgbClr val="262626"/>
                </a:solidFill>
                <a:latin typeface="Verdana" pitchFamily="34" charset="0"/>
              </a:rPr>
              <a:t>  Up to 12ips/90ips</a:t>
            </a:r>
          </a:p>
        </p:txBody>
      </p:sp>
      <p:sp>
        <p:nvSpPr>
          <p:cNvPr id="24" name="AutoShape 22"/>
          <p:cNvSpPr>
            <a:spLocks noChangeArrowheads="1"/>
          </p:cNvSpPr>
          <p:nvPr/>
        </p:nvSpPr>
        <p:spPr bwMode="auto">
          <a:xfrm>
            <a:off x="679450" y="1536700"/>
            <a:ext cx="3173413" cy="333375"/>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GB" sz="1000" b="1">
                <a:solidFill>
                  <a:schemeClr val="bg1"/>
                </a:solidFill>
                <a:latin typeface="Verdana" pitchFamily="34" charset="0"/>
              </a:rPr>
              <a:t>Additional Features</a:t>
            </a:r>
          </a:p>
        </p:txBody>
      </p:sp>
      <p:sp>
        <p:nvSpPr>
          <p:cNvPr id="25" name="AutoShape 22"/>
          <p:cNvSpPr>
            <a:spLocks noChangeArrowheads="1"/>
          </p:cNvSpPr>
          <p:nvPr/>
        </p:nvSpPr>
        <p:spPr bwMode="auto">
          <a:xfrm>
            <a:off x="679450" y="1901825"/>
            <a:ext cx="3173413" cy="33496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Native OS USB HID Support</a:t>
            </a:r>
          </a:p>
        </p:txBody>
      </p:sp>
      <p:sp>
        <p:nvSpPr>
          <p:cNvPr id="26" name="AutoShape 22"/>
          <p:cNvSpPr>
            <a:spLocks noChangeArrowheads="1"/>
          </p:cNvSpPr>
          <p:nvPr/>
        </p:nvSpPr>
        <p:spPr bwMode="auto">
          <a:xfrm>
            <a:off x="679450" y="2266950"/>
            <a:ext cx="3173413" cy="333375"/>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a:t>
            </a:r>
            <a:r>
              <a:rPr lang="en-GB" sz="1100">
                <a:latin typeface="Verdana" pitchFamily="34" charset="0"/>
              </a:rPr>
              <a:t> </a:t>
            </a:r>
            <a:r>
              <a:rPr lang="en-GB" sz="1100">
                <a:solidFill>
                  <a:srgbClr val="262626"/>
                </a:solidFill>
                <a:latin typeface="Verdana" pitchFamily="34" charset="0"/>
              </a:rPr>
              <a:t>Barcodes: GS1, QR Code, Code 39, Code 128, Code 93, PDF417, etc.</a:t>
            </a:r>
          </a:p>
        </p:txBody>
      </p:sp>
      <p:sp>
        <p:nvSpPr>
          <p:cNvPr id="27" name="AutoShape 22"/>
          <p:cNvSpPr>
            <a:spLocks noChangeArrowheads="1"/>
          </p:cNvSpPr>
          <p:nvPr/>
        </p:nvSpPr>
        <p:spPr bwMode="auto">
          <a:xfrm>
            <a:off x="679450" y="2632075"/>
            <a:ext cx="3173413" cy="333375"/>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GB" sz="1000" b="1">
                <a:solidFill>
                  <a:schemeClr val="bg1"/>
                </a:solidFill>
                <a:latin typeface="Verdana" pitchFamily="34" charset="0"/>
              </a:rPr>
              <a:t>Remote Management and</a:t>
            </a:r>
            <a:br>
              <a:rPr lang="en-GB" sz="1000" b="1">
                <a:solidFill>
                  <a:schemeClr val="bg1"/>
                </a:solidFill>
                <a:latin typeface="Verdana" pitchFamily="34" charset="0"/>
              </a:rPr>
            </a:br>
            <a:r>
              <a:rPr lang="en-GB" sz="1000" b="1">
                <a:solidFill>
                  <a:schemeClr val="bg1"/>
                </a:solidFill>
                <a:latin typeface="Verdana" pitchFamily="34" charset="0"/>
              </a:rPr>
              <a:t> Investment Protection</a:t>
            </a:r>
          </a:p>
        </p:txBody>
      </p:sp>
      <p:sp>
        <p:nvSpPr>
          <p:cNvPr id="28" name="AutoShape 22"/>
          <p:cNvSpPr>
            <a:spLocks noChangeArrowheads="1"/>
          </p:cNvSpPr>
          <p:nvPr/>
        </p:nvSpPr>
        <p:spPr bwMode="auto">
          <a:xfrm>
            <a:off x="679450" y="2998788"/>
            <a:ext cx="3173413" cy="333375"/>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Thermal Printhead Failure Detection</a:t>
            </a:r>
          </a:p>
        </p:txBody>
      </p:sp>
      <p:sp>
        <p:nvSpPr>
          <p:cNvPr id="29" name="AutoShape 22"/>
          <p:cNvSpPr>
            <a:spLocks noChangeArrowheads="1"/>
          </p:cNvSpPr>
          <p:nvPr/>
        </p:nvSpPr>
        <p:spPr bwMode="auto">
          <a:xfrm>
            <a:off x="679450" y="3362325"/>
            <a:ext cx="3173413" cy="33496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Power Saving Modes / Lean Receipt Utility</a:t>
            </a:r>
          </a:p>
        </p:txBody>
      </p:sp>
      <p:sp>
        <p:nvSpPr>
          <p:cNvPr id="30" name="AutoShape 22"/>
          <p:cNvSpPr>
            <a:spLocks noChangeArrowheads="1"/>
          </p:cNvSpPr>
          <p:nvPr/>
        </p:nvSpPr>
        <p:spPr bwMode="auto">
          <a:xfrm>
            <a:off x="679450" y="3727450"/>
            <a:ext cx="3173413" cy="333375"/>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Flash ROM and Printer Tallies</a:t>
            </a:r>
          </a:p>
        </p:txBody>
      </p:sp>
      <p:sp>
        <p:nvSpPr>
          <p:cNvPr id="31" name="AutoShape 22"/>
          <p:cNvSpPr>
            <a:spLocks noChangeArrowheads="1"/>
          </p:cNvSpPr>
          <p:nvPr/>
        </p:nvSpPr>
        <p:spPr bwMode="auto">
          <a:xfrm>
            <a:off x="4405313" y="3305175"/>
            <a:ext cx="2070100" cy="354013"/>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US" sz="1000" b="1">
                <a:solidFill>
                  <a:schemeClr val="bg1"/>
                </a:solidFill>
                <a:latin typeface="Verdana" pitchFamily="34" charset="0"/>
              </a:rPr>
              <a:t>Small Footprint</a:t>
            </a:r>
          </a:p>
        </p:txBody>
      </p:sp>
      <p:sp>
        <p:nvSpPr>
          <p:cNvPr id="32" name="AutoShape 22"/>
          <p:cNvSpPr>
            <a:spLocks noChangeArrowheads="1"/>
          </p:cNvSpPr>
          <p:nvPr/>
        </p:nvSpPr>
        <p:spPr bwMode="auto">
          <a:xfrm>
            <a:off x="4405313" y="3695700"/>
            <a:ext cx="2070100" cy="3540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US" sz="1100"/>
              <a:t>  5.80” x 7.35” x 5.70”</a:t>
            </a:r>
          </a:p>
        </p:txBody>
      </p:sp>
      <p:sp>
        <p:nvSpPr>
          <p:cNvPr id="33" name="AutoShape 22"/>
          <p:cNvSpPr>
            <a:spLocks noChangeArrowheads="1"/>
          </p:cNvSpPr>
          <p:nvPr/>
        </p:nvSpPr>
        <p:spPr bwMode="auto">
          <a:xfrm>
            <a:off x="4405313" y="4086225"/>
            <a:ext cx="2070100" cy="3540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Wall Mount Option with Paper Low Sensor</a:t>
            </a:r>
          </a:p>
        </p:txBody>
      </p:sp>
      <p:sp>
        <p:nvSpPr>
          <p:cNvPr id="34" name="AutoShape 22"/>
          <p:cNvSpPr>
            <a:spLocks noChangeArrowheads="1"/>
          </p:cNvSpPr>
          <p:nvPr/>
        </p:nvSpPr>
        <p:spPr bwMode="auto">
          <a:xfrm>
            <a:off x="6727825" y="3305175"/>
            <a:ext cx="2068513" cy="354013"/>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US" sz="1000" b="1">
                <a:solidFill>
                  <a:schemeClr val="bg1"/>
                </a:solidFill>
                <a:latin typeface="Verdana" pitchFamily="34" charset="0"/>
              </a:rPr>
              <a:t>Connectivity</a:t>
            </a:r>
          </a:p>
        </p:txBody>
      </p:sp>
      <p:sp>
        <p:nvSpPr>
          <p:cNvPr id="35" name="AutoShape 22"/>
          <p:cNvSpPr>
            <a:spLocks noChangeArrowheads="1"/>
          </p:cNvSpPr>
          <p:nvPr/>
        </p:nvSpPr>
        <p:spPr bwMode="auto">
          <a:xfrm>
            <a:off x="6727825" y="3695700"/>
            <a:ext cx="2068513" cy="3540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t>  Autosensing RS-232 and USB</a:t>
            </a:r>
          </a:p>
        </p:txBody>
      </p:sp>
      <p:sp>
        <p:nvSpPr>
          <p:cNvPr id="36" name="AutoShape 22"/>
          <p:cNvSpPr>
            <a:spLocks noChangeArrowheads="1"/>
          </p:cNvSpPr>
          <p:nvPr/>
        </p:nvSpPr>
        <p:spPr bwMode="auto">
          <a:xfrm>
            <a:off x="6727825" y="4086225"/>
            <a:ext cx="2068513" cy="3540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Ethernet &amp; Wireless</a:t>
            </a:r>
          </a:p>
        </p:txBody>
      </p:sp>
      <p:sp>
        <p:nvSpPr>
          <p:cNvPr id="37" name="AutoShape 22"/>
          <p:cNvSpPr>
            <a:spLocks noChangeArrowheads="1"/>
          </p:cNvSpPr>
          <p:nvPr/>
        </p:nvSpPr>
        <p:spPr bwMode="auto">
          <a:xfrm>
            <a:off x="679450" y="4094163"/>
            <a:ext cx="3173413" cy="333375"/>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80mm and 58mm Media Support</a:t>
            </a:r>
          </a:p>
        </p:txBody>
      </p:sp>
      <p:grpSp>
        <p:nvGrpSpPr>
          <p:cNvPr id="4" name="Group 2"/>
          <p:cNvGrpSpPr>
            <a:grpSpLocks/>
          </p:cNvGrpSpPr>
          <p:nvPr/>
        </p:nvGrpSpPr>
        <p:grpSpPr bwMode="auto">
          <a:xfrm>
            <a:off x="4483100" y="960438"/>
            <a:ext cx="4222750" cy="2239962"/>
            <a:chOff x="4483348" y="1278758"/>
            <a:chExt cx="4221727" cy="2989134"/>
          </a:xfrm>
        </p:grpSpPr>
        <p:sp>
          <p:nvSpPr>
            <p:cNvPr id="20" name="Rounded Rectangle 19"/>
            <p:cNvSpPr/>
            <p:nvPr/>
          </p:nvSpPr>
          <p:spPr>
            <a:xfrm>
              <a:off x="4483348" y="1278758"/>
              <a:ext cx="4221727" cy="2989134"/>
            </a:xfrm>
            <a:prstGeom prst="roundRect">
              <a:avLst>
                <a:gd name="adj" fmla="val 6126"/>
              </a:avLst>
            </a:prstGeom>
            <a:gradFill flip="none" rotWithShape="1">
              <a:gsLst>
                <a:gs pos="0">
                  <a:schemeClr val="bg1"/>
                </a:gs>
                <a:gs pos="100000">
                  <a:schemeClr val="bg1">
                    <a:lumMod val="95000"/>
                  </a:schemeClr>
                </a:gs>
              </a:gsLst>
              <a:path path="circle">
                <a:fillToRect l="50000" t="50000" r="50000" b="50000"/>
              </a:path>
              <a:tileRect/>
            </a:gradFill>
            <a:ln>
              <a:no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GB" sz="1100"/>
            </a:p>
          </p:txBody>
        </p:sp>
        <p:pic>
          <p:nvPicPr>
            <p:cNvPr id="28699" name="Picture 8" descr="CD355_01a_RP7197_Thermal_Receipt_Printer_Rel2 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572159" y="1792774"/>
              <a:ext cx="2311400" cy="2228850"/>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cTn>
                              </p:par>
                              <p:par>
                                <p:cTn id="21" presetID="53" presetClass="entr" presetSubtype="0" fill="hold" grpId="0" nodeType="withEffect">
                                  <p:stCondLst>
                                    <p:cond delay="20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53" presetClass="entr" presetSubtype="0"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par>
                                <p:cTn id="31" presetID="53" presetClass="entr" presetSubtype="0" fill="hold" grpId="0" nodeType="withEffect">
                                  <p:stCondLst>
                                    <p:cond delay="300"/>
                                  </p:stCondLst>
                                  <p:childTnLst>
                                    <p:set>
                                      <p:cBhvr>
                                        <p:cTn id="32" dur="1" fill="hold">
                                          <p:stCondLst>
                                            <p:cond delay="0"/>
                                          </p:stCondLst>
                                        </p:cTn>
                                        <p:tgtEl>
                                          <p:spTgt spid="25"/>
                                        </p:tgtEl>
                                        <p:attrNameLst>
                                          <p:attrName>style.visibility</p:attrName>
                                        </p:attrNameLst>
                                      </p:cBhvr>
                                      <p:to>
                                        <p:strVal val="visible"/>
                                      </p:to>
                                    </p:set>
                                    <p:anim calcmode="lin" valueType="num">
                                      <p:cBhvr>
                                        <p:cTn id="33" dur="500" fill="hold"/>
                                        <p:tgtEl>
                                          <p:spTgt spid="25"/>
                                        </p:tgtEl>
                                        <p:attrNameLst>
                                          <p:attrName>ppt_w</p:attrName>
                                        </p:attrNameLst>
                                      </p:cBhvr>
                                      <p:tavLst>
                                        <p:tav tm="0">
                                          <p:val>
                                            <p:fltVal val="0"/>
                                          </p:val>
                                        </p:tav>
                                        <p:tav tm="100000">
                                          <p:val>
                                            <p:strVal val="#ppt_w"/>
                                          </p:val>
                                        </p:tav>
                                      </p:tavLst>
                                    </p:anim>
                                    <p:anim calcmode="lin" valueType="num">
                                      <p:cBhvr>
                                        <p:cTn id="34" dur="500" fill="hold"/>
                                        <p:tgtEl>
                                          <p:spTgt spid="25"/>
                                        </p:tgtEl>
                                        <p:attrNameLst>
                                          <p:attrName>ppt_h</p:attrName>
                                        </p:attrNameLst>
                                      </p:cBhvr>
                                      <p:tavLst>
                                        <p:tav tm="0">
                                          <p:val>
                                            <p:fltVal val="0"/>
                                          </p:val>
                                        </p:tav>
                                        <p:tav tm="100000">
                                          <p:val>
                                            <p:strVal val="#ppt_h"/>
                                          </p:val>
                                        </p:tav>
                                      </p:tavLst>
                                    </p:anim>
                                    <p:animEffect transition="in" filter="fade">
                                      <p:cBhvr>
                                        <p:cTn id="35" dur="500"/>
                                        <p:tgtEl>
                                          <p:spTgt spid="25"/>
                                        </p:tgtEl>
                                      </p:cBhvr>
                                    </p:animEffect>
                                  </p:childTnLst>
                                </p:cTn>
                              </p:par>
                              <p:par>
                                <p:cTn id="36" presetID="53" presetClass="entr" presetSubtype="0" fill="hold" grpId="0" nodeType="withEffect">
                                  <p:stCondLst>
                                    <p:cond delay="40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par>
                                <p:cTn id="41" presetID="53" presetClass="entr" presetSubtype="0" fill="hold" grpId="0" nodeType="withEffect">
                                  <p:stCondLst>
                                    <p:cond delay="40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par>
                                <p:cTn id="46" presetID="53" presetClass="entr" presetSubtype="0" fill="hold" grpId="0" nodeType="withEffect">
                                  <p:stCondLst>
                                    <p:cond delay="50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par>
                                <p:cTn id="51" presetID="53" presetClass="entr" presetSubtype="0" fill="hold" grpId="0" nodeType="withEffect">
                                  <p:stCondLst>
                                    <p:cond delay="60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par>
                                <p:cTn id="56" presetID="53" presetClass="entr" presetSubtype="0" fill="hold" grpId="0" nodeType="withEffect">
                                  <p:stCondLst>
                                    <p:cond delay="60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Effect transition="in" filter="fade">
                                      <p:cBhvr>
                                        <p:cTn id="60" dur="500"/>
                                        <p:tgtEl>
                                          <p:spTgt spid="30"/>
                                        </p:tgtEl>
                                      </p:cBhvr>
                                    </p:animEffect>
                                  </p:childTnLst>
                                </p:cTn>
                              </p:par>
                              <p:par>
                                <p:cTn id="61" presetID="53" presetClass="entr" presetSubtype="0" fill="hold" grpId="0" nodeType="withEffect">
                                  <p:stCondLst>
                                    <p:cond delay="70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Effect transition="in" filter="fade">
                                      <p:cBhvr>
                                        <p:cTn id="65" dur="500"/>
                                        <p:tgtEl>
                                          <p:spTgt spid="31"/>
                                        </p:tgtEl>
                                      </p:cBhvr>
                                    </p:animEffect>
                                  </p:childTnLst>
                                </p:cTn>
                              </p:par>
                              <p:par>
                                <p:cTn id="66" presetID="53" presetClass="entr" presetSubtype="0" fill="hold" grpId="0" nodeType="withEffect">
                                  <p:stCondLst>
                                    <p:cond delay="70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0" fill="hold" grpId="0" nodeType="withEffect">
                                  <p:stCondLst>
                                    <p:cond delay="80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par>
                                <p:cTn id="76" presetID="53" presetClass="entr" presetSubtype="0" fill="hold" grpId="0" nodeType="withEffect">
                                  <p:stCondLst>
                                    <p:cond delay="90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par>
                                <p:cTn id="81" presetID="53" presetClass="entr" presetSubtype="0" fill="hold" grpId="0" nodeType="withEffect">
                                  <p:stCondLst>
                                    <p:cond delay="10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ppt_w</p:attrName>
                                        </p:attrNameLst>
                                      </p:cBhvr>
                                      <p:tavLst>
                                        <p:tav tm="0">
                                          <p:val>
                                            <p:fltVal val="0"/>
                                          </p:val>
                                        </p:tav>
                                        <p:tav tm="100000">
                                          <p:val>
                                            <p:strVal val="#ppt_w"/>
                                          </p:val>
                                        </p:tav>
                                      </p:tavLst>
                                    </p:anim>
                                    <p:anim calcmode="lin" valueType="num">
                                      <p:cBhvr>
                                        <p:cTn id="84" dur="500" fill="hold"/>
                                        <p:tgtEl>
                                          <p:spTgt spid="34"/>
                                        </p:tgtEl>
                                        <p:attrNameLst>
                                          <p:attrName>ppt_h</p:attrName>
                                        </p:attrNameLst>
                                      </p:cBhvr>
                                      <p:tavLst>
                                        <p:tav tm="0">
                                          <p:val>
                                            <p:fltVal val="0"/>
                                          </p:val>
                                        </p:tav>
                                        <p:tav tm="100000">
                                          <p:val>
                                            <p:strVal val="#ppt_h"/>
                                          </p:val>
                                        </p:tav>
                                      </p:tavLst>
                                    </p:anim>
                                    <p:animEffect transition="in" filter="fade">
                                      <p:cBhvr>
                                        <p:cTn id="85" dur="500"/>
                                        <p:tgtEl>
                                          <p:spTgt spid="34"/>
                                        </p:tgtEl>
                                      </p:cBhvr>
                                    </p:animEffect>
                                  </p:childTnLst>
                                </p:cTn>
                              </p:par>
                              <p:par>
                                <p:cTn id="86" presetID="53" presetClass="entr" presetSubtype="0" fill="hold" grpId="0" nodeType="withEffect">
                                  <p:stCondLst>
                                    <p:cond delay="1100"/>
                                  </p:stCondLst>
                                  <p:childTnLst>
                                    <p:set>
                                      <p:cBhvr>
                                        <p:cTn id="87" dur="1" fill="hold">
                                          <p:stCondLst>
                                            <p:cond delay="0"/>
                                          </p:stCondLst>
                                        </p:cTn>
                                        <p:tgtEl>
                                          <p:spTgt spid="35"/>
                                        </p:tgtEl>
                                        <p:attrNameLst>
                                          <p:attrName>style.visibility</p:attrName>
                                        </p:attrNameLst>
                                      </p:cBhvr>
                                      <p:to>
                                        <p:strVal val="visible"/>
                                      </p:to>
                                    </p:set>
                                    <p:anim calcmode="lin" valueType="num">
                                      <p:cBhvr>
                                        <p:cTn id="88" dur="500" fill="hold"/>
                                        <p:tgtEl>
                                          <p:spTgt spid="35"/>
                                        </p:tgtEl>
                                        <p:attrNameLst>
                                          <p:attrName>ppt_w</p:attrName>
                                        </p:attrNameLst>
                                      </p:cBhvr>
                                      <p:tavLst>
                                        <p:tav tm="0">
                                          <p:val>
                                            <p:fltVal val="0"/>
                                          </p:val>
                                        </p:tav>
                                        <p:tav tm="100000">
                                          <p:val>
                                            <p:strVal val="#ppt_w"/>
                                          </p:val>
                                        </p:tav>
                                      </p:tavLst>
                                    </p:anim>
                                    <p:anim calcmode="lin" valueType="num">
                                      <p:cBhvr>
                                        <p:cTn id="89" dur="500" fill="hold"/>
                                        <p:tgtEl>
                                          <p:spTgt spid="35"/>
                                        </p:tgtEl>
                                        <p:attrNameLst>
                                          <p:attrName>ppt_h</p:attrName>
                                        </p:attrNameLst>
                                      </p:cBhvr>
                                      <p:tavLst>
                                        <p:tav tm="0">
                                          <p:val>
                                            <p:fltVal val="0"/>
                                          </p:val>
                                        </p:tav>
                                        <p:tav tm="100000">
                                          <p:val>
                                            <p:strVal val="#ppt_h"/>
                                          </p:val>
                                        </p:tav>
                                      </p:tavLst>
                                    </p:anim>
                                    <p:animEffect transition="in" filter="fade">
                                      <p:cBhvr>
                                        <p:cTn id="90" dur="500"/>
                                        <p:tgtEl>
                                          <p:spTgt spid="35"/>
                                        </p:tgtEl>
                                      </p:cBhvr>
                                    </p:animEffect>
                                  </p:childTnLst>
                                </p:cTn>
                              </p:par>
                              <p:par>
                                <p:cTn id="91" presetID="53" presetClass="entr" presetSubtype="0" fill="hold" grpId="0" nodeType="withEffect">
                                  <p:stCondLst>
                                    <p:cond delay="1200"/>
                                  </p:stCondLst>
                                  <p:childTnLst>
                                    <p:set>
                                      <p:cBhvr>
                                        <p:cTn id="92" dur="1" fill="hold">
                                          <p:stCondLst>
                                            <p:cond delay="0"/>
                                          </p:stCondLst>
                                        </p:cTn>
                                        <p:tgtEl>
                                          <p:spTgt spid="36"/>
                                        </p:tgtEl>
                                        <p:attrNameLst>
                                          <p:attrName>style.visibility</p:attrName>
                                        </p:attrNameLst>
                                      </p:cBhvr>
                                      <p:to>
                                        <p:strVal val="visible"/>
                                      </p:to>
                                    </p:set>
                                    <p:anim calcmode="lin" valueType="num">
                                      <p:cBhvr>
                                        <p:cTn id="93" dur="500" fill="hold"/>
                                        <p:tgtEl>
                                          <p:spTgt spid="36"/>
                                        </p:tgtEl>
                                        <p:attrNameLst>
                                          <p:attrName>ppt_w</p:attrName>
                                        </p:attrNameLst>
                                      </p:cBhvr>
                                      <p:tavLst>
                                        <p:tav tm="0">
                                          <p:val>
                                            <p:fltVal val="0"/>
                                          </p:val>
                                        </p:tav>
                                        <p:tav tm="100000">
                                          <p:val>
                                            <p:strVal val="#ppt_w"/>
                                          </p:val>
                                        </p:tav>
                                      </p:tavLst>
                                    </p:anim>
                                    <p:anim calcmode="lin" valueType="num">
                                      <p:cBhvr>
                                        <p:cTn id="94" dur="500" fill="hold"/>
                                        <p:tgtEl>
                                          <p:spTgt spid="36"/>
                                        </p:tgtEl>
                                        <p:attrNameLst>
                                          <p:attrName>ppt_h</p:attrName>
                                        </p:attrNameLst>
                                      </p:cBhvr>
                                      <p:tavLst>
                                        <p:tav tm="0">
                                          <p:val>
                                            <p:fltVal val="0"/>
                                          </p:val>
                                        </p:tav>
                                        <p:tav tm="100000">
                                          <p:val>
                                            <p:strVal val="#ppt_h"/>
                                          </p:val>
                                        </p:tav>
                                      </p:tavLst>
                                    </p:anim>
                                    <p:animEffect transition="in" filter="fade">
                                      <p:cBhvr>
                                        <p:cTn id="95" dur="500"/>
                                        <p:tgtEl>
                                          <p:spTgt spid="36"/>
                                        </p:tgtEl>
                                      </p:cBhvr>
                                    </p:animEffect>
                                  </p:childTnLst>
                                </p:cTn>
                              </p:par>
                            </p:childTnLst>
                          </p:cTn>
                        </p:par>
                        <p:par>
                          <p:cTn id="96" fill="hold" nodeType="afterGroup">
                            <p:stCondLst>
                              <p:cond delay="2700"/>
                            </p:stCondLst>
                            <p:childTnLst>
                              <p:par>
                                <p:cTn id="97" presetID="22" presetClass="entr" presetSubtype="8" fill="hold" nodeType="afterEffect">
                                  <p:stCondLst>
                                    <p:cond delay="0"/>
                                  </p:stCondLst>
                                  <p:childTnLst>
                                    <p:set>
                                      <p:cBhvr>
                                        <p:cTn id="98" dur="1" fill="hold">
                                          <p:stCondLst>
                                            <p:cond delay="0"/>
                                          </p:stCondLst>
                                        </p:cTn>
                                        <p:tgtEl>
                                          <p:spTgt spid="2"/>
                                        </p:tgtEl>
                                        <p:attrNameLst>
                                          <p:attrName>style.visibility</p:attrName>
                                        </p:attrNameLst>
                                      </p:cBhvr>
                                      <p:to>
                                        <p:strVal val="visible"/>
                                      </p:to>
                                    </p:set>
                                    <p:animEffect transition="in" filter="wipe(left)">
                                      <p:cBhvr>
                                        <p:cTn id="9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idx="4294967295"/>
          </p:nvPr>
        </p:nvSpPr>
        <p:spPr>
          <a:xfrm>
            <a:off x="638175" y="84138"/>
            <a:ext cx="8229600" cy="603250"/>
          </a:xfrm>
        </p:spPr>
        <p:txBody>
          <a:bodyPr/>
          <a:lstStyle/>
          <a:p>
            <a:pPr eaLnBrk="1" hangingPunct="1"/>
            <a:r>
              <a:rPr lang="en-US" smtClean="0">
                <a:latin typeface="Arial" charset="0"/>
                <a:cs typeface="Arial" charset="0"/>
              </a:rPr>
              <a:t>NCR RealPOS Multifunction printer – 7167 II </a:t>
            </a:r>
          </a:p>
        </p:txBody>
      </p:sp>
      <p:sp>
        <p:nvSpPr>
          <p:cNvPr id="29698" name="AutoShape 5" descr="CD355_01a_RP7197_Thermal_Receipt_Printer_Rel2 0"/>
          <p:cNvSpPr>
            <a:spLocks noChangeAspect="1" noChangeArrowheads="1"/>
          </p:cNvSpPr>
          <p:nvPr/>
        </p:nvSpPr>
        <p:spPr bwMode="auto">
          <a:xfrm>
            <a:off x="8943975" y="34925"/>
            <a:ext cx="10191750" cy="5935663"/>
          </a:xfrm>
          <a:prstGeom prst="rect">
            <a:avLst/>
          </a:prstGeom>
          <a:noFill/>
          <a:ln w="9525">
            <a:noFill/>
            <a:miter lim="800000"/>
            <a:headEnd/>
            <a:tailEnd/>
          </a:ln>
        </p:spPr>
        <p:txBody>
          <a:bodyPr/>
          <a:lstStyle/>
          <a:p>
            <a:pPr defTabSz="914400"/>
            <a:endParaRPr lang="es-ES"/>
          </a:p>
        </p:txBody>
      </p:sp>
      <p:sp>
        <p:nvSpPr>
          <p:cNvPr id="29699" name="Rectangle 7"/>
          <p:cNvSpPr>
            <a:spLocks noChangeArrowheads="1"/>
          </p:cNvSpPr>
          <p:nvPr/>
        </p:nvSpPr>
        <p:spPr bwMode="auto">
          <a:xfrm>
            <a:off x="3124200" y="1143000"/>
            <a:ext cx="5562600" cy="3143250"/>
          </a:xfrm>
          <a:prstGeom prst="rect">
            <a:avLst/>
          </a:prstGeom>
          <a:noFill/>
          <a:ln w="9525" algn="ctr">
            <a:noFill/>
            <a:miter lim="800000"/>
            <a:headEnd/>
            <a:tailEnd/>
          </a:ln>
        </p:spPr>
        <p:txBody>
          <a:bodyPr lIns="0"/>
          <a:lstStyle/>
          <a:p>
            <a:pPr marL="341313" lvl="1" indent="-166688" algn="ctr" defTabSz="914400" eaLnBrk="0" hangingPunct="0">
              <a:spcBef>
                <a:spcPct val="10000"/>
              </a:spcBef>
              <a:spcAft>
                <a:spcPts val="600"/>
              </a:spcAft>
              <a:buFont typeface="Arial" charset="0"/>
              <a:buChar char="–"/>
            </a:pPr>
            <a:endParaRPr lang="es-ES" sz="1600">
              <a:solidFill>
                <a:srgbClr val="292929"/>
              </a:solidFill>
              <a:latin typeface="Verdana" pitchFamily="34" charset="0"/>
            </a:endParaRPr>
          </a:p>
        </p:txBody>
      </p:sp>
      <p:grpSp>
        <p:nvGrpSpPr>
          <p:cNvPr id="2" name="Group 10"/>
          <p:cNvGrpSpPr>
            <a:grpSpLocks/>
          </p:cNvGrpSpPr>
          <p:nvPr/>
        </p:nvGrpSpPr>
        <p:grpSpPr bwMode="auto">
          <a:xfrm>
            <a:off x="0" y="4546600"/>
            <a:ext cx="9140825" cy="350838"/>
            <a:chOff x="0" y="3594"/>
            <a:chExt cx="5758" cy="294"/>
          </a:xfrm>
        </p:grpSpPr>
        <p:pic>
          <p:nvPicPr>
            <p:cNvPr id="29721" name="Picture 11" descr="blue box copy"/>
            <p:cNvPicPr>
              <a:picLocks noChangeArrowheads="1"/>
            </p:cNvPicPr>
            <p:nvPr/>
          </p:nvPicPr>
          <p:blipFill>
            <a:blip r:embed="rId2"/>
            <a:srcRect/>
            <a:stretch>
              <a:fillRect/>
            </a:stretch>
          </p:blipFill>
          <p:spPr bwMode="auto">
            <a:xfrm>
              <a:off x="0" y="3594"/>
              <a:ext cx="5758" cy="294"/>
            </a:xfrm>
            <a:prstGeom prst="rect">
              <a:avLst/>
            </a:prstGeom>
            <a:solidFill>
              <a:srgbClr val="2EB135"/>
            </a:solidFill>
            <a:ln w="9525">
              <a:noFill/>
              <a:miter lim="800000"/>
              <a:headEnd/>
              <a:tailEnd/>
            </a:ln>
          </p:spPr>
        </p:pic>
        <p:sp>
          <p:nvSpPr>
            <p:cNvPr id="29722" name="Rectangle 12"/>
            <p:cNvSpPr>
              <a:spLocks noChangeArrowheads="1"/>
            </p:cNvSpPr>
            <p:nvPr/>
          </p:nvSpPr>
          <p:spPr bwMode="auto">
            <a:xfrm>
              <a:off x="0" y="3594"/>
              <a:ext cx="5758" cy="294"/>
            </a:xfrm>
            <a:prstGeom prst="rect">
              <a:avLst/>
            </a:prstGeom>
            <a:solidFill>
              <a:srgbClr val="2EB135"/>
            </a:solidFill>
            <a:ln w="9525" algn="ctr">
              <a:noFill/>
              <a:miter lim="800000"/>
              <a:headEnd/>
              <a:tailEnd/>
            </a:ln>
          </p:spPr>
          <p:txBody>
            <a:bodyPr anchor="ctr"/>
            <a:lstStyle/>
            <a:p>
              <a:pPr algn="ctr" defTabSz="914400" eaLnBrk="0" hangingPunct="0">
                <a:spcBef>
                  <a:spcPct val="35000"/>
                </a:spcBef>
              </a:pPr>
              <a:r>
                <a:rPr lang="en-GB" sz="1400">
                  <a:solidFill>
                    <a:schemeClr val="bg1"/>
                  </a:solidFill>
                  <a:latin typeface="Verdana" pitchFamily="34" charset="0"/>
                </a:rPr>
                <a:t>High Performance Print Speed for Quick Receipts - </a:t>
              </a:r>
              <a:r>
                <a:rPr lang="en-US" sz="1400" b="1">
                  <a:solidFill>
                    <a:schemeClr val="bg1"/>
                  </a:solidFill>
                  <a:latin typeface="Verdana" pitchFamily="34" charset="0"/>
                </a:rPr>
                <a:t>Hospitality, Hypermkt, GMS, Big Box</a:t>
              </a:r>
              <a:r>
                <a:rPr lang="en-GB" sz="1400">
                  <a:solidFill>
                    <a:schemeClr val="bg1"/>
                  </a:solidFill>
                  <a:latin typeface="Verdana" pitchFamily="34" charset="0"/>
                </a:rPr>
                <a:t>!</a:t>
              </a:r>
            </a:p>
          </p:txBody>
        </p:sp>
      </p:grpSp>
      <p:grpSp>
        <p:nvGrpSpPr>
          <p:cNvPr id="3" name="Group 60"/>
          <p:cNvGrpSpPr>
            <a:grpSpLocks/>
          </p:cNvGrpSpPr>
          <p:nvPr/>
        </p:nvGrpSpPr>
        <p:grpSpPr bwMode="auto">
          <a:xfrm>
            <a:off x="4427641" y="862567"/>
            <a:ext cx="4405853" cy="3159171"/>
            <a:chOff x="947864" y="1348704"/>
            <a:chExt cx="4450080" cy="3117576"/>
          </a:xfrm>
          <a:gradFill>
            <a:gsLst>
              <a:gs pos="0">
                <a:srgbClr val="808080"/>
              </a:gs>
              <a:gs pos="100000">
                <a:srgbClr val="000000">
                  <a:alpha val="0"/>
                </a:srgbClr>
              </a:gs>
            </a:gsLst>
            <a:lin ang="5400000" scaled="1"/>
          </a:gradFill>
        </p:grpSpPr>
        <p:sp>
          <p:nvSpPr>
            <p:cNvPr id="16" name="Rounded Rectangle 10"/>
            <p:cNvSpPr/>
            <p:nvPr/>
          </p:nvSpPr>
          <p:spPr bwMode="auto">
            <a:xfrm>
              <a:off x="947864" y="1348704"/>
              <a:ext cx="4450080" cy="3117576"/>
            </a:xfrm>
            <a:prstGeom prst="roundRect">
              <a:avLst>
                <a:gd name="adj" fmla="val 5023"/>
              </a:avLst>
            </a:prstGeom>
            <a:grpFill/>
            <a:ln>
              <a:noFill/>
            </a:ln>
            <a:extLst/>
          </p:spPr>
          <p:txBody>
            <a:bodyPr lIns="91431" tIns="45716" rIns="91431" bIns="45716" anchor="ctr"/>
            <a:lstStyle/>
            <a:p>
              <a:pPr marL="273050" indent="-273050" algn="ctr" defTabSz="1306513" eaLnBrk="0" hangingPunct="0">
                <a:lnSpc>
                  <a:spcPct val="85000"/>
                </a:lnSpc>
                <a:spcBef>
                  <a:spcPct val="20000"/>
                </a:spcBef>
                <a:buSzPct val="80000"/>
                <a:buFont typeface="Arial" pitchFamily="34" charset="0"/>
                <a:buChar char="•"/>
                <a:defRPr/>
              </a:pPr>
              <a:endParaRPr lang="en-GB" sz="900" dirty="0">
                <a:solidFill>
                  <a:schemeClr val="bg1"/>
                </a:solidFill>
                <a:latin typeface="Verdana" pitchFamily="34" charset="0"/>
                <a:ea typeface="Verdana" pitchFamily="34" charset="0"/>
                <a:cs typeface="Verdana" pitchFamily="34" charset="0"/>
              </a:endParaRPr>
            </a:p>
          </p:txBody>
        </p:sp>
        <p:sp>
          <p:nvSpPr>
            <p:cNvPr id="17" name="Rectangle 11"/>
            <p:cNvSpPr>
              <a:spLocks noChangeArrowheads="1"/>
            </p:cNvSpPr>
            <p:nvPr/>
          </p:nvSpPr>
          <p:spPr bwMode="auto">
            <a:xfrm>
              <a:off x="1057588" y="1412571"/>
              <a:ext cx="4274019" cy="400109"/>
            </a:xfrm>
            <a:prstGeom prst="rect">
              <a:avLst/>
            </a:prstGeom>
            <a:noFill/>
            <a:ln w="9525">
              <a:noFill/>
              <a:miter lim="800000"/>
              <a:headEnd/>
              <a:tailEnd/>
            </a:ln>
          </p:spPr>
          <p:txBody>
            <a:bodyPr wrap="none"/>
            <a:lstStyle/>
            <a:p>
              <a:pPr algn="ctr" defTabSz="914400" eaLnBrk="0" hangingPunct="0">
                <a:buClr>
                  <a:srgbClr val="262626"/>
                </a:buClr>
                <a:defRPr/>
              </a:pPr>
              <a:endParaRPr lang="en-US" sz="900" b="1" dirty="0">
                <a:solidFill>
                  <a:schemeClr val="bg1"/>
                </a:solidFill>
                <a:latin typeface="Verdana" pitchFamily="34" charset="0"/>
                <a:cs typeface="+mn-cs"/>
              </a:endParaRPr>
            </a:p>
          </p:txBody>
        </p:sp>
      </p:grpSp>
      <p:sp>
        <p:nvSpPr>
          <p:cNvPr id="18" name="AutoShape 22"/>
          <p:cNvSpPr>
            <a:spLocks noChangeArrowheads="1"/>
          </p:cNvSpPr>
          <p:nvPr/>
        </p:nvSpPr>
        <p:spPr bwMode="auto">
          <a:xfrm>
            <a:off x="685800" y="685800"/>
            <a:ext cx="3173413" cy="279400"/>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US" sz="1000" b="1">
                <a:solidFill>
                  <a:schemeClr val="bg1"/>
                </a:solidFill>
                <a:latin typeface="Verdana" pitchFamily="34" charset="0"/>
              </a:rPr>
              <a:t>High Performance Print Speeds</a:t>
            </a:r>
          </a:p>
        </p:txBody>
      </p:sp>
      <p:sp>
        <p:nvSpPr>
          <p:cNvPr id="19" name="AutoShape 22"/>
          <p:cNvSpPr>
            <a:spLocks noChangeArrowheads="1"/>
          </p:cNvSpPr>
          <p:nvPr/>
        </p:nvSpPr>
        <p:spPr bwMode="auto">
          <a:xfrm>
            <a:off x="679450" y="1003300"/>
            <a:ext cx="3173413" cy="279400"/>
          </a:xfrm>
          <a:prstGeom prst="roundRect">
            <a:avLst>
              <a:gd name="adj" fmla="val 0"/>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Up to 12ips/90ips</a:t>
            </a:r>
          </a:p>
        </p:txBody>
      </p:sp>
      <p:sp>
        <p:nvSpPr>
          <p:cNvPr id="20" name="AutoShape 22"/>
          <p:cNvSpPr>
            <a:spLocks noChangeArrowheads="1"/>
          </p:cNvSpPr>
          <p:nvPr/>
        </p:nvSpPr>
        <p:spPr bwMode="auto">
          <a:xfrm>
            <a:off x="679450" y="1314450"/>
            <a:ext cx="3173413" cy="279400"/>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GB" sz="1000" b="1">
                <a:solidFill>
                  <a:schemeClr val="bg1"/>
                </a:solidFill>
                <a:latin typeface="Verdana" pitchFamily="34" charset="0"/>
              </a:rPr>
              <a:t>Additional Features</a:t>
            </a:r>
          </a:p>
        </p:txBody>
      </p:sp>
      <p:sp>
        <p:nvSpPr>
          <p:cNvPr id="21" name="AutoShape 22"/>
          <p:cNvSpPr>
            <a:spLocks noChangeArrowheads="1"/>
          </p:cNvSpPr>
          <p:nvPr/>
        </p:nvSpPr>
        <p:spPr bwMode="auto">
          <a:xfrm>
            <a:off x="679450" y="1635125"/>
            <a:ext cx="3173413" cy="2778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Lean Receipt Utility</a:t>
            </a:r>
          </a:p>
        </p:txBody>
      </p:sp>
      <p:sp>
        <p:nvSpPr>
          <p:cNvPr id="22" name="AutoShape 22"/>
          <p:cNvSpPr>
            <a:spLocks noChangeArrowheads="1"/>
          </p:cNvSpPr>
          <p:nvPr/>
        </p:nvSpPr>
        <p:spPr bwMode="auto">
          <a:xfrm>
            <a:off x="685800" y="194310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Native OS USB HID Support</a:t>
            </a:r>
          </a:p>
        </p:txBody>
      </p:sp>
      <p:sp>
        <p:nvSpPr>
          <p:cNvPr id="23" name="AutoShape 22"/>
          <p:cNvSpPr>
            <a:spLocks noChangeArrowheads="1"/>
          </p:cNvSpPr>
          <p:nvPr/>
        </p:nvSpPr>
        <p:spPr bwMode="auto">
          <a:xfrm>
            <a:off x="679450" y="2873375"/>
            <a:ext cx="3173413" cy="279400"/>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GB" sz="1000" b="1">
                <a:solidFill>
                  <a:schemeClr val="bg1"/>
                </a:solidFill>
                <a:latin typeface="Verdana" pitchFamily="34" charset="0"/>
              </a:rPr>
              <a:t>Remote Management and Investment Protection</a:t>
            </a:r>
          </a:p>
        </p:txBody>
      </p:sp>
      <p:sp>
        <p:nvSpPr>
          <p:cNvPr id="24" name="AutoShape 22"/>
          <p:cNvSpPr>
            <a:spLocks noChangeArrowheads="1"/>
          </p:cNvSpPr>
          <p:nvPr/>
        </p:nvSpPr>
        <p:spPr bwMode="auto">
          <a:xfrm>
            <a:off x="679450" y="3197225"/>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Thermal Printhead Failure Detection</a:t>
            </a:r>
          </a:p>
        </p:txBody>
      </p:sp>
      <p:sp>
        <p:nvSpPr>
          <p:cNvPr id="25" name="AutoShape 22"/>
          <p:cNvSpPr>
            <a:spLocks noChangeArrowheads="1"/>
          </p:cNvSpPr>
          <p:nvPr/>
        </p:nvSpPr>
        <p:spPr bwMode="auto">
          <a:xfrm>
            <a:off x="679450" y="3519488"/>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Power Saving Modes</a:t>
            </a:r>
          </a:p>
        </p:txBody>
      </p:sp>
      <p:sp>
        <p:nvSpPr>
          <p:cNvPr id="26" name="AutoShape 22"/>
          <p:cNvSpPr>
            <a:spLocks noChangeArrowheads="1"/>
          </p:cNvSpPr>
          <p:nvPr/>
        </p:nvSpPr>
        <p:spPr bwMode="auto">
          <a:xfrm>
            <a:off x="679450" y="3827463"/>
            <a:ext cx="3173413" cy="280987"/>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Flash ROM and Printer Tallies</a:t>
            </a:r>
          </a:p>
        </p:txBody>
      </p:sp>
      <p:sp>
        <p:nvSpPr>
          <p:cNvPr id="30" name="AutoShape 22"/>
          <p:cNvSpPr>
            <a:spLocks noChangeArrowheads="1"/>
          </p:cNvSpPr>
          <p:nvPr/>
        </p:nvSpPr>
        <p:spPr bwMode="auto">
          <a:xfrm>
            <a:off x="5187950" y="3305175"/>
            <a:ext cx="3079750" cy="354013"/>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US" sz="1000" b="1">
                <a:solidFill>
                  <a:schemeClr val="bg1"/>
                </a:solidFill>
                <a:latin typeface="Verdana" pitchFamily="34" charset="0"/>
              </a:rPr>
              <a:t>Connectivity</a:t>
            </a:r>
          </a:p>
        </p:txBody>
      </p:sp>
      <p:sp>
        <p:nvSpPr>
          <p:cNvPr id="31" name="AutoShape 22"/>
          <p:cNvSpPr>
            <a:spLocks noChangeArrowheads="1"/>
          </p:cNvSpPr>
          <p:nvPr/>
        </p:nvSpPr>
        <p:spPr bwMode="auto">
          <a:xfrm>
            <a:off x="5187950" y="3695700"/>
            <a:ext cx="3079750" cy="3540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t>  Autosensing RS-232 and USB</a:t>
            </a:r>
          </a:p>
        </p:txBody>
      </p:sp>
      <p:sp>
        <p:nvSpPr>
          <p:cNvPr id="33" name="AutoShape 22"/>
          <p:cNvSpPr>
            <a:spLocks noChangeArrowheads="1"/>
          </p:cNvSpPr>
          <p:nvPr/>
        </p:nvSpPr>
        <p:spPr bwMode="auto">
          <a:xfrm>
            <a:off x="679450" y="417830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Supports 58mm and 80mm rolls</a:t>
            </a:r>
          </a:p>
        </p:txBody>
      </p:sp>
      <p:grpSp>
        <p:nvGrpSpPr>
          <p:cNvPr id="4" name="Group 2"/>
          <p:cNvGrpSpPr>
            <a:grpSpLocks/>
          </p:cNvGrpSpPr>
          <p:nvPr/>
        </p:nvGrpSpPr>
        <p:grpSpPr bwMode="auto">
          <a:xfrm>
            <a:off x="4483100" y="960438"/>
            <a:ext cx="4222750" cy="2239962"/>
            <a:chOff x="4483348" y="1278758"/>
            <a:chExt cx="4221727" cy="2989134"/>
          </a:xfrm>
        </p:grpSpPr>
        <p:sp>
          <p:nvSpPr>
            <p:cNvPr id="35" name="Rounded Rectangle 34"/>
            <p:cNvSpPr/>
            <p:nvPr/>
          </p:nvSpPr>
          <p:spPr>
            <a:xfrm>
              <a:off x="4483348" y="1278758"/>
              <a:ext cx="4221727" cy="2989134"/>
            </a:xfrm>
            <a:prstGeom prst="roundRect">
              <a:avLst>
                <a:gd name="adj" fmla="val 6126"/>
              </a:avLst>
            </a:prstGeom>
            <a:gradFill flip="none" rotWithShape="1">
              <a:gsLst>
                <a:gs pos="0">
                  <a:schemeClr val="bg1"/>
                </a:gs>
                <a:gs pos="100000">
                  <a:schemeClr val="bg1">
                    <a:lumMod val="95000"/>
                  </a:schemeClr>
                </a:gs>
              </a:gsLst>
              <a:path path="circle">
                <a:fillToRect l="50000" t="50000" r="50000" b="50000"/>
              </a:path>
              <a:tileRect/>
            </a:gradFill>
            <a:ln>
              <a:no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GB" sz="1100"/>
            </a:p>
          </p:txBody>
        </p:sp>
        <p:pic>
          <p:nvPicPr>
            <p:cNvPr id="29720" name="Picture 11" descr="CD361_50a_RET_RealPOS-Multifunction-Printer-Series-II-7167"/>
            <p:cNvPicPr>
              <a:picLocks noChangeAspect="1" noChangeArrowheads="1"/>
            </p:cNvPicPr>
            <p:nvPr/>
          </p:nvPicPr>
          <p:blipFill>
            <a:blip r:embed="rId3">
              <a:clrChange>
                <a:clrFrom>
                  <a:srgbClr val="FFFFFF"/>
                </a:clrFrom>
                <a:clrTo>
                  <a:srgbClr val="FFFFFF">
                    <a:alpha val="0"/>
                  </a:srgbClr>
                </a:clrTo>
              </a:clrChange>
            </a:blip>
            <a:srcRect l="8072" t="15384" r="449" b="12820"/>
            <a:stretch>
              <a:fillRect/>
            </a:stretch>
          </p:blipFill>
          <p:spPr bwMode="auto">
            <a:xfrm>
              <a:off x="5187334" y="1504960"/>
              <a:ext cx="3081049" cy="2536730"/>
            </a:xfrm>
            <a:prstGeom prst="rect">
              <a:avLst/>
            </a:prstGeom>
            <a:noFill/>
            <a:ln w="9525">
              <a:noFill/>
              <a:miter lim="800000"/>
              <a:headEnd/>
              <a:tailEnd/>
            </a:ln>
          </p:spPr>
        </p:pic>
      </p:grpSp>
      <p:sp>
        <p:nvSpPr>
          <p:cNvPr id="39" name="AutoShape 22"/>
          <p:cNvSpPr>
            <a:spLocks noChangeArrowheads="1"/>
          </p:cNvSpPr>
          <p:nvPr/>
        </p:nvSpPr>
        <p:spPr bwMode="auto">
          <a:xfrm>
            <a:off x="685800" y="228600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t> </a:t>
            </a:r>
            <a:r>
              <a:rPr lang="en-GB" sz="1100">
                <a:solidFill>
                  <a:srgbClr val="262626"/>
                </a:solidFill>
              </a:rPr>
              <a:t>Barcodes: GS1, QR Code, Code 39, Code 128, Code 93, PDF417, etc.</a:t>
            </a:r>
          </a:p>
        </p:txBody>
      </p:sp>
      <p:sp>
        <p:nvSpPr>
          <p:cNvPr id="5" name="AutoShape 22"/>
          <p:cNvSpPr>
            <a:spLocks noChangeArrowheads="1"/>
          </p:cNvSpPr>
          <p:nvPr/>
        </p:nvSpPr>
        <p:spPr bwMode="auto">
          <a:xfrm>
            <a:off x="685800" y="257175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MICR &amp; Option Checkflip</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0"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0" fill="hold" grpId="0" nodeType="withEffect">
                                  <p:stCondLst>
                                    <p:cond delay="2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par>
                                <p:cTn id="31" presetID="53" presetClass="entr" presetSubtype="0" fill="hold" grpId="0" nodeType="withEffect">
                                  <p:stCondLst>
                                    <p:cond delay="30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0" fill="hold" grpId="0" nodeType="withEffect">
                                  <p:stCondLst>
                                    <p:cond delay="40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0" fill="hold" grpId="0" nodeType="withEffect">
                                  <p:stCondLst>
                                    <p:cond delay="40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par>
                                <p:cTn id="46" presetID="53" presetClass="entr" presetSubtype="0" fill="hold" grpId="0" nodeType="withEffect">
                                  <p:stCondLst>
                                    <p:cond delay="40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Effect transition="in" filter="fade">
                                      <p:cBhvr>
                                        <p:cTn id="50" dur="500"/>
                                        <p:tgtEl>
                                          <p:spTgt spid="23"/>
                                        </p:tgtEl>
                                      </p:cBhvr>
                                    </p:animEffect>
                                  </p:childTnLst>
                                </p:cTn>
                              </p:par>
                              <p:par>
                                <p:cTn id="51" presetID="53" presetClass="entr" presetSubtype="0" fill="hold" grpId="0" nodeType="withEffect">
                                  <p:stCondLst>
                                    <p:cond delay="50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par>
                                <p:cTn id="56" presetID="53" presetClass="entr" presetSubtype="0" fill="hold" grpId="0" nodeType="withEffect">
                                  <p:stCondLst>
                                    <p:cond delay="60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par>
                                <p:cTn id="61" presetID="53" presetClass="entr" presetSubtype="0" fill="hold" grpId="0" nodeType="withEffect">
                                  <p:stCondLst>
                                    <p:cond delay="6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par>
                                <p:cTn id="66" presetID="53" presetClass="entr" presetSubtype="0" fill="hold" grpId="0" nodeType="withEffect">
                                  <p:stCondLst>
                                    <p:cond delay="70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par>
                                <p:cTn id="71" presetID="53" presetClass="entr" presetSubtype="0" fill="hold" grpId="0" nodeType="withEffect">
                                  <p:stCondLst>
                                    <p:cond delay="100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transition="in" filter="fade">
                                      <p:cBhvr>
                                        <p:cTn id="75" dur="500"/>
                                        <p:tgtEl>
                                          <p:spTgt spid="30"/>
                                        </p:tgtEl>
                                      </p:cBhvr>
                                    </p:animEffect>
                                  </p:childTnLst>
                                </p:cTn>
                              </p:par>
                              <p:par>
                                <p:cTn id="76" presetID="53" presetClass="entr" presetSubtype="0" fill="hold" grpId="0" nodeType="withEffect">
                                  <p:stCondLst>
                                    <p:cond delay="1100"/>
                                  </p:stCondLst>
                                  <p:childTnLst>
                                    <p:set>
                                      <p:cBhvr>
                                        <p:cTn id="77" dur="1" fill="hold">
                                          <p:stCondLst>
                                            <p:cond delay="0"/>
                                          </p:stCondLst>
                                        </p:cTn>
                                        <p:tgtEl>
                                          <p:spTgt spid="31"/>
                                        </p:tgtEl>
                                        <p:attrNameLst>
                                          <p:attrName>style.visibility</p:attrName>
                                        </p:attrNameLst>
                                      </p:cBhvr>
                                      <p:to>
                                        <p:strVal val="visible"/>
                                      </p:to>
                                    </p:set>
                                    <p:anim calcmode="lin" valueType="num">
                                      <p:cBhvr>
                                        <p:cTn id="78" dur="500" fill="hold"/>
                                        <p:tgtEl>
                                          <p:spTgt spid="31"/>
                                        </p:tgtEl>
                                        <p:attrNameLst>
                                          <p:attrName>ppt_w</p:attrName>
                                        </p:attrNameLst>
                                      </p:cBhvr>
                                      <p:tavLst>
                                        <p:tav tm="0">
                                          <p:val>
                                            <p:fltVal val="0"/>
                                          </p:val>
                                        </p:tav>
                                        <p:tav tm="100000">
                                          <p:val>
                                            <p:strVal val="#ppt_w"/>
                                          </p:val>
                                        </p:tav>
                                      </p:tavLst>
                                    </p:anim>
                                    <p:anim calcmode="lin" valueType="num">
                                      <p:cBhvr>
                                        <p:cTn id="79" dur="500" fill="hold"/>
                                        <p:tgtEl>
                                          <p:spTgt spid="31"/>
                                        </p:tgtEl>
                                        <p:attrNameLst>
                                          <p:attrName>ppt_h</p:attrName>
                                        </p:attrNameLst>
                                      </p:cBhvr>
                                      <p:tavLst>
                                        <p:tav tm="0">
                                          <p:val>
                                            <p:fltVal val="0"/>
                                          </p:val>
                                        </p:tav>
                                        <p:tav tm="100000">
                                          <p:val>
                                            <p:strVal val="#ppt_h"/>
                                          </p:val>
                                        </p:tav>
                                      </p:tavLst>
                                    </p:anim>
                                    <p:animEffect transition="in" filter="fade">
                                      <p:cBhvr>
                                        <p:cTn id="80" dur="500"/>
                                        <p:tgtEl>
                                          <p:spTgt spid="31"/>
                                        </p:tgtEl>
                                      </p:cBhvr>
                                    </p:animEffect>
                                  </p:childTnLst>
                                </p:cTn>
                              </p:par>
                            </p:childTnLst>
                          </p:cTn>
                        </p:par>
                        <p:par>
                          <p:cTn id="81" fill="hold" nodeType="afterGroup">
                            <p:stCondLst>
                              <p:cond delay="2100"/>
                            </p:stCondLst>
                            <p:childTnLst>
                              <p:par>
                                <p:cTn id="82" presetID="22" presetClass="entr" presetSubtype="8" fill="hold" nodeType="after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wipe(left)">
                                      <p:cBhvr>
                                        <p:cTn id="84" dur="500"/>
                                        <p:tgtEl>
                                          <p:spTgt spid="2"/>
                                        </p:tgtEl>
                                      </p:cBhvr>
                                    </p:animEffect>
                                  </p:childTnLst>
                                </p:cTn>
                              </p:par>
                              <p:par>
                                <p:cTn id="85" presetID="53" presetClass="entr" presetSubtype="0" fill="hold" grpId="0" nodeType="withEffect">
                                  <p:stCondLst>
                                    <p:cond delay="40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30" grpId="0" animBg="1"/>
      <p:bldP spid="31" grpId="0" animBg="1"/>
      <p:bldP spid="33" grpId="0" animBg="1"/>
      <p:bldP spid="39"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idx="4294967295"/>
          </p:nvPr>
        </p:nvSpPr>
        <p:spPr>
          <a:xfrm>
            <a:off x="428625" y="0"/>
            <a:ext cx="8623300" cy="644525"/>
          </a:xfrm>
        </p:spPr>
        <p:txBody>
          <a:bodyPr/>
          <a:lstStyle/>
          <a:p>
            <a:pPr eaLnBrk="1" hangingPunct="1"/>
            <a:r>
              <a:rPr lang="en-US" smtClean="0">
                <a:latin typeface="Arial" charset="0"/>
                <a:cs typeface="Arial" charset="0"/>
              </a:rPr>
              <a:t>NCR RealPOS 2ST Multifunction printer – 7168 II </a:t>
            </a:r>
          </a:p>
        </p:txBody>
      </p:sp>
      <p:sp>
        <p:nvSpPr>
          <p:cNvPr id="30722" name="AutoShape 5" descr="CD355_01a_RP7197_Thermal_Receipt_Printer_Rel2 0"/>
          <p:cNvSpPr>
            <a:spLocks noChangeAspect="1" noChangeArrowheads="1"/>
          </p:cNvSpPr>
          <p:nvPr/>
        </p:nvSpPr>
        <p:spPr bwMode="auto">
          <a:xfrm>
            <a:off x="8915400" y="0"/>
            <a:ext cx="10191750" cy="5937250"/>
          </a:xfrm>
          <a:prstGeom prst="rect">
            <a:avLst/>
          </a:prstGeom>
          <a:noFill/>
          <a:ln w="9525">
            <a:noFill/>
            <a:miter lim="800000"/>
            <a:headEnd/>
            <a:tailEnd/>
          </a:ln>
        </p:spPr>
        <p:txBody>
          <a:bodyPr/>
          <a:lstStyle/>
          <a:p>
            <a:pPr defTabSz="914400"/>
            <a:endParaRPr lang="es-ES"/>
          </a:p>
        </p:txBody>
      </p:sp>
      <p:sp>
        <p:nvSpPr>
          <p:cNvPr id="30723" name="Rectangle 7"/>
          <p:cNvSpPr>
            <a:spLocks noChangeArrowheads="1"/>
          </p:cNvSpPr>
          <p:nvPr/>
        </p:nvSpPr>
        <p:spPr bwMode="auto">
          <a:xfrm>
            <a:off x="3124200" y="1143000"/>
            <a:ext cx="5562600" cy="3143250"/>
          </a:xfrm>
          <a:prstGeom prst="rect">
            <a:avLst/>
          </a:prstGeom>
          <a:noFill/>
          <a:ln w="9525" algn="ctr">
            <a:noFill/>
            <a:miter lim="800000"/>
            <a:headEnd/>
            <a:tailEnd/>
          </a:ln>
        </p:spPr>
        <p:txBody>
          <a:bodyPr lIns="0"/>
          <a:lstStyle/>
          <a:p>
            <a:pPr marL="341313" lvl="1" indent="-166688" algn="ctr" defTabSz="914400" eaLnBrk="0" hangingPunct="0">
              <a:spcBef>
                <a:spcPct val="10000"/>
              </a:spcBef>
              <a:spcAft>
                <a:spcPts val="600"/>
              </a:spcAft>
              <a:buFont typeface="Arial" charset="0"/>
              <a:buChar char="–"/>
            </a:pPr>
            <a:endParaRPr lang="es-ES" sz="1600">
              <a:solidFill>
                <a:srgbClr val="292929"/>
              </a:solidFill>
              <a:latin typeface="Verdana" pitchFamily="34" charset="0"/>
            </a:endParaRPr>
          </a:p>
        </p:txBody>
      </p:sp>
      <p:grpSp>
        <p:nvGrpSpPr>
          <p:cNvPr id="2" name="Group 10"/>
          <p:cNvGrpSpPr>
            <a:grpSpLocks/>
          </p:cNvGrpSpPr>
          <p:nvPr/>
        </p:nvGrpSpPr>
        <p:grpSpPr bwMode="auto">
          <a:xfrm>
            <a:off x="0" y="4560888"/>
            <a:ext cx="9140825" cy="349250"/>
            <a:chOff x="0" y="3594"/>
            <a:chExt cx="5758" cy="294"/>
          </a:xfrm>
        </p:grpSpPr>
        <p:pic>
          <p:nvPicPr>
            <p:cNvPr id="30745" name="Picture 11" descr="blue box copy"/>
            <p:cNvPicPr>
              <a:picLocks noChangeArrowheads="1"/>
            </p:cNvPicPr>
            <p:nvPr/>
          </p:nvPicPr>
          <p:blipFill>
            <a:blip r:embed="rId2"/>
            <a:srcRect/>
            <a:stretch>
              <a:fillRect/>
            </a:stretch>
          </p:blipFill>
          <p:spPr bwMode="auto">
            <a:xfrm>
              <a:off x="0" y="3594"/>
              <a:ext cx="5758" cy="294"/>
            </a:xfrm>
            <a:prstGeom prst="rect">
              <a:avLst/>
            </a:prstGeom>
            <a:solidFill>
              <a:srgbClr val="2EB135"/>
            </a:solidFill>
            <a:ln w="9525">
              <a:noFill/>
              <a:miter lim="800000"/>
              <a:headEnd/>
              <a:tailEnd/>
            </a:ln>
          </p:spPr>
        </p:pic>
        <p:sp>
          <p:nvSpPr>
            <p:cNvPr id="30746" name="Rectangle 12"/>
            <p:cNvSpPr>
              <a:spLocks noChangeArrowheads="1"/>
            </p:cNvSpPr>
            <p:nvPr/>
          </p:nvSpPr>
          <p:spPr bwMode="auto">
            <a:xfrm>
              <a:off x="0" y="3594"/>
              <a:ext cx="5758" cy="294"/>
            </a:xfrm>
            <a:prstGeom prst="rect">
              <a:avLst/>
            </a:prstGeom>
            <a:solidFill>
              <a:srgbClr val="2EB135"/>
            </a:solidFill>
            <a:ln w="9525" algn="ctr">
              <a:noFill/>
              <a:miter lim="800000"/>
              <a:headEnd/>
              <a:tailEnd/>
            </a:ln>
          </p:spPr>
          <p:txBody>
            <a:bodyPr anchor="ctr"/>
            <a:lstStyle/>
            <a:p>
              <a:pPr algn="ctr" defTabSz="914400" eaLnBrk="0" hangingPunct="0">
                <a:spcBef>
                  <a:spcPct val="35000"/>
                </a:spcBef>
              </a:pPr>
              <a:r>
                <a:rPr lang="en-GB" sz="1400">
                  <a:solidFill>
                    <a:schemeClr val="bg1"/>
                  </a:solidFill>
                  <a:latin typeface="Verdana" pitchFamily="34" charset="0"/>
                </a:rPr>
                <a:t>High Performance Print Speed for Quick Receipts!</a:t>
              </a:r>
            </a:p>
          </p:txBody>
        </p:sp>
      </p:grpSp>
      <p:grpSp>
        <p:nvGrpSpPr>
          <p:cNvPr id="3" name="Group 60"/>
          <p:cNvGrpSpPr>
            <a:grpSpLocks/>
          </p:cNvGrpSpPr>
          <p:nvPr/>
        </p:nvGrpSpPr>
        <p:grpSpPr bwMode="auto">
          <a:xfrm>
            <a:off x="4391129" y="875265"/>
            <a:ext cx="4405853" cy="3157589"/>
            <a:chOff x="947864" y="1348704"/>
            <a:chExt cx="4450080" cy="3117576"/>
          </a:xfrm>
          <a:gradFill>
            <a:gsLst>
              <a:gs pos="0">
                <a:srgbClr val="808080"/>
              </a:gs>
              <a:gs pos="100000">
                <a:srgbClr val="000000">
                  <a:alpha val="0"/>
                </a:srgbClr>
              </a:gs>
            </a:gsLst>
            <a:lin ang="5400000" scaled="1"/>
          </a:gradFill>
        </p:grpSpPr>
        <p:sp>
          <p:nvSpPr>
            <p:cNvPr id="16" name="Rounded Rectangle 10"/>
            <p:cNvSpPr/>
            <p:nvPr/>
          </p:nvSpPr>
          <p:spPr bwMode="auto">
            <a:xfrm>
              <a:off x="947864" y="1348704"/>
              <a:ext cx="4450080" cy="3117576"/>
            </a:xfrm>
            <a:prstGeom prst="roundRect">
              <a:avLst>
                <a:gd name="adj" fmla="val 5023"/>
              </a:avLst>
            </a:prstGeom>
            <a:grpFill/>
            <a:ln>
              <a:noFill/>
            </a:ln>
            <a:extLst/>
          </p:spPr>
          <p:txBody>
            <a:bodyPr lIns="91431" tIns="45716" rIns="91431" bIns="45716" anchor="ctr"/>
            <a:lstStyle/>
            <a:p>
              <a:pPr marL="273050" indent="-273050" algn="ctr" defTabSz="1306513" eaLnBrk="0" hangingPunct="0">
                <a:lnSpc>
                  <a:spcPct val="85000"/>
                </a:lnSpc>
                <a:spcBef>
                  <a:spcPct val="20000"/>
                </a:spcBef>
                <a:buSzPct val="80000"/>
                <a:buFont typeface="Arial" pitchFamily="34" charset="0"/>
                <a:buChar char="•"/>
                <a:defRPr/>
              </a:pPr>
              <a:endParaRPr lang="en-GB" sz="900" dirty="0">
                <a:solidFill>
                  <a:schemeClr val="bg1"/>
                </a:solidFill>
                <a:latin typeface="Verdana" pitchFamily="34" charset="0"/>
                <a:ea typeface="Verdana" pitchFamily="34" charset="0"/>
                <a:cs typeface="Verdana" pitchFamily="34" charset="0"/>
              </a:endParaRPr>
            </a:p>
          </p:txBody>
        </p:sp>
        <p:sp>
          <p:nvSpPr>
            <p:cNvPr id="17" name="Rectangle 11"/>
            <p:cNvSpPr>
              <a:spLocks noChangeArrowheads="1"/>
            </p:cNvSpPr>
            <p:nvPr/>
          </p:nvSpPr>
          <p:spPr bwMode="auto">
            <a:xfrm>
              <a:off x="1057588" y="1412571"/>
              <a:ext cx="4274019" cy="400109"/>
            </a:xfrm>
            <a:prstGeom prst="rect">
              <a:avLst/>
            </a:prstGeom>
            <a:noFill/>
            <a:ln w="9525">
              <a:noFill/>
              <a:miter lim="800000"/>
              <a:headEnd/>
              <a:tailEnd/>
            </a:ln>
          </p:spPr>
          <p:txBody>
            <a:bodyPr wrap="none"/>
            <a:lstStyle/>
            <a:p>
              <a:pPr algn="ctr" defTabSz="914400" eaLnBrk="0" hangingPunct="0">
                <a:buClr>
                  <a:srgbClr val="262626"/>
                </a:buClr>
                <a:defRPr/>
              </a:pPr>
              <a:endParaRPr lang="en-US" sz="900" b="1" dirty="0">
                <a:solidFill>
                  <a:schemeClr val="bg1"/>
                </a:solidFill>
                <a:latin typeface="Verdana" pitchFamily="34" charset="0"/>
                <a:cs typeface="+mn-cs"/>
              </a:endParaRPr>
            </a:p>
          </p:txBody>
        </p:sp>
      </p:grpSp>
      <p:sp>
        <p:nvSpPr>
          <p:cNvPr id="18" name="AutoShape 22"/>
          <p:cNvSpPr>
            <a:spLocks noChangeArrowheads="1"/>
          </p:cNvSpPr>
          <p:nvPr/>
        </p:nvSpPr>
        <p:spPr bwMode="auto">
          <a:xfrm>
            <a:off x="685800" y="685800"/>
            <a:ext cx="3173413" cy="279400"/>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US" sz="1000" b="1">
                <a:solidFill>
                  <a:schemeClr val="bg1"/>
                </a:solidFill>
                <a:latin typeface="Verdana" pitchFamily="34" charset="0"/>
              </a:rPr>
              <a:t>High Performance Print Speeds</a:t>
            </a:r>
          </a:p>
        </p:txBody>
      </p:sp>
      <p:sp>
        <p:nvSpPr>
          <p:cNvPr id="19" name="AutoShape 22"/>
          <p:cNvSpPr>
            <a:spLocks noChangeArrowheads="1"/>
          </p:cNvSpPr>
          <p:nvPr/>
        </p:nvSpPr>
        <p:spPr bwMode="auto">
          <a:xfrm>
            <a:off x="679450" y="1003300"/>
            <a:ext cx="3173413" cy="311150"/>
          </a:xfrm>
          <a:prstGeom prst="roundRect">
            <a:avLst>
              <a:gd name="adj" fmla="val 0"/>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Up to 12ips – 1ST mode</a:t>
            </a:r>
          </a:p>
          <a:p>
            <a:pPr marL="0" lvl="1" indent="-115888" algn="ctr" defTabSz="914400" eaLnBrk="0" hangingPunct="0">
              <a:lnSpc>
                <a:spcPct val="90000"/>
              </a:lnSpc>
              <a:buClr>
                <a:srgbClr val="262626"/>
              </a:buClr>
            </a:pPr>
            <a:r>
              <a:rPr lang="en-GB" sz="1100">
                <a:solidFill>
                  <a:srgbClr val="262626"/>
                </a:solidFill>
                <a:latin typeface="Verdana" pitchFamily="34" charset="0"/>
              </a:rPr>
              <a:t>Up to 10ips – 2ST mode</a:t>
            </a:r>
          </a:p>
        </p:txBody>
      </p:sp>
      <p:sp>
        <p:nvSpPr>
          <p:cNvPr id="20" name="AutoShape 22"/>
          <p:cNvSpPr>
            <a:spLocks noChangeArrowheads="1"/>
          </p:cNvSpPr>
          <p:nvPr/>
        </p:nvSpPr>
        <p:spPr bwMode="auto">
          <a:xfrm>
            <a:off x="679450" y="1314450"/>
            <a:ext cx="3173413" cy="279400"/>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GB" sz="1000" b="1">
                <a:solidFill>
                  <a:schemeClr val="bg1"/>
                </a:solidFill>
                <a:latin typeface="Verdana" pitchFamily="34" charset="0"/>
              </a:rPr>
              <a:t>Additional Features</a:t>
            </a:r>
          </a:p>
        </p:txBody>
      </p:sp>
      <p:sp>
        <p:nvSpPr>
          <p:cNvPr id="21" name="AutoShape 22"/>
          <p:cNvSpPr>
            <a:spLocks noChangeArrowheads="1"/>
          </p:cNvSpPr>
          <p:nvPr/>
        </p:nvSpPr>
        <p:spPr bwMode="auto">
          <a:xfrm>
            <a:off x="679450" y="1635125"/>
            <a:ext cx="3173413" cy="2778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Lean Receipt Utility</a:t>
            </a:r>
          </a:p>
        </p:txBody>
      </p:sp>
      <p:sp>
        <p:nvSpPr>
          <p:cNvPr id="22" name="AutoShape 22"/>
          <p:cNvSpPr>
            <a:spLocks noChangeArrowheads="1"/>
          </p:cNvSpPr>
          <p:nvPr/>
        </p:nvSpPr>
        <p:spPr bwMode="auto">
          <a:xfrm>
            <a:off x="679450" y="1954213"/>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Native OS USB HID Support</a:t>
            </a:r>
          </a:p>
        </p:txBody>
      </p:sp>
      <p:sp>
        <p:nvSpPr>
          <p:cNvPr id="23" name="AutoShape 22"/>
          <p:cNvSpPr>
            <a:spLocks noChangeArrowheads="1"/>
          </p:cNvSpPr>
          <p:nvPr/>
        </p:nvSpPr>
        <p:spPr bwMode="auto">
          <a:xfrm>
            <a:off x="679450" y="2873375"/>
            <a:ext cx="3173413" cy="279400"/>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GB" sz="1000" b="1">
                <a:solidFill>
                  <a:schemeClr val="bg1"/>
                </a:solidFill>
                <a:latin typeface="Verdana" pitchFamily="34" charset="0"/>
              </a:rPr>
              <a:t>Remote Management and Investment Protection</a:t>
            </a:r>
          </a:p>
        </p:txBody>
      </p:sp>
      <p:sp>
        <p:nvSpPr>
          <p:cNvPr id="24" name="AutoShape 22"/>
          <p:cNvSpPr>
            <a:spLocks noChangeArrowheads="1"/>
          </p:cNvSpPr>
          <p:nvPr/>
        </p:nvSpPr>
        <p:spPr bwMode="auto">
          <a:xfrm>
            <a:off x="679450" y="3197225"/>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Thermal Printhead Failure Detection &amp; Easy Print head replacement</a:t>
            </a:r>
          </a:p>
        </p:txBody>
      </p:sp>
      <p:sp>
        <p:nvSpPr>
          <p:cNvPr id="25" name="AutoShape 22"/>
          <p:cNvSpPr>
            <a:spLocks noChangeArrowheads="1"/>
          </p:cNvSpPr>
          <p:nvPr/>
        </p:nvSpPr>
        <p:spPr bwMode="auto">
          <a:xfrm>
            <a:off x="679450" y="3519488"/>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Power Saving Modes</a:t>
            </a:r>
          </a:p>
        </p:txBody>
      </p:sp>
      <p:sp>
        <p:nvSpPr>
          <p:cNvPr id="26" name="AutoShape 22"/>
          <p:cNvSpPr>
            <a:spLocks noChangeArrowheads="1"/>
          </p:cNvSpPr>
          <p:nvPr/>
        </p:nvSpPr>
        <p:spPr bwMode="auto">
          <a:xfrm>
            <a:off x="679450" y="3827463"/>
            <a:ext cx="3173413" cy="280987"/>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Flash ROM and Printer Tallies</a:t>
            </a:r>
          </a:p>
        </p:txBody>
      </p:sp>
      <p:sp>
        <p:nvSpPr>
          <p:cNvPr id="30" name="AutoShape 22"/>
          <p:cNvSpPr>
            <a:spLocks noChangeArrowheads="1"/>
          </p:cNvSpPr>
          <p:nvPr/>
        </p:nvSpPr>
        <p:spPr bwMode="auto">
          <a:xfrm>
            <a:off x="5187950" y="3305175"/>
            <a:ext cx="3079750" cy="354013"/>
          </a:xfrm>
          <a:prstGeom prst="roundRect">
            <a:avLst>
              <a:gd name="adj" fmla="val 11648"/>
            </a:avLst>
          </a:prstGeom>
          <a:solidFill>
            <a:srgbClr val="54B948"/>
          </a:solidFill>
          <a:ln w="9525">
            <a:noFill/>
            <a:round/>
            <a:headEnd/>
            <a:tailEnd/>
          </a:ln>
        </p:spPr>
        <p:txBody>
          <a:bodyPr lIns="45720" rIns="45720" anchor="ctr"/>
          <a:lstStyle/>
          <a:p>
            <a:pPr marL="0" lvl="1" algn="ctr" defTabSz="914400" eaLnBrk="0" hangingPunct="0">
              <a:buClr>
                <a:srgbClr val="262626"/>
              </a:buClr>
            </a:pPr>
            <a:r>
              <a:rPr lang="en-US" sz="1000" b="1">
                <a:solidFill>
                  <a:schemeClr val="bg1"/>
                </a:solidFill>
                <a:latin typeface="Verdana" pitchFamily="34" charset="0"/>
              </a:rPr>
              <a:t>Connectivity</a:t>
            </a:r>
          </a:p>
        </p:txBody>
      </p:sp>
      <p:sp>
        <p:nvSpPr>
          <p:cNvPr id="31" name="AutoShape 22"/>
          <p:cNvSpPr>
            <a:spLocks noChangeArrowheads="1"/>
          </p:cNvSpPr>
          <p:nvPr/>
        </p:nvSpPr>
        <p:spPr bwMode="auto">
          <a:xfrm>
            <a:off x="5187950" y="3695700"/>
            <a:ext cx="3079750" cy="354013"/>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t>  Autosensing RS-232 and USB</a:t>
            </a:r>
          </a:p>
        </p:txBody>
      </p:sp>
      <p:sp>
        <p:nvSpPr>
          <p:cNvPr id="33" name="AutoShape 22"/>
          <p:cNvSpPr>
            <a:spLocks noChangeArrowheads="1"/>
          </p:cNvSpPr>
          <p:nvPr/>
        </p:nvSpPr>
        <p:spPr bwMode="auto">
          <a:xfrm>
            <a:off x="679450" y="417830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Supports 58mm and 80mm rolls</a:t>
            </a:r>
          </a:p>
        </p:txBody>
      </p:sp>
      <p:grpSp>
        <p:nvGrpSpPr>
          <p:cNvPr id="4" name="Group 2"/>
          <p:cNvGrpSpPr>
            <a:grpSpLocks/>
          </p:cNvGrpSpPr>
          <p:nvPr/>
        </p:nvGrpSpPr>
        <p:grpSpPr bwMode="auto">
          <a:xfrm>
            <a:off x="4483100" y="960438"/>
            <a:ext cx="4222750" cy="2239962"/>
            <a:chOff x="4483348" y="1278758"/>
            <a:chExt cx="4221727" cy="2989134"/>
          </a:xfrm>
        </p:grpSpPr>
        <p:sp>
          <p:nvSpPr>
            <p:cNvPr id="35" name="Rounded Rectangle 34"/>
            <p:cNvSpPr/>
            <p:nvPr/>
          </p:nvSpPr>
          <p:spPr>
            <a:xfrm>
              <a:off x="4483348" y="1278758"/>
              <a:ext cx="4221727" cy="2989134"/>
            </a:xfrm>
            <a:prstGeom prst="roundRect">
              <a:avLst>
                <a:gd name="adj" fmla="val 6126"/>
              </a:avLst>
            </a:prstGeom>
            <a:gradFill flip="none" rotWithShape="1">
              <a:gsLst>
                <a:gs pos="0">
                  <a:schemeClr val="bg1"/>
                </a:gs>
                <a:gs pos="100000">
                  <a:schemeClr val="bg1">
                    <a:lumMod val="95000"/>
                  </a:schemeClr>
                </a:gs>
              </a:gsLst>
              <a:path path="circle">
                <a:fillToRect l="50000" t="50000" r="50000" b="50000"/>
              </a:path>
              <a:tileRect/>
            </a:gradFill>
            <a:ln>
              <a:no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GB" sz="1100"/>
            </a:p>
          </p:txBody>
        </p:sp>
        <p:pic>
          <p:nvPicPr>
            <p:cNvPr id="30744" name="Picture 11" descr="CD361_50a_RET_RealPOS-Multifunction-Printer-Series-II-7167"/>
            <p:cNvPicPr>
              <a:picLocks noChangeAspect="1" noChangeArrowheads="1"/>
            </p:cNvPicPr>
            <p:nvPr/>
          </p:nvPicPr>
          <p:blipFill>
            <a:blip r:embed="rId3">
              <a:clrChange>
                <a:clrFrom>
                  <a:srgbClr val="FFFFFF"/>
                </a:clrFrom>
                <a:clrTo>
                  <a:srgbClr val="FFFFFF">
                    <a:alpha val="0"/>
                  </a:srgbClr>
                </a:clrTo>
              </a:clrChange>
            </a:blip>
            <a:srcRect l="8072" t="15384" r="449" b="12820"/>
            <a:stretch>
              <a:fillRect/>
            </a:stretch>
          </p:blipFill>
          <p:spPr bwMode="auto">
            <a:xfrm>
              <a:off x="5187334" y="1504960"/>
              <a:ext cx="3081049" cy="2536730"/>
            </a:xfrm>
            <a:prstGeom prst="rect">
              <a:avLst/>
            </a:prstGeom>
            <a:noFill/>
            <a:ln w="9525">
              <a:noFill/>
              <a:miter lim="800000"/>
              <a:headEnd/>
              <a:tailEnd/>
            </a:ln>
          </p:spPr>
        </p:pic>
      </p:grpSp>
      <p:sp>
        <p:nvSpPr>
          <p:cNvPr id="39" name="AutoShape 22"/>
          <p:cNvSpPr>
            <a:spLocks noChangeArrowheads="1"/>
          </p:cNvSpPr>
          <p:nvPr/>
        </p:nvSpPr>
        <p:spPr bwMode="auto">
          <a:xfrm>
            <a:off x="679450" y="2270125"/>
            <a:ext cx="3173413" cy="301625"/>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Barcodes: GS1, QR Code, Code 39, Code 128, Code 93, PDF417, etc.</a:t>
            </a:r>
          </a:p>
        </p:txBody>
      </p:sp>
      <p:sp>
        <p:nvSpPr>
          <p:cNvPr id="5" name="AutoShape 22"/>
          <p:cNvSpPr>
            <a:spLocks noChangeArrowheads="1"/>
          </p:cNvSpPr>
          <p:nvPr/>
        </p:nvSpPr>
        <p:spPr bwMode="auto">
          <a:xfrm>
            <a:off x="685800" y="2571750"/>
            <a:ext cx="3173413" cy="279400"/>
          </a:xfrm>
          <a:prstGeom prst="roundRect">
            <a:avLst>
              <a:gd name="adj" fmla="val 11648"/>
            </a:avLst>
          </a:prstGeom>
          <a:solidFill>
            <a:schemeClr val="bg1"/>
          </a:solidFill>
          <a:ln w="19050">
            <a:solidFill>
              <a:srgbClr val="54B948"/>
            </a:solidFill>
            <a:round/>
            <a:headEnd/>
            <a:tailEnd/>
          </a:ln>
        </p:spPr>
        <p:txBody>
          <a:bodyPr lIns="45720" rIns="45720" anchor="ctr"/>
          <a:lstStyle/>
          <a:p>
            <a:pPr marL="0" lvl="1" indent="-115888" algn="ctr" defTabSz="914400" eaLnBrk="0" hangingPunct="0">
              <a:lnSpc>
                <a:spcPct val="90000"/>
              </a:lnSpc>
              <a:buClr>
                <a:srgbClr val="262626"/>
              </a:buClr>
            </a:pPr>
            <a:r>
              <a:rPr lang="en-GB" sz="1100">
                <a:solidFill>
                  <a:srgbClr val="262626"/>
                </a:solidFill>
                <a:latin typeface="Verdana" pitchFamily="34" charset="0"/>
              </a:rPr>
              <a:t>  MICR &amp; Optional checkflip</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0"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0" fill="hold" grpId="0" nodeType="withEffect">
                                  <p:stCondLst>
                                    <p:cond delay="2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par>
                                <p:cTn id="31" presetID="53" presetClass="entr" presetSubtype="0" fill="hold" grpId="0" nodeType="withEffect">
                                  <p:stCondLst>
                                    <p:cond delay="30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0" fill="hold" grpId="0" nodeType="withEffect">
                                  <p:stCondLst>
                                    <p:cond delay="40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0" fill="hold" grpId="0" nodeType="withEffect">
                                  <p:stCondLst>
                                    <p:cond delay="40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par>
                                <p:cTn id="46" presetID="53" presetClass="entr" presetSubtype="0" fill="hold" grpId="0" nodeType="withEffect">
                                  <p:stCondLst>
                                    <p:cond delay="40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Effect transition="in" filter="fade">
                                      <p:cBhvr>
                                        <p:cTn id="50" dur="500"/>
                                        <p:tgtEl>
                                          <p:spTgt spid="23"/>
                                        </p:tgtEl>
                                      </p:cBhvr>
                                    </p:animEffect>
                                  </p:childTnLst>
                                </p:cTn>
                              </p:par>
                              <p:par>
                                <p:cTn id="51" presetID="53" presetClass="entr" presetSubtype="0" fill="hold" grpId="0" nodeType="withEffect">
                                  <p:stCondLst>
                                    <p:cond delay="50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par>
                                <p:cTn id="56" presetID="53" presetClass="entr" presetSubtype="0" fill="hold" grpId="0" nodeType="withEffect">
                                  <p:stCondLst>
                                    <p:cond delay="60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par>
                                <p:cTn id="61" presetID="53" presetClass="entr" presetSubtype="0" fill="hold" grpId="0" nodeType="withEffect">
                                  <p:stCondLst>
                                    <p:cond delay="6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par>
                                <p:cTn id="66" presetID="53" presetClass="entr" presetSubtype="0" fill="hold" grpId="0" nodeType="withEffect">
                                  <p:stCondLst>
                                    <p:cond delay="70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par>
                                <p:cTn id="71" presetID="53" presetClass="entr" presetSubtype="0" fill="hold" grpId="0" nodeType="withEffect">
                                  <p:stCondLst>
                                    <p:cond delay="100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transition="in" filter="fade">
                                      <p:cBhvr>
                                        <p:cTn id="75" dur="500"/>
                                        <p:tgtEl>
                                          <p:spTgt spid="30"/>
                                        </p:tgtEl>
                                      </p:cBhvr>
                                    </p:animEffect>
                                  </p:childTnLst>
                                </p:cTn>
                              </p:par>
                              <p:par>
                                <p:cTn id="76" presetID="53" presetClass="entr" presetSubtype="0" fill="hold" grpId="0" nodeType="withEffect">
                                  <p:stCondLst>
                                    <p:cond delay="1100"/>
                                  </p:stCondLst>
                                  <p:childTnLst>
                                    <p:set>
                                      <p:cBhvr>
                                        <p:cTn id="77" dur="1" fill="hold">
                                          <p:stCondLst>
                                            <p:cond delay="0"/>
                                          </p:stCondLst>
                                        </p:cTn>
                                        <p:tgtEl>
                                          <p:spTgt spid="31"/>
                                        </p:tgtEl>
                                        <p:attrNameLst>
                                          <p:attrName>style.visibility</p:attrName>
                                        </p:attrNameLst>
                                      </p:cBhvr>
                                      <p:to>
                                        <p:strVal val="visible"/>
                                      </p:to>
                                    </p:set>
                                    <p:anim calcmode="lin" valueType="num">
                                      <p:cBhvr>
                                        <p:cTn id="78" dur="500" fill="hold"/>
                                        <p:tgtEl>
                                          <p:spTgt spid="31"/>
                                        </p:tgtEl>
                                        <p:attrNameLst>
                                          <p:attrName>ppt_w</p:attrName>
                                        </p:attrNameLst>
                                      </p:cBhvr>
                                      <p:tavLst>
                                        <p:tav tm="0">
                                          <p:val>
                                            <p:fltVal val="0"/>
                                          </p:val>
                                        </p:tav>
                                        <p:tav tm="100000">
                                          <p:val>
                                            <p:strVal val="#ppt_w"/>
                                          </p:val>
                                        </p:tav>
                                      </p:tavLst>
                                    </p:anim>
                                    <p:anim calcmode="lin" valueType="num">
                                      <p:cBhvr>
                                        <p:cTn id="79" dur="500" fill="hold"/>
                                        <p:tgtEl>
                                          <p:spTgt spid="31"/>
                                        </p:tgtEl>
                                        <p:attrNameLst>
                                          <p:attrName>ppt_h</p:attrName>
                                        </p:attrNameLst>
                                      </p:cBhvr>
                                      <p:tavLst>
                                        <p:tav tm="0">
                                          <p:val>
                                            <p:fltVal val="0"/>
                                          </p:val>
                                        </p:tav>
                                        <p:tav tm="100000">
                                          <p:val>
                                            <p:strVal val="#ppt_h"/>
                                          </p:val>
                                        </p:tav>
                                      </p:tavLst>
                                    </p:anim>
                                    <p:animEffect transition="in" filter="fade">
                                      <p:cBhvr>
                                        <p:cTn id="80" dur="500"/>
                                        <p:tgtEl>
                                          <p:spTgt spid="31"/>
                                        </p:tgtEl>
                                      </p:cBhvr>
                                    </p:animEffect>
                                  </p:childTnLst>
                                </p:cTn>
                              </p:par>
                            </p:childTnLst>
                          </p:cTn>
                        </p:par>
                        <p:par>
                          <p:cTn id="81" fill="hold" nodeType="afterGroup">
                            <p:stCondLst>
                              <p:cond delay="2100"/>
                            </p:stCondLst>
                            <p:childTnLst>
                              <p:par>
                                <p:cTn id="82" presetID="22" presetClass="entr" presetSubtype="8" fill="hold" nodeType="after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wipe(left)">
                                      <p:cBhvr>
                                        <p:cTn id="84" dur="500"/>
                                        <p:tgtEl>
                                          <p:spTgt spid="2"/>
                                        </p:tgtEl>
                                      </p:cBhvr>
                                    </p:animEffect>
                                  </p:childTnLst>
                                </p:cTn>
                              </p:par>
                              <p:par>
                                <p:cTn id="85" presetID="53" presetClass="entr" presetSubtype="0" fill="hold" grpId="0" nodeType="withEffect">
                                  <p:stCondLst>
                                    <p:cond delay="40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30" grpId="0" animBg="1"/>
      <p:bldP spid="31" grpId="0" animBg="1"/>
      <p:bldP spid="33" grpId="0" animBg="1"/>
      <p:bldP spid="39" grpId="0"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PSNARRATIONPROPS" val="C:\Documents and Settings\kb185075\My Documents\1-Partner Conference Courses\Printers Scanners Jason\printer scanners slide 05.wav"/>
  <p:tag name="PPSNARRATION" val="5,1442138070,C:\Documents and Settings\kb185075\My Documents\1-Partner Conference Courses\Printers Scanners Jason\2012_NCR_Global_Partner_Conference_RamblerPrintersScanners_POST w Audio_pptx\Media.ppcx"/>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8&quot;/&gt;&lt;lineCharCount val=&quot;37&quot;/&gt;&lt;lineCharCount val=&quot;28&quot;/&gt;&lt;lineCharCount val=&quot;49&quot;/&gt;&lt;lineCharCount val=&quot;9&quot;/&gt;&lt;lineCharCount val=&quot;41&quot;/&gt;&lt;lineCharCount val=&quot;1&quot;/&gt;&lt;lineCharCount val=&quot;35&quot;/&gt;&lt;lineCharCount val=&quot;13&quot;/&gt;&lt;lineCharCount val=&quot;25&quot;/&gt;&lt;lineCharCount val=&quot;31&quot;/&gt;&lt;lineCharCount val=&quot;12&quot;/&gt;&lt;lineCharCount val=&quot;44&quot;/&gt;&lt;lineCharCount val=&quot;1&quot;/&gt;&lt;lineCharCount val=&quot;1&quot;/&gt;&lt;lineCharCount val=&quot;1&quot;/&gt;&lt;lineCharCount val=&quot;1&quot;/&gt;&lt;lineCharCount val=&quot;1&quot;/&gt;&lt;lineCharCount val=&quot;1&quot;/&gt;&lt;/TableIndex&gt;&lt;/ShapeTextInfo&gt;"/>
</p:tagLst>
</file>

<file path=ppt/theme/theme1.xml><?xml version="1.0" encoding="utf-8"?>
<a:theme xmlns:a="http://schemas.openxmlformats.org/drawingml/2006/main" name="NCR_InterimTemplateDeck_15Jan2013">
  <a:themeElements>
    <a:clrScheme name="Custom 8">
      <a:dk1>
        <a:sysClr val="windowText" lastClr="000000"/>
      </a:dk1>
      <a:lt1>
        <a:sysClr val="window" lastClr="FFFFFF"/>
      </a:lt1>
      <a:dk2>
        <a:srgbClr val="6BAF39"/>
      </a:dk2>
      <a:lt2>
        <a:srgbClr val="EEECE1"/>
      </a:lt2>
      <a:accent1>
        <a:srgbClr val="BBAA86"/>
      </a:accent1>
      <a:accent2>
        <a:srgbClr val="F2E53E"/>
      </a:accent2>
      <a:accent3>
        <a:srgbClr val="D89822"/>
      </a:accent3>
      <a:accent4>
        <a:srgbClr val="A33521"/>
      </a:accent4>
      <a:accent5>
        <a:srgbClr val="3873AD"/>
      </a:accent5>
      <a:accent6>
        <a:srgbClr val="76659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NCR_InterimTemplateDeck_15Jan2013</Template>
  <TotalTime>302</TotalTime>
  <Words>2790</Words>
  <Application>Microsoft Office PowerPoint</Application>
  <PresentationFormat>On-screen Show (16:9)</PresentationFormat>
  <Paragraphs>474</Paragraphs>
  <Slides>34</Slides>
  <Notes>20</Notes>
  <HiddenSlides>1</HiddenSlides>
  <MMClips>0</MMClips>
  <ScaleCrop>false</ScaleCrop>
  <HeadingPairs>
    <vt:vector size="8" baseType="variant">
      <vt:variant>
        <vt:lpstr>Fonts Used</vt:lpstr>
      </vt:variant>
      <vt:variant>
        <vt:i4>9</vt:i4>
      </vt:variant>
      <vt:variant>
        <vt:lpstr>Design Template</vt:lpstr>
      </vt:variant>
      <vt:variant>
        <vt:i4>7</vt:i4>
      </vt:variant>
      <vt:variant>
        <vt:lpstr>Embedded OLE Servers</vt:lpstr>
      </vt:variant>
      <vt:variant>
        <vt:i4>1</vt:i4>
      </vt:variant>
      <vt:variant>
        <vt:lpstr>Slide Titles</vt:lpstr>
      </vt:variant>
      <vt:variant>
        <vt:i4>34</vt:i4>
      </vt:variant>
    </vt:vector>
  </HeadingPairs>
  <TitlesOfParts>
    <vt:vector size="51" baseType="lpstr">
      <vt:lpstr>Arial</vt:lpstr>
      <vt:lpstr>Calibri</vt:lpstr>
      <vt:lpstr>Frutiger 57Cn</vt:lpstr>
      <vt:lpstr>R Frutiger Roman</vt:lpstr>
      <vt:lpstr>Verdana</vt:lpstr>
      <vt:lpstr>Times New Roman</vt:lpstr>
      <vt:lpstr>MS PGothic</vt:lpstr>
      <vt:lpstr>Minion Web</vt:lpstr>
      <vt:lpstr>Wingdings</vt:lpstr>
      <vt:lpstr>NCR_InterimTemplateDeck_15Jan2013</vt:lpstr>
      <vt:lpstr>NCR_InterimTemplateDeck_15Jan2013</vt:lpstr>
      <vt:lpstr>NCR_InterimTemplateDeck_15Jan2013</vt:lpstr>
      <vt:lpstr>NCR_InterimTemplateDeck_15Jan2013</vt:lpstr>
      <vt:lpstr>NCR_InterimTemplateDeck_15Jan2013</vt:lpstr>
      <vt:lpstr>NCR_InterimTemplateDeck_15Jan2013</vt:lpstr>
      <vt:lpstr>NCR_InterimTemplateDeck_15Jan2013</vt:lpstr>
      <vt:lpstr>Chart</vt:lpstr>
      <vt:lpstr>NCR – Research and Branding</vt:lpstr>
      <vt:lpstr>Slide 2</vt:lpstr>
      <vt:lpstr>NCR RealPOS Printer Portfolio</vt:lpstr>
      <vt:lpstr>NCR RealPOS Printer Portfolio  </vt:lpstr>
      <vt:lpstr>Retail Customer Environment</vt:lpstr>
      <vt:lpstr>Retail Printer Configuration </vt:lpstr>
      <vt:lpstr>RealPOS Thermal receipt printer – 7197 II</vt:lpstr>
      <vt:lpstr>NCR RealPOS Multifunction printer – 7167 II </vt:lpstr>
      <vt:lpstr>NCR RealPOS 2ST Multifunction printer – 7168 II </vt:lpstr>
      <vt:lpstr>What is 2ST…</vt:lpstr>
      <vt:lpstr>NCR RealPOS Two-Sided Printer Benefits</vt:lpstr>
      <vt:lpstr>Efficient (Operational Benefits)</vt:lpstr>
      <vt:lpstr>Paper Highlights</vt:lpstr>
      <vt:lpstr>Two-Sided Thermal Examples</vt:lpstr>
      <vt:lpstr>Printer Software Modes</vt:lpstr>
      <vt:lpstr>NCR RealPOS Impact Printer</vt:lpstr>
      <vt:lpstr>Epson TM-L90 LFC Printer (NCR TPP Advocated) – 7128 </vt:lpstr>
      <vt:lpstr>What makes media Unique?</vt:lpstr>
      <vt:lpstr>Receipt On Label Applications</vt:lpstr>
      <vt:lpstr>QSR  Quick Service Restaurants</vt:lpstr>
      <vt:lpstr>Operational Efficiency of NCR Printers….</vt:lpstr>
      <vt:lpstr>Slide 22</vt:lpstr>
      <vt:lpstr>Slide 23</vt:lpstr>
      <vt:lpstr>Thermal Print Head Failure Detection Sensor</vt:lpstr>
      <vt:lpstr>Slide 25</vt:lpstr>
      <vt:lpstr>Slide 26</vt:lpstr>
      <vt:lpstr>Investment Protection</vt:lpstr>
      <vt:lpstr>Connectivity</vt:lpstr>
      <vt:lpstr>Series II Lean Receipt Utility</vt:lpstr>
      <vt:lpstr>Series II Lean Receipt Utility</vt:lpstr>
      <vt:lpstr> </vt:lpstr>
      <vt:lpstr>Series II Lean Receipt – Paper Saving Options</vt:lpstr>
      <vt:lpstr>Lean Receipt – Power Saving Options</vt:lpstr>
      <vt:lpstr>NCR Printers, The Bottom Line</vt:lpstr>
    </vt:vector>
  </TitlesOfParts>
  <Company>NCR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Chapman, April L</dc:creator>
  <cp:lastModifiedBy>yw133239</cp:lastModifiedBy>
  <cp:revision>139</cp:revision>
  <cp:lastPrinted>2013-03-29T13:00:22Z</cp:lastPrinted>
  <dcterms:created xsi:type="dcterms:W3CDTF">2013-03-06T14:17:48Z</dcterms:created>
  <dcterms:modified xsi:type="dcterms:W3CDTF">2013-04-05T01:00:41Z</dcterms:modified>
</cp:coreProperties>
</file>