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handoutMasterIdLst>
    <p:handoutMasterId r:id="rId41"/>
  </p:handoutMasterIdLst>
  <p:sldIdLst>
    <p:sldId id="313" r:id="rId2"/>
    <p:sldId id="314" r:id="rId3"/>
    <p:sldId id="315" r:id="rId4"/>
    <p:sldId id="316" r:id="rId5"/>
    <p:sldId id="317" r:id="rId6"/>
    <p:sldId id="318" r:id="rId7"/>
    <p:sldId id="319" r:id="rId8"/>
    <p:sldId id="320" r:id="rId9"/>
    <p:sldId id="321" r:id="rId10"/>
    <p:sldId id="322" r:id="rId11"/>
    <p:sldId id="324" r:id="rId12"/>
    <p:sldId id="325" r:id="rId13"/>
    <p:sldId id="326" r:id="rId14"/>
    <p:sldId id="327" r:id="rId15"/>
    <p:sldId id="328" r:id="rId16"/>
    <p:sldId id="329" r:id="rId17"/>
    <p:sldId id="330" r:id="rId18"/>
    <p:sldId id="331" r:id="rId19"/>
    <p:sldId id="332" r:id="rId20"/>
    <p:sldId id="333" r:id="rId21"/>
    <p:sldId id="334" r:id="rId22"/>
    <p:sldId id="335" r:id="rId23"/>
    <p:sldId id="339" r:id="rId24"/>
    <p:sldId id="346" r:id="rId25"/>
    <p:sldId id="350" r:id="rId26"/>
    <p:sldId id="351" r:id="rId27"/>
    <p:sldId id="352" r:id="rId28"/>
    <p:sldId id="353" r:id="rId29"/>
    <p:sldId id="354" r:id="rId30"/>
    <p:sldId id="355" r:id="rId31"/>
    <p:sldId id="356" r:id="rId32"/>
    <p:sldId id="357" r:id="rId33"/>
    <p:sldId id="358" r:id="rId34"/>
    <p:sldId id="359" r:id="rId35"/>
    <p:sldId id="360" r:id="rId36"/>
    <p:sldId id="361" r:id="rId37"/>
    <p:sldId id="362" r:id="rId38"/>
    <p:sldId id="363" r:id="rId39"/>
  </p:sldIdLst>
  <p:sldSz cx="9144000" cy="5143500" type="screen16x9"/>
  <p:notesSz cx="68580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A436"/>
    <a:srgbClr val="77B732"/>
    <a:srgbClr val="16130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029" autoAdjust="0"/>
    <p:restoredTop sz="97070" autoAdjust="0"/>
  </p:normalViewPr>
  <p:slideViewPr>
    <p:cSldViewPr snapToGrid="0" snapToObjects="1" showGuides="1">
      <p:cViewPr>
        <p:scale>
          <a:sx n="90" d="100"/>
          <a:sy n="90" d="100"/>
        </p:scale>
        <p:origin x="-1386" y="-570"/>
      </p:cViewPr>
      <p:guideLst>
        <p:guide orient="horz" pos="2458"/>
        <p:guide orient="horz" pos="3109"/>
        <p:guide orient="horz" pos="1623"/>
        <p:guide pos="467"/>
        <p:guide pos="345"/>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68" d="100"/>
          <a:sy n="68" d="100"/>
        </p:scale>
        <p:origin x="-3288" y="-120"/>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p160023\Documents\RealPOS%2060\Sales%20Presentation\Performance%20Chart%20Release%201.0.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3.8277777777777779E-2"/>
          <c:y val="0"/>
          <c:w val="0.91416666666666668"/>
          <c:h val="0.91337160979877519"/>
        </c:manualLayout>
      </c:layout>
      <c:bar3DChart>
        <c:barDir val="bar"/>
        <c:grouping val="clustered"/>
        <c:varyColors val="0"/>
        <c:ser>
          <c:idx val="0"/>
          <c:order val="0"/>
          <c:invertIfNegative val="0"/>
          <c:dPt>
            <c:idx val="1"/>
            <c:invertIfNegative val="0"/>
            <c:bubble3D val="0"/>
            <c:spPr>
              <a:solidFill>
                <a:srgbClr val="E824DA"/>
              </a:solidFill>
            </c:spPr>
          </c:dPt>
          <c:dPt>
            <c:idx val="2"/>
            <c:invertIfNegative val="0"/>
            <c:bubble3D val="0"/>
            <c:spPr>
              <a:solidFill>
                <a:srgbClr val="E824DA"/>
              </a:solidFill>
            </c:spPr>
          </c:dPt>
          <c:dPt>
            <c:idx val="3"/>
            <c:invertIfNegative val="0"/>
            <c:bubble3D val="0"/>
            <c:spPr>
              <a:solidFill>
                <a:schemeClr val="tx2">
                  <a:lumMod val="40000"/>
                  <a:lumOff val="60000"/>
                </a:schemeClr>
              </a:solidFill>
            </c:spPr>
          </c:dPt>
          <c:val>
            <c:numRef>
              <c:f>'D2700 Comparisons'!$B$3:$B$6</c:f>
              <c:numCache>
                <c:formatCode>General</c:formatCode>
                <c:ptCount val="4"/>
                <c:pt idx="0">
                  <c:v>203.2</c:v>
                </c:pt>
                <c:pt idx="1">
                  <c:v>465.6</c:v>
                </c:pt>
                <c:pt idx="2">
                  <c:v>549.1</c:v>
                </c:pt>
                <c:pt idx="3">
                  <c:v>1000</c:v>
                </c:pt>
              </c:numCache>
            </c:numRef>
          </c:val>
        </c:ser>
        <c:dLbls>
          <c:showLegendKey val="0"/>
          <c:showVal val="0"/>
          <c:showCatName val="0"/>
          <c:showSerName val="0"/>
          <c:showPercent val="0"/>
          <c:showBubbleSize val="0"/>
        </c:dLbls>
        <c:gapWidth val="150"/>
        <c:shape val="cylinder"/>
        <c:axId val="80114816"/>
        <c:axId val="80116352"/>
        <c:axId val="0"/>
      </c:bar3DChart>
      <c:catAx>
        <c:axId val="80114816"/>
        <c:scaling>
          <c:orientation val="minMax"/>
        </c:scaling>
        <c:delete val="1"/>
        <c:axPos val="l"/>
        <c:majorTickMark val="out"/>
        <c:minorTickMark val="none"/>
        <c:tickLblPos val="nextTo"/>
        <c:crossAx val="80116352"/>
        <c:crosses val="autoZero"/>
        <c:auto val="1"/>
        <c:lblAlgn val="ctr"/>
        <c:lblOffset val="100"/>
        <c:noMultiLvlLbl val="0"/>
      </c:catAx>
      <c:valAx>
        <c:axId val="80116352"/>
        <c:scaling>
          <c:orientation val="minMax"/>
        </c:scaling>
        <c:delete val="0"/>
        <c:axPos val="b"/>
        <c:majorGridlines/>
        <c:numFmt formatCode="General" sourceLinked="1"/>
        <c:majorTickMark val="out"/>
        <c:minorTickMark val="none"/>
        <c:tickLblPos val="nextTo"/>
        <c:crossAx val="80114816"/>
        <c:crosses val="autoZero"/>
        <c:crossBetween val="between"/>
      </c:valAx>
    </c:plotArea>
    <c:plotVisOnly val="1"/>
    <c:dispBlanksAs val="gap"/>
    <c:showDLblsOverMax val="0"/>
  </c:chart>
  <c:spPr>
    <a:ln>
      <a:solidFill>
        <a:schemeClr val="tx1"/>
      </a:solidFill>
    </a:ln>
  </c:sp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2830" tIns="46415" rIns="92830" bIns="46415" rtlCol="0"/>
          <a:lstStyle>
            <a:lvl1pPr algn="r">
              <a:defRPr sz="1200"/>
            </a:lvl1pPr>
          </a:lstStyle>
          <a:p>
            <a:fld id="{2817952A-3E7A-FC44-A483-EAA6D3AAD45E}" type="datetimeFigureOut">
              <a:rPr lang="en-US" smtClean="0"/>
              <a:t>4/4/2013</a:t>
            </a:fld>
            <a:endParaRPr lang="en-US"/>
          </a:p>
        </p:txBody>
      </p:sp>
      <p:sp>
        <p:nvSpPr>
          <p:cNvPr id="4" name="Footer Placeholder 3"/>
          <p:cNvSpPr>
            <a:spLocks noGrp="1"/>
          </p:cNvSpPr>
          <p:nvPr>
            <p:ph type="ftr" sz="quarter" idx="2"/>
          </p:nvPr>
        </p:nvSpPr>
        <p:spPr>
          <a:xfrm>
            <a:off x="0" y="8829966"/>
            <a:ext cx="2971800" cy="464820"/>
          </a:xfrm>
          <a:prstGeom prst="rect">
            <a:avLst/>
          </a:prstGeom>
        </p:spPr>
        <p:txBody>
          <a:bodyPr vert="horz" lIns="92830" tIns="46415" rIns="92830" bIns="46415"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6"/>
            <a:ext cx="2971800" cy="464820"/>
          </a:xfrm>
          <a:prstGeom prst="rect">
            <a:avLst/>
          </a:prstGeom>
        </p:spPr>
        <p:txBody>
          <a:bodyPr vert="horz" lIns="92830" tIns="46415" rIns="92830" bIns="46415" rtlCol="0" anchor="b"/>
          <a:lstStyle>
            <a:lvl1pPr algn="r">
              <a:defRPr sz="1200"/>
            </a:lvl1pPr>
          </a:lstStyle>
          <a:p>
            <a:fld id="{C3F70502-A6F7-2647-90F3-B6BA7F01AC5C}" type="slidenum">
              <a:rPr lang="en-US" smtClean="0"/>
              <a:t>‹#›</a:t>
            </a:fld>
            <a:endParaRPr lang="en-US"/>
          </a:p>
        </p:txBody>
      </p:sp>
    </p:spTree>
    <p:extLst>
      <p:ext uri="{BB962C8B-B14F-4D97-AF65-F5344CB8AC3E}">
        <p14:creationId xmlns:p14="http://schemas.microsoft.com/office/powerpoint/2010/main" val="57247633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2830" tIns="46415" rIns="92830" bIns="46415" rtlCol="0"/>
          <a:lstStyle>
            <a:lvl1pPr algn="r">
              <a:defRPr sz="1200"/>
            </a:lvl1pPr>
          </a:lstStyle>
          <a:p>
            <a:fld id="{345623CF-C6A2-9741-8E1F-0DFF00CC34ED}" type="datetimeFigureOut">
              <a:rPr lang="en-US" smtClean="0"/>
              <a:t>4/4/2013</a:t>
            </a:fld>
            <a:endParaRPr lang="en-US"/>
          </a:p>
        </p:txBody>
      </p:sp>
      <p:sp>
        <p:nvSpPr>
          <p:cNvPr id="4" name="Slide Image Placeholder 3"/>
          <p:cNvSpPr>
            <a:spLocks noGrp="1" noRot="1" noChangeAspect="1"/>
          </p:cNvSpPr>
          <p:nvPr>
            <p:ph type="sldImg" idx="2"/>
          </p:nvPr>
        </p:nvSpPr>
        <p:spPr>
          <a:xfrm>
            <a:off x="330200" y="696913"/>
            <a:ext cx="6197600" cy="3486150"/>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685800" y="4415791"/>
            <a:ext cx="5486400" cy="4183380"/>
          </a:xfrm>
          <a:prstGeom prst="rect">
            <a:avLst/>
          </a:prstGeom>
        </p:spPr>
        <p:txBody>
          <a:bodyPr vert="horz" lIns="92830" tIns="46415" rIns="92830" bIns="46415"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829966"/>
            <a:ext cx="2971800" cy="464820"/>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6"/>
            <a:ext cx="2971800" cy="464820"/>
          </a:xfrm>
          <a:prstGeom prst="rect">
            <a:avLst/>
          </a:prstGeom>
        </p:spPr>
        <p:txBody>
          <a:bodyPr vert="horz" lIns="92830" tIns="46415" rIns="92830" bIns="46415" rtlCol="0" anchor="b"/>
          <a:lstStyle>
            <a:lvl1pPr algn="r">
              <a:defRPr sz="1200"/>
            </a:lvl1pPr>
          </a:lstStyle>
          <a:p>
            <a:fld id="{350F19AF-3ABC-8944-B74E-716E8CF5453B}" type="slidenum">
              <a:rPr lang="en-US" smtClean="0"/>
              <a:t>‹#›</a:t>
            </a:fld>
            <a:endParaRPr lang="en-US"/>
          </a:p>
        </p:txBody>
      </p:sp>
    </p:spTree>
    <p:extLst>
      <p:ext uri="{BB962C8B-B14F-4D97-AF65-F5344CB8AC3E}">
        <p14:creationId xmlns:p14="http://schemas.microsoft.com/office/powerpoint/2010/main" val="334750756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EA7D91B-4494-4242-9DF5-A0C73CFA07C6}" type="slidenum">
              <a:rPr lang="en-US" smtClean="0"/>
              <a:pPr>
                <a:defRPr/>
              </a:pPr>
              <a:t>1</a:t>
            </a:fld>
            <a:endParaRPr lang="en-US"/>
          </a:p>
        </p:txBody>
      </p:sp>
    </p:spTree>
    <p:extLst>
      <p:ext uri="{BB962C8B-B14F-4D97-AF65-F5344CB8AC3E}">
        <p14:creationId xmlns:p14="http://schemas.microsoft.com/office/powerpoint/2010/main" val="2578814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 name="Notes Placeholder 1"/>
          <p:cNvSpPr>
            <a:spLocks noGrp="1"/>
          </p:cNvSpPr>
          <p:nvPr>
            <p:ph type="body" sz="quarter" idx="10"/>
          </p:nvPr>
        </p:nvSpPr>
        <p:spPr/>
        <p:txBody>
          <a:bodyPr/>
          <a:lstStyle/>
          <a:p>
            <a:pPr marL="232075" indent="-232075">
              <a:buFontTx/>
              <a:buChar char="•"/>
            </a:pPr>
            <a:r>
              <a:rPr lang="en-US" dirty="0"/>
              <a:t>Like the 80XRT, we  offer 4 different performance levels on the 82XRT</a:t>
            </a:r>
            <a:r>
              <a:rPr lang="en-US" dirty="0" smtClean="0"/>
              <a:t>.  This provides maximum scalability for the retailer.</a:t>
            </a:r>
            <a:endParaRPr lang="en-US" dirty="0"/>
          </a:p>
          <a:p>
            <a:pPr marL="232075" indent="-232075">
              <a:buFontTx/>
              <a:buChar char="•"/>
            </a:pPr>
            <a:r>
              <a:rPr lang="en-US" dirty="0"/>
              <a:t>This chart shows the detailed characteristics of each CPU.</a:t>
            </a:r>
          </a:p>
          <a:p>
            <a:pPr marL="232075" indent="-232075">
              <a:buFontTx/>
              <a:buChar char="•"/>
            </a:pPr>
            <a:r>
              <a:rPr lang="en-US" dirty="0"/>
              <a:t>The Celeron G540, Pentium G850, and the Core-i3 2120 are all dual core processors</a:t>
            </a:r>
          </a:p>
          <a:p>
            <a:pPr marL="232075" indent="-232075">
              <a:buFontTx/>
              <a:buChar char="•"/>
            </a:pPr>
            <a:r>
              <a:rPr lang="en-US" dirty="0"/>
              <a:t>The Core-i5 2400 has four cores.</a:t>
            </a:r>
          </a:p>
          <a:p>
            <a:pPr marL="232075" indent="-232075">
              <a:buFontTx/>
              <a:buChar char="•"/>
            </a:pPr>
            <a:r>
              <a:rPr lang="en-US" dirty="0"/>
              <a:t>All the 82XRT models support AMT 7.0</a:t>
            </a:r>
          </a:p>
          <a:p>
            <a:pPr marL="232075" indent="-232075">
              <a:buFontTx/>
              <a:buChar char="•"/>
            </a:pPr>
            <a:r>
              <a:rPr lang="en-US" dirty="0"/>
              <a:t>All the 82XRT CPUs are on Intel’s embedded roadmap which guarantees that they will be available over the life of the product.</a:t>
            </a:r>
          </a:p>
          <a:p>
            <a:pPr marL="232075" indent="-232075">
              <a:buFontTx/>
              <a:buChar char="•"/>
            </a:pPr>
            <a:r>
              <a:rPr lang="en-US" dirty="0"/>
              <a:t>Only the Core-i5 support Turbo Boost and has the Intel </a:t>
            </a:r>
            <a:r>
              <a:rPr lang="en-US" dirty="0" err="1"/>
              <a:t>vPro</a:t>
            </a:r>
            <a:r>
              <a:rPr lang="en-US" dirty="0"/>
              <a:t> branding.  We will discuss these technologies on subsequent slides.</a:t>
            </a:r>
          </a:p>
          <a:p>
            <a:pPr marL="232075" indent="-232075">
              <a:buFontTx/>
              <a:buChar char="•"/>
            </a:pPr>
            <a:r>
              <a:rPr lang="en-US" dirty="0"/>
              <a:t>The overriding characteristic is a significant performance increase </a:t>
            </a:r>
            <a:r>
              <a:rPr lang="en-US" dirty="0" err="1"/>
              <a:t>Vs</a:t>
            </a:r>
            <a:r>
              <a:rPr lang="en-US" dirty="0"/>
              <a:t> the CPUs in the 80XRT.</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This slide shows the  82XRT overall CPU performance compared to the previous generation 80XRT.</a:t>
            </a:r>
          </a:p>
          <a:p>
            <a:pPr eaLnBrk="1" hangingPunct="1">
              <a:spcBef>
                <a:spcPct val="0"/>
              </a:spcBef>
            </a:pPr>
            <a:endParaRPr lang="en-US" dirty="0"/>
          </a:p>
          <a:p>
            <a:pPr eaLnBrk="1" hangingPunct="1">
              <a:spcBef>
                <a:spcPct val="0"/>
              </a:spcBef>
            </a:pPr>
            <a:r>
              <a:rPr lang="en-US" dirty="0" smtClean="0"/>
              <a:t>Note that even the 82XRT entry level Celeron G540 CPU outperforms the Core 2 Quad CPU on the 80 XRT</a:t>
            </a:r>
          </a:p>
          <a:p>
            <a:pPr eaLnBrk="1" hangingPunct="1">
              <a:spcBef>
                <a:spcPct val="0"/>
              </a:spcBef>
            </a:pPr>
            <a:endParaRPr lang="en-US" dirty="0"/>
          </a:p>
          <a:p>
            <a:pPr eaLnBrk="1" hangingPunct="1">
              <a:spcBef>
                <a:spcPct val="0"/>
              </a:spcBef>
            </a:pPr>
            <a:r>
              <a:rPr lang="en-US" dirty="0" smtClean="0"/>
              <a:t>Again the key take away is that the 82XRT performance increase is significant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txBox="1">
            <a:spLocks noGrp="1" noChangeArrowheads="1"/>
          </p:cNvSpPr>
          <p:nvPr/>
        </p:nvSpPr>
        <p:spPr bwMode="auto">
          <a:xfrm>
            <a:off x="0" y="8829966"/>
            <a:ext cx="2971800" cy="464820"/>
          </a:xfrm>
          <a:prstGeom prst="rect">
            <a:avLst/>
          </a:prstGeom>
          <a:noFill/>
          <a:ln w="9525">
            <a:noFill/>
            <a:miter lim="800000"/>
            <a:headEnd/>
            <a:tailEnd/>
          </a:ln>
        </p:spPr>
        <p:txBody>
          <a:bodyPr lIns="92830" tIns="46415" rIns="92830" bIns="46415" anchor="b"/>
          <a:lstStyle/>
          <a:p>
            <a:pPr eaLnBrk="0" hangingPunct="0"/>
            <a:r>
              <a:rPr lang="en-US" sz="1200">
                <a:solidFill>
                  <a:srgbClr val="000000"/>
                </a:solidFill>
              </a:rPr>
              <a:t>NCR Confidential</a:t>
            </a:r>
          </a:p>
        </p:txBody>
      </p:sp>
      <p:sp>
        <p:nvSpPr>
          <p:cNvPr id="32771" name="Rectangle 7"/>
          <p:cNvSpPr txBox="1">
            <a:spLocks noGrp="1" noChangeArrowheads="1"/>
          </p:cNvSpPr>
          <p:nvPr/>
        </p:nvSpPr>
        <p:spPr bwMode="auto">
          <a:xfrm>
            <a:off x="3884613" y="8829966"/>
            <a:ext cx="2971800" cy="464820"/>
          </a:xfrm>
          <a:prstGeom prst="rect">
            <a:avLst/>
          </a:prstGeom>
          <a:noFill/>
          <a:ln w="9525">
            <a:noFill/>
            <a:miter lim="800000"/>
            <a:headEnd/>
            <a:tailEnd/>
          </a:ln>
        </p:spPr>
        <p:txBody>
          <a:bodyPr lIns="92830" tIns="46415" rIns="92830" bIns="46415" anchor="b"/>
          <a:lstStyle/>
          <a:p>
            <a:pPr algn="r" eaLnBrk="0" hangingPunct="0"/>
            <a:fld id="{03207E19-5C49-421F-9992-0B68A650716F}" type="slidenum">
              <a:rPr lang="en-US" sz="1200">
                <a:solidFill>
                  <a:srgbClr val="000000"/>
                </a:solidFill>
              </a:rPr>
              <a:pPr algn="r" eaLnBrk="0" hangingPunct="0"/>
              <a:t>12</a:t>
            </a:fld>
            <a:endParaRPr lang="en-US" sz="1200">
              <a:solidFill>
                <a:srgbClr val="000000"/>
              </a:solidFill>
            </a:endParaRPr>
          </a:p>
        </p:txBody>
      </p:sp>
      <p:sp>
        <p:nvSpPr>
          <p:cNvPr id="32772" name="Rectangle 2"/>
          <p:cNvSpPr>
            <a:spLocks noGrp="1" noRot="1" noChangeAspect="1" noChangeArrowheads="1" noTextEdit="1"/>
          </p:cNvSpPr>
          <p:nvPr>
            <p:ph type="sldImg"/>
          </p:nvPr>
        </p:nvSpPr>
        <p:spPr bwMode="auto">
          <a:xfrm>
            <a:off x="355600" y="695325"/>
            <a:ext cx="6196013" cy="3486150"/>
          </a:xfrm>
          <a:noFill/>
          <a:ln>
            <a:solidFill>
              <a:srgbClr val="000000"/>
            </a:solidFill>
            <a:miter lim="800000"/>
            <a:headEnd/>
            <a:tailEnd/>
          </a:ln>
        </p:spPr>
      </p:sp>
      <p:sp>
        <p:nvSpPr>
          <p:cNvPr id="2" name="Notes Placeholder 1"/>
          <p:cNvSpPr>
            <a:spLocks noGrp="1"/>
          </p:cNvSpPr>
          <p:nvPr>
            <p:ph type="body" sz="quarter" idx="10"/>
          </p:nvPr>
        </p:nvSpPr>
        <p:spPr/>
        <p:txBody>
          <a:bodyPr/>
          <a:lstStyle/>
          <a:p>
            <a:pPr>
              <a:lnSpc>
                <a:spcPct val="90000"/>
              </a:lnSpc>
            </a:pPr>
            <a:r>
              <a:rPr lang="en-US" dirty="0"/>
              <a:t>The Core-i5 2400 CPU has some unique features:</a:t>
            </a:r>
          </a:p>
          <a:p>
            <a:pPr>
              <a:lnSpc>
                <a:spcPct val="90000"/>
              </a:lnSpc>
              <a:buFontTx/>
              <a:buChar char="•"/>
            </a:pPr>
            <a:r>
              <a:rPr lang="en-US" dirty="0"/>
              <a:t>As mentioned previously, the Core-i5 CPU carries the Intel </a:t>
            </a:r>
            <a:r>
              <a:rPr lang="en-US" dirty="0" err="1"/>
              <a:t>vPro</a:t>
            </a:r>
            <a:r>
              <a:rPr lang="en-US" dirty="0"/>
              <a:t> branding.  This means that there are several Intel “Best in Class” for business technologies included; such as Turbo Boost, Keyboard Video Mouse (KVM), Trusted Execution Technology (TXT), and Virtualization Technology with additional capability.  </a:t>
            </a:r>
          </a:p>
          <a:p>
            <a:pPr>
              <a:lnSpc>
                <a:spcPct val="90000"/>
              </a:lnSpc>
              <a:buFontTx/>
              <a:buChar char="•"/>
            </a:pPr>
            <a:r>
              <a:rPr lang="en-US" dirty="0"/>
              <a:t>Turbo Boost 2.0 enables the Core-i5 2400 CPU to automatically increase its clock speed (from 3.1GHz to 3.4GHz) if the application demands.</a:t>
            </a:r>
          </a:p>
          <a:p>
            <a:pPr>
              <a:lnSpc>
                <a:spcPct val="90000"/>
              </a:lnSpc>
              <a:buFontTx/>
              <a:buChar char="•"/>
            </a:pPr>
            <a:r>
              <a:rPr lang="en-US" dirty="0"/>
              <a:t>KVM - A Remote Console can open a session with an Intel AMT platform and control the platform using a mouse and keyboard and display at the console what is displayed on the local monitor.  Think of it as “PC Anywhere” capability through the “out of band channel” enabled by AMT.</a:t>
            </a:r>
          </a:p>
          <a:p>
            <a:pPr>
              <a:lnSpc>
                <a:spcPct val="90000"/>
              </a:lnSpc>
              <a:buFontTx/>
              <a:buChar char="•"/>
            </a:pPr>
            <a:r>
              <a:rPr lang="en-US" dirty="0"/>
              <a:t>TXT can help provide protection against malicious software attacks.</a:t>
            </a:r>
          </a:p>
          <a:p>
            <a:pPr>
              <a:lnSpc>
                <a:spcPct val="90000"/>
              </a:lnSpc>
              <a:buFontTx/>
              <a:buChar char="•"/>
            </a:pPr>
            <a:r>
              <a:rPr lang="en-US" dirty="0"/>
              <a:t>Virtualization Technology (VT) enables hardware support for secure virtual machines (one box can run multiple independent OS environments).  All 82XRT CPUs support VT.  The Core-i5 2400 CPU supports VT-d, which allows a virtual machine to "own" an IO device so that other virtual machines can't access it.</a:t>
            </a:r>
          </a:p>
          <a:p>
            <a:pPr>
              <a:lnSpc>
                <a:spcPct val="90000"/>
              </a:lnSpc>
              <a:buFontTx/>
              <a:buChar char="•"/>
            </a:pPr>
            <a:r>
              <a:rPr lang="en-US" dirty="0"/>
              <a:t>The Core-i5 2400 also offers AES-NI encryption (helps storage/</a:t>
            </a:r>
            <a:r>
              <a:rPr lang="en-US" dirty="0" err="1"/>
              <a:t>BitLocker</a:t>
            </a:r>
            <a:r>
              <a:rPr lang="en-US" dirty="0"/>
              <a:t>, internet security, </a:t>
            </a:r>
            <a:r>
              <a:rPr lang="en-US" dirty="0" err="1"/>
              <a:t>etc</a:t>
            </a:r>
            <a:r>
              <a:rPr lang="en-US" dirty="0"/>
              <a:t>) by accelerating encryption/decryption speed by 10x over software solutions</a:t>
            </a:r>
          </a:p>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dirty="0"/>
              <a:t>Let’s talk about the advanced technology in the 82XRT:</a:t>
            </a:r>
          </a:p>
          <a:p>
            <a:pPr>
              <a:buFontTx/>
              <a:buChar char="•"/>
            </a:pPr>
            <a:r>
              <a:rPr lang="en-US" dirty="0"/>
              <a:t>The 82XRT offers DDR3 memory which is faster than DDR2 and also consumes about 6%-7% less power.</a:t>
            </a:r>
          </a:p>
          <a:p>
            <a:pPr>
              <a:buFontTx/>
              <a:buChar char="•"/>
            </a:pPr>
            <a:r>
              <a:rPr lang="en-US" dirty="0"/>
              <a:t>The SATA interface now operates at 6Gb/s which is twice as fast as previous generation</a:t>
            </a:r>
          </a:p>
          <a:p>
            <a:pPr>
              <a:buFontTx/>
              <a:buChar char="•"/>
            </a:pPr>
            <a:r>
              <a:rPr lang="en-US" dirty="0"/>
              <a:t>The Graphics capability on the 82XRT is improved dramatically.  NCR benchmarks show a 3x-4x improvement in 3D graphics performance comparing 7606 to 7459.  3D support includes DirectX 10.1 and OpenGL 3.0 (7459 Talladega supports DirectX 9.0c and OpenGL 1.4)</a:t>
            </a:r>
          </a:p>
          <a:p>
            <a:pPr>
              <a:buFontTx/>
              <a:buChar char="•"/>
            </a:pPr>
            <a:r>
              <a:rPr lang="en-US" dirty="0"/>
              <a:t>Additional enhancements for video encoding (i.e. for capturing video from an attached camera) and </a:t>
            </a:r>
            <a:r>
              <a:rPr lang="en-US" dirty="0" err="1"/>
              <a:t>BluRay</a:t>
            </a:r>
            <a:r>
              <a:rPr lang="en-US" dirty="0"/>
              <a:t> playback</a:t>
            </a:r>
          </a:p>
          <a:p>
            <a:pPr>
              <a:buFontTx/>
              <a:buChar char="•"/>
            </a:pPr>
            <a:r>
              <a:rPr lang="en-US" dirty="0"/>
              <a:t>The Celeron G540 and Pentium G850 have Intel HD Graphics and the Core-i3 2120 and Core-i5 2400 have Intel HD Graphics 2000 which has even higher performance.</a:t>
            </a:r>
          </a:p>
          <a:p>
            <a:pPr>
              <a:buFontTx/>
              <a:buChar char="•"/>
            </a:pPr>
            <a:r>
              <a:rPr lang="en-US" dirty="0"/>
              <a:t>In addition to DVI and VGA, the 82XRT offers Display Port for a total of three video interfaces on board.</a:t>
            </a:r>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dirty="0"/>
              <a:t>Advanced storage technology includes: </a:t>
            </a:r>
          </a:p>
          <a:p>
            <a:pPr>
              <a:buFontTx/>
              <a:buChar char="•"/>
            </a:pPr>
            <a:r>
              <a:rPr lang="en-US" dirty="0"/>
              <a:t> Next generation SATA interface at 6 Gb/s, which is two times faster than 3 Gb/s SATA, and three times faster than Parallel ATA.</a:t>
            </a:r>
          </a:p>
          <a:p>
            <a:r>
              <a:rPr lang="en-US" dirty="0"/>
              <a:t> </a:t>
            </a:r>
          </a:p>
          <a:p>
            <a:r>
              <a:rPr lang="en-US" dirty="0"/>
              <a:t>Storage Options include:</a:t>
            </a:r>
          </a:p>
          <a:p>
            <a:pPr>
              <a:buFontTx/>
              <a:buChar char="•"/>
            </a:pPr>
            <a:r>
              <a:rPr lang="en-US" dirty="0"/>
              <a:t>Single or dual 250GB or 500GB SATA disk drives with onboard RAID </a:t>
            </a:r>
          </a:p>
          <a:p>
            <a:pPr>
              <a:buFontTx/>
              <a:buChar char="•"/>
            </a:pPr>
            <a:r>
              <a:rPr lang="en-US" dirty="0"/>
              <a:t> Option for single or dual 2.5” 40GB Intel SATA Solid State Drive (SSD).</a:t>
            </a:r>
          </a:p>
          <a:p>
            <a:pPr>
              <a:buFontTx/>
              <a:buChar char="•"/>
            </a:pPr>
            <a:r>
              <a:rPr lang="en-US" dirty="0"/>
              <a:t>A Quick Swap SATA Dock provides cable-free replacement of front-accessible hard disk drives (HDD) or solid state drive (SSD)</a:t>
            </a:r>
          </a:p>
          <a:p>
            <a:pPr>
              <a:buFontTx/>
              <a:buChar char="•"/>
            </a:pPr>
            <a:r>
              <a:rPr lang="en-US" dirty="0"/>
              <a:t>An optional writable CD/DVD ROM optical drive</a:t>
            </a:r>
          </a:p>
          <a:p>
            <a:pPr>
              <a:buFontTx/>
              <a:buChar char="•"/>
            </a:pPr>
            <a:endParaRPr lang="en-US" dirty="0"/>
          </a:p>
          <a:p>
            <a:r>
              <a:rPr lang="en-US" b="1" dirty="0"/>
              <a:t>Note:</a:t>
            </a:r>
          </a:p>
          <a:p>
            <a:r>
              <a:rPr lang="en-US" dirty="0"/>
              <a:t>The XRT features the hybrid Intel Matrix RAID configuration.  RAID versions supported include:</a:t>
            </a:r>
          </a:p>
          <a:p>
            <a:pPr>
              <a:buFontTx/>
              <a:buChar char="•"/>
            </a:pPr>
            <a:r>
              <a:rPr lang="en-US" dirty="0"/>
              <a:t>  RAID 0 (striped) for increased performance and</a:t>
            </a:r>
          </a:p>
          <a:p>
            <a:pPr>
              <a:buFontTx/>
              <a:buChar char="•"/>
            </a:pPr>
            <a:r>
              <a:rPr lang="en-US" dirty="0"/>
              <a:t>  RAID 1 (mirrored) for added reliability</a:t>
            </a:r>
          </a:p>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 name="Notes Placeholder 1"/>
          <p:cNvSpPr>
            <a:spLocks noGrp="1"/>
          </p:cNvSpPr>
          <p:nvPr>
            <p:ph type="body" sz="quarter" idx="10"/>
          </p:nvPr>
        </p:nvSpPr>
        <p:spPr/>
        <p:txBody>
          <a:bodyPr/>
          <a:lstStyle/>
          <a:p>
            <a:pPr>
              <a:lnSpc>
                <a:spcPct val="90000"/>
              </a:lnSpc>
              <a:buFontTx/>
              <a:buChar char="•"/>
            </a:pPr>
            <a:r>
              <a:rPr lang="en-US" dirty="0"/>
              <a:t>Intel’s 2</a:t>
            </a:r>
            <a:r>
              <a:rPr lang="en-US" baseline="30000" dirty="0"/>
              <a:t>nd</a:t>
            </a:r>
            <a:r>
              <a:rPr lang="en-US" dirty="0"/>
              <a:t> Generation Core processor’s micro-architecture enable significant gains in energy efficiency.  </a:t>
            </a:r>
          </a:p>
          <a:p>
            <a:pPr>
              <a:lnSpc>
                <a:spcPct val="90000"/>
              </a:lnSpc>
              <a:buFontTx/>
              <a:buChar char="•"/>
            </a:pPr>
            <a:r>
              <a:rPr lang="en-US" dirty="0"/>
              <a:t>The new CPUs now incorporate the graphics and other capabilities previously handled in the Northbridge (one of the two chips in the core logic </a:t>
            </a:r>
            <a:br>
              <a:rPr lang="en-US" dirty="0"/>
            </a:br>
            <a:r>
              <a:rPr lang="en-US" dirty="0"/>
              <a:t>of older motherboard chipsets like the Q965 Express in the 80XRT)  thereby eliminating the power used by the Northbridge (~22 watts).</a:t>
            </a:r>
          </a:p>
          <a:p>
            <a:pPr>
              <a:lnSpc>
                <a:spcPct val="90000"/>
              </a:lnSpc>
              <a:buFontTx/>
              <a:buChar char="•"/>
            </a:pPr>
            <a:r>
              <a:rPr lang="en-US" dirty="0"/>
              <a:t>In addition, in release 1.1 we introduced the 80 Plus Gold power supply.  This power supply is more efficient than the 80 PLUS power supply in </a:t>
            </a:r>
            <a:r>
              <a:rPr lang="en-US" dirty="0" err="1"/>
              <a:t>Rel</a:t>
            </a:r>
            <a:r>
              <a:rPr lang="en-US" dirty="0"/>
              <a:t> 1.0.</a:t>
            </a:r>
          </a:p>
          <a:p>
            <a:pPr>
              <a:lnSpc>
                <a:spcPct val="90000"/>
              </a:lnSpc>
              <a:buFontTx/>
              <a:buChar char="•"/>
            </a:pPr>
            <a:r>
              <a:rPr lang="en-US" dirty="0"/>
              <a:t>As a result the 82XRT has improved energy efficiency over the 80XRT.</a:t>
            </a:r>
          </a:p>
          <a:p>
            <a:pPr>
              <a:lnSpc>
                <a:spcPct val="90000"/>
              </a:lnSpc>
              <a:buFontTx/>
              <a:buChar char="•"/>
            </a:pPr>
            <a:r>
              <a:rPr lang="en-US" dirty="0"/>
              <a:t>As you can see, when comparing the 80XRT model with the Pentium Dual Core E5300 CPU to the 82XRT model with the Pentium G850 (also dual core), there is a 40% energy savings when in idle mode and 25% energy savings in operating mode.</a:t>
            </a:r>
          </a:p>
          <a:p>
            <a:pPr>
              <a:lnSpc>
                <a:spcPct val="90000"/>
              </a:lnSpc>
              <a:buFontTx/>
              <a:buChar char="•"/>
            </a:pPr>
            <a:r>
              <a:rPr lang="en-US" dirty="0"/>
              <a:t>And, of course we support low power states via the ACPI standard.</a:t>
            </a:r>
          </a:p>
          <a:p>
            <a:pPr>
              <a:lnSpc>
                <a:spcPct val="90000"/>
              </a:lnSpc>
              <a:buFontTx/>
              <a:buChar char="•"/>
            </a:pPr>
            <a:r>
              <a:rPr lang="en-US" dirty="0"/>
              <a:t>This increased energy efficiency translates to an improved bottom line.</a:t>
            </a:r>
          </a:p>
          <a:p>
            <a:pPr>
              <a:lnSpc>
                <a:spcPct val="90000"/>
              </a:lnSpc>
              <a:buFontTx/>
              <a:buChar char="•"/>
            </a:pPr>
            <a:r>
              <a:rPr lang="en-US" dirty="0"/>
              <a:t>Note to presenter:  Estimated savings per terminal of the 82XRT with Q67 Express chipset and the 80 Plus Gold power supply compared to the 80XRT with Q965 Express chipset and the 80 Plus power supply is about $18 per terminal per year.  On an estate with 1,000 terminals this is significant $18k per year (store operating 18 hours per day).</a:t>
            </a:r>
          </a:p>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1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The 82XRT offers the maximum connectivity options and expansion capability.</a:t>
            </a:r>
          </a:p>
          <a:p>
            <a:pPr eaLnBrk="1" hangingPunct="1">
              <a:spcBef>
                <a:spcPct val="0"/>
              </a:spcBef>
            </a:pPr>
            <a:endParaRPr lang="en-US" smtClean="0"/>
          </a:p>
          <a:p>
            <a:pPr eaLnBrk="1" hangingPunct="1">
              <a:spcBef>
                <a:spcPct val="0"/>
              </a:spcBef>
            </a:pPr>
            <a:r>
              <a:rPr lang="en-US" smtClean="0"/>
              <a:t>Compared to the 80XRT we have added:</a:t>
            </a:r>
          </a:p>
          <a:p>
            <a:pPr eaLnBrk="1" hangingPunct="1">
              <a:spcBef>
                <a:spcPct val="0"/>
              </a:spcBef>
              <a:buFontTx/>
              <a:buChar char="-"/>
            </a:pPr>
            <a:r>
              <a:rPr lang="en-US" smtClean="0"/>
              <a:t> 4 additional 5v USB</a:t>
            </a:r>
          </a:p>
          <a:p>
            <a:pPr eaLnBrk="1" hangingPunct="1">
              <a:spcBef>
                <a:spcPct val="0"/>
              </a:spcBef>
              <a:buFontTx/>
              <a:buChar char="-"/>
            </a:pPr>
            <a:r>
              <a:rPr lang="en-US" smtClean="0"/>
              <a:t> A 3</a:t>
            </a:r>
            <a:r>
              <a:rPr lang="en-US" baseline="30000" smtClean="0"/>
              <a:t>rd</a:t>
            </a:r>
            <a:r>
              <a:rPr lang="en-US" smtClean="0"/>
              <a:t> video interface; Display Port</a:t>
            </a:r>
          </a:p>
          <a:p>
            <a:pPr eaLnBrk="1" hangingPunct="1">
              <a:spcBef>
                <a:spcPct val="0"/>
              </a:spcBef>
              <a:buFontTx/>
              <a:buChar char="-"/>
            </a:pPr>
            <a:r>
              <a:rPr lang="en-US" smtClean="0"/>
              <a:t> A Kensington Lock slot for security</a:t>
            </a:r>
          </a:p>
          <a:p>
            <a:pPr eaLnBrk="1" hangingPunct="1">
              <a:spcBef>
                <a:spcPct val="0"/>
              </a:spcBef>
              <a:buFontTx/>
              <a:buChar char="-"/>
            </a:pPr>
            <a:endParaRPr lang="en-US" smtClean="0"/>
          </a:p>
          <a:p>
            <a:pPr eaLnBrk="1" hangingPunct="1">
              <a:spcBef>
                <a:spcPct val="0"/>
              </a:spcBef>
            </a:pPr>
            <a:r>
              <a:rPr lang="en-US" smtClean="0"/>
              <a:t>Compared to the 80XRT we have removed:</a:t>
            </a:r>
          </a:p>
          <a:p>
            <a:pPr eaLnBrk="1" hangingPunct="1">
              <a:spcBef>
                <a:spcPct val="0"/>
              </a:spcBef>
              <a:buFontTx/>
              <a:buChar char="-"/>
            </a:pPr>
            <a:r>
              <a:rPr lang="en-US" smtClean="0"/>
              <a:t> Parallel Port</a:t>
            </a:r>
          </a:p>
          <a:p>
            <a:pPr eaLnBrk="1" hangingPunct="1">
              <a:spcBef>
                <a:spcPct val="0"/>
              </a:spcBef>
              <a:buFontTx/>
              <a:buChar char="-"/>
            </a:pPr>
            <a:r>
              <a:rPr lang="en-US" smtClean="0"/>
              <a:t> 1 PS/2 port</a:t>
            </a:r>
          </a:p>
          <a:p>
            <a:pPr eaLnBrk="1" hangingPunct="1">
              <a:spcBef>
                <a:spcPct val="0"/>
              </a:spcBef>
              <a:buFontTx/>
              <a:buChar char="-"/>
            </a:pPr>
            <a:r>
              <a:rPr lang="en-US" smtClean="0"/>
              <a:t> PCI Internal riser card is now a separate feature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dirty="0"/>
              <a:t>The XRT features improved front accessible features including:</a:t>
            </a:r>
          </a:p>
          <a:p>
            <a:pPr>
              <a:buFontTx/>
              <a:buChar char="•"/>
            </a:pPr>
            <a:r>
              <a:rPr lang="en-US" dirty="0"/>
              <a:t> powered USB port</a:t>
            </a:r>
          </a:p>
          <a:p>
            <a:pPr>
              <a:buFontTx/>
              <a:buChar char="•"/>
            </a:pPr>
            <a:r>
              <a:rPr lang="en-US" dirty="0"/>
              <a:t> headphone jack</a:t>
            </a:r>
          </a:p>
          <a:p>
            <a:pPr>
              <a:buFontTx/>
              <a:buChar char="•"/>
            </a:pPr>
            <a:r>
              <a:rPr lang="en-US" dirty="0"/>
              <a:t> optional optical drive</a:t>
            </a:r>
          </a:p>
          <a:p>
            <a:pPr>
              <a:buFontTx/>
              <a:buChar char="•"/>
            </a:pPr>
            <a:r>
              <a:rPr lang="en-US" dirty="0"/>
              <a:t> SATA hard drive docks secured behind a locking front panel</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 name="Notes Placeholder 1"/>
          <p:cNvSpPr>
            <a:spLocks noGrp="1"/>
          </p:cNvSpPr>
          <p:nvPr>
            <p:ph type="body" sz="quarter" idx="10"/>
          </p:nvPr>
        </p:nvSpPr>
        <p:spPr/>
        <p:txBody>
          <a:bodyPr/>
          <a:lstStyle/>
          <a:p>
            <a:r>
              <a:rPr lang="en-US" dirty="0"/>
              <a:t>All NCR </a:t>
            </a:r>
            <a:r>
              <a:rPr lang="en-US" dirty="0" err="1"/>
              <a:t>RealPOS</a:t>
            </a:r>
            <a:r>
              <a:rPr lang="en-US" dirty="0"/>
              <a:t> Terminals are truly purpose built and designed to be retail hardened.  We test our products to the highest standards to ensure successful, long term operation in harsh retail environments.</a:t>
            </a:r>
          </a:p>
          <a:p>
            <a:endParaRPr lang="en-US" dirty="0"/>
          </a:p>
          <a:p>
            <a:r>
              <a:rPr lang="en-US" dirty="0"/>
              <a:t>In some cases we test our products to NCR standards that are over and above the legal requirement.  For example, we perform Electro Static Discharge testing on the 82XRT up to 15KVa.  The legal standard is only up to 8KVa.</a:t>
            </a:r>
          </a:p>
          <a:p>
            <a:endParaRPr lang="en-US" dirty="0"/>
          </a:p>
          <a:p>
            <a:r>
              <a:rPr lang="en-US" dirty="0"/>
              <a:t>Note to presenter:  This is a good time to show the Retail Hardened video clip as it does an excellent job of communicating the NCR Retail Hardened story.</a:t>
            </a:r>
          </a:p>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txBox="1">
            <a:spLocks noGrp="1" noChangeArrowheads="1"/>
          </p:cNvSpPr>
          <p:nvPr/>
        </p:nvSpPr>
        <p:spPr bwMode="auto">
          <a:xfrm>
            <a:off x="3886200" y="8831580"/>
            <a:ext cx="2971800" cy="464820"/>
          </a:xfrm>
          <a:prstGeom prst="rect">
            <a:avLst/>
          </a:prstGeom>
          <a:noFill/>
          <a:ln w="9525">
            <a:noFill/>
            <a:miter lim="800000"/>
            <a:headEnd/>
            <a:tailEnd/>
          </a:ln>
        </p:spPr>
        <p:txBody>
          <a:bodyPr lIns="92830" tIns="46415" rIns="92830" bIns="46415" anchor="b"/>
          <a:lstStyle/>
          <a:p>
            <a:pPr algn="r" eaLnBrk="0" hangingPunct="0"/>
            <a:fld id="{20AD4408-41FE-4FD3-AFD5-91663178E0D8}" type="slidenum">
              <a:rPr lang="en-US" sz="1200">
                <a:latin typeface="Times New Roman" pitchFamily="18" charset="0"/>
              </a:rPr>
              <a:pPr algn="r" eaLnBrk="0" hangingPunct="0"/>
              <a:t>19</a:t>
            </a:fld>
            <a:endParaRPr lang="en-US" sz="1200">
              <a:latin typeface="Times New Roman" pitchFamily="18" charset="0"/>
            </a:endParaRPr>
          </a:p>
        </p:txBody>
      </p:sp>
      <p:sp>
        <p:nvSpPr>
          <p:cNvPr id="368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Like the 80XRT, the 82XRT continues to offer best-in-class serviceability.</a:t>
            </a:r>
          </a:p>
          <a:p>
            <a:pPr eaLnBrk="1" hangingPunct="1">
              <a:spcBef>
                <a:spcPct val="0"/>
              </a:spcBef>
            </a:pPr>
            <a:endParaRPr lang="en-US" dirty="0" smtClean="0"/>
          </a:p>
          <a:p>
            <a:pPr eaLnBrk="1" hangingPunct="1">
              <a:spcBef>
                <a:spcPct val="0"/>
              </a:spcBef>
            </a:pPr>
            <a:r>
              <a:rPr lang="en-US" dirty="0" smtClean="0"/>
              <a:t>Key features include;</a:t>
            </a:r>
          </a:p>
          <a:p>
            <a:pPr eaLnBrk="1" hangingPunct="1">
              <a:spcBef>
                <a:spcPct val="0"/>
              </a:spcBef>
            </a:pPr>
            <a:r>
              <a:rPr lang="en-US" dirty="0" smtClean="0"/>
              <a:t> </a:t>
            </a:r>
          </a:p>
          <a:p>
            <a:pPr eaLnBrk="1" hangingPunct="1">
              <a:spcBef>
                <a:spcPct val="0"/>
              </a:spcBef>
              <a:buFontTx/>
              <a:buChar char="-"/>
            </a:pPr>
            <a:r>
              <a:rPr lang="en-US" dirty="0" smtClean="0"/>
              <a:t> EZ-Glide </a:t>
            </a:r>
            <a:r>
              <a:rPr lang="en-US" dirty="0"/>
              <a:t>Design with front slide out cabinet for integrated configurations.</a:t>
            </a:r>
          </a:p>
          <a:p>
            <a:pPr eaLnBrk="1" hangingPunct="1">
              <a:spcBef>
                <a:spcPct val="0"/>
              </a:spcBef>
            </a:pPr>
            <a:r>
              <a:rPr lang="en-US" dirty="0"/>
              <a:t>Excellent Serviceability is a key differentiator of the 82XRT terminal.</a:t>
            </a:r>
          </a:p>
          <a:p>
            <a:pPr eaLnBrk="1" hangingPunct="1">
              <a:spcBef>
                <a:spcPct val="0"/>
              </a:spcBef>
            </a:pPr>
            <a:r>
              <a:rPr lang="en-US" dirty="0" smtClean="0"/>
              <a:t>- Front </a:t>
            </a:r>
            <a:r>
              <a:rPr lang="en-US" dirty="0"/>
              <a:t>access to both hard disk drives.  Either drive can be easily swapped in matter of seconds.</a:t>
            </a:r>
          </a:p>
          <a:p>
            <a:pPr eaLnBrk="1" hangingPunct="1">
              <a:spcBef>
                <a:spcPct val="0"/>
              </a:spcBef>
              <a:buFontTx/>
              <a:buChar char="-"/>
            </a:pPr>
            <a:r>
              <a:rPr lang="en-US" dirty="0" smtClean="0"/>
              <a:t> Tool Free Access to internal components (motherboard, power supply, memory, </a:t>
            </a:r>
            <a:r>
              <a:rPr lang="en-US" dirty="0" err="1" smtClean="0"/>
              <a:t>etc</a:t>
            </a:r>
            <a:r>
              <a:rPr lang="en-US" dirty="0" smtClean="0"/>
              <a:t>)</a:t>
            </a:r>
          </a:p>
          <a:p>
            <a:pPr eaLnBrk="1" hangingPunct="1">
              <a:spcBef>
                <a:spcPct val="0"/>
              </a:spcBef>
              <a:buFontTx/>
              <a:buChar char="-"/>
            </a:pPr>
            <a:endParaRPr lang="en-US" dirty="0"/>
          </a:p>
          <a:p>
            <a:pPr eaLnBrk="1" hangingPunct="1">
              <a:spcBef>
                <a:spcPct val="0"/>
              </a:spcBef>
            </a:pPr>
            <a:r>
              <a:rPr lang="en-US" dirty="0" smtClean="0"/>
              <a:t>Excellent serviceability is a design hallmark of NCR </a:t>
            </a:r>
            <a:r>
              <a:rPr lang="en-US" dirty="0" err="1" smtClean="0"/>
              <a:t>RealPOS</a:t>
            </a:r>
            <a:r>
              <a:rPr lang="en-US" dirty="0" smtClean="0"/>
              <a:t> terminals and is a key competitive differentiator.</a:t>
            </a:r>
          </a:p>
          <a:p>
            <a:pPr eaLnBrk="1" hangingPunct="1">
              <a:spcBef>
                <a:spcPct val="0"/>
              </a:spcBef>
            </a:pPr>
            <a:r>
              <a:rPr lang="en-US" dirty="0" smtClean="0"/>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7"/>
          <p:cNvSpPr txBox="1">
            <a:spLocks noGrp="1" noChangeArrowheads="1"/>
          </p:cNvSpPr>
          <p:nvPr/>
        </p:nvSpPr>
        <p:spPr bwMode="auto">
          <a:xfrm>
            <a:off x="3884613" y="8829966"/>
            <a:ext cx="2971800" cy="464820"/>
          </a:xfrm>
          <a:prstGeom prst="rect">
            <a:avLst/>
          </a:prstGeom>
          <a:noFill/>
          <a:ln w="9525">
            <a:noFill/>
            <a:miter lim="800000"/>
            <a:headEnd/>
            <a:tailEnd/>
          </a:ln>
        </p:spPr>
        <p:txBody>
          <a:bodyPr lIns="92830" tIns="46415" rIns="92830" bIns="46415" anchor="b"/>
          <a:lstStyle/>
          <a:p>
            <a:pPr algn="r" eaLnBrk="0" hangingPunct="0"/>
            <a:fld id="{8BCEA2EF-66A2-4D1B-A194-D966838A8097}" type="slidenum">
              <a:rPr lang="en-US" sz="1200">
                <a:latin typeface="Times New Roman" pitchFamily="18" charset="0"/>
              </a:rPr>
              <a:pPr algn="r" eaLnBrk="0" hangingPunct="0"/>
              <a:t>2</a:t>
            </a:fld>
            <a:endParaRPr lang="en-US" sz="1200">
              <a:latin typeface="Times New Roman" pitchFamily="18" charset="0"/>
            </a:endParaRPr>
          </a:p>
        </p:txBody>
      </p:sp>
      <p:sp>
        <p:nvSpPr>
          <p:cNvPr id="10242" name="Rectangle 2"/>
          <p:cNvSpPr>
            <a:spLocks noGrp="1" noRot="1" noChangeAspect="1" noChangeArrowheads="1" noTextEdit="1"/>
          </p:cNvSpPr>
          <p:nvPr>
            <p:ph type="sldImg"/>
          </p:nvPr>
        </p:nvSpPr>
        <p:spPr bwMode="auto">
          <a:xfrm>
            <a:off x="349250" y="723900"/>
            <a:ext cx="6192838" cy="3484563"/>
          </a:xfrm>
          <a:noFill/>
          <a:ln>
            <a:solidFill>
              <a:srgbClr val="000000"/>
            </a:solidFill>
            <a:miter lim="800000"/>
            <a:headEnd/>
            <a:tailEnd/>
          </a:ln>
        </p:spPr>
      </p:sp>
      <p:sp>
        <p:nvSpPr>
          <p:cNvPr id="102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NCR </a:t>
            </a:r>
            <a:r>
              <a:rPr lang="en-US" dirty="0" err="1" smtClean="0"/>
              <a:t>RealPOS</a:t>
            </a:r>
            <a:r>
              <a:rPr lang="en-US" dirty="0" smtClean="0"/>
              <a:t> terminals are designed specifically for operation in various retail segments.</a:t>
            </a:r>
          </a:p>
          <a:p>
            <a:pPr eaLnBrk="1" hangingPunct="1">
              <a:spcBef>
                <a:spcPct val="0"/>
              </a:spcBef>
            </a:pPr>
            <a:endParaRPr lang="en-US" dirty="0"/>
          </a:p>
          <a:p>
            <a:pPr marL="171450" indent="-171450" eaLnBrk="1" hangingPunct="1">
              <a:spcBef>
                <a:spcPct val="0"/>
              </a:spcBef>
              <a:buFont typeface="Arial" pitchFamily="34" charset="0"/>
              <a:buChar char="•"/>
            </a:pPr>
            <a:r>
              <a:rPr lang="en-US" dirty="0" smtClean="0"/>
              <a:t>General Merchandise</a:t>
            </a:r>
          </a:p>
          <a:p>
            <a:pPr marL="171450" indent="-171450" eaLnBrk="1" hangingPunct="1">
              <a:spcBef>
                <a:spcPct val="0"/>
              </a:spcBef>
              <a:buFont typeface="Arial" pitchFamily="34" charset="0"/>
              <a:buChar char="•"/>
            </a:pPr>
            <a:r>
              <a:rPr lang="en-US" dirty="0" smtClean="0"/>
              <a:t>Food/Grocery</a:t>
            </a:r>
          </a:p>
          <a:p>
            <a:pPr marL="171450" indent="-171450" eaLnBrk="1" hangingPunct="1">
              <a:spcBef>
                <a:spcPct val="0"/>
              </a:spcBef>
              <a:buFont typeface="Arial" pitchFamily="34" charset="0"/>
              <a:buChar char="•"/>
            </a:pPr>
            <a:r>
              <a:rPr lang="en-US" dirty="0" smtClean="0"/>
              <a:t>Hospitality</a:t>
            </a:r>
          </a:p>
          <a:p>
            <a:pPr marL="171450" indent="-171450" eaLnBrk="1" hangingPunct="1">
              <a:spcBef>
                <a:spcPct val="0"/>
              </a:spcBef>
              <a:buFont typeface="Arial" pitchFamily="34" charset="0"/>
              <a:buChar char="•"/>
            </a:pPr>
            <a:r>
              <a:rPr lang="en-US" dirty="0" smtClean="0"/>
              <a:t>Convenience Stores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CFE5577C-5271-4F1D-9BEA-1EA2AC690265}" type="slidenum">
              <a:rPr lang="en-US" smtClean="0">
                <a:latin typeface="Times New Roman" pitchFamily="18" charset="0"/>
                <a:cs typeface="Arial" charset="0"/>
              </a:rPr>
              <a:pPr eaLnBrk="0" fontAlgn="base" hangingPunct="0">
                <a:spcBef>
                  <a:spcPct val="0"/>
                </a:spcBef>
                <a:spcAft>
                  <a:spcPct val="0"/>
                </a:spcAft>
              </a:pPr>
              <a:t>20</a:t>
            </a:fld>
            <a:endParaRPr lang="en-US" smtClean="0">
              <a:latin typeface="Times New Roman" pitchFamily="18" charset="0"/>
              <a:cs typeface="Arial" charset="0"/>
            </a:endParaRPr>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a:t>The </a:t>
            </a:r>
            <a:r>
              <a:rPr lang="en-US" dirty="0" err="1"/>
              <a:t>RealPOS</a:t>
            </a:r>
            <a:r>
              <a:rPr lang="en-US" dirty="0"/>
              <a:t> 82XRT also offers Multi-Tiered Manageability to facilitate ongoing support of the system and maximize uptime.</a:t>
            </a:r>
          </a:p>
          <a:p>
            <a:endParaRPr lang="en-US" dirty="0"/>
          </a:p>
          <a:p>
            <a:pPr>
              <a:buFontTx/>
              <a:buChar char="•"/>
            </a:pPr>
            <a:r>
              <a:rPr lang="en-US" dirty="0"/>
              <a:t>First, our LED dashboard illuminates letters in the front bezel when an issue is detected providing first level information to assist in troubleshooting.</a:t>
            </a:r>
          </a:p>
          <a:p>
            <a:pPr>
              <a:buFontTx/>
              <a:buChar char="•"/>
            </a:pPr>
            <a:r>
              <a:rPr lang="en-US" dirty="0"/>
              <a:t>Second, all 82XRT terminals offer Intel Active Management technology to enable communication to the terminal in an “out of band mode”.  This is available independent of the OS state or whether or not the terminal is in the “powered on” state.</a:t>
            </a:r>
          </a:p>
          <a:p>
            <a:pPr>
              <a:buFontTx/>
              <a:buChar char="•"/>
            </a:pPr>
            <a:r>
              <a:rPr lang="en-US" dirty="0"/>
              <a:t>And Third, NCR offers our Retail Systems Manager remote monitoring and management software package.</a:t>
            </a:r>
          </a:p>
          <a:p>
            <a:pPr eaLnBrk="1" hangingPunct="1">
              <a:spcBef>
                <a:spcPct val="0"/>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txBox="1">
            <a:spLocks noGrp="1" noChangeArrowheads="1"/>
          </p:cNvSpPr>
          <p:nvPr/>
        </p:nvSpPr>
        <p:spPr bwMode="auto">
          <a:xfrm>
            <a:off x="0" y="8829966"/>
            <a:ext cx="2971800" cy="464820"/>
          </a:xfrm>
          <a:prstGeom prst="rect">
            <a:avLst/>
          </a:prstGeom>
          <a:noFill/>
          <a:ln w="9525">
            <a:noFill/>
            <a:miter lim="800000"/>
            <a:headEnd/>
            <a:tailEnd/>
          </a:ln>
        </p:spPr>
        <p:txBody>
          <a:bodyPr lIns="92830" tIns="46415" rIns="92830" bIns="46415" anchor="b"/>
          <a:lstStyle/>
          <a:p>
            <a:pPr eaLnBrk="0" hangingPunct="0"/>
            <a:r>
              <a:rPr lang="en-US" sz="1200">
                <a:solidFill>
                  <a:srgbClr val="000000"/>
                </a:solidFill>
              </a:rPr>
              <a:t>NCR Confidential</a:t>
            </a:r>
          </a:p>
        </p:txBody>
      </p:sp>
      <p:sp>
        <p:nvSpPr>
          <p:cNvPr id="40963" name="Rectangle 7"/>
          <p:cNvSpPr txBox="1">
            <a:spLocks noGrp="1" noChangeArrowheads="1"/>
          </p:cNvSpPr>
          <p:nvPr/>
        </p:nvSpPr>
        <p:spPr bwMode="auto">
          <a:xfrm>
            <a:off x="3884613" y="8829966"/>
            <a:ext cx="2971800" cy="464820"/>
          </a:xfrm>
          <a:prstGeom prst="rect">
            <a:avLst/>
          </a:prstGeom>
          <a:noFill/>
          <a:ln w="9525">
            <a:noFill/>
            <a:miter lim="800000"/>
            <a:headEnd/>
            <a:tailEnd/>
          </a:ln>
        </p:spPr>
        <p:txBody>
          <a:bodyPr lIns="92830" tIns="46415" rIns="92830" bIns="46415" anchor="b"/>
          <a:lstStyle/>
          <a:p>
            <a:pPr algn="r" eaLnBrk="0" hangingPunct="0"/>
            <a:fld id="{2A599D0C-47DC-4330-B80A-A0E44C2F5A07}" type="slidenum">
              <a:rPr lang="en-US" sz="1200">
                <a:solidFill>
                  <a:srgbClr val="000000"/>
                </a:solidFill>
              </a:rPr>
              <a:pPr algn="r" eaLnBrk="0" hangingPunct="0"/>
              <a:t>21</a:t>
            </a:fld>
            <a:endParaRPr lang="en-US" sz="1200">
              <a:solidFill>
                <a:srgbClr val="000000"/>
              </a:solidFill>
            </a:endParaRPr>
          </a:p>
        </p:txBody>
      </p:sp>
      <p:sp>
        <p:nvSpPr>
          <p:cNvPr id="40964" name="Rectangle 7"/>
          <p:cNvSpPr txBox="1">
            <a:spLocks noGrp="1" noChangeArrowheads="1"/>
          </p:cNvSpPr>
          <p:nvPr/>
        </p:nvSpPr>
        <p:spPr bwMode="auto">
          <a:xfrm>
            <a:off x="3884613" y="8829966"/>
            <a:ext cx="2971800" cy="464820"/>
          </a:xfrm>
          <a:prstGeom prst="rect">
            <a:avLst/>
          </a:prstGeom>
          <a:noFill/>
          <a:ln w="9525">
            <a:noFill/>
            <a:miter lim="800000"/>
            <a:headEnd/>
            <a:tailEnd/>
          </a:ln>
        </p:spPr>
        <p:txBody>
          <a:bodyPr lIns="92822" tIns="46411" rIns="92822" bIns="46411" anchor="b"/>
          <a:lstStyle/>
          <a:p>
            <a:pPr algn="r" defTabSz="981483"/>
            <a:fld id="{5D4A0E90-28DB-413B-9877-38567AA3EBF5}" type="slidenum">
              <a:rPr lang="en-US" sz="1200">
                <a:solidFill>
                  <a:srgbClr val="000000"/>
                </a:solidFill>
              </a:rPr>
              <a:pPr algn="r" defTabSz="981483"/>
              <a:t>21</a:t>
            </a:fld>
            <a:endParaRPr lang="en-US" sz="1200">
              <a:solidFill>
                <a:srgbClr val="000000"/>
              </a:solidFill>
            </a:endParaRPr>
          </a:p>
        </p:txBody>
      </p:sp>
      <p:sp>
        <p:nvSpPr>
          <p:cNvPr id="40965" name="Rectangle 2"/>
          <p:cNvSpPr>
            <a:spLocks noGrp="1" noRot="1" noChangeAspect="1" noChangeArrowheads="1" noTextEdit="1"/>
          </p:cNvSpPr>
          <p:nvPr>
            <p:ph type="sldImg"/>
          </p:nvPr>
        </p:nvSpPr>
        <p:spPr bwMode="auto">
          <a:xfrm>
            <a:off x="333375" y="696913"/>
            <a:ext cx="6196013" cy="3486150"/>
          </a:xfrm>
          <a:noFill/>
          <a:ln>
            <a:solidFill>
              <a:srgbClr val="000000"/>
            </a:solidFill>
            <a:miter lim="800000"/>
            <a:headEnd/>
            <a:tailEnd/>
          </a:ln>
        </p:spPr>
      </p:sp>
      <p:sp>
        <p:nvSpPr>
          <p:cNvPr id="40966" name="Rectangle 3"/>
          <p:cNvSpPr>
            <a:spLocks noGrp="1" noChangeArrowheads="1"/>
          </p:cNvSpPr>
          <p:nvPr>
            <p:ph type="body" idx="1"/>
          </p:nvPr>
        </p:nvSpPr>
        <p:spPr bwMode="auto">
          <a:xfrm>
            <a:off x="914400" y="4414177"/>
            <a:ext cx="5029200" cy="4184994"/>
          </a:xfrm>
          <a:noFill/>
        </p:spPr>
        <p:txBody>
          <a:bodyPr wrap="square" numCol="1" anchor="t" anchorCtr="0" compatLnSpc="1">
            <a:prstTxWarp prst="textNoShape">
              <a:avLst/>
            </a:prstTxWarp>
          </a:bodyPr>
          <a:lstStyle/>
          <a:p>
            <a:pPr>
              <a:lnSpc>
                <a:spcPct val="80000"/>
              </a:lnSpc>
            </a:pPr>
            <a:r>
              <a:rPr lang="en-US" dirty="0"/>
              <a:t>Intel Active Management Technology </a:t>
            </a:r>
            <a:r>
              <a:rPr lang="en-US" dirty="0" smtClean="0"/>
              <a:t>(</a:t>
            </a:r>
            <a:r>
              <a:rPr lang="en-US" dirty="0"/>
              <a:t>AMT 7.0) is standard with all </a:t>
            </a:r>
            <a:r>
              <a:rPr lang="en-US" dirty="0" err="1"/>
              <a:t>RealPOS</a:t>
            </a:r>
            <a:r>
              <a:rPr lang="en-US" dirty="0"/>
              <a:t> 82XRT terminals.  AMT provides enhanced remote diagnostic capabilities through a dedicated communications channel that runs under the operating system to enable out-of-band communication.  </a:t>
            </a:r>
          </a:p>
          <a:p>
            <a:pPr>
              <a:lnSpc>
                <a:spcPct val="80000"/>
              </a:lnSpc>
            </a:pPr>
            <a:r>
              <a:rPr lang="en-US" dirty="0"/>
              <a:t>This dedicated communications channel is hardware and firmware-based.  It provides remote access to the client (POS) regardless of OS or power </a:t>
            </a:r>
            <a:r>
              <a:rPr lang="en-US" dirty="0" smtClean="0"/>
              <a:t>state.</a:t>
            </a:r>
            <a:endParaRPr lang="en-US" dirty="0"/>
          </a:p>
          <a:p>
            <a:pPr>
              <a:lnSpc>
                <a:spcPct val="80000"/>
              </a:lnSpc>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txBox="1">
            <a:spLocks noGrp="1" noChangeArrowheads="1"/>
          </p:cNvSpPr>
          <p:nvPr/>
        </p:nvSpPr>
        <p:spPr bwMode="auto">
          <a:xfrm>
            <a:off x="3886200" y="8831580"/>
            <a:ext cx="2971800" cy="464820"/>
          </a:xfrm>
          <a:prstGeom prst="rect">
            <a:avLst/>
          </a:prstGeom>
          <a:noFill/>
          <a:ln w="9525">
            <a:noFill/>
            <a:miter lim="800000"/>
            <a:headEnd/>
            <a:tailEnd/>
          </a:ln>
        </p:spPr>
        <p:txBody>
          <a:bodyPr lIns="92830" tIns="46415" rIns="92830" bIns="46415" anchor="b"/>
          <a:lstStyle/>
          <a:p>
            <a:pPr algn="r" eaLnBrk="0" hangingPunct="0"/>
            <a:fld id="{3B7AEEAC-01A6-4FF2-8076-FB15D8C9DC44}" type="slidenum">
              <a:rPr lang="en-US" sz="1200">
                <a:latin typeface="Times New Roman" pitchFamily="18" charset="0"/>
              </a:rPr>
              <a:pPr algn="r" eaLnBrk="0" hangingPunct="0"/>
              <a:t>22</a:t>
            </a:fld>
            <a:endParaRPr lang="en-US" sz="1200">
              <a:latin typeface="Times New Roman" pitchFamily="18" charset="0"/>
            </a:endParaRPr>
          </a:p>
        </p:txBody>
      </p:sp>
      <p:sp>
        <p:nvSpPr>
          <p:cNvPr id="43010" name="Rectangle 2"/>
          <p:cNvSpPr>
            <a:spLocks noGrp="1" noRot="1" noChangeAspect="1" noChangeArrowheads="1" noTextEdit="1"/>
          </p:cNvSpPr>
          <p:nvPr>
            <p:ph type="sldImg"/>
          </p:nvPr>
        </p:nvSpPr>
        <p:spPr bwMode="auto">
          <a:xfrm>
            <a:off x="333375" y="696913"/>
            <a:ext cx="6197600" cy="3486150"/>
          </a:xfrm>
          <a:noFill/>
          <a:ln>
            <a:solidFill>
              <a:srgbClr val="000000"/>
            </a:solidFill>
            <a:miter lim="800000"/>
            <a:headEnd/>
            <a:tailEnd/>
          </a:ln>
        </p:spPr>
      </p:sp>
      <p:sp>
        <p:nvSpPr>
          <p:cNvPr id="430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buFontTx/>
              <a:buChar char="•"/>
            </a:pPr>
            <a:r>
              <a:rPr lang="en-US" smtClean="0"/>
              <a:t>Our open platform supports software solutions for both Windows and Linux with a robust platform software suite for ease of integration.  </a:t>
            </a:r>
          </a:p>
          <a:p>
            <a:pPr eaLnBrk="1" hangingPunct="1">
              <a:spcBef>
                <a:spcPct val="0"/>
              </a:spcBef>
              <a:buFontTx/>
              <a:buChar char="•"/>
            </a:pPr>
            <a:r>
              <a:rPr lang="en-US" smtClean="0"/>
              <a:t>We offer Windows Embedded POSReady 7, Windows Embedded POSReady 2009, Windows XP Professional and Windows 7 Professional.  </a:t>
            </a:r>
          </a:p>
          <a:p>
            <a:pPr eaLnBrk="1" hangingPunct="1">
              <a:spcBef>
                <a:spcPct val="0"/>
              </a:spcBef>
              <a:buFontTx/>
              <a:buChar char="•"/>
            </a:pPr>
            <a:r>
              <a:rPr lang="en-US" smtClean="0"/>
              <a:t>We also offer SUSE Linux Enterprise for Point of Service (SLEPOS 11 SP2).  </a:t>
            </a:r>
          </a:p>
          <a:p>
            <a:pPr eaLnBrk="1" hangingPunct="1">
              <a:spcBef>
                <a:spcPct val="0"/>
              </a:spcBef>
              <a:buFontTx/>
              <a:buChar char="•"/>
            </a:pPr>
            <a:r>
              <a:rPr lang="en-US" smtClean="0"/>
              <a:t>In addition we have a  pre-loaded operating system option, and we also provide NCR OPOS and JavaPOS drivers for peripherals.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ChangeArrowheads="1" noTextEdit="1"/>
          </p:cNvSpPr>
          <p:nvPr>
            <p:ph type="sldImg"/>
          </p:nvPr>
        </p:nvSpPr>
        <p:spPr bwMode="auto">
          <a:xfrm>
            <a:off x="333375" y="696913"/>
            <a:ext cx="6197600" cy="3486150"/>
          </a:xfrm>
          <a:noFill/>
          <a:ln>
            <a:solidFill>
              <a:srgbClr val="000000"/>
            </a:solidFill>
            <a:miter lim="800000"/>
            <a:headEnd/>
            <a:tailEnd/>
          </a:ln>
        </p:spPr>
      </p:sp>
      <p:sp>
        <p:nvSpPr>
          <p:cNvPr id="5120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In closing, here are some things you might want to consider for your next purchase decision.  The NCR RealPOS 82</a:t>
            </a:r>
            <a:r>
              <a:rPr lang="en-US" sz="800" i="1"/>
              <a:t>XRT</a:t>
            </a:r>
            <a:r>
              <a:rPr lang="en-US" smtClean="0"/>
              <a:t> provides:</a:t>
            </a:r>
          </a:p>
          <a:p>
            <a:pPr eaLnBrk="1" hangingPunct="1">
              <a:spcBef>
                <a:spcPct val="0"/>
              </a:spcBef>
              <a:buFontTx/>
              <a:buChar char="•"/>
            </a:pPr>
            <a:r>
              <a:rPr lang="en-US" smtClean="0"/>
              <a:t> A Powerful Multipurpose Solution</a:t>
            </a:r>
          </a:p>
          <a:p>
            <a:pPr eaLnBrk="1" hangingPunct="1">
              <a:spcBef>
                <a:spcPct val="0"/>
              </a:spcBef>
              <a:buFontTx/>
              <a:buChar char="•"/>
            </a:pPr>
            <a:r>
              <a:rPr lang="en-US" smtClean="0"/>
              <a:t> Exceptional Configuration Flexibility</a:t>
            </a:r>
          </a:p>
          <a:p>
            <a:pPr eaLnBrk="1" hangingPunct="1">
              <a:spcBef>
                <a:spcPct val="0"/>
              </a:spcBef>
              <a:buFontTx/>
              <a:buChar char="•"/>
            </a:pPr>
            <a:r>
              <a:rPr lang="en-US" smtClean="0"/>
              <a:t> Extreme Performance and Scalability</a:t>
            </a:r>
          </a:p>
          <a:p>
            <a:pPr eaLnBrk="1" hangingPunct="1">
              <a:spcBef>
                <a:spcPct val="0"/>
              </a:spcBef>
              <a:buFontTx/>
              <a:buChar char="•"/>
            </a:pPr>
            <a:r>
              <a:rPr lang="en-US" smtClean="0"/>
              <a:t> Maximum Expansion and Connectivity</a:t>
            </a:r>
          </a:p>
          <a:p>
            <a:pPr eaLnBrk="1" hangingPunct="1">
              <a:spcBef>
                <a:spcPct val="0"/>
              </a:spcBef>
              <a:buFontTx/>
              <a:buChar char="•"/>
            </a:pPr>
            <a:r>
              <a:rPr lang="en-US" smtClean="0"/>
              <a:t> Purpose Built for Retail</a:t>
            </a:r>
          </a:p>
          <a:p>
            <a:pPr eaLnBrk="1" hangingPunct="1">
              <a:spcBef>
                <a:spcPct val="0"/>
              </a:spcBef>
              <a:buFontTx/>
              <a:buChar char="•"/>
            </a:pPr>
            <a:r>
              <a:rPr lang="en-US" smtClean="0"/>
              <a:t> Industry Leading Serviceability</a:t>
            </a:r>
          </a:p>
          <a:p>
            <a:pPr eaLnBrk="1" hangingPunct="1">
              <a:spcBef>
                <a:spcPct val="0"/>
              </a:spcBef>
              <a:buFontTx/>
              <a:buChar char="•"/>
            </a:pPr>
            <a:r>
              <a:rPr lang="en-US" smtClean="0"/>
              <a:t> Enhanced Systems Management</a:t>
            </a:r>
          </a:p>
          <a:p>
            <a:pPr eaLnBrk="1" hangingPunct="1">
              <a:spcBef>
                <a:spcPct val="0"/>
              </a:spcBef>
            </a:pPr>
            <a:r>
              <a:rPr lang="en-US" smtClean="0"/>
              <a:t>All together these features provide a Superior Investment Protection and enable a low Total Cost of Ownership.</a:t>
            </a:r>
          </a:p>
          <a:p>
            <a:pPr eaLnBrk="1" hangingPunct="1">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24</a:t>
            </a:fld>
            <a:endParaRPr lang="en-US"/>
          </a:p>
        </p:txBody>
      </p:sp>
    </p:spTree>
    <p:extLst>
      <p:ext uri="{BB962C8B-B14F-4D97-AF65-F5344CB8AC3E}">
        <p14:creationId xmlns:p14="http://schemas.microsoft.com/office/powerpoint/2010/main" val="37346370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r>
              <a:rPr lang="en-US" smtClean="0">
                <a:solidFill>
                  <a:srgbClr val="000000"/>
                </a:solidFill>
                <a:latin typeface="Arial" charset="0"/>
                <a:cs typeface="Arial" charset="0"/>
              </a:rPr>
              <a:t>NCR Confidential</a:t>
            </a:r>
          </a:p>
        </p:txBody>
      </p:sp>
      <p:sp>
        <p:nvSpPr>
          <p:cNvPr id="1638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EC67E30-20BD-4454-B7A4-6744BEA3036D}" type="slidenum">
              <a:rPr lang="en-US" smtClean="0">
                <a:solidFill>
                  <a:srgbClr val="000000"/>
                </a:solidFill>
                <a:latin typeface="Arial" charset="0"/>
                <a:cs typeface="Arial" charset="0"/>
              </a:rPr>
              <a:pPr eaLnBrk="0" fontAlgn="base" hangingPunct="0">
                <a:spcBef>
                  <a:spcPct val="0"/>
                </a:spcBef>
                <a:spcAft>
                  <a:spcPct val="0"/>
                </a:spcAft>
              </a:pPr>
              <a:t>25</a:t>
            </a:fld>
            <a:endParaRPr lang="en-US" smtClean="0">
              <a:solidFill>
                <a:srgbClr val="000000"/>
              </a:solidFill>
              <a:latin typeface="Arial" charset="0"/>
              <a:cs typeface="Arial" charset="0"/>
            </a:endParaRPr>
          </a:p>
        </p:txBody>
      </p:sp>
      <p:sp>
        <p:nvSpPr>
          <p:cNvPr id="16388" name="Rectangle 2"/>
          <p:cNvSpPr>
            <a:spLocks noGrp="1" noRot="1" noChangeAspect="1" noChangeArrowheads="1" noTextEdit="1"/>
          </p:cNvSpPr>
          <p:nvPr>
            <p:ph type="sldImg"/>
          </p:nvPr>
        </p:nvSpPr>
        <p:spPr bwMode="auto">
          <a:xfrm>
            <a:off x="331788" y="696913"/>
            <a:ext cx="6197600" cy="3486150"/>
          </a:xfrm>
          <a:noFill/>
          <a:ln>
            <a:solidFill>
              <a:srgbClr val="000000"/>
            </a:solidFill>
            <a:miter lim="800000"/>
            <a:headEnd/>
            <a:tailEnd/>
          </a:ln>
        </p:spPr>
      </p:sp>
      <p:sp>
        <p:nvSpPr>
          <p:cNvPr id="16389"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a:t>Now let’s talk about product differentiation within the Fully Configurable category.</a:t>
            </a:r>
          </a:p>
          <a:p>
            <a:pPr>
              <a:buFontTx/>
              <a:buChar char="•"/>
            </a:pPr>
            <a:endParaRPr lang="en-US" dirty="0"/>
          </a:p>
          <a:p>
            <a:pPr>
              <a:buFontTx/>
              <a:buChar char="•"/>
            </a:pPr>
            <a:r>
              <a:rPr lang="en-US" dirty="0"/>
              <a:t>The 82XRT is our “top of the line” terminal offering Industry leading performance, scalability, serviceability, and manageability</a:t>
            </a:r>
            <a:r>
              <a:rPr lang="en-US" dirty="0" smtClean="0"/>
              <a:t>.</a:t>
            </a:r>
            <a:endParaRPr lang="en-US" dirty="0"/>
          </a:p>
          <a:p>
            <a:pPr>
              <a:buFontTx/>
              <a:buChar char="•"/>
            </a:pPr>
            <a:r>
              <a:rPr lang="en-US" dirty="0"/>
              <a:t>The </a:t>
            </a:r>
            <a:r>
              <a:rPr lang="en-US" dirty="0" err="1"/>
              <a:t>RealPOS</a:t>
            </a:r>
            <a:r>
              <a:rPr lang="en-US" dirty="0"/>
              <a:t> 60 is positioned </a:t>
            </a:r>
            <a:r>
              <a:rPr lang="en-US" dirty="0" smtClean="0"/>
              <a:t>just below </a:t>
            </a:r>
            <a:r>
              <a:rPr lang="en-US" dirty="0"/>
              <a:t>the 82XRT and offers an innovative design with two impressive performance levels, excellent energy efficiency, connectivity, and of course, simple </a:t>
            </a:r>
            <a:r>
              <a:rPr lang="en-US" dirty="0" smtClean="0"/>
              <a:t>serviceability.</a:t>
            </a:r>
            <a:endParaRPr lang="en-US" dirty="0"/>
          </a:p>
          <a:p>
            <a:pPr>
              <a:buFontTx/>
              <a:buChar char="•"/>
            </a:pPr>
            <a:r>
              <a:rPr lang="en-US" dirty="0"/>
              <a:t>The </a:t>
            </a:r>
            <a:r>
              <a:rPr lang="en-US" dirty="0" err="1"/>
              <a:t>RealPOS</a:t>
            </a:r>
            <a:r>
              <a:rPr lang="en-US" dirty="0"/>
              <a:t> 40 is our value compact terminal that is in the same packaging as the </a:t>
            </a:r>
            <a:r>
              <a:rPr lang="en-US" dirty="0" err="1"/>
              <a:t>RealPOS</a:t>
            </a:r>
            <a:r>
              <a:rPr lang="en-US" dirty="0"/>
              <a:t> 60, but with a lower, basic performance level with a </a:t>
            </a:r>
            <a:r>
              <a:rPr lang="en-US" dirty="0" err="1"/>
              <a:t>fanless</a:t>
            </a:r>
            <a:r>
              <a:rPr lang="en-US" dirty="0"/>
              <a:t> design</a:t>
            </a:r>
            <a:r>
              <a:rPr lang="en-US" dirty="0" smtClean="0"/>
              <a:t>.</a:t>
            </a:r>
            <a:endParaRPr lang="en-US" dirty="0"/>
          </a:p>
          <a:p>
            <a:pPr>
              <a:buFontTx/>
              <a:buChar char="•"/>
            </a:pPr>
            <a:r>
              <a:rPr lang="en-US" dirty="0"/>
              <a:t>So, again, you can see that we have configurable offers to meet multiple performance levels and retail business requirements</a:t>
            </a: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SMALL SIZE, BIG PERFORMANCE is our tag line for the </a:t>
            </a:r>
            <a:r>
              <a:rPr lang="en-US" dirty="0" err="1" smtClean="0"/>
              <a:t>RealPOS</a:t>
            </a:r>
            <a:r>
              <a:rPr lang="en-US" dirty="0" smtClean="0"/>
              <a:t> 60.</a:t>
            </a:r>
          </a:p>
          <a:p>
            <a:endParaRPr lang="en-US" dirty="0"/>
          </a:p>
          <a:p>
            <a:r>
              <a:rPr lang="en-US" dirty="0" smtClean="0"/>
              <a:t>It delivers </a:t>
            </a:r>
            <a:r>
              <a:rPr lang="en-US" dirty="0"/>
              <a:t>outstanding performance, flexibility and energy efficiency in a compact innovative design.   With its small size and big performance, the </a:t>
            </a:r>
            <a:r>
              <a:rPr lang="en-US" dirty="0" err="1"/>
              <a:t>RealPOS</a:t>
            </a:r>
            <a:r>
              <a:rPr lang="en-US" dirty="0"/>
              <a:t> 60 is a smart decision with winning value for your business. At a high level, key features include its:</a:t>
            </a:r>
          </a:p>
          <a:p>
            <a:pPr>
              <a:buFontTx/>
              <a:buChar char="•"/>
            </a:pPr>
            <a:r>
              <a:rPr lang="en-US" dirty="0"/>
              <a:t> Outstanding Performance</a:t>
            </a:r>
          </a:p>
          <a:p>
            <a:pPr>
              <a:buFontTx/>
              <a:buChar char="•"/>
            </a:pPr>
            <a:r>
              <a:rPr lang="en-US" dirty="0"/>
              <a:t> Sleek Innovative design</a:t>
            </a:r>
          </a:p>
          <a:p>
            <a:pPr>
              <a:buFontTx/>
              <a:buChar char="•"/>
            </a:pPr>
            <a:r>
              <a:rPr lang="en-US" dirty="0"/>
              <a:t> High reliability</a:t>
            </a:r>
          </a:p>
          <a:p>
            <a:pPr>
              <a:buFontTx/>
              <a:buChar char="•"/>
            </a:pPr>
            <a:r>
              <a:rPr lang="en-US" dirty="0"/>
              <a:t> Efficient serviceability</a:t>
            </a:r>
          </a:p>
          <a:p>
            <a:pPr>
              <a:buFontTx/>
              <a:buChar char="•"/>
            </a:pPr>
            <a:r>
              <a:rPr lang="en-US" dirty="0"/>
              <a:t> Exceptional energy efficiency</a:t>
            </a:r>
          </a:p>
          <a:p>
            <a:pPr>
              <a:buFontTx/>
              <a:buChar char="•"/>
            </a:pPr>
            <a:r>
              <a:rPr lang="en-US" dirty="0"/>
              <a:t> And superior investment protection</a:t>
            </a:r>
          </a:p>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26</a:t>
            </a:fld>
            <a:endParaRPr lang="en-US"/>
          </a:p>
        </p:txBody>
      </p:sp>
    </p:spTree>
    <p:extLst>
      <p:ext uri="{BB962C8B-B14F-4D97-AF65-F5344CB8AC3E}">
        <p14:creationId xmlns:p14="http://schemas.microsoft.com/office/powerpoint/2010/main" val="28574982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RealPOS</a:t>
            </a:r>
            <a:r>
              <a:rPr lang="en-US" dirty="0"/>
              <a:t> 60’s advanced design is based on energy-efficient Intel processor technology with the:</a:t>
            </a:r>
          </a:p>
          <a:p>
            <a:pPr>
              <a:buFontTx/>
              <a:buChar char="•"/>
            </a:pPr>
            <a:r>
              <a:rPr lang="en-US" dirty="0"/>
              <a:t>Intel Celeron Dual-Core Processor T3100 </a:t>
            </a:r>
          </a:p>
          <a:p>
            <a:pPr>
              <a:buFontTx/>
              <a:buChar char="•"/>
            </a:pPr>
            <a:r>
              <a:rPr lang="en-US" dirty="0"/>
              <a:t>Intel Celeron Processor 900</a:t>
            </a:r>
          </a:p>
          <a:p>
            <a:pPr>
              <a:buFontTx/>
              <a:buChar char="•"/>
            </a:pPr>
            <a:r>
              <a:rPr lang="en-US" dirty="0"/>
              <a:t> Up to 4GB </a:t>
            </a:r>
            <a:r>
              <a:rPr lang="en-US" dirty="0" smtClean="0"/>
              <a:t>DDR3 </a:t>
            </a:r>
            <a:r>
              <a:rPr lang="en-US" dirty="0"/>
              <a:t>memory</a:t>
            </a:r>
          </a:p>
          <a:p>
            <a:pPr>
              <a:buFontTx/>
              <a:buChar char="•"/>
            </a:pPr>
            <a:r>
              <a:rPr lang="en-US" dirty="0"/>
              <a:t> A 250GB SATA hard disk drive or a 40GB SATA solid state drive</a:t>
            </a:r>
          </a:p>
          <a:p>
            <a:pPr>
              <a:buFontTx/>
              <a:buChar char="•"/>
            </a:pPr>
            <a:r>
              <a:rPr lang="en-US" dirty="0"/>
              <a:t> 10/100/1000 Ethernet LAN</a:t>
            </a:r>
          </a:p>
          <a:p>
            <a:pPr>
              <a:buFontTx/>
              <a:buChar char="•"/>
            </a:pPr>
            <a:r>
              <a:rPr lang="en-US" dirty="0"/>
              <a:t> A revolutionary cooling system</a:t>
            </a:r>
          </a:p>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27</a:t>
            </a:fld>
            <a:endParaRPr lang="en-US"/>
          </a:p>
        </p:txBody>
      </p:sp>
    </p:spTree>
    <p:extLst>
      <p:ext uri="{BB962C8B-B14F-4D97-AF65-F5344CB8AC3E}">
        <p14:creationId xmlns:p14="http://schemas.microsoft.com/office/powerpoint/2010/main" val="25374422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err="1" smtClean="0"/>
              <a:t>RealPOS</a:t>
            </a:r>
            <a:r>
              <a:rPr lang="en-US" dirty="0" smtClean="0"/>
              <a:t> </a:t>
            </a:r>
            <a:r>
              <a:rPr lang="en-US" dirty="0"/>
              <a:t>60 offers excellent overall CPU </a:t>
            </a:r>
            <a:r>
              <a:rPr lang="en-US" dirty="0" smtClean="0"/>
              <a:t>performance.  Here you can see the two CPU levels offered are well above the performance of the </a:t>
            </a:r>
            <a:r>
              <a:rPr lang="en-US" dirty="0" err="1" smtClean="0"/>
              <a:t>RealPOS</a:t>
            </a:r>
            <a:r>
              <a:rPr lang="en-US" dirty="0" smtClean="0"/>
              <a:t> 40.</a:t>
            </a:r>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28</a:t>
            </a:fld>
            <a:endParaRPr lang="en-US"/>
          </a:p>
        </p:txBody>
      </p:sp>
    </p:spTree>
    <p:extLst>
      <p:ext uri="{BB962C8B-B14F-4D97-AF65-F5344CB8AC3E}">
        <p14:creationId xmlns:p14="http://schemas.microsoft.com/office/powerpoint/2010/main" val="2713926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err="1" smtClean="0"/>
              <a:t>RealPOS</a:t>
            </a:r>
            <a:r>
              <a:rPr lang="en-US" dirty="0" smtClean="0"/>
              <a:t> 60 provides </a:t>
            </a:r>
            <a:r>
              <a:rPr lang="en-US" dirty="0"/>
              <a:t>flexible connectivity options to power peripherals as well as dual display support for customer-facing advertising and messaging.  Connectivity includes:</a:t>
            </a:r>
          </a:p>
          <a:p>
            <a:pPr>
              <a:buFontTx/>
              <a:buChar char="•"/>
            </a:pPr>
            <a:r>
              <a:rPr lang="en-US" dirty="0"/>
              <a:t> Five powered USB ports, expandable to 8</a:t>
            </a:r>
          </a:p>
          <a:p>
            <a:pPr>
              <a:buFontTx/>
              <a:buChar char="•"/>
            </a:pPr>
            <a:r>
              <a:rPr lang="en-US" dirty="0"/>
              <a:t> 4 powered serial ports</a:t>
            </a:r>
          </a:p>
          <a:p>
            <a:pPr>
              <a:buFontTx/>
              <a:buChar char="•"/>
            </a:pPr>
            <a:r>
              <a:rPr lang="en-US" dirty="0"/>
              <a:t> DVI, VGA, PS/2, cash drawer and audio ports</a:t>
            </a:r>
          </a:p>
          <a:p>
            <a:pPr>
              <a:buFontTx/>
              <a:buChar char="•"/>
            </a:pPr>
            <a:r>
              <a:rPr lang="en-US" dirty="0"/>
              <a:t> Gigabit Ethernet LAN</a:t>
            </a:r>
          </a:p>
          <a:p>
            <a:pPr>
              <a:buFontTx/>
              <a:buChar char="•"/>
            </a:pPr>
            <a:r>
              <a:rPr lang="en-US" dirty="0"/>
              <a:t> And </a:t>
            </a:r>
            <a:r>
              <a:rPr lang="en-US" dirty="0" smtClean="0"/>
              <a:t>a 150W external </a:t>
            </a:r>
            <a:r>
              <a:rPr lang="en-US" dirty="0"/>
              <a:t>power supply</a:t>
            </a:r>
          </a:p>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29</a:t>
            </a:fld>
            <a:endParaRPr lang="en-US"/>
          </a:p>
        </p:txBody>
      </p:sp>
    </p:spTree>
    <p:extLst>
      <p:ext uri="{BB962C8B-B14F-4D97-AF65-F5344CB8AC3E}">
        <p14:creationId xmlns:p14="http://schemas.microsoft.com/office/powerpoint/2010/main" val="2091122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7"/>
          <p:cNvSpPr txBox="1">
            <a:spLocks noGrp="1" noChangeArrowheads="1"/>
          </p:cNvSpPr>
          <p:nvPr/>
        </p:nvSpPr>
        <p:spPr bwMode="auto">
          <a:xfrm>
            <a:off x="3884613" y="8829966"/>
            <a:ext cx="2971800" cy="464820"/>
          </a:xfrm>
          <a:prstGeom prst="rect">
            <a:avLst/>
          </a:prstGeom>
          <a:noFill/>
          <a:ln w="9525">
            <a:noFill/>
            <a:miter lim="800000"/>
            <a:headEnd/>
            <a:tailEnd/>
          </a:ln>
        </p:spPr>
        <p:txBody>
          <a:bodyPr lIns="92830" tIns="46415" rIns="92830" bIns="46415" anchor="b"/>
          <a:lstStyle/>
          <a:p>
            <a:pPr algn="r" eaLnBrk="0" hangingPunct="0"/>
            <a:fld id="{928722D1-B1B0-49CB-B5F5-7C9DDC6BBAB9}" type="slidenum">
              <a:rPr lang="en-US" sz="1200">
                <a:latin typeface="Times New Roman" pitchFamily="18" charset="0"/>
              </a:rPr>
              <a:pPr algn="r" eaLnBrk="0" hangingPunct="0"/>
              <a:t>3</a:t>
            </a:fld>
            <a:endParaRPr lang="en-US" sz="1200">
              <a:latin typeface="Times New Roman" pitchFamily="18" charset="0"/>
            </a:endParaRPr>
          </a:p>
        </p:txBody>
      </p:sp>
      <p:sp>
        <p:nvSpPr>
          <p:cNvPr id="12290" name="Rectangle 2"/>
          <p:cNvSpPr>
            <a:spLocks noGrp="1" noRot="1" noChangeAspect="1" noChangeArrowheads="1" noTextEdit="1"/>
          </p:cNvSpPr>
          <p:nvPr>
            <p:ph type="sldImg"/>
          </p:nvPr>
        </p:nvSpPr>
        <p:spPr bwMode="auto">
          <a:xfrm>
            <a:off x="349250" y="723900"/>
            <a:ext cx="6192838" cy="3484563"/>
          </a:xfrm>
          <a:noFill/>
          <a:ln>
            <a:solidFill>
              <a:srgbClr val="000000"/>
            </a:solidFill>
            <a:miter lim="800000"/>
            <a:headEnd/>
            <a:tailEnd/>
          </a:ln>
        </p:spPr>
      </p:sp>
      <p:sp>
        <p:nvSpPr>
          <p:cNvPr id="122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NCR </a:t>
            </a:r>
            <a:r>
              <a:rPr lang="en-US" dirty="0" err="1" smtClean="0"/>
              <a:t>RealPOS</a:t>
            </a:r>
            <a:r>
              <a:rPr lang="en-US" dirty="0" smtClean="0"/>
              <a:t> terminals are designed to meet the long term needs of retailers.</a:t>
            </a:r>
          </a:p>
          <a:p>
            <a:pPr eaLnBrk="1" hangingPunct="1">
              <a:spcBef>
                <a:spcPct val="0"/>
              </a:spcBef>
            </a:pPr>
            <a:endParaRPr lang="en-US" dirty="0"/>
          </a:p>
          <a:p>
            <a:pPr eaLnBrk="1" hangingPunct="1">
              <a:spcBef>
                <a:spcPct val="0"/>
              </a:spcBef>
            </a:pPr>
            <a:r>
              <a:rPr lang="en-US" dirty="0" smtClean="0"/>
              <a:t>Our terminal designs are innovative and incorporate the latest  technologies that drive and enable the highest overall performance.</a:t>
            </a:r>
          </a:p>
          <a:p>
            <a:pPr eaLnBrk="1" hangingPunct="1">
              <a:spcBef>
                <a:spcPct val="0"/>
              </a:spcBef>
            </a:pPr>
            <a:endParaRPr lang="en-US" dirty="0"/>
          </a:p>
          <a:p>
            <a:pPr eaLnBrk="1" hangingPunct="1">
              <a:spcBef>
                <a:spcPct val="0"/>
              </a:spcBef>
            </a:pPr>
            <a:r>
              <a:rPr lang="en-US" dirty="0" smtClean="0"/>
              <a:t>High Reliability and Ease of Serviceability are key design criteria for our POS terminals.</a:t>
            </a:r>
          </a:p>
          <a:p>
            <a:pPr eaLnBrk="1" hangingPunct="1">
              <a:spcBef>
                <a:spcPct val="0"/>
              </a:spcBef>
            </a:pPr>
            <a:endParaRPr lang="en-US" dirty="0"/>
          </a:p>
          <a:p>
            <a:pPr eaLnBrk="1" hangingPunct="1">
              <a:spcBef>
                <a:spcPct val="0"/>
              </a:spcBef>
            </a:pPr>
            <a:r>
              <a:rPr lang="en-US" dirty="0" smtClean="0"/>
              <a:t>NCR POS Terminals also offer long controlled lifecycles to minimize change within the retailer’s infrastructure.</a:t>
            </a:r>
          </a:p>
          <a:p>
            <a:pPr eaLnBrk="1" hangingPunct="1">
              <a:spcBef>
                <a:spcPct val="0"/>
              </a:spcBef>
            </a:pPr>
            <a:endParaRPr lang="en-US" dirty="0"/>
          </a:p>
          <a:p>
            <a:pPr eaLnBrk="1" hangingPunct="1">
              <a:spcBef>
                <a:spcPct val="0"/>
              </a:spcBef>
            </a:pPr>
            <a:r>
              <a:rPr lang="en-US" dirty="0" smtClean="0"/>
              <a:t>NCR </a:t>
            </a:r>
            <a:r>
              <a:rPr lang="en-US" dirty="0" err="1" smtClean="0"/>
              <a:t>RealPOS</a:t>
            </a:r>
            <a:r>
              <a:rPr lang="en-US" dirty="0" smtClean="0"/>
              <a:t> terminals enable an enhanced consumer experience and improve productivity, thereby reducing costs over the long term.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RealPOS</a:t>
            </a:r>
            <a:r>
              <a:rPr lang="en-US" dirty="0"/>
              <a:t> 60 has the smallest form factor in its class.  Here is our “tower of POS terminals” with the </a:t>
            </a:r>
            <a:r>
              <a:rPr lang="en-US" dirty="0" err="1"/>
              <a:t>RealPOS</a:t>
            </a:r>
            <a:r>
              <a:rPr lang="en-US" dirty="0"/>
              <a:t> smallest (RP60) on top.  You can see that it is reshaping point of sale with its sleek modern design.</a:t>
            </a:r>
          </a:p>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30</a:t>
            </a:fld>
            <a:endParaRPr lang="en-US"/>
          </a:p>
        </p:txBody>
      </p:sp>
    </p:spTree>
    <p:extLst>
      <p:ext uri="{BB962C8B-B14F-4D97-AF65-F5344CB8AC3E}">
        <p14:creationId xmlns:p14="http://schemas.microsoft.com/office/powerpoint/2010/main" val="16344293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RealPOS</a:t>
            </a:r>
            <a:r>
              <a:rPr lang="en-US" dirty="0"/>
              <a:t> 60 is remarkably smaller than competitors, including </a:t>
            </a:r>
            <a:r>
              <a:rPr lang="en-US" dirty="0" smtClean="0"/>
              <a:t>IBM and HP</a:t>
            </a:r>
            <a:r>
              <a:rPr lang="en-US" dirty="0"/>
              <a:t>.  It is also smaller than our NCR </a:t>
            </a:r>
            <a:r>
              <a:rPr lang="en-US" dirty="0" err="1"/>
              <a:t>RealPOS</a:t>
            </a:r>
            <a:r>
              <a:rPr lang="en-US" dirty="0"/>
              <a:t> </a:t>
            </a:r>
            <a:r>
              <a:rPr lang="en-US" dirty="0" smtClean="0"/>
              <a:t>82XRT</a:t>
            </a:r>
            <a:r>
              <a:rPr lang="en-US" dirty="0"/>
              <a:t>.</a:t>
            </a:r>
          </a:p>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31</a:t>
            </a:fld>
            <a:endParaRPr lang="en-US"/>
          </a:p>
        </p:txBody>
      </p:sp>
    </p:spTree>
    <p:extLst>
      <p:ext uri="{BB962C8B-B14F-4D97-AF65-F5344CB8AC3E}">
        <p14:creationId xmlns:p14="http://schemas.microsoft.com/office/powerpoint/2010/main" val="4196932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Versatile configuration options include:</a:t>
            </a:r>
          </a:p>
          <a:p>
            <a:pPr>
              <a:buFontTx/>
              <a:buChar char="•"/>
            </a:pPr>
            <a:r>
              <a:rPr lang="en-US" dirty="0"/>
              <a:t> Modular - for horizontal placement beneath or above the counter</a:t>
            </a:r>
          </a:p>
          <a:p>
            <a:pPr>
              <a:buFontTx/>
              <a:buChar char="•"/>
            </a:pPr>
            <a:r>
              <a:rPr lang="en-US" dirty="0"/>
              <a:t> Integrated – for a unified appearance, integrating the terminal and peripherals</a:t>
            </a:r>
          </a:p>
          <a:p>
            <a:pPr>
              <a:buFontTx/>
              <a:buChar char="•"/>
            </a:pPr>
            <a:r>
              <a:rPr lang="en-US" dirty="0"/>
              <a:t> Vertical – for upright orientation beneath or above the counter</a:t>
            </a:r>
          </a:p>
          <a:p>
            <a:pPr>
              <a:buFontTx/>
              <a:buChar char="•"/>
            </a:pPr>
            <a:r>
              <a:rPr lang="en-US" dirty="0"/>
              <a:t> The </a:t>
            </a:r>
            <a:r>
              <a:rPr lang="en-US" dirty="0" err="1"/>
              <a:t>RealPOS</a:t>
            </a:r>
            <a:r>
              <a:rPr lang="en-US" dirty="0"/>
              <a:t> 60 also has a VESA pattern in the bottom of the cabinet and can be wall mounted using any standard VESA mounting bracket.</a:t>
            </a:r>
          </a:p>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32</a:t>
            </a:fld>
            <a:endParaRPr lang="en-US"/>
          </a:p>
        </p:txBody>
      </p:sp>
    </p:spTree>
    <p:extLst>
      <p:ext uri="{BB962C8B-B14F-4D97-AF65-F5344CB8AC3E}">
        <p14:creationId xmlns:p14="http://schemas.microsoft.com/office/powerpoint/2010/main" val="36381098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Part of the </a:t>
            </a:r>
            <a:r>
              <a:rPr lang="en-US" dirty="0" err="1"/>
              <a:t>RealPOS</a:t>
            </a:r>
            <a:r>
              <a:rPr lang="en-US" dirty="0"/>
              <a:t> 60 Reliability story is the rugged die-cast aluminum cabinet.  It features durable construction and an EZ-Open hinged design.  It is opened by pressing a lever on the bottom right of the unit.  </a:t>
            </a:r>
          </a:p>
          <a:p>
            <a:endParaRPr lang="en-US" dirty="0"/>
          </a:p>
          <a:p>
            <a:r>
              <a:rPr lang="en-US" dirty="0"/>
              <a:t>If you are concerned that it opens too easily, it can be secured from opening with a small padlock.  </a:t>
            </a:r>
            <a:endParaRPr lang="en-US" dirty="0" smtClean="0"/>
          </a:p>
          <a:p>
            <a:endParaRPr lang="en-US" dirty="0"/>
          </a:p>
          <a:p>
            <a:r>
              <a:rPr lang="en-US" dirty="0" smtClean="0"/>
              <a:t>It </a:t>
            </a:r>
            <a:r>
              <a:rPr lang="en-US" dirty="0"/>
              <a:t>can also be cabled down to a desk using a standard Kensington lock if desired. </a:t>
            </a:r>
          </a:p>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33</a:t>
            </a:fld>
            <a:endParaRPr lang="en-US"/>
          </a:p>
        </p:txBody>
      </p:sp>
    </p:spTree>
    <p:extLst>
      <p:ext uri="{BB962C8B-B14F-4D97-AF65-F5344CB8AC3E}">
        <p14:creationId xmlns:p14="http://schemas.microsoft.com/office/powerpoint/2010/main" val="4606193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revolutionary cooling solution provides cooler operation and increases reliability.  </a:t>
            </a:r>
            <a:endParaRPr lang="en-US" dirty="0" smtClean="0"/>
          </a:p>
          <a:p>
            <a:endParaRPr lang="en-US" dirty="0"/>
          </a:p>
          <a:p>
            <a:r>
              <a:rPr lang="en-US" dirty="0"/>
              <a:t>We feature an aluminum cabinet with better conductivity properties than steel sheet metal. </a:t>
            </a:r>
            <a:endParaRPr lang="en-US" dirty="0" smtClean="0"/>
          </a:p>
          <a:p>
            <a:endParaRPr lang="en-US" dirty="0"/>
          </a:p>
          <a:p>
            <a:r>
              <a:rPr lang="en-US" dirty="0" smtClean="0"/>
              <a:t>A </a:t>
            </a:r>
            <a:r>
              <a:rPr lang="en-US" dirty="0"/>
              <a:t>molded design enables the integration of the cooling system.</a:t>
            </a:r>
          </a:p>
          <a:p>
            <a:endParaRPr lang="en-US" dirty="0" smtClean="0"/>
          </a:p>
          <a:p>
            <a:r>
              <a:rPr lang="en-US" dirty="0" smtClean="0"/>
              <a:t>We </a:t>
            </a:r>
            <a:r>
              <a:rPr lang="en-US" dirty="0"/>
              <a:t>utilize fins to increase the die-cast aluminum metal surface area, which allows more air to come in contact with the cabinet.   This additional natural convection helps to cool the unit.</a:t>
            </a:r>
          </a:p>
          <a:p>
            <a:endParaRPr lang="en-US" dirty="0" smtClean="0"/>
          </a:p>
          <a:p>
            <a:r>
              <a:rPr lang="en-US" dirty="0" smtClean="0"/>
              <a:t>And</a:t>
            </a:r>
            <a:r>
              <a:rPr lang="en-US" dirty="0"/>
              <a:t>, the hard disk drive and motherboard are actually mounted to the cabinet  enabling heat conduction through the cabinet.</a:t>
            </a:r>
          </a:p>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34</a:t>
            </a:fld>
            <a:endParaRPr lang="en-US"/>
          </a:p>
        </p:txBody>
      </p:sp>
    </p:spTree>
    <p:extLst>
      <p:ext uri="{BB962C8B-B14F-4D97-AF65-F5344CB8AC3E}">
        <p14:creationId xmlns:p14="http://schemas.microsoft.com/office/powerpoint/2010/main" val="20027432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RealPOS</a:t>
            </a:r>
            <a:r>
              <a:rPr lang="en-US" dirty="0"/>
              <a:t> 60 provides tool-free access for quick repairs and upgrades.  It features:  </a:t>
            </a:r>
          </a:p>
          <a:p>
            <a:pPr>
              <a:buFontTx/>
              <a:buChar char="•"/>
            </a:pPr>
            <a:r>
              <a:rPr lang="en-US" dirty="0"/>
              <a:t> An EZ-Open hinged cabinet for tool-free access to internal components</a:t>
            </a:r>
          </a:p>
          <a:p>
            <a:pPr>
              <a:buFontTx/>
              <a:buChar char="•"/>
            </a:pPr>
            <a:r>
              <a:rPr lang="en-US" dirty="0"/>
              <a:t> Tool-free replacement of the hard disk drive</a:t>
            </a:r>
          </a:p>
          <a:p>
            <a:pPr>
              <a:buFontTx/>
              <a:buChar char="•"/>
            </a:pPr>
            <a:r>
              <a:rPr lang="en-US" dirty="0"/>
              <a:t> An external power supply that is easily swappable</a:t>
            </a:r>
          </a:p>
          <a:p>
            <a:pPr>
              <a:buFontTx/>
              <a:buChar char="•"/>
            </a:pPr>
            <a:r>
              <a:rPr lang="en-US" dirty="0"/>
              <a:t> And two dual color LEDs to provide diagnostic feedback</a:t>
            </a:r>
          </a:p>
        </p:txBody>
      </p:sp>
      <p:sp>
        <p:nvSpPr>
          <p:cNvPr id="4" name="Slide Number Placeholder 3"/>
          <p:cNvSpPr>
            <a:spLocks noGrp="1"/>
          </p:cNvSpPr>
          <p:nvPr>
            <p:ph type="sldNum" sz="quarter" idx="10"/>
          </p:nvPr>
        </p:nvSpPr>
        <p:spPr/>
        <p:txBody>
          <a:bodyPr/>
          <a:lstStyle/>
          <a:p>
            <a:fld id="{9B3DE52D-9E31-474C-ADCF-3D7946BA6A64}" type="slidenum">
              <a:rPr lang="en-US" smtClean="0"/>
              <a:t>35</a:t>
            </a:fld>
            <a:endParaRPr lang="en-US"/>
          </a:p>
        </p:txBody>
      </p:sp>
    </p:spTree>
    <p:extLst>
      <p:ext uri="{BB962C8B-B14F-4D97-AF65-F5344CB8AC3E}">
        <p14:creationId xmlns:p14="http://schemas.microsoft.com/office/powerpoint/2010/main" val="3598132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exceptional energy efficiency helps the bottom line and the environment.  </a:t>
            </a:r>
            <a:endParaRPr lang="en-US" dirty="0" smtClean="0"/>
          </a:p>
          <a:p>
            <a:endParaRPr lang="en-US" dirty="0"/>
          </a:p>
          <a:p>
            <a:r>
              <a:rPr lang="en-US" dirty="0" smtClean="0"/>
              <a:t>The </a:t>
            </a:r>
            <a:r>
              <a:rPr lang="en-US" dirty="0" err="1"/>
              <a:t>RealPOS</a:t>
            </a:r>
            <a:r>
              <a:rPr lang="en-US" dirty="0"/>
              <a:t> 60 with its mobile chipset and </a:t>
            </a:r>
            <a:r>
              <a:rPr lang="en-US" dirty="0" smtClean="0"/>
              <a:t>CPUs along with the </a:t>
            </a:r>
            <a:r>
              <a:rPr lang="en-US" dirty="0"/>
              <a:t>MEPS Level V 87% efficient power supply features excellent energy efficiency</a:t>
            </a:r>
            <a:r>
              <a:rPr lang="en-US" dirty="0" smtClean="0"/>
              <a:t>.</a:t>
            </a:r>
          </a:p>
          <a:p>
            <a:endParaRPr lang="en-US" dirty="0"/>
          </a:p>
          <a:p>
            <a:r>
              <a:rPr lang="en-US" dirty="0" smtClean="0"/>
              <a:t>And, the </a:t>
            </a:r>
            <a:r>
              <a:rPr lang="en-US" dirty="0" err="1"/>
              <a:t>RealPOS</a:t>
            </a:r>
            <a:r>
              <a:rPr lang="en-US" dirty="0"/>
              <a:t> 60 also supports low power states via ACPI.</a:t>
            </a:r>
          </a:p>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36</a:t>
            </a:fld>
            <a:endParaRPr lang="en-US"/>
          </a:p>
        </p:txBody>
      </p:sp>
    </p:spTree>
    <p:extLst>
      <p:ext uri="{BB962C8B-B14F-4D97-AF65-F5344CB8AC3E}">
        <p14:creationId xmlns:p14="http://schemas.microsoft.com/office/powerpoint/2010/main" val="37311134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open platform supports software solutions for both Windows and Linux with a robust platform software suite for ease of integration.  </a:t>
            </a:r>
            <a:endParaRPr lang="en-US" dirty="0" smtClean="0"/>
          </a:p>
          <a:p>
            <a:endParaRPr lang="en-US" dirty="0"/>
          </a:p>
          <a:p>
            <a:r>
              <a:rPr lang="en-US" dirty="0" smtClean="0"/>
              <a:t>We </a:t>
            </a:r>
            <a:r>
              <a:rPr lang="en-US" dirty="0"/>
              <a:t>offer Windows Embedded </a:t>
            </a:r>
            <a:r>
              <a:rPr lang="en-US" dirty="0" err="1"/>
              <a:t>POSReady</a:t>
            </a:r>
            <a:r>
              <a:rPr lang="en-US" dirty="0"/>
              <a:t> 7, Windows 7, Windows XP Professional , and Windows Embedded </a:t>
            </a:r>
            <a:r>
              <a:rPr lang="en-US" dirty="0" err="1"/>
              <a:t>POSReady</a:t>
            </a:r>
            <a:r>
              <a:rPr lang="en-US" dirty="0"/>
              <a:t> 2009.  </a:t>
            </a:r>
            <a:endParaRPr lang="en-US" dirty="0" smtClean="0"/>
          </a:p>
          <a:p>
            <a:endParaRPr lang="en-US" dirty="0"/>
          </a:p>
          <a:p>
            <a:r>
              <a:rPr lang="en-US" dirty="0" smtClean="0"/>
              <a:t>We </a:t>
            </a:r>
            <a:r>
              <a:rPr lang="en-US" dirty="0"/>
              <a:t>also offer SUSE Linux Enterprise for Point of Service (SLEPOS 11).  </a:t>
            </a:r>
            <a:endParaRPr lang="en-US" dirty="0" smtClean="0"/>
          </a:p>
          <a:p>
            <a:endParaRPr lang="en-US" dirty="0"/>
          </a:p>
          <a:p>
            <a:endParaRPr lang="en-US" dirty="0" smtClean="0"/>
          </a:p>
          <a:p>
            <a:r>
              <a:rPr lang="en-US" dirty="0" err="1" smtClean="0"/>
              <a:t>And.we</a:t>
            </a:r>
            <a:r>
              <a:rPr lang="en-US" dirty="0" smtClean="0"/>
              <a:t> </a:t>
            </a:r>
            <a:r>
              <a:rPr lang="en-US" dirty="0"/>
              <a:t>offer a  pre-loaded operating system option, and we also provide NCR OPOS and </a:t>
            </a:r>
            <a:r>
              <a:rPr lang="en-US" dirty="0" err="1"/>
              <a:t>JavaPOS</a:t>
            </a:r>
            <a:r>
              <a:rPr lang="en-US" dirty="0"/>
              <a:t> drivers for peripherals.</a:t>
            </a:r>
          </a:p>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37</a:t>
            </a:fld>
            <a:endParaRPr lang="en-US"/>
          </a:p>
        </p:txBody>
      </p:sp>
    </p:spTree>
    <p:extLst>
      <p:ext uri="{BB962C8B-B14F-4D97-AF65-F5344CB8AC3E}">
        <p14:creationId xmlns:p14="http://schemas.microsoft.com/office/powerpoint/2010/main" val="6077152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in considering your next POS purchase, consider the NCR </a:t>
            </a:r>
            <a:r>
              <a:rPr lang="en-US" dirty="0" err="1"/>
              <a:t>RealPOS</a:t>
            </a:r>
            <a:r>
              <a:rPr lang="en-US" dirty="0"/>
              <a:t> 60 and its many operational advantages:</a:t>
            </a:r>
          </a:p>
          <a:p>
            <a:pPr>
              <a:buFontTx/>
              <a:buChar char="•"/>
            </a:pPr>
            <a:r>
              <a:rPr lang="en-US" dirty="0"/>
              <a:t> Outstanding performance</a:t>
            </a:r>
          </a:p>
          <a:p>
            <a:pPr>
              <a:buFontTx/>
              <a:buChar char="•"/>
            </a:pPr>
            <a:r>
              <a:rPr lang="en-US" dirty="0"/>
              <a:t> Sleek modern design</a:t>
            </a:r>
          </a:p>
          <a:p>
            <a:pPr>
              <a:buFontTx/>
              <a:buChar char="•"/>
            </a:pPr>
            <a:r>
              <a:rPr lang="en-US" dirty="0"/>
              <a:t> Most compact size and weight</a:t>
            </a:r>
          </a:p>
          <a:p>
            <a:pPr>
              <a:buFontTx/>
              <a:buChar char="•"/>
            </a:pPr>
            <a:r>
              <a:rPr lang="en-US" dirty="0"/>
              <a:t> Most configuration options</a:t>
            </a:r>
          </a:p>
          <a:p>
            <a:pPr>
              <a:buFontTx/>
              <a:buChar char="•"/>
            </a:pPr>
            <a:r>
              <a:rPr lang="en-US" dirty="0"/>
              <a:t> Excellent connectivity</a:t>
            </a:r>
          </a:p>
          <a:p>
            <a:pPr>
              <a:buFontTx/>
              <a:buChar char="•"/>
            </a:pPr>
            <a:r>
              <a:rPr lang="en-US" dirty="0"/>
              <a:t> Efficient serviceability</a:t>
            </a:r>
          </a:p>
          <a:p>
            <a:pPr>
              <a:buFontTx/>
              <a:buChar char="•"/>
            </a:pPr>
            <a:r>
              <a:rPr lang="en-US" dirty="0"/>
              <a:t> Best energy efficiency</a:t>
            </a:r>
          </a:p>
          <a:p>
            <a:pPr>
              <a:buFontTx/>
              <a:buChar char="•"/>
            </a:pPr>
            <a:r>
              <a:rPr lang="en-US" dirty="0"/>
              <a:t> And superior investment protection</a:t>
            </a:r>
          </a:p>
        </p:txBody>
      </p:sp>
      <p:sp>
        <p:nvSpPr>
          <p:cNvPr id="4" name="Slide Number Placeholder 3"/>
          <p:cNvSpPr>
            <a:spLocks noGrp="1"/>
          </p:cNvSpPr>
          <p:nvPr>
            <p:ph type="sldNum" sz="quarter" idx="10"/>
          </p:nvPr>
        </p:nvSpPr>
        <p:spPr/>
        <p:txBody>
          <a:bodyPr/>
          <a:lstStyle/>
          <a:p>
            <a:fld id="{9B3DE52D-9E31-474C-ADCF-3D7946BA6A64}" type="slidenum">
              <a:rPr lang="en-US" smtClean="0"/>
              <a:t>38</a:t>
            </a:fld>
            <a:endParaRPr lang="en-US"/>
          </a:p>
        </p:txBody>
      </p:sp>
    </p:spTree>
    <p:extLst>
      <p:ext uri="{BB962C8B-B14F-4D97-AF65-F5344CB8AC3E}">
        <p14:creationId xmlns:p14="http://schemas.microsoft.com/office/powerpoint/2010/main" val="1202169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txBox="1">
            <a:spLocks noGrp="1" noChangeArrowheads="1"/>
          </p:cNvSpPr>
          <p:nvPr/>
        </p:nvSpPr>
        <p:spPr bwMode="auto">
          <a:xfrm>
            <a:off x="0" y="8829966"/>
            <a:ext cx="2971800" cy="464820"/>
          </a:xfrm>
          <a:prstGeom prst="rect">
            <a:avLst/>
          </a:prstGeom>
          <a:noFill/>
          <a:ln w="9525">
            <a:noFill/>
            <a:miter lim="800000"/>
            <a:headEnd/>
            <a:tailEnd/>
          </a:ln>
        </p:spPr>
        <p:txBody>
          <a:bodyPr lIns="92830" tIns="46415" rIns="92830" bIns="46415" anchor="b"/>
          <a:lstStyle/>
          <a:p>
            <a:pPr eaLnBrk="0" hangingPunct="0"/>
            <a:r>
              <a:rPr lang="en-US" sz="1200">
                <a:solidFill>
                  <a:srgbClr val="000000"/>
                </a:solidFill>
              </a:rPr>
              <a:t>NCR Confidential</a:t>
            </a:r>
          </a:p>
        </p:txBody>
      </p:sp>
      <p:sp>
        <p:nvSpPr>
          <p:cNvPr id="14339" name="Rectangle 7"/>
          <p:cNvSpPr txBox="1">
            <a:spLocks noGrp="1" noChangeArrowheads="1"/>
          </p:cNvSpPr>
          <p:nvPr/>
        </p:nvSpPr>
        <p:spPr bwMode="auto">
          <a:xfrm>
            <a:off x="3884613" y="8829966"/>
            <a:ext cx="2971800" cy="464820"/>
          </a:xfrm>
          <a:prstGeom prst="rect">
            <a:avLst/>
          </a:prstGeom>
          <a:noFill/>
          <a:ln w="9525">
            <a:noFill/>
            <a:miter lim="800000"/>
            <a:headEnd/>
            <a:tailEnd/>
          </a:ln>
        </p:spPr>
        <p:txBody>
          <a:bodyPr lIns="92830" tIns="46415" rIns="92830" bIns="46415" anchor="b"/>
          <a:lstStyle/>
          <a:p>
            <a:pPr algn="r" eaLnBrk="0" hangingPunct="0"/>
            <a:fld id="{B58F0E89-37E7-4140-BEBD-F04C44CD301B}" type="slidenum">
              <a:rPr lang="en-US" sz="1200">
                <a:solidFill>
                  <a:srgbClr val="000000"/>
                </a:solidFill>
              </a:rPr>
              <a:pPr algn="r" eaLnBrk="0" hangingPunct="0"/>
              <a:t>4</a:t>
            </a:fld>
            <a:endParaRPr lang="en-US" sz="1200">
              <a:solidFill>
                <a:srgbClr val="000000"/>
              </a:solidFill>
            </a:endParaRPr>
          </a:p>
        </p:txBody>
      </p:sp>
      <p:sp>
        <p:nvSpPr>
          <p:cNvPr id="14340" name="Rectangle 2"/>
          <p:cNvSpPr>
            <a:spLocks noGrp="1" noRot="1" noChangeAspect="1" noChangeArrowheads="1" noTextEdit="1"/>
          </p:cNvSpPr>
          <p:nvPr>
            <p:ph type="sldImg"/>
          </p:nvPr>
        </p:nvSpPr>
        <p:spPr bwMode="auto">
          <a:xfrm>
            <a:off x="331788" y="696913"/>
            <a:ext cx="6197600" cy="3486150"/>
          </a:xfrm>
          <a:noFill/>
          <a:ln>
            <a:solidFill>
              <a:srgbClr val="000000"/>
            </a:solidFill>
            <a:miter lim="800000"/>
            <a:headEnd/>
            <a:tailEnd/>
          </a:ln>
        </p:spPr>
      </p:sp>
      <p:sp>
        <p:nvSpPr>
          <p:cNvPr id="1434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buFontTx/>
              <a:buChar char="•"/>
            </a:pPr>
            <a:r>
              <a:rPr lang="en-US" dirty="0"/>
              <a:t>This slide shows our </a:t>
            </a:r>
            <a:r>
              <a:rPr lang="en-US" dirty="0" err="1"/>
              <a:t>RealPOS</a:t>
            </a:r>
            <a:r>
              <a:rPr lang="en-US" dirty="0"/>
              <a:t> Point of Sale terminal </a:t>
            </a:r>
            <a:r>
              <a:rPr lang="en-US" dirty="0" smtClean="0"/>
              <a:t> family.  </a:t>
            </a:r>
            <a:endParaRPr lang="en-US" dirty="0"/>
          </a:p>
          <a:p>
            <a:pPr>
              <a:buFontTx/>
              <a:buChar char="•"/>
            </a:pPr>
            <a:endParaRPr lang="en-US" dirty="0"/>
          </a:p>
          <a:p>
            <a:pPr>
              <a:buFontTx/>
              <a:buChar char="•"/>
            </a:pPr>
            <a:r>
              <a:rPr lang="en-US" dirty="0"/>
              <a:t>NCR offers a full suite of POS </a:t>
            </a:r>
            <a:r>
              <a:rPr lang="en-US" dirty="0" smtClean="0"/>
              <a:t>terminals </a:t>
            </a:r>
            <a:r>
              <a:rPr lang="en-US" dirty="0"/>
              <a:t>both in the Fully Configurable </a:t>
            </a:r>
            <a:r>
              <a:rPr lang="en-US" dirty="0" smtClean="0"/>
              <a:t>category and also a </a:t>
            </a:r>
            <a:r>
              <a:rPr lang="en-US" dirty="0"/>
              <a:t>full line of Integrated Touch terminals</a:t>
            </a:r>
          </a:p>
          <a:p>
            <a:pPr>
              <a:buFontTx/>
              <a:buChar char="•"/>
            </a:pPr>
            <a:endParaRPr lang="en-US" dirty="0"/>
          </a:p>
          <a:p>
            <a:pPr>
              <a:buFontTx/>
              <a:buChar char="•"/>
            </a:pPr>
            <a:r>
              <a:rPr lang="en-US" dirty="0"/>
              <a:t>These offers enable us to address multiple retail segments </a:t>
            </a:r>
            <a:r>
              <a:rPr lang="en-US" dirty="0" smtClean="0"/>
              <a:t>and also different performance levels within these categories.</a:t>
            </a:r>
            <a:endParaRPr lang="en-US" dirty="0"/>
          </a:p>
          <a:p>
            <a:pPr>
              <a:buFontTx/>
              <a:buChar char="•"/>
            </a:pPr>
            <a:endParaRPr lang="en-US" dirty="0"/>
          </a:p>
          <a:p>
            <a:pPr>
              <a:buFontTx/>
              <a:buChar char="•"/>
            </a:pPr>
            <a:r>
              <a:rPr lang="en-US" dirty="0"/>
              <a:t>Today we are going to focus on the </a:t>
            </a:r>
            <a:r>
              <a:rPr lang="en-US" dirty="0" err="1"/>
              <a:t>RealPOS</a:t>
            </a:r>
            <a:r>
              <a:rPr lang="en-US" dirty="0"/>
              <a:t> 82XRT, our ”Best” offer in the Fully Configurable category.</a:t>
            </a:r>
          </a:p>
          <a:p>
            <a:pPr eaLnBrk="1" hangingPunct="1">
              <a:spcBef>
                <a:spcPct val="0"/>
              </a:spcBef>
            </a:pP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r>
              <a:rPr lang="en-US" smtClean="0">
                <a:solidFill>
                  <a:srgbClr val="000000"/>
                </a:solidFill>
                <a:latin typeface="Arial" charset="0"/>
                <a:cs typeface="Arial" charset="0"/>
              </a:rPr>
              <a:t>NCR Confidential</a:t>
            </a:r>
          </a:p>
        </p:txBody>
      </p:sp>
      <p:sp>
        <p:nvSpPr>
          <p:cNvPr id="1638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5EC67E30-20BD-4454-B7A4-6744BEA3036D}" type="slidenum">
              <a:rPr lang="en-US" smtClean="0">
                <a:solidFill>
                  <a:srgbClr val="000000"/>
                </a:solidFill>
                <a:latin typeface="Arial" charset="0"/>
                <a:cs typeface="Arial" charset="0"/>
              </a:rPr>
              <a:pPr eaLnBrk="0" fontAlgn="base" hangingPunct="0">
                <a:spcBef>
                  <a:spcPct val="0"/>
                </a:spcBef>
                <a:spcAft>
                  <a:spcPct val="0"/>
                </a:spcAft>
              </a:pPr>
              <a:t>5</a:t>
            </a:fld>
            <a:endParaRPr lang="en-US" smtClean="0">
              <a:solidFill>
                <a:srgbClr val="000000"/>
              </a:solidFill>
              <a:latin typeface="Arial" charset="0"/>
              <a:cs typeface="Arial" charset="0"/>
            </a:endParaRPr>
          </a:p>
        </p:txBody>
      </p:sp>
      <p:sp>
        <p:nvSpPr>
          <p:cNvPr id="16388" name="Rectangle 2"/>
          <p:cNvSpPr>
            <a:spLocks noGrp="1" noRot="1" noChangeAspect="1" noChangeArrowheads="1" noTextEdit="1"/>
          </p:cNvSpPr>
          <p:nvPr>
            <p:ph type="sldImg"/>
          </p:nvPr>
        </p:nvSpPr>
        <p:spPr bwMode="auto">
          <a:xfrm>
            <a:off x="331788" y="696913"/>
            <a:ext cx="6197600" cy="3486150"/>
          </a:xfrm>
          <a:noFill/>
          <a:ln>
            <a:solidFill>
              <a:srgbClr val="000000"/>
            </a:solidFill>
            <a:miter lim="800000"/>
            <a:headEnd/>
            <a:tailEnd/>
          </a:ln>
        </p:spPr>
      </p:sp>
      <p:sp>
        <p:nvSpPr>
          <p:cNvPr id="16389"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a:t>Now let’s talk about product differentiation within the Fully Configurable category.</a:t>
            </a:r>
          </a:p>
          <a:p>
            <a:pPr>
              <a:buFontTx/>
              <a:buChar char="•"/>
            </a:pPr>
            <a:endParaRPr lang="en-US" dirty="0"/>
          </a:p>
          <a:p>
            <a:pPr>
              <a:buFontTx/>
              <a:buChar char="•"/>
            </a:pPr>
            <a:r>
              <a:rPr lang="en-US" dirty="0"/>
              <a:t>The 82XRT is our “top of the line” terminal offering Industry leading performance, scalability, serviceability, and manageability.</a:t>
            </a:r>
          </a:p>
          <a:p>
            <a:pPr>
              <a:buFontTx/>
              <a:buChar char="•"/>
            </a:pPr>
            <a:endParaRPr lang="en-US" dirty="0"/>
          </a:p>
          <a:p>
            <a:pPr>
              <a:buFontTx/>
              <a:buChar char="•"/>
            </a:pPr>
            <a:r>
              <a:rPr lang="en-US" dirty="0"/>
              <a:t>The </a:t>
            </a:r>
            <a:r>
              <a:rPr lang="en-US" dirty="0" err="1"/>
              <a:t>RealPOS</a:t>
            </a:r>
            <a:r>
              <a:rPr lang="en-US" dirty="0"/>
              <a:t> 60 is positioned below the 82XRT and offers an innovative design with two impressive performance levels, excellent energy efficiency, connectivity, and of course, simple serviceability.</a:t>
            </a:r>
          </a:p>
          <a:p>
            <a:pPr>
              <a:buFontTx/>
              <a:buChar char="•"/>
            </a:pPr>
            <a:endParaRPr lang="en-US" dirty="0"/>
          </a:p>
          <a:p>
            <a:pPr>
              <a:buFontTx/>
              <a:buChar char="•"/>
            </a:pPr>
            <a:r>
              <a:rPr lang="en-US" dirty="0"/>
              <a:t>The </a:t>
            </a:r>
            <a:r>
              <a:rPr lang="en-US" dirty="0" err="1"/>
              <a:t>RealPOS</a:t>
            </a:r>
            <a:r>
              <a:rPr lang="en-US" dirty="0"/>
              <a:t> 40 is our value compact terminal that is in the same packaging as the </a:t>
            </a:r>
            <a:r>
              <a:rPr lang="en-US" dirty="0" err="1"/>
              <a:t>RealPOS</a:t>
            </a:r>
            <a:r>
              <a:rPr lang="en-US" dirty="0"/>
              <a:t> 60, but with a lower, basic performance level with a </a:t>
            </a:r>
            <a:r>
              <a:rPr lang="en-US" dirty="0" err="1"/>
              <a:t>fanless</a:t>
            </a:r>
            <a:r>
              <a:rPr lang="en-US" dirty="0"/>
              <a:t> design.</a:t>
            </a:r>
          </a:p>
          <a:p>
            <a:pPr>
              <a:buFontTx/>
              <a:buChar char="•"/>
            </a:pPr>
            <a:endParaRPr lang="en-US" dirty="0"/>
          </a:p>
          <a:p>
            <a:pPr>
              <a:buFontTx/>
              <a:buChar char="•"/>
            </a:pPr>
            <a:r>
              <a:rPr lang="en-US" dirty="0"/>
              <a:t>So, again, you can see that we have configurable offers to meet multiple performance levels and retail business requirements</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A2006A4F-E87C-4E29-895C-A7BFB0F28A4E}" type="slidenum">
              <a:rPr lang="en-US" smtClean="0">
                <a:latin typeface="Times New Roman" pitchFamily="18" charset="0"/>
                <a:cs typeface="Arial" charset="0"/>
              </a:rPr>
              <a:pPr eaLnBrk="0" fontAlgn="base" hangingPunct="0">
                <a:spcBef>
                  <a:spcPct val="0"/>
                </a:spcBef>
                <a:spcAft>
                  <a:spcPct val="0"/>
                </a:spcAft>
              </a:pPr>
              <a:t>6</a:t>
            </a:fld>
            <a:endParaRPr lang="en-US" smtClean="0">
              <a:latin typeface="Times New Roman" pitchFamily="18" charset="0"/>
              <a:cs typeface="Arial" charset="0"/>
            </a:endParaRPr>
          </a:p>
        </p:txBody>
      </p:sp>
      <p:sp>
        <p:nvSpPr>
          <p:cNvPr id="18434" name="Rectangle 2"/>
          <p:cNvSpPr>
            <a:spLocks noGrp="1" noRot="1" noChangeAspect="1" noChangeArrowheads="1" noTextEdit="1"/>
          </p:cNvSpPr>
          <p:nvPr>
            <p:ph type="sldImg"/>
          </p:nvPr>
        </p:nvSpPr>
        <p:spPr bwMode="auto">
          <a:xfrm>
            <a:off x="349250" y="723900"/>
            <a:ext cx="6192838" cy="3484563"/>
          </a:xfrm>
          <a:noFill/>
          <a:ln>
            <a:solidFill>
              <a:srgbClr val="000000"/>
            </a:solidFill>
            <a:miter lim="800000"/>
            <a:headEnd/>
            <a:tailEnd/>
          </a:ln>
        </p:spPr>
      </p:sp>
      <p:sp>
        <p:nvSpPr>
          <p:cNvPr id="18435"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a:t>The </a:t>
            </a:r>
            <a:r>
              <a:rPr lang="en-US" dirty="0" err="1"/>
              <a:t>RealPOS</a:t>
            </a:r>
            <a:r>
              <a:rPr lang="en-US" dirty="0"/>
              <a:t> 82XRT is the successor product to our </a:t>
            </a:r>
            <a:r>
              <a:rPr lang="en-US" dirty="0" err="1"/>
              <a:t>RealPOS</a:t>
            </a:r>
            <a:r>
              <a:rPr lang="en-US" dirty="0"/>
              <a:t> 80XRT terminal.  The 80XRT terminal was the most successful POS terminal ever released by NCR.  To date, there are well over 300,000 80XRTs installed worldwide.</a:t>
            </a:r>
          </a:p>
          <a:p>
            <a:endParaRPr lang="en-US" dirty="0"/>
          </a:p>
          <a:p>
            <a:r>
              <a:rPr lang="en-US" dirty="0"/>
              <a:t>The 82XRT is the next generation of “</a:t>
            </a:r>
            <a:r>
              <a:rPr lang="en-US" dirty="0" err="1"/>
              <a:t>Xtreme</a:t>
            </a:r>
            <a:r>
              <a:rPr lang="en-US" dirty="0"/>
              <a:t> Retail Technology” (XRT) and builds on the success of the 80XRT.</a:t>
            </a:r>
          </a:p>
          <a:p>
            <a:pPr lvl="1">
              <a:buFontTx/>
              <a:buChar char="•"/>
            </a:pPr>
            <a:r>
              <a:rPr lang="en-US" dirty="0"/>
              <a:t>It truly is a powerful multipurpose solution and can be used as a POS workstation, server or workstation/server.</a:t>
            </a:r>
          </a:p>
          <a:p>
            <a:pPr lvl="1"/>
            <a:r>
              <a:rPr lang="en-US" dirty="0"/>
              <a:t>It also offers:</a:t>
            </a:r>
          </a:p>
          <a:p>
            <a:pPr lvl="1">
              <a:buFontTx/>
              <a:buChar char="•"/>
            </a:pPr>
            <a:r>
              <a:rPr lang="en-US" dirty="0"/>
              <a:t>Exceptional configuration flexibility</a:t>
            </a:r>
          </a:p>
          <a:p>
            <a:pPr lvl="1">
              <a:buFontTx/>
              <a:buChar char="•"/>
            </a:pPr>
            <a:r>
              <a:rPr lang="en-US" dirty="0"/>
              <a:t>Extreme performance and scalability</a:t>
            </a:r>
          </a:p>
          <a:p>
            <a:pPr lvl="1">
              <a:buFontTx/>
              <a:buChar char="•"/>
            </a:pPr>
            <a:r>
              <a:rPr lang="en-US" dirty="0"/>
              <a:t>Maximum expansion and connectivity</a:t>
            </a:r>
          </a:p>
          <a:p>
            <a:pPr lvl="1">
              <a:buFontTx/>
              <a:buChar char="•"/>
            </a:pPr>
            <a:r>
              <a:rPr lang="en-US" dirty="0"/>
              <a:t>Is truly purpose built for retail</a:t>
            </a:r>
          </a:p>
          <a:p>
            <a:pPr lvl="1">
              <a:buFontTx/>
              <a:buChar char="•"/>
            </a:pPr>
            <a:r>
              <a:rPr lang="en-US" dirty="0"/>
              <a:t>Has industry leading serviceability features</a:t>
            </a:r>
          </a:p>
          <a:p>
            <a:pPr lvl="1">
              <a:buFontTx/>
              <a:buChar char="•"/>
            </a:pPr>
            <a:r>
              <a:rPr lang="en-US" dirty="0"/>
              <a:t>And, offers enhanced manageability</a:t>
            </a:r>
          </a:p>
          <a:p>
            <a:r>
              <a:rPr lang="en-US" dirty="0"/>
              <a:t>All of these capabilities roll up into Superior Investment Protection for our customers.</a:t>
            </a:r>
          </a:p>
          <a:p>
            <a:pPr eaLnBrk="1" hangingPunct="1">
              <a:spcBef>
                <a:spcPct val="0"/>
              </a:spcBef>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184C8287-C971-43F0-8641-A941BF2AD908}" type="slidenum">
              <a:rPr lang="en-US" smtClean="0">
                <a:latin typeface="Times New Roman" pitchFamily="18" charset="0"/>
                <a:cs typeface="Arial" charset="0"/>
              </a:rPr>
              <a:pPr eaLnBrk="0" fontAlgn="base" hangingPunct="0">
                <a:spcBef>
                  <a:spcPct val="0"/>
                </a:spcBef>
                <a:spcAft>
                  <a:spcPct val="0"/>
                </a:spcAft>
              </a:pPr>
              <a:t>7</a:t>
            </a:fld>
            <a:endParaRPr lang="en-US" smtClean="0">
              <a:latin typeface="Times New Roman" pitchFamily="18" charset="0"/>
              <a:cs typeface="Arial" charset="0"/>
            </a:endParaRPr>
          </a:p>
        </p:txBody>
      </p:sp>
      <p:sp>
        <p:nvSpPr>
          <p:cNvPr id="204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0483"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a:t>As mentioned, the </a:t>
            </a:r>
            <a:r>
              <a:rPr lang="en-US" dirty="0" err="1"/>
              <a:t>RealPOS</a:t>
            </a:r>
            <a:r>
              <a:rPr lang="en-US" dirty="0"/>
              <a:t> 82XRT is a powerful multipurpose solution and can be used as a POS workstation, server or workstation/server.</a:t>
            </a:r>
          </a:p>
          <a:p>
            <a:endParaRPr lang="en-US" dirty="0"/>
          </a:p>
          <a:p>
            <a:r>
              <a:rPr lang="en-US" dirty="0"/>
              <a:t>We have many customers that are using our POS terminal as a server.  </a:t>
            </a:r>
          </a:p>
          <a:p>
            <a:endParaRPr lang="en-US" dirty="0"/>
          </a:p>
          <a:p>
            <a:r>
              <a:rPr lang="en-US" dirty="0"/>
              <a:t>The advantages of using the 82XRT as a server are;</a:t>
            </a:r>
          </a:p>
          <a:p>
            <a:pPr>
              <a:buFontTx/>
              <a:buChar char="•"/>
            </a:pPr>
            <a:r>
              <a:rPr lang="en-US" dirty="0"/>
              <a:t>Common hardware platform throughout the store/chain provides operational, support, and serviceability advantages.</a:t>
            </a:r>
          </a:p>
          <a:p>
            <a:pPr>
              <a:buFontTx/>
              <a:buChar char="•"/>
            </a:pPr>
            <a:r>
              <a:rPr lang="en-US" dirty="0"/>
              <a:t>Stable hardware platform throughout the store means that the software image will not need to change every 12-18 months due to frequent chipset changes on the PC/Server.  NCR ensures long life on 82XRT chipset and components</a:t>
            </a:r>
          </a:p>
          <a:p>
            <a:pPr>
              <a:buFontTx/>
              <a:buChar char="•"/>
            </a:pPr>
            <a:r>
              <a:rPr lang="en-US" dirty="0"/>
              <a:t>Change management - Any changes made to the 82XRT platform are carefully planned and communicated to ensure ample time for the customer to transition.</a:t>
            </a:r>
          </a:p>
          <a:p>
            <a:pPr eaLnBrk="1" hangingPunct="1">
              <a:spcBef>
                <a:spcPct val="0"/>
              </a:spcBef>
            </a:pP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275855A3-DBDB-46C1-8F78-4F106E21D7B1}" type="slidenum">
              <a:rPr lang="en-US" smtClean="0">
                <a:latin typeface="Times New Roman" pitchFamily="18" charset="0"/>
                <a:cs typeface="Arial" charset="0"/>
              </a:rPr>
              <a:pPr eaLnBrk="0" fontAlgn="base" hangingPunct="0">
                <a:spcBef>
                  <a:spcPct val="0"/>
                </a:spcBef>
                <a:spcAft>
                  <a:spcPct val="0"/>
                </a:spcAft>
              </a:pPr>
              <a:t>8</a:t>
            </a:fld>
            <a:endParaRPr lang="en-US" smtClean="0">
              <a:latin typeface="Times New Roman" pitchFamily="18" charset="0"/>
              <a:cs typeface="Arial" charset="0"/>
            </a:endParaRPr>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a:t>The 82XRT offers exceptional configuration flexibility.</a:t>
            </a:r>
          </a:p>
          <a:p>
            <a:endParaRPr lang="en-US" dirty="0"/>
          </a:p>
          <a:p>
            <a:r>
              <a:rPr lang="en-US" dirty="0"/>
              <a:t>The versatile configuration options include:</a:t>
            </a:r>
          </a:p>
          <a:p>
            <a:pPr>
              <a:buFontTx/>
              <a:buChar char="•"/>
            </a:pPr>
            <a:r>
              <a:rPr lang="en-US" dirty="0"/>
              <a:t> Modular - for horizontal placement beneath or above the counter</a:t>
            </a:r>
          </a:p>
          <a:p>
            <a:pPr>
              <a:buFontTx/>
              <a:buChar char="•"/>
            </a:pPr>
            <a:r>
              <a:rPr lang="en-US" dirty="0"/>
              <a:t> Integrated – for a unified appearance, integrating the terminal and peripherals</a:t>
            </a:r>
          </a:p>
          <a:p>
            <a:pPr>
              <a:buFontTx/>
              <a:buChar char="•"/>
            </a:pPr>
            <a:r>
              <a:rPr lang="en-US" dirty="0"/>
              <a:t> Vertical – for upright orientation beneath or above the counter</a:t>
            </a:r>
          </a:p>
          <a:p>
            <a:r>
              <a:rPr lang="en-US" dirty="0"/>
              <a:t>The 82XRT is also offered in two colors; Charcoal Gray or Beige.</a:t>
            </a:r>
          </a:p>
          <a:p>
            <a:endParaRPr lang="en-US" dirty="0"/>
          </a:p>
          <a:p>
            <a:pPr eaLnBrk="1" hangingPunct="1">
              <a:spcBef>
                <a:spcPct val="0"/>
              </a:spcBef>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eaLnBrk="0" fontAlgn="base" hangingPunct="0">
              <a:spcBef>
                <a:spcPct val="0"/>
              </a:spcBef>
              <a:spcAft>
                <a:spcPct val="0"/>
              </a:spcAft>
            </a:pPr>
            <a:fld id="{63458849-332F-4652-87FE-6564B381284D}" type="slidenum">
              <a:rPr lang="en-US" smtClean="0">
                <a:latin typeface="Times New Roman" pitchFamily="18" charset="0"/>
                <a:cs typeface="Arial" charset="0"/>
              </a:rPr>
              <a:pPr eaLnBrk="0" fontAlgn="base" hangingPunct="0">
                <a:spcBef>
                  <a:spcPct val="0"/>
                </a:spcBef>
                <a:spcAft>
                  <a:spcPct val="0"/>
                </a:spcAft>
              </a:pPr>
              <a:t>9</a:t>
            </a:fld>
            <a:endParaRPr lang="en-US" smtClean="0">
              <a:latin typeface="Times New Roman" pitchFamily="18" charset="0"/>
              <a:cs typeface="Arial" charset="0"/>
            </a:endParaRPr>
          </a:p>
        </p:txBody>
      </p:sp>
      <p:sp>
        <p:nvSpPr>
          <p:cNvPr id="24578" name="Rectangle 2"/>
          <p:cNvSpPr>
            <a:spLocks noGrp="1" noRot="1" noChangeAspect="1" noChangeArrowheads="1" noTextEdit="1"/>
          </p:cNvSpPr>
          <p:nvPr>
            <p:ph type="sldImg"/>
          </p:nvPr>
        </p:nvSpPr>
        <p:spPr bwMode="auto">
          <a:xfrm>
            <a:off x="331788" y="696913"/>
            <a:ext cx="6197600" cy="3486150"/>
          </a:xfrm>
          <a:noFill/>
          <a:ln>
            <a:solidFill>
              <a:srgbClr val="000000"/>
            </a:solidFill>
            <a:miter lim="800000"/>
            <a:headEnd/>
            <a:tailEnd/>
          </a:ln>
        </p:spPr>
      </p:sp>
      <p:sp>
        <p:nvSpPr>
          <p:cNvPr id="24579"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dirty="0"/>
              <a:t>Let’s talk about the technology inside the 82XRT….</a:t>
            </a:r>
          </a:p>
          <a:p>
            <a:endParaRPr lang="en-US" dirty="0"/>
          </a:p>
          <a:p>
            <a:r>
              <a:rPr lang="en-US" dirty="0"/>
              <a:t>It has the latest technology including </a:t>
            </a:r>
          </a:p>
          <a:p>
            <a:pPr>
              <a:buFontTx/>
              <a:buChar char="•"/>
            </a:pPr>
            <a:r>
              <a:rPr lang="en-US" dirty="0"/>
              <a:t>Intel ® Q67 Express Chipset</a:t>
            </a:r>
            <a:endParaRPr lang="en-US" i="1" dirty="0"/>
          </a:p>
          <a:p>
            <a:pPr>
              <a:buFontTx/>
              <a:buChar char="•"/>
            </a:pPr>
            <a:r>
              <a:rPr lang="en-US" dirty="0"/>
              <a:t>Intel 2nd generation Core processors</a:t>
            </a:r>
          </a:p>
          <a:p>
            <a:pPr lvl="1">
              <a:buFontTx/>
              <a:buChar char="•"/>
            </a:pPr>
            <a:r>
              <a:rPr lang="en-US" dirty="0"/>
              <a:t>Core i5-2400</a:t>
            </a:r>
          </a:p>
          <a:p>
            <a:pPr lvl="1">
              <a:buFontTx/>
              <a:buChar char="•"/>
            </a:pPr>
            <a:r>
              <a:rPr lang="en-US" dirty="0"/>
              <a:t>Core i3-2120</a:t>
            </a:r>
          </a:p>
          <a:p>
            <a:pPr lvl="1">
              <a:buFontTx/>
              <a:buChar char="•"/>
            </a:pPr>
            <a:r>
              <a:rPr lang="en-US" dirty="0"/>
              <a:t>Pentium G850</a:t>
            </a:r>
          </a:p>
          <a:p>
            <a:pPr lvl="1">
              <a:buFontTx/>
              <a:buChar char="•"/>
            </a:pPr>
            <a:r>
              <a:rPr lang="en-US" dirty="0"/>
              <a:t>Celeron G540 </a:t>
            </a:r>
          </a:p>
          <a:p>
            <a:pPr>
              <a:buFontTx/>
              <a:buChar char="•"/>
            </a:pPr>
            <a:r>
              <a:rPr lang="en-US" dirty="0"/>
              <a:t>DDR3 Memory – supporting up to 32GB*</a:t>
            </a:r>
          </a:p>
          <a:p>
            <a:pPr>
              <a:buFontTx/>
              <a:buChar char="•"/>
            </a:pPr>
            <a:r>
              <a:rPr lang="en-US" dirty="0"/>
              <a:t>Intel 6th generation HD Graphics </a:t>
            </a:r>
          </a:p>
          <a:p>
            <a:pPr>
              <a:buFontTx/>
              <a:buChar char="•"/>
            </a:pPr>
            <a:r>
              <a:rPr lang="en-US" dirty="0"/>
              <a:t>Multiple storage features including 250GB or 500GB SATA Hard Disk Drives or a 40GB Solid State Drive </a:t>
            </a:r>
          </a:p>
          <a:p>
            <a:pPr>
              <a:buFontTx/>
              <a:buChar char="•"/>
            </a:pPr>
            <a:r>
              <a:rPr lang="en-US" dirty="0"/>
              <a:t>The </a:t>
            </a:r>
            <a:r>
              <a:rPr lang="en-US" dirty="0" err="1"/>
              <a:t>RealPOS</a:t>
            </a:r>
            <a:r>
              <a:rPr lang="en-US" dirty="0"/>
              <a:t> 82XRT also offers Intel Active Management Technology (AMT) 7.0</a:t>
            </a: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Title Slide/Cover">
    <p:spTree>
      <p:nvGrpSpPr>
        <p:cNvPr id="1" name=""/>
        <p:cNvGrpSpPr/>
        <p:nvPr/>
      </p:nvGrpSpPr>
      <p:grpSpPr>
        <a:xfrm>
          <a:off x="0" y="0"/>
          <a:ext cx="0" cy="0"/>
          <a:chOff x="0" y="0"/>
          <a:chExt cx="0" cy="0"/>
        </a:xfrm>
      </p:grpSpPr>
      <p:pic>
        <p:nvPicPr>
          <p:cNvPr id="12" name="Picture 11" descr="green-BGD-L.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2" name="Title 1"/>
          <p:cNvSpPr>
            <a:spLocks noGrp="1"/>
          </p:cNvSpPr>
          <p:nvPr>
            <p:ph type="title"/>
          </p:nvPr>
        </p:nvSpPr>
        <p:spPr>
          <a:xfrm>
            <a:off x="4581137" y="2253123"/>
            <a:ext cx="4105663" cy="1021556"/>
          </a:xfrm>
        </p:spPr>
        <p:txBody>
          <a:bodyPr anchor="t">
            <a:normAutofit/>
          </a:bodyPr>
          <a:lstStyle>
            <a:lvl1pPr algn="l">
              <a:lnSpc>
                <a:spcPct val="80000"/>
              </a:lnSpc>
              <a:defRPr sz="2800" b="1" cap="all">
                <a:solidFill>
                  <a:schemeClr val="bg1"/>
                </a:solidFill>
                <a:latin typeface="Arial"/>
                <a:cs typeface="Arial"/>
              </a:defRPr>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4581137" y="3055415"/>
            <a:ext cx="3913576" cy="588126"/>
          </a:xfrm>
        </p:spPr>
        <p:txBody>
          <a:bodyPr anchor="b">
            <a:normAutofit/>
          </a:bodyPr>
          <a:lstStyle>
            <a:lvl1pPr marL="0" indent="0">
              <a:buNone/>
              <a:defRPr sz="1600">
                <a:solidFill>
                  <a:srgbClr val="FFFFFF"/>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smtClean="0"/>
              <a:t>CLICK TO EDIT MASTER TEXT STYLES</a:t>
            </a:r>
          </a:p>
        </p:txBody>
      </p:sp>
      <p:sp>
        <p:nvSpPr>
          <p:cNvPr id="11" name="Text Placeholder 2"/>
          <p:cNvSpPr>
            <a:spLocks noGrp="1"/>
          </p:cNvSpPr>
          <p:nvPr>
            <p:ph type="body" idx="13" hasCustomPrompt="1"/>
          </p:nvPr>
        </p:nvSpPr>
        <p:spPr>
          <a:xfrm>
            <a:off x="4581137" y="3643541"/>
            <a:ext cx="3913576" cy="283252"/>
          </a:xfrm>
        </p:spPr>
        <p:txBody>
          <a:bodyPr anchor="b">
            <a:normAutofit/>
          </a:bodyPr>
          <a:lstStyle>
            <a:lvl1pPr marL="0" indent="0">
              <a:buNone/>
              <a:defRPr sz="800">
                <a:solidFill>
                  <a:srgbClr val="FFFFFF"/>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smtClean="0"/>
              <a:t>CLICK TO EDIT MASTER TEXT STYLES</a:t>
            </a:r>
          </a:p>
        </p:txBody>
      </p:sp>
    </p:spTree>
    <p:extLst>
      <p:ext uri="{BB962C8B-B14F-4D97-AF65-F5344CB8AC3E}">
        <p14:creationId xmlns:p14="http://schemas.microsoft.com/office/powerpoint/2010/main" val="1545228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atin typeface="Arial"/>
                <a:cs typeface="Arial"/>
              </a:defRPr>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lvl1pPr>
              <a:defRPr>
                <a:latin typeface="Arial"/>
                <a:cs typeface="Arial"/>
              </a:defRPr>
            </a:lvl1pPr>
          </a:lstStyle>
          <a:p>
            <a:fld id="{7AD35405-1181-E840-AB39-CCAA466A4258}" type="slidenum">
              <a:rPr lang="en-US" smtClean="0"/>
              <a:pPr/>
              <a:t>‹#›</a:t>
            </a:fld>
            <a:endParaRPr lang="en-US"/>
          </a:p>
        </p:txBody>
      </p:sp>
      <p:sp>
        <p:nvSpPr>
          <p:cNvPr id="9" name="Footer Placeholder 4"/>
          <p:cNvSpPr txBox="1">
            <a:spLocks/>
          </p:cNvSpPr>
          <p:nvPr userDrawn="1"/>
        </p:nvSpPr>
        <p:spPr>
          <a:xfrm>
            <a:off x="747237" y="4769603"/>
            <a:ext cx="6572296" cy="123111"/>
          </a:xfrm>
          <a:prstGeom prst="rect">
            <a:avLst/>
          </a:prstGeom>
        </p:spPr>
        <p:txBody>
          <a:bodyPr vert="horz" wrap="square" lIns="0" tIns="0" rIns="0" bIns="0" rtlCol="0" anchor="ctr">
            <a:spAutoFit/>
          </a:bodyPr>
          <a:lstStyle>
            <a:defPPr>
              <a:defRPr lang="en-US"/>
            </a:defPPr>
            <a:lvl1pPr marL="0" algn="l" defTabSz="457200" rtl="0" eaLnBrk="1" latinLnBrk="0" hangingPunct="1">
              <a:defRPr sz="800" kern="1200">
                <a:solidFill>
                  <a:srgbClr val="7F7F7F"/>
                </a:solidFill>
                <a:latin typeface="Nokia Pure Tex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mtClean="0">
                <a:latin typeface="Arial"/>
                <a:cs typeface="Arial"/>
              </a:rPr>
              <a:t>© 2013 NCR  Filename.pptx   v. 0.1  YYYY-MM-DD   Author  Document ID   [Edit via Insert &gt; Header &amp; Footer]</a:t>
            </a:r>
            <a:endParaRPr lang="en-GB" dirty="0">
              <a:latin typeface="Arial"/>
              <a:cs typeface="Arial"/>
            </a:endParaRPr>
          </a:p>
        </p:txBody>
      </p:sp>
    </p:spTree>
    <p:extLst>
      <p:ext uri="{BB962C8B-B14F-4D97-AF65-F5344CB8AC3E}">
        <p14:creationId xmlns:p14="http://schemas.microsoft.com/office/powerpoint/2010/main" val="29445079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Arial"/>
                <a:cs typeface="Arial"/>
              </a:defRPr>
            </a:lvl1pPr>
          </a:lstStyle>
          <a:p>
            <a:r>
              <a:rPr lang="en-GB"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lvl1pPr>
              <a:defRPr>
                <a:latin typeface="Arial"/>
                <a:cs typeface="Arial"/>
              </a:defRPr>
            </a:lvl1pPr>
          </a:lstStyle>
          <a:p>
            <a:fld id="{7AD35405-1181-E840-AB39-CCAA466A4258}" type="slidenum">
              <a:rPr lang="en-US" smtClean="0"/>
              <a:pPr/>
              <a:t>‹#›</a:t>
            </a:fld>
            <a:endParaRPr lang="en-US"/>
          </a:p>
        </p:txBody>
      </p:sp>
      <p:sp>
        <p:nvSpPr>
          <p:cNvPr id="8" name="Footer Placeholder 4"/>
          <p:cNvSpPr>
            <a:spLocks noGrp="1"/>
          </p:cNvSpPr>
          <p:nvPr>
            <p:ph type="ftr" sz="quarter" idx="3"/>
          </p:nvPr>
        </p:nvSpPr>
        <p:spPr>
          <a:xfrm>
            <a:off x="747237" y="4769603"/>
            <a:ext cx="6572296" cy="123111"/>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smtClean="0"/>
              <a:t>© 2013 NCR  Filename.pptx   v. 0.1  YYYY-MM-DD   Author  Document ID   [Edit via Insert &gt; Header &amp; Footer]</a:t>
            </a:r>
            <a:endParaRPr lang="en-GB" dirty="0"/>
          </a:p>
        </p:txBody>
      </p:sp>
    </p:spTree>
    <p:extLst>
      <p:ext uri="{BB962C8B-B14F-4D97-AF65-F5344CB8AC3E}">
        <p14:creationId xmlns:p14="http://schemas.microsoft.com/office/powerpoint/2010/main" val="1272760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154781"/>
            <a:ext cx="2057400" cy="3290888"/>
          </a:xfrm>
        </p:spPr>
        <p:txBody>
          <a:bodyPr vert="eaVert"/>
          <a:lstStyle>
            <a:lvl1pPr>
              <a:defRPr>
                <a:latin typeface="Arial"/>
                <a:cs typeface="Arial"/>
              </a:defRPr>
            </a:lvl1pPr>
          </a:lstStyle>
          <a:p>
            <a:r>
              <a:rPr lang="en-GB" dirty="0" smtClean="0"/>
              <a:t>CLICK TO EDIT MASTER TITLE STYLE</a:t>
            </a:r>
            <a:endParaRPr lang="en-US" dirty="0"/>
          </a:p>
        </p:txBody>
      </p:sp>
      <p:sp>
        <p:nvSpPr>
          <p:cNvPr id="3" name="Vertical Text Placeholder 2"/>
          <p:cNvSpPr>
            <a:spLocks noGrp="1"/>
          </p:cNvSpPr>
          <p:nvPr>
            <p:ph type="body" orient="vert" idx="1"/>
          </p:nvPr>
        </p:nvSpPr>
        <p:spPr>
          <a:xfrm>
            <a:off x="457200" y="154781"/>
            <a:ext cx="6019800" cy="3290888"/>
          </a:xfrm>
        </p:spPr>
        <p:txBody>
          <a:bodyPr vert="eaVert"/>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lvl1pPr>
              <a:defRPr>
                <a:latin typeface="Arial"/>
                <a:cs typeface="Arial"/>
              </a:defRPr>
            </a:lvl1pPr>
          </a:lstStyle>
          <a:p>
            <a:fld id="{7AD35405-1181-E840-AB39-CCAA466A4258}" type="slidenum">
              <a:rPr lang="en-US" smtClean="0"/>
              <a:pPr/>
              <a:t>‹#›</a:t>
            </a:fld>
            <a:endParaRPr lang="en-US"/>
          </a:p>
        </p:txBody>
      </p:sp>
      <p:sp>
        <p:nvSpPr>
          <p:cNvPr id="8" name="Footer Placeholder 4"/>
          <p:cNvSpPr>
            <a:spLocks noGrp="1"/>
          </p:cNvSpPr>
          <p:nvPr>
            <p:ph type="ftr" sz="quarter" idx="3"/>
          </p:nvPr>
        </p:nvSpPr>
        <p:spPr>
          <a:xfrm>
            <a:off x="747237" y="4769603"/>
            <a:ext cx="6572296" cy="123111"/>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smtClean="0"/>
              <a:t>© 2013 NCR  Filename.pptx   v. 0.1  YYYY-MM-DD   Author  Document ID   [Edit via Insert &gt; Header &amp; Footer]</a:t>
            </a:r>
            <a:endParaRPr lang="en-GB" dirty="0"/>
          </a:p>
        </p:txBody>
      </p:sp>
    </p:spTree>
    <p:extLst>
      <p:ext uri="{BB962C8B-B14F-4D97-AF65-F5344CB8AC3E}">
        <p14:creationId xmlns:p14="http://schemas.microsoft.com/office/powerpoint/2010/main" val="38158789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atin typeface="Arial"/>
                <a:cs typeface="Arial"/>
              </a:defRPr>
            </a:lvl1pPr>
          </a:lstStyle>
          <a:p>
            <a:fld id="{8BAF5FCB-8D0D-4004-A310-19ED785489C1}" type="slidenum">
              <a:rPr lang="en-GB" smtClean="0"/>
              <a:pPr/>
              <a:t>‹#›</a:t>
            </a:fld>
            <a:endParaRPr lang="en-GB"/>
          </a:p>
        </p:txBody>
      </p:sp>
      <p:sp>
        <p:nvSpPr>
          <p:cNvPr id="4" name="Footer Placeholder 4"/>
          <p:cNvSpPr>
            <a:spLocks noGrp="1"/>
          </p:cNvSpPr>
          <p:nvPr>
            <p:ph type="ftr" sz="quarter" idx="3"/>
          </p:nvPr>
        </p:nvSpPr>
        <p:spPr>
          <a:xfrm>
            <a:off x="747237" y="4769603"/>
            <a:ext cx="6572296" cy="123111"/>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smtClean="0"/>
              <a:t>© 2013 NCR  Filename.pptx   v. 0.1  YYYY-MM-DD   Author  Document ID   [Edit via Insert &gt; Header &amp; Footer]</a:t>
            </a:r>
            <a:endParaRPr lang="en-GB" dirty="0"/>
          </a:p>
        </p:txBody>
      </p:sp>
    </p:spTree>
    <p:extLst>
      <p:ext uri="{BB962C8B-B14F-4D97-AF65-F5344CB8AC3E}">
        <p14:creationId xmlns:p14="http://schemas.microsoft.com/office/powerpoint/2010/main" val="82218393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9900" y="0"/>
            <a:ext cx="8216900" cy="685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00151"/>
            <a:ext cx="4038600" cy="339447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558416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28625" y="1788320"/>
            <a:ext cx="4076700" cy="1307306"/>
          </a:xfrm>
        </p:spPr>
        <p:txBody>
          <a:bodyPr/>
          <a:lstStyle>
            <a:lvl1pPr algn="l">
              <a:defRPr baseline="0">
                <a:solidFill>
                  <a:schemeClr val="bg1"/>
                </a:solidFill>
              </a:defRPr>
            </a:lvl1pPr>
          </a:lstStyle>
          <a:p>
            <a:r>
              <a:rPr lang="en-US" dirty="0" smtClean="0"/>
              <a:t>Title goes here, justified left, caps</a:t>
            </a:r>
            <a:endParaRPr lang="en-US" dirty="0"/>
          </a:p>
        </p:txBody>
      </p:sp>
      <p:sp>
        <p:nvSpPr>
          <p:cNvPr id="3" name="Subtitle 2"/>
          <p:cNvSpPr>
            <a:spLocks noGrp="1"/>
          </p:cNvSpPr>
          <p:nvPr>
            <p:ph type="subTitle" idx="1"/>
          </p:nvPr>
        </p:nvSpPr>
        <p:spPr>
          <a:xfrm>
            <a:off x="428625" y="2809875"/>
            <a:ext cx="4029075" cy="609600"/>
          </a:xfrm>
        </p:spPr>
        <p:txBody>
          <a:bodyPr/>
          <a:lstStyle>
            <a:lvl1pPr marL="0" indent="0" algn="l">
              <a:buNone/>
              <a:defRPr baseline="0">
                <a:solidFill>
                  <a:schemeClr val="bg1"/>
                </a:solidFill>
              </a:defRPr>
            </a:lvl1pPr>
            <a:lvl2pPr marL="408194" indent="0" algn="ctr">
              <a:buNone/>
              <a:defRPr>
                <a:solidFill>
                  <a:schemeClr val="tx1">
                    <a:tint val="75000"/>
                  </a:schemeClr>
                </a:solidFill>
              </a:defRPr>
            </a:lvl2pPr>
            <a:lvl3pPr marL="816388" indent="0" algn="ctr">
              <a:buNone/>
              <a:defRPr>
                <a:solidFill>
                  <a:schemeClr val="tx1">
                    <a:tint val="75000"/>
                  </a:schemeClr>
                </a:solidFill>
              </a:defRPr>
            </a:lvl3pPr>
            <a:lvl4pPr marL="1224582" indent="0" algn="ctr">
              <a:buNone/>
              <a:defRPr>
                <a:solidFill>
                  <a:schemeClr val="tx1">
                    <a:tint val="75000"/>
                  </a:schemeClr>
                </a:solidFill>
              </a:defRPr>
            </a:lvl4pPr>
            <a:lvl5pPr marL="1632776" indent="0" algn="ctr">
              <a:buNone/>
              <a:defRPr>
                <a:solidFill>
                  <a:schemeClr val="tx1">
                    <a:tint val="75000"/>
                  </a:schemeClr>
                </a:solidFill>
              </a:defRPr>
            </a:lvl5pPr>
            <a:lvl6pPr marL="2040969" indent="0" algn="ctr">
              <a:buNone/>
              <a:defRPr>
                <a:solidFill>
                  <a:schemeClr val="tx1">
                    <a:tint val="75000"/>
                  </a:schemeClr>
                </a:solidFill>
              </a:defRPr>
            </a:lvl6pPr>
            <a:lvl7pPr marL="2449163" indent="0" algn="ctr">
              <a:buNone/>
              <a:defRPr>
                <a:solidFill>
                  <a:schemeClr val="tx1">
                    <a:tint val="75000"/>
                  </a:schemeClr>
                </a:solidFill>
              </a:defRPr>
            </a:lvl7pPr>
            <a:lvl8pPr marL="2857357" indent="0" algn="ctr">
              <a:buNone/>
              <a:defRPr>
                <a:solidFill>
                  <a:schemeClr val="tx1">
                    <a:tint val="75000"/>
                  </a:schemeClr>
                </a:solidFill>
              </a:defRPr>
            </a:lvl8pPr>
            <a:lvl9pPr marL="3265551"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726522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descr="green-BGD-L.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2" name="Title 1"/>
          <p:cNvSpPr>
            <a:spLocks noGrp="1"/>
          </p:cNvSpPr>
          <p:nvPr>
            <p:ph type="ctrTitle" hasCustomPrompt="1"/>
          </p:nvPr>
        </p:nvSpPr>
        <p:spPr>
          <a:xfrm>
            <a:off x="637420" y="2082023"/>
            <a:ext cx="4330494" cy="1102519"/>
          </a:xfrm>
        </p:spPr>
        <p:txBody>
          <a:bodyPr>
            <a:normAutofit/>
          </a:bodyPr>
          <a:lstStyle>
            <a:lvl1pPr algn="l">
              <a:lnSpc>
                <a:spcPct val="80000"/>
              </a:lnSpc>
              <a:defRPr sz="2800" b="1">
                <a:solidFill>
                  <a:srgbClr val="FFFFFF"/>
                </a:solidFill>
                <a:latin typeface="Arial"/>
                <a:cs typeface="Arial"/>
              </a:defRPr>
            </a:lvl1pPr>
          </a:lstStyle>
          <a:p>
            <a:r>
              <a:rPr lang="en-GB" dirty="0" smtClean="0"/>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FFFFFF"/>
                </a:solidFill>
                <a:latin typeface="Arial"/>
                <a:cs typeface="Arial"/>
              </a:defRPr>
            </a:lvl1pPr>
          </a:lstStyle>
          <a:p>
            <a:fld id="{7AD35405-1181-E840-AB39-CCAA466A4258}" type="slidenum">
              <a:rPr lang="en-US" smtClean="0"/>
              <a:pPr/>
              <a:t>‹#›</a:t>
            </a:fld>
            <a:endParaRPr lang="en-US"/>
          </a:p>
        </p:txBody>
      </p:sp>
    </p:spTree>
    <p:extLst>
      <p:ext uri="{BB962C8B-B14F-4D97-AF65-F5344CB8AC3E}">
        <p14:creationId xmlns:p14="http://schemas.microsoft.com/office/powerpoint/2010/main" val="211893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End Title/Thank You">
    <p:spTree>
      <p:nvGrpSpPr>
        <p:cNvPr id="1" name=""/>
        <p:cNvGrpSpPr/>
        <p:nvPr/>
      </p:nvGrpSpPr>
      <p:grpSpPr>
        <a:xfrm>
          <a:off x="0" y="0"/>
          <a:ext cx="0" cy="0"/>
          <a:chOff x="0" y="0"/>
          <a:chExt cx="0" cy="0"/>
        </a:xfrm>
      </p:grpSpPr>
      <p:pic>
        <p:nvPicPr>
          <p:cNvPr id="6" name="Picture 5" descr="green-BGD-L.jp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2" name="Title 1"/>
          <p:cNvSpPr>
            <a:spLocks noGrp="1"/>
          </p:cNvSpPr>
          <p:nvPr>
            <p:ph type="title" hasCustomPrompt="1"/>
          </p:nvPr>
        </p:nvSpPr>
        <p:spPr>
          <a:xfrm>
            <a:off x="4605856" y="2334746"/>
            <a:ext cx="4042232" cy="604402"/>
          </a:xfrm>
        </p:spPr>
        <p:txBody>
          <a:bodyPr/>
          <a:lstStyle>
            <a:lvl1pPr>
              <a:lnSpc>
                <a:spcPct val="80000"/>
              </a:lnSpc>
              <a:defRPr>
                <a:solidFill>
                  <a:schemeClr val="bg1"/>
                </a:solidFill>
                <a:latin typeface="Arial"/>
                <a:cs typeface="Arial"/>
              </a:defRPr>
            </a:lvl1pPr>
          </a:lstStyle>
          <a:p>
            <a:r>
              <a:rPr lang="en-GB" dirty="0" smtClean="0"/>
              <a:t>CLICK TO EDIT MASTER TITLE STYLE</a:t>
            </a:r>
            <a:endParaRPr lang="en-US" dirty="0"/>
          </a:p>
        </p:txBody>
      </p:sp>
      <p:sp>
        <p:nvSpPr>
          <p:cNvPr id="3" name="Slide Number Placeholder 2"/>
          <p:cNvSpPr>
            <a:spLocks noGrp="1"/>
          </p:cNvSpPr>
          <p:nvPr>
            <p:ph type="sldNum" sz="quarter" idx="10"/>
          </p:nvPr>
        </p:nvSpPr>
        <p:spPr/>
        <p:txBody>
          <a:bodyPr/>
          <a:lstStyle>
            <a:lvl1pPr>
              <a:defRPr>
                <a:solidFill>
                  <a:srgbClr val="FFFFFF"/>
                </a:solidFill>
                <a:latin typeface="Arial"/>
                <a:cs typeface="Arial"/>
              </a:defRPr>
            </a:lvl1pPr>
          </a:lstStyle>
          <a:p>
            <a:fld id="{7AD35405-1181-E840-AB39-CCAA466A4258}" type="slidenum">
              <a:rPr lang="en-US" smtClean="0"/>
              <a:pPr/>
              <a:t>‹#›</a:t>
            </a:fld>
            <a:endParaRPr lang="en-US"/>
          </a:p>
        </p:txBody>
      </p:sp>
    </p:spTree>
    <p:extLst>
      <p:ext uri="{BB962C8B-B14F-4D97-AF65-F5344CB8AC3E}">
        <p14:creationId xmlns:p14="http://schemas.microsoft.com/office/powerpoint/2010/main" val="37265913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Arial"/>
                <a:cs typeface="Arial"/>
              </a:defRPr>
            </a:lvl1pPr>
          </a:lstStyle>
          <a:p>
            <a:r>
              <a:rPr lang="en-GB" dirty="0" smtClean="0"/>
              <a:t>CLICK TO EDIT MASTER TITLE STYLE</a:t>
            </a:r>
            <a:endParaRPr lang="en-US" dirty="0"/>
          </a:p>
        </p:txBody>
      </p:sp>
      <p:sp>
        <p:nvSpPr>
          <p:cNvPr id="3" name="Content Placeholder 2"/>
          <p:cNvSpPr>
            <a:spLocks noGrp="1"/>
          </p:cNvSpPr>
          <p:nvPr>
            <p:ph idx="1"/>
          </p:nvPr>
        </p:nvSpPr>
        <p:spPr/>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4"/>
          </p:nvPr>
        </p:nvSpPr>
        <p:spPr>
          <a:xfrm>
            <a:off x="6722530" y="4767263"/>
            <a:ext cx="2133600" cy="273844"/>
          </a:xfrm>
          <a:prstGeom prst="rect">
            <a:avLst/>
          </a:prstGeom>
        </p:spPr>
        <p:txBody>
          <a:bodyPr vert="horz" lIns="91440" tIns="45720" rIns="91440" bIns="45720" rtlCol="0" anchor="ctr"/>
          <a:lstStyle>
            <a:lvl1pPr algn="r">
              <a:defRPr sz="1200">
                <a:solidFill>
                  <a:schemeClr val="tx1">
                    <a:tint val="75000"/>
                  </a:schemeClr>
                </a:solidFill>
                <a:latin typeface="Arial"/>
                <a:cs typeface="Arial"/>
              </a:defRPr>
            </a:lvl1pPr>
          </a:lstStyle>
          <a:p>
            <a:fld id="{7AD35405-1181-E840-AB39-CCAA466A4258}" type="slidenum">
              <a:rPr lang="en-US" smtClean="0"/>
              <a:pPr/>
              <a:t>‹#›</a:t>
            </a:fld>
            <a:endParaRPr lang="en-US"/>
          </a:p>
        </p:txBody>
      </p:sp>
      <p:sp>
        <p:nvSpPr>
          <p:cNvPr id="8" name="Footer Placeholder 4"/>
          <p:cNvSpPr>
            <a:spLocks noGrp="1"/>
          </p:cNvSpPr>
          <p:nvPr>
            <p:ph type="ftr" sz="quarter" idx="3"/>
          </p:nvPr>
        </p:nvSpPr>
        <p:spPr>
          <a:xfrm>
            <a:off x="747237" y="4769603"/>
            <a:ext cx="6572296" cy="123111"/>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smtClean="0"/>
              <a:t>© 2013 NCR  Filename.pptx   v. 0.1  YYYY-MM-DD   Author  Document ID   [Edit via Insert &gt; Header &amp; Footer]</a:t>
            </a:r>
            <a:endParaRPr lang="en-GB" dirty="0"/>
          </a:p>
        </p:txBody>
      </p:sp>
    </p:spTree>
    <p:extLst>
      <p:ext uri="{BB962C8B-B14F-4D97-AF65-F5344CB8AC3E}">
        <p14:creationId xmlns:p14="http://schemas.microsoft.com/office/powerpoint/2010/main" val="1338362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Arial"/>
                <a:cs typeface="Arial"/>
              </a:defRPr>
            </a:lvl1pPr>
          </a:lstStyle>
          <a:p>
            <a:r>
              <a:rPr lang="en-GB" dirty="0" smtClean="0"/>
              <a:t>CLICK TO EDIT MASTER TITLE STYLE</a:t>
            </a:r>
            <a:endParaRPr lang="en-US" dirty="0"/>
          </a:p>
        </p:txBody>
      </p:sp>
      <p:sp>
        <p:nvSpPr>
          <p:cNvPr id="3" name="Content Placeholder 2"/>
          <p:cNvSpPr>
            <a:spLocks noGrp="1"/>
          </p:cNvSpPr>
          <p:nvPr>
            <p:ph sz="half" idx="1"/>
          </p:nvPr>
        </p:nvSpPr>
        <p:spPr>
          <a:xfrm>
            <a:off x="614435" y="1202488"/>
            <a:ext cx="3679375" cy="2958274"/>
          </a:xfrm>
        </p:spPr>
        <p:txBody>
          <a:bodyPr>
            <a:normAutofit/>
          </a:bodyPr>
          <a:lstStyle>
            <a:lvl1pPr>
              <a:defRPr sz="1600">
                <a:latin typeface="Arial"/>
                <a:cs typeface="Arial"/>
              </a:defRPr>
            </a:lvl1pPr>
            <a:lvl2pPr>
              <a:defRPr sz="1600">
                <a:latin typeface="Arial"/>
                <a:cs typeface="Arial"/>
              </a:defRPr>
            </a:lvl2pPr>
            <a:lvl3pPr>
              <a:defRPr sz="1600">
                <a:latin typeface="Arial"/>
                <a:cs typeface="Arial"/>
              </a:defRPr>
            </a:lvl3pPr>
            <a:lvl4pPr>
              <a:defRPr sz="1600">
                <a:latin typeface="Arial"/>
                <a:cs typeface="Arial"/>
              </a:defRPr>
            </a:lvl4pPr>
            <a:lvl5pPr>
              <a:defRPr sz="16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83112" y="1203816"/>
            <a:ext cx="4273017" cy="2956946"/>
          </a:xfrm>
        </p:spPr>
        <p:txBody>
          <a:bodyPr/>
          <a:lstStyle>
            <a:lvl1pPr>
              <a:defRPr sz="2800">
                <a:latin typeface="Arial"/>
                <a:cs typeface="Arial"/>
              </a:defRPr>
            </a:lvl1pPr>
            <a:lvl2pPr>
              <a:defRPr sz="2400">
                <a:latin typeface="Arial"/>
                <a:cs typeface="Arial"/>
              </a:defRPr>
            </a:lvl2pPr>
            <a:lvl3pPr>
              <a:defRPr sz="2000">
                <a:latin typeface="Arial"/>
                <a:cs typeface="Arial"/>
              </a:defRPr>
            </a:lvl3pPr>
            <a:lvl4pPr>
              <a:defRPr sz="1800">
                <a:latin typeface="Arial"/>
                <a:cs typeface="Arial"/>
              </a:defRPr>
            </a:lvl4pPr>
            <a:lvl5pPr>
              <a:defRPr sz="1800">
                <a:latin typeface="Arial"/>
                <a:cs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lvl1pPr>
              <a:defRPr>
                <a:latin typeface="Arial"/>
                <a:cs typeface="Arial"/>
              </a:defRPr>
            </a:lvl1pPr>
          </a:lstStyle>
          <a:p>
            <a:fld id="{7AD35405-1181-E840-AB39-CCAA466A4258}" type="slidenum">
              <a:rPr lang="en-US" smtClean="0"/>
              <a:pPr/>
              <a:t>‹#›</a:t>
            </a:fld>
            <a:endParaRPr lang="en-US"/>
          </a:p>
        </p:txBody>
      </p:sp>
      <p:sp>
        <p:nvSpPr>
          <p:cNvPr id="9" name="Footer Placeholder 4"/>
          <p:cNvSpPr>
            <a:spLocks noGrp="1"/>
          </p:cNvSpPr>
          <p:nvPr>
            <p:ph type="ftr" sz="quarter" idx="3"/>
          </p:nvPr>
        </p:nvSpPr>
        <p:spPr>
          <a:xfrm>
            <a:off x="747237" y="4769603"/>
            <a:ext cx="6572296" cy="123111"/>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smtClean="0"/>
              <a:t>© 2013 NCR  Filename.pptx   v. 0.1  YYYY-MM-DD   Author  Document ID   [Edit via Insert &gt; Header &amp; Footer]</a:t>
            </a:r>
            <a:endParaRPr lang="en-GB" dirty="0"/>
          </a:p>
        </p:txBody>
      </p:sp>
    </p:spTree>
    <p:extLst>
      <p:ext uri="{BB962C8B-B14F-4D97-AF65-F5344CB8AC3E}">
        <p14:creationId xmlns:p14="http://schemas.microsoft.com/office/powerpoint/2010/main" val="63996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8625" y="72934"/>
            <a:ext cx="8229600" cy="857250"/>
          </a:xfrm>
        </p:spPr>
        <p:txBody>
          <a:bodyPr/>
          <a:lstStyle>
            <a:lvl1pPr>
              <a:defRPr>
                <a:latin typeface="Arial"/>
                <a:cs typeface="Arial"/>
              </a:defRPr>
            </a:lvl1pPr>
          </a:lstStyle>
          <a:p>
            <a:r>
              <a:rPr lang="en-GB" dirty="0" smtClean="0"/>
              <a:t>CLICK TO EDIT MASTER TITLE STYLE</a:t>
            </a:r>
            <a:endParaRPr lang="en-US" dirty="0"/>
          </a:p>
        </p:txBody>
      </p:sp>
      <p:sp>
        <p:nvSpPr>
          <p:cNvPr id="3" name="Text Placeholder 2"/>
          <p:cNvSpPr>
            <a:spLocks noGrp="1"/>
          </p:cNvSpPr>
          <p:nvPr>
            <p:ph type="body" idx="1" hasCustomPrompt="1"/>
          </p:nvPr>
        </p:nvSpPr>
        <p:spPr>
          <a:xfrm>
            <a:off x="650720" y="1332760"/>
            <a:ext cx="4040188" cy="479822"/>
          </a:xfrm>
        </p:spPr>
        <p:txBody>
          <a:bodyPr anchor="b"/>
          <a:lstStyle>
            <a:lvl1pPr marL="0" indent="0">
              <a:lnSpc>
                <a:spcPct val="80000"/>
              </a:lnSpc>
              <a:buNone/>
              <a:defRPr sz="24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CLICK TO EDIT MASTER TEXT STYLES</a:t>
            </a:r>
          </a:p>
        </p:txBody>
      </p:sp>
      <p:sp>
        <p:nvSpPr>
          <p:cNvPr id="4" name="Content Placeholder 3"/>
          <p:cNvSpPr>
            <a:spLocks noGrp="1"/>
          </p:cNvSpPr>
          <p:nvPr>
            <p:ph sz="half" idx="2"/>
          </p:nvPr>
        </p:nvSpPr>
        <p:spPr>
          <a:xfrm>
            <a:off x="650720" y="1812581"/>
            <a:ext cx="4040188" cy="2650562"/>
          </a:xfrm>
        </p:spPr>
        <p:txBody>
          <a:bodyPr>
            <a:normAutofit/>
          </a:bodyPr>
          <a:lstStyle>
            <a:lvl1pPr>
              <a:defRPr sz="1400">
                <a:latin typeface="Arial"/>
                <a:cs typeface="Arial"/>
              </a:defRPr>
            </a:lvl1pPr>
            <a:lvl2pPr>
              <a:defRPr sz="1400">
                <a:latin typeface="Arial"/>
                <a:cs typeface="Arial"/>
              </a:defRPr>
            </a:lvl2pPr>
            <a:lvl3pPr>
              <a:defRPr sz="1400">
                <a:latin typeface="Arial"/>
                <a:cs typeface="Arial"/>
              </a:defRPr>
            </a:lvl3pPr>
            <a:lvl4pPr>
              <a:defRPr sz="1400">
                <a:latin typeface="Arial"/>
                <a:cs typeface="Arial"/>
              </a:defRPr>
            </a:lvl4pPr>
            <a:lvl5pPr>
              <a:defRPr sz="1400">
                <a:latin typeface="Arial"/>
                <a:cs typeface="Aria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850641" y="1332760"/>
            <a:ext cx="4041775" cy="479822"/>
          </a:xfrm>
        </p:spPr>
        <p:txBody>
          <a:bodyPr anchor="b"/>
          <a:lstStyle>
            <a:lvl1pPr marL="0" indent="0">
              <a:lnSpc>
                <a:spcPct val="80000"/>
              </a:lnSpc>
              <a:buNone/>
              <a:defRPr sz="2400" b="1">
                <a:latin typeface="Arial"/>
                <a:cs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smtClean="0"/>
              <a:t>CLICK TO EDIT MASTER TEXT STYLES</a:t>
            </a:r>
          </a:p>
        </p:txBody>
      </p:sp>
      <p:sp>
        <p:nvSpPr>
          <p:cNvPr id="6" name="Content Placeholder 5"/>
          <p:cNvSpPr>
            <a:spLocks noGrp="1"/>
          </p:cNvSpPr>
          <p:nvPr>
            <p:ph sz="quarter" idx="4"/>
          </p:nvPr>
        </p:nvSpPr>
        <p:spPr>
          <a:xfrm>
            <a:off x="4838546" y="1812581"/>
            <a:ext cx="4041775" cy="2650562"/>
          </a:xfrm>
        </p:spPr>
        <p:txBody>
          <a:bodyPr>
            <a:normAutofit/>
          </a:bodyPr>
          <a:lstStyle>
            <a:lvl1pPr>
              <a:defRPr sz="1400">
                <a:latin typeface="Arial"/>
                <a:cs typeface="Arial"/>
              </a:defRPr>
            </a:lvl1pPr>
            <a:lvl2pPr>
              <a:defRPr sz="1400">
                <a:latin typeface="Arial"/>
                <a:cs typeface="Arial"/>
              </a:defRPr>
            </a:lvl2pPr>
            <a:lvl3pPr>
              <a:defRPr sz="1400">
                <a:latin typeface="Arial"/>
                <a:cs typeface="Arial"/>
              </a:defRPr>
            </a:lvl3pPr>
            <a:lvl4pPr>
              <a:defRPr sz="1400">
                <a:latin typeface="Arial"/>
                <a:cs typeface="Arial"/>
              </a:defRPr>
            </a:lvl4pPr>
            <a:lvl5pPr>
              <a:defRPr sz="1400">
                <a:latin typeface="Arial"/>
                <a:cs typeface="Aria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lvl1pPr>
              <a:defRPr>
                <a:latin typeface="Arial"/>
                <a:cs typeface="Arial"/>
              </a:defRPr>
            </a:lvl1pPr>
          </a:lstStyle>
          <a:p>
            <a:fld id="{7AD35405-1181-E840-AB39-CCAA466A4258}" type="slidenum">
              <a:rPr lang="en-US" smtClean="0"/>
              <a:pPr/>
              <a:t>‹#›</a:t>
            </a:fld>
            <a:endParaRPr lang="en-US"/>
          </a:p>
        </p:txBody>
      </p:sp>
      <p:sp>
        <p:nvSpPr>
          <p:cNvPr id="11" name="Footer Placeholder 4"/>
          <p:cNvSpPr>
            <a:spLocks noGrp="1"/>
          </p:cNvSpPr>
          <p:nvPr>
            <p:ph type="ftr" sz="quarter" idx="13"/>
          </p:nvPr>
        </p:nvSpPr>
        <p:spPr>
          <a:xfrm>
            <a:off x="747237" y="4769603"/>
            <a:ext cx="6572296" cy="123111"/>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smtClean="0"/>
              <a:t>© 2013 NCR  Filename.pptx   v. 0.1  YYYY-MM-DD   Author  Document ID   [Edit via Insert &gt; Header &amp; Footer]</a:t>
            </a:r>
            <a:endParaRPr lang="en-GB" dirty="0"/>
          </a:p>
        </p:txBody>
      </p:sp>
    </p:spTree>
    <p:extLst>
      <p:ext uri="{BB962C8B-B14F-4D97-AF65-F5344CB8AC3E}">
        <p14:creationId xmlns:p14="http://schemas.microsoft.com/office/powerpoint/2010/main" val="2464446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Arial"/>
                <a:cs typeface="Arial"/>
              </a:defRPr>
            </a:lvl1pPr>
          </a:lstStyle>
          <a:p>
            <a:r>
              <a:rPr lang="en-GB" dirty="0" smtClean="0"/>
              <a:t>CLICK TO EDIT MASTER TITLE STYLE</a:t>
            </a:r>
            <a:endParaRPr lang="en-US" dirty="0"/>
          </a:p>
        </p:txBody>
      </p:sp>
      <p:sp>
        <p:nvSpPr>
          <p:cNvPr id="5" name="Slide Number Placeholder 4"/>
          <p:cNvSpPr>
            <a:spLocks noGrp="1"/>
          </p:cNvSpPr>
          <p:nvPr>
            <p:ph type="sldNum" sz="quarter" idx="12"/>
          </p:nvPr>
        </p:nvSpPr>
        <p:spPr/>
        <p:txBody>
          <a:bodyPr/>
          <a:lstStyle>
            <a:lvl1pPr>
              <a:defRPr>
                <a:latin typeface="Arial"/>
                <a:cs typeface="Arial"/>
              </a:defRPr>
            </a:lvl1pPr>
          </a:lstStyle>
          <a:p>
            <a:fld id="{7AD35405-1181-E840-AB39-CCAA466A4258}" type="slidenum">
              <a:rPr lang="en-US" smtClean="0"/>
              <a:pPr/>
              <a:t>‹#›</a:t>
            </a:fld>
            <a:endParaRPr lang="en-US"/>
          </a:p>
        </p:txBody>
      </p:sp>
      <p:sp>
        <p:nvSpPr>
          <p:cNvPr id="7" name="Footer Placeholder 4"/>
          <p:cNvSpPr>
            <a:spLocks noGrp="1"/>
          </p:cNvSpPr>
          <p:nvPr>
            <p:ph type="ftr" sz="quarter" idx="3"/>
          </p:nvPr>
        </p:nvSpPr>
        <p:spPr>
          <a:xfrm>
            <a:off x="747237" y="4769603"/>
            <a:ext cx="6572296" cy="123111"/>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smtClean="0"/>
              <a:t>© 2013 NCR  Filename.pptx   v. 0.1  YYYY-MM-DD   Author  Document ID   [Edit via Insert &gt; Header &amp; Footer]</a:t>
            </a:r>
            <a:endParaRPr lang="en-GB" dirty="0"/>
          </a:p>
        </p:txBody>
      </p:sp>
    </p:spTree>
    <p:extLst>
      <p:ext uri="{BB962C8B-B14F-4D97-AF65-F5344CB8AC3E}">
        <p14:creationId xmlns:p14="http://schemas.microsoft.com/office/powerpoint/2010/main" val="751613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atin typeface="Arial"/>
                <a:cs typeface="Arial"/>
              </a:defRPr>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atin typeface="Arial"/>
                <a:cs typeface="Arial"/>
              </a:defRPr>
            </a:lvl1pPr>
            <a:lvl2pPr>
              <a:defRPr sz="2800">
                <a:latin typeface="Arial"/>
                <a:cs typeface="Arial"/>
              </a:defRPr>
            </a:lvl2pPr>
            <a:lvl3pPr>
              <a:defRPr sz="2400">
                <a:latin typeface="Arial"/>
                <a:cs typeface="Arial"/>
              </a:defRPr>
            </a:lvl3pPr>
            <a:lvl4pPr>
              <a:defRPr sz="2000">
                <a:latin typeface="Arial"/>
                <a:cs typeface="Arial"/>
              </a:defRPr>
            </a:lvl4pPr>
            <a:lvl5pPr>
              <a:defRPr sz="2000">
                <a:latin typeface="Arial"/>
                <a:cs typeface="Aria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lvl1pPr>
              <a:defRPr>
                <a:latin typeface="Arial"/>
                <a:cs typeface="Arial"/>
              </a:defRPr>
            </a:lvl1pPr>
          </a:lstStyle>
          <a:p>
            <a:fld id="{7AD35405-1181-E840-AB39-CCAA466A4258}" type="slidenum">
              <a:rPr lang="en-US" smtClean="0"/>
              <a:pPr/>
              <a:t>‹#›</a:t>
            </a:fld>
            <a:endParaRPr lang="en-US"/>
          </a:p>
        </p:txBody>
      </p:sp>
      <p:sp>
        <p:nvSpPr>
          <p:cNvPr id="9" name="Footer Placeholder 4"/>
          <p:cNvSpPr>
            <a:spLocks noGrp="1"/>
          </p:cNvSpPr>
          <p:nvPr>
            <p:ph type="ftr" sz="quarter" idx="3"/>
          </p:nvPr>
        </p:nvSpPr>
        <p:spPr>
          <a:xfrm>
            <a:off x="747237" y="4769603"/>
            <a:ext cx="6572296" cy="123111"/>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smtClean="0"/>
              <a:t>© 2013 NCR  Filename.pptx   v. 0.1  YYYY-MM-DD   Author  Document ID   [Edit via Insert &gt; Header &amp; Footer]</a:t>
            </a:r>
            <a:endParaRPr lang="en-GB" dirty="0"/>
          </a:p>
        </p:txBody>
      </p:sp>
    </p:spTree>
    <p:extLst>
      <p:ext uri="{BB962C8B-B14F-4D97-AF65-F5344CB8AC3E}">
        <p14:creationId xmlns:p14="http://schemas.microsoft.com/office/powerpoint/2010/main" val="2976796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latin typeface="Arial"/>
                <a:cs typeface="Arial"/>
              </a:defRPr>
            </a:lvl1pPr>
          </a:lstStyle>
          <a:p>
            <a:fld id="{7AD35405-1181-E840-AB39-CCAA466A4258}" type="slidenum">
              <a:rPr lang="en-US" smtClean="0"/>
              <a:pPr/>
              <a:t>‹#›</a:t>
            </a:fld>
            <a:endParaRPr lang="en-US"/>
          </a:p>
        </p:txBody>
      </p:sp>
      <p:sp>
        <p:nvSpPr>
          <p:cNvPr id="6" name="Footer Placeholder 4"/>
          <p:cNvSpPr>
            <a:spLocks noGrp="1"/>
          </p:cNvSpPr>
          <p:nvPr>
            <p:ph type="ftr" sz="quarter" idx="3"/>
          </p:nvPr>
        </p:nvSpPr>
        <p:spPr>
          <a:xfrm>
            <a:off x="747237" y="4769603"/>
            <a:ext cx="6572296" cy="123111"/>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smtClean="0"/>
              <a:t>© 2013 NCR  Filename.pptx   v. 0.1  YYYY-MM-DD   Author  Document ID   [Edit via Insert &gt; Header &amp; Footer]</a:t>
            </a:r>
            <a:endParaRPr lang="en-GB" dirty="0"/>
          </a:p>
        </p:txBody>
      </p:sp>
    </p:spTree>
    <p:extLst>
      <p:ext uri="{BB962C8B-B14F-4D97-AF65-F5344CB8AC3E}">
        <p14:creationId xmlns:p14="http://schemas.microsoft.com/office/powerpoint/2010/main" val="916659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8625" y="205979"/>
            <a:ext cx="8229600" cy="60440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14435"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722530" y="4767263"/>
            <a:ext cx="2133600" cy="273844"/>
          </a:xfrm>
          <a:prstGeom prst="rect">
            <a:avLst/>
          </a:prstGeom>
        </p:spPr>
        <p:txBody>
          <a:bodyPr vert="horz" lIns="91440" tIns="45720" rIns="91440" bIns="45720" rtlCol="0" anchor="ctr"/>
          <a:lstStyle>
            <a:lvl1pPr algn="r">
              <a:defRPr sz="1000">
                <a:solidFill>
                  <a:schemeClr val="tx1">
                    <a:tint val="75000"/>
                  </a:schemeClr>
                </a:solidFill>
                <a:latin typeface="Arial"/>
                <a:cs typeface="Arial"/>
              </a:defRPr>
            </a:lvl1pPr>
          </a:lstStyle>
          <a:p>
            <a:fld id="{7AD35405-1181-E840-AB39-CCAA466A4258}" type="slidenum">
              <a:rPr lang="en-US" smtClean="0"/>
              <a:pPr/>
              <a:t>‹#›</a:t>
            </a:fld>
            <a:endParaRPr lang="en-US"/>
          </a:p>
        </p:txBody>
      </p:sp>
      <p:sp>
        <p:nvSpPr>
          <p:cNvPr id="10" name="TextBox 9"/>
          <p:cNvSpPr txBox="1"/>
          <p:nvPr/>
        </p:nvSpPr>
        <p:spPr>
          <a:xfrm>
            <a:off x="614435" y="4767263"/>
            <a:ext cx="6108095" cy="369332"/>
          </a:xfrm>
          <a:prstGeom prst="rect">
            <a:avLst/>
          </a:prstGeom>
          <a:noFill/>
        </p:spPr>
        <p:txBody>
          <a:bodyPr wrap="square" rtlCol="0">
            <a:spAutoFit/>
          </a:bodyPr>
          <a:lstStyle/>
          <a:p>
            <a:endParaRPr lang="en-US" dirty="0">
              <a:latin typeface="Arial"/>
              <a:cs typeface="Arial"/>
            </a:endParaRPr>
          </a:p>
        </p:txBody>
      </p:sp>
      <p:sp>
        <p:nvSpPr>
          <p:cNvPr id="11" name="Footer Placeholder 4"/>
          <p:cNvSpPr>
            <a:spLocks noGrp="1"/>
          </p:cNvSpPr>
          <p:nvPr>
            <p:ph type="ftr" sz="quarter" idx="3"/>
          </p:nvPr>
        </p:nvSpPr>
        <p:spPr>
          <a:xfrm>
            <a:off x="747237" y="4769603"/>
            <a:ext cx="6572296" cy="123111"/>
          </a:xfrm>
          <a:prstGeom prst="rect">
            <a:avLst/>
          </a:prstGeom>
        </p:spPr>
        <p:txBody>
          <a:bodyPr vert="horz" wrap="square" lIns="0" tIns="0" rIns="0" bIns="0" rtlCol="0" anchor="ctr">
            <a:spAutoFit/>
          </a:bodyPr>
          <a:lstStyle>
            <a:lvl1pPr algn="l">
              <a:defRPr sz="800">
                <a:solidFill>
                  <a:srgbClr val="7F7F7F"/>
                </a:solidFill>
                <a:latin typeface="Arial"/>
                <a:cs typeface="Arial"/>
              </a:defRPr>
            </a:lvl1pPr>
          </a:lstStyle>
          <a:p>
            <a:r>
              <a:rPr lang="en-US" smtClean="0"/>
              <a:t>© 2013 NCR  Filename.pptx   v. 0.1  YYYY-MM-DD   Author  Document ID   [Edit via Insert &gt; Header &amp; Footer]</a:t>
            </a:r>
            <a:endParaRPr lang="en-GB" dirty="0"/>
          </a:p>
        </p:txBody>
      </p:sp>
      <p:sp>
        <p:nvSpPr>
          <p:cNvPr id="12" name="fc" descr="Company Confidential"/>
          <p:cNvSpPr txBox="1"/>
          <p:nvPr/>
        </p:nvSpPr>
        <p:spPr>
          <a:xfrm>
            <a:off x="650719" y="4867125"/>
            <a:ext cx="8505375" cy="246221"/>
          </a:xfrm>
          <a:prstGeom prst="rect">
            <a:avLst/>
          </a:prstGeom>
          <a:noFill/>
        </p:spPr>
        <p:txBody>
          <a:bodyPr vert="horz" wrap="square" rtlCol="0">
            <a:spAutoFit/>
          </a:bodyPr>
          <a:lstStyle/>
          <a:p>
            <a:pPr algn="l"/>
            <a:r>
              <a:rPr lang="en-US" sz="1000" b="1" i="0" u="none" baseline="0" dirty="0" smtClean="0">
                <a:solidFill>
                  <a:srgbClr val="44A436"/>
                </a:solidFill>
                <a:latin typeface="Arial"/>
                <a:cs typeface="Arial"/>
              </a:rPr>
              <a:t>NCR Confidential</a:t>
            </a:r>
            <a:endParaRPr lang="en-US" sz="1000" b="1" i="0" u="none" baseline="0" dirty="0">
              <a:solidFill>
                <a:srgbClr val="44A436"/>
              </a:solidFill>
              <a:latin typeface="Arial"/>
              <a:cs typeface="Arial"/>
            </a:endParaRPr>
          </a:p>
        </p:txBody>
      </p:sp>
      <p:pic>
        <p:nvPicPr>
          <p:cNvPr id="9" name="Picture 8" descr="GreenRibbon.png"/>
          <p:cNvPicPr>
            <a:picLocks noChangeAspect="1"/>
          </p:cNvPicPr>
          <p:nvPr/>
        </p:nvPicPr>
        <p:blipFill rotWithShape="1">
          <a:blip r:embed="rId17" cstate="print">
            <a:extLst>
              <a:ext uri="{28A0092B-C50C-407E-A947-70E740481C1C}">
                <a14:useLocalDpi xmlns:a14="http://schemas.microsoft.com/office/drawing/2010/main"/>
              </a:ext>
            </a:extLst>
          </a:blip>
          <a:srcRect/>
          <a:stretch/>
        </p:blipFill>
        <p:spPr>
          <a:xfrm>
            <a:off x="0" y="0"/>
            <a:ext cx="607379" cy="5143500"/>
          </a:xfrm>
          <a:prstGeom prst="rect">
            <a:avLst/>
          </a:prstGeom>
        </p:spPr>
      </p:pic>
    </p:spTree>
    <p:extLst>
      <p:ext uri="{BB962C8B-B14F-4D97-AF65-F5344CB8AC3E}">
        <p14:creationId xmlns:p14="http://schemas.microsoft.com/office/powerpoint/2010/main" val="2735621486"/>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60" r:id="rId3"/>
    <p:sldLayoutId id="2147483650" r:id="rId4"/>
    <p:sldLayoutId id="2147483652" r:id="rId5"/>
    <p:sldLayoutId id="2147483653" r:id="rId6"/>
    <p:sldLayoutId id="2147483654" r:id="rId7"/>
    <p:sldLayoutId id="2147483656" r:id="rId8"/>
    <p:sldLayoutId id="2147483655" r:id="rId9"/>
    <p:sldLayoutId id="2147483657" r:id="rId10"/>
    <p:sldLayoutId id="2147483658" r:id="rId11"/>
    <p:sldLayoutId id="2147483659" r:id="rId12"/>
    <p:sldLayoutId id="2147483661" r:id="rId13"/>
    <p:sldLayoutId id="2147483663" r:id="rId14"/>
    <p:sldLayoutId id="2147483664" r:id="rId15"/>
  </p:sldLayoutIdLst>
  <p:hf hdr="0" dt="0"/>
  <p:txStyles>
    <p:titleStyle>
      <a:lvl1pPr algn="l" defTabSz="457200" rtl="0" eaLnBrk="1" latinLnBrk="0" hangingPunct="1">
        <a:spcBef>
          <a:spcPct val="0"/>
        </a:spcBef>
        <a:buNone/>
        <a:defRPr sz="2800" b="1" kern="1200" baseline="0">
          <a:solidFill>
            <a:schemeClr val="bg1">
              <a:lumMod val="50000"/>
            </a:schemeClr>
          </a:solidFill>
          <a:latin typeface="Arial"/>
          <a:ea typeface="+mj-ea"/>
          <a:cs typeface="Arial"/>
        </a:defRPr>
      </a:lvl1pPr>
    </p:titleStyle>
    <p:bodyStyle>
      <a:lvl1pPr marL="0" indent="0" algn="l" defTabSz="457200" rtl="0" eaLnBrk="1" latinLnBrk="0" hangingPunct="1">
        <a:spcBef>
          <a:spcPct val="20000"/>
        </a:spcBef>
        <a:buFont typeface="Arial"/>
        <a:buNone/>
        <a:defRPr sz="1600" kern="1200">
          <a:solidFill>
            <a:srgbClr val="7F7F7F"/>
          </a:solidFill>
          <a:latin typeface="Arial"/>
          <a:ea typeface="+mn-ea"/>
          <a:cs typeface="Arial"/>
        </a:defRPr>
      </a:lvl1pPr>
      <a:lvl2pPr marL="742950" indent="-285750" algn="l" defTabSz="457200" rtl="0" eaLnBrk="1" latinLnBrk="0" hangingPunct="1">
        <a:spcBef>
          <a:spcPct val="20000"/>
        </a:spcBef>
        <a:buClr>
          <a:srgbClr val="77B732"/>
        </a:buClr>
        <a:buFont typeface="Arial"/>
        <a:buChar char="•"/>
        <a:defRPr sz="1600" kern="1200">
          <a:solidFill>
            <a:srgbClr val="7F7F7F"/>
          </a:solidFill>
          <a:latin typeface="Arial"/>
          <a:ea typeface="+mn-ea"/>
          <a:cs typeface="Arial"/>
        </a:defRPr>
      </a:lvl2pPr>
      <a:lvl3pPr marL="1143000" indent="-228600" algn="l" defTabSz="457200" rtl="0" eaLnBrk="1" latinLnBrk="0" hangingPunct="1">
        <a:spcBef>
          <a:spcPct val="20000"/>
        </a:spcBef>
        <a:buClr>
          <a:srgbClr val="77B732"/>
        </a:buClr>
        <a:buFont typeface="Arial"/>
        <a:buChar char="•"/>
        <a:defRPr sz="1600" kern="1200">
          <a:solidFill>
            <a:srgbClr val="7F7F7F"/>
          </a:solidFill>
          <a:latin typeface="Arial"/>
          <a:ea typeface="+mn-ea"/>
          <a:cs typeface="Arial"/>
        </a:defRPr>
      </a:lvl3pPr>
      <a:lvl4pPr marL="1600200" indent="-228600" algn="l" defTabSz="457200" rtl="0" eaLnBrk="1" latinLnBrk="0" hangingPunct="1">
        <a:spcBef>
          <a:spcPct val="20000"/>
        </a:spcBef>
        <a:buFont typeface="Arial"/>
        <a:buChar char="–"/>
        <a:defRPr sz="1600" kern="1200">
          <a:solidFill>
            <a:srgbClr val="7F7F7F"/>
          </a:solidFill>
          <a:latin typeface="Arial"/>
          <a:ea typeface="+mn-ea"/>
          <a:cs typeface="Arial"/>
        </a:defRPr>
      </a:lvl4pPr>
      <a:lvl5pPr marL="2057400" indent="-228600" algn="l" defTabSz="457200" rtl="0" eaLnBrk="1" latinLnBrk="0" hangingPunct="1">
        <a:spcBef>
          <a:spcPct val="20000"/>
        </a:spcBef>
        <a:buFont typeface="Arial"/>
        <a:buChar char="»"/>
        <a:defRPr sz="1600" kern="1200">
          <a:solidFill>
            <a:srgbClr val="7F7F7F"/>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29.emf"/><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image" Target="../media/image46.jpeg"/><Relationship Id="rId4" Type="http://schemas.openxmlformats.org/officeDocument/2006/relationships/image" Target="../media/image45.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48.jpeg"/></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hyperlink" Target="http://www.dell.com/content/products/compare.aspx/dimen?c=us&amp;cs=555&amp;l=en&amp;s=biz"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jpeg"/><Relationship Id="rId7"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15.xml"/><Relationship Id="rId4" Type="http://schemas.openxmlformats.org/officeDocument/2006/relationships/image" Target="../media/image60.jpe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image" Target="../media/image16.jpeg"/><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image" Target="../media/image67.jpeg"/><Relationship Id="rId4" Type="http://schemas.openxmlformats.org/officeDocument/2006/relationships/image" Target="../media/image66.jpeg"/></Relationships>
</file>

<file path=ppt/slides/_rels/slide3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70.jpeg"/><Relationship Id="rId4" Type="http://schemas.openxmlformats.org/officeDocument/2006/relationships/image" Target="../media/image69.jpeg"/></Relationships>
</file>

<file path=ppt/slides/_rels/slide3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71.jpeg"/></Relationships>
</file>

<file path=ppt/slides/_rels/slide3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72.jpeg"/></Relationships>
</file>

<file path=ppt/slides/_rels/slide3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73.jpeg"/></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6.pn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74.png"/><Relationship Id="rId5" Type="http://schemas.openxmlformats.org/officeDocument/2006/relationships/image" Target="../media/image55.jpeg"/><Relationship Id="rId4" Type="http://schemas.openxmlformats.org/officeDocument/2006/relationships/image" Target="../media/image5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png"/><Relationship Id="rId7" Type="http://schemas.openxmlformats.org/officeDocument/2006/relationships/hyperlink" Target="http://ark.intel.com/products/53416/ProductCollection.aspx?brand=34524"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hyperlink" Target="http://ark.intel.com/products/ProductCollection.aspx?brand=34536" TargetMode="Externa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ctrTitle" idx="4294967295"/>
          </p:nvPr>
        </p:nvSpPr>
        <p:spPr bwMode="auto">
          <a:xfrm>
            <a:off x="255588" y="1973263"/>
            <a:ext cx="7772400" cy="1103312"/>
          </a:xfrm>
          <a:prstGeom prst="rect">
            <a:avLst/>
          </a:prstGeom>
          <a:noFill/>
          <a:ln>
            <a:miter lim="800000"/>
            <a:headEnd/>
            <a:tailEnd/>
          </a:ln>
        </p:spPr>
        <p:txBody>
          <a:bodyPr/>
          <a:lstStyle/>
          <a:p>
            <a:pPr eaLnBrk="1" hangingPunct="1"/>
            <a:r>
              <a:rPr lang="en-GB" smtClean="0">
                <a:latin typeface="Arial" charset="0"/>
                <a:cs typeface="Arial" charset="0"/>
              </a:rPr>
              <a:t>NCR – Research and Branding</a:t>
            </a:r>
          </a:p>
        </p:txBody>
      </p:sp>
      <p:pic>
        <p:nvPicPr>
          <p:cNvPr id="8194" name="Picture 2" descr="green-BGD-L.jpg"/>
          <p:cNvPicPr>
            <a:picLocks noChangeAspect="1"/>
          </p:cNvPicPr>
          <p:nvPr/>
        </p:nvPicPr>
        <p:blipFill>
          <a:blip r:embed="rId3"/>
          <a:srcRect/>
          <a:stretch>
            <a:fillRect/>
          </a:stretch>
        </p:blipFill>
        <p:spPr bwMode="auto">
          <a:xfrm>
            <a:off x="0" y="0"/>
            <a:ext cx="9359900" cy="5235575"/>
          </a:xfrm>
          <a:prstGeom prst="rect">
            <a:avLst/>
          </a:prstGeom>
          <a:noFill/>
          <a:ln w="9525">
            <a:noFill/>
            <a:miter lim="800000"/>
            <a:headEnd/>
            <a:tailEnd/>
          </a:ln>
        </p:spPr>
      </p:pic>
      <p:pic>
        <p:nvPicPr>
          <p:cNvPr id="8195" name="Picture 3" descr="NCR-LOGO.png"/>
          <p:cNvPicPr>
            <a:picLocks noChangeAspect="1"/>
          </p:cNvPicPr>
          <p:nvPr/>
        </p:nvPicPr>
        <p:blipFill>
          <a:blip r:embed="rId4"/>
          <a:srcRect/>
          <a:stretch>
            <a:fillRect/>
          </a:stretch>
        </p:blipFill>
        <p:spPr bwMode="auto">
          <a:xfrm>
            <a:off x="541338" y="2106613"/>
            <a:ext cx="2878137" cy="1041400"/>
          </a:xfrm>
          <a:prstGeom prst="rect">
            <a:avLst/>
          </a:prstGeom>
          <a:noFill/>
          <a:ln w="9525">
            <a:noFill/>
            <a:miter lim="800000"/>
            <a:headEnd/>
            <a:tailEnd/>
          </a:ln>
        </p:spPr>
      </p:pic>
      <p:sp>
        <p:nvSpPr>
          <p:cNvPr id="8196" name="TextBox 8"/>
          <p:cNvSpPr txBox="1">
            <a:spLocks noChangeArrowheads="1"/>
          </p:cNvSpPr>
          <p:nvPr/>
        </p:nvSpPr>
        <p:spPr bwMode="auto">
          <a:xfrm>
            <a:off x="4067175" y="2284413"/>
            <a:ext cx="5076825" cy="911019"/>
          </a:xfrm>
          <a:prstGeom prst="rect">
            <a:avLst/>
          </a:prstGeom>
          <a:noFill/>
          <a:ln w="9525">
            <a:noFill/>
            <a:miter lim="800000"/>
            <a:headEnd/>
            <a:tailEnd/>
          </a:ln>
        </p:spPr>
        <p:txBody>
          <a:bodyPr>
            <a:spAutoFit/>
          </a:bodyPr>
          <a:lstStyle/>
          <a:p>
            <a:pPr>
              <a:lnSpc>
                <a:spcPct val="80000"/>
              </a:lnSpc>
            </a:pPr>
            <a:r>
              <a:rPr lang="en-US" sz="2800" b="1" dirty="0">
                <a:solidFill>
                  <a:schemeClr val="bg1"/>
                </a:solidFill>
                <a:latin typeface="Arial" pitchFamily="34" charset="0"/>
                <a:ea typeface="Frutiger 57Cn"/>
                <a:cs typeface="Arial" pitchFamily="34" charset="0"/>
              </a:rPr>
              <a:t>NCR REALPOS </a:t>
            </a:r>
            <a:r>
              <a:rPr lang="en-US" sz="2800" b="1" dirty="0" smtClean="0">
                <a:solidFill>
                  <a:schemeClr val="bg1"/>
                </a:solidFill>
                <a:latin typeface="Arial" pitchFamily="34" charset="0"/>
                <a:ea typeface="Frutiger 57Cn"/>
                <a:cs typeface="Arial" pitchFamily="34" charset="0"/>
              </a:rPr>
              <a:t>82</a:t>
            </a:r>
            <a:r>
              <a:rPr lang="en-US" sz="2000" i="1" dirty="0" smtClean="0">
                <a:solidFill>
                  <a:schemeClr val="bg1"/>
                </a:solidFill>
                <a:latin typeface="Arial" pitchFamily="34" charset="0"/>
                <a:ea typeface="Frutiger 57Cn"/>
                <a:cs typeface="Arial" pitchFamily="34" charset="0"/>
              </a:rPr>
              <a:t>XRT</a:t>
            </a:r>
            <a:r>
              <a:rPr lang="en-US" sz="2800" b="1" dirty="0" smtClean="0">
                <a:solidFill>
                  <a:schemeClr val="bg1"/>
                </a:solidFill>
                <a:latin typeface="Arial" pitchFamily="34" charset="0"/>
                <a:ea typeface="Frutiger 57Cn"/>
                <a:cs typeface="Arial" pitchFamily="34" charset="0"/>
              </a:rPr>
              <a:t> </a:t>
            </a:r>
            <a:endParaRPr lang="en-US" sz="2800" b="1" dirty="0">
              <a:solidFill>
                <a:schemeClr val="bg1"/>
              </a:solidFill>
              <a:latin typeface="Arial" pitchFamily="34" charset="0"/>
              <a:ea typeface="Frutiger 57Cn"/>
              <a:cs typeface="Arial" pitchFamily="34" charset="0"/>
            </a:endParaRPr>
          </a:p>
          <a:p>
            <a:pPr>
              <a:lnSpc>
                <a:spcPct val="80000"/>
              </a:lnSpc>
            </a:pPr>
            <a:r>
              <a:rPr lang="en-US" sz="1600" dirty="0" smtClean="0">
                <a:solidFill>
                  <a:schemeClr val="bg1"/>
                </a:solidFill>
                <a:latin typeface="Arial" pitchFamily="34" charset="0"/>
                <a:ea typeface="R Frutiger Roman"/>
                <a:cs typeface="Arial" pitchFamily="34" charset="0"/>
              </a:rPr>
              <a:t>Extreme Retail Technology</a:t>
            </a:r>
            <a:endParaRPr lang="en-US" sz="1600" dirty="0">
              <a:solidFill>
                <a:schemeClr val="bg1"/>
              </a:solidFill>
              <a:latin typeface="Arial" pitchFamily="34" charset="0"/>
              <a:ea typeface="R Frutiger Roman"/>
              <a:cs typeface="Arial" pitchFamily="34" charset="0"/>
            </a:endParaRPr>
          </a:p>
          <a:p>
            <a:endParaRPr lang="en-US" sz="1000" dirty="0">
              <a:solidFill>
                <a:schemeClr val="bg1"/>
              </a:solidFill>
              <a:latin typeface="R Frutiger Roman"/>
              <a:ea typeface="R Frutiger Roman"/>
              <a:cs typeface="R Frutiger Roman"/>
            </a:endParaRPr>
          </a:p>
          <a:p>
            <a:endParaRPr lang="en-US" sz="800" dirty="0">
              <a:solidFill>
                <a:schemeClr val="bg1"/>
              </a:solidFill>
              <a:latin typeface="R Frutiger Roman"/>
              <a:ea typeface="R Frutiger Roman"/>
              <a:cs typeface="R Frutiger Roman"/>
            </a:endParaRPr>
          </a:p>
        </p:txBody>
      </p:sp>
    </p:spTree>
    <p:extLst>
      <p:ext uri="{BB962C8B-B14F-4D97-AF65-F5344CB8AC3E}">
        <p14:creationId xmlns:p14="http://schemas.microsoft.com/office/powerpoint/2010/main" val="8508196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11188" y="51470"/>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smtClean="0">
                <a:solidFill>
                  <a:srgbClr val="4DA93A"/>
                </a:solidFill>
                <a:latin typeface="Frutiger 57Cn"/>
                <a:cs typeface="R Frutiger Roman"/>
              </a:rPr>
              <a:t>PROCESSOR COMPARISON</a:t>
            </a:r>
            <a:endParaRPr lang="en-US" sz="1600" dirty="0">
              <a:solidFill>
                <a:srgbClr val="4DA93A"/>
              </a:solidFill>
              <a:latin typeface="Frutiger 57Cn"/>
              <a:cs typeface="R Frutiger Roman"/>
            </a:endParaRPr>
          </a:p>
        </p:txBody>
      </p:sp>
      <p:graphicFrame>
        <p:nvGraphicFramePr>
          <p:cNvPr id="9" name="Group 120"/>
          <p:cNvGraphicFramePr>
            <a:graphicFrameLocks noGrp="1"/>
          </p:cNvGraphicFramePr>
          <p:nvPr>
            <p:ph idx="1"/>
            <p:extLst>
              <p:ext uri="{D42A27DB-BD31-4B8C-83A1-F6EECF244321}">
                <p14:modId xmlns:p14="http://schemas.microsoft.com/office/powerpoint/2010/main" val="3230705316"/>
              </p:ext>
            </p:extLst>
          </p:nvPr>
        </p:nvGraphicFramePr>
        <p:xfrm>
          <a:off x="1292783" y="739900"/>
          <a:ext cx="7273912" cy="3701642"/>
        </p:xfrm>
        <a:graphic>
          <a:graphicData uri="http://schemas.openxmlformats.org/drawingml/2006/table">
            <a:tbl>
              <a:tblPr/>
              <a:tblGrid>
                <a:gridCol w="2198128"/>
                <a:gridCol w="1162586"/>
                <a:gridCol w="1304399"/>
                <a:gridCol w="1304400"/>
                <a:gridCol w="1304399"/>
              </a:tblGrid>
              <a:tr h="234652">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Verdana" pitchFamily="34" charset="0"/>
                        </a:rPr>
                        <a:t>RP 82</a:t>
                      </a:r>
                      <a:r>
                        <a:rPr kumimoji="0" lang="en-US" sz="800" b="1" i="1" u="none" strike="noStrike" cap="none" normalizeH="0" baseline="0" dirty="0" smtClean="0">
                          <a:ln>
                            <a:noFill/>
                          </a:ln>
                          <a:solidFill>
                            <a:schemeClr val="bg1"/>
                          </a:solidFill>
                          <a:effectLst/>
                          <a:latin typeface="Verdana" pitchFamily="34" charset="0"/>
                        </a:rPr>
                        <a:t>XRT</a:t>
                      </a:r>
                      <a:r>
                        <a:rPr kumimoji="0" lang="en-US" sz="800" b="1" i="0" u="none" strike="noStrike" cap="none" normalizeH="0" baseline="0" dirty="0" smtClean="0">
                          <a:ln>
                            <a:noFill/>
                          </a:ln>
                          <a:solidFill>
                            <a:schemeClr val="bg1"/>
                          </a:solidFill>
                          <a:effectLst/>
                          <a:latin typeface="Verdana" pitchFamily="34" charset="0"/>
                        </a:rPr>
                        <a:t> Model</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100X</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Verdana" pitchFamily="34" charset="0"/>
                        </a:rPr>
                        <a:t>130X</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150X</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Verdana" pitchFamily="34" charset="0"/>
                        </a:rPr>
                        <a:t>170X</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r>
              <a:tr h="21602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Verdana" pitchFamily="34" charset="0"/>
                        </a:rPr>
                        <a:t>Intel Chipset</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Verdana" pitchFamily="34" charset="0"/>
                        </a:rPr>
                        <a:t>Intel Q67 Express Chipset</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2190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Intel Processor</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Verdana" pitchFamily="34" charset="0"/>
                        </a:rPr>
                        <a:t>Celeron G540</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Verdana" pitchFamily="34" charset="0"/>
                        </a:rPr>
                        <a:t>Pentium G850</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lumMod val="50000"/>
                            </a:schemeClr>
                          </a:solidFill>
                          <a:effectLst/>
                          <a:latin typeface="Verdana" pitchFamily="34" charset="0"/>
                        </a:rPr>
                        <a:t>Core i3-2120</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lumMod val="50000"/>
                            </a:schemeClr>
                          </a:solidFill>
                          <a:effectLst/>
                          <a:latin typeface="Verdana" pitchFamily="34" charset="0"/>
                        </a:rPr>
                        <a:t>Core i5-2400</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190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Clock Speed</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2.5GHz</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2.9GHz</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smtClean="0">
                          <a:ln>
                            <a:noFill/>
                          </a:ln>
                          <a:solidFill>
                            <a:schemeClr val="bg1">
                              <a:lumMod val="50000"/>
                            </a:schemeClr>
                          </a:solidFill>
                          <a:effectLst/>
                          <a:latin typeface="Verdana" pitchFamily="34" charset="0"/>
                        </a:rPr>
                        <a:t>3.3GHz</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smtClean="0">
                          <a:ln>
                            <a:noFill/>
                          </a:ln>
                          <a:solidFill>
                            <a:schemeClr val="bg1">
                              <a:lumMod val="50000"/>
                            </a:schemeClr>
                          </a:solidFill>
                          <a:effectLst/>
                          <a:latin typeface="Verdana" pitchFamily="34" charset="0"/>
                        </a:rPr>
                        <a:t>3.1GHz</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190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Max Turbo Boost Frequency</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N/A</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N/A</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smtClean="0">
                          <a:ln>
                            <a:noFill/>
                          </a:ln>
                          <a:solidFill>
                            <a:schemeClr val="bg1">
                              <a:lumMod val="50000"/>
                            </a:schemeClr>
                          </a:solidFill>
                          <a:effectLst/>
                          <a:latin typeface="Verdana" pitchFamily="34" charset="0"/>
                        </a:rPr>
                        <a:t>N/A</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smtClean="0">
                          <a:ln>
                            <a:noFill/>
                          </a:ln>
                          <a:solidFill>
                            <a:schemeClr val="bg1">
                              <a:lumMod val="50000"/>
                            </a:schemeClr>
                          </a:solidFill>
                          <a:effectLst/>
                          <a:latin typeface="Verdana" pitchFamily="34" charset="0"/>
                        </a:rPr>
                        <a:t>3.4GHz</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190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CPU Cores</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2</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2</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2</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smtClean="0">
                          <a:ln>
                            <a:noFill/>
                          </a:ln>
                          <a:solidFill>
                            <a:schemeClr val="bg1">
                              <a:lumMod val="50000"/>
                            </a:schemeClr>
                          </a:solidFill>
                          <a:effectLst/>
                          <a:latin typeface="Verdana" pitchFamily="34" charset="0"/>
                        </a:rPr>
                        <a:t>4</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190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Threads</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2</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2</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4</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smtClean="0">
                          <a:ln>
                            <a:noFill/>
                          </a:ln>
                          <a:solidFill>
                            <a:schemeClr val="bg1">
                              <a:lumMod val="50000"/>
                            </a:schemeClr>
                          </a:solidFill>
                          <a:effectLst/>
                          <a:latin typeface="Verdana" pitchFamily="34" charset="0"/>
                        </a:rPr>
                        <a:t>4</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423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Level 2 Cache</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2MB</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3MB</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3MB</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smtClean="0">
                          <a:ln>
                            <a:noFill/>
                          </a:ln>
                          <a:solidFill>
                            <a:schemeClr val="bg1">
                              <a:lumMod val="50000"/>
                            </a:schemeClr>
                          </a:solidFill>
                          <a:effectLst/>
                          <a:latin typeface="Verdana" pitchFamily="34" charset="0"/>
                        </a:rPr>
                        <a:t>6MB</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2788">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Instruction Set</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64 bit</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64 bit</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64 bit</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64 bit</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2788">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Intel Graphics</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HD Graphics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HD Graphics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HD Graphics 2000</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HD Graphics 2000</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2788">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Thermal Design Point (TDP)</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65W</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65W</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65W</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95W</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4123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Intel AMT 7.0 Support</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190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Intel Virtualization Support</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190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Intel Turbo Boost Technology</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No</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smtClean="0">
                          <a:ln>
                            <a:noFill/>
                          </a:ln>
                          <a:solidFill>
                            <a:schemeClr val="bg1">
                              <a:lumMod val="50000"/>
                            </a:schemeClr>
                          </a:solidFill>
                          <a:effectLst/>
                          <a:latin typeface="Verdana" pitchFamily="34" charset="0"/>
                        </a:rPr>
                        <a:t>No</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No</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 - 2.0</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190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Intel Embedded Roadmap</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190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Verdana" pitchFamily="34" charset="0"/>
                        </a:rPr>
                        <a:t>Intel vPro Branding</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No</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No</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No</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Verdana" pitchFamily="34" charset="0"/>
                        </a:rPr>
                        <a:t>Yes</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AutoShape 4"/>
          <p:cNvSpPr>
            <a:spLocks noChangeArrowheads="1"/>
          </p:cNvSpPr>
          <p:nvPr/>
        </p:nvSpPr>
        <p:spPr bwMode="auto">
          <a:xfrm>
            <a:off x="786811" y="4515778"/>
            <a:ext cx="8240233" cy="39790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Powerful, scalable technology platform to meet your needs today and in the future</a:t>
            </a:r>
            <a:endParaRPr lang="en-US" dirty="0">
              <a:solidFill>
                <a:schemeClr val="bg1"/>
              </a:solidFill>
            </a:endParaRPr>
          </a:p>
        </p:txBody>
      </p:sp>
    </p:spTree>
    <p:extLst>
      <p:ext uri="{BB962C8B-B14F-4D97-AF65-F5344CB8AC3E}">
        <p14:creationId xmlns:p14="http://schemas.microsoft.com/office/powerpoint/2010/main" val="600750731"/>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p:cNvSpPr>
          <p:nvPr>
            <p:ph type="title"/>
          </p:nvPr>
        </p:nvSpPr>
        <p:spPr>
          <a:xfrm>
            <a:off x="540072" y="70892"/>
            <a:ext cx="8280400" cy="628650"/>
          </a:xfrm>
        </p:spPr>
        <p:txBody>
          <a:bodyPr>
            <a:normAutofit fontScale="90000"/>
          </a:bodyPr>
          <a:lstStyle/>
          <a:p>
            <a:pPr eaLnBrk="1" fontAlgn="auto" hangingPunct="1">
              <a:spcAft>
                <a:spcPts val="0"/>
              </a:spcAft>
              <a:defRPr/>
            </a:pPr>
            <a:r>
              <a:rPr lang="en-US" sz="2800" dirty="0" smtClean="0">
                <a:solidFill>
                  <a:schemeClr val="bg1">
                    <a:lumMod val="50000"/>
                  </a:schemeClr>
                </a:solidFill>
                <a:latin typeface="Frutiger 57Cn"/>
              </a:rPr>
              <a:t>NCR REALPOS 82</a:t>
            </a:r>
            <a:r>
              <a:rPr lang="en-US" sz="2000" b="0" i="1" dirty="0" smtClean="0">
                <a:solidFill>
                  <a:schemeClr val="bg1">
                    <a:lumMod val="50000"/>
                  </a:schemeClr>
                </a:solidFill>
                <a:latin typeface="Frutiger 57Cn"/>
              </a:rPr>
              <a:t>XRT</a:t>
            </a:r>
            <a:r>
              <a:rPr lang="en-US" sz="2800" dirty="0" smtClean="0">
                <a:solidFill>
                  <a:schemeClr val="bg1">
                    <a:lumMod val="50000"/>
                  </a:schemeClr>
                </a:solidFill>
                <a:latin typeface="Frutiger 57Cn"/>
              </a:rPr>
              <a:t> </a:t>
            </a:r>
            <a:br>
              <a:rPr lang="en-US" sz="2800" dirty="0" smtClean="0">
                <a:solidFill>
                  <a:schemeClr val="bg1">
                    <a:lumMod val="50000"/>
                  </a:schemeClr>
                </a:solidFill>
                <a:latin typeface="Frutiger 57Cn"/>
              </a:rPr>
            </a:br>
            <a:r>
              <a:rPr lang="en-US" sz="1400" b="0" dirty="0" smtClean="0">
                <a:solidFill>
                  <a:srgbClr val="4DA93A"/>
                </a:solidFill>
                <a:latin typeface="Frutiger 57Cn"/>
              </a:rPr>
              <a:t>SYSTEM PERFORMANCE – PASSMARK SCORE</a:t>
            </a:r>
          </a:p>
        </p:txBody>
      </p:sp>
      <p:graphicFrame>
        <p:nvGraphicFramePr>
          <p:cNvPr id="1048" name="Object 24"/>
          <p:cNvGraphicFramePr>
            <a:graphicFrameLocks noGrp="1" noChangeAspect="1"/>
          </p:cNvGraphicFramePr>
          <p:nvPr>
            <p:ph idx="1"/>
            <p:extLst>
              <p:ext uri="{D42A27DB-BD31-4B8C-83A1-F6EECF244321}">
                <p14:modId xmlns:p14="http://schemas.microsoft.com/office/powerpoint/2010/main" val="3472276032"/>
              </p:ext>
            </p:extLst>
          </p:nvPr>
        </p:nvGraphicFramePr>
        <p:xfrm>
          <a:off x="423130" y="746125"/>
          <a:ext cx="9144000" cy="3536950"/>
        </p:xfrm>
        <a:graphic>
          <a:graphicData uri="http://schemas.openxmlformats.org/presentationml/2006/ole">
            <mc:AlternateContent xmlns:mc="http://schemas.openxmlformats.org/markup-compatibility/2006">
              <mc:Choice xmlns:v="urn:schemas-microsoft-com:vml" Requires="v">
                <p:oleObj spid="_x0000_s2090" name="Chart" r:id="rId4" imgW="9239250" imgH="4486275" progId="Excel.Chart.8">
                  <p:embed/>
                </p:oleObj>
              </mc:Choice>
              <mc:Fallback>
                <p:oleObj name="Chart" r:id="rId4" imgW="9239250" imgH="4486275" progId="Excel.Chart.8">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130" y="746125"/>
                        <a:ext cx="9144000" cy="3536950"/>
                      </a:xfrm>
                      <a:prstGeom prst="rect">
                        <a:avLst/>
                      </a:prstGeom>
                      <a:noFill/>
                      <a:ln>
                        <a:noFill/>
                      </a:ln>
                      <a:effectLst/>
                      <a:extLst/>
                    </p:spPr>
                  </p:pic>
                </p:oleObj>
              </mc:Fallback>
            </mc:AlternateContent>
          </a:graphicData>
        </a:graphic>
      </p:graphicFrame>
      <p:sp>
        <p:nvSpPr>
          <p:cNvPr id="1050" name="Line 4"/>
          <p:cNvSpPr>
            <a:spLocks noChangeShapeType="1"/>
          </p:cNvSpPr>
          <p:nvPr/>
        </p:nvSpPr>
        <p:spPr bwMode="auto">
          <a:xfrm flipV="1">
            <a:off x="1507442" y="2568302"/>
            <a:ext cx="6156438" cy="29870"/>
          </a:xfrm>
          <a:prstGeom prst="line">
            <a:avLst/>
          </a:prstGeom>
          <a:noFill/>
          <a:ln w="50800">
            <a:solidFill>
              <a:schemeClr val="tx1"/>
            </a:solidFill>
            <a:round/>
            <a:headEnd/>
            <a:tailEnd/>
          </a:ln>
        </p:spPr>
        <p:txBody>
          <a:bodyPr anchor="ctr"/>
          <a:lstStyle/>
          <a:p>
            <a:endParaRPr lang="en-US"/>
          </a:p>
        </p:txBody>
      </p:sp>
      <p:sp>
        <p:nvSpPr>
          <p:cNvPr id="1051" name="AutoShape 5"/>
          <p:cNvSpPr>
            <a:spLocks/>
          </p:cNvSpPr>
          <p:nvPr/>
        </p:nvSpPr>
        <p:spPr bwMode="auto">
          <a:xfrm>
            <a:off x="7663880" y="1139552"/>
            <a:ext cx="228600" cy="1371600"/>
          </a:xfrm>
          <a:prstGeom prst="rightBrace">
            <a:avLst>
              <a:gd name="adj1" fmla="val 66667"/>
              <a:gd name="adj2" fmla="val 50000"/>
            </a:avLst>
          </a:prstGeom>
          <a:noFill/>
          <a:ln w="50800">
            <a:solidFill>
              <a:schemeClr val="tx1"/>
            </a:solidFill>
            <a:round/>
            <a:headEnd/>
            <a:tailEnd/>
          </a:ln>
        </p:spPr>
        <p:txBody>
          <a:bodyPr wrap="none" anchor="ctr"/>
          <a:lstStyle/>
          <a:p>
            <a:endParaRPr lang="en-US">
              <a:latin typeface="Calibri" pitchFamily="34" charset="0"/>
            </a:endParaRPr>
          </a:p>
        </p:txBody>
      </p:sp>
      <p:sp>
        <p:nvSpPr>
          <p:cNvPr id="145414" name="Text Box 6"/>
          <p:cNvSpPr txBox="1">
            <a:spLocks noChangeArrowheads="1"/>
          </p:cNvSpPr>
          <p:nvPr/>
        </p:nvSpPr>
        <p:spPr bwMode="auto">
          <a:xfrm>
            <a:off x="8109520" y="1714500"/>
            <a:ext cx="1143000" cy="307975"/>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400" b="1"/>
              <a:t>82XRT</a:t>
            </a:r>
          </a:p>
        </p:txBody>
      </p:sp>
      <p:sp>
        <p:nvSpPr>
          <p:cNvPr id="145415" name="Text Box 7"/>
          <p:cNvSpPr txBox="1">
            <a:spLocks noChangeArrowheads="1"/>
          </p:cNvSpPr>
          <p:nvPr/>
        </p:nvSpPr>
        <p:spPr bwMode="auto">
          <a:xfrm>
            <a:off x="8113712" y="3086100"/>
            <a:ext cx="1066800" cy="307975"/>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400" b="1" dirty="0"/>
              <a:t>80XRT</a:t>
            </a:r>
          </a:p>
        </p:txBody>
      </p:sp>
      <p:sp>
        <p:nvSpPr>
          <p:cNvPr id="1054" name="AutoShape 8"/>
          <p:cNvSpPr>
            <a:spLocks/>
          </p:cNvSpPr>
          <p:nvPr/>
        </p:nvSpPr>
        <p:spPr bwMode="auto">
          <a:xfrm>
            <a:off x="7663880" y="2568302"/>
            <a:ext cx="228600" cy="1371600"/>
          </a:xfrm>
          <a:prstGeom prst="rightBrace">
            <a:avLst>
              <a:gd name="adj1" fmla="val 66667"/>
              <a:gd name="adj2" fmla="val 50000"/>
            </a:avLst>
          </a:prstGeom>
          <a:noFill/>
          <a:ln w="50800">
            <a:solidFill>
              <a:schemeClr val="tx1"/>
            </a:solidFill>
            <a:round/>
            <a:headEnd/>
            <a:tailEnd/>
          </a:ln>
        </p:spPr>
        <p:txBody>
          <a:bodyPr wrap="none" anchor="ctr"/>
          <a:lstStyle/>
          <a:p>
            <a:endParaRPr lang="en-US">
              <a:latin typeface="Calibri" pitchFamily="34" charset="0"/>
            </a:endParaRPr>
          </a:p>
        </p:txBody>
      </p:sp>
      <p:sp>
        <p:nvSpPr>
          <p:cNvPr id="145418" name="Text Box 10"/>
          <p:cNvSpPr txBox="1">
            <a:spLocks noChangeArrowheads="1"/>
          </p:cNvSpPr>
          <p:nvPr/>
        </p:nvSpPr>
        <p:spPr bwMode="auto">
          <a:xfrm>
            <a:off x="1507442" y="1908175"/>
            <a:ext cx="6019800" cy="261610"/>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100" b="1" dirty="0" smtClean="0"/>
              <a:t>82XRT - Pentium </a:t>
            </a:r>
            <a:r>
              <a:rPr lang="en-US" sz="1100" b="1" dirty="0"/>
              <a:t>G850 (2.9GHz, 3MB L2 Cache)</a:t>
            </a:r>
          </a:p>
        </p:txBody>
      </p:sp>
      <p:sp>
        <p:nvSpPr>
          <p:cNvPr id="145419" name="Text Box 11"/>
          <p:cNvSpPr txBox="1">
            <a:spLocks noChangeArrowheads="1"/>
          </p:cNvSpPr>
          <p:nvPr/>
        </p:nvSpPr>
        <p:spPr bwMode="auto">
          <a:xfrm>
            <a:off x="1507442" y="2238132"/>
            <a:ext cx="3810000" cy="261610"/>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100" b="1" dirty="0" smtClean="0"/>
              <a:t>82XRT - Celeron </a:t>
            </a:r>
            <a:r>
              <a:rPr lang="en-US" sz="1100" b="1" dirty="0"/>
              <a:t>G540 (2.5GHz, 2MB L2 Cache)</a:t>
            </a:r>
          </a:p>
        </p:txBody>
      </p:sp>
      <p:sp>
        <p:nvSpPr>
          <p:cNvPr id="145420" name="Text Box 12"/>
          <p:cNvSpPr txBox="1">
            <a:spLocks noChangeArrowheads="1"/>
          </p:cNvSpPr>
          <p:nvPr/>
        </p:nvSpPr>
        <p:spPr bwMode="auto">
          <a:xfrm>
            <a:off x="1507442" y="1563688"/>
            <a:ext cx="4191000" cy="261610"/>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100" b="1" dirty="0" smtClean="0"/>
              <a:t>82XRT - Core </a:t>
            </a:r>
            <a:r>
              <a:rPr lang="en-US" sz="1100" b="1" dirty="0"/>
              <a:t>i3-2120 (3.3GHz, 3MB L2 Cache)</a:t>
            </a:r>
          </a:p>
        </p:txBody>
      </p:sp>
      <p:sp>
        <p:nvSpPr>
          <p:cNvPr id="145421" name="Text Box 13"/>
          <p:cNvSpPr txBox="1">
            <a:spLocks noChangeArrowheads="1"/>
          </p:cNvSpPr>
          <p:nvPr/>
        </p:nvSpPr>
        <p:spPr bwMode="auto">
          <a:xfrm>
            <a:off x="1507442" y="1230020"/>
            <a:ext cx="4191000" cy="261610"/>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100" b="1" dirty="0" smtClean="0"/>
              <a:t>82XRT - Core </a:t>
            </a:r>
            <a:r>
              <a:rPr lang="en-US" sz="1100" b="1" dirty="0"/>
              <a:t>i5-2400 </a:t>
            </a:r>
            <a:r>
              <a:rPr lang="en-US" sz="1100" b="1" dirty="0">
                <a:cs typeface="+mn-cs"/>
              </a:rPr>
              <a:t>(3.1GHz, 6MB L2 Cache)</a:t>
            </a:r>
            <a:endParaRPr lang="en-US" sz="1100" b="1" dirty="0"/>
          </a:p>
        </p:txBody>
      </p:sp>
      <p:sp>
        <p:nvSpPr>
          <p:cNvPr id="145422" name="Text Box 14"/>
          <p:cNvSpPr txBox="1">
            <a:spLocks noChangeArrowheads="1"/>
          </p:cNvSpPr>
          <p:nvPr/>
        </p:nvSpPr>
        <p:spPr bwMode="auto">
          <a:xfrm>
            <a:off x="1507442" y="3657600"/>
            <a:ext cx="3810000" cy="261610"/>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100" b="1" dirty="0" smtClean="0"/>
              <a:t>80XRT - Celeron </a:t>
            </a:r>
            <a:r>
              <a:rPr lang="en-US" sz="1100" b="1" dirty="0"/>
              <a:t>E3400</a:t>
            </a:r>
          </a:p>
        </p:txBody>
      </p:sp>
      <p:sp>
        <p:nvSpPr>
          <p:cNvPr id="145423" name="Text Box 15"/>
          <p:cNvSpPr txBox="1">
            <a:spLocks noChangeArrowheads="1"/>
          </p:cNvSpPr>
          <p:nvPr/>
        </p:nvSpPr>
        <p:spPr bwMode="auto">
          <a:xfrm>
            <a:off x="1507442" y="3314700"/>
            <a:ext cx="3810000" cy="261610"/>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100" b="1" dirty="0" smtClean="0"/>
              <a:t>80XRT - Pentium </a:t>
            </a:r>
            <a:r>
              <a:rPr lang="en-US" sz="1100" b="1" dirty="0"/>
              <a:t>E5300</a:t>
            </a:r>
          </a:p>
        </p:txBody>
      </p:sp>
      <p:sp>
        <p:nvSpPr>
          <p:cNvPr id="145424" name="Text Box 16"/>
          <p:cNvSpPr txBox="1">
            <a:spLocks noChangeArrowheads="1"/>
          </p:cNvSpPr>
          <p:nvPr/>
        </p:nvSpPr>
        <p:spPr bwMode="auto">
          <a:xfrm>
            <a:off x="1507442" y="2958212"/>
            <a:ext cx="3810000" cy="261610"/>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100" b="1" dirty="0" smtClean="0"/>
              <a:t>80XRT - Core2 </a:t>
            </a:r>
            <a:r>
              <a:rPr lang="en-US" sz="1100" b="1" dirty="0"/>
              <a:t>Duo E7400</a:t>
            </a:r>
          </a:p>
        </p:txBody>
      </p:sp>
      <p:sp>
        <p:nvSpPr>
          <p:cNvPr id="145425" name="Text Box 17"/>
          <p:cNvSpPr txBox="1">
            <a:spLocks noChangeArrowheads="1"/>
          </p:cNvSpPr>
          <p:nvPr/>
        </p:nvSpPr>
        <p:spPr bwMode="auto">
          <a:xfrm>
            <a:off x="1507442" y="2598172"/>
            <a:ext cx="3810000" cy="261610"/>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100" b="1" dirty="0" smtClean="0"/>
              <a:t>80XRT - Quad </a:t>
            </a:r>
            <a:r>
              <a:rPr lang="en-US" sz="1100" b="1" dirty="0"/>
              <a:t>Core Q9400</a:t>
            </a:r>
          </a:p>
        </p:txBody>
      </p:sp>
      <p:sp>
        <p:nvSpPr>
          <p:cNvPr id="18" name="AutoShape 4"/>
          <p:cNvSpPr>
            <a:spLocks noChangeArrowheads="1"/>
          </p:cNvSpPr>
          <p:nvPr/>
        </p:nvSpPr>
        <p:spPr bwMode="auto">
          <a:xfrm>
            <a:off x="730042" y="4339503"/>
            <a:ext cx="8240233" cy="39790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Intel 2</a:t>
            </a:r>
            <a:r>
              <a:rPr lang="en-US" baseline="30000" dirty="0" smtClean="0">
                <a:solidFill>
                  <a:schemeClr val="bg1"/>
                </a:solidFill>
              </a:rPr>
              <a:t>nd</a:t>
            </a:r>
            <a:r>
              <a:rPr lang="en-US" dirty="0" smtClean="0">
                <a:solidFill>
                  <a:schemeClr val="bg1"/>
                </a:solidFill>
              </a:rPr>
              <a:t> generation core processors provide extreme performance</a:t>
            </a:r>
            <a:endParaRPr lang="en-US" dirty="0">
              <a:solidFill>
                <a:schemeClr val="bg1"/>
              </a:solidFill>
            </a:endParaRPr>
          </a:p>
        </p:txBody>
      </p:sp>
    </p:spTree>
    <p:extLst>
      <p:ext uri="{BB962C8B-B14F-4D97-AF65-F5344CB8AC3E}">
        <p14:creationId xmlns:p14="http://schemas.microsoft.com/office/powerpoint/2010/main" val="140678526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5"/>
          <p:cNvSpPr txBox="1">
            <a:spLocks noChangeArrowheads="1"/>
          </p:cNvSpPr>
          <p:nvPr/>
        </p:nvSpPr>
        <p:spPr bwMode="auto">
          <a:xfrm>
            <a:off x="611188" y="123825"/>
            <a:ext cx="6840537" cy="696913"/>
          </a:xfrm>
          <a:prstGeom prst="rect">
            <a:avLst/>
          </a:prstGeom>
          <a:noFill/>
          <a:ln w="9525">
            <a:noFill/>
            <a:miter lim="800000"/>
            <a:headEnd/>
            <a:tailEnd/>
          </a:ln>
        </p:spPr>
        <p:txBody>
          <a:bodyPr>
            <a:spAutoFit/>
          </a:bodyPr>
          <a:lstStyle/>
          <a:p>
            <a:pPr>
              <a:lnSpc>
                <a:spcPct val="90000"/>
              </a:lnSpc>
            </a:pPr>
            <a:r>
              <a:rPr lang="en-US" sz="2800" b="1" dirty="0">
                <a:solidFill>
                  <a:srgbClr val="7F7F7F"/>
                </a:solidFill>
                <a:latin typeface="Frutiger 57Cn"/>
                <a:ea typeface="Frutiger 57Cn"/>
                <a:cs typeface="Frutiger 57Cn"/>
              </a:rPr>
              <a:t>NCR REALPOS 82</a:t>
            </a:r>
            <a:r>
              <a:rPr lang="en-US" sz="2000" i="1" dirty="0">
                <a:solidFill>
                  <a:srgbClr val="7F7F7F"/>
                </a:solidFill>
                <a:latin typeface="Frutiger 57Cn"/>
                <a:ea typeface="Frutiger 57Cn"/>
                <a:cs typeface="Frutiger 57Cn"/>
              </a:rPr>
              <a:t>XRT</a:t>
            </a:r>
            <a:r>
              <a:rPr lang="en-US" sz="2800" b="1" dirty="0">
                <a:solidFill>
                  <a:srgbClr val="7F7F7F"/>
                </a:solidFill>
                <a:latin typeface="Frutiger 57Cn"/>
                <a:ea typeface="Frutiger 57Cn"/>
                <a:cs typeface="Frutiger 57Cn"/>
              </a:rPr>
              <a:t> </a:t>
            </a:r>
          </a:p>
          <a:p>
            <a:pPr>
              <a:lnSpc>
                <a:spcPct val="90000"/>
              </a:lnSpc>
            </a:pPr>
            <a:r>
              <a:rPr lang="en-US" sz="1600" dirty="0">
                <a:solidFill>
                  <a:srgbClr val="4DA93A"/>
                </a:solidFill>
                <a:latin typeface="R Frutiger Roman"/>
                <a:ea typeface="R Frutiger Roman"/>
                <a:cs typeface="R Frutiger Roman"/>
              </a:rPr>
              <a:t>INTEL CORE i5 FEATURES</a:t>
            </a:r>
          </a:p>
        </p:txBody>
      </p:sp>
      <p:pic>
        <p:nvPicPr>
          <p:cNvPr id="31748" name="Picture 15" descr="cq5dam"/>
          <p:cNvPicPr>
            <a:picLocks noChangeAspect="1" noChangeArrowheads="1"/>
          </p:cNvPicPr>
          <p:nvPr/>
        </p:nvPicPr>
        <p:blipFill>
          <a:blip r:embed="rId3"/>
          <a:srcRect/>
          <a:stretch>
            <a:fillRect/>
          </a:stretch>
        </p:blipFill>
        <p:spPr bwMode="auto">
          <a:xfrm>
            <a:off x="7596188" y="195263"/>
            <a:ext cx="1295400" cy="598487"/>
          </a:xfrm>
          <a:prstGeom prst="rect">
            <a:avLst/>
          </a:prstGeom>
          <a:noFill/>
          <a:ln w="9525">
            <a:noFill/>
            <a:miter lim="800000"/>
            <a:headEnd/>
            <a:tailEnd/>
          </a:ln>
        </p:spPr>
      </p:pic>
      <p:sp>
        <p:nvSpPr>
          <p:cNvPr id="31749" name="AutoShape 3" descr="680492720@08062010-36DC"/>
          <p:cNvSpPr>
            <a:spLocks noChangeAspect="1" noChangeArrowheads="1"/>
          </p:cNvSpPr>
          <p:nvPr/>
        </p:nvSpPr>
        <p:spPr bwMode="auto">
          <a:xfrm>
            <a:off x="4491038" y="1885950"/>
            <a:ext cx="304800" cy="228600"/>
          </a:xfrm>
          <a:prstGeom prst="rect">
            <a:avLst/>
          </a:prstGeom>
          <a:noFill/>
          <a:ln w="9525">
            <a:noFill/>
            <a:miter lim="800000"/>
            <a:headEnd/>
            <a:tailEnd/>
          </a:ln>
        </p:spPr>
        <p:txBody>
          <a:bodyPr/>
          <a:lstStyle/>
          <a:p>
            <a:endParaRPr lang="en-US"/>
          </a:p>
        </p:txBody>
      </p:sp>
      <p:sp>
        <p:nvSpPr>
          <p:cNvPr id="31750" name="AutoShape 4" descr="680492720@08062010-36DC"/>
          <p:cNvSpPr>
            <a:spLocks noChangeAspect="1" noChangeArrowheads="1"/>
          </p:cNvSpPr>
          <p:nvPr/>
        </p:nvSpPr>
        <p:spPr bwMode="auto">
          <a:xfrm>
            <a:off x="4491038" y="1885950"/>
            <a:ext cx="304800" cy="228600"/>
          </a:xfrm>
          <a:prstGeom prst="rect">
            <a:avLst/>
          </a:prstGeom>
          <a:noFill/>
          <a:ln w="9525">
            <a:noFill/>
            <a:miter lim="800000"/>
            <a:headEnd/>
            <a:tailEnd/>
          </a:ln>
        </p:spPr>
        <p:txBody>
          <a:bodyPr/>
          <a:lstStyle/>
          <a:p>
            <a:endParaRPr lang="en-US"/>
          </a:p>
        </p:txBody>
      </p:sp>
      <p:sp>
        <p:nvSpPr>
          <p:cNvPr id="31751" name="AutoShape 5" descr="680492720@08062010-36DC"/>
          <p:cNvSpPr>
            <a:spLocks noChangeAspect="1" noChangeArrowheads="1"/>
          </p:cNvSpPr>
          <p:nvPr/>
        </p:nvSpPr>
        <p:spPr bwMode="auto">
          <a:xfrm>
            <a:off x="4491038" y="1885950"/>
            <a:ext cx="304800" cy="228600"/>
          </a:xfrm>
          <a:prstGeom prst="rect">
            <a:avLst/>
          </a:prstGeom>
          <a:noFill/>
          <a:ln w="9525">
            <a:noFill/>
            <a:miter lim="800000"/>
            <a:headEnd/>
            <a:tailEnd/>
          </a:ln>
        </p:spPr>
        <p:txBody>
          <a:bodyPr/>
          <a:lstStyle/>
          <a:p>
            <a:endParaRPr lang="en-US"/>
          </a:p>
        </p:txBody>
      </p:sp>
      <p:sp>
        <p:nvSpPr>
          <p:cNvPr id="31752" name="Text Box 7"/>
          <p:cNvSpPr txBox="1">
            <a:spLocks noChangeArrowheads="1"/>
          </p:cNvSpPr>
          <p:nvPr/>
        </p:nvSpPr>
        <p:spPr bwMode="auto">
          <a:xfrm>
            <a:off x="6300788" y="2787650"/>
            <a:ext cx="2843212" cy="968375"/>
          </a:xfrm>
          <a:prstGeom prst="rect">
            <a:avLst/>
          </a:prstGeom>
          <a:noFill/>
          <a:ln w="9525" algn="ctr">
            <a:noFill/>
            <a:miter lim="800000"/>
            <a:headEnd/>
            <a:tailEnd/>
          </a:ln>
        </p:spPr>
        <p:txBody>
          <a:bodyPr>
            <a:spAutoFit/>
          </a:bodyPr>
          <a:lstStyle/>
          <a:p>
            <a:pPr>
              <a:lnSpc>
                <a:spcPct val="120000"/>
              </a:lnSpc>
              <a:buFont typeface="Arial" charset="0"/>
              <a:buNone/>
            </a:pPr>
            <a:r>
              <a:rPr lang="en-US" sz="1200" b="1" dirty="0">
                <a:solidFill>
                  <a:srgbClr val="7F7F7F"/>
                </a:solidFill>
                <a:latin typeface="R Frutiger Roman"/>
              </a:rPr>
              <a:t>Intel Keyboard/Video/Mouse (KVM)</a:t>
            </a:r>
          </a:p>
          <a:p>
            <a:pPr>
              <a:lnSpc>
                <a:spcPct val="120000"/>
              </a:lnSpc>
              <a:buFont typeface="Arial" charset="0"/>
              <a:buNone/>
            </a:pPr>
            <a:r>
              <a:rPr lang="en-US" sz="1200" dirty="0">
                <a:solidFill>
                  <a:srgbClr val="7F7F7F"/>
                </a:solidFill>
                <a:latin typeface="R Frutiger Roman"/>
              </a:rPr>
              <a:t>Enables support associates to view and take action on POS systems as if they were in the store</a:t>
            </a:r>
          </a:p>
        </p:txBody>
      </p:sp>
      <p:sp>
        <p:nvSpPr>
          <p:cNvPr id="31753" name="Text Box 8"/>
          <p:cNvSpPr txBox="1">
            <a:spLocks noChangeArrowheads="1"/>
          </p:cNvSpPr>
          <p:nvPr/>
        </p:nvSpPr>
        <p:spPr bwMode="auto">
          <a:xfrm>
            <a:off x="2843213" y="2749550"/>
            <a:ext cx="3240087" cy="1421928"/>
          </a:xfrm>
          <a:prstGeom prst="rect">
            <a:avLst/>
          </a:prstGeom>
          <a:noFill/>
          <a:ln w="9525" algn="ctr">
            <a:noFill/>
            <a:miter lim="800000"/>
            <a:headEnd/>
            <a:tailEnd/>
          </a:ln>
        </p:spPr>
        <p:txBody>
          <a:bodyPr>
            <a:spAutoFit/>
          </a:bodyPr>
          <a:lstStyle/>
          <a:p>
            <a:pPr>
              <a:lnSpc>
                <a:spcPct val="120000"/>
              </a:lnSpc>
              <a:buFont typeface="Arial" charset="0"/>
              <a:buNone/>
            </a:pPr>
            <a:r>
              <a:rPr lang="en-US" sz="1200" b="1" dirty="0">
                <a:solidFill>
                  <a:schemeClr val="bg1">
                    <a:lumMod val="50000"/>
                  </a:schemeClr>
                </a:solidFill>
                <a:latin typeface="R Frutiger Roman"/>
              </a:rPr>
              <a:t>Intel Turbo Boost 2.0</a:t>
            </a:r>
          </a:p>
          <a:p>
            <a:pPr>
              <a:lnSpc>
                <a:spcPct val="120000"/>
              </a:lnSpc>
              <a:buFont typeface="Arial" charset="0"/>
              <a:buNone/>
            </a:pPr>
            <a:r>
              <a:rPr lang="en-US" sz="1200" dirty="0">
                <a:solidFill>
                  <a:schemeClr val="bg1">
                    <a:lumMod val="50000"/>
                  </a:schemeClr>
                </a:solidFill>
                <a:latin typeface="R Frutiger Roman"/>
              </a:rPr>
              <a:t>Dynamically increases the processor's frequency as needed by taking advantage of thermal and power headroom to give you a burst of speed when you need it, and increased energy efficiency when you don’t. </a:t>
            </a:r>
          </a:p>
        </p:txBody>
      </p:sp>
      <p:pic>
        <p:nvPicPr>
          <p:cNvPr id="5" name="Picture 4" descr="iStock_000001336862XSmall.jpg"/>
          <p:cNvPicPr>
            <a:picLocks noChangeAspect="1"/>
          </p:cNvPicPr>
          <p:nvPr/>
        </p:nvPicPr>
        <p:blipFill>
          <a:blip r:embed="rId4" cstate="screen"/>
          <a:stretch>
            <a:fillRect/>
          </a:stretch>
        </p:blipFill>
        <p:spPr>
          <a:xfrm>
            <a:off x="6663226" y="1136682"/>
            <a:ext cx="1617618" cy="1616930"/>
          </a:xfrm>
          <a:prstGeom prst="rect">
            <a:avLst/>
          </a:prstGeom>
          <a:ln>
            <a:noFill/>
          </a:ln>
          <a:effectLst>
            <a:softEdge rad="112500"/>
          </a:effectLst>
        </p:spPr>
      </p:pic>
      <p:pic>
        <p:nvPicPr>
          <p:cNvPr id="31755" name="Picture 16"/>
          <p:cNvPicPr>
            <a:picLocks noChangeAspect="1" noChangeArrowheads="1"/>
          </p:cNvPicPr>
          <p:nvPr/>
        </p:nvPicPr>
        <p:blipFill>
          <a:blip r:embed="rId5"/>
          <a:srcRect l="22501" t="43001" r="35625" b="35666"/>
          <a:stretch>
            <a:fillRect/>
          </a:stretch>
        </p:blipFill>
        <p:spPr bwMode="auto">
          <a:xfrm>
            <a:off x="3132138" y="1419225"/>
            <a:ext cx="2592387" cy="871538"/>
          </a:xfrm>
          <a:prstGeom prst="rect">
            <a:avLst/>
          </a:prstGeom>
          <a:noFill/>
          <a:ln w="9525" algn="ctr">
            <a:noFill/>
            <a:miter lim="800000"/>
            <a:headEnd/>
            <a:tailEnd/>
          </a:ln>
        </p:spPr>
      </p:pic>
      <p:sp>
        <p:nvSpPr>
          <p:cNvPr id="31756" name="Text Box 9"/>
          <p:cNvSpPr txBox="1">
            <a:spLocks noChangeArrowheads="1"/>
          </p:cNvSpPr>
          <p:nvPr/>
        </p:nvSpPr>
        <p:spPr bwMode="auto">
          <a:xfrm>
            <a:off x="684213" y="2752725"/>
            <a:ext cx="1944687" cy="1200329"/>
          </a:xfrm>
          <a:prstGeom prst="rect">
            <a:avLst/>
          </a:prstGeom>
          <a:noFill/>
          <a:ln w="9525">
            <a:noFill/>
            <a:miter lim="800000"/>
            <a:headEnd/>
            <a:tailEnd/>
          </a:ln>
        </p:spPr>
        <p:txBody>
          <a:bodyPr>
            <a:spAutoFit/>
          </a:bodyPr>
          <a:lstStyle/>
          <a:p>
            <a:pPr>
              <a:buFont typeface="Arial" charset="0"/>
              <a:buNone/>
            </a:pPr>
            <a:r>
              <a:rPr lang="en-US" sz="1200" b="1" dirty="0">
                <a:solidFill>
                  <a:schemeClr val="bg1">
                    <a:lumMod val="50000"/>
                  </a:schemeClr>
                </a:solidFill>
                <a:latin typeface="R Frutiger Roman"/>
              </a:rPr>
              <a:t>Intel </a:t>
            </a:r>
            <a:r>
              <a:rPr lang="en-US" sz="1200" b="1" dirty="0" err="1">
                <a:solidFill>
                  <a:schemeClr val="bg1">
                    <a:lumMod val="50000"/>
                  </a:schemeClr>
                </a:solidFill>
                <a:latin typeface="R Frutiger Roman"/>
              </a:rPr>
              <a:t>vPro</a:t>
            </a:r>
            <a:r>
              <a:rPr lang="en-US" sz="1200" b="1" dirty="0">
                <a:solidFill>
                  <a:schemeClr val="bg1">
                    <a:lumMod val="50000"/>
                  </a:schemeClr>
                </a:solidFill>
                <a:latin typeface="R Frutiger Roman"/>
              </a:rPr>
              <a:t> Technology</a:t>
            </a:r>
          </a:p>
          <a:p>
            <a:r>
              <a:rPr lang="en-US" sz="1200" dirty="0">
                <a:solidFill>
                  <a:schemeClr val="bg1">
                    <a:lumMod val="50000"/>
                  </a:schemeClr>
                </a:solidFill>
                <a:latin typeface="R Frutiger Roman"/>
              </a:rPr>
              <a:t>Advanced security and manageability capabilities built into the Core i5 processor</a:t>
            </a:r>
          </a:p>
          <a:p>
            <a:pPr>
              <a:buFont typeface="Arial" charset="0"/>
              <a:buChar char="•"/>
            </a:pPr>
            <a:endParaRPr lang="en-US" sz="1200" dirty="0">
              <a:solidFill>
                <a:schemeClr val="bg1">
                  <a:lumMod val="50000"/>
                </a:schemeClr>
              </a:solidFill>
              <a:latin typeface="R Frutiger Roman"/>
            </a:endParaRPr>
          </a:p>
        </p:txBody>
      </p:sp>
      <p:sp>
        <p:nvSpPr>
          <p:cNvPr id="31757" name="Line 10"/>
          <p:cNvSpPr>
            <a:spLocks noChangeShapeType="1"/>
          </p:cNvSpPr>
          <p:nvPr/>
        </p:nvSpPr>
        <p:spPr bwMode="auto">
          <a:xfrm>
            <a:off x="2700338" y="987425"/>
            <a:ext cx="0" cy="3168650"/>
          </a:xfrm>
          <a:prstGeom prst="line">
            <a:avLst/>
          </a:prstGeom>
          <a:noFill/>
          <a:ln w="9525">
            <a:solidFill>
              <a:srgbClr val="DDDDDD"/>
            </a:solidFill>
            <a:round/>
            <a:headEnd/>
            <a:tailEnd/>
          </a:ln>
        </p:spPr>
        <p:txBody>
          <a:bodyPr/>
          <a:lstStyle/>
          <a:p>
            <a:endParaRPr lang="en-US"/>
          </a:p>
        </p:txBody>
      </p:sp>
      <p:pic>
        <p:nvPicPr>
          <p:cNvPr id="31758" name="Picture 17" descr="1_m"/>
          <p:cNvPicPr>
            <a:picLocks noChangeAspect="1" noChangeArrowheads="1"/>
          </p:cNvPicPr>
          <p:nvPr/>
        </p:nvPicPr>
        <p:blipFill>
          <a:blip r:embed="rId6"/>
          <a:srcRect/>
          <a:stretch>
            <a:fillRect/>
          </a:stretch>
        </p:blipFill>
        <p:spPr bwMode="auto">
          <a:xfrm>
            <a:off x="1116013" y="1276350"/>
            <a:ext cx="984250" cy="1219200"/>
          </a:xfrm>
          <a:prstGeom prst="rect">
            <a:avLst/>
          </a:prstGeom>
          <a:noFill/>
          <a:ln w="9525">
            <a:noFill/>
            <a:miter lim="800000"/>
            <a:headEnd/>
            <a:tailEnd/>
          </a:ln>
        </p:spPr>
      </p:pic>
      <p:sp>
        <p:nvSpPr>
          <p:cNvPr id="31759" name="Line 10"/>
          <p:cNvSpPr>
            <a:spLocks noChangeShapeType="1"/>
          </p:cNvSpPr>
          <p:nvPr/>
        </p:nvSpPr>
        <p:spPr bwMode="auto">
          <a:xfrm>
            <a:off x="6227763" y="915988"/>
            <a:ext cx="0" cy="3168650"/>
          </a:xfrm>
          <a:prstGeom prst="line">
            <a:avLst/>
          </a:prstGeom>
          <a:noFill/>
          <a:ln w="9525">
            <a:solidFill>
              <a:srgbClr val="DDDDDD"/>
            </a:solidFill>
            <a:round/>
            <a:headEnd/>
            <a:tailEnd/>
          </a:ln>
        </p:spPr>
        <p:txBody>
          <a:bodyPr/>
          <a:lstStyle/>
          <a:p>
            <a:endParaRPr lang="en-US"/>
          </a:p>
        </p:txBody>
      </p:sp>
      <p:sp>
        <p:nvSpPr>
          <p:cNvPr id="16" name="AutoShape 4"/>
          <p:cNvSpPr>
            <a:spLocks noChangeArrowheads="1"/>
          </p:cNvSpPr>
          <p:nvPr/>
        </p:nvSpPr>
        <p:spPr bwMode="auto">
          <a:xfrm>
            <a:off x="730041" y="4326179"/>
            <a:ext cx="8240233" cy="39790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Provides incredible power on demand with advanced tools to reduce support costs</a:t>
            </a:r>
            <a:endParaRPr lang="en-US" dirty="0">
              <a:solidFill>
                <a:schemeClr val="bg1"/>
              </a:solidFill>
            </a:endParaRPr>
          </a:p>
        </p:txBody>
      </p:sp>
    </p:spTree>
    <p:extLst>
      <p:ext uri="{BB962C8B-B14F-4D97-AF65-F5344CB8AC3E}">
        <p14:creationId xmlns:p14="http://schemas.microsoft.com/office/powerpoint/2010/main" val="7484105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6"/>
          <p:cNvSpPr>
            <a:spLocks noChangeArrowheads="1"/>
          </p:cNvSpPr>
          <p:nvPr/>
        </p:nvSpPr>
        <p:spPr bwMode="auto">
          <a:xfrm>
            <a:off x="606896" y="843558"/>
            <a:ext cx="8537104" cy="2286000"/>
          </a:xfrm>
          <a:prstGeom prst="rect">
            <a:avLst/>
          </a:prstGeom>
          <a:solidFill>
            <a:schemeClr val="bg1">
              <a:lumMod val="85000"/>
            </a:schemeClr>
          </a:solidFill>
          <a:ln>
            <a:noFill/>
          </a:ln>
          <a:effectLst/>
        </p:spPr>
        <p:txBody>
          <a:bodyPr wrap="none" anchor="ctr"/>
          <a:lstStyle/>
          <a:p>
            <a:endParaRPr lang="en-US"/>
          </a:p>
        </p:txBody>
      </p:sp>
      <p:sp>
        <p:nvSpPr>
          <p:cNvPr id="10" name="TextBox 9"/>
          <p:cNvSpPr txBox="1"/>
          <p:nvPr/>
        </p:nvSpPr>
        <p:spPr>
          <a:xfrm>
            <a:off x="611188" y="51470"/>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smtClean="0">
                <a:solidFill>
                  <a:srgbClr val="4DA93A"/>
                </a:solidFill>
                <a:latin typeface="Frutiger 57Cn"/>
                <a:cs typeface="R Frutiger Roman"/>
              </a:rPr>
              <a:t>ADVANCED TECHNOLOGIES</a:t>
            </a:r>
            <a:endParaRPr lang="en-US" sz="1600" dirty="0">
              <a:solidFill>
                <a:srgbClr val="4DA93A"/>
              </a:solidFill>
              <a:latin typeface="Frutiger 57Cn"/>
              <a:cs typeface="R Frutiger Roman"/>
            </a:endParaRPr>
          </a:p>
        </p:txBody>
      </p:sp>
      <p:sp>
        <p:nvSpPr>
          <p:cNvPr id="8" name="AutoShape 3" descr="680492720@08062010-36DC"/>
          <p:cNvSpPr>
            <a:spLocks noChangeAspect="1" noChangeArrowheads="1"/>
          </p:cNvSpPr>
          <p:nvPr/>
        </p:nvSpPr>
        <p:spPr bwMode="auto">
          <a:xfrm>
            <a:off x="4419600" y="152935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1" name="AutoShape 4" descr="680492720@08062010-36DC"/>
          <p:cNvSpPr>
            <a:spLocks noChangeAspect="1" noChangeArrowheads="1"/>
          </p:cNvSpPr>
          <p:nvPr/>
        </p:nvSpPr>
        <p:spPr bwMode="auto">
          <a:xfrm>
            <a:off x="4419600" y="152935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 name="AutoShape 5" descr="680492720@08062010-36DC"/>
          <p:cNvSpPr>
            <a:spLocks noChangeAspect="1" noChangeArrowheads="1"/>
          </p:cNvSpPr>
          <p:nvPr/>
        </p:nvSpPr>
        <p:spPr bwMode="auto">
          <a:xfrm>
            <a:off x="4419600" y="152935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6" name="Text Box 9"/>
          <p:cNvSpPr txBox="1">
            <a:spLocks noChangeArrowheads="1"/>
          </p:cNvSpPr>
          <p:nvPr/>
        </p:nvSpPr>
        <p:spPr bwMode="auto">
          <a:xfrm>
            <a:off x="615752" y="2931790"/>
            <a:ext cx="258809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600" i="1">
                <a:solidFill>
                  <a:schemeClr val="tx1"/>
                </a:solidFill>
                <a:latin typeface="Arial" charset="0"/>
              </a:defRPr>
            </a:lvl1pPr>
            <a:lvl2pPr marL="742950" indent="-28575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algn="l"/>
            <a:endParaRPr lang="en-US" sz="1400" i="0" dirty="0">
              <a:ea typeface="ＭＳ Ｐゴシック" pitchFamily="50" charset="-128"/>
            </a:endParaRPr>
          </a:p>
          <a:p>
            <a:pPr algn="l"/>
            <a:r>
              <a:rPr lang="en-US" sz="1200" b="1" i="0" dirty="0">
                <a:solidFill>
                  <a:schemeClr val="bg1">
                    <a:lumMod val="50000"/>
                  </a:schemeClr>
                </a:solidFill>
                <a:ea typeface="ＭＳ Ｐゴシック" pitchFamily="50" charset="-128"/>
              </a:rPr>
              <a:t>DDR3 Memory (1033 MHz)</a:t>
            </a:r>
          </a:p>
          <a:p>
            <a:pPr algn="l">
              <a:buFontTx/>
              <a:buChar char="-"/>
            </a:pPr>
            <a:r>
              <a:rPr lang="en-US" sz="1200" i="0" dirty="0">
                <a:solidFill>
                  <a:schemeClr val="bg1">
                    <a:lumMod val="50000"/>
                  </a:schemeClr>
                </a:solidFill>
                <a:ea typeface="ＭＳ Ｐゴシック" pitchFamily="50" charset="-128"/>
              </a:rPr>
              <a:t> Up to 32GB system memory</a:t>
            </a:r>
          </a:p>
          <a:p>
            <a:pPr algn="l">
              <a:buFontTx/>
              <a:buChar char="-"/>
            </a:pPr>
            <a:r>
              <a:rPr lang="en-US" sz="1200" i="0" dirty="0">
                <a:solidFill>
                  <a:schemeClr val="bg1">
                    <a:lumMod val="50000"/>
                  </a:schemeClr>
                </a:solidFill>
                <a:ea typeface="ＭＳ Ｐゴシック" pitchFamily="50" charset="-128"/>
              </a:rPr>
              <a:t> 4 DIMM sockets </a:t>
            </a:r>
          </a:p>
        </p:txBody>
      </p:sp>
      <p:sp>
        <p:nvSpPr>
          <p:cNvPr id="17" name="Text Box 10"/>
          <p:cNvSpPr txBox="1">
            <a:spLocks noChangeArrowheads="1"/>
          </p:cNvSpPr>
          <p:nvPr/>
        </p:nvSpPr>
        <p:spPr bwMode="auto">
          <a:xfrm>
            <a:off x="3290903" y="3142061"/>
            <a:ext cx="304455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600" i="1">
                <a:solidFill>
                  <a:schemeClr val="tx1"/>
                </a:solidFill>
                <a:latin typeface="Arial" charset="0"/>
              </a:defRPr>
            </a:lvl1pPr>
            <a:lvl2pPr marL="742950" indent="-28575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algn="l"/>
            <a:r>
              <a:rPr lang="en-US" sz="1200" b="1" i="0" dirty="0">
                <a:solidFill>
                  <a:schemeClr val="bg1">
                    <a:lumMod val="50000"/>
                  </a:schemeClr>
                </a:solidFill>
                <a:ea typeface="ＭＳ Ｐゴシック" pitchFamily="50" charset="-128"/>
              </a:rPr>
              <a:t>SATA 6Gb/sec Interface </a:t>
            </a:r>
          </a:p>
          <a:p>
            <a:pPr algn="l"/>
            <a:r>
              <a:rPr lang="en-US" sz="1200" i="0" dirty="0">
                <a:solidFill>
                  <a:schemeClr val="bg1">
                    <a:lumMod val="50000"/>
                  </a:schemeClr>
                </a:solidFill>
                <a:ea typeface="ＭＳ Ｐゴシック" pitchFamily="50" charset="-128"/>
              </a:rPr>
              <a:t>- Twice as fast as prior generation</a:t>
            </a:r>
          </a:p>
          <a:p>
            <a:pPr algn="l">
              <a:buFontTx/>
              <a:buChar char="-"/>
            </a:pPr>
            <a:r>
              <a:rPr lang="en-US" sz="1200" i="0" dirty="0">
                <a:solidFill>
                  <a:schemeClr val="bg1">
                    <a:lumMod val="50000"/>
                  </a:schemeClr>
                </a:solidFill>
                <a:ea typeface="ＭＳ Ｐゴシック" pitchFamily="50" charset="-128"/>
              </a:rPr>
              <a:t> Advanced format (4k) hard drives</a:t>
            </a:r>
          </a:p>
          <a:p>
            <a:pPr algn="l">
              <a:buFontTx/>
              <a:buChar char="-"/>
            </a:pPr>
            <a:r>
              <a:rPr lang="en-US" sz="1200" i="0" dirty="0">
                <a:solidFill>
                  <a:schemeClr val="bg1">
                    <a:lumMod val="50000"/>
                  </a:schemeClr>
                </a:solidFill>
                <a:ea typeface="ＭＳ Ｐゴシック" pitchFamily="50" charset="-128"/>
              </a:rPr>
              <a:t> On-board RAID (0 Striped,1 Mirrored)</a:t>
            </a:r>
          </a:p>
        </p:txBody>
      </p:sp>
      <p:pic>
        <p:nvPicPr>
          <p:cNvPr id="18" name="Picture 17" descr="801050726222734138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6896" y="915566"/>
            <a:ext cx="2133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descr="801050726222734138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2216" y="1115566"/>
            <a:ext cx="2133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descr="801050726222734138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6232" y="1274068"/>
            <a:ext cx="2133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1045171"/>
            <a:ext cx="1752600"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3" descr="Serial ATA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1911946"/>
            <a:ext cx="757238" cy="989012"/>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4" name="Text Box 24"/>
          <p:cNvSpPr txBox="1">
            <a:spLocks noChangeArrowheads="1"/>
          </p:cNvSpPr>
          <p:nvPr/>
        </p:nvSpPr>
        <p:spPr bwMode="auto">
          <a:xfrm>
            <a:off x="6568752" y="2953628"/>
            <a:ext cx="2827784" cy="141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600" i="1">
                <a:solidFill>
                  <a:schemeClr val="tx1"/>
                </a:solidFill>
                <a:latin typeface="Arial" charset="0"/>
              </a:defRPr>
            </a:lvl1pPr>
            <a:lvl2pPr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algn="l"/>
            <a:endParaRPr lang="en-US" sz="1400" i="0" dirty="0">
              <a:ea typeface="ＭＳ Ｐゴシック" pitchFamily="50" charset="-128"/>
            </a:endParaRPr>
          </a:p>
          <a:p>
            <a:pPr algn="l"/>
            <a:r>
              <a:rPr lang="en-US" sz="1200" b="1" i="0" dirty="0">
                <a:solidFill>
                  <a:schemeClr val="bg1">
                    <a:lumMod val="50000"/>
                  </a:schemeClr>
                </a:solidFill>
                <a:ea typeface="ＭＳ Ｐゴシック" pitchFamily="50" charset="-128"/>
              </a:rPr>
              <a:t>6</a:t>
            </a:r>
            <a:r>
              <a:rPr lang="en-US" sz="1200" b="1" i="0" baseline="30000" dirty="0">
                <a:solidFill>
                  <a:schemeClr val="bg1">
                    <a:lumMod val="50000"/>
                  </a:schemeClr>
                </a:solidFill>
                <a:ea typeface="ＭＳ Ｐゴシック" pitchFamily="50" charset="-128"/>
              </a:rPr>
              <a:t>th</a:t>
            </a:r>
            <a:r>
              <a:rPr lang="en-US" sz="1200" b="1" i="0" dirty="0">
                <a:solidFill>
                  <a:schemeClr val="bg1">
                    <a:lumMod val="50000"/>
                  </a:schemeClr>
                </a:solidFill>
                <a:ea typeface="ＭＳ Ｐゴシック" pitchFamily="50" charset="-128"/>
              </a:rPr>
              <a:t> Generation Intel HD Graphics</a:t>
            </a:r>
          </a:p>
          <a:p>
            <a:pPr algn="l">
              <a:buFontTx/>
              <a:buChar char="-"/>
            </a:pPr>
            <a:r>
              <a:rPr lang="en-US" sz="1200" i="0" dirty="0">
                <a:solidFill>
                  <a:schemeClr val="bg1">
                    <a:lumMod val="50000"/>
                  </a:schemeClr>
                </a:solidFill>
                <a:ea typeface="ＭＳ Ｐゴシック" pitchFamily="50" charset="-128"/>
              </a:rPr>
              <a:t> Dual independent display support</a:t>
            </a:r>
          </a:p>
          <a:p>
            <a:pPr algn="l">
              <a:buFontTx/>
              <a:buChar char="-"/>
            </a:pPr>
            <a:r>
              <a:rPr lang="en-US" sz="1200" i="0" dirty="0">
                <a:solidFill>
                  <a:schemeClr val="bg1">
                    <a:lumMod val="50000"/>
                  </a:schemeClr>
                </a:solidFill>
                <a:ea typeface="ＭＳ Ｐゴシック" pitchFamily="50" charset="-128"/>
              </a:rPr>
              <a:t> Three video interfaces</a:t>
            </a:r>
          </a:p>
          <a:p>
            <a:pPr lvl="1" algn="l">
              <a:buFontTx/>
              <a:buChar char="-"/>
            </a:pPr>
            <a:r>
              <a:rPr lang="en-US" sz="1200" i="0" dirty="0">
                <a:solidFill>
                  <a:schemeClr val="bg1">
                    <a:lumMod val="50000"/>
                  </a:schemeClr>
                </a:solidFill>
                <a:ea typeface="ＭＳ Ｐゴシック" pitchFamily="50" charset="-128"/>
              </a:rPr>
              <a:t> VGA</a:t>
            </a:r>
          </a:p>
          <a:p>
            <a:pPr lvl="1" algn="l">
              <a:buFontTx/>
              <a:buChar char="-"/>
            </a:pPr>
            <a:r>
              <a:rPr lang="en-US" sz="1200" i="0" dirty="0">
                <a:solidFill>
                  <a:schemeClr val="bg1">
                    <a:lumMod val="50000"/>
                  </a:schemeClr>
                </a:solidFill>
                <a:ea typeface="ＭＳ Ｐゴシック" pitchFamily="50" charset="-128"/>
              </a:rPr>
              <a:t> DVI</a:t>
            </a:r>
          </a:p>
          <a:p>
            <a:pPr lvl="1" algn="l">
              <a:buFontTx/>
              <a:buChar char="-"/>
            </a:pPr>
            <a:r>
              <a:rPr lang="en-US" sz="1200" i="0" dirty="0">
                <a:solidFill>
                  <a:schemeClr val="bg1">
                    <a:lumMod val="50000"/>
                  </a:schemeClr>
                </a:solidFill>
                <a:ea typeface="ＭＳ Ｐゴシック" pitchFamily="50" charset="-128"/>
              </a:rPr>
              <a:t> Display </a:t>
            </a:r>
            <a:r>
              <a:rPr lang="en-US" sz="1200" i="0" dirty="0" smtClean="0">
                <a:solidFill>
                  <a:schemeClr val="bg1">
                    <a:lumMod val="50000"/>
                  </a:schemeClr>
                </a:solidFill>
                <a:ea typeface="ＭＳ Ｐゴシック" pitchFamily="50" charset="-128"/>
              </a:rPr>
              <a:t>Port</a:t>
            </a:r>
            <a:endParaRPr lang="en-US" sz="1400" i="0" dirty="0">
              <a:solidFill>
                <a:schemeClr val="bg1">
                  <a:lumMod val="50000"/>
                </a:schemeClr>
              </a:solidFill>
              <a:ea typeface="ＭＳ Ｐゴシック" pitchFamily="50" charset="-128"/>
            </a:endParaRPr>
          </a:p>
        </p:txBody>
      </p:sp>
      <p:pic>
        <p:nvPicPr>
          <p:cNvPr id="25" name="Picture 28"/>
          <p:cNvPicPr>
            <a:picLocks noChangeAspect="1" noChangeArrowheads="1"/>
          </p:cNvPicPr>
          <p:nvPr/>
        </p:nvPicPr>
        <p:blipFill>
          <a:blip r:embed="rId6">
            <a:extLst>
              <a:ext uri="{28A0092B-C50C-407E-A947-70E740481C1C}">
                <a14:useLocalDpi xmlns:a14="http://schemas.microsoft.com/office/drawing/2010/main" val="0"/>
              </a:ext>
            </a:extLst>
          </a:blip>
          <a:srcRect l="25000" t="36000" r="37500" b="28000"/>
          <a:stretch>
            <a:fillRect/>
          </a:stretch>
        </p:blipFill>
        <p:spPr bwMode="auto">
          <a:xfrm>
            <a:off x="6553200" y="1300758"/>
            <a:ext cx="2362200" cy="1417638"/>
          </a:xfrm>
          <a:prstGeom prst="rect">
            <a:avLst/>
          </a:prstGeom>
          <a:noFill/>
          <a:ln>
            <a:noFill/>
          </a:ln>
          <a:effectLst/>
          <a:extLst>
            <a:ext uri="{909E8E84-426E-40DD-AFC4-6F175D3DCCD1}">
              <a14:hiddenFill xmlns:a14="http://schemas.microsoft.com/office/drawing/2010/main">
                <a:gradFill rotWithShape="1">
                  <a:gsLst>
                    <a:gs pos="0">
                      <a:srgbClr val="99CC00">
                        <a:alpha val="65999"/>
                      </a:srgbClr>
                    </a:gs>
                    <a:gs pos="100000">
                      <a:srgbClr val="EAEAEA"/>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 Box 29"/>
          <p:cNvSpPr txBox="1">
            <a:spLocks noChangeArrowheads="1"/>
          </p:cNvSpPr>
          <p:nvPr/>
        </p:nvSpPr>
        <p:spPr bwMode="auto">
          <a:xfrm>
            <a:off x="606896" y="4029429"/>
            <a:ext cx="178766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i="1">
                <a:solidFill>
                  <a:schemeClr val="tx1"/>
                </a:solidFill>
                <a:latin typeface="Arial" charset="0"/>
              </a:defRPr>
            </a:lvl1pPr>
            <a:lvl2pPr marL="742950" indent="-28575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algn="l" eaLnBrk="1" hangingPunct="1"/>
            <a:r>
              <a:rPr lang="en-US" sz="800" i="0" dirty="0"/>
              <a:t>*Motherboard supports up to 32GB</a:t>
            </a:r>
          </a:p>
          <a:p>
            <a:pPr algn="l" eaLnBrk="1" hangingPunct="1"/>
            <a:r>
              <a:rPr lang="en-US" sz="800" i="0" dirty="0"/>
              <a:t>16GB max at release 1.1 (4GBx4)</a:t>
            </a:r>
          </a:p>
        </p:txBody>
      </p:sp>
      <p:sp>
        <p:nvSpPr>
          <p:cNvPr id="27" name="Line 8"/>
          <p:cNvSpPr>
            <a:spLocks noChangeShapeType="1"/>
          </p:cNvSpPr>
          <p:nvPr/>
        </p:nvSpPr>
        <p:spPr bwMode="auto">
          <a:xfrm>
            <a:off x="3124200" y="843558"/>
            <a:ext cx="0" cy="2703368"/>
          </a:xfrm>
          <a:prstGeom prst="line">
            <a:avLst/>
          </a:prstGeom>
          <a:noFill/>
          <a:ln w="9525">
            <a:solidFill>
              <a:schemeClr val="tx1"/>
            </a:solidFill>
            <a:round/>
            <a:headEnd/>
            <a:tailEnd/>
          </a:ln>
        </p:spPr>
        <p:txBody>
          <a:bodyPr/>
          <a:lstStyle/>
          <a:p>
            <a:endParaRPr lang="en-US"/>
          </a:p>
        </p:txBody>
      </p:sp>
      <p:sp>
        <p:nvSpPr>
          <p:cNvPr id="28" name="Line 9"/>
          <p:cNvSpPr>
            <a:spLocks noChangeShapeType="1"/>
          </p:cNvSpPr>
          <p:nvPr/>
        </p:nvSpPr>
        <p:spPr bwMode="auto">
          <a:xfrm>
            <a:off x="6248400" y="843558"/>
            <a:ext cx="0" cy="2703368"/>
          </a:xfrm>
          <a:prstGeom prst="line">
            <a:avLst/>
          </a:prstGeom>
          <a:noFill/>
          <a:ln w="9525">
            <a:solidFill>
              <a:schemeClr val="tx1"/>
            </a:solidFill>
            <a:round/>
            <a:headEnd/>
            <a:tailEnd/>
          </a:ln>
        </p:spPr>
        <p:txBody>
          <a:bodyPr/>
          <a:lstStyle/>
          <a:p>
            <a:endParaRPr lang="en-US"/>
          </a:p>
        </p:txBody>
      </p:sp>
      <p:sp>
        <p:nvSpPr>
          <p:cNvPr id="21" name="AutoShape 4"/>
          <p:cNvSpPr>
            <a:spLocks noChangeArrowheads="1"/>
          </p:cNvSpPr>
          <p:nvPr/>
        </p:nvSpPr>
        <p:spPr bwMode="auto">
          <a:xfrm>
            <a:off x="675167" y="4426561"/>
            <a:ext cx="8240233" cy="39790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Technologies designed for speed, availability, and flexibility</a:t>
            </a:r>
            <a:endParaRPr lang="en-US" dirty="0">
              <a:solidFill>
                <a:schemeClr val="bg1"/>
              </a:solidFill>
            </a:endParaRPr>
          </a:p>
        </p:txBody>
      </p:sp>
    </p:spTree>
    <p:extLst>
      <p:ext uri="{BB962C8B-B14F-4D97-AF65-F5344CB8AC3E}">
        <p14:creationId xmlns:p14="http://schemas.microsoft.com/office/powerpoint/2010/main" val="6306250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02702" y="1424761"/>
            <a:ext cx="3522308" cy="2381703"/>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611188" y="195263"/>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smtClean="0">
                <a:solidFill>
                  <a:srgbClr val="4DA93A"/>
                </a:solidFill>
                <a:latin typeface="Frutiger 57Cn"/>
                <a:cs typeface="R Frutiger Roman"/>
              </a:rPr>
              <a:t>ADVANCED STORAGE OPTIONS</a:t>
            </a:r>
            <a:endParaRPr lang="en-US" sz="1600" dirty="0">
              <a:solidFill>
                <a:srgbClr val="4DA93A"/>
              </a:solidFill>
              <a:latin typeface="Frutiger 57Cn"/>
              <a:cs typeface="R Frutiger Roman"/>
            </a:endParaRPr>
          </a:p>
        </p:txBody>
      </p:sp>
      <p:sp>
        <p:nvSpPr>
          <p:cNvPr id="9" name="Text Box 2"/>
          <p:cNvSpPr txBox="1">
            <a:spLocks noChangeArrowheads="1"/>
          </p:cNvSpPr>
          <p:nvPr/>
        </p:nvSpPr>
        <p:spPr bwMode="auto">
          <a:xfrm>
            <a:off x="838538" y="1354874"/>
            <a:ext cx="4708723"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4625" indent="-174625" eaLnBrk="0" hangingPunct="0">
              <a:defRPr sz="1600" i="1">
                <a:solidFill>
                  <a:schemeClr val="tx1"/>
                </a:solidFill>
                <a:latin typeface="Arial" charset="0"/>
              </a:defRPr>
            </a:lvl1pPr>
            <a:lvl2pPr indent="-16510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marL="285750" indent="-285750" algn="l" eaLnBrk="1" hangingPunct="1">
              <a:buFont typeface="Arial" pitchFamily="34" charset="0"/>
              <a:buChar char="•"/>
            </a:pPr>
            <a:r>
              <a:rPr lang="en-US" i="0" dirty="0" smtClean="0">
                <a:solidFill>
                  <a:schemeClr val="bg1">
                    <a:lumMod val="50000"/>
                  </a:schemeClr>
                </a:solidFill>
                <a:latin typeface="Frutiger 57Cn"/>
                <a:cs typeface="Arial" charset="0"/>
              </a:rPr>
              <a:t>High </a:t>
            </a:r>
            <a:r>
              <a:rPr lang="en-US" i="0" dirty="0">
                <a:solidFill>
                  <a:schemeClr val="bg1">
                    <a:lumMod val="50000"/>
                  </a:schemeClr>
                </a:solidFill>
                <a:latin typeface="Frutiger 57Cn"/>
                <a:cs typeface="Arial" charset="0"/>
              </a:rPr>
              <a:t>speed 6Gb/sec SATA interface</a:t>
            </a:r>
          </a:p>
          <a:p>
            <a:pPr marL="285750" indent="-285750" algn="l" eaLnBrk="1" hangingPunct="1">
              <a:buFont typeface="Arial" pitchFamily="34" charset="0"/>
              <a:buChar char="•"/>
            </a:pPr>
            <a:r>
              <a:rPr lang="en-US" i="0" dirty="0">
                <a:solidFill>
                  <a:schemeClr val="bg1">
                    <a:lumMod val="50000"/>
                  </a:schemeClr>
                </a:solidFill>
                <a:latin typeface="Frutiger 57Cn"/>
                <a:cs typeface="Arial" charset="0"/>
              </a:rPr>
              <a:t>Single or Dual Disk Drive options </a:t>
            </a:r>
          </a:p>
          <a:p>
            <a:pPr marL="577850" lvl="1" indent="-285750" algn="l" eaLnBrk="1" hangingPunct="1">
              <a:buFont typeface="Arial" pitchFamily="34" charset="0"/>
              <a:buChar char="•"/>
            </a:pPr>
            <a:r>
              <a:rPr lang="en-US" i="0" dirty="0">
                <a:solidFill>
                  <a:schemeClr val="bg1">
                    <a:lumMod val="50000"/>
                  </a:schemeClr>
                </a:solidFill>
                <a:latin typeface="Frutiger 57Cn"/>
                <a:cs typeface="Arial" charset="0"/>
              </a:rPr>
              <a:t>250GB or 500GB Hard Disk Drives</a:t>
            </a:r>
          </a:p>
          <a:p>
            <a:pPr marL="577850" lvl="1" indent="-285750" algn="l" eaLnBrk="1" hangingPunct="1">
              <a:buFont typeface="Arial" pitchFamily="34" charset="0"/>
              <a:buChar char="•"/>
            </a:pPr>
            <a:r>
              <a:rPr lang="en-US" i="0" dirty="0">
                <a:solidFill>
                  <a:schemeClr val="bg1">
                    <a:lumMod val="50000"/>
                  </a:schemeClr>
                </a:solidFill>
                <a:latin typeface="Frutiger 57Cn"/>
                <a:cs typeface="Arial" charset="0"/>
              </a:rPr>
              <a:t>40GB Intel Solid State Drive </a:t>
            </a:r>
          </a:p>
          <a:p>
            <a:pPr marL="285750" indent="-285750" algn="l" eaLnBrk="1" hangingPunct="1">
              <a:buFont typeface="Arial" pitchFamily="34" charset="0"/>
              <a:buChar char="•"/>
            </a:pPr>
            <a:r>
              <a:rPr lang="en-US" i="0" dirty="0">
                <a:solidFill>
                  <a:schemeClr val="bg1">
                    <a:lumMod val="50000"/>
                  </a:schemeClr>
                </a:solidFill>
                <a:latin typeface="Frutiger 57Cn"/>
              </a:rPr>
              <a:t>On-board RAID for redundancy</a:t>
            </a:r>
          </a:p>
          <a:p>
            <a:pPr marL="285750" indent="-285750" algn="l" eaLnBrk="1" hangingPunct="1">
              <a:buFont typeface="Arial" pitchFamily="34" charset="0"/>
              <a:buChar char="•"/>
            </a:pPr>
            <a:r>
              <a:rPr lang="en-US" i="0" dirty="0">
                <a:solidFill>
                  <a:schemeClr val="bg1">
                    <a:lumMod val="50000"/>
                  </a:schemeClr>
                </a:solidFill>
                <a:latin typeface="Frutiger 57Cn"/>
                <a:cs typeface="Arial" charset="0"/>
              </a:rPr>
              <a:t>Quick Swap SATA Dock </a:t>
            </a:r>
          </a:p>
          <a:p>
            <a:pPr marL="577850" lvl="1" indent="-285750" algn="l" eaLnBrk="1" hangingPunct="1">
              <a:buFont typeface="Arial" pitchFamily="34" charset="0"/>
              <a:buChar char="•"/>
            </a:pPr>
            <a:r>
              <a:rPr lang="en-US" i="0" dirty="0">
                <a:solidFill>
                  <a:schemeClr val="bg1">
                    <a:lumMod val="50000"/>
                  </a:schemeClr>
                </a:solidFill>
                <a:latin typeface="Frutiger 57Cn"/>
                <a:cs typeface="Arial" charset="0"/>
              </a:rPr>
              <a:t>Provides  cable-free replacement of front-accessible HDD / SSD drives</a:t>
            </a:r>
          </a:p>
          <a:p>
            <a:pPr marL="285750" indent="-285750" algn="l" eaLnBrk="1" hangingPunct="1">
              <a:buFont typeface="Arial" pitchFamily="34" charset="0"/>
              <a:buChar char="•"/>
            </a:pPr>
            <a:r>
              <a:rPr lang="en-US" i="0" dirty="0">
                <a:solidFill>
                  <a:schemeClr val="bg1">
                    <a:lumMod val="50000"/>
                  </a:schemeClr>
                </a:solidFill>
                <a:latin typeface="Frutiger 57Cn"/>
                <a:cs typeface="Arial" charset="0"/>
              </a:rPr>
              <a:t>CD-DVD ROM Optical Drive</a:t>
            </a:r>
          </a:p>
          <a:p>
            <a:pPr algn="l" eaLnBrk="1" hangingPunct="1">
              <a:buFontTx/>
              <a:buChar char="•"/>
            </a:pPr>
            <a:endParaRPr lang="en-US" i="0" dirty="0">
              <a:latin typeface="Verdana" pitchFamily="34" charset="0"/>
              <a:cs typeface="Arial" charset="0"/>
            </a:endParaRPr>
          </a:p>
        </p:txBody>
      </p:sp>
      <p:pic>
        <p:nvPicPr>
          <p:cNvPr id="1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4633" y="1605229"/>
            <a:ext cx="3048000" cy="20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4"/>
          <p:cNvSpPr>
            <a:spLocks noChangeArrowheads="1"/>
          </p:cNvSpPr>
          <p:nvPr/>
        </p:nvSpPr>
        <p:spPr bwMode="auto">
          <a:xfrm>
            <a:off x="721579" y="4187989"/>
            <a:ext cx="8240233" cy="39790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Advanced storage options for faster performance and data redundancy</a:t>
            </a:r>
            <a:endParaRPr lang="en-US" dirty="0">
              <a:solidFill>
                <a:schemeClr val="bg1"/>
              </a:solidFill>
            </a:endParaRPr>
          </a:p>
        </p:txBody>
      </p:sp>
    </p:spTree>
    <p:extLst>
      <p:ext uri="{BB962C8B-B14F-4D97-AF65-F5344CB8AC3E}">
        <p14:creationId xmlns:p14="http://schemas.microsoft.com/office/powerpoint/2010/main" val="126023339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11188" y="195263"/>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smtClean="0">
                <a:solidFill>
                  <a:srgbClr val="4DA93A"/>
                </a:solidFill>
                <a:latin typeface="Frutiger 57Cn"/>
                <a:cs typeface="R Frutiger Roman"/>
              </a:rPr>
              <a:t>ENERGY EFFICIENCY</a:t>
            </a:r>
            <a:endParaRPr lang="en-US" sz="1600" dirty="0">
              <a:solidFill>
                <a:srgbClr val="4DA93A"/>
              </a:solidFill>
              <a:latin typeface="Frutiger 57Cn"/>
              <a:cs typeface="R Frutiger Roman"/>
            </a:endParaRPr>
          </a:p>
        </p:txBody>
      </p:sp>
      <p:sp>
        <p:nvSpPr>
          <p:cNvPr id="8" name="Text Box 2"/>
          <p:cNvSpPr txBox="1">
            <a:spLocks noChangeArrowheads="1"/>
          </p:cNvSpPr>
          <p:nvPr/>
        </p:nvSpPr>
        <p:spPr bwMode="auto">
          <a:xfrm>
            <a:off x="884289" y="1181228"/>
            <a:ext cx="4326632"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4625" indent="-174625" eaLnBrk="0" hangingPunct="0">
              <a:defRPr sz="1600" i="1">
                <a:solidFill>
                  <a:schemeClr val="tx1"/>
                </a:solidFill>
                <a:latin typeface="Arial" charset="0"/>
              </a:defRPr>
            </a:lvl1pPr>
            <a:lvl2pPr marL="520700" indent="-231775"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algn="l" eaLnBrk="1" hangingPunct="1">
              <a:buFontTx/>
              <a:buChar char="•"/>
            </a:pPr>
            <a:r>
              <a:rPr lang="en-US" i="0" dirty="0" smtClean="0">
                <a:solidFill>
                  <a:schemeClr val="bg1">
                    <a:lumMod val="50000"/>
                  </a:schemeClr>
                </a:solidFill>
                <a:latin typeface="Frutiger 57Cn"/>
              </a:rPr>
              <a:t>90</a:t>
            </a:r>
            <a:r>
              <a:rPr lang="en-US" i="0" dirty="0">
                <a:solidFill>
                  <a:schemeClr val="bg1">
                    <a:lumMod val="50000"/>
                  </a:schemeClr>
                </a:solidFill>
                <a:latin typeface="Frutiger 57Cn"/>
              </a:rPr>
              <a:t>% efficient </a:t>
            </a:r>
            <a:r>
              <a:rPr lang="en-US" i="0" dirty="0" smtClean="0">
                <a:solidFill>
                  <a:schemeClr val="bg1">
                    <a:lumMod val="50000"/>
                  </a:schemeClr>
                </a:solidFill>
                <a:latin typeface="Frutiger 57Cn"/>
              </a:rPr>
              <a:t>80 </a:t>
            </a:r>
            <a:r>
              <a:rPr lang="en-US" i="0" dirty="0">
                <a:solidFill>
                  <a:schemeClr val="bg1">
                    <a:lumMod val="50000"/>
                  </a:schemeClr>
                </a:solidFill>
                <a:latin typeface="Frutiger 57Cn"/>
              </a:rPr>
              <a:t>Plus Gold power supply</a:t>
            </a:r>
          </a:p>
          <a:p>
            <a:pPr algn="l" eaLnBrk="1" hangingPunct="1">
              <a:buFontTx/>
              <a:buChar char="•"/>
            </a:pPr>
            <a:r>
              <a:rPr lang="en-US" i="0" dirty="0">
                <a:solidFill>
                  <a:schemeClr val="bg1">
                    <a:lumMod val="50000"/>
                  </a:schemeClr>
                </a:solidFill>
                <a:latin typeface="Frutiger 57Cn"/>
              </a:rPr>
              <a:t>Intel 2</a:t>
            </a:r>
            <a:r>
              <a:rPr lang="en-US" i="0" baseline="30000" dirty="0">
                <a:solidFill>
                  <a:schemeClr val="bg1">
                    <a:lumMod val="50000"/>
                  </a:schemeClr>
                </a:solidFill>
                <a:latin typeface="Frutiger 57Cn"/>
              </a:rPr>
              <a:t>nd</a:t>
            </a:r>
            <a:r>
              <a:rPr lang="en-US" i="0" dirty="0">
                <a:solidFill>
                  <a:schemeClr val="bg1">
                    <a:lumMod val="50000"/>
                  </a:schemeClr>
                </a:solidFill>
                <a:latin typeface="Frutiger 57Cn"/>
              </a:rPr>
              <a:t> generation processors</a:t>
            </a:r>
          </a:p>
          <a:p>
            <a:pPr lvl="1" algn="l" eaLnBrk="1" hangingPunct="1">
              <a:buFontTx/>
              <a:buChar char="•"/>
            </a:pPr>
            <a:r>
              <a:rPr lang="en-US" i="0" dirty="0">
                <a:solidFill>
                  <a:schemeClr val="bg1">
                    <a:lumMod val="50000"/>
                  </a:schemeClr>
                </a:solidFill>
                <a:latin typeface="Frutiger 57Cn"/>
              </a:rPr>
              <a:t>~40% more efficient in idle mode </a:t>
            </a:r>
            <a:r>
              <a:rPr lang="en-US" i="0" dirty="0" err="1">
                <a:solidFill>
                  <a:schemeClr val="bg1">
                    <a:lumMod val="50000"/>
                  </a:schemeClr>
                </a:solidFill>
                <a:latin typeface="Frutiger 57Cn"/>
              </a:rPr>
              <a:t>vs</a:t>
            </a:r>
            <a:r>
              <a:rPr lang="en-US" i="0" dirty="0">
                <a:solidFill>
                  <a:schemeClr val="bg1">
                    <a:lumMod val="50000"/>
                  </a:schemeClr>
                </a:solidFill>
                <a:latin typeface="Frutiger 57Cn"/>
              </a:rPr>
              <a:t> CPUs in prior generation </a:t>
            </a:r>
            <a:r>
              <a:rPr lang="en-US" i="0" dirty="0" smtClean="0">
                <a:solidFill>
                  <a:schemeClr val="bg1">
                    <a:lumMod val="50000"/>
                  </a:schemeClr>
                </a:solidFill>
                <a:latin typeface="Frutiger 57Cn"/>
              </a:rPr>
              <a:t>80</a:t>
            </a:r>
            <a:r>
              <a:rPr lang="en-US" dirty="0" smtClean="0">
                <a:solidFill>
                  <a:schemeClr val="bg1">
                    <a:lumMod val="50000"/>
                  </a:schemeClr>
                </a:solidFill>
                <a:latin typeface="Frutiger 57Cn"/>
              </a:rPr>
              <a:t>XRT</a:t>
            </a:r>
            <a:endParaRPr lang="en-US" i="0" dirty="0">
              <a:solidFill>
                <a:schemeClr val="bg1">
                  <a:lumMod val="50000"/>
                </a:schemeClr>
              </a:solidFill>
              <a:latin typeface="Frutiger 57Cn"/>
            </a:endParaRPr>
          </a:p>
          <a:p>
            <a:pPr lvl="1" algn="l" eaLnBrk="1" hangingPunct="1">
              <a:buFontTx/>
              <a:buChar char="•"/>
            </a:pPr>
            <a:r>
              <a:rPr lang="en-US" i="0" dirty="0">
                <a:solidFill>
                  <a:schemeClr val="bg1">
                    <a:lumMod val="50000"/>
                  </a:schemeClr>
                </a:solidFill>
                <a:latin typeface="Frutiger 57Cn"/>
              </a:rPr>
              <a:t>~25% more efficient in operating mode </a:t>
            </a:r>
            <a:r>
              <a:rPr lang="en-US" i="0" dirty="0" err="1">
                <a:solidFill>
                  <a:schemeClr val="bg1">
                    <a:lumMod val="50000"/>
                  </a:schemeClr>
                </a:solidFill>
                <a:latin typeface="Frutiger 57Cn"/>
              </a:rPr>
              <a:t>vs</a:t>
            </a:r>
            <a:r>
              <a:rPr lang="en-US" i="0" dirty="0">
                <a:solidFill>
                  <a:schemeClr val="bg1">
                    <a:lumMod val="50000"/>
                  </a:schemeClr>
                </a:solidFill>
                <a:latin typeface="Frutiger 57Cn"/>
              </a:rPr>
              <a:t> CPUs in prior generation 80</a:t>
            </a:r>
            <a:r>
              <a:rPr lang="en-US" dirty="0">
                <a:solidFill>
                  <a:schemeClr val="bg1">
                    <a:lumMod val="50000"/>
                  </a:schemeClr>
                </a:solidFill>
                <a:latin typeface="Frutiger 57Cn"/>
              </a:rPr>
              <a:t>XRT </a:t>
            </a:r>
            <a:endParaRPr lang="en-US" i="0" dirty="0">
              <a:solidFill>
                <a:schemeClr val="bg1">
                  <a:lumMod val="50000"/>
                </a:schemeClr>
              </a:solidFill>
              <a:latin typeface="Frutiger 57Cn"/>
            </a:endParaRPr>
          </a:p>
          <a:p>
            <a:pPr algn="l" eaLnBrk="1" hangingPunct="1">
              <a:buFontTx/>
              <a:buChar char="•"/>
            </a:pPr>
            <a:r>
              <a:rPr lang="en-US" i="0" dirty="0">
                <a:solidFill>
                  <a:schemeClr val="bg1">
                    <a:lumMod val="50000"/>
                  </a:schemeClr>
                </a:solidFill>
                <a:latin typeface="Frutiger 57Cn"/>
              </a:rPr>
              <a:t>Supports low power states via ACPI</a:t>
            </a:r>
          </a:p>
          <a:p>
            <a:pPr algn="l" eaLnBrk="1" hangingPunct="1">
              <a:lnSpc>
                <a:spcPct val="150000"/>
              </a:lnSpc>
              <a:buFontTx/>
              <a:buChar char="•"/>
            </a:pPr>
            <a:endParaRPr lang="en-US" sz="1200" i="0" dirty="0">
              <a:latin typeface="Verdana" pitchFamily="34" charset="0"/>
            </a:endParaRPr>
          </a:p>
          <a:p>
            <a:pPr algn="l" eaLnBrk="1" hangingPunct="1">
              <a:lnSpc>
                <a:spcPct val="150000"/>
              </a:lnSpc>
              <a:buFontTx/>
              <a:buChar char="•"/>
            </a:pPr>
            <a:endParaRPr lang="en-US" i="0" dirty="0">
              <a:latin typeface="Verdana" pitchFamily="34" charset="0"/>
              <a:cs typeface="Arial" charset="0"/>
            </a:endParaRPr>
          </a:p>
        </p:txBody>
      </p:sp>
      <p:pic>
        <p:nvPicPr>
          <p:cNvPr id="1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2082" y="1232821"/>
            <a:ext cx="2362200" cy="235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 Box 6"/>
          <p:cNvSpPr txBox="1">
            <a:spLocks noChangeArrowheads="1"/>
          </p:cNvSpPr>
          <p:nvPr/>
        </p:nvSpPr>
        <p:spPr bwMode="auto">
          <a:xfrm>
            <a:off x="3962400" y="3723878"/>
            <a:ext cx="5181600" cy="433388"/>
          </a:xfrm>
          <a:prstGeom prst="rect">
            <a:avLst/>
          </a:prstGeom>
          <a:noFill/>
          <a:ln>
            <a:noFill/>
          </a:ln>
          <a:effectLst/>
          <a:extLst>
            <a:ext uri="{909E8E84-426E-40DD-AFC4-6F175D3DCCD1}">
              <a14:hiddenFill xmlns:a14="http://schemas.microsoft.com/office/drawing/2010/main">
                <a:gradFill rotWithShape="1">
                  <a:gsLst>
                    <a:gs pos="0">
                      <a:srgbClr val="99CC00">
                        <a:alpha val="65999"/>
                      </a:srgbClr>
                    </a:gs>
                    <a:gs pos="100000">
                      <a:srgbClr val="EAEAEA"/>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i="1">
                <a:solidFill>
                  <a:schemeClr val="tx1"/>
                </a:solidFill>
                <a:latin typeface="Arial" charset="0"/>
              </a:defRPr>
            </a:lvl1pPr>
            <a:lvl2pPr marL="742950" indent="-28575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algn="l" eaLnBrk="1" hangingPunct="1">
              <a:spcBef>
                <a:spcPct val="50000"/>
              </a:spcBef>
            </a:pPr>
            <a:r>
              <a:rPr lang="en-US" sz="900" i="0" dirty="0"/>
              <a:t>*80 Plus Gold power supply not offered in UPS model 7606-1110-8801</a:t>
            </a:r>
          </a:p>
          <a:p>
            <a:pPr algn="l" eaLnBrk="1" hangingPunct="1">
              <a:spcBef>
                <a:spcPct val="50000"/>
              </a:spcBef>
            </a:pPr>
            <a:r>
              <a:rPr lang="en-US" sz="900" i="0" dirty="0"/>
              <a:t>*Energy efficiency calculated – 82XRT Pentium G850 </a:t>
            </a:r>
            <a:r>
              <a:rPr lang="en-US" sz="900" i="0" dirty="0" err="1"/>
              <a:t>Vs</a:t>
            </a:r>
            <a:r>
              <a:rPr lang="en-US" sz="900" i="0" dirty="0"/>
              <a:t> 80XRT Pentium Dual Core E5300</a:t>
            </a:r>
          </a:p>
        </p:txBody>
      </p:sp>
      <p:pic>
        <p:nvPicPr>
          <p:cNvPr id="13" name="Picture 7" descr="ANd9GcTiTYRnB91vcsE2OOJyFCS-7LuUMtIWfO0k0KABklGvGsbODKZrr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0921" y="2474171"/>
            <a:ext cx="709372" cy="96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AutoShape 4"/>
          <p:cNvSpPr>
            <a:spLocks noChangeArrowheads="1"/>
          </p:cNvSpPr>
          <p:nvPr/>
        </p:nvSpPr>
        <p:spPr bwMode="auto">
          <a:xfrm>
            <a:off x="625421" y="4292860"/>
            <a:ext cx="8240233" cy="39790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Exceptional energy efficiency helps the bottom line and the environment</a:t>
            </a:r>
            <a:endParaRPr lang="en-US" dirty="0">
              <a:solidFill>
                <a:schemeClr val="bg1"/>
              </a:solidFill>
            </a:endParaRPr>
          </a:p>
        </p:txBody>
      </p:sp>
    </p:spTree>
    <p:extLst>
      <p:ext uri="{BB962C8B-B14F-4D97-AF65-F5344CB8AC3E}">
        <p14:creationId xmlns:p14="http://schemas.microsoft.com/office/powerpoint/2010/main" val="2283482315"/>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11188" y="46401"/>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a:solidFill>
                  <a:srgbClr val="4DA93A"/>
                </a:solidFill>
                <a:latin typeface="Frutiger 57Cn"/>
                <a:cs typeface="R Frutiger Roman"/>
              </a:rPr>
              <a:t>MAXIMUM CONNECTIVITY</a:t>
            </a:r>
          </a:p>
        </p:txBody>
      </p:sp>
      <p:sp>
        <p:nvSpPr>
          <p:cNvPr id="31748" name="Text Box 4"/>
          <p:cNvSpPr txBox="1">
            <a:spLocks noChangeArrowheads="1"/>
          </p:cNvSpPr>
          <p:nvPr/>
        </p:nvSpPr>
        <p:spPr bwMode="auto">
          <a:xfrm>
            <a:off x="690563" y="718607"/>
            <a:ext cx="4267200" cy="3453253"/>
          </a:xfrm>
          <a:prstGeom prst="rect">
            <a:avLst/>
          </a:prstGeom>
          <a:noFill/>
          <a:ln>
            <a:noFill/>
          </a:ln>
          <a:effectLst/>
          <a:extLst/>
        </p:spPr>
        <p:txBody>
          <a:bodyPr>
            <a:spAutoFit/>
          </a:bodyPr>
          <a:lstStyle>
            <a:lvl1pPr marL="228600" indent="-228600" eaLnBrk="0" hangingPunct="0">
              <a:defRPr>
                <a:solidFill>
                  <a:schemeClr val="tx1"/>
                </a:solidFill>
                <a:latin typeface="Arial" pitchFamily="34" charset="0"/>
              </a:defRPr>
            </a:lvl1pPr>
            <a:lvl2pPr marL="571500" indent="-22860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285750" indent="-285750" eaLnBrk="1" fontAlgn="auto" hangingPunct="1">
              <a:lnSpc>
                <a:spcPct val="140000"/>
              </a:lnSpc>
              <a:spcBef>
                <a:spcPct val="5000"/>
              </a:spcBef>
              <a:spcAft>
                <a:spcPts val="0"/>
              </a:spcAft>
              <a:buFont typeface="Arial" pitchFamily="34" charset="0"/>
              <a:buChar char="•"/>
              <a:defRPr/>
            </a:pPr>
            <a:r>
              <a:rPr lang="en-US" sz="1200" dirty="0">
                <a:solidFill>
                  <a:schemeClr val="bg1">
                    <a:lumMod val="50000"/>
                  </a:schemeClr>
                </a:solidFill>
                <a:latin typeface="Frutiger 57Cn"/>
                <a:cs typeface="+mn-cs"/>
              </a:rPr>
              <a:t>14 USB ports</a:t>
            </a:r>
          </a:p>
          <a:p>
            <a:pPr marL="628650" lvl="1"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(6) 5v Powered USB</a:t>
            </a:r>
          </a:p>
          <a:p>
            <a:pPr marL="628650" lvl="1"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(7) 12v Powered USB</a:t>
            </a:r>
          </a:p>
          <a:p>
            <a:pPr marL="628650" lvl="1"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(1) 24v Powered USB (Printer)</a:t>
            </a:r>
          </a:p>
          <a:p>
            <a:pPr marL="285750"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4 Powered Serial ports</a:t>
            </a:r>
          </a:p>
          <a:p>
            <a:pPr marL="628650" lvl="1"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Expandable up to 8 total via PCI card</a:t>
            </a:r>
          </a:p>
          <a:p>
            <a:pPr marL="285750"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Video interfaces - VGA, DVI, Display port </a:t>
            </a:r>
          </a:p>
          <a:p>
            <a:pPr marL="285750"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1 PS/2 port (keyboard / mouse)</a:t>
            </a:r>
          </a:p>
          <a:p>
            <a:pPr marL="285750"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1 Cash drawer port (2</a:t>
            </a:r>
            <a:r>
              <a:rPr lang="en-US" sz="1200" baseline="30000" dirty="0">
                <a:solidFill>
                  <a:schemeClr val="bg1">
                    <a:lumMod val="50000"/>
                  </a:schemeClr>
                </a:solidFill>
                <a:latin typeface="Frutiger 57Cn"/>
                <a:cs typeface="+mn-cs"/>
              </a:rPr>
              <a:t>nd</a:t>
            </a:r>
            <a:r>
              <a:rPr lang="en-US" sz="1200" dirty="0">
                <a:solidFill>
                  <a:schemeClr val="bg1">
                    <a:lumMod val="50000"/>
                  </a:schemeClr>
                </a:solidFill>
                <a:latin typeface="Frutiger 57Cn"/>
                <a:cs typeface="+mn-cs"/>
              </a:rPr>
              <a:t> port via Y-cable)</a:t>
            </a:r>
          </a:p>
          <a:p>
            <a:pPr marL="285750"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Audio ports</a:t>
            </a:r>
          </a:p>
          <a:p>
            <a:pPr marL="285750"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10/100/1000 Gigabit Ethernet LAN</a:t>
            </a:r>
          </a:p>
          <a:p>
            <a:pPr marL="285750"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PCI &amp; </a:t>
            </a:r>
            <a:r>
              <a:rPr lang="en-US" sz="1200" dirty="0" err="1">
                <a:solidFill>
                  <a:schemeClr val="bg1">
                    <a:lumMod val="50000"/>
                  </a:schemeClr>
                </a:solidFill>
                <a:latin typeface="Frutiger 57Cn"/>
                <a:cs typeface="+mn-cs"/>
              </a:rPr>
              <a:t>PCIe</a:t>
            </a:r>
            <a:r>
              <a:rPr lang="en-US" sz="1200" dirty="0">
                <a:solidFill>
                  <a:schemeClr val="bg1">
                    <a:lumMod val="50000"/>
                  </a:schemeClr>
                </a:solidFill>
                <a:latin typeface="Frutiger 57Cn"/>
                <a:cs typeface="+mn-cs"/>
              </a:rPr>
              <a:t> expansion slots (option)</a:t>
            </a:r>
          </a:p>
          <a:p>
            <a:pPr marL="285750" indent="-285750" eaLnBrk="1" fontAlgn="auto" hangingPunct="1">
              <a:lnSpc>
                <a:spcPct val="140000"/>
              </a:lnSpc>
              <a:spcBef>
                <a:spcPts val="0"/>
              </a:spcBef>
              <a:spcAft>
                <a:spcPts val="0"/>
              </a:spcAft>
              <a:buFont typeface="Arial" pitchFamily="34" charset="0"/>
              <a:buChar char="•"/>
              <a:defRPr/>
            </a:pPr>
            <a:r>
              <a:rPr lang="en-US" sz="1200" dirty="0">
                <a:solidFill>
                  <a:schemeClr val="bg1">
                    <a:lumMod val="50000"/>
                  </a:schemeClr>
                </a:solidFill>
                <a:latin typeface="Frutiger 57Cn"/>
                <a:cs typeface="+mn-cs"/>
              </a:rPr>
              <a:t>Kensington lock for tethered security</a:t>
            </a:r>
          </a:p>
        </p:txBody>
      </p:sp>
      <p:pic>
        <p:nvPicPr>
          <p:cNvPr id="33797" name="Picture 5"/>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773613" y="1347788"/>
            <a:ext cx="3829050" cy="2322512"/>
          </a:xfrm>
          <a:prstGeom prst="rect">
            <a:avLst/>
          </a:prstGeom>
          <a:noFill/>
          <a:ln w="9525">
            <a:noFill/>
            <a:miter lim="800000"/>
            <a:headEnd/>
            <a:tailEnd/>
          </a:ln>
        </p:spPr>
      </p:pic>
      <p:sp>
        <p:nvSpPr>
          <p:cNvPr id="33798" name="Text Box 7"/>
          <p:cNvSpPr txBox="1">
            <a:spLocks noChangeArrowheads="1"/>
          </p:cNvSpPr>
          <p:nvPr/>
        </p:nvSpPr>
        <p:spPr bwMode="auto">
          <a:xfrm>
            <a:off x="5247200" y="1007667"/>
            <a:ext cx="2714625" cy="304800"/>
          </a:xfrm>
          <a:prstGeom prst="rect">
            <a:avLst/>
          </a:prstGeom>
          <a:noFill/>
          <a:ln w="9525">
            <a:noFill/>
            <a:miter lim="800000"/>
            <a:headEnd/>
            <a:tailEnd/>
          </a:ln>
        </p:spPr>
        <p:txBody>
          <a:bodyPr wrap="none">
            <a:spAutoFit/>
          </a:bodyPr>
          <a:lstStyle/>
          <a:p>
            <a:r>
              <a:rPr lang="en-US" sz="1400" b="1" dirty="0">
                <a:solidFill>
                  <a:schemeClr val="bg1">
                    <a:lumMod val="50000"/>
                  </a:schemeClr>
                </a:solidFill>
                <a:latin typeface="Frutiger 57Cn"/>
              </a:rPr>
              <a:t>REAR CONNECTIVITY PANEL</a:t>
            </a:r>
            <a:endParaRPr lang="en-US" sz="1200" b="1" dirty="0">
              <a:solidFill>
                <a:schemeClr val="bg1">
                  <a:lumMod val="50000"/>
                </a:schemeClr>
              </a:solidFill>
              <a:latin typeface="Frutiger 57Cn"/>
            </a:endParaRPr>
          </a:p>
        </p:txBody>
      </p:sp>
      <p:sp>
        <p:nvSpPr>
          <p:cNvPr id="7" name="AutoShape 4"/>
          <p:cNvSpPr>
            <a:spLocks noChangeArrowheads="1"/>
          </p:cNvSpPr>
          <p:nvPr/>
        </p:nvSpPr>
        <p:spPr bwMode="auto">
          <a:xfrm>
            <a:off x="690563" y="4173323"/>
            <a:ext cx="8240233" cy="69633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Flexible connectivity options to power peripherals; dual independent display support for customer facing  messaging</a:t>
            </a:r>
            <a:endParaRPr lang="en-US" dirty="0">
              <a:solidFill>
                <a:schemeClr val="bg1"/>
              </a:solidFill>
            </a:endParaRPr>
          </a:p>
        </p:txBody>
      </p:sp>
    </p:spTree>
    <p:extLst>
      <p:ext uri="{BB962C8B-B14F-4D97-AF65-F5344CB8AC3E}">
        <p14:creationId xmlns:p14="http://schemas.microsoft.com/office/powerpoint/2010/main" val="429016380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11188" y="195263"/>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smtClean="0">
                <a:solidFill>
                  <a:srgbClr val="4DA93A"/>
                </a:solidFill>
                <a:latin typeface="Frutiger 57Cn"/>
                <a:cs typeface="R Frutiger Roman"/>
              </a:rPr>
              <a:t>FRONT ACCESSIBLE FEATURES</a:t>
            </a:r>
            <a:endParaRPr lang="en-US" sz="1600" dirty="0">
              <a:solidFill>
                <a:srgbClr val="4DA93A"/>
              </a:solidFill>
              <a:latin typeface="Frutiger 57Cn"/>
              <a:cs typeface="R Frutiger Roman"/>
            </a:endParaRPr>
          </a:p>
        </p:txBody>
      </p:sp>
      <p:pic>
        <p:nvPicPr>
          <p:cNvPr id="8" name="Picture 17" descr="CD361_32_RET_RealPOS-82XRT-Modular-Angle"/>
          <p:cNvPicPr>
            <a:picLocks noChangeAspect="1" noChangeArrowheads="1"/>
          </p:cNvPicPr>
          <p:nvPr/>
        </p:nvPicPr>
        <p:blipFill>
          <a:blip r:embed="rId3">
            <a:clrChange>
              <a:clrFrom>
                <a:srgbClr val="F8F8FA"/>
              </a:clrFrom>
              <a:clrTo>
                <a:srgbClr val="F8F8FA">
                  <a:alpha val="0"/>
                </a:srgbClr>
              </a:clrTo>
            </a:clrChange>
            <a:extLst>
              <a:ext uri="{28A0092B-C50C-407E-A947-70E740481C1C}">
                <a14:useLocalDpi xmlns:a14="http://schemas.microsoft.com/office/drawing/2010/main" val="0"/>
              </a:ext>
            </a:extLst>
          </a:blip>
          <a:srcRect l="7777" t="8122" r="7777" b="32318"/>
          <a:stretch>
            <a:fillRect/>
          </a:stretch>
        </p:blipFill>
        <p:spPr bwMode="auto">
          <a:xfrm>
            <a:off x="5210200" y="1059582"/>
            <a:ext cx="2908548" cy="168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p:cNvSpPr>
            <a:spLocks noChangeArrowheads="1"/>
          </p:cNvSpPr>
          <p:nvPr/>
        </p:nvSpPr>
        <p:spPr bwMode="auto">
          <a:xfrm>
            <a:off x="635596" y="1533221"/>
            <a:ext cx="44958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Arial" pitchFamily="34" charset="0"/>
              <a:buChar char="•"/>
            </a:pPr>
            <a:r>
              <a:rPr lang="en-US" sz="1600" i="0" dirty="0" smtClean="0">
                <a:solidFill>
                  <a:schemeClr val="bg1">
                    <a:lumMod val="50000"/>
                  </a:schemeClr>
                </a:solidFill>
                <a:latin typeface="Frutiger 57Cn"/>
                <a:cs typeface="Arial" charset="0"/>
              </a:rPr>
              <a:t>Bezel </a:t>
            </a:r>
            <a:r>
              <a:rPr lang="en-US" sz="1600" i="0" dirty="0">
                <a:solidFill>
                  <a:schemeClr val="bg1">
                    <a:lumMod val="50000"/>
                  </a:schemeClr>
                </a:solidFill>
                <a:latin typeface="Frutiger 57Cn"/>
                <a:cs typeface="Arial" charset="0"/>
              </a:rPr>
              <a:t>lock secures cabinet</a:t>
            </a:r>
          </a:p>
          <a:p>
            <a:pPr marL="285750" indent="-285750" algn="l">
              <a:buFont typeface="Arial" pitchFamily="34" charset="0"/>
              <a:buChar char="•"/>
            </a:pPr>
            <a:r>
              <a:rPr lang="en-US" sz="1600" i="0" dirty="0" smtClean="0">
                <a:solidFill>
                  <a:schemeClr val="bg1">
                    <a:lumMod val="50000"/>
                  </a:schemeClr>
                </a:solidFill>
                <a:latin typeface="Frutiger 57Cn"/>
                <a:cs typeface="Arial" charset="0"/>
              </a:rPr>
              <a:t>12V </a:t>
            </a:r>
            <a:r>
              <a:rPr lang="en-US" sz="1600" i="0" dirty="0">
                <a:solidFill>
                  <a:schemeClr val="bg1">
                    <a:lumMod val="50000"/>
                  </a:schemeClr>
                </a:solidFill>
                <a:latin typeface="Frutiger 57Cn"/>
                <a:cs typeface="Arial" charset="0"/>
              </a:rPr>
              <a:t>Powered USB port</a:t>
            </a:r>
          </a:p>
          <a:p>
            <a:pPr marL="285750" indent="-285750" algn="l">
              <a:buFont typeface="Arial" pitchFamily="34" charset="0"/>
              <a:buChar char="•"/>
            </a:pPr>
            <a:r>
              <a:rPr lang="en-US" sz="1600" i="0" dirty="0" smtClean="0">
                <a:solidFill>
                  <a:schemeClr val="bg1">
                    <a:lumMod val="50000"/>
                  </a:schemeClr>
                </a:solidFill>
                <a:latin typeface="Frutiger 57Cn"/>
                <a:cs typeface="Arial" charset="0"/>
              </a:rPr>
              <a:t>Headphone </a:t>
            </a:r>
            <a:r>
              <a:rPr lang="en-US" sz="1600" i="0" dirty="0">
                <a:solidFill>
                  <a:schemeClr val="bg1">
                    <a:lumMod val="50000"/>
                  </a:schemeClr>
                </a:solidFill>
                <a:latin typeface="Frutiger 57Cn"/>
                <a:cs typeface="Arial" charset="0"/>
              </a:rPr>
              <a:t>jack</a:t>
            </a:r>
          </a:p>
          <a:p>
            <a:pPr marL="285750" indent="-285750" algn="l">
              <a:buFont typeface="Arial" pitchFamily="34" charset="0"/>
              <a:buChar char="•"/>
            </a:pPr>
            <a:r>
              <a:rPr lang="en-US" sz="1600" i="0" dirty="0" smtClean="0">
                <a:solidFill>
                  <a:schemeClr val="bg1">
                    <a:lumMod val="50000"/>
                  </a:schemeClr>
                </a:solidFill>
                <a:latin typeface="Frutiger 57Cn"/>
                <a:cs typeface="Arial" charset="0"/>
              </a:rPr>
              <a:t>Optical </a:t>
            </a:r>
            <a:r>
              <a:rPr lang="en-US" sz="1600" i="0" dirty="0">
                <a:solidFill>
                  <a:schemeClr val="bg1">
                    <a:lumMod val="50000"/>
                  </a:schemeClr>
                </a:solidFill>
                <a:latin typeface="Frutiger 57Cn"/>
                <a:cs typeface="Arial" charset="0"/>
              </a:rPr>
              <a:t>drive  </a:t>
            </a:r>
          </a:p>
        </p:txBody>
      </p:sp>
      <p:sp>
        <p:nvSpPr>
          <p:cNvPr id="12" name="Text Box 5"/>
          <p:cNvSpPr txBox="1">
            <a:spLocks noChangeArrowheads="1"/>
          </p:cNvSpPr>
          <p:nvPr/>
        </p:nvSpPr>
        <p:spPr bwMode="auto">
          <a:xfrm>
            <a:off x="7772400" y="3720560"/>
            <a:ext cx="1371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i="1">
                <a:solidFill>
                  <a:schemeClr val="tx1"/>
                </a:solidFill>
                <a:latin typeface="Arial" charset="0"/>
              </a:defRPr>
            </a:lvl1pPr>
            <a:lvl2pPr marL="742950" indent="-28575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r>
              <a:rPr lang="en-US" sz="1400" i="0" dirty="0">
                <a:solidFill>
                  <a:schemeClr val="bg1">
                    <a:lumMod val="50000"/>
                  </a:schemeClr>
                </a:solidFill>
                <a:cs typeface="Arial" charset="0"/>
              </a:rPr>
              <a:t>Optical Drive (Optional)</a:t>
            </a:r>
          </a:p>
        </p:txBody>
      </p:sp>
      <p:sp>
        <p:nvSpPr>
          <p:cNvPr id="13" name="Text Box 6"/>
          <p:cNvSpPr txBox="1">
            <a:spLocks noChangeArrowheads="1"/>
          </p:cNvSpPr>
          <p:nvPr/>
        </p:nvSpPr>
        <p:spPr bwMode="auto">
          <a:xfrm>
            <a:off x="4788024" y="3003798"/>
            <a:ext cx="1311578"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i="1">
                <a:solidFill>
                  <a:schemeClr val="tx1"/>
                </a:solidFill>
                <a:latin typeface="Arial" charset="0"/>
              </a:defRPr>
            </a:lvl1pPr>
            <a:lvl2pPr marL="742950" indent="-28575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r>
              <a:rPr lang="en-US" sz="1400" i="0" dirty="0">
                <a:solidFill>
                  <a:schemeClr val="bg1">
                    <a:lumMod val="50000"/>
                  </a:schemeClr>
                </a:solidFill>
                <a:cs typeface="Arial" charset="0"/>
              </a:rPr>
              <a:t>Hidden </a:t>
            </a:r>
          </a:p>
          <a:p>
            <a:r>
              <a:rPr lang="en-US" sz="1400" i="0" dirty="0">
                <a:solidFill>
                  <a:schemeClr val="bg1">
                    <a:lumMod val="50000"/>
                  </a:schemeClr>
                </a:solidFill>
                <a:cs typeface="Arial" charset="0"/>
              </a:rPr>
              <a:t>Powered USB</a:t>
            </a:r>
          </a:p>
          <a:p>
            <a:r>
              <a:rPr lang="en-US" sz="1400" i="0" dirty="0">
                <a:solidFill>
                  <a:schemeClr val="bg1">
                    <a:lumMod val="50000"/>
                  </a:schemeClr>
                </a:solidFill>
                <a:cs typeface="Arial" charset="0"/>
              </a:rPr>
              <a:t>&amp; Audio Ports</a:t>
            </a:r>
          </a:p>
        </p:txBody>
      </p:sp>
      <p:sp>
        <p:nvSpPr>
          <p:cNvPr id="14" name="Line 7"/>
          <p:cNvSpPr>
            <a:spLocks noChangeShapeType="1"/>
          </p:cNvSpPr>
          <p:nvPr/>
        </p:nvSpPr>
        <p:spPr bwMode="auto">
          <a:xfrm>
            <a:off x="7451725" y="1902763"/>
            <a:ext cx="1152723" cy="183969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Line 8"/>
          <p:cNvSpPr>
            <a:spLocks noChangeShapeType="1"/>
          </p:cNvSpPr>
          <p:nvPr/>
        </p:nvSpPr>
        <p:spPr bwMode="auto">
          <a:xfrm flipH="1">
            <a:off x="5580112" y="2355727"/>
            <a:ext cx="1013792" cy="7920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 name="Text Box 9"/>
          <p:cNvSpPr txBox="1">
            <a:spLocks noChangeArrowheads="1"/>
          </p:cNvSpPr>
          <p:nvPr/>
        </p:nvSpPr>
        <p:spPr bwMode="auto">
          <a:xfrm>
            <a:off x="6331023" y="3129230"/>
            <a:ext cx="11430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i="1">
                <a:solidFill>
                  <a:schemeClr val="tx1"/>
                </a:solidFill>
                <a:latin typeface="Arial" charset="0"/>
              </a:defRPr>
            </a:lvl1pPr>
            <a:lvl2pPr marL="742950" indent="-28575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r>
              <a:rPr lang="en-US" sz="1400" i="0" dirty="0">
                <a:solidFill>
                  <a:schemeClr val="bg1">
                    <a:lumMod val="50000"/>
                  </a:schemeClr>
                </a:solidFill>
                <a:cs typeface="Arial" charset="0"/>
              </a:rPr>
              <a:t>Bezel Lock</a:t>
            </a:r>
          </a:p>
          <a:p>
            <a:r>
              <a:rPr lang="en-US" sz="1400" i="0" dirty="0">
                <a:solidFill>
                  <a:schemeClr val="bg1">
                    <a:lumMod val="50000"/>
                  </a:schemeClr>
                </a:solidFill>
                <a:cs typeface="Arial" charset="0"/>
              </a:rPr>
              <a:t>Secures Cabinet</a:t>
            </a:r>
          </a:p>
        </p:txBody>
      </p:sp>
      <p:sp>
        <p:nvSpPr>
          <p:cNvPr id="17" name="Text Box 10"/>
          <p:cNvSpPr txBox="1">
            <a:spLocks noChangeArrowheads="1"/>
          </p:cNvSpPr>
          <p:nvPr/>
        </p:nvSpPr>
        <p:spPr bwMode="auto">
          <a:xfrm>
            <a:off x="4264172" y="2439830"/>
            <a:ext cx="71365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i="1">
                <a:solidFill>
                  <a:schemeClr val="tx1"/>
                </a:solidFill>
                <a:latin typeface="Arial" charset="0"/>
              </a:defRPr>
            </a:lvl1pPr>
            <a:lvl2pPr marL="742950" indent="-28575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r>
              <a:rPr lang="en-US" sz="1400" i="0" dirty="0">
                <a:solidFill>
                  <a:schemeClr val="bg1">
                    <a:lumMod val="50000"/>
                  </a:schemeClr>
                </a:solidFill>
                <a:cs typeface="Arial" charset="0"/>
              </a:rPr>
              <a:t>Power</a:t>
            </a:r>
            <a:br>
              <a:rPr lang="en-US" sz="1400" i="0" dirty="0">
                <a:solidFill>
                  <a:schemeClr val="bg1">
                    <a:lumMod val="50000"/>
                  </a:schemeClr>
                </a:solidFill>
                <a:cs typeface="Arial" charset="0"/>
              </a:rPr>
            </a:br>
            <a:r>
              <a:rPr lang="en-US" sz="1400" i="0" dirty="0">
                <a:solidFill>
                  <a:schemeClr val="bg1">
                    <a:lumMod val="50000"/>
                  </a:schemeClr>
                </a:solidFill>
                <a:cs typeface="Arial" charset="0"/>
              </a:rPr>
              <a:t>Switch</a:t>
            </a:r>
          </a:p>
        </p:txBody>
      </p:sp>
      <p:sp>
        <p:nvSpPr>
          <p:cNvPr id="18" name="Line 11"/>
          <p:cNvSpPr>
            <a:spLocks noChangeShapeType="1"/>
          </p:cNvSpPr>
          <p:nvPr/>
        </p:nvSpPr>
        <p:spPr bwMode="auto">
          <a:xfrm flipH="1">
            <a:off x="5076056" y="2043888"/>
            <a:ext cx="1269032" cy="53818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Line 12"/>
          <p:cNvSpPr>
            <a:spLocks noChangeShapeType="1"/>
          </p:cNvSpPr>
          <p:nvPr/>
        </p:nvSpPr>
        <p:spPr bwMode="auto">
          <a:xfrm flipH="1">
            <a:off x="6902523" y="2043887"/>
            <a:ext cx="46187" cy="110392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 name="AutoShape 4"/>
          <p:cNvSpPr>
            <a:spLocks noChangeArrowheads="1"/>
          </p:cNvSpPr>
          <p:nvPr/>
        </p:nvSpPr>
        <p:spPr bwMode="auto">
          <a:xfrm>
            <a:off x="676951" y="4330906"/>
            <a:ext cx="8240233" cy="39790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Front accessible features enable simple access to key functions</a:t>
            </a:r>
            <a:endParaRPr lang="en-US" dirty="0">
              <a:solidFill>
                <a:schemeClr val="bg1"/>
              </a:solidFill>
            </a:endParaRPr>
          </a:p>
        </p:txBody>
      </p:sp>
    </p:spTree>
    <p:extLst>
      <p:ext uri="{BB962C8B-B14F-4D97-AF65-F5344CB8AC3E}">
        <p14:creationId xmlns:p14="http://schemas.microsoft.com/office/powerpoint/2010/main" val="2148635651"/>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11188" y="195263"/>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smtClean="0">
                <a:solidFill>
                  <a:srgbClr val="4DA93A"/>
                </a:solidFill>
                <a:latin typeface="Frutiger 57Cn"/>
                <a:cs typeface="R Frutiger Roman"/>
              </a:rPr>
              <a:t>PURPOSE BUILT FOR RETAIL</a:t>
            </a:r>
            <a:endParaRPr lang="en-US" sz="1600" dirty="0">
              <a:solidFill>
                <a:srgbClr val="4DA93A"/>
              </a:solidFill>
              <a:latin typeface="Frutiger 57Cn"/>
              <a:cs typeface="R Frutiger Roman"/>
            </a:endParaRPr>
          </a:p>
        </p:txBody>
      </p:sp>
      <p:sp>
        <p:nvSpPr>
          <p:cNvPr id="7" name="AutoShape 3" descr="680492720@08062010-36DC"/>
          <p:cNvSpPr>
            <a:spLocks noChangeAspect="1" noChangeArrowheads="1"/>
          </p:cNvSpPr>
          <p:nvPr/>
        </p:nvSpPr>
        <p:spPr bwMode="auto">
          <a:xfrm>
            <a:off x="4419600" y="2895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 name="AutoShape 4" descr="680492720@08062010-36DC"/>
          <p:cNvSpPr>
            <a:spLocks noChangeAspect="1" noChangeArrowheads="1"/>
          </p:cNvSpPr>
          <p:nvPr/>
        </p:nvSpPr>
        <p:spPr bwMode="auto">
          <a:xfrm>
            <a:off x="4419600" y="2895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1" name="AutoShape 5" descr="680492720@08062010-36DC"/>
          <p:cNvSpPr>
            <a:spLocks noChangeAspect="1" noChangeArrowheads="1"/>
          </p:cNvSpPr>
          <p:nvPr/>
        </p:nvSpPr>
        <p:spPr bwMode="auto">
          <a:xfrm>
            <a:off x="4419600" y="2895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 name="Text Box 6"/>
          <p:cNvSpPr txBox="1">
            <a:spLocks noChangeArrowheads="1"/>
          </p:cNvSpPr>
          <p:nvPr/>
        </p:nvSpPr>
        <p:spPr bwMode="auto">
          <a:xfrm>
            <a:off x="1187624" y="3848149"/>
            <a:ext cx="390071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600" i="1">
                <a:solidFill>
                  <a:schemeClr val="tx1"/>
                </a:solidFill>
                <a:latin typeface="Arial" charset="0"/>
              </a:defRPr>
            </a:lvl1pPr>
            <a:lvl2pPr marL="742950" indent="-28575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algn="l" eaLnBrk="1" hangingPunct="1"/>
            <a:r>
              <a:rPr lang="en-US" sz="1400" i="0" dirty="0">
                <a:solidFill>
                  <a:schemeClr val="bg1">
                    <a:lumMod val="50000"/>
                  </a:schemeClr>
                </a:solidFill>
              </a:rPr>
              <a:t>Electrostatic </a:t>
            </a:r>
            <a:r>
              <a:rPr lang="en-US" sz="1400" i="0" dirty="0" smtClean="0">
                <a:solidFill>
                  <a:schemeClr val="bg1">
                    <a:lumMod val="50000"/>
                  </a:schemeClr>
                </a:solidFill>
              </a:rPr>
              <a:t>Discharge - Tested </a:t>
            </a:r>
            <a:r>
              <a:rPr lang="en-US" sz="1400" i="0" dirty="0">
                <a:solidFill>
                  <a:schemeClr val="bg1">
                    <a:lumMod val="50000"/>
                  </a:schemeClr>
                </a:solidFill>
              </a:rPr>
              <a:t>to 15 KVA</a:t>
            </a:r>
            <a:endParaRPr lang="en-US" sz="1200" i="0" dirty="0">
              <a:solidFill>
                <a:schemeClr val="bg1">
                  <a:lumMod val="50000"/>
                </a:schemeClr>
              </a:solidFill>
            </a:endParaRPr>
          </a:p>
        </p:txBody>
      </p:sp>
      <p:sp>
        <p:nvSpPr>
          <p:cNvPr id="13" name="Text Box 7"/>
          <p:cNvSpPr txBox="1">
            <a:spLocks noChangeArrowheads="1"/>
          </p:cNvSpPr>
          <p:nvPr/>
        </p:nvSpPr>
        <p:spPr bwMode="auto">
          <a:xfrm>
            <a:off x="6372200" y="3848149"/>
            <a:ext cx="202155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1600" i="1">
                <a:solidFill>
                  <a:schemeClr val="tx1"/>
                </a:solidFill>
                <a:latin typeface="Arial" charset="0"/>
              </a:defRPr>
            </a:lvl1pPr>
            <a:lvl2pPr marL="742950" indent="-285750" eaLnBrk="0" hangingPunct="0">
              <a:defRPr sz="1600" i="1">
                <a:solidFill>
                  <a:schemeClr val="tx1"/>
                </a:solidFill>
                <a:latin typeface="Arial" charset="0"/>
              </a:defRPr>
            </a:lvl2pPr>
            <a:lvl3pPr marL="1143000" indent="-228600" eaLnBrk="0" hangingPunct="0">
              <a:defRPr sz="1600" i="1">
                <a:solidFill>
                  <a:schemeClr val="tx1"/>
                </a:solidFill>
                <a:latin typeface="Arial" charset="0"/>
              </a:defRPr>
            </a:lvl3pPr>
            <a:lvl4pPr marL="1600200" indent="-228600" eaLnBrk="0" hangingPunct="0">
              <a:defRPr sz="1600" i="1">
                <a:solidFill>
                  <a:schemeClr val="tx1"/>
                </a:solidFill>
                <a:latin typeface="Arial" charset="0"/>
              </a:defRPr>
            </a:lvl4pPr>
            <a:lvl5pPr marL="2057400" indent="-228600" eaLnBrk="0" hangingPunct="0">
              <a:defRPr sz="1600" i="1">
                <a:solidFill>
                  <a:schemeClr val="tx1"/>
                </a:solidFill>
                <a:latin typeface="Arial" charset="0"/>
              </a:defRPr>
            </a:lvl5pPr>
            <a:lvl6pPr marL="2514600" indent="-228600" algn="ctr" eaLnBrk="0" fontAlgn="base" hangingPunct="0">
              <a:spcBef>
                <a:spcPct val="0"/>
              </a:spcBef>
              <a:spcAft>
                <a:spcPct val="0"/>
              </a:spcAft>
              <a:defRPr sz="1600" i="1">
                <a:solidFill>
                  <a:schemeClr val="tx1"/>
                </a:solidFill>
                <a:latin typeface="Arial" charset="0"/>
              </a:defRPr>
            </a:lvl6pPr>
            <a:lvl7pPr marL="2971800" indent="-228600" algn="ctr" eaLnBrk="0" fontAlgn="base" hangingPunct="0">
              <a:spcBef>
                <a:spcPct val="0"/>
              </a:spcBef>
              <a:spcAft>
                <a:spcPct val="0"/>
              </a:spcAft>
              <a:defRPr sz="1600" i="1">
                <a:solidFill>
                  <a:schemeClr val="tx1"/>
                </a:solidFill>
                <a:latin typeface="Arial" charset="0"/>
              </a:defRPr>
            </a:lvl7pPr>
            <a:lvl8pPr marL="3429000" indent="-228600" algn="ctr" eaLnBrk="0" fontAlgn="base" hangingPunct="0">
              <a:spcBef>
                <a:spcPct val="0"/>
              </a:spcBef>
              <a:spcAft>
                <a:spcPct val="0"/>
              </a:spcAft>
              <a:defRPr sz="1600" i="1">
                <a:solidFill>
                  <a:schemeClr val="tx1"/>
                </a:solidFill>
                <a:latin typeface="Arial" charset="0"/>
              </a:defRPr>
            </a:lvl8pPr>
            <a:lvl9pPr marL="3886200" indent="-228600" algn="ctr" eaLnBrk="0" fontAlgn="base" hangingPunct="0">
              <a:spcBef>
                <a:spcPct val="0"/>
              </a:spcBef>
              <a:spcAft>
                <a:spcPct val="0"/>
              </a:spcAft>
              <a:defRPr sz="1600" i="1">
                <a:solidFill>
                  <a:schemeClr val="tx1"/>
                </a:solidFill>
                <a:latin typeface="Arial" charset="0"/>
              </a:defRPr>
            </a:lvl9pPr>
          </a:lstStyle>
          <a:p>
            <a:pPr algn="l" eaLnBrk="1" hangingPunct="1"/>
            <a:r>
              <a:rPr lang="en-US" sz="1400" i="0" dirty="0">
                <a:solidFill>
                  <a:schemeClr val="bg1">
                    <a:lumMod val="50000"/>
                  </a:schemeClr>
                </a:solidFill>
              </a:rPr>
              <a:t>Drop </a:t>
            </a:r>
            <a:r>
              <a:rPr lang="en-US" sz="1400" i="0" dirty="0" smtClean="0">
                <a:solidFill>
                  <a:schemeClr val="bg1">
                    <a:lumMod val="50000"/>
                  </a:schemeClr>
                </a:solidFill>
              </a:rPr>
              <a:t>Test Up to 65G </a:t>
            </a:r>
            <a:endParaRPr lang="en-US" sz="1200" i="0" dirty="0">
              <a:solidFill>
                <a:schemeClr val="bg1">
                  <a:lumMod val="50000"/>
                </a:schemeClr>
              </a:solidFill>
            </a:endParaRPr>
          </a:p>
        </p:txBody>
      </p:sp>
      <p:sp>
        <p:nvSpPr>
          <p:cNvPr id="14" name="Line 8"/>
          <p:cNvSpPr>
            <a:spLocks noChangeShapeType="1"/>
          </p:cNvSpPr>
          <p:nvPr/>
        </p:nvSpPr>
        <p:spPr bwMode="auto">
          <a:xfrm>
            <a:off x="5220072" y="1027534"/>
            <a:ext cx="0" cy="320040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7"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5656" y="1923678"/>
            <a:ext cx="2857128" cy="1904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5115" y="1171030"/>
            <a:ext cx="1771600" cy="26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Rectangle 12"/>
          <p:cNvSpPr>
            <a:spLocks noChangeArrowheads="1"/>
          </p:cNvSpPr>
          <p:nvPr/>
        </p:nvSpPr>
        <p:spPr bwMode="auto">
          <a:xfrm>
            <a:off x="802954" y="1032529"/>
            <a:ext cx="5029200" cy="80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lnSpc>
                <a:spcPct val="90000"/>
              </a:lnSpc>
              <a:spcBef>
                <a:spcPct val="10000"/>
              </a:spcBef>
              <a:buFont typeface="Arial" pitchFamily="34" charset="0"/>
              <a:buChar char="•"/>
            </a:pPr>
            <a:r>
              <a:rPr lang="en-US" sz="1600" i="0" dirty="0">
                <a:solidFill>
                  <a:schemeClr val="bg1">
                    <a:lumMod val="50000"/>
                  </a:schemeClr>
                </a:solidFill>
                <a:latin typeface="Frutiger 57Cn"/>
                <a:cs typeface="Arial" charset="0"/>
              </a:rPr>
              <a:t>Retail Designed, Tested and Proven</a:t>
            </a:r>
          </a:p>
          <a:p>
            <a:pPr marL="285750" indent="-285750" algn="l">
              <a:lnSpc>
                <a:spcPct val="90000"/>
              </a:lnSpc>
              <a:spcBef>
                <a:spcPct val="10000"/>
              </a:spcBef>
              <a:buFont typeface="Arial" pitchFamily="34" charset="0"/>
              <a:buChar char="•"/>
            </a:pPr>
            <a:r>
              <a:rPr lang="en-US" sz="1600" i="0" dirty="0">
                <a:solidFill>
                  <a:schemeClr val="bg1">
                    <a:lumMod val="50000"/>
                  </a:schemeClr>
                </a:solidFill>
                <a:latin typeface="Frutiger 57Cn"/>
                <a:cs typeface="Arial" charset="0"/>
              </a:rPr>
              <a:t>Designed for harsh retail environments</a:t>
            </a:r>
          </a:p>
          <a:p>
            <a:pPr marL="285750" indent="-285750" algn="l">
              <a:lnSpc>
                <a:spcPct val="90000"/>
              </a:lnSpc>
              <a:spcBef>
                <a:spcPct val="10000"/>
              </a:spcBef>
              <a:buFont typeface="Arial" pitchFamily="34" charset="0"/>
              <a:buChar char="•"/>
            </a:pPr>
            <a:r>
              <a:rPr lang="en-US" sz="1600" i="0" dirty="0">
                <a:solidFill>
                  <a:schemeClr val="bg1">
                    <a:lumMod val="50000"/>
                  </a:schemeClr>
                </a:solidFill>
                <a:latin typeface="Frutiger 57Cn"/>
                <a:cs typeface="Arial" charset="0"/>
              </a:rPr>
              <a:t>Tested beyond industry standards</a:t>
            </a:r>
          </a:p>
        </p:txBody>
      </p:sp>
      <p:sp>
        <p:nvSpPr>
          <p:cNvPr id="15" name="AutoShape 4"/>
          <p:cNvSpPr>
            <a:spLocks noChangeArrowheads="1"/>
          </p:cNvSpPr>
          <p:nvPr/>
        </p:nvSpPr>
        <p:spPr bwMode="auto">
          <a:xfrm>
            <a:off x="759909" y="4134708"/>
            <a:ext cx="8240233" cy="69633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NCR </a:t>
            </a:r>
            <a:r>
              <a:rPr lang="en-US" dirty="0" err="1" smtClean="0">
                <a:solidFill>
                  <a:schemeClr val="bg1"/>
                </a:solidFill>
              </a:rPr>
              <a:t>RealPOS</a:t>
            </a:r>
            <a:r>
              <a:rPr lang="en-US" dirty="0" smtClean="0">
                <a:solidFill>
                  <a:schemeClr val="bg1"/>
                </a:solidFill>
              </a:rPr>
              <a:t> Terminals are purpose built for the retail environment, not repurposed consumer grade PCs</a:t>
            </a:r>
            <a:endParaRPr lang="en-US" dirty="0">
              <a:solidFill>
                <a:schemeClr val="bg1"/>
              </a:solidFill>
            </a:endParaRPr>
          </a:p>
        </p:txBody>
      </p:sp>
    </p:spTree>
    <p:extLst>
      <p:ext uri="{BB962C8B-B14F-4D97-AF65-F5344CB8AC3E}">
        <p14:creationId xmlns:p14="http://schemas.microsoft.com/office/powerpoint/2010/main" val="209273751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6"/>
          <p:cNvSpPr>
            <a:spLocks noChangeArrowheads="1"/>
          </p:cNvSpPr>
          <p:nvPr/>
        </p:nvSpPr>
        <p:spPr bwMode="auto">
          <a:xfrm>
            <a:off x="574674" y="1269255"/>
            <a:ext cx="8569325" cy="1828800"/>
          </a:xfrm>
          <a:prstGeom prst="rect">
            <a:avLst/>
          </a:prstGeom>
          <a:solidFill>
            <a:schemeClr val="bg1">
              <a:lumMod val="85000"/>
            </a:schemeClr>
          </a:solidFill>
          <a:ln>
            <a:noFill/>
          </a:ln>
          <a:effectLst/>
        </p:spPr>
        <p:txBody>
          <a:bodyPr wrap="none" anchor="ctr"/>
          <a:lstStyle/>
          <a:p>
            <a:pPr algn="ctr" fontAlgn="auto">
              <a:spcBef>
                <a:spcPts val="0"/>
              </a:spcBef>
              <a:spcAft>
                <a:spcPts val="0"/>
              </a:spcAft>
              <a:defRPr/>
            </a:pPr>
            <a:endParaRPr lang="en-US" sz="1600" i="1">
              <a:latin typeface="+mn-lt"/>
              <a:cs typeface="+mn-cs"/>
            </a:endParaRPr>
          </a:p>
        </p:txBody>
      </p:sp>
      <p:sp>
        <p:nvSpPr>
          <p:cNvPr id="35842" name="AutoShape 3" descr="680492720@08062010-36DC"/>
          <p:cNvSpPr>
            <a:spLocks noChangeAspect="1" noChangeArrowheads="1"/>
          </p:cNvSpPr>
          <p:nvPr/>
        </p:nvSpPr>
        <p:spPr bwMode="auto">
          <a:xfrm>
            <a:off x="4419600" y="2012205"/>
            <a:ext cx="304800" cy="228600"/>
          </a:xfrm>
          <a:prstGeom prst="rect">
            <a:avLst/>
          </a:prstGeom>
          <a:noFill/>
          <a:ln w="9525">
            <a:noFill/>
            <a:miter lim="800000"/>
            <a:headEnd/>
            <a:tailEnd/>
          </a:ln>
        </p:spPr>
        <p:txBody>
          <a:bodyPr/>
          <a:lstStyle/>
          <a:p>
            <a:pPr algn="ctr"/>
            <a:endParaRPr lang="en-US" sz="1600" i="1">
              <a:latin typeface="Calibri" pitchFamily="34" charset="0"/>
            </a:endParaRPr>
          </a:p>
        </p:txBody>
      </p:sp>
      <p:sp>
        <p:nvSpPr>
          <p:cNvPr id="35843" name="AutoShape 4" descr="680492720@08062010-36DC"/>
          <p:cNvSpPr>
            <a:spLocks noChangeAspect="1" noChangeArrowheads="1"/>
          </p:cNvSpPr>
          <p:nvPr/>
        </p:nvSpPr>
        <p:spPr bwMode="auto">
          <a:xfrm>
            <a:off x="4419600" y="2012205"/>
            <a:ext cx="304800" cy="228600"/>
          </a:xfrm>
          <a:prstGeom prst="rect">
            <a:avLst/>
          </a:prstGeom>
          <a:noFill/>
          <a:ln w="9525">
            <a:noFill/>
            <a:miter lim="800000"/>
            <a:headEnd/>
            <a:tailEnd/>
          </a:ln>
        </p:spPr>
        <p:txBody>
          <a:bodyPr/>
          <a:lstStyle/>
          <a:p>
            <a:pPr algn="ctr"/>
            <a:endParaRPr lang="en-US" sz="1600" i="1">
              <a:latin typeface="Calibri" pitchFamily="34" charset="0"/>
            </a:endParaRPr>
          </a:p>
        </p:txBody>
      </p:sp>
      <p:sp>
        <p:nvSpPr>
          <p:cNvPr id="35844" name="AutoShape 5" descr="680492720@08062010-36DC"/>
          <p:cNvSpPr>
            <a:spLocks noChangeAspect="1" noChangeArrowheads="1"/>
          </p:cNvSpPr>
          <p:nvPr/>
        </p:nvSpPr>
        <p:spPr bwMode="auto">
          <a:xfrm>
            <a:off x="4419600" y="2012205"/>
            <a:ext cx="304800" cy="228600"/>
          </a:xfrm>
          <a:prstGeom prst="rect">
            <a:avLst/>
          </a:prstGeom>
          <a:noFill/>
          <a:ln w="9525">
            <a:noFill/>
            <a:miter lim="800000"/>
            <a:headEnd/>
            <a:tailEnd/>
          </a:ln>
        </p:spPr>
        <p:txBody>
          <a:bodyPr/>
          <a:lstStyle/>
          <a:p>
            <a:pPr algn="ctr"/>
            <a:endParaRPr lang="en-US" sz="1600" i="1">
              <a:latin typeface="Calibri" pitchFamily="34" charset="0"/>
            </a:endParaRPr>
          </a:p>
        </p:txBody>
      </p:sp>
      <p:pic>
        <p:nvPicPr>
          <p:cNvPr id="35845" name="Picture 1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726601" y="1269255"/>
            <a:ext cx="2028902" cy="1828800"/>
          </a:xfrm>
          <a:prstGeom prst="rect">
            <a:avLst/>
          </a:prstGeom>
          <a:noFill/>
          <a:ln w="9525">
            <a:noFill/>
            <a:miter lim="800000"/>
            <a:headEnd/>
            <a:tailEnd/>
          </a:ln>
        </p:spPr>
      </p:pic>
      <p:pic>
        <p:nvPicPr>
          <p:cNvPr id="35846" name="Picture 13"/>
          <p:cNvPicPr>
            <a:picLocks noChangeAspect="1" noChangeArrowheads="1"/>
          </p:cNvPicPr>
          <p:nvPr/>
        </p:nvPicPr>
        <p:blipFill>
          <a:blip r:embed="rId4"/>
          <a:srcRect/>
          <a:stretch>
            <a:fillRect/>
          </a:stretch>
        </p:blipFill>
        <p:spPr bwMode="auto">
          <a:xfrm>
            <a:off x="3419872" y="1450999"/>
            <a:ext cx="2639597" cy="1465312"/>
          </a:xfrm>
          <a:prstGeom prst="rect">
            <a:avLst/>
          </a:prstGeom>
          <a:noFill/>
          <a:ln w="9525">
            <a:noFill/>
            <a:miter lim="800000"/>
            <a:headEnd/>
            <a:tailEnd/>
          </a:ln>
        </p:spPr>
      </p:pic>
      <p:sp>
        <p:nvSpPr>
          <p:cNvPr id="18" name="TextBox 17"/>
          <p:cNvSpPr txBox="1"/>
          <p:nvPr/>
        </p:nvSpPr>
        <p:spPr>
          <a:xfrm>
            <a:off x="611188" y="51470"/>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a:solidFill>
                  <a:srgbClr val="4DA93A"/>
                </a:solidFill>
                <a:latin typeface="Frutiger 57Cn"/>
                <a:cs typeface="R Frutiger Roman"/>
              </a:rPr>
              <a:t>SERVICEABILITY</a:t>
            </a:r>
          </a:p>
        </p:txBody>
      </p:sp>
      <p:sp>
        <p:nvSpPr>
          <p:cNvPr id="32775" name="AutoShape 6"/>
          <p:cNvSpPr>
            <a:spLocks noChangeArrowheads="1"/>
          </p:cNvSpPr>
          <p:nvPr/>
        </p:nvSpPr>
        <p:spPr bwMode="auto">
          <a:xfrm>
            <a:off x="2759075" y="737443"/>
            <a:ext cx="3776663" cy="374650"/>
          </a:xfrm>
          <a:prstGeom prst="roundRect">
            <a:avLst>
              <a:gd name="adj" fmla="val 16667"/>
            </a:avLst>
          </a:prstGeom>
          <a:noFill/>
          <a:ln>
            <a:noFill/>
          </a:ln>
          <a:effectLst/>
        </p:spPr>
        <p:txBody>
          <a:bodyPr anchor="ctr">
            <a:spAutoFit/>
          </a:bodyPr>
          <a:lstStyle/>
          <a:p>
            <a:pPr algn="ctr" eaLnBrk="0" fontAlgn="auto" hangingPunct="0">
              <a:spcBef>
                <a:spcPts val="0"/>
              </a:spcBef>
              <a:spcAft>
                <a:spcPts val="0"/>
              </a:spcAft>
              <a:defRPr/>
            </a:pPr>
            <a:r>
              <a:rPr lang="en-US" sz="1600" dirty="0">
                <a:solidFill>
                  <a:schemeClr val="bg1">
                    <a:lumMod val="50000"/>
                  </a:schemeClr>
                </a:solidFill>
                <a:latin typeface="Frutiger 57Cn"/>
                <a:cs typeface="Arial" pitchFamily="34" charset="0"/>
              </a:rPr>
              <a:t>SUPERIOR SERVICEABILITY</a:t>
            </a:r>
          </a:p>
        </p:txBody>
      </p:sp>
      <p:sp>
        <p:nvSpPr>
          <p:cNvPr id="32776" name="Text Box 7"/>
          <p:cNvSpPr txBox="1">
            <a:spLocks noChangeArrowheads="1"/>
          </p:cNvSpPr>
          <p:nvPr/>
        </p:nvSpPr>
        <p:spPr bwMode="auto">
          <a:xfrm>
            <a:off x="6683375" y="3212355"/>
            <a:ext cx="2155825" cy="738188"/>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defRPr/>
            </a:pPr>
            <a:r>
              <a:rPr lang="en-US" sz="1400" b="1" dirty="0">
                <a:solidFill>
                  <a:schemeClr val="bg1">
                    <a:lumMod val="50000"/>
                  </a:schemeClr>
                </a:solidFill>
                <a:latin typeface="Frutiger 57Cn"/>
                <a:cs typeface="+mn-cs"/>
              </a:rPr>
              <a:t>Tool-Free Access</a:t>
            </a:r>
          </a:p>
          <a:p>
            <a:pPr eaLnBrk="1" fontAlgn="auto" hangingPunct="1">
              <a:spcBef>
                <a:spcPts val="0"/>
              </a:spcBef>
              <a:spcAft>
                <a:spcPts val="0"/>
              </a:spcAft>
              <a:defRPr/>
            </a:pPr>
            <a:r>
              <a:rPr lang="en-US" sz="1400" dirty="0">
                <a:solidFill>
                  <a:schemeClr val="bg1">
                    <a:lumMod val="50000"/>
                  </a:schemeClr>
                </a:solidFill>
                <a:latin typeface="Frutiger 57Cn"/>
                <a:cs typeface="+mn-cs"/>
              </a:rPr>
              <a:t>Tool-free access to internal components</a:t>
            </a:r>
          </a:p>
        </p:txBody>
      </p:sp>
      <p:sp>
        <p:nvSpPr>
          <p:cNvPr id="32777" name="Text Box 8"/>
          <p:cNvSpPr txBox="1">
            <a:spLocks noChangeArrowheads="1"/>
          </p:cNvSpPr>
          <p:nvPr/>
        </p:nvSpPr>
        <p:spPr bwMode="auto">
          <a:xfrm>
            <a:off x="3505200" y="3212355"/>
            <a:ext cx="2438400" cy="738188"/>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defRPr/>
            </a:pPr>
            <a:r>
              <a:rPr lang="en-US" sz="1400" b="1" dirty="0">
                <a:solidFill>
                  <a:schemeClr val="bg1">
                    <a:lumMod val="50000"/>
                  </a:schemeClr>
                </a:solidFill>
                <a:latin typeface="Frutiger 57Cn"/>
                <a:cs typeface="+mn-cs"/>
              </a:rPr>
              <a:t>Front Access Hard Drives</a:t>
            </a:r>
          </a:p>
          <a:p>
            <a:pPr eaLnBrk="1" fontAlgn="auto" hangingPunct="1">
              <a:spcBef>
                <a:spcPts val="0"/>
              </a:spcBef>
              <a:spcAft>
                <a:spcPts val="0"/>
              </a:spcAft>
              <a:defRPr/>
            </a:pPr>
            <a:r>
              <a:rPr lang="en-US" sz="1400" dirty="0">
                <a:solidFill>
                  <a:schemeClr val="bg1">
                    <a:lumMod val="50000"/>
                  </a:schemeClr>
                </a:solidFill>
                <a:latin typeface="Frutiger 57Cn"/>
                <a:cs typeface="+mn-cs"/>
              </a:rPr>
              <a:t>Front access to hot pluggable SATA drives</a:t>
            </a:r>
          </a:p>
        </p:txBody>
      </p:sp>
      <p:sp>
        <p:nvSpPr>
          <p:cNvPr id="32778" name="Text Box 9"/>
          <p:cNvSpPr txBox="1">
            <a:spLocks noChangeArrowheads="1"/>
          </p:cNvSpPr>
          <p:nvPr/>
        </p:nvSpPr>
        <p:spPr bwMode="auto">
          <a:xfrm>
            <a:off x="574675" y="3201722"/>
            <a:ext cx="2133600" cy="1138238"/>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defRPr/>
            </a:pPr>
            <a:r>
              <a:rPr lang="en-US" sz="1400" b="1" dirty="0">
                <a:solidFill>
                  <a:schemeClr val="bg1">
                    <a:lumMod val="50000"/>
                  </a:schemeClr>
                </a:solidFill>
                <a:latin typeface="Frutiger 57Cn"/>
                <a:cs typeface="+mn-cs"/>
              </a:rPr>
              <a:t>EZ-Glide Design</a:t>
            </a:r>
          </a:p>
          <a:p>
            <a:pPr eaLnBrk="1" fontAlgn="auto" hangingPunct="1">
              <a:spcBef>
                <a:spcPts val="0"/>
              </a:spcBef>
              <a:spcAft>
                <a:spcPts val="0"/>
              </a:spcAft>
              <a:defRPr/>
            </a:pPr>
            <a:r>
              <a:rPr lang="en-US" sz="1400" dirty="0">
                <a:solidFill>
                  <a:schemeClr val="bg1">
                    <a:lumMod val="50000"/>
                  </a:schemeClr>
                </a:solidFill>
                <a:latin typeface="Frutiger 57Cn"/>
                <a:cs typeface="+mn-cs"/>
              </a:rPr>
              <a:t>EZ-Glide Design with front slide-out cabinet for integrated configurations</a:t>
            </a:r>
          </a:p>
          <a:p>
            <a:pPr eaLnBrk="1" fontAlgn="auto" hangingPunct="1">
              <a:spcBef>
                <a:spcPts val="0"/>
              </a:spcBef>
              <a:spcAft>
                <a:spcPts val="0"/>
              </a:spcAft>
              <a:defRPr/>
            </a:pPr>
            <a:endParaRPr lang="en-US" sz="1200" dirty="0">
              <a:solidFill>
                <a:schemeClr val="bg1">
                  <a:lumMod val="50000"/>
                </a:schemeClr>
              </a:solidFill>
              <a:latin typeface="Frutiger 57Cn"/>
              <a:cs typeface="+mn-cs"/>
            </a:endParaRPr>
          </a:p>
        </p:txBody>
      </p:sp>
      <p:sp>
        <p:nvSpPr>
          <p:cNvPr id="35853" name="Line 10"/>
          <p:cNvSpPr>
            <a:spLocks noChangeShapeType="1"/>
          </p:cNvSpPr>
          <p:nvPr/>
        </p:nvSpPr>
        <p:spPr bwMode="auto">
          <a:xfrm>
            <a:off x="3048000" y="1269255"/>
            <a:ext cx="0" cy="2400300"/>
          </a:xfrm>
          <a:prstGeom prst="line">
            <a:avLst/>
          </a:prstGeom>
          <a:noFill/>
          <a:ln w="9525">
            <a:solidFill>
              <a:schemeClr val="tx1"/>
            </a:solidFill>
            <a:round/>
            <a:headEnd/>
            <a:tailEnd/>
          </a:ln>
        </p:spPr>
        <p:txBody>
          <a:bodyPr/>
          <a:lstStyle/>
          <a:p>
            <a:endParaRPr lang="en-US"/>
          </a:p>
        </p:txBody>
      </p:sp>
      <p:sp>
        <p:nvSpPr>
          <p:cNvPr id="35854" name="Line 11"/>
          <p:cNvSpPr>
            <a:spLocks noChangeShapeType="1"/>
          </p:cNvSpPr>
          <p:nvPr/>
        </p:nvSpPr>
        <p:spPr bwMode="auto">
          <a:xfrm>
            <a:off x="6324600" y="1269255"/>
            <a:ext cx="0" cy="2400300"/>
          </a:xfrm>
          <a:prstGeom prst="line">
            <a:avLst/>
          </a:prstGeom>
          <a:noFill/>
          <a:ln w="9525">
            <a:solidFill>
              <a:schemeClr val="tx1"/>
            </a:solidFill>
            <a:round/>
            <a:headEnd/>
            <a:tailEnd/>
          </a:ln>
        </p:spPr>
        <p:txBody>
          <a:bodyPr/>
          <a:lstStyle/>
          <a:p>
            <a:endParaRPr lang="en-US"/>
          </a:p>
        </p:txBody>
      </p:sp>
      <p:pic>
        <p:nvPicPr>
          <p:cNvPr id="7171" name="Picture 3" descr="C:\Users\jp160023\Documents\Feb 2013 Photo Shoot\82XRT Int EZ Glid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8151" y="1467283"/>
            <a:ext cx="2155917" cy="1437278"/>
          </a:xfrm>
          <a:prstGeom prst="rect">
            <a:avLst/>
          </a:prstGeom>
          <a:solidFill>
            <a:schemeClr val="bg1">
              <a:lumMod val="85000"/>
            </a:schemeClr>
          </a:solidFill>
        </p:spPr>
      </p:pic>
      <p:sp>
        <p:nvSpPr>
          <p:cNvPr id="17" name="AutoShape 4"/>
          <p:cNvSpPr>
            <a:spLocks noChangeArrowheads="1"/>
          </p:cNvSpPr>
          <p:nvPr/>
        </p:nvSpPr>
        <p:spPr bwMode="auto">
          <a:xfrm>
            <a:off x="691122" y="4302417"/>
            <a:ext cx="8240233" cy="39790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Designed for fast, easy serviceability to increase availability and facilitate upgrades</a:t>
            </a:r>
            <a:endParaRPr lang="en-US" dirty="0">
              <a:solidFill>
                <a:schemeClr val="bg1"/>
              </a:solidFill>
            </a:endParaRPr>
          </a:p>
        </p:txBody>
      </p:sp>
    </p:spTree>
    <p:extLst>
      <p:ext uri="{BB962C8B-B14F-4D97-AF65-F5344CB8AC3E}">
        <p14:creationId xmlns:p14="http://schemas.microsoft.com/office/powerpoint/2010/main" val="366459000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6"/>
          <p:cNvSpPr txBox="1">
            <a:spLocks noChangeArrowheads="1"/>
          </p:cNvSpPr>
          <p:nvPr/>
        </p:nvSpPr>
        <p:spPr bwMode="auto">
          <a:xfrm>
            <a:off x="755650" y="123825"/>
            <a:ext cx="5832475" cy="476250"/>
          </a:xfrm>
          <a:prstGeom prst="rect">
            <a:avLst/>
          </a:prstGeom>
          <a:noFill/>
          <a:ln w="9525">
            <a:noFill/>
            <a:miter lim="800000"/>
            <a:headEnd/>
            <a:tailEnd/>
          </a:ln>
        </p:spPr>
        <p:txBody>
          <a:bodyPr>
            <a:spAutoFit/>
          </a:bodyPr>
          <a:lstStyle/>
          <a:p>
            <a:pPr>
              <a:lnSpc>
                <a:spcPct val="90000"/>
              </a:lnSpc>
            </a:pPr>
            <a:r>
              <a:rPr lang="en-US" sz="2800" b="1" dirty="0">
                <a:solidFill>
                  <a:srgbClr val="7F7F7F"/>
                </a:solidFill>
                <a:latin typeface="Arial" pitchFamily="34" charset="0"/>
                <a:ea typeface="Frutiger 57Cn"/>
                <a:cs typeface="Arial" pitchFamily="34" charset="0"/>
              </a:rPr>
              <a:t>NCR REALPOS</a:t>
            </a:r>
            <a:endParaRPr lang="en-US" sz="1600" dirty="0">
              <a:solidFill>
                <a:srgbClr val="4DA93A"/>
              </a:solidFill>
              <a:latin typeface="Arial" pitchFamily="34" charset="0"/>
              <a:ea typeface="R Frutiger Roman"/>
              <a:cs typeface="Arial" pitchFamily="34" charset="0"/>
            </a:endParaRPr>
          </a:p>
        </p:txBody>
      </p:sp>
      <p:sp>
        <p:nvSpPr>
          <p:cNvPr id="9220" name="AutoShape 5"/>
          <p:cNvSpPr>
            <a:spLocks noChangeArrowheads="1"/>
          </p:cNvSpPr>
          <p:nvPr/>
        </p:nvSpPr>
        <p:spPr bwMode="auto">
          <a:xfrm>
            <a:off x="908050" y="736600"/>
            <a:ext cx="1792288" cy="633413"/>
          </a:xfrm>
          <a:prstGeom prst="roundRect">
            <a:avLst>
              <a:gd name="adj" fmla="val 16667"/>
            </a:avLst>
          </a:prstGeom>
          <a:solidFill>
            <a:srgbClr val="2EB135"/>
          </a:solidFill>
          <a:ln w="9525" algn="ctr">
            <a:noFill/>
            <a:round/>
            <a:headEnd/>
            <a:tailEnd/>
          </a:ln>
        </p:spPr>
        <p:txBody>
          <a:bodyPr lIns="91426" tIns="45714" rIns="91426" bIns="45714" anchor="ctr">
            <a:spAutoFit/>
          </a:bodyPr>
          <a:lstStyle/>
          <a:p>
            <a:pPr algn="ctr" eaLnBrk="0" hangingPunct="0"/>
            <a:r>
              <a:rPr lang="en-US" sz="1600" i="1" dirty="0">
                <a:solidFill>
                  <a:schemeClr val="bg1"/>
                </a:solidFill>
                <a:latin typeface="Verdana" pitchFamily="34" charset="0"/>
              </a:rPr>
              <a:t>General Merchandise</a:t>
            </a:r>
          </a:p>
        </p:txBody>
      </p:sp>
      <p:sp>
        <p:nvSpPr>
          <p:cNvPr id="9221" name="AutoShape 8"/>
          <p:cNvSpPr>
            <a:spLocks noChangeArrowheads="1"/>
          </p:cNvSpPr>
          <p:nvPr/>
        </p:nvSpPr>
        <p:spPr bwMode="auto">
          <a:xfrm>
            <a:off x="4830763" y="736600"/>
            <a:ext cx="1752600" cy="633413"/>
          </a:xfrm>
          <a:prstGeom prst="roundRect">
            <a:avLst>
              <a:gd name="adj" fmla="val 16667"/>
            </a:avLst>
          </a:prstGeom>
          <a:solidFill>
            <a:srgbClr val="2EB135"/>
          </a:solidFill>
          <a:ln w="9525" algn="ctr">
            <a:noFill/>
            <a:round/>
            <a:headEnd/>
            <a:tailEnd/>
          </a:ln>
        </p:spPr>
        <p:txBody>
          <a:bodyPr lIns="91426" tIns="45714" rIns="91426" bIns="45714" anchor="ctr">
            <a:spAutoFit/>
          </a:bodyPr>
          <a:lstStyle/>
          <a:p>
            <a:pPr algn="ctr" eaLnBrk="0" hangingPunct="0"/>
            <a:r>
              <a:rPr lang="en-US" sz="1600" i="1">
                <a:solidFill>
                  <a:schemeClr val="bg1"/>
                </a:solidFill>
                <a:latin typeface="Verdana" pitchFamily="34" charset="0"/>
              </a:rPr>
              <a:t>Hospitality</a:t>
            </a:r>
          </a:p>
          <a:p>
            <a:pPr algn="ctr" eaLnBrk="0" hangingPunct="0"/>
            <a:endParaRPr lang="en-US" sz="1600" i="1">
              <a:solidFill>
                <a:schemeClr val="bg1"/>
              </a:solidFill>
              <a:latin typeface="Verdana" pitchFamily="34" charset="0"/>
            </a:endParaRPr>
          </a:p>
        </p:txBody>
      </p:sp>
      <p:pic>
        <p:nvPicPr>
          <p:cNvPr id="9222" name="Picture 9" descr="CD361_23_RET_RealPOS-82XRT-GMS-Integrated-Touchscreen-Clerk-Shopper-RTS-screen"/>
          <p:cNvPicPr>
            <a:picLocks noChangeAspect="1" noChangeArrowheads="1"/>
          </p:cNvPicPr>
          <p:nvPr/>
        </p:nvPicPr>
        <p:blipFill>
          <a:blip r:embed="rId3"/>
          <a:srcRect/>
          <a:stretch>
            <a:fillRect/>
          </a:stretch>
        </p:blipFill>
        <p:spPr bwMode="auto">
          <a:xfrm>
            <a:off x="908050" y="1498600"/>
            <a:ext cx="1762125" cy="2819400"/>
          </a:xfrm>
          <a:prstGeom prst="rect">
            <a:avLst/>
          </a:prstGeom>
          <a:noFill/>
          <a:ln w="9525">
            <a:noFill/>
            <a:miter lim="800000"/>
            <a:headEnd/>
            <a:tailEnd/>
          </a:ln>
        </p:spPr>
      </p:pic>
      <p:pic>
        <p:nvPicPr>
          <p:cNvPr id="9223" name="Picture 11"/>
          <p:cNvPicPr>
            <a:picLocks noChangeAspect="1" noChangeArrowheads="1"/>
          </p:cNvPicPr>
          <p:nvPr/>
        </p:nvPicPr>
        <p:blipFill>
          <a:blip r:embed="rId4"/>
          <a:srcRect l="3510" t="2216" r="19298" b="15790"/>
          <a:stretch>
            <a:fillRect/>
          </a:stretch>
        </p:blipFill>
        <p:spPr bwMode="auto">
          <a:xfrm>
            <a:off x="4835525" y="1512888"/>
            <a:ext cx="1752600" cy="2819400"/>
          </a:xfrm>
          <a:prstGeom prst="rect">
            <a:avLst/>
          </a:prstGeom>
          <a:noFill/>
          <a:ln w="9525">
            <a:noFill/>
            <a:miter lim="800000"/>
            <a:headEnd/>
            <a:tailEnd/>
          </a:ln>
        </p:spPr>
      </p:pic>
      <p:sp>
        <p:nvSpPr>
          <p:cNvPr id="9224" name="AutoShape 4"/>
          <p:cNvSpPr>
            <a:spLocks noChangeArrowheads="1"/>
          </p:cNvSpPr>
          <p:nvPr/>
        </p:nvSpPr>
        <p:spPr bwMode="auto">
          <a:xfrm>
            <a:off x="2801938" y="736600"/>
            <a:ext cx="1914525" cy="633413"/>
          </a:xfrm>
          <a:prstGeom prst="roundRect">
            <a:avLst>
              <a:gd name="adj" fmla="val 16667"/>
            </a:avLst>
          </a:prstGeom>
          <a:solidFill>
            <a:srgbClr val="2EB135"/>
          </a:solidFill>
          <a:ln w="9525" algn="ctr">
            <a:noFill/>
            <a:round/>
            <a:headEnd/>
            <a:tailEnd/>
          </a:ln>
        </p:spPr>
        <p:txBody>
          <a:bodyPr lIns="91426" tIns="45714" rIns="91426" bIns="45714" anchor="ctr">
            <a:spAutoFit/>
          </a:bodyPr>
          <a:lstStyle/>
          <a:p>
            <a:pPr algn="ctr" eaLnBrk="0" hangingPunct="0"/>
            <a:r>
              <a:rPr lang="en-US" sz="1600" i="1" dirty="0">
                <a:solidFill>
                  <a:schemeClr val="bg1"/>
                </a:solidFill>
                <a:latin typeface="Verdana" pitchFamily="34" charset="0"/>
              </a:rPr>
              <a:t>Food/</a:t>
            </a:r>
          </a:p>
          <a:p>
            <a:pPr algn="ctr" eaLnBrk="0" hangingPunct="0"/>
            <a:r>
              <a:rPr lang="en-US" sz="1600" i="1" dirty="0">
                <a:solidFill>
                  <a:schemeClr val="bg1"/>
                </a:solidFill>
                <a:latin typeface="Verdana" pitchFamily="34" charset="0"/>
              </a:rPr>
              <a:t>Grocery</a:t>
            </a:r>
          </a:p>
        </p:txBody>
      </p:sp>
      <p:pic>
        <p:nvPicPr>
          <p:cNvPr id="9225" name="Picture 10" descr="CD361_21a_RET_RealPOS-82XRT-Modular-Dynakey-7878-Scanner-ACS-screen"/>
          <p:cNvPicPr>
            <a:picLocks noChangeAspect="1" noChangeArrowheads="1"/>
          </p:cNvPicPr>
          <p:nvPr/>
        </p:nvPicPr>
        <p:blipFill>
          <a:blip r:embed="rId5"/>
          <a:srcRect/>
          <a:stretch>
            <a:fillRect/>
          </a:stretch>
        </p:blipFill>
        <p:spPr bwMode="auto">
          <a:xfrm>
            <a:off x="2801938" y="1498600"/>
            <a:ext cx="1908175" cy="2819400"/>
          </a:xfrm>
          <a:prstGeom prst="rect">
            <a:avLst/>
          </a:prstGeom>
          <a:noFill/>
          <a:ln w="9525">
            <a:noFill/>
            <a:miter lim="800000"/>
            <a:headEnd/>
            <a:tailEnd/>
          </a:ln>
        </p:spPr>
      </p:pic>
      <p:pic>
        <p:nvPicPr>
          <p:cNvPr id="9226" name="Picture 6" descr="CD352_37_RP25_2x20_c-store"/>
          <p:cNvPicPr>
            <a:picLocks noChangeAspect="1" noChangeArrowheads="1"/>
          </p:cNvPicPr>
          <p:nvPr/>
        </p:nvPicPr>
        <p:blipFill>
          <a:blip r:embed="rId6"/>
          <a:srcRect b="2632"/>
          <a:stretch>
            <a:fillRect/>
          </a:stretch>
        </p:blipFill>
        <p:spPr bwMode="auto">
          <a:xfrm>
            <a:off x="6659563" y="1498600"/>
            <a:ext cx="1828800" cy="2819400"/>
          </a:xfrm>
          <a:prstGeom prst="rect">
            <a:avLst/>
          </a:prstGeom>
          <a:noFill/>
          <a:ln w="9525">
            <a:noFill/>
            <a:miter lim="800000"/>
            <a:headEnd/>
            <a:tailEnd/>
          </a:ln>
        </p:spPr>
      </p:pic>
      <p:sp>
        <p:nvSpPr>
          <p:cNvPr id="9227" name="AutoShape 7"/>
          <p:cNvSpPr>
            <a:spLocks noChangeArrowheads="1"/>
          </p:cNvSpPr>
          <p:nvPr/>
        </p:nvSpPr>
        <p:spPr bwMode="auto">
          <a:xfrm>
            <a:off x="6659563" y="736600"/>
            <a:ext cx="1828800" cy="633413"/>
          </a:xfrm>
          <a:prstGeom prst="roundRect">
            <a:avLst>
              <a:gd name="adj" fmla="val 16667"/>
            </a:avLst>
          </a:prstGeom>
          <a:solidFill>
            <a:srgbClr val="2EB135"/>
          </a:solidFill>
          <a:ln w="9525" algn="ctr">
            <a:noFill/>
            <a:round/>
            <a:headEnd/>
            <a:tailEnd/>
          </a:ln>
        </p:spPr>
        <p:txBody>
          <a:bodyPr lIns="91426" tIns="45714" rIns="91426" bIns="45714" anchor="ctr">
            <a:spAutoFit/>
          </a:bodyPr>
          <a:lstStyle/>
          <a:p>
            <a:pPr algn="ctr" eaLnBrk="0" hangingPunct="0"/>
            <a:r>
              <a:rPr lang="en-US" sz="1600" i="1">
                <a:solidFill>
                  <a:schemeClr val="bg1"/>
                </a:solidFill>
                <a:latin typeface="Verdana" pitchFamily="34" charset="0"/>
              </a:rPr>
              <a:t>Convenience</a:t>
            </a:r>
          </a:p>
          <a:p>
            <a:pPr algn="ctr" eaLnBrk="0" hangingPunct="0"/>
            <a:r>
              <a:rPr lang="en-US" sz="1600" i="1">
                <a:solidFill>
                  <a:schemeClr val="bg1"/>
                </a:solidFill>
                <a:latin typeface="Verdana" pitchFamily="34" charset="0"/>
              </a:rPr>
              <a:t>Store</a:t>
            </a:r>
          </a:p>
        </p:txBody>
      </p:sp>
      <p:sp>
        <p:nvSpPr>
          <p:cNvPr id="12" name="AutoShape 4"/>
          <p:cNvSpPr>
            <a:spLocks noChangeArrowheads="1"/>
          </p:cNvSpPr>
          <p:nvPr/>
        </p:nvSpPr>
        <p:spPr bwMode="auto">
          <a:xfrm>
            <a:off x="1144588" y="4409291"/>
            <a:ext cx="7343775" cy="397907"/>
          </a:xfrm>
          <a:prstGeom prst="roundRect">
            <a:avLst>
              <a:gd name="adj" fmla="val 12718"/>
            </a:avLst>
          </a:prstGeom>
          <a:solidFill>
            <a:srgbClr val="4DA93A"/>
          </a:solidFill>
          <a:ln w="9525" algn="ctr">
            <a:noFill/>
            <a:round/>
            <a:headEnd/>
            <a:tailEnd/>
          </a:ln>
        </p:spPr>
        <p:txBody>
          <a:bodyPr anchor="ctr">
            <a:spAutoFit/>
          </a:bodyPr>
          <a:lstStyle/>
          <a:p>
            <a:pPr algn="ctr"/>
            <a:r>
              <a:rPr lang="en-US" dirty="0">
                <a:solidFill>
                  <a:schemeClr val="bg1"/>
                </a:solidFill>
              </a:rPr>
              <a:t>The NCR </a:t>
            </a:r>
            <a:r>
              <a:rPr lang="en-US" dirty="0" err="1">
                <a:solidFill>
                  <a:schemeClr val="bg1"/>
                </a:solidFill>
              </a:rPr>
              <a:t>RealPOS</a:t>
            </a:r>
            <a:r>
              <a:rPr lang="en-US" dirty="0">
                <a:solidFill>
                  <a:schemeClr val="bg1"/>
                </a:solidFill>
              </a:rPr>
              <a:t> </a:t>
            </a:r>
            <a:r>
              <a:rPr lang="en-US" dirty="0" smtClean="0">
                <a:solidFill>
                  <a:schemeClr val="bg1"/>
                </a:solidFill>
              </a:rPr>
              <a:t>Family portfolio addresses diverse retail markets</a:t>
            </a:r>
            <a:endParaRPr lang="en-US" dirty="0">
              <a:solidFill>
                <a:schemeClr val="bg1"/>
              </a:solidFill>
            </a:endParaRPr>
          </a:p>
        </p:txBody>
      </p:sp>
    </p:spTree>
    <p:extLst>
      <p:ext uri="{BB962C8B-B14F-4D97-AF65-F5344CB8AC3E}">
        <p14:creationId xmlns:p14="http://schemas.microsoft.com/office/powerpoint/2010/main" val="1677969905"/>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611188" y="1143000"/>
            <a:ext cx="8532812" cy="1657350"/>
          </a:xfrm>
          <a:prstGeom prst="rect">
            <a:avLst/>
          </a:prstGeom>
          <a:solidFill>
            <a:schemeClr val="bg1">
              <a:lumMod val="85000"/>
            </a:schemeClr>
          </a:solidFill>
          <a:ln>
            <a:noFill/>
          </a:ln>
          <a:effectLst/>
        </p:spPr>
        <p:txBody>
          <a:bodyPr wrap="none" anchor="ctr"/>
          <a:lstStyle/>
          <a:p>
            <a:pPr fontAlgn="auto">
              <a:spcBef>
                <a:spcPts val="0"/>
              </a:spcBef>
              <a:spcAft>
                <a:spcPts val="0"/>
              </a:spcAft>
              <a:defRPr/>
            </a:pPr>
            <a:endParaRPr lang="en-US">
              <a:latin typeface="+mn-lt"/>
              <a:cs typeface="+mn-cs"/>
            </a:endParaRPr>
          </a:p>
        </p:txBody>
      </p:sp>
      <p:sp>
        <p:nvSpPr>
          <p:cNvPr id="19" name="TextBox 18"/>
          <p:cNvSpPr txBox="1"/>
          <p:nvPr/>
        </p:nvSpPr>
        <p:spPr>
          <a:xfrm>
            <a:off x="611188" y="51470"/>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a:solidFill>
                  <a:srgbClr val="4DA93A"/>
                </a:solidFill>
                <a:latin typeface="Frutiger 57Cn"/>
                <a:cs typeface="R Frutiger Roman"/>
              </a:rPr>
              <a:t>MANAGEABILITY</a:t>
            </a:r>
          </a:p>
        </p:txBody>
      </p:sp>
      <p:sp>
        <p:nvSpPr>
          <p:cNvPr id="37892" name="AutoShape 4" descr="680492720@08062010-36DC"/>
          <p:cNvSpPr>
            <a:spLocks noChangeAspect="1" noChangeArrowheads="1"/>
          </p:cNvSpPr>
          <p:nvPr/>
        </p:nvSpPr>
        <p:spPr bwMode="auto">
          <a:xfrm>
            <a:off x="4419600" y="1828800"/>
            <a:ext cx="304800" cy="228600"/>
          </a:xfrm>
          <a:prstGeom prst="rect">
            <a:avLst/>
          </a:prstGeom>
          <a:noFill/>
          <a:ln w="9525">
            <a:noFill/>
            <a:miter lim="800000"/>
            <a:headEnd/>
            <a:tailEnd/>
          </a:ln>
        </p:spPr>
        <p:txBody>
          <a:bodyPr/>
          <a:lstStyle/>
          <a:p>
            <a:endParaRPr lang="en-US">
              <a:latin typeface="Calibri" pitchFamily="34" charset="0"/>
            </a:endParaRPr>
          </a:p>
        </p:txBody>
      </p:sp>
      <p:sp>
        <p:nvSpPr>
          <p:cNvPr id="37893" name="AutoShape 5" descr="680492720@08062010-36DC"/>
          <p:cNvSpPr>
            <a:spLocks noChangeAspect="1" noChangeArrowheads="1"/>
          </p:cNvSpPr>
          <p:nvPr/>
        </p:nvSpPr>
        <p:spPr bwMode="auto">
          <a:xfrm>
            <a:off x="4419600" y="1828800"/>
            <a:ext cx="304800" cy="228600"/>
          </a:xfrm>
          <a:prstGeom prst="rect">
            <a:avLst/>
          </a:prstGeom>
          <a:noFill/>
          <a:ln w="9525">
            <a:noFill/>
            <a:miter lim="800000"/>
            <a:headEnd/>
            <a:tailEnd/>
          </a:ln>
        </p:spPr>
        <p:txBody>
          <a:bodyPr/>
          <a:lstStyle/>
          <a:p>
            <a:endParaRPr lang="en-US">
              <a:latin typeface="Calibri" pitchFamily="34" charset="0"/>
            </a:endParaRPr>
          </a:p>
        </p:txBody>
      </p:sp>
      <p:sp>
        <p:nvSpPr>
          <p:cNvPr id="37894" name="AutoShape 6" descr="680492720@08062010-36DC"/>
          <p:cNvSpPr>
            <a:spLocks noChangeAspect="1" noChangeArrowheads="1"/>
          </p:cNvSpPr>
          <p:nvPr/>
        </p:nvSpPr>
        <p:spPr bwMode="auto">
          <a:xfrm>
            <a:off x="4419600" y="1828800"/>
            <a:ext cx="304800" cy="228600"/>
          </a:xfrm>
          <a:prstGeom prst="rect">
            <a:avLst/>
          </a:prstGeom>
          <a:noFill/>
          <a:ln w="9525">
            <a:noFill/>
            <a:miter lim="800000"/>
            <a:headEnd/>
            <a:tailEnd/>
          </a:ln>
        </p:spPr>
        <p:txBody>
          <a:bodyPr/>
          <a:lstStyle/>
          <a:p>
            <a:endParaRPr lang="en-US">
              <a:latin typeface="Calibri" pitchFamily="34" charset="0"/>
            </a:endParaRPr>
          </a:p>
        </p:txBody>
      </p:sp>
      <p:sp>
        <p:nvSpPr>
          <p:cNvPr id="33799" name="AutoShape 7"/>
          <p:cNvSpPr>
            <a:spLocks noChangeArrowheads="1"/>
          </p:cNvSpPr>
          <p:nvPr/>
        </p:nvSpPr>
        <p:spPr bwMode="auto">
          <a:xfrm>
            <a:off x="2819400" y="762000"/>
            <a:ext cx="3776663" cy="374650"/>
          </a:xfrm>
          <a:prstGeom prst="roundRect">
            <a:avLst>
              <a:gd name="adj" fmla="val 16667"/>
            </a:avLst>
          </a:prstGeom>
          <a:noFill/>
          <a:ln>
            <a:noFill/>
          </a:ln>
          <a:effectLst/>
        </p:spPr>
        <p:txBody>
          <a:bodyPr anchor="ctr">
            <a:spAutoFit/>
          </a:bodyPr>
          <a:lstStyle/>
          <a:p>
            <a:pPr algn="ctr" eaLnBrk="0" fontAlgn="auto" hangingPunct="0">
              <a:spcBef>
                <a:spcPts val="0"/>
              </a:spcBef>
              <a:spcAft>
                <a:spcPts val="0"/>
              </a:spcAft>
              <a:defRPr/>
            </a:pPr>
            <a:r>
              <a:rPr lang="en-US" sz="1600" dirty="0">
                <a:solidFill>
                  <a:schemeClr val="bg1">
                    <a:lumMod val="50000"/>
                  </a:schemeClr>
                </a:solidFill>
                <a:latin typeface="Frutiger 57Cn"/>
                <a:cs typeface="Arial" pitchFamily="34" charset="0"/>
              </a:rPr>
              <a:t>MULTI-TIERED MANAGEABILITY</a:t>
            </a:r>
          </a:p>
        </p:txBody>
      </p:sp>
      <p:sp>
        <p:nvSpPr>
          <p:cNvPr id="37896" name="Line 8"/>
          <p:cNvSpPr>
            <a:spLocks noChangeShapeType="1"/>
          </p:cNvSpPr>
          <p:nvPr/>
        </p:nvSpPr>
        <p:spPr bwMode="auto">
          <a:xfrm>
            <a:off x="3124200" y="1143000"/>
            <a:ext cx="0" cy="2400300"/>
          </a:xfrm>
          <a:prstGeom prst="line">
            <a:avLst/>
          </a:prstGeom>
          <a:noFill/>
          <a:ln w="9525">
            <a:solidFill>
              <a:schemeClr val="tx1"/>
            </a:solidFill>
            <a:round/>
            <a:headEnd/>
            <a:tailEnd/>
          </a:ln>
        </p:spPr>
        <p:txBody>
          <a:bodyPr/>
          <a:lstStyle/>
          <a:p>
            <a:endParaRPr lang="en-US"/>
          </a:p>
        </p:txBody>
      </p:sp>
      <p:sp>
        <p:nvSpPr>
          <p:cNvPr id="37897" name="Line 9"/>
          <p:cNvSpPr>
            <a:spLocks noChangeShapeType="1"/>
          </p:cNvSpPr>
          <p:nvPr/>
        </p:nvSpPr>
        <p:spPr bwMode="auto">
          <a:xfrm>
            <a:off x="6248400" y="1143000"/>
            <a:ext cx="0" cy="2400300"/>
          </a:xfrm>
          <a:prstGeom prst="line">
            <a:avLst/>
          </a:prstGeom>
          <a:noFill/>
          <a:ln w="9525">
            <a:solidFill>
              <a:schemeClr val="tx1"/>
            </a:solidFill>
            <a:round/>
            <a:headEnd/>
            <a:tailEnd/>
          </a:ln>
        </p:spPr>
        <p:txBody>
          <a:bodyPr/>
          <a:lstStyle/>
          <a:p>
            <a:endParaRPr lang="en-US"/>
          </a:p>
        </p:txBody>
      </p:sp>
      <p:sp>
        <p:nvSpPr>
          <p:cNvPr id="33802" name="Text Box 10"/>
          <p:cNvSpPr txBox="1">
            <a:spLocks noChangeArrowheads="1"/>
          </p:cNvSpPr>
          <p:nvPr/>
        </p:nvSpPr>
        <p:spPr bwMode="auto">
          <a:xfrm>
            <a:off x="533400" y="2743200"/>
            <a:ext cx="2514600" cy="1016000"/>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auto">
              <a:spcBef>
                <a:spcPts val="0"/>
              </a:spcBef>
              <a:spcAft>
                <a:spcPts val="0"/>
              </a:spcAft>
              <a:defRPr/>
            </a:pPr>
            <a:endParaRPr lang="en-US" sz="1200" dirty="0">
              <a:solidFill>
                <a:schemeClr val="bg1">
                  <a:lumMod val="50000"/>
                </a:schemeClr>
              </a:solidFill>
              <a:latin typeface="Frutiger 57Cn"/>
              <a:ea typeface="ＭＳ Ｐゴシック" pitchFamily="34" charset="-128"/>
              <a:cs typeface="+mn-cs"/>
            </a:endParaRPr>
          </a:p>
          <a:p>
            <a:pPr fontAlgn="auto">
              <a:spcBef>
                <a:spcPts val="0"/>
              </a:spcBef>
              <a:spcAft>
                <a:spcPts val="0"/>
              </a:spcAft>
              <a:defRPr/>
            </a:pPr>
            <a:r>
              <a:rPr lang="en-US" sz="1200" b="1" dirty="0">
                <a:solidFill>
                  <a:schemeClr val="bg1">
                    <a:lumMod val="50000"/>
                  </a:schemeClr>
                </a:solidFill>
                <a:latin typeface="Frutiger 57Cn"/>
                <a:ea typeface="ＭＳ Ｐゴシック" pitchFamily="34" charset="-128"/>
                <a:cs typeface="+mn-cs"/>
              </a:rPr>
              <a:t>Enhanced Local Diagnostics</a:t>
            </a:r>
          </a:p>
          <a:p>
            <a:pPr fontAlgn="auto">
              <a:spcBef>
                <a:spcPts val="0"/>
              </a:spcBef>
              <a:spcAft>
                <a:spcPts val="0"/>
              </a:spcAft>
              <a:defRPr/>
            </a:pPr>
            <a:r>
              <a:rPr lang="en-US" sz="1200" dirty="0">
                <a:solidFill>
                  <a:schemeClr val="bg1">
                    <a:lumMod val="50000"/>
                  </a:schemeClr>
                </a:solidFill>
                <a:latin typeface="Frutiger 57Cn"/>
                <a:ea typeface="ＭＳ Ｐゴシック" pitchFamily="34" charset="-128"/>
                <a:cs typeface="+mn-cs"/>
              </a:rPr>
              <a:t>LED Dashboard provides unique visibility to system health</a:t>
            </a:r>
          </a:p>
          <a:p>
            <a:pPr fontAlgn="auto">
              <a:spcBef>
                <a:spcPts val="0"/>
              </a:spcBef>
              <a:spcAft>
                <a:spcPts val="0"/>
              </a:spcAft>
              <a:defRPr/>
            </a:pPr>
            <a:r>
              <a:rPr lang="en-US" sz="1200" dirty="0">
                <a:solidFill>
                  <a:schemeClr val="bg1">
                    <a:lumMod val="50000"/>
                  </a:schemeClr>
                </a:solidFill>
                <a:latin typeface="Frutiger 57Cn"/>
                <a:ea typeface="ＭＳ Ｐゴシック" pitchFamily="34" charset="-128"/>
                <a:cs typeface="+mn-cs"/>
              </a:rPr>
              <a:t>  </a:t>
            </a:r>
          </a:p>
        </p:txBody>
      </p:sp>
      <p:sp>
        <p:nvSpPr>
          <p:cNvPr id="33803" name="Text Box 11"/>
          <p:cNvSpPr txBox="1">
            <a:spLocks noChangeArrowheads="1"/>
          </p:cNvSpPr>
          <p:nvPr/>
        </p:nvSpPr>
        <p:spPr bwMode="auto">
          <a:xfrm>
            <a:off x="3276600" y="2914650"/>
            <a:ext cx="2971800" cy="1384300"/>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auto">
              <a:spcBef>
                <a:spcPts val="0"/>
              </a:spcBef>
              <a:spcAft>
                <a:spcPts val="0"/>
              </a:spcAft>
              <a:defRPr/>
            </a:pPr>
            <a:r>
              <a:rPr lang="en-US" sz="1200" b="1" dirty="0">
                <a:solidFill>
                  <a:schemeClr val="bg1">
                    <a:lumMod val="50000"/>
                  </a:schemeClr>
                </a:solidFill>
                <a:latin typeface="Frutiger 57Cn"/>
                <a:ea typeface="ＭＳ Ｐゴシック" pitchFamily="34" charset="-128"/>
                <a:cs typeface="+mn-cs"/>
              </a:rPr>
              <a:t>Intel Active Management Technology (AMT 7.0)</a:t>
            </a:r>
          </a:p>
          <a:p>
            <a:pPr fontAlgn="auto">
              <a:spcBef>
                <a:spcPts val="0"/>
              </a:spcBef>
              <a:spcAft>
                <a:spcPts val="0"/>
              </a:spcAft>
              <a:buFontTx/>
              <a:buChar char="•"/>
              <a:defRPr/>
            </a:pPr>
            <a:r>
              <a:rPr lang="en-US" sz="1200" dirty="0">
                <a:solidFill>
                  <a:schemeClr val="bg1">
                    <a:lumMod val="50000"/>
                  </a:schemeClr>
                </a:solidFill>
                <a:latin typeface="Frutiger 57Cn"/>
                <a:ea typeface="ＭＳ Ｐゴシック" pitchFamily="34" charset="-128"/>
                <a:cs typeface="+mn-cs"/>
              </a:rPr>
              <a:t> Out-of-band remote management</a:t>
            </a:r>
          </a:p>
          <a:p>
            <a:pPr fontAlgn="auto">
              <a:spcBef>
                <a:spcPts val="0"/>
              </a:spcBef>
              <a:spcAft>
                <a:spcPts val="0"/>
              </a:spcAft>
              <a:buFontTx/>
              <a:buChar char="•"/>
              <a:defRPr/>
            </a:pPr>
            <a:r>
              <a:rPr lang="en-US" sz="1200" dirty="0">
                <a:solidFill>
                  <a:schemeClr val="bg1">
                    <a:lumMod val="50000"/>
                  </a:schemeClr>
                </a:solidFill>
                <a:latin typeface="Frutiger 57Cn"/>
                <a:ea typeface="ＭＳ Ｐゴシック" pitchFamily="34" charset="-128"/>
                <a:cs typeface="+mn-cs"/>
              </a:rPr>
              <a:t> Hardware-assisted remote </a:t>
            </a:r>
          </a:p>
          <a:p>
            <a:pPr fontAlgn="auto">
              <a:spcBef>
                <a:spcPts val="0"/>
              </a:spcBef>
              <a:spcAft>
                <a:spcPts val="0"/>
              </a:spcAft>
              <a:defRPr/>
            </a:pPr>
            <a:r>
              <a:rPr lang="en-US" sz="1200" dirty="0">
                <a:solidFill>
                  <a:schemeClr val="bg1">
                    <a:lumMod val="50000"/>
                  </a:schemeClr>
                </a:solidFill>
                <a:latin typeface="Frutiger 57Cn"/>
                <a:ea typeface="ＭＳ Ｐゴシック" pitchFamily="34" charset="-128"/>
                <a:cs typeface="+mn-cs"/>
              </a:rPr>
              <a:t>  shutdown, wake-up and update </a:t>
            </a:r>
          </a:p>
          <a:p>
            <a:pPr fontAlgn="auto">
              <a:spcBef>
                <a:spcPts val="0"/>
              </a:spcBef>
              <a:spcAft>
                <a:spcPts val="0"/>
              </a:spcAft>
              <a:buFontTx/>
              <a:buChar char="•"/>
              <a:defRPr/>
            </a:pPr>
            <a:r>
              <a:rPr lang="en-US" sz="1200" dirty="0">
                <a:solidFill>
                  <a:schemeClr val="bg1">
                    <a:lumMod val="50000"/>
                  </a:schemeClr>
                </a:solidFill>
                <a:latin typeface="Frutiger 57Cn"/>
                <a:ea typeface="ＭＳ Ｐゴシック" pitchFamily="34" charset="-128"/>
                <a:cs typeface="+mn-cs"/>
              </a:rPr>
              <a:t> Intel KVM with Core i5 (</a:t>
            </a:r>
            <a:r>
              <a:rPr lang="en-US" sz="1200" dirty="0" err="1">
                <a:solidFill>
                  <a:schemeClr val="bg1">
                    <a:lumMod val="50000"/>
                  </a:schemeClr>
                </a:solidFill>
                <a:latin typeface="Frutiger 57Cn"/>
                <a:ea typeface="ＭＳ Ｐゴシック" pitchFamily="34" charset="-128"/>
                <a:cs typeface="+mn-cs"/>
              </a:rPr>
              <a:t>vPro</a:t>
            </a:r>
            <a:r>
              <a:rPr lang="en-US" sz="1200" dirty="0">
                <a:solidFill>
                  <a:schemeClr val="bg1">
                    <a:lumMod val="50000"/>
                  </a:schemeClr>
                </a:solidFill>
                <a:latin typeface="Frutiger 57Cn"/>
                <a:ea typeface="ＭＳ Ｐゴシック" pitchFamily="34" charset="-128"/>
                <a:cs typeface="+mn-cs"/>
              </a:rPr>
              <a:t>) </a:t>
            </a:r>
          </a:p>
          <a:p>
            <a:pPr fontAlgn="auto">
              <a:spcBef>
                <a:spcPts val="0"/>
              </a:spcBef>
              <a:spcAft>
                <a:spcPts val="0"/>
              </a:spcAft>
              <a:defRPr/>
            </a:pPr>
            <a:r>
              <a:rPr lang="en-US" sz="1200" dirty="0">
                <a:solidFill>
                  <a:schemeClr val="bg1">
                    <a:lumMod val="50000"/>
                  </a:schemeClr>
                </a:solidFill>
                <a:latin typeface="Frutiger 57Cn"/>
                <a:ea typeface="ＭＳ Ｐゴシック" pitchFamily="34" charset="-128"/>
                <a:cs typeface="+mn-cs"/>
              </a:rPr>
              <a:t>  </a:t>
            </a:r>
          </a:p>
        </p:txBody>
      </p:sp>
      <p:pic>
        <p:nvPicPr>
          <p:cNvPr id="3435532" name="Picture 12"/>
          <p:cNvPicPr>
            <a:picLocks noChangeAspect="1" noChangeArrowheads="1"/>
          </p:cNvPicPr>
          <p:nvPr/>
        </p:nvPicPr>
        <p:blipFill>
          <a:blip r:embed="rId3"/>
          <a:srcRect/>
          <a:stretch>
            <a:fillRect/>
          </a:stretch>
        </p:blipFill>
        <p:spPr bwMode="auto">
          <a:xfrm>
            <a:off x="3938588" y="1257300"/>
            <a:ext cx="1266825" cy="1371600"/>
          </a:xfrm>
          <a:prstGeom prst="rect">
            <a:avLst/>
          </a:prstGeom>
          <a:noFill/>
          <a:ln w="9525">
            <a:noFill/>
            <a:miter lim="800000"/>
            <a:headEnd/>
            <a:tailEnd/>
          </a:ln>
        </p:spPr>
      </p:pic>
      <p:sp>
        <p:nvSpPr>
          <p:cNvPr id="33805" name="Text Box 13"/>
          <p:cNvSpPr txBox="1">
            <a:spLocks noChangeArrowheads="1"/>
          </p:cNvSpPr>
          <p:nvPr/>
        </p:nvSpPr>
        <p:spPr bwMode="auto">
          <a:xfrm>
            <a:off x="6477000" y="2917825"/>
            <a:ext cx="2209800" cy="1200150"/>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auto">
              <a:spcBef>
                <a:spcPts val="0"/>
              </a:spcBef>
              <a:spcAft>
                <a:spcPts val="0"/>
              </a:spcAft>
              <a:defRPr/>
            </a:pPr>
            <a:r>
              <a:rPr lang="en-US" sz="1200" b="1" dirty="0">
                <a:solidFill>
                  <a:schemeClr val="bg1">
                    <a:lumMod val="50000"/>
                  </a:schemeClr>
                </a:solidFill>
                <a:latin typeface="Frutiger 57Cn"/>
                <a:ea typeface="ＭＳ Ｐゴシック" pitchFamily="34" charset="-128"/>
                <a:cs typeface="+mn-cs"/>
              </a:rPr>
              <a:t>NCR Retail Systems Manager (RSM)</a:t>
            </a:r>
          </a:p>
          <a:p>
            <a:pPr fontAlgn="auto">
              <a:spcBef>
                <a:spcPts val="0"/>
              </a:spcBef>
              <a:spcAft>
                <a:spcPts val="0"/>
              </a:spcAft>
              <a:defRPr/>
            </a:pPr>
            <a:r>
              <a:rPr lang="en-US" sz="1200" dirty="0">
                <a:solidFill>
                  <a:schemeClr val="bg1">
                    <a:lumMod val="50000"/>
                  </a:schemeClr>
                </a:solidFill>
                <a:latin typeface="Frutiger 57Cn"/>
                <a:ea typeface="ＭＳ Ｐゴシック" pitchFamily="34" charset="-128"/>
                <a:cs typeface="+mn-cs"/>
              </a:rPr>
              <a:t>Remote monitoring and management software solution with help desk friendly interface</a:t>
            </a:r>
          </a:p>
        </p:txBody>
      </p:sp>
      <p:pic>
        <p:nvPicPr>
          <p:cNvPr id="3435534" name="Picture 14" descr="KeyboardClockPPT"/>
          <p:cNvPicPr>
            <a:picLocks noChangeAspect="1" noChangeArrowheads="1"/>
          </p:cNvPicPr>
          <p:nvPr/>
        </p:nvPicPr>
        <p:blipFill>
          <a:blip r:embed="rId4"/>
          <a:srcRect/>
          <a:stretch>
            <a:fillRect/>
          </a:stretch>
        </p:blipFill>
        <p:spPr bwMode="auto">
          <a:xfrm>
            <a:off x="6732588" y="1371600"/>
            <a:ext cx="1438275" cy="1371600"/>
          </a:xfrm>
          <a:prstGeom prst="rect">
            <a:avLst/>
          </a:prstGeom>
          <a:noFill/>
          <a:ln w="9525">
            <a:noFill/>
            <a:miter lim="800000"/>
            <a:headEnd/>
            <a:tailEnd/>
          </a:ln>
        </p:spPr>
      </p:pic>
      <p:pic>
        <p:nvPicPr>
          <p:cNvPr id="37904" name="Picture 16" descr="CD361_33_RET_RealPOS-82XRT-Modular-LCD-Detail"/>
          <p:cNvPicPr>
            <a:picLocks noChangeAspect="1" noChangeArrowheads="1"/>
          </p:cNvPicPr>
          <p:nvPr/>
        </p:nvPicPr>
        <p:blipFill>
          <a:blip r:embed="rId5">
            <a:clrChange>
              <a:clrFrom>
                <a:srgbClr val="FFFFFF"/>
              </a:clrFrom>
              <a:clrTo>
                <a:srgbClr val="FFFFFF">
                  <a:alpha val="0"/>
                </a:srgbClr>
              </a:clrTo>
            </a:clrChange>
          </a:blip>
          <a:srcRect l="15555" t="25000" r="-1111" b="18420"/>
          <a:stretch>
            <a:fillRect/>
          </a:stretch>
        </p:blipFill>
        <p:spPr bwMode="auto">
          <a:xfrm>
            <a:off x="1042988" y="1668463"/>
            <a:ext cx="1381125" cy="893762"/>
          </a:xfrm>
          <a:prstGeom prst="rect">
            <a:avLst/>
          </a:prstGeom>
          <a:noFill/>
          <a:ln w="9525">
            <a:noFill/>
            <a:miter lim="800000"/>
            <a:headEnd/>
            <a:tailEnd/>
          </a:ln>
        </p:spPr>
      </p:pic>
      <p:sp>
        <p:nvSpPr>
          <p:cNvPr id="17" name="AutoShape 4"/>
          <p:cNvSpPr>
            <a:spLocks noChangeArrowheads="1"/>
          </p:cNvSpPr>
          <p:nvPr/>
        </p:nvSpPr>
        <p:spPr bwMode="auto">
          <a:xfrm>
            <a:off x="662702" y="4158349"/>
            <a:ext cx="8240233" cy="69633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Advanced  local and remote manageability features accelerate problem resolution, reduces downtime and helps lower support costs</a:t>
            </a:r>
            <a:endParaRPr lang="en-US" dirty="0">
              <a:solidFill>
                <a:schemeClr val="bg1"/>
              </a:solidFill>
            </a:endParaRPr>
          </a:p>
        </p:txBody>
      </p:sp>
    </p:spTree>
    <p:extLst>
      <p:ext uri="{BB962C8B-B14F-4D97-AF65-F5344CB8AC3E}">
        <p14:creationId xmlns:p14="http://schemas.microsoft.com/office/powerpoint/2010/main" val="14053614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3435532"/>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0"/>
                                  </p:stCondLst>
                                  <p:childTnLst>
                                    <p:set>
                                      <p:cBhvr>
                                        <p:cTn id="9" dur="1" fill="hold">
                                          <p:stCondLst>
                                            <p:cond delay="0"/>
                                          </p:stCondLst>
                                        </p:cTn>
                                        <p:tgtEl>
                                          <p:spTgt spid="34355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8"/>
          <p:cNvSpPr txBox="1">
            <a:spLocks noChangeArrowheads="1"/>
          </p:cNvSpPr>
          <p:nvPr/>
        </p:nvSpPr>
        <p:spPr bwMode="auto">
          <a:xfrm>
            <a:off x="611188" y="50800"/>
            <a:ext cx="6840537" cy="696913"/>
          </a:xfrm>
          <a:prstGeom prst="rect">
            <a:avLst/>
          </a:prstGeom>
          <a:noFill/>
          <a:ln w="9525">
            <a:noFill/>
            <a:miter lim="800000"/>
            <a:headEnd/>
            <a:tailEnd/>
          </a:ln>
        </p:spPr>
        <p:txBody>
          <a:bodyPr>
            <a:spAutoFit/>
          </a:bodyPr>
          <a:lstStyle/>
          <a:p>
            <a:pPr>
              <a:lnSpc>
                <a:spcPct val="90000"/>
              </a:lnSpc>
            </a:pPr>
            <a:r>
              <a:rPr lang="en-US" sz="2800" b="1" dirty="0">
                <a:solidFill>
                  <a:srgbClr val="7F7F7F"/>
                </a:solidFill>
                <a:latin typeface="Frutiger 57Cn"/>
                <a:ea typeface="Frutiger 57Cn"/>
                <a:cs typeface="Frutiger 57Cn"/>
              </a:rPr>
              <a:t>NCR REALPOS 82</a:t>
            </a:r>
            <a:r>
              <a:rPr lang="en-US" sz="2000" i="1" dirty="0">
                <a:solidFill>
                  <a:srgbClr val="7F7F7F"/>
                </a:solidFill>
                <a:latin typeface="Frutiger 57Cn"/>
                <a:ea typeface="Frutiger 57Cn"/>
                <a:cs typeface="Frutiger 57Cn"/>
              </a:rPr>
              <a:t>XRT</a:t>
            </a:r>
            <a:r>
              <a:rPr lang="en-US" sz="2800" b="1" dirty="0">
                <a:solidFill>
                  <a:srgbClr val="7F7F7F"/>
                </a:solidFill>
                <a:latin typeface="Frutiger 57Cn"/>
                <a:ea typeface="Frutiger 57Cn"/>
                <a:cs typeface="Frutiger 57Cn"/>
              </a:rPr>
              <a:t> </a:t>
            </a:r>
          </a:p>
          <a:p>
            <a:pPr>
              <a:lnSpc>
                <a:spcPct val="90000"/>
              </a:lnSpc>
            </a:pPr>
            <a:r>
              <a:rPr lang="en-US" sz="1600" dirty="0">
                <a:solidFill>
                  <a:srgbClr val="4DA93A"/>
                </a:solidFill>
                <a:latin typeface="R Frutiger Roman"/>
                <a:ea typeface="R Frutiger Roman"/>
                <a:cs typeface="R Frutiger Roman"/>
              </a:rPr>
              <a:t>INTEL ACTIVE MANGEMENT TECHNOLOGY (AMT)</a:t>
            </a:r>
          </a:p>
        </p:txBody>
      </p:sp>
      <p:pic>
        <p:nvPicPr>
          <p:cNvPr id="39939" name="Rectangle 4096"/>
          <p:cNvPicPr>
            <a:picLocks noChangeAspect="1" noChangeArrowheads="1"/>
          </p:cNvPicPr>
          <p:nvPr/>
        </p:nvPicPr>
        <p:blipFill>
          <a:blip r:embed="rId3"/>
          <a:srcRect/>
          <a:stretch>
            <a:fillRect/>
          </a:stretch>
        </p:blipFill>
        <p:spPr bwMode="auto">
          <a:xfrm>
            <a:off x="827088" y="954088"/>
            <a:ext cx="7924800" cy="1465262"/>
          </a:xfrm>
          <a:prstGeom prst="rect">
            <a:avLst/>
          </a:prstGeom>
          <a:noFill/>
          <a:ln w="9525">
            <a:noFill/>
            <a:miter lim="800000"/>
            <a:headEnd/>
            <a:tailEnd/>
          </a:ln>
        </p:spPr>
      </p:pic>
      <p:sp>
        <p:nvSpPr>
          <p:cNvPr id="39940" name="Text Box 5"/>
          <p:cNvSpPr txBox="1">
            <a:spLocks noChangeArrowheads="1"/>
          </p:cNvSpPr>
          <p:nvPr/>
        </p:nvSpPr>
        <p:spPr bwMode="auto">
          <a:xfrm>
            <a:off x="1042988" y="1851025"/>
            <a:ext cx="1323975" cy="552450"/>
          </a:xfrm>
          <a:prstGeom prst="rect">
            <a:avLst/>
          </a:prstGeom>
          <a:noFill/>
          <a:ln w="9525" algn="ctr">
            <a:noFill/>
            <a:miter lim="800000"/>
            <a:headEnd/>
            <a:tailEnd/>
          </a:ln>
        </p:spPr>
        <p:txBody>
          <a:bodyPr lIns="93584" tIns="47582" rIns="93584" bIns="47582">
            <a:spAutoFit/>
          </a:bodyPr>
          <a:lstStyle/>
          <a:p>
            <a:pPr algn="ctr" eaLnBrk="0" hangingPunct="0"/>
            <a:r>
              <a:rPr lang="en-US" sz="1000">
                <a:latin typeface="Verdana" pitchFamily="34" charset="0"/>
              </a:rPr>
              <a:t>RealPOS 82XRT Workstation</a:t>
            </a:r>
            <a:endParaRPr lang="en-US" sz="1000" i="1">
              <a:latin typeface="Verdana" pitchFamily="34" charset="0"/>
            </a:endParaRPr>
          </a:p>
          <a:p>
            <a:pPr algn="ctr" eaLnBrk="0" hangingPunct="0"/>
            <a:r>
              <a:rPr lang="en-US" sz="1000">
                <a:latin typeface="Verdana" pitchFamily="34" charset="0"/>
              </a:rPr>
              <a:t>with AMT 7.0</a:t>
            </a:r>
          </a:p>
        </p:txBody>
      </p:sp>
      <p:sp>
        <p:nvSpPr>
          <p:cNvPr id="457734" name="Text Box 6"/>
          <p:cNvSpPr txBox="1">
            <a:spLocks noChangeArrowheads="1"/>
          </p:cNvSpPr>
          <p:nvPr/>
        </p:nvSpPr>
        <p:spPr bwMode="auto">
          <a:xfrm>
            <a:off x="2627313" y="1874838"/>
            <a:ext cx="3735387" cy="552450"/>
          </a:xfrm>
          <a:prstGeom prst="rect">
            <a:avLst/>
          </a:prstGeom>
          <a:noFill/>
          <a:ln w="9525" algn="ctr">
            <a:noFill/>
            <a:miter lim="800000"/>
            <a:headEnd/>
            <a:tailEnd/>
          </a:ln>
        </p:spPr>
        <p:txBody>
          <a:bodyPr lIns="93584" tIns="47582" rIns="93584" bIns="47582">
            <a:spAutoFit/>
          </a:bodyPr>
          <a:lstStyle/>
          <a:p>
            <a:pPr marL="117475" indent="-117475" eaLnBrk="0" hangingPunct="0"/>
            <a:r>
              <a:rPr lang="en-US" sz="1000" b="1">
                <a:solidFill>
                  <a:srgbClr val="3333CC"/>
                </a:solidFill>
                <a:latin typeface="Verdana" pitchFamily="34" charset="0"/>
              </a:rPr>
              <a:t>AMT hardware and firmware communications channel runs below the operating system</a:t>
            </a:r>
            <a:r>
              <a:rPr lang="en-US" sz="1000">
                <a:latin typeface="Verdana" pitchFamily="34" charset="0"/>
              </a:rPr>
              <a:t> </a:t>
            </a:r>
          </a:p>
          <a:p>
            <a:pPr marL="117475" indent="-117475" eaLnBrk="0" hangingPunct="0">
              <a:buFontTx/>
              <a:buChar char="•"/>
            </a:pPr>
            <a:endParaRPr lang="en-US" sz="1000">
              <a:latin typeface="Verdana" pitchFamily="34" charset="0"/>
            </a:endParaRPr>
          </a:p>
        </p:txBody>
      </p:sp>
      <p:grpSp>
        <p:nvGrpSpPr>
          <p:cNvPr id="457735" name="Group 7"/>
          <p:cNvGrpSpPr>
            <a:grpSpLocks/>
          </p:cNvGrpSpPr>
          <p:nvPr/>
        </p:nvGrpSpPr>
        <p:grpSpPr bwMode="auto">
          <a:xfrm>
            <a:off x="2484438" y="1843088"/>
            <a:ext cx="3949700" cy="379412"/>
            <a:chOff x="3264" y="1824"/>
            <a:chExt cx="1632" cy="0"/>
          </a:xfrm>
        </p:grpSpPr>
        <p:sp>
          <p:nvSpPr>
            <p:cNvPr id="39953" name="Line 8"/>
            <p:cNvSpPr>
              <a:spLocks noChangeShapeType="1"/>
            </p:cNvSpPr>
            <p:nvPr/>
          </p:nvSpPr>
          <p:spPr bwMode="auto">
            <a:xfrm>
              <a:off x="3264" y="1824"/>
              <a:ext cx="1632" cy="0"/>
            </a:xfrm>
            <a:prstGeom prst="line">
              <a:avLst/>
            </a:prstGeom>
            <a:noFill/>
            <a:ln w="25400">
              <a:solidFill>
                <a:srgbClr val="0000FF"/>
              </a:solidFill>
              <a:round/>
              <a:headEnd/>
              <a:tailEnd type="triangle" w="med" len="med"/>
            </a:ln>
          </p:spPr>
          <p:txBody>
            <a:bodyPr lIns="93584" tIns="47582" rIns="93584" bIns="47582"/>
            <a:lstStyle/>
            <a:p>
              <a:endParaRPr lang="en-US"/>
            </a:p>
          </p:txBody>
        </p:sp>
        <p:sp>
          <p:nvSpPr>
            <p:cNvPr id="39954" name="Line 9"/>
            <p:cNvSpPr>
              <a:spLocks noChangeShapeType="1"/>
            </p:cNvSpPr>
            <p:nvPr/>
          </p:nvSpPr>
          <p:spPr bwMode="auto">
            <a:xfrm flipH="1">
              <a:off x="3264" y="1824"/>
              <a:ext cx="1584" cy="0"/>
            </a:xfrm>
            <a:prstGeom prst="line">
              <a:avLst/>
            </a:prstGeom>
            <a:noFill/>
            <a:ln w="25400">
              <a:solidFill>
                <a:srgbClr val="0000FF"/>
              </a:solidFill>
              <a:round/>
              <a:headEnd/>
              <a:tailEnd type="triangle" w="med" len="med"/>
            </a:ln>
          </p:spPr>
          <p:txBody>
            <a:bodyPr lIns="93584" tIns="47582" rIns="93584" bIns="47582"/>
            <a:lstStyle/>
            <a:p>
              <a:endParaRPr lang="en-US"/>
            </a:p>
          </p:txBody>
        </p:sp>
      </p:grpSp>
      <p:sp>
        <p:nvSpPr>
          <p:cNvPr id="39943" name="Text Box 10"/>
          <p:cNvSpPr txBox="1">
            <a:spLocks noChangeArrowheads="1"/>
          </p:cNvSpPr>
          <p:nvPr/>
        </p:nvSpPr>
        <p:spPr bwMode="auto">
          <a:xfrm>
            <a:off x="6362700" y="1903413"/>
            <a:ext cx="2209800" cy="460375"/>
          </a:xfrm>
          <a:prstGeom prst="rect">
            <a:avLst/>
          </a:prstGeom>
          <a:noFill/>
          <a:ln w="9525" algn="ctr">
            <a:noFill/>
            <a:miter lim="800000"/>
            <a:headEnd/>
            <a:tailEnd/>
          </a:ln>
        </p:spPr>
        <p:txBody>
          <a:bodyPr lIns="93584" tIns="47582" rIns="93584" bIns="47582">
            <a:spAutoFit/>
          </a:bodyPr>
          <a:lstStyle/>
          <a:p>
            <a:pPr algn="ctr" eaLnBrk="0" hangingPunct="0"/>
            <a:r>
              <a:rPr lang="en-US" sz="1400">
                <a:latin typeface="Verdana" pitchFamily="34" charset="0"/>
              </a:rPr>
              <a:t> </a:t>
            </a:r>
            <a:r>
              <a:rPr lang="en-US" sz="1000">
                <a:latin typeface="Verdana" pitchFamily="34" charset="0"/>
              </a:rPr>
              <a:t>IT Console with Browser </a:t>
            </a:r>
          </a:p>
          <a:p>
            <a:pPr algn="ctr" eaLnBrk="0" hangingPunct="0"/>
            <a:r>
              <a:rPr lang="en-US" sz="1000">
                <a:latin typeface="Verdana" pitchFamily="34" charset="0"/>
              </a:rPr>
              <a:t>or Management Tool</a:t>
            </a:r>
          </a:p>
        </p:txBody>
      </p:sp>
      <p:pic>
        <p:nvPicPr>
          <p:cNvPr id="39944" name="Picture 11" descr="Dell Dimension Desktops">
            <a:hlinkClick r:id="rId4"/>
          </p:cNvPr>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877050" y="971550"/>
            <a:ext cx="935038" cy="990600"/>
          </a:xfrm>
          <a:prstGeom prst="rect">
            <a:avLst/>
          </a:prstGeom>
          <a:noFill/>
          <a:ln w="9525">
            <a:noFill/>
            <a:miter lim="800000"/>
            <a:headEnd/>
            <a:tailEnd/>
          </a:ln>
        </p:spPr>
      </p:pic>
      <p:sp>
        <p:nvSpPr>
          <p:cNvPr id="457740" name="Text Box 12"/>
          <p:cNvSpPr txBox="1">
            <a:spLocks noChangeArrowheads="1"/>
          </p:cNvSpPr>
          <p:nvPr/>
        </p:nvSpPr>
        <p:spPr bwMode="auto">
          <a:xfrm>
            <a:off x="2324100" y="1195388"/>
            <a:ext cx="1981200" cy="400050"/>
          </a:xfrm>
          <a:prstGeom prst="rect">
            <a:avLst/>
          </a:prstGeom>
          <a:noFill/>
          <a:ln w="9525" algn="ctr">
            <a:noFill/>
            <a:miter lim="800000"/>
            <a:headEnd/>
            <a:tailEnd/>
          </a:ln>
        </p:spPr>
        <p:txBody>
          <a:bodyPr lIns="93584" tIns="47582" rIns="93584" bIns="47582">
            <a:spAutoFit/>
          </a:bodyPr>
          <a:lstStyle/>
          <a:p>
            <a:pPr eaLnBrk="0" hangingPunct="0"/>
            <a:r>
              <a:rPr lang="en-US" sz="1000" b="1">
                <a:latin typeface="Verdana" pitchFamily="34" charset="0"/>
              </a:rPr>
              <a:t>POS Powered Off or OS Locked Up (Blue Screen)</a:t>
            </a:r>
          </a:p>
        </p:txBody>
      </p:sp>
      <p:grpSp>
        <p:nvGrpSpPr>
          <p:cNvPr id="457741" name="Group 13"/>
          <p:cNvGrpSpPr>
            <a:grpSpLocks/>
          </p:cNvGrpSpPr>
          <p:nvPr/>
        </p:nvGrpSpPr>
        <p:grpSpPr bwMode="auto">
          <a:xfrm>
            <a:off x="4305300" y="1300163"/>
            <a:ext cx="2097088" cy="228600"/>
            <a:chOff x="3408" y="2256"/>
            <a:chExt cx="1321" cy="144"/>
          </a:xfrm>
        </p:grpSpPr>
        <p:sp>
          <p:nvSpPr>
            <p:cNvPr id="39950" name="Line 14"/>
            <p:cNvSpPr>
              <a:spLocks noChangeShapeType="1"/>
            </p:cNvSpPr>
            <p:nvPr/>
          </p:nvSpPr>
          <p:spPr bwMode="auto">
            <a:xfrm flipH="1">
              <a:off x="3504" y="2328"/>
              <a:ext cx="1225" cy="1"/>
            </a:xfrm>
            <a:prstGeom prst="line">
              <a:avLst/>
            </a:prstGeom>
            <a:noFill/>
            <a:ln w="25400">
              <a:solidFill>
                <a:schemeClr val="tx1"/>
              </a:solidFill>
              <a:round/>
              <a:headEnd/>
              <a:tailEnd type="triangle" w="med" len="med"/>
            </a:ln>
          </p:spPr>
          <p:txBody>
            <a:bodyPr lIns="93584" tIns="47582" rIns="93584" bIns="47582"/>
            <a:lstStyle/>
            <a:p>
              <a:endParaRPr lang="en-US"/>
            </a:p>
          </p:txBody>
        </p:sp>
        <p:sp>
          <p:nvSpPr>
            <p:cNvPr id="39951" name="Line 15"/>
            <p:cNvSpPr>
              <a:spLocks noChangeShapeType="1"/>
            </p:cNvSpPr>
            <p:nvPr/>
          </p:nvSpPr>
          <p:spPr bwMode="auto">
            <a:xfrm>
              <a:off x="3408" y="2256"/>
              <a:ext cx="0" cy="144"/>
            </a:xfrm>
            <a:prstGeom prst="line">
              <a:avLst/>
            </a:prstGeom>
            <a:noFill/>
            <a:ln w="25400">
              <a:solidFill>
                <a:schemeClr val="tx1"/>
              </a:solidFill>
              <a:round/>
              <a:headEnd/>
              <a:tailEnd/>
            </a:ln>
          </p:spPr>
          <p:txBody>
            <a:bodyPr lIns="93584" tIns="47582" rIns="93584" bIns="47582"/>
            <a:lstStyle/>
            <a:p>
              <a:endParaRPr lang="en-US"/>
            </a:p>
          </p:txBody>
        </p:sp>
        <p:sp>
          <p:nvSpPr>
            <p:cNvPr id="39952" name="Line 16"/>
            <p:cNvSpPr>
              <a:spLocks noChangeShapeType="1"/>
            </p:cNvSpPr>
            <p:nvPr/>
          </p:nvSpPr>
          <p:spPr bwMode="auto">
            <a:xfrm>
              <a:off x="3456" y="2256"/>
              <a:ext cx="0" cy="144"/>
            </a:xfrm>
            <a:prstGeom prst="line">
              <a:avLst/>
            </a:prstGeom>
            <a:noFill/>
            <a:ln w="25400">
              <a:solidFill>
                <a:schemeClr val="tx1"/>
              </a:solidFill>
              <a:round/>
              <a:headEnd/>
              <a:tailEnd/>
            </a:ln>
          </p:spPr>
          <p:txBody>
            <a:bodyPr lIns="93584" tIns="47582" rIns="93584" bIns="47582"/>
            <a:lstStyle/>
            <a:p>
              <a:endParaRPr lang="en-US"/>
            </a:p>
          </p:txBody>
        </p:sp>
      </p:grpSp>
      <p:sp>
        <p:nvSpPr>
          <p:cNvPr id="39947" name="Text Box 17"/>
          <p:cNvSpPr txBox="1">
            <a:spLocks noChangeArrowheads="1"/>
          </p:cNvSpPr>
          <p:nvPr/>
        </p:nvSpPr>
        <p:spPr bwMode="auto">
          <a:xfrm>
            <a:off x="1185863" y="2357438"/>
            <a:ext cx="7273925" cy="2159000"/>
          </a:xfrm>
          <a:prstGeom prst="rect">
            <a:avLst/>
          </a:prstGeom>
          <a:noFill/>
          <a:ln w="9525" algn="ctr">
            <a:noFill/>
            <a:miter lim="800000"/>
            <a:headEnd/>
            <a:tailEnd/>
          </a:ln>
        </p:spPr>
        <p:txBody>
          <a:bodyPr lIns="18000" rIns="18000" anchor="ctr"/>
          <a:lstStyle/>
          <a:p>
            <a:pPr marL="114300" indent="-114300" eaLnBrk="0" hangingPunct="0">
              <a:lnSpc>
                <a:spcPct val="120000"/>
              </a:lnSpc>
              <a:buFontTx/>
              <a:buChar char="•"/>
            </a:pPr>
            <a:r>
              <a:rPr lang="en-US" sz="1100" dirty="0">
                <a:solidFill>
                  <a:schemeClr val="bg1">
                    <a:lumMod val="50000"/>
                  </a:schemeClr>
                </a:solidFill>
                <a:latin typeface="Frutiger 57Cn"/>
                <a:ea typeface="MS PGothic" pitchFamily="34" charset="-128"/>
              </a:rPr>
              <a:t>Secure out-of-band access to POS even when power is turned off or OS is locked up (blue screen)</a:t>
            </a:r>
          </a:p>
          <a:p>
            <a:pPr marL="114300" indent="-114300" eaLnBrk="0" hangingPunct="0">
              <a:lnSpc>
                <a:spcPct val="120000"/>
              </a:lnSpc>
              <a:buFontTx/>
              <a:buChar char="•"/>
            </a:pPr>
            <a:r>
              <a:rPr lang="en-US" sz="1100" dirty="0">
                <a:solidFill>
                  <a:schemeClr val="bg1">
                    <a:lumMod val="50000"/>
                  </a:schemeClr>
                </a:solidFill>
                <a:latin typeface="Frutiger 57Cn"/>
                <a:ea typeface="MS PGothic" pitchFamily="34" charset="-128"/>
              </a:rPr>
              <a:t>Simple Web-browser interface. Key functions include :</a:t>
            </a:r>
          </a:p>
          <a:p>
            <a:pPr marL="406400" lvl="1" indent="-177800" eaLnBrk="0" hangingPunct="0">
              <a:lnSpc>
                <a:spcPct val="120000"/>
              </a:lnSpc>
              <a:buFontTx/>
              <a:buChar char="•"/>
            </a:pPr>
            <a:r>
              <a:rPr lang="en-US" sz="1100" dirty="0">
                <a:solidFill>
                  <a:schemeClr val="bg1">
                    <a:lumMod val="50000"/>
                  </a:schemeClr>
                </a:solidFill>
                <a:latin typeface="Frutiger 57Cn"/>
                <a:ea typeface="MS PGothic" pitchFamily="34" charset="-128"/>
              </a:rPr>
              <a:t>Remote power-up for after hours maintenance</a:t>
            </a:r>
          </a:p>
          <a:p>
            <a:pPr marL="406400" lvl="1" indent="-177800" eaLnBrk="0" hangingPunct="0">
              <a:lnSpc>
                <a:spcPct val="120000"/>
              </a:lnSpc>
              <a:buFontTx/>
              <a:buChar char="•"/>
            </a:pPr>
            <a:r>
              <a:rPr lang="en-US" sz="1100" dirty="0">
                <a:solidFill>
                  <a:schemeClr val="bg1">
                    <a:lumMod val="50000"/>
                  </a:schemeClr>
                </a:solidFill>
                <a:latin typeface="Frutiger 57Cn"/>
                <a:ea typeface="MS PGothic" pitchFamily="34" charset="-128"/>
              </a:rPr>
              <a:t>Remote system restart (reboot) after blue screen or OS corruption</a:t>
            </a:r>
          </a:p>
          <a:p>
            <a:pPr marL="406400" lvl="1" indent="-177800" eaLnBrk="0" hangingPunct="0">
              <a:lnSpc>
                <a:spcPct val="120000"/>
              </a:lnSpc>
              <a:buFontTx/>
              <a:buChar char="•"/>
            </a:pPr>
            <a:r>
              <a:rPr lang="en-US" sz="1100" dirty="0">
                <a:solidFill>
                  <a:schemeClr val="bg1">
                    <a:lumMod val="50000"/>
                  </a:schemeClr>
                </a:solidFill>
                <a:latin typeface="Frutiger 57Cn"/>
                <a:ea typeface="MS PGothic" pitchFamily="34" charset="-128"/>
              </a:rPr>
              <a:t>Offline access to AMT event logs to diagnose problems </a:t>
            </a:r>
          </a:p>
          <a:p>
            <a:pPr marL="406400" lvl="1" indent="-177800" eaLnBrk="0" hangingPunct="0">
              <a:lnSpc>
                <a:spcPct val="120000"/>
              </a:lnSpc>
              <a:buFontTx/>
              <a:buChar char="•"/>
            </a:pPr>
            <a:r>
              <a:rPr lang="en-US" sz="1100" dirty="0">
                <a:solidFill>
                  <a:schemeClr val="bg1">
                    <a:lumMod val="50000"/>
                  </a:schemeClr>
                </a:solidFill>
                <a:latin typeface="Frutiger 57Cn"/>
                <a:ea typeface="MS PGothic" pitchFamily="34" charset="-128"/>
              </a:rPr>
              <a:t>Remote access to asset information </a:t>
            </a:r>
          </a:p>
          <a:p>
            <a:pPr marL="406400" lvl="1" indent="-177800" eaLnBrk="0" hangingPunct="0">
              <a:lnSpc>
                <a:spcPct val="120000"/>
              </a:lnSpc>
              <a:buFontTx/>
              <a:buChar char="•"/>
            </a:pPr>
            <a:r>
              <a:rPr lang="en-US" sz="1100" dirty="0">
                <a:solidFill>
                  <a:schemeClr val="bg1">
                    <a:lumMod val="50000"/>
                  </a:schemeClr>
                </a:solidFill>
                <a:latin typeface="Frutiger 57Cn"/>
                <a:ea typeface="MS PGothic" pitchFamily="34" charset="-128"/>
              </a:rPr>
              <a:t>Remote configuration of BIOS settings</a:t>
            </a:r>
          </a:p>
          <a:p>
            <a:pPr marL="114300" indent="-114300" eaLnBrk="0" hangingPunct="0">
              <a:lnSpc>
                <a:spcPct val="120000"/>
              </a:lnSpc>
              <a:buFontTx/>
              <a:buChar char="•"/>
            </a:pPr>
            <a:r>
              <a:rPr lang="en-US" sz="1100" dirty="0">
                <a:solidFill>
                  <a:schemeClr val="bg1">
                    <a:lumMod val="50000"/>
                  </a:schemeClr>
                </a:solidFill>
                <a:latin typeface="Frutiger 57Cn"/>
                <a:ea typeface="MS PGothic" pitchFamily="34" charset="-128"/>
              </a:rPr>
              <a:t>Intel KVM (Keyboard / Video / Mouse) Redirection supported with Intel Core i5 processor (</a:t>
            </a:r>
            <a:r>
              <a:rPr lang="en-US" sz="1100" dirty="0" err="1">
                <a:solidFill>
                  <a:schemeClr val="bg1">
                    <a:lumMod val="50000"/>
                  </a:schemeClr>
                </a:solidFill>
                <a:latin typeface="Frutiger 57Cn"/>
                <a:ea typeface="MS PGothic" pitchFamily="34" charset="-128"/>
              </a:rPr>
              <a:t>vPro</a:t>
            </a:r>
            <a:r>
              <a:rPr lang="en-US" sz="1100" dirty="0">
                <a:solidFill>
                  <a:schemeClr val="bg1">
                    <a:lumMod val="50000"/>
                  </a:schemeClr>
                </a:solidFill>
                <a:latin typeface="Frutiger 57Cn"/>
                <a:ea typeface="MS PGothic" pitchFamily="34" charset="-128"/>
              </a:rPr>
              <a:t>) – allows remote support associates to view and take action on POS systems as if they were in the store</a:t>
            </a:r>
          </a:p>
        </p:txBody>
      </p:sp>
      <p:pic>
        <p:nvPicPr>
          <p:cNvPr id="20" name="Picture 2" descr="C:\Users\jp160023\Documents\Feb 2013 Photo Shoot\82XRT Int Front View.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7553" y="921321"/>
            <a:ext cx="1337731" cy="1081797"/>
          </a:xfrm>
          <a:prstGeom prst="rect">
            <a:avLst/>
          </a:prstGeom>
          <a:noFill/>
          <a:extLst>
            <a:ext uri="{909E8E84-426E-40DD-AFC4-6F175D3DCCD1}">
              <a14:hiddenFill xmlns:a14="http://schemas.microsoft.com/office/drawing/2010/main">
                <a:solidFill>
                  <a:srgbClr val="FFFFFF"/>
                </a:solidFill>
              </a14:hiddenFill>
            </a:ext>
          </a:extLst>
        </p:spPr>
      </p:pic>
      <p:sp>
        <p:nvSpPr>
          <p:cNvPr id="19" name="AutoShape 4"/>
          <p:cNvSpPr>
            <a:spLocks noChangeArrowheads="1"/>
          </p:cNvSpPr>
          <p:nvPr/>
        </p:nvSpPr>
        <p:spPr bwMode="auto">
          <a:xfrm>
            <a:off x="602446" y="4413897"/>
            <a:ext cx="8477760" cy="39790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Advanced remote management capabilities reduce downtime and lower support costs</a:t>
            </a:r>
            <a:endParaRPr lang="en-US" dirty="0">
              <a:solidFill>
                <a:schemeClr val="bg1"/>
              </a:solidFill>
            </a:endParaRPr>
          </a:p>
        </p:txBody>
      </p:sp>
    </p:spTree>
    <p:extLst>
      <p:ext uri="{BB962C8B-B14F-4D97-AF65-F5344CB8AC3E}">
        <p14:creationId xmlns:p14="http://schemas.microsoft.com/office/powerpoint/2010/main" val="4970418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57740"/>
                                        </p:tgtEl>
                                        <p:attrNameLst>
                                          <p:attrName>style.visibility</p:attrName>
                                        </p:attrNameLst>
                                      </p:cBhvr>
                                      <p:to>
                                        <p:strVal val="visible"/>
                                      </p:to>
                                    </p:set>
                                    <p:animEffect transition="in" filter="wipe(right)">
                                      <p:cBhvr>
                                        <p:cTn id="7" dur="500"/>
                                        <p:tgtEl>
                                          <p:spTgt spid="457740"/>
                                        </p:tgtEl>
                                      </p:cBhvr>
                                    </p:animEffect>
                                  </p:childTnLst>
                                </p:cTn>
                              </p:par>
                              <p:par>
                                <p:cTn id="8" presetID="22" presetClass="entr" presetSubtype="2" fill="hold" nodeType="withEffect">
                                  <p:stCondLst>
                                    <p:cond delay="0"/>
                                  </p:stCondLst>
                                  <p:childTnLst>
                                    <p:set>
                                      <p:cBhvr>
                                        <p:cTn id="9" dur="1" fill="hold">
                                          <p:stCondLst>
                                            <p:cond delay="0"/>
                                          </p:stCondLst>
                                        </p:cTn>
                                        <p:tgtEl>
                                          <p:spTgt spid="457741"/>
                                        </p:tgtEl>
                                        <p:attrNameLst>
                                          <p:attrName>style.visibility</p:attrName>
                                        </p:attrNameLst>
                                      </p:cBhvr>
                                      <p:to>
                                        <p:strVal val="visible"/>
                                      </p:to>
                                    </p:set>
                                    <p:animEffect transition="in" filter="wipe(right)">
                                      <p:cBhvr>
                                        <p:cTn id="10" dur="500"/>
                                        <p:tgtEl>
                                          <p:spTgt spid="457741"/>
                                        </p:tgtEl>
                                      </p:cBhvr>
                                    </p:animEffect>
                                  </p:childTnLst>
                                </p:cTn>
                              </p:par>
                              <p:par>
                                <p:cTn id="11" presetID="22" presetClass="entr" presetSubtype="2" fill="hold" nodeType="withEffect">
                                  <p:stCondLst>
                                    <p:cond delay="0"/>
                                  </p:stCondLst>
                                  <p:childTnLst>
                                    <p:set>
                                      <p:cBhvr>
                                        <p:cTn id="12" dur="1" fill="hold">
                                          <p:stCondLst>
                                            <p:cond delay="0"/>
                                          </p:stCondLst>
                                        </p:cTn>
                                        <p:tgtEl>
                                          <p:spTgt spid="457735"/>
                                        </p:tgtEl>
                                        <p:attrNameLst>
                                          <p:attrName>style.visibility</p:attrName>
                                        </p:attrNameLst>
                                      </p:cBhvr>
                                      <p:to>
                                        <p:strVal val="visible"/>
                                      </p:to>
                                    </p:set>
                                    <p:animEffect transition="in" filter="wipe(right)">
                                      <p:cBhvr>
                                        <p:cTn id="13" dur="500"/>
                                        <p:tgtEl>
                                          <p:spTgt spid="45773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57734"/>
                                        </p:tgtEl>
                                        <p:attrNameLst>
                                          <p:attrName>style.visibility</p:attrName>
                                        </p:attrNameLst>
                                      </p:cBhvr>
                                      <p:to>
                                        <p:strVal val="visible"/>
                                      </p:to>
                                    </p:set>
                                    <p:animEffect transition="in" filter="wipe(right)">
                                      <p:cBhvr>
                                        <p:cTn id="16" dur="500"/>
                                        <p:tgtEl>
                                          <p:spTgt spid="457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4" grpId="0"/>
      <p:bldP spid="4577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14"/>
          <p:cNvSpPr txBox="1">
            <a:spLocks noChangeArrowheads="1"/>
          </p:cNvSpPr>
          <p:nvPr/>
        </p:nvSpPr>
        <p:spPr bwMode="auto">
          <a:xfrm>
            <a:off x="611188" y="123825"/>
            <a:ext cx="6840537" cy="696913"/>
          </a:xfrm>
          <a:prstGeom prst="rect">
            <a:avLst/>
          </a:prstGeom>
          <a:noFill/>
          <a:ln w="9525">
            <a:noFill/>
            <a:miter lim="800000"/>
            <a:headEnd/>
            <a:tailEnd/>
          </a:ln>
        </p:spPr>
        <p:txBody>
          <a:bodyPr>
            <a:spAutoFit/>
          </a:bodyPr>
          <a:lstStyle/>
          <a:p>
            <a:pPr>
              <a:lnSpc>
                <a:spcPct val="90000"/>
              </a:lnSpc>
            </a:pPr>
            <a:r>
              <a:rPr lang="en-US" sz="2800" b="1" dirty="0">
                <a:solidFill>
                  <a:srgbClr val="7F7F7F"/>
                </a:solidFill>
              </a:rPr>
              <a:t>NCR REALPOS 82</a:t>
            </a:r>
            <a:r>
              <a:rPr lang="en-US" sz="2000" i="1" dirty="0">
                <a:solidFill>
                  <a:srgbClr val="7F7F7F"/>
                </a:solidFill>
              </a:rPr>
              <a:t>XRT</a:t>
            </a:r>
            <a:endParaRPr lang="en-US" sz="2000" i="1" dirty="0">
              <a:solidFill>
                <a:srgbClr val="7F7F7F"/>
              </a:solidFill>
              <a:latin typeface="Frutiger 57Cn"/>
              <a:ea typeface="Frutiger 57Cn"/>
              <a:cs typeface="Frutiger 57Cn"/>
            </a:endParaRPr>
          </a:p>
          <a:p>
            <a:pPr>
              <a:lnSpc>
                <a:spcPct val="90000"/>
              </a:lnSpc>
            </a:pPr>
            <a:r>
              <a:rPr lang="en-US" sz="1600" dirty="0">
                <a:solidFill>
                  <a:srgbClr val="4DA93A"/>
                </a:solidFill>
                <a:latin typeface="Frutiger 57Cn"/>
                <a:ea typeface="R Frutiger Roman"/>
                <a:cs typeface="R Frutiger Roman"/>
              </a:rPr>
              <a:t>OPERATING SYSTEMS</a:t>
            </a:r>
          </a:p>
        </p:txBody>
      </p:sp>
      <p:graphicFrame>
        <p:nvGraphicFramePr>
          <p:cNvPr id="3537922" name="Group 2"/>
          <p:cNvGraphicFramePr>
            <a:graphicFrameLocks noGrp="1"/>
          </p:cNvGraphicFramePr>
          <p:nvPr/>
        </p:nvGraphicFramePr>
        <p:xfrm>
          <a:off x="4476750" y="1177925"/>
          <a:ext cx="4343400" cy="2689622"/>
        </p:xfrm>
        <a:graphic>
          <a:graphicData uri="http://schemas.openxmlformats.org/drawingml/2006/table">
            <a:tbl>
              <a:tblPr/>
              <a:tblGrid>
                <a:gridCol w="2590800"/>
                <a:gridCol w="1752600"/>
              </a:tblGrid>
              <a:tr h="342900">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400" b="1" i="0" u="none" strike="noStrike" cap="none" normalizeH="0" baseline="0" dirty="0" smtClean="0">
                          <a:ln>
                            <a:noFill/>
                          </a:ln>
                          <a:solidFill>
                            <a:schemeClr val="bg1"/>
                          </a:solidFill>
                          <a:effectLst/>
                          <a:latin typeface="Verdana" pitchFamily="34" charset="0"/>
                        </a:rPr>
                        <a:t>Microsoft</a:t>
                      </a: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99"/>
                    </a:solidFill>
                  </a:tcPr>
                </a:tc>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400" b="1" i="0" u="none" strike="noStrike" cap="none" normalizeH="0" baseline="0" smtClean="0">
                          <a:ln>
                            <a:noFill/>
                          </a:ln>
                          <a:solidFill>
                            <a:schemeClr val="bg1"/>
                          </a:solidFill>
                          <a:effectLst/>
                          <a:latin typeface="Verdana" pitchFamily="34" charset="0"/>
                        </a:rPr>
                        <a:t>Linux</a:t>
                      </a: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99"/>
                    </a:solidFill>
                  </a:tcPr>
                </a:tc>
              </a:tr>
              <a:tr h="2346722">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endParaRPr kumimoji="0" lang="en-US" sz="1100" b="0" i="0" u="none" strike="noStrike" cap="none" normalizeH="0" baseline="0" dirty="0" smtClean="0">
                        <a:ln>
                          <a:noFill/>
                        </a:ln>
                        <a:solidFill>
                          <a:srgbClr val="292929"/>
                        </a:solidFill>
                        <a:effectLst/>
                        <a:latin typeface="Verdana" pitchFamily="34" charset="0"/>
                      </a:endParaRP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endParaRPr kumimoji="0" lang="en-US" sz="1100" b="0" i="0" u="none" strike="noStrike" cap="none" normalizeH="0" baseline="0" dirty="0" smtClean="0">
                        <a:ln>
                          <a:noFill/>
                        </a:ln>
                        <a:solidFill>
                          <a:srgbClr val="292929"/>
                        </a:solidFill>
                        <a:effectLst/>
                        <a:latin typeface="Verdana" pitchFamily="34" charset="0"/>
                      </a:endParaRP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1998" name="Rectangle 13"/>
          <p:cNvSpPr>
            <a:spLocks noChangeArrowheads="1"/>
          </p:cNvSpPr>
          <p:nvPr/>
        </p:nvSpPr>
        <p:spPr bwMode="auto">
          <a:xfrm>
            <a:off x="611188" y="1284288"/>
            <a:ext cx="3673475" cy="1663700"/>
          </a:xfrm>
          <a:prstGeom prst="rect">
            <a:avLst/>
          </a:prstGeom>
          <a:noFill/>
          <a:ln w="9525">
            <a:noFill/>
            <a:miter lim="800000"/>
            <a:headEnd/>
            <a:tailEnd/>
          </a:ln>
        </p:spPr>
        <p:txBody>
          <a:bodyPr>
            <a:spAutoFit/>
          </a:bodyPr>
          <a:lstStyle/>
          <a:p>
            <a:pPr marL="228600" indent="-228600">
              <a:lnSpc>
                <a:spcPct val="120000"/>
              </a:lnSpc>
            </a:pPr>
            <a:r>
              <a:rPr lang="en-US" sz="1600" b="1" dirty="0">
                <a:solidFill>
                  <a:schemeClr val="bg1">
                    <a:lumMod val="50000"/>
                  </a:schemeClr>
                </a:solidFill>
                <a:latin typeface="Frutiger 57Cn"/>
              </a:rPr>
              <a:t>CHOICE OF OPERATING SYSTEMS </a:t>
            </a:r>
          </a:p>
          <a:p>
            <a:pPr marL="228600" indent="-228600">
              <a:lnSpc>
                <a:spcPct val="120000"/>
              </a:lnSpc>
              <a:buFontTx/>
              <a:buChar char="•"/>
            </a:pPr>
            <a:r>
              <a:rPr lang="en-US" sz="1400" dirty="0">
                <a:solidFill>
                  <a:schemeClr val="bg1">
                    <a:lumMod val="50000"/>
                  </a:schemeClr>
                </a:solidFill>
                <a:latin typeface="Frutiger 57Cn"/>
              </a:rPr>
              <a:t>Microsoft Windows (32/64 Bit Versions)</a:t>
            </a:r>
          </a:p>
          <a:p>
            <a:pPr marL="228600" indent="-228600">
              <a:lnSpc>
                <a:spcPct val="120000"/>
              </a:lnSpc>
              <a:buFontTx/>
              <a:buChar char="•"/>
            </a:pPr>
            <a:r>
              <a:rPr lang="en-US" sz="1400" dirty="0" err="1">
                <a:solidFill>
                  <a:schemeClr val="bg1">
                    <a:lumMod val="50000"/>
                  </a:schemeClr>
                </a:solidFill>
                <a:latin typeface="Frutiger 57Cn"/>
              </a:rPr>
              <a:t>SuSE</a:t>
            </a:r>
            <a:r>
              <a:rPr lang="en-US" sz="1400" dirty="0">
                <a:solidFill>
                  <a:schemeClr val="bg1">
                    <a:lumMod val="50000"/>
                  </a:schemeClr>
                </a:solidFill>
                <a:latin typeface="Frutiger 57Cn"/>
              </a:rPr>
              <a:t> Linux (SLEPOS 11)   </a:t>
            </a:r>
          </a:p>
          <a:p>
            <a:pPr marL="228600" indent="-228600">
              <a:lnSpc>
                <a:spcPct val="120000"/>
              </a:lnSpc>
              <a:buFontTx/>
              <a:buChar char="•"/>
            </a:pPr>
            <a:r>
              <a:rPr lang="en-US" sz="1400" dirty="0">
                <a:solidFill>
                  <a:schemeClr val="bg1">
                    <a:lumMod val="50000"/>
                  </a:schemeClr>
                </a:solidFill>
                <a:latin typeface="Frutiger 57Cn"/>
              </a:rPr>
              <a:t>Pre-loaded options</a:t>
            </a:r>
          </a:p>
          <a:p>
            <a:pPr marL="228600" indent="-228600">
              <a:lnSpc>
                <a:spcPct val="120000"/>
              </a:lnSpc>
              <a:buFontTx/>
              <a:buChar char="•"/>
            </a:pPr>
            <a:r>
              <a:rPr lang="en-US" sz="1400" dirty="0">
                <a:solidFill>
                  <a:schemeClr val="bg1">
                    <a:lumMod val="50000"/>
                  </a:schemeClr>
                </a:solidFill>
                <a:latin typeface="Frutiger 57Cn"/>
              </a:rPr>
              <a:t>NCR OPOS and </a:t>
            </a:r>
            <a:r>
              <a:rPr lang="en-US" sz="1400" dirty="0" err="1">
                <a:solidFill>
                  <a:schemeClr val="bg1">
                    <a:lumMod val="50000"/>
                  </a:schemeClr>
                </a:solidFill>
                <a:latin typeface="Frutiger 57Cn"/>
              </a:rPr>
              <a:t>JavaPOS</a:t>
            </a:r>
            <a:endParaRPr lang="en-US" sz="1400" dirty="0">
              <a:solidFill>
                <a:schemeClr val="bg1">
                  <a:lumMod val="50000"/>
                </a:schemeClr>
              </a:solidFill>
              <a:latin typeface="Frutiger 57Cn"/>
            </a:endParaRPr>
          </a:p>
          <a:p>
            <a:pPr marL="228600" indent="-228600">
              <a:lnSpc>
                <a:spcPct val="120000"/>
              </a:lnSpc>
            </a:pPr>
            <a:endParaRPr lang="en-US" sz="1400" dirty="0">
              <a:solidFill>
                <a:srgbClr val="7F7F7F"/>
              </a:solidFill>
              <a:latin typeface="Frutiger 57Cn"/>
            </a:endParaRPr>
          </a:p>
        </p:txBody>
      </p:sp>
      <p:pic>
        <p:nvPicPr>
          <p:cNvPr id="41999" name="Picture 15" descr="suse_2color"/>
          <p:cNvPicPr>
            <a:picLocks noChangeAspect="1" noChangeArrowheads="1"/>
          </p:cNvPicPr>
          <p:nvPr/>
        </p:nvPicPr>
        <p:blipFill>
          <a:blip r:embed="rId3"/>
          <a:srcRect/>
          <a:stretch>
            <a:fillRect/>
          </a:stretch>
        </p:blipFill>
        <p:spPr bwMode="auto">
          <a:xfrm>
            <a:off x="7270750" y="2206625"/>
            <a:ext cx="1371600" cy="735013"/>
          </a:xfrm>
          <a:prstGeom prst="rect">
            <a:avLst/>
          </a:prstGeom>
          <a:noFill/>
          <a:ln w="9525">
            <a:noFill/>
            <a:miter lim="800000"/>
            <a:headEnd/>
            <a:tailEnd/>
          </a:ln>
        </p:spPr>
      </p:pic>
      <p:pic>
        <p:nvPicPr>
          <p:cNvPr id="42000" name="Picture 16" descr="0004logo"/>
          <p:cNvPicPr>
            <a:picLocks noChangeAspect="1" noChangeArrowheads="1"/>
          </p:cNvPicPr>
          <p:nvPr/>
        </p:nvPicPr>
        <p:blipFill>
          <a:blip r:embed="rId4">
            <a:clrChange>
              <a:clrFrom>
                <a:srgbClr val="FCFEFC"/>
              </a:clrFrom>
              <a:clrTo>
                <a:srgbClr val="FCFEFC">
                  <a:alpha val="0"/>
                </a:srgbClr>
              </a:clrTo>
            </a:clrChange>
          </a:blip>
          <a:srcRect/>
          <a:stretch>
            <a:fillRect/>
          </a:stretch>
        </p:blipFill>
        <p:spPr bwMode="auto">
          <a:xfrm>
            <a:off x="4787900" y="3084513"/>
            <a:ext cx="1143000" cy="622300"/>
          </a:xfrm>
          <a:prstGeom prst="rect">
            <a:avLst/>
          </a:prstGeom>
          <a:noFill/>
          <a:ln w="9525">
            <a:noFill/>
            <a:miter lim="800000"/>
            <a:headEnd/>
            <a:tailEnd/>
          </a:ln>
        </p:spPr>
      </p:pic>
      <p:pic>
        <p:nvPicPr>
          <p:cNvPr id="42002" name="Picture 19" descr="POSReady"/>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572000" y="2579688"/>
            <a:ext cx="2362200" cy="369887"/>
          </a:xfrm>
          <a:prstGeom prst="rect">
            <a:avLst/>
          </a:prstGeom>
          <a:noFill/>
          <a:ln w="9525">
            <a:noFill/>
            <a:miter lim="800000"/>
            <a:headEnd/>
            <a:tailEnd/>
          </a:ln>
        </p:spPr>
      </p:pic>
      <p:pic>
        <p:nvPicPr>
          <p:cNvPr id="42003" name="Picture 20" descr="WinEmbed-POSReady7_h_rgb"/>
          <p:cNvPicPr>
            <a:picLocks noChangeAspect="1" noChangeArrowheads="1"/>
          </p:cNvPicPr>
          <p:nvPr/>
        </p:nvPicPr>
        <p:blipFill>
          <a:blip r:embed="rId6"/>
          <a:srcRect/>
          <a:stretch>
            <a:fillRect/>
          </a:stretch>
        </p:blipFill>
        <p:spPr bwMode="auto">
          <a:xfrm>
            <a:off x="4572000" y="1644650"/>
            <a:ext cx="2438400" cy="323850"/>
          </a:xfrm>
          <a:prstGeom prst="rect">
            <a:avLst/>
          </a:prstGeom>
          <a:noFill/>
          <a:ln w="9525">
            <a:noFill/>
            <a:miter lim="800000"/>
            <a:headEnd/>
            <a:tailEnd/>
          </a:ln>
        </p:spPr>
      </p:pic>
      <p:pic>
        <p:nvPicPr>
          <p:cNvPr id="42004" name="Picture 2" descr="C:\Users\AC128316\Documents\Marketing\Logo\Gold Partner\Gold Partner Logo gif.gif"/>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042988" y="2868613"/>
            <a:ext cx="2936875" cy="819150"/>
          </a:xfrm>
          <a:prstGeom prst="rect">
            <a:avLst/>
          </a:prstGeom>
          <a:noFill/>
          <a:ln w="9525">
            <a:noFill/>
            <a:miter lim="800000"/>
            <a:headEnd/>
            <a:tailEnd/>
          </a:ln>
        </p:spPr>
      </p:pic>
      <p:pic>
        <p:nvPicPr>
          <p:cNvPr id="42005" name="Picture 2"/>
          <p:cNvPicPr>
            <a:picLocks noChangeAspect="1" noChangeArrowheads="1"/>
          </p:cNvPicPr>
          <p:nvPr/>
        </p:nvPicPr>
        <p:blipFill>
          <a:blip r:embed="rId8">
            <a:clrChange>
              <a:clrFrom>
                <a:srgbClr val="FFFFFF"/>
              </a:clrFrom>
              <a:clrTo>
                <a:srgbClr val="FFFFFF">
                  <a:alpha val="0"/>
                </a:srgbClr>
              </a:clrTo>
            </a:clrChange>
          </a:blip>
          <a:srcRect l="10172" t="30472" r="11482" b="23868"/>
          <a:stretch>
            <a:fillRect/>
          </a:stretch>
        </p:blipFill>
        <p:spPr bwMode="auto">
          <a:xfrm>
            <a:off x="4572000" y="2076450"/>
            <a:ext cx="1574800" cy="403225"/>
          </a:xfrm>
          <a:prstGeom prst="rect">
            <a:avLst/>
          </a:prstGeom>
          <a:noFill/>
          <a:ln w="9525">
            <a:noFill/>
            <a:miter lim="800000"/>
            <a:headEnd/>
            <a:tailEnd/>
          </a:ln>
        </p:spPr>
      </p:pic>
      <p:sp>
        <p:nvSpPr>
          <p:cNvPr id="42006" name="Text Box 25"/>
          <p:cNvSpPr txBox="1">
            <a:spLocks noChangeArrowheads="1"/>
          </p:cNvSpPr>
          <p:nvPr/>
        </p:nvSpPr>
        <p:spPr bwMode="auto">
          <a:xfrm>
            <a:off x="5795963" y="1787525"/>
            <a:ext cx="1223962" cy="255588"/>
          </a:xfrm>
          <a:prstGeom prst="rect">
            <a:avLst/>
          </a:prstGeom>
          <a:noFill/>
          <a:ln w="9525" algn="ctr">
            <a:noFill/>
            <a:miter lim="800000"/>
            <a:headEnd/>
            <a:tailEnd/>
          </a:ln>
        </p:spPr>
        <p:txBody>
          <a:bodyPr>
            <a:spAutoFit/>
          </a:bodyPr>
          <a:lstStyle/>
          <a:p>
            <a:pPr marL="228600" indent="-228600">
              <a:lnSpc>
                <a:spcPct val="120000"/>
              </a:lnSpc>
            </a:pPr>
            <a:r>
              <a:rPr lang="en-US" sz="900" b="1">
                <a:latin typeface="Frutiger 57Cn"/>
              </a:rPr>
              <a:t>(32-Bit and 64-Bit)</a:t>
            </a:r>
          </a:p>
        </p:txBody>
      </p:sp>
      <p:sp>
        <p:nvSpPr>
          <p:cNvPr id="42007" name="Text Box 26"/>
          <p:cNvSpPr txBox="1">
            <a:spLocks noChangeArrowheads="1"/>
          </p:cNvSpPr>
          <p:nvPr/>
        </p:nvSpPr>
        <p:spPr bwMode="auto">
          <a:xfrm>
            <a:off x="5795963" y="2252663"/>
            <a:ext cx="1223962" cy="255587"/>
          </a:xfrm>
          <a:prstGeom prst="rect">
            <a:avLst/>
          </a:prstGeom>
          <a:noFill/>
          <a:ln w="9525" algn="ctr">
            <a:noFill/>
            <a:miter lim="800000"/>
            <a:headEnd/>
            <a:tailEnd/>
          </a:ln>
        </p:spPr>
        <p:txBody>
          <a:bodyPr>
            <a:spAutoFit/>
          </a:bodyPr>
          <a:lstStyle/>
          <a:p>
            <a:pPr marL="228600" indent="-228600">
              <a:lnSpc>
                <a:spcPct val="120000"/>
              </a:lnSpc>
            </a:pPr>
            <a:r>
              <a:rPr lang="en-US" sz="900" b="1">
                <a:latin typeface="Frutiger 57Cn"/>
              </a:rPr>
              <a:t>(32-Bit and 64-Bit)</a:t>
            </a:r>
          </a:p>
        </p:txBody>
      </p:sp>
      <p:sp>
        <p:nvSpPr>
          <p:cNvPr id="14" name="AutoShape 4"/>
          <p:cNvSpPr>
            <a:spLocks noChangeArrowheads="1"/>
          </p:cNvSpPr>
          <p:nvPr/>
        </p:nvSpPr>
        <p:spPr bwMode="auto">
          <a:xfrm>
            <a:off x="667783" y="4098994"/>
            <a:ext cx="8240233" cy="696337"/>
          </a:xfrm>
          <a:prstGeom prst="roundRect">
            <a:avLst>
              <a:gd name="adj" fmla="val 12718"/>
            </a:avLst>
          </a:prstGeom>
          <a:solidFill>
            <a:srgbClr val="4DA93A"/>
          </a:solidFill>
          <a:ln w="9525" algn="ctr">
            <a:noFill/>
            <a:round/>
            <a:headEnd/>
            <a:tailEnd/>
          </a:ln>
        </p:spPr>
        <p:txBody>
          <a:bodyPr wrap="square" anchor="ctr">
            <a:spAutoFit/>
          </a:bodyPr>
          <a:lstStyle/>
          <a:p>
            <a:pPr algn="ctr"/>
            <a:r>
              <a:rPr lang="en-US" dirty="0" smtClean="0">
                <a:solidFill>
                  <a:schemeClr val="bg1"/>
                </a:solidFill>
              </a:rPr>
              <a:t>Open platform support software solutions for Windows and Linux with a robust platform software suite for ease of integration</a:t>
            </a:r>
            <a:endParaRPr lang="en-US" dirty="0">
              <a:solidFill>
                <a:schemeClr val="bg1"/>
              </a:solidFill>
            </a:endParaRPr>
          </a:p>
        </p:txBody>
      </p:sp>
    </p:spTree>
    <p:extLst>
      <p:ext uri="{BB962C8B-B14F-4D97-AF65-F5344CB8AC3E}">
        <p14:creationId xmlns:p14="http://schemas.microsoft.com/office/powerpoint/2010/main" val="2373859803"/>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528638" y="976313"/>
            <a:ext cx="2747962" cy="3016250"/>
          </a:xfrm>
          <a:prstGeom prst="rect">
            <a:avLst/>
          </a:prstGeom>
          <a:noFill/>
          <a:ln>
            <a:noFill/>
          </a:ln>
          <a:effectLst/>
          <a:extLst/>
        </p:spPr>
        <p:txBody>
          <a:bodyPr>
            <a:spAutoFit/>
          </a:bodyPr>
          <a:lstStyle/>
          <a:p>
            <a:pPr marL="342900" lvl="1" indent="-228600" fontAlgn="auto">
              <a:spcBef>
                <a:spcPts val="0"/>
              </a:spcBef>
              <a:spcAft>
                <a:spcPts val="0"/>
              </a:spcAft>
              <a:defRPr/>
            </a:pPr>
            <a:r>
              <a:rPr lang="en-US" sz="1600" b="1" dirty="0">
                <a:solidFill>
                  <a:schemeClr val="bg1">
                    <a:lumMod val="50000"/>
                  </a:schemeClr>
                </a:solidFill>
                <a:latin typeface="Frutiger 57Cn"/>
                <a:cs typeface="Arial" pitchFamily="34" charset="0"/>
              </a:rPr>
              <a:t>THINGS TO</a:t>
            </a:r>
          </a:p>
          <a:p>
            <a:pPr marL="342900" lvl="1" indent="-228600" fontAlgn="auto">
              <a:spcBef>
                <a:spcPts val="0"/>
              </a:spcBef>
              <a:spcAft>
                <a:spcPts val="0"/>
              </a:spcAft>
              <a:defRPr/>
            </a:pPr>
            <a:r>
              <a:rPr lang="en-US" sz="1600" b="1" dirty="0">
                <a:solidFill>
                  <a:schemeClr val="bg1">
                    <a:lumMod val="50000"/>
                  </a:schemeClr>
                </a:solidFill>
                <a:latin typeface="Frutiger 57Cn"/>
                <a:cs typeface="Arial" pitchFamily="34" charset="0"/>
              </a:rPr>
              <a:t>CONSIDER FOR </a:t>
            </a:r>
          </a:p>
          <a:p>
            <a:pPr marL="342900" lvl="1" indent="-228600" fontAlgn="auto">
              <a:spcBef>
                <a:spcPts val="0"/>
              </a:spcBef>
              <a:spcAft>
                <a:spcPts val="0"/>
              </a:spcAft>
              <a:defRPr/>
            </a:pPr>
            <a:r>
              <a:rPr lang="en-US" sz="1600" b="1" dirty="0">
                <a:solidFill>
                  <a:schemeClr val="bg1">
                    <a:lumMod val="50000"/>
                  </a:schemeClr>
                </a:solidFill>
                <a:latin typeface="Frutiger 57Cn"/>
                <a:cs typeface="Arial" pitchFamily="34" charset="0"/>
              </a:rPr>
              <a:t>NEXT PURCHASE</a:t>
            </a:r>
          </a:p>
          <a:p>
            <a:pPr marL="342900" lvl="1" indent="-228600" fontAlgn="auto">
              <a:spcBef>
                <a:spcPts val="0"/>
              </a:spcBef>
              <a:spcAft>
                <a:spcPts val="0"/>
              </a:spcAft>
              <a:defRPr/>
            </a:pPr>
            <a:endParaRPr lang="en-US" sz="1600" b="1" dirty="0">
              <a:solidFill>
                <a:schemeClr val="bg1">
                  <a:lumMod val="50000"/>
                </a:schemeClr>
              </a:solidFill>
              <a:latin typeface="Frutiger 57Cn"/>
              <a:cs typeface="Arial" pitchFamily="34" charset="0"/>
            </a:endParaRPr>
          </a:p>
          <a:p>
            <a:pPr marL="342900" lvl="1" indent="-228600" fontAlgn="auto">
              <a:spcBef>
                <a:spcPts val="0"/>
              </a:spcBef>
              <a:spcAft>
                <a:spcPts val="0"/>
              </a:spcAft>
              <a:buFontTx/>
              <a:buChar char="•"/>
              <a:defRPr/>
            </a:pPr>
            <a:r>
              <a:rPr lang="en-US" sz="1400" dirty="0">
                <a:solidFill>
                  <a:schemeClr val="bg1">
                    <a:lumMod val="50000"/>
                  </a:schemeClr>
                </a:solidFill>
                <a:latin typeface="Frutiger 57Cn"/>
                <a:cs typeface="Arial" pitchFamily="34" charset="0"/>
              </a:rPr>
              <a:t>How will you  realize your vision for POS?</a:t>
            </a:r>
          </a:p>
          <a:p>
            <a:pPr marL="342900" lvl="1" indent="-228600" fontAlgn="auto">
              <a:spcBef>
                <a:spcPts val="0"/>
              </a:spcBef>
              <a:spcAft>
                <a:spcPts val="0"/>
              </a:spcAft>
              <a:buFontTx/>
              <a:buChar char="•"/>
              <a:defRPr/>
            </a:pPr>
            <a:endParaRPr lang="en-US" sz="1400" dirty="0">
              <a:solidFill>
                <a:schemeClr val="bg1">
                  <a:lumMod val="50000"/>
                </a:schemeClr>
              </a:solidFill>
              <a:latin typeface="Frutiger 57Cn"/>
              <a:cs typeface="Arial" pitchFamily="34" charset="0"/>
            </a:endParaRPr>
          </a:p>
          <a:p>
            <a:pPr marL="342900" lvl="1" indent="-228600" fontAlgn="auto">
              <a:spcBef>
                <a:spcPts val="0"/>
              </a:spcBef>
              <a:spcAft>
                <a:spcPts val="0"/>
              </a:spcAft>
              <a:buFontTx/>
              <a:buChar char="•"/>
              <a:defRPr/>
            </a:pPr>
            <a:r>
              <a:rPr lang="en-US" sz="1400" dirty="0">
                <a:solidFill>
                  <a:schemeClr val="bg1">
                    <a:lumMod val="50000"/>
                  </a:schemeClr>
                </a:solidFill>
                <a:latin typeface="Frutiger 57Cn"/>
                <a:cs typeface="Arial" pitchFamily="34" charset="0"/>
              </a:rPr>
              <a:t>Which platform offers the longest horizon &amp; greatest investment protection?</a:t>
            </a:r>
          </a:p>
          <a:p>
            <a:pPr marL="342900" lvl="1" indent="-228600" fontAlgn="auto">
              <a:spcBef>
                <a:spcPts val="0"/>
              </a:spcBef>
              <a:spcAft>
                <a:spcPts val="0"/>
              </a:spcAft>
              <a:defRPr/>
            </a:pPr>
            <a:endParaRPr lang="en-US" sz="1400" dirty="0">
              <a:solidFill>
                <a:schemeClr val="bg1">
                  <a:lumMod val="50000"/>
                </a:schemeClr>
              </a:solidFill>
              <a:latin typeface="Frutiger 57Cn"/>
              <a:cs typeface="Arial" pitchFamily="34" charset="0"/>
            </a:endParaRPr>
          </a:p>
          <a:p>
            <a:pPr marL="342900" lvl="1" indent="-228600" fontAlgn="auto">
              <a:spcBef>
                <a:spcPts val="0"/>
              </a:spcBef>
              <a:spcAft>
                <a:spcPts val="0"/>
              </a:spcAft>
              <a:buFontTx/>
              <a:buChar char="•"/>
              <a:defRPr/>
            </a:pPr>
            <a:r>
              <a:rPr lang="en-US" sz="1400" dirty="0">
                <a:solidFill>
                  <a:schemeClr val="bg1">
                    <a:lumMod val="50000"/>
                  </a:schemeClr>
                </a:solidFill>
                <a:latin typeface="Frutiger 57Cn"/>
                <a:cs typeface="Arial" pitchFamily="34" charset="0"/>
              </a:rPr>
              <a:t>Which platform will help you reduce TCO?</a:t>
            </a:r>
          </a:p>
        </p:txBody>
      </p:sp>
      <p:graphicFrame>
        <p:nvGraphicFramePr>
          <p:cNvPr id="153603" name="Group 3"/>
          <p:cNvGraphicFramePr>
            <a:graphicFrameLocks noGrp="1"/>
          </p:cNvGraphicFramePr>
          <p:nvPr>
            <p:extLst>
              <p:ext uri="{D42A27DB-BD31-4B8C-83A1-F6EECF244321}">
                <p14:modId xmlns:p14="http://schemas.microsoft.com/office/powerpoint/2010/main" val="3616994193"/>
              </p:ext>
            </p:extLst>
          </p:nvPr>
        </p:nvGraphicFramePr>
        <p:xfrm>
          <a:off x="3348038" y="914400"/>
          <a:ext cx="5486400" cy="3460610"/>
        </p:xfrm>
        <a:graphic>
          <a:graphicData uri="http://schemas.openxmlformats.org/drawingml/2006/table">
            <a:tbl>
              <a:tblPr/>
              <a:tblGrid>
                <a:gridCol w="1985962"/>
                <a:gridCol w="2438400"/>
                <a:gridCol w="1062038"/>
              </a:tblGrid>
              <a:tr h="251258">
                <a:tc gridSpan="3">
                  <a:txBody>
                    <a:bodyPr/>
                    <a:lstStyle/>
                    <a:p>
                      <a:pPr marL="0" marR="0" lvl="0" indent="0" algn="ctr" defTabSz="914400" rtl="0" eaLnBrk="0" fontAlgn="ctr" latinLnBrk="0" hangingPunct="0">
                        <a:lnSpc>
                          <a:spcPct val="100000"/>
                        </a:lnSpc>
                        <a:spcBef>
                          <a:spcPts val="600"/>
                        </a:spcBef>
                        <a:spcAft>
                          <a:spcPts val="600"/>
                        </a:spcAft>
                        <a:buClrTx/>
                        <a:buSzTx/>
                        <a:buFont typeface="Arial" charset="0"/>
                        <a:buNone/>
                        <a:tabLst/>
                      </a:pPr>
                      <a:r>
                        <a:rPr kumimoji="0" lang="en-US" sz="1100" b="1" i="0" u="none" strike="noStrike" cap="none" normalizeH="0" baseline="0" dirty="0" smtClean="0">
                          <a:ln>
                            <a:noFill/>
                          </a:ln>
                          <a:solidFill>
                            <a:schemeClr val="bg1"/>
                          </a:solidFill>
                          <a:effectLst/>
                          <a:latin typeface="Frutiger 57Cn"/>
                        </a:rPr>
                        <a:t>Checklist</a:t>
                      </a:r>
                    </a:p>
                  </a:txBody>
                  <a:tcPr marT="34295" marB="34295"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hMerge="1">
                  <a:txBody>
                    <a:bodyPr/>
                    <a:lstStyle/>
                    <a:p>
                      <a:endParaRPr lang="en-US"/>
                    </a:p>
                  </a:txBody>
                  <a:tcPr/>
                </a:tc>
                <a:tc hMerge="1">
                  <a:txBody>
                    <a:bodyPr/>
                    <a:lstStyle/>
                    <a:p>
                      <a:endParaRPr lang="en-US"/>
                    </a:p>
                  </a:txBody>
                  <a:tcPr/>
                </a:tc>
              </a:tr>
              <a:tr h="525853">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Frutiger 57Cn"/>
                        </a:rPr>
                        <a:t>Exceptional Configuration Flexibility</a:t>
                      </a:r>
                    </a:p>
                  </a:txBody>
                  <a:tcPr marT="34295" marB="34295"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Workstation or Server</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Modular or Integrated </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Color options </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Family of </a:t>
                      </a:r>
                      <a:r>
                        <a:rPr kumimoji="0" lang="en-US" sz="800" b="0" i="0" u="none" strike="noStrike" cap="none" normalizeH="0" baseline="0" dirty="0" err="1" smtClean="0">
                          <a:ln>
                            <a:noFill/>
                          </a:ln>
                          <a:solidFill>
                            <a:schemeClr val="bg1">
                              <a:lumMod val="50000"/>
                            </a:schemeClr>
                          </a:solidFill>
                          <a:effectLst/>
                          <a:latin typeface="Frutiger 57Cn"/>
                        </a:rPr>
                        <a:t>RealPOS</a:t>
                      </a:r>
                      <a:r>
                        <a:rPr kumimoji="0" lang="en-US" sz="800" b="0" i="0" u="none" strike="noStrike" cap="none" normalizeH="0" baseline="0" dirty="0" smtClean="0">
                          <a:ln>
                            <a:noFill/>
                          </a:ln>
                          <a:solidFill>
                            <a:schemeClr val="bg1">
                              <a:lumMod val="50000"/>
                            </a:schemeClr>
                          </a:solidFill>
                          <a:effectLst/>
                          <a:latin typeface="Frutiger 57Cn"/>
                        </a:rPr>
                        <a:t> Peripherals</a:t>
                      </a:r>
                    </a:p>
                  </a:txBody>
                  <a:tcPr marT="34295" marB="3429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ctr" latinLnBrk="0" hangingPunct="0">
                        <a:lnSpc>
                          <a:spcPct val="100000"/>
                        </a:lnSpc>
                        <a:spcBef>
                          <a:spcPts val="600"/>
                        </a:spcBef>
                        <a:spcAft>
                          <a:spcPts val="600"/>
                        </a:spcAft>
                        <a:buClrTx/>
                        <a:buSzTx/>
                        <a:buFont typeface="Arial" charset="0"/>
                        <a:buNone/>
                        <a:tabLst/>
                      </a:pPr>
                      <a:endParaRPr kumimoji="0" lang="en-US" sz="800" b="0" i="0" u="none" strike="noStrike" cap="none" normalizeH="0" baseline="0" smtClean="0">
                        <a:ln>
                          <a:noFill/>
                        </a:ln>
                        <a:solidFill>
                          <a:srgbClr val="292929"/>
                        </a:solidFill>
                        <a:effectLst/>
                        <a:latin typeface="Frutiger 57Cn"/>
                      </a:endParaRPr>
                    </a:p>
                  </a:txBody>
                  <a:tcPr marT="34295" marB="34295"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1580">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Frutiger 57Cn"/>
                        </a:rPr>
                        <a:t>Extreme Performance and Scalability</a:t>
                      </a:r>
                    </a:p>
                  </a:txBody>
                  <a:tcPr marT="34295" marB="34295"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Core i5-2400</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Core i3-2120</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Pentium G850</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Celeron G540</a:t>
                      </a:r>
                    </a:p>
                  </a:txBody>
                  <a:tcPr marT="34295" marB="3429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ctr" latinLnBrk="0" hangingPunct="0">
                        <a:lnSpc>
                          <a:spcPct val="100000"/>
                        </a:lnSpc>
                        <a:spcBef>
                          <a:spcPts val="600"/>
                        </a:spcBef>
                        <a:spcAft>
                          <a:spcPts val="600"/>
                        </a:spcAft>
                        <a:buClrTx/>
                        <a:buSzTx/>
                        <a:buFont typeface="Arial" charset="0"/>
                        <a:buNone/>
                        <a:tabLst/>
                      </a:pPr>
                      <a:endParaRPr kumimoji="0" lang="en-US" sz="800" b="0" i="0" u="none" strike="noStrike" cap="none" normalizeH="0" baseline="0" dirty="0" smtClean="0">
                        <a:ln>
                          <a:noFill/>
                        </a:ln>
                        <a:solidFill>
                          <a:srgbClr val="292929"/>
                        </a:solidFill>
                        <a:effectLst/>
                        <a:latin typeface="Frutiger 57Cn"/>
                      </a:endParaRPr>
                    </a:p>
                  </a:txBody>
                  <a:tcPr marT="34295" marB="34295"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57264">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Frutiger 57Cn"/>
                        </a:rPr>
                        <a:t>Maximum Expansion and Connectivity</a:t>
                      </a:r>
                    </a:p>
                  </a:txBody>
                  <a:tcPr marT="34295" marB="34295"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Single or Dual Disk Drives </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On-board RAID</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Powered Peripheral Connectivity</a:t>
                      </a:r>
                    </a:p>
                  </a:txBody>
                  <a:tcPr marT="34295" marB="3429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ctr" latinLnBrk="0" hangingPunct="0">
                        <a:lnSpc>
                          <a:spcPct val="100000"/>
                        </a:lnSpc>
                        <a:spcBef>
                          <a:spcPts val="600"/>
                        </a:spcBef>
                        <a:spcAft>
                          <a:spcPts val="600"/>
                        </a:spcAft>
                        <a:buClrTx/>
                        <a:buSzTx/>
                        <a:buFont typeface="Arial" charset="0"/>
                        <a:buNone/>
                        <a:tabLst/>
                      </a:pPr>
                      <a:endParaRPr kumimoji="0" lang="en-US" sz="800" b="0" i="0" u="none" strike="noStrike" cap="none" normalizeH="0" baseline="0" dirty="0" smtClean="0">
                        <a:ln>
                          <a:noFill/>
                        </a:ln>
                        <a:solidFill>
                          <a:srgbClr val="292929"/>
                        </a:solidFill>
                        <a:effectLst/>
                        <a:latin typeface="Frutiger 57Cn"/>
                      </a:endParaRPr>
                    </a:p>
                  </a:txBody>
                  <a:tcPr marT="34295" marB="34295"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42947">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Frutiger 57Cn"/>
                        </a:rPr>
                        <a:t>Purpose Built for Retail</a:t>
                      </a:r>
                    </a:p>
                  </a:txBody>
                  <a:tcPr marT="34295" marB="34295"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Retail Hardened for Harsh Environments</a:t>
                      </a:r>
                    </a:p>
                  </a:txBody>
                  <a:tcPr marT="34295" marB="3429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ctr" latinLnBrk="0" hangingPunct="0">
                        <a:lnSpc>
                          <a:spcPct val="100000"/>
                        </a:lnSpc>
                        <a:spcBef>
                          <a:spcPts val="600"/>
                        </a:spcBef>
                        <a:spcAft>
                          <a:spcPts val="600"/>
                        </a:spcAft>
                        <a:buClrTx/>
                        <a:buSzTx/>
                        <a:buFont typeface="Arial" charset="0"/>
                        <a:buNone/>
                        <a:tabLst/>
                      </a:pPr>
                      <a:endParaRPr kumimoji="0" lang="en-US" sz="800" b="0" i="0" u="none" strike="noStrike" cap="none" normalizeH="0" baseline="0" smtClean="0">
                        <a:ln>
                          <a:noFill/>
                        </a:ln>
                        <a:solidFill>
                          <a:srgbClr val="292929"/>
                        </a:solidFill>
                        <a:effectLst/>
                        <a:latin typeface="Frutiger 57Cn"/>
                      </a:endParaRPr>
                    </a:p>
                  </a:txBody>
                  <a:tcPr marT="34295" marB="34295"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81079">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Frutiger 57Cn"/>
                        </a:rPr>
                        <a:t>Industry-Leading Serviceability</a:t>
                      </a:r>
                    </a:p>
                  </a:txBody>
                  <a:tcPr marT="34295" marB="34295"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EZ-Glide Design</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Front Access Hard Drives</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Tool-free Access to Components</a:t>
                      </a:r>
                    </a:p>
                  </a:txBody>
                  <a:tcPr marT="34295" marB="3429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ctr" latinLnBrk="0" hangingPunct="0">
                        <a:lnSpc>
                          <a:spcPct val="100000"/>
                        </a:lnSpc>
                        <a:spcBef>
                          <a:spcPts val="600"/>
                        </a:spcBef>
                        <a:spcAft>
                          <a:spcPts val="600"/>
                        </a:spcAft>
                        <a:buClrTx/>
                        <a:buSzTx/>
                        <a:buFont typeface="Arial" charset="0"/>
                        <a:buNone/>
                        <a:tabLst/>
                      </a:pPr>
                      <a:endParaRPr kumimoji="0" lang="en-US" sz="800" b="0" i="0" u="none" strike="noStrike" cap="none" normalizeH="0" baseline="0" dirty="0" smtClean="0">
                        <a:ln>
                          <a:noFill/>
                        </a:ln>
                        <a:solidFill>
                          <a:srgbClr val="292929"/>
                        </a:solidFill>
                        <a:effectLst/>
                        <a:latin typeface="Frutiger 57Cn"/>
                      </a:endParaRPr>
                    </a:p>
                  </a:txBody>
                  <a:tcPr marT="34295" marB="34295"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00106">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Frutiger 57Cn"/>
                        </a:rPr>
                        <a:t>Enhanced Systems Manageability</a:t>
                      </a:r>
                    </a:p>
                  </a:txBody>
                  <a:tcPr marT="34295" marB="34295"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Intel AMT, NCR RSM,</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Enhanced Local Diagnostics</a:t>
                      </a:r>
                    </a:p>
                  </a:txBody>
                  <a:tcPr marT="34295" marB="3429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ctr" latinLnBrk="0" hangingPunct="0">
                        <a:lnSpc>
                          <a:spcPct val="100000"/>
                        </a:lnSpc>
                        <a:spcBef>
                          <a:spcPts val="600"/>
                        </a:spcBef>
                        <a:spcAft>
                          <a:spcPts val="600"/>
                        </a:spcAft>
                        <a:buClrTx/>
                        <a:buSzTx/>
                        <a:buFont typeface="Arial" charset="0"/>
                        <a:buNone/>
                        <a:tabLst/>
                      </a:pPr>
                      <a:endParaRPr kumimoji="0" lang="en-US" sz="800" b="0" i="0" u="none" strike="noStrike" cap="none" normalizeH="0" baseline="0" smtClean="0">
                        <a:ln>
                          <a:noFill/>
                        </a:ln>
                        <a:solidFill>
                          <a:srgbClr val="292929"/>
                        </a:solidFill>
                        <a:effectLst/>
                        <a:latin typeface="Frutiger 57Cn"/>
                      </a:endParaRPr>
                    </a:p>
                  </a:txBody>
                  <a:tcPr marT="34295" marB="34295"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00106">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Frutiger 57Cn"/>
                        </a:rPr>
                        <a:t>Superior Investment Protection</a:t>
                      </a:r>
                    </a:p>
                  </a:txBody>
                  <a:tcPr marT="34295" marB="34295"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Long and Stable Lifecycle</a:t>
                      </a:r>
                    </a:p>
                    <a:p>
                      <a:pPr marL="0" marR="0" lvl="0" indent="0" algn="l" defTabSz="914400" rtl="0" eaLnBrk="0" fontAlgn="ctr" latinLnBrk="0" hangingPunct="0">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Frutiger 57Cn"/>
                        </a:rPr>
                        <a:t>Reduced Total Cost of Ownership</a:t>
                      </a:r>
                    </a:p>
                  </a:txBody>
                  <a:tcPr marT="34295" marB="3429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0" fontAlgn="ctr" latinLnBrk="0" hangingPunct="0">
                        <a:lnSpc>
                          <a:spcPct val="100000"/>
                        </a:lnSpc>
                        <a:spcBef>
                          <a:spcPts val="600"/>
                        </a:spcBef>
                        <a:spcAft>
                          <a:spcPts val="600"/>
                        </a:spcAft>
                        <a:buClrTx/>
                        <a:buSzTx/>
                        <a:buFont typeface="Arial" charset="0"/>
                        <a:buNone/>
                        <a:tabLst/>
                      </a:pPr>
                      <a:endParaRPr kumimoji="0" lang="en-US" sz="800" b="0" i="0" u="none" strike="noStrike" cap="none" normalizeH="0" baseline="0" dirty="0" smtClean="0">
                        <a:ln>
                          <a:noFill/>
                        </a:ln>
                        <a:solidFill>
                          <a:srgbClr val="292929"/>
                        </a:solidFill>
                        <a:effectLst/>
                        <a:latin typeface="Frutiger 57Cn"/>
                      </a:endParaRPr>
                    </a:p>
                  </a:txBody>
                  <a:tcPr marT="34295" marB="34295"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pSp>
        <p:nvGrpSpPr>
          <p:cNvPr id="50214" name="Group 1"/>
          <p:cNvGrpSpPr>
            <a:grpSpLocks/>
          </p:cNvGrpSpPr>
          <p:nvPr/>
        </p:nvGrpSpPr>
        <p:grpSpPr bwMode="auto">
          <a:xfrm>
            <a:off x="7991475" y="3179763"/>
            <a:ext cx="541338" cy="400050"/>
            <a:chOff x="7997830" y="299202"/>
            <a:chExt cx="540868" cy="400340"/>
          </a:xfrm>
        </p:grpSpPr>
        <p:sp>
          <p:nvSpPr>
            <p:cNvPr id="35897" name="Rectangle 43"/>
            <p:cNvSpPr>
              <a:spLocks noChangeArrowheads="1"/>
            </p:cNvSpPr>
            <p:nvPr/>
          </p:nvSpPr>
          <p:spPr bwMode="auto">
            <a:xfrm>
              <a:off x="7997830" y="353216"/>
              <a:ext cx="480595" cy="228766"/>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p:spPr>
          <p:txBody>
            <a:bodyPr wrap="none" anchor="ctr"/>
            <a:lstStyle/>
            <a:p>
              <a:pPr fontAlgn="auto">
                <a:spcBef>
                  <a:spcPts val="0"/>
                </a:spcBef>
                <a:spcAft>
                  <a:spcPts val="0"/>
                </a:spcAft>
                <a:defRPr/>
              </a:pPr>
              <a:endParaRPr lang="en-US">
                <a:latin typeface="+mn-lt"/>
                <a:cs typeface="+mn-cs"/>
              </a:endParaRPr>
            </a:p>
          </p:txBody>
        </p:sp>
        <p:sp>
          <p:nvSpPr>
            <p:cNvPr id="50236" name="Rectangle 44"/>
            <p:cNvSpPr>
              <a:spLocks noChangeArrowheads="1"/>
            </p:cNvSpPr>
            <p:nvPr/>
          </p:nvSpPr>
          <p:spPr bwMode="auto">
            <a:xfrm>
              <a:off x="8066512" y="299202"/>
              <a:ext cx="472186" cy="400340"/>
            </a:xfrm>
            <a:prstGeom prst="rect">
              <a:avLst/>
            </a:prstGeom>
            <a:noFill/>
            <a:ln w="9525">
              <a:noFill/>
              <a:miter lim="800000"/>
              <a:headEnd/>
              <a:tailEnd/>
            </a:ln>
          </p:spPr>
          <p:txBody>
            <a:bodyPr wrap="none">
              <a:spAutoFit/>
            </a:bodyPr>
            <a:lstStyle/>
            <a:p>
              <a:pPr eaLnBrk="0" hangingPunct="0">
                <a:buFont typeface="Wingdings" pitchFamily="2" charset="2"/>
                <a:buChar char="ü"/>
              </a:pPr>
              <a:r>
                <a:rPr lang="en-US" sz="2000" b="1">
                  <a:latin typeface="Arial Black" pitchFamily="34" charset="0"/>
                </a:rPr>
                <a:t> </a:t>
              </a:r>
            </a:p>
          </p:txBody>
        </p:sp>
      </p:grpSp>
      <p:sp>
        <p:nvSpPr>
          <p:cNvPr id="27" name="TextBox 26"/>
          <p:cNvSpPr txBox="1"/>
          <p:nvPr/>
        </p:nvSpPr>
        <p:spPr>
          <a:xfrm>
            <a:off x="611188" y="195263"/>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a:solidFill>
                  <a:srgbClr val="4DA93A"/>
                </a:solidFill>
                <a:latin typeface="Frutiger 57Cn"/>
                <a:cs typeface="R Frutiger Roman"/>
              </a:rPr>
              <a:t>OVERVIEW</a:t>
            </a:r>
          </a:p>
        </p:txBody>
      </p:sp>
      <p:grpSp>
        <p:nvGrpSpPr>
          <p:cNvPr id="50217" name="Group 27"/>
          <p:cNvGrpSpPr>
            <a:grpSpLocks/>
          </p:cNvGrpSpPr>
          <p:nvPr/>
        </p:nvGrpSpPr>
        <p:grpSpPr bwMode="auto">
          <a:xfrm>
            <a:off x="7991475" y="4011613"/>
            <a:ext cx="541338" cy="400050"/>
            <a:chOff x="7997830" y="299202"/>
            <a:chExt cx="540868" cy="400340"/>
          </a:xfrm>
        </p:grpSpPr>
        <p:sp>
          <p:nvSpPr>
            <p:cNvPr id="29" name="Rectangle 43"/>
            <p:cNvSpPr>
              <a:spLocks noChangeArrowheads="1"/>
            </p:cNvSpPr>
            <p:nvPr/>
          </p:nvSpPr>
          <p:spPr bwMode="auto">
            <a:xfrm>
              <a:off x="7997830" y="353216"/>
              <a:ext cx="480595" cy="228766"/>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p:spPr>
          <p:txBody>
            <a:bodyPr wrap="none" anchor="ctr"/>
            <a:lstStyle/>
            <a:p>
              <a:pPr fontAlgn="auto">
                <a:spcBef>
                  <a:spcPts val="0"/>
                </a:spcBef>
                <a:spcAft>
                  <a:spcPts val="0"/>
                </a:spcAft>
                <a:defRPr/>
              </a:pPr>
              <a:endParaRPr lang="en-US">
                <a:latin typeface="+mn-lt"/>
                <a:cs typeface="+mn-cs"/>
              </a:endParaRPr>
            </a:p>
          </p:txBody>
        </p:sp>
        <p:sp>
          <p:nvSpPr>
            <p:cNvPr id="50234" name="Rectangle 44"/>
            <p:cNvSpPr>
              <a:spLocks noChangeArrowheads="1"/>
            </p:cNvSpPr>
            <p:nvPr/>
          </p:nvSpPr>
          <p:spPr bwMode="auto">
            <a:xfrm>
              <a:off x="8066512" y="299202"/>
              <a:ext cx="472186" cy="400340"/>
            </a:xfrm>
            <a:prstGeom prst="rect">
              <a:avLst/>
            </a:prstGeom>
            <a:noFill/>
            <a:ln w="9525">
              <a:noFill/>
              <a:miter lim="800000"/>
              <a:headEnd/>
              <a:tailEnd/>
            </a:ln>
          </p:spPr>
          <p:txBody>
            <a:bodyPr wrap="none">
              <a:spAutoFit/>
            </a:bodyPr>
            <a:lstStyle/>
            <a:p>
              <a:pPr eaLnBrk="0" hangingPunct="0">
                <a:buFont typeface="Wingdings" pitchFamily="2" charset="2"/>
                <a:buChar char="ü"/>
              </a:pPr>
              <a:r>
                <a:rPr lang="en-US" sz="2000" b="1">
                  <a:latin typeface="Arial Black" pitchFamily="34" charset="0"/>
                </a:rPr>
                <a:t> </a:t>
              </a:r>
            </a:p>
          </p:txBody>
        </p:sp>
      </p:grpSp>
      <p:grpSp>
        <p:nvGrpSpPr>
          <p:cNvPr id="50218" name="Group 30"/>
          <p:cNvGrpSpPr>
            <a:grpSpLocks/>
          </p:cNvGrpSpPr>
          <p:nvPr/>
        </p:nvGrpSpPr>
        <p:grpSpPr bwMode="auto">
          <a:xfrm>
            <a:off x="7991475" y="3579813"/>
            <a:ext cx="541338" cy="400050"/>
            <a:chOff x="7997830" y="299202"/>
            <a:chExt cx="540868" cy="400340"/>
          </a:xfrm>
        </p:grpSpPr>
        <p:sp>
          <p:nvSpPr>
            <p:cNvPr id="32" name="Rectangle 43"/>
            <p:cNvSpPr>
              <a:spLocks noChangeArrowheads="1"/>
            </p:cNvSpPr>
            <p:nvPr/>
          </p:nvSpPr>
          <p:spPr bwMode="auto">
            <a:xfrm>
              <a:off x="7997830" y="353216"/>
              <a:ext cx="480595" cy="228766"/>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p:spPr>
          <p:txBody>
            <a:bodyPr wrap="none" anchor="ctr"/>
            <a:lstStyle/>
            <a:p>
              <a:pPr fontAlgn="auto">
                <a:spcBef>
                  <a:spcPts val="0"/>
                </a:spcBef>
                <a:spcAft>
                  <a:spcPts val="0"/>
                </a:spcAft>
                <a:defRPr/>
              </a:pPr>
              <a:endParaRPr lang="en-US">
                <a:latin typeface="+mn-lt"/>
                <a:cs typeface="+mn-cs"/>
              </a:endParaRPr>
            </a:p>
          </p:txBody>
        </p:sp>
        <p:sp>
          <p:nvSpPr>
            <p:cNvPr id="50232" name="Rectangle 44"/>
            <p:cNvSpPr>
              <a:spLocks noChangeArrowheads="1"/>
            </p:cNvSpPr>
            <p:nvPr/>
          </p:nvSpPr>
          <p:spPr bwMode="auto">
            <a:xfrm>
              <a:off x="8066512" y="299202"/>
              <a:ext cx="472186" cy="400340"/>
            </a:xfrm>
            <a:prstGeom prst="rect">
              <a:avLst/>
            </a:prstGeom>
            <a:noFill/>
            <a:ln w="9525">
              <a:noFill/>
              <a:miter lim="800000"/>
              <a:headEnd/>
              <a:tailEnd/>
            </a:ln>
          </p:spPr>
          <p:txBody>
            <a:bodyPr wrap="none">
              <a:spAutoFit/>
            </a:bodyPr>
            <a:lstStyle/>
            <a:p>
              <a:pPr eaLnBrk="0" hangingPunct="0">
                <a:buFont typeface="Wingdings" pitchFamily="2" charset="2"/>
                <a:buChar char="ü"/>
              </a:pPr>
              <a:r>
                <a:rPr lang="en-US" sz="2000" b="1">
                  <a:latin typeface="Arial Black" pitchFamily="34" charset="0"/>
                </a:rPr>
                <a:t> </a:t>
              </a:r>
            </a:p>
          </p:txBody>
        </p:sp>
      </p:grpSp>
      <p:grpSp>
        <p:nvGrpSpPr>
          <p:cNvPr id="50219" name="Group 33"/>
          <p:cNvGrpSpPr>
            <a:grpSpLocks/>
          </p:cNvGrpSpPr>
          <p:nvPr/>
        </p:nvGrpSpPr>
        <p:grpSpPr bwMode="auto">
          <a:xfrm>
            <a:off x="7991475" y="2747963"/>
            <a:ext cx="541338" cy="400050"/>
            <a:chOff x="7997830" y="299202"/>
            <a:chExt cx="540868" cy="400340"/>
          </a:xfrm>
        </p:grpSpPr>
        <p:sp>
          <p:nvSpPr>
            <p:cNvPr id="35" name="Rectangle 43"/>
            <p:cNvSpPr>
              <a:spLocks noChangeArrowheads="1"/>
            </p:cNvSpPr>
            <p:nvPr/>
          </p:nvSpPr>
          <p:spPr bwMode="auto">
            <a:xfrm>
              <a:off x="7997830" y="353216"/>
              <a:ext cx="480595" cy="228766"/>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p:spPr>
          <p:txBody>
            <a:bodyPr wrap="none" anchor="ctr"/>
            <a:lstStyle/>
            <a:p>
              <a:pPr fontAlgn="auto">
                <a:spcBef>
                  <a:spcPts val="0"/>
                </a:spcBef>
                <a:spcAft>
                  <a:spcPts val="0"/>
                </a:spcAft>
                <a:defRPr/>
              </a:pPr>
              <a:endParaRPr lang="en-US">
                <a:latin typeface="+mn-lt"/>
                <a:cs typeface="+mn-cs"/>
              </a:endParaRPr>
            </a:p>
          </p:txBody>
        </p:sp>
        <p:sp>
          <p:nvSpPr>
            <p:cNvPr id="50230" name="Rectangle 44"/>
            <p:cNvSpPr>
              <a:spLocks noChangeArrowheads="1"/>
            </p:cNvSpPr>
            <p:nvPr/>
          </p:nvSpPr>
          <p:spPr bwMode="auto">
            <a:xfrm>
              <a:off x="8066512" y="299202"/>
              <a:ext cx="472186" cy="400340"/>
            </a:xfrm>
            <a:prstGeom prst="rect">
              <a:avLst/>
            </a:prstGeom>
            <a:noFill/>
            <a:ln w="9525">
              <a:noFill/>
              <a:miter lim="800000"/>
              <a:headEnd/>
              <a:tailEnd/>
            </a:ln>
          </p:spPr>
          <p:txBody>
            <a:bodyPr wrap="none">
              <a:spAutoFit/>
            </a:bodyPr>
            <a:lstStyle/>
            <a:p>
              <a:pPr eaLnBrk="0" hangingPunct="0">
                <a:buFont typeface="Wingdings" pitchFamily="2" charset="2"/>
                <a:buChar char="ü"/>
              </a:pPr>
              <a:r>
                <a:rPr lang="en-US" sz="2000" b="1">
                  <a:latin typeface="Arial Black" pitchFamily="34" charset="0"/>
                </a:rPr>
                <a:t> </a:t>
              </a:r>
            </a:p>
          </p:txBody>
        </p:sp>
      </p:grpSp>
      <p:grpSp>
        <p:nvGrpSpPr>
          <p:cNvPr id="50220" name="Group 36"/>
          <p:cNvGrpSpPr>
            <a:grpSpLocks/>
          </p:cNvGrpSpPr>
          <p:nvPr/>
        </p:nvGrpSpPr>
        <p:grpSpPr bwMode="auto">
          <a:xfrm>
            <a:off x="7991475" y="2355850"/>
            <a:ext cx="541338" cy="400050"/>
            <a:chOff x="7997830" y="299202"/>
            <a:chExt cx="540868" cy="400340"/>
          </a:xfrm>
        </p:grpSpPr>
        <p:sp>
          <p:nvSpPr>
            <p:cNvPr id="38" name="Rectangle 43"/>
            <p:cNvSpPr>
              <a:spLocks noChangeArrowheads="1"/>
            </p:cNvSpPr>
            <p:nvPr/>
          </p:nvSpPr>
          <p:spPr bwMode="auto">
            <a:xfrm>
              <a:off x="7997830" y="353216"/>
              <a:ext cx="480595" cy="228766"/>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p:spPr>
          <p:txBody>
            <a:bodyPr wrap="none" anchor="ctr"/>
            <a:lstStyle/>
            <a:p>
              <a:pPr fontAlgn="auto">
                <a:spcBef>
                  <a:spcPts val="0"/>
                </a:spcBef>
                <a:spcAft>
                  <a:spcPts val="0"/>
                </a:spcAft>
                <a:defRPr/>
              </a:pPr>
              <a:endParaRPr lang="en-US">
                <a:latin typeface="+mn-lt"/>
                <a:cs typeface="+mn-cs"/>
              </a:endParaRPr>
            </a:p>
          </p:txBody>
        </p:sp>
        <p:sp>
          <p:nvSpPr>
            <p:cNvPr id="50228" name="Rectangle 44"/>
            <p:cNvSpPr>
              <a:spLocks noChangeArrowheads="1"/>
            </p:cNvSpPr>
            <p:nvPr/>
          </p:nvSpPr>
          <p:spPr bwMode="auto">
            <a:xfrm>
              <a:off x="8066512" y="299202"/>
              <a:ext cx="472186" cy="400340"/>
            </a:xfrm>
            <a:prstGeom prst="rect">
              <a:avLst/>
            </a:prstGeom>
            <a:noFill/>
            <a:ln w="9525">
              <a:noFill/>
              <a:miter lim="800000"/>
              <a:headEnd/>
              <a:tailEnd/>
            </a:ln>
          </p:spPr>
          <p:txBody>
            <a:bodyPr wrap="none">
              <a:spAutoFit/>
            </a:bodyPr>
            <a:lstStyle/>
            <a:p>
              <a:pPr eaLnBrk="0" hangingPunct="0">
                <a:buFont typeface="Wingdings" pitchFamily="2" charset="2"/>
                <a:buChar char="ü"/>
              </a:pPr>
              <a:r>
                <a:rPr lang="en-US" sz="2000" b="1">
                  <a:latin typeface="Arial Black" pitchFamily="34" charset="0"/>
                </a:rPr>
                <a:t> </a:t>
              </a:r>
            </a:p>
          </p:txBody>
        </p:sp>
      </p:grpSp>
      <p:grpSp>
        <p:nvGrpSpPr>
          <p:cNvPr id="50221" name="Group 39"/>
          <p:cNvGrpSpPr>
            <a:grpSpLocks/>
          </p:cNvGrpSpPr>
          <p:nvPr/>
        </p:nvGrpSpPr>
        <p:grpSpPr bwMode="auto">
          <a:xfrm>
            <a:off x="7991475" y="1811338"/>
            <a:ext cx="541338" cy="400050"/>
            <a:chOff x="7997830" y="299202"/>
            <a:chExt cx="540868" cy="400340"/>
          </a:xfrm>
        </p:grpSpPr>
        <p:sp>
          <p:nvSpPr>
            <p:cNvPr id="41" name="Rectangle 43"/>
            <p:cNvSpPr>
              <a:spLocks noChangeArrowheads="1"/>
            </p:cNvSpPr>
            <p:nvPr/>
          </p:nvSpPr>
          <p:spPr bwMode="auto">
            <a:xfrm>
              <a:off x="7997830" y="353216"/>
              <a:ext cx="480595" cy="228766"/>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p:spPr>
          <p:txBody>
            <a:bodyPr wrap="none" anchor="ctr"/>
            <a:lstStyle/>
            <a:p>
              <a:pPr fontAlgn="auto">
                <a:spcBef>
                  <a:spcPts val="0"/>
                </a:spcBef>
                <a:spcAft>
                  <a:spcPts val="0"/>
                </a:spcAft>
                <a:defRPr/>
              </a:pPr>
              <a:endParaRPr lang="en-US">
                <a:latin typeface="+mn-lt"/>
                <a:cs typeface="+mn-cs"/>
              </a:endParaRPr>
            </a:p>
          </p:txBody>
        </p:sp>
        <p:sp>
          <p:nvSpPr>
            <p:cNvPr id="50226" name="Rectangle 44"/>
            <p:cNvSpPr>
              <a:spLocks noChangeArrowheads="1"/>
            </p:cNvSpPr>
            <p:nvPr/>
          </p:nvSpPr>
          <p:spPr bwMode="auto">
            <a:xfrm>
              <a:off x="8066512" y="299202"/>
              <a:ext cx="472186" cy="400340"/>
            </a:xfrm>
            <a:prstGeom prst="rect">
              <a:avLst/>
            </a:prstGeom>
            <a:noFill/>
            <a:ln w="9525">
              <a:noFill/>
              <a:miter lim="800000"/>
              <a:headEnd/>
              <a:tailEnd/>
            </a:ln>
          </p:spPr>
          <p:txBody>
            <a:bodyPr wrap="none">
              <a:spAutoFit/>
            </a:bodyPr>
            <a:lstStyle/>
            <a:p>
              <a:pPr eaLnBrk="0" hangingPunct="0">
                <a:buFont typeface="Wingdings" pitchFamily="2" charset="2"/>
                <a:buChar char="ü"/>
              </a:pPr>
              <a:r>
                <a:rPr lang="en-US" sz="2000" b="1">
                  <a:latin typeface="Arial Black" pitchFamily="34" charset="0"/>
                </a:rPr>
                <a:t> </a:t>
              </a:r>
            </a:p>
          </p:txBody>
        </p:sp>
      </p:grpSp>
      <p:grpSp>
        <p:nvGrpSpPr>
          <p:cNvPr id="50222" name="Group 42"/>
          <p:cNvGrpSpPr>
            <a:grpSpLocks/>
          </p:cNvGrpSpPr>
          <p:nvPr/>
        </p:nvGrpSpPr>
        <p:grpSpPr bwMode="auto">
          <a:xfrm>
            <a:off x="7991475" y="1276350"/>
            <a:ext cx="541338" cy="400050"/>
            <a:chOff x="7997830" y="299202"/>
            <a:chExt cx="540868" cy="400340"/>
          </a:xfrm>
        </p:grpSpPr>
        <p:sp>
          <p:nvSpPr>
            <p:cNvPr id="44" name="Rectangle 43"/>
            <p:cNvSpPr>
              <a:spLocks noChangeArrowheads="1"/>
            </p:cNvSpPr>
            <p:nvPr/>
          </p:nvSpPr>
          <p:spPr bwMode="auto">
            <a:xfrm>
              <a:off x="7997830" y="353216"/>
              <a:ext cx="480595" cy="228766"/>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p:spPr>
          <p:txBody>
            <a:bodyPr wrap="none" anchor="ctr"/>
            <a:lstStyle/>
            <a:p>
              <a:pPr fontAlgn="auto">
                <a:spcBef>
                  <a:spcPts val="0"/>
                </a:spcBef>
                <a:spcAft>
                  <a:spcPts val="0"/>
                </a:spcAft>
                <a:defRPr/>
              </a:pPr>
              <a:endParaRPr lang="en-US">
                <a:latin typeface="+mn-lt"/>
                <a:cs typeface="+mn-cs"/>
              </a:endParaRPr>
            </a:p>
          </p:txBody>
        </p:sp>
        <p:sp>
          <p:nvSpPr>
            <p:cNvPr id="50224" name="Rectangle 44"/>
            <p:cNvSpPr>
              <a:spLocks noChangeArrowheads="1"/>
            </p:cNvSpPr>
            <p:nvPr/>
          </p:nvSpPr>
          <p:spPr bwMode="auto">
            <a:xfrm>
              <a:off x="8066512" y="299202"/>
              <a:ext cx="472186" cy="400340"/>
            </a:xfrm>
            <a:prstGeom prst="rect">
              <a:avLst/>
            </a:prstGeom>
            <a:noFill/>
            <a:ln w="9525">
              <a:noFill/>
              <a:miter lim="800000"/>
              <a:headEnd/>
              <a:tailEnd/>
            </a:ln>
          </p:spPr>
          <p:txBody>
            <a:bodyPr wrap="none">
              <a:spAutoFit/>
            </a:bodyPr>
            <a:lstStyle/>
            <a:p>
              <a:pPr eaLnBrk="0" hangingPunct="0">
                <a:buFont typeface="Wingdings" pitchFamily="2" charset="2"/>
                <a:buChar char="ü"/>
              </a:pPr>
              <a:r>
                <a:rPr lang="en-US" sz="2000" b="1">
                  <a:latin typeface="Arial Black" pitchFamily="34" charset="0"/>
                </a:rPr>
                <a:t> </a:t>
              </a:r>
            </a:p>
          </p:txBody>
        </p:sp>
      </p:grpSp>
    </p:spTree>
    <p:extLst>
      <p:ext uri="{BB962C8B-B14F-4D97-AF65-F5344CB8AC3E}">
        <p14:creationId xmlns:p14="http://schemas.microsoft.com/office/powerpoint/2010/main" val="1518922849"/>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eenandRibbon.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230" y="0"/>
            <a:ext cx="5823480" cy="5159913"/>
          </a:xfrm>
          <a:prstGeom prst="rect">
            <a:avLst/>
          </a:prstGeom>
        </p:spPr>
      </p:pic>
      <p:sp>
        <p:nvSpPr>
          <p:cNvPr id="2" name="Title 1"/>
          <p:cNvSpPr>
            <a:spLocks noGrp="1"/>
          </p:cNvSpPr>
          <p:nvPr>
            <p:ph type="ctrTitle"/>
          </p:nvPr>
        </p:nvSpPr>
        <p:spPr/>
        <p:txBody>
          <a:bodyPr>
            <a:normAutofit/>
          </a:bodyPr>
          <a:lstStyle/>
          <a:p>
            <a:r>
              <a:rPr lang="en-US" dirty="0" smtClean="0"/>
              <a:t>NCR REALPOS 60</a:t>
            </a:r>
            <a:endParaRPr lang="en-US" dirty="0"/>
          </a:p>
        </p:txBody>
      </p:sp>
      <p:sp>
        <p:nvSpPr>
          <p:cNvPr id="3" name="Subtitle 2"/>
          <p:cNvSpPr>
            <a:spLocks noGrp="1"/>
          </p:cNvSpPr>
          <p:nvPr>
            <p:ph type="subTitle" idx="1"/>
          </p:nvPr>
        </p:nvSpPr>
        <p:spPr/>
        <p:txBody>
          <a:bodyPr/>
          <a:lstStyle/>
          <a:p>
            <a:endParaRPr lang="en-US" b="1" dirty="0"/>
          </a:p>
        </p:txBody>
      </p:sp>
      <p:pic>
        <p:nvPicPr>
          <p:cNvPr id="7170" name="Picture 2" descr="C:\Users\jp160023\AppData\Local\Microsoft\Windows\Temporary Internet Files\Content.IE5\JJN8S4NT\CD356_03a_RET__RP60_DynaKey_RP_twosided_multifunction_printer-7168_RP_high_perf_bioptic_scanner-787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2336" y="0"/>
            <a:ext cx="3661664" cy="5149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26911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1495108" y="2726593"/>
            <a:ext cx="7596188" cy="1138237"/>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US"/>
          </a:p>
        </p:txBody>
      </p:sp>
      <p:sp>
        <p:nvSpPr>
          <p:cNvPr id="15361" name="Rectangle 24"/>
          <p:cNvSpPr>
            <a:spLocks noChangeArrowheads="1"/>
          </p:cNvSpPr>
          <p:nvPr/>
        </p:nvSpPr>
        <p:spPr bwMode="auto">
          <a:xfrm>
            <a:off x="484188" y="1"/>
            <a:ext cx="7847012" cy="614363"/>
          </a:xfrm>
          <a:prstGeom prst="rect">
            <a:avLst/>
          </a:prstGeom>
          <a:noFill/>
          <a:ln w="9525">
            <a:noFill/>
            <a:miter lim="800000"/>
            <a:headEnd/>
            <a:tailEnd/>
          </a:ln>
        </p:spPr>
        <p:txBody>
          <a:bodyPr lIns="91426" tIns="45714" rIns="91426" bIns="45714" anchor="ctr"/>
          <a:lstStyle/>
          <a:p>
            <a:pPr algn="ctr"/>
            <a:endParaRPr lang="en-US" sz="3000">
              <a:solidFill>
                <a:srgbClr val="FFFFFF"/>
              </a:solidFill>
              <a:latin typeface="Calibri" pitchFamily="34" charset="0"/>
            </a:endParaRPr>
          </a:p>
        </p:txBody>
      </p:sp>
      <p:sp>
        <p:nvSpPr>
          <p:cNvPr id="15364" name="TextBox 27"/>
          <p:cNvSpPr txBox="1">
            <a:spLocks noChangeArrowheads="1"/>
          </p:cNvSpPr>
          <p:nvPr/>
        </p:nvSpPr>
        <p:spPr bwMode="auto">
          <a:xfrm>
            <a:off x="611189" y="195264"/>
            <a:ext cx="6840537" cy="729430"/>
          </a:xfrm>
          <a:prstGeom prst="rect">
            <a:avLst/>
          </a:prstGeom>
          <a:noFill/>
          <a:ln w="9525">
            <a:noFill/>
            <a:miter lim="800000"/>
            <a:headEnd/>
            <a:tailEnd/>
          </a:ln>
        </p:spPr>
        <p:txBody>
          <a:bodyPr lIns="91440" tIns="45720" rIns="91440" bIns="45720">
            <a:spAutoFit/>
          </a:bodyPr>
          <a:lstStyle/>
          <a:p>
            <a:pPr>
              <a:lnSpc>
                <a:spcPct val="90000"/>
              </a:lnSpc>
            </a:pPr>
            <a:r>
              <a:rPr lang="en-US" sz="2800" b="1">
                <a:solidFill>
                  <a:srgbClr val="7F7F7F"/>
                </a:solidFill>
                <a:latin typeface="Frutiger 57Cn"/>
                <a:ea typeface="Frutiger 57Cn"/>
                <a:cs typeface="Frutiger 57Cn"/>
              </a:rPr>
              <a:t>NCR REALPOS TERMINAL FAMILY</a:t>
            </a:r>
          </a:p>
          <a:p>
            <a:pPr>
              <a:lnSpc>
                <a:spcPct val="90000"/>
              </a:lnSpc>
            </a:pPr>
            <a:r>
              <a:rPr lang="en-US">
                <a:solidFill>
                  <a:srgbClr val="4DA93A"/>
                </a:solidFill>
                <a:latin typeface="Frutiger 57Cn"/>
                <a:ea typeface="R Frutiger Roman"/>
                <a:cs typeface="R Frutiger Roman"/>
              </a:rPr>
              <a:t>FULLY CONFIGURABLE</a:t>
            </a:r>
          </a:p>
        </p:txBody>
      </p:sp>
      <p:sp>
        <p:nvSpPr>
          <p:cNvPr id="15365" name="AutoShape 29"/>
          <p:cNvSpPr>
            <a:spLocks noChangeArrowheads="1"/>
          </p:cNvSpPr>
          <p:nvPr/>
        </p:nvSpPr>
        <p:spPr bwMode="auto">
          <a:xfrm>
            <a:off x="971550" y="1614489"/>
            <a:ext cx="534988" cy="1138237"/>
          </a:xfrm>
          <a:prstGeom prst="roundRect">
            <a:avLst>
              <a:gd name="adj" fmla="val 0"/>
            </a:avLst>
          </a:prstGeom>
          <a:solidFill>
            <a:srgbClr val="336699"/>
          </a:solidFill>
          <a:ln w="9525">
            <a:noFill/>
            <a:round/>
            <a:headEnd/>
            <a:tailEnd/>
          </a:ln>
        </p:spPr>
        <p:txBody>
          <a:bodyPr wrap="none" lIns="91435" tIns="45718" rIns="91435" bIns="45718" anchor="ctr"/>
          <a:lstStyle/>
          <a:p>
            <a:pPr algn="ctr"/>
            <a:endParaRPr lang="en-US">
              <a:solidFill>
                <a:srgbClr val="FFFFFF"/>
              </a:solidFill>
              <a:latin typeface="Frutiger 57Cn"/>
            </a:endParaRPr>
          </a:p>
        </p:txBody>
      </p:sp>
      <p:sp>
        <p:nvSpPr>
          <p:cNvPr id="15366" name="AutoShape 30"/>
          <p:cNvSpPr>
            <a:spLocks noChangeArrowheads="1"/>
          </p:cNvSpPr>
          <p:nvPr/>
        </p:nvSpPr>
        <p:spPr bwMode="auto">
          <a:xfrm>
            <a:off x="971550" y="2752725"/>
            <a:ext cx="534988" cy="1016000"/>
          </a:xfrm>
          <a:prstGeom prst="roundRect">
            <a:avLst>
              <a:gd name="adj" fmla="val 0"/>
            </a:avLst>
          </a:prstGeom>
          <a:solidFill>
            <a:srgbClr val="E49F11"/>
          </a:solidFill>
          <a:ln w="9525">
            <a:noFill/>
            <a:round/>
            <a:headEnd/>
            <a:tailEnd/>
          </a:ln>
        </p:spPr>
        <p:txBody>
          <a:bodyPr wrap="none" lIns="64008" tIns="32004" rIns="64008" bIns="32004" anchor="ctr"/>
          <a:lstStyle/>
          <a:p>
            <a:pPr defTabSz="639763"/>
            <a:endParaRPr lang="en-US">
              <a:solidFill>
                <a:srgbClr val="FFFFFF"/>
              </a:solidFill>
              <a:latin typeface="Frutiger 57Cn"/>
            </a:endParaRPr>
          </a:p>
        </p:txBody>
      </p:sp>
      <p:sp>
        <p:nvSpPr>
          <p:cNvPr id="15367" name="AutoShape 31"/>
          <p:cNvSpPr>
            <a:spLocks noChangeArrowheads="1"/>
          </p:cNvSpPr>
          <p:nvPr/>
        </p:nvSpPr>
        <p:spPr bwMode="auto">
          <a:xfrm>
            <a:off x="971550" y="3768726"/>
            <a:ext cx="534988" cy="931863"/>
          </a:xfrm>
          <a:prstGeom prst="roundRect">
            <a:avLst>
              <a:gd name="adj" fmla="val 0"/>
            </a:avLst>
          </a:prstGeom>
          <a:solidFill>
            <a:srgbClr val="CC3C19"/>
          </a:solidFill>
          <a:ln w="9525">
            <a:noFill/>
            <a:round/>
            <a:headEnd/>
            <a:tailEnd/>
          </a:ln>
        </p:spPr>
        <p:txBody>
          <a:bodyPr wrap="none" lIns="91435" tIns="45718" rIns="91435" bIns="45718" anchor="ctr"/>
          <a:lstStyle/>
          <a:p>
            <a:pPr marL="342900" indent="-342900" algn="ctr" eaLnBrk="0" hangingPunct="0">
              <a:spcBef>
                <a:spcPct val="25000"/>
              </a:spcBef>
              <a:buClr>
                <a:srgbClr val="00B050"/>
              </a:buClr>
              <a:buFont typeface="Times" pitchFamily="18" charset="0"/>
              <a:buChar char="•"/>
            </a:pPr>
            <a:endParaRPr lang="en-US" sz="2800">
              <a:solidFill>
                <a:srgbClr val="FFFFFF"/>
              </a:solidFill>
              <a:latin typeface="Frutiger 57Cn"/>
              <a:ea typeface="MS PGothic" pitchFamily="34" charset="-128"/>
            </a:endParaRPr>
          </a:p>
        </p:txBody>
      </p:sp>
      <p:sp>
        <p:nvSpPr>
          <p:cNvPr id="15368" name="Text Box 32"/>
          <p:cNvSpPr txBox="1">
            <a:spLocks noChangeArrowheads="1"/>
          </p:cNvSpPr>
          <p:nvPr/>
        </p:nvSpPr>
        <p:spPr bwMode="auto">
          <a:xfrm rot="-5400000">
            <a:off x="904082" y="2075657"/>
            <a:ext cx="658813" cy="304800"/>
          </a:xfrm>
          <a:prstGeom prst="rect">
            <a:avLst/>
          </a:prstGeom>
          <a:noFill/>
          <a:ln w="9525">
            <a:noFill/>
            <a:miter lim="800000"/>
            <a:headEnd/>
            <a:tailEnd/>
          </a:ln>
        </p:spPr>
        <p:txBody>
          <a:bodyPr wrap="none" lIns="91435" tIns="45718" rIns="91435" bIns="45718">
            <a:spAutoFit/>
          </a:bodyPr>
          <a:lstStyle/>
          <a:p>
            <a:pPr eaLnBrk="0" hangingPunct="0"/>
            <a:r>
              <a:rPr lang="en-US" sz="1400" b="1">
                <a:solidFill>
                  <a:srgbClr val="FFFFFF"/>
                </a:solidFill>
                <a:latin typeface="Frutiger 57Cn"/>
              </a:rPr>
              <a:t>BEST</a:t>
            </a:r>
          </a:p>
        </p:txBody>
      </p:sp>
      <p:sp>
        <p:nvSpPr>
          <p:cNvPr id="15369" name="Text Box 33"/>
          <p:cNvSpPr txBox="1">
            <a:spLocks noChangeArrowheads="1"/>
          </p:cNvSpPr>
          <p:nvPr/>
        </p:nvSpPr>
        <p:spPr bwMode="auto">
          <a:xfrm rot="-5400000">
            <a:off x="758825" y="3098800"/>
            <a:ext cx="946150" cy="304800"/>
          </a:xfrm>
          <a:prstGeom prst="rect">
            <a:avLst/>
          </a:prstGeom>
          <a:noFill/>
          <a:ln w="9525">
            <a:noFill/>
            <a:miter lim="800000"/>
            <a:headEnd/>
            <a:tailEnd/>
          </a:ln>
        </p:spPr>
        <p:txBody>
          <a:bodyPr lIns="91435" tIns="45718" rIns="91435" bIns="45718">
            <a:spAutoFit/>
          </a:bodyPr>
          <a:lstStyle/>
          <a:p>
            <a:pPr eaLnBrk="0" hangingPunct="0"/>
            <a:r>
              <a:rPr lang="en-US" sz="1400" b="1">
                <a:solidFill>
                  <a:srgbClr val="FFFFFF"/>
                </a:solidFill>
                <a:latin typeface="Frutiger 57Cn"/>
              </a:rPr>
              <a:t>BETTER</a:t>
            </a:r>
          </a:p>
        </p:txBody>
      </p:sp>
      <p:sp>
        <p:nvSpPr>
          <p:cNvPr id="15370" name="Text Box 34"/>
          <p:cNvSpPr txBox="1">
            <a:spLocks noChangeArrowheads="1"/>
          </p:cNvSpPr>
          <p:nvPr/>
        </p:nvSpPr>
        <p:spPr bwMode="auto">
          <a:xfrm rot="-5400000">
            <a:off x="868362" y="4067176"/>
            <a:ext cx="727075" cy="304800"/>
          </a:xfrm>
          <a:prstGeom prst="rect">
            <a:avLst/>
          </a:prstGeom>
          <a:noFill/>
          <a:ln w="9525">
            <a:noFill/>
            <a:miter lim="800000"/>
            <a:headEnd/>
            <a:tailEnd/>
          </a:ln>
        </p:spPr>
        <p:txBody>
          <a:bodyPr wrap="none" lIns="91435" tIns="45718" rIns="91435" bIns="45718">
            <a:spAutoFit/>
          </a:bodyPr>
          <a:lstStyle/>
          <a:p>
            <a:pPr eaLnBrk="0" hangingPunct="0"/>
            <a:r>
              <a:rPr lang="en-US" sz="1400" b="1">
                <a:solidFill>
                  <a:srgbClr val="FFFFFF"/>
                </a:solidFill>
                <a:latin typeface="Frutiger 57Cn"/>
              </a:rPr>
              <a:t>GOOD</a:t>
            </a:r>
          </a:p>
        </p:txBody>
      </p:sp>
      <p:sp>
        <p:nvSpPr>
          <p:cNvPr id="37" name="Text Box 27"/>
          <p:cNvSpPr txBox="1">
            <a:spLocks noChangeArrowheads="1"/>
          </p:cNvSpPr>
          <p:nvPr/>
        </p:nvSpPr>
        <p:spPr bwMode="auto">
          <a:xfrm>
            <a:off x="3276600" y="1082675"/>
            <a:ext cx="3450486" cy="369328"/>
          </a:xfrm>
          <a:prstGeom prst="rect">
            <a:avLst/>
          </a:prstGeom>
          <a:noFill/>
          <a:ln>
            <a:noFill/>
          </a:ln>
          <a:extLst/>
        </p:spPr>
        <p:txBody>
          <a:bodyPr wrap="none" lIns="91435" tIns="45718" rIns="91435" bIns="457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b="1" dirty="0">
                <a:solidFill>
                  <a:schemeClr val="bg1">
                    <a:lumMod val="50000"/>
                  </a:schemeClr>
                </a:solidFill>
                <a:latin typeface="Frutiger 57Cn"/>
              </a:rPr>
              <a:t>PRODUCT DIFFERENTIATION</a:t>
            </a:r>
          </a:p>
        </p:txBody>
      </p:sp>
      <p:sp>
        <p:nvSpPr>
          <p:cNvPr id="52" name="AutoShape 39"/>
          <p:cNvSpPr>
            <a:spLocks noChangeArrowheads="1"/>
          </p:cNvSpPr>
          <p:nvPr/>
        </p:nvSpPr>
        <p:spPr bwMode="auto">
          <a:xfrm>
            <a:off x="4363544" y="3064619"/>
            <a:ext cx="457200" cy="457200"/>
          </a:xfrm>
          <a:prstGeom prst="rightArrow">
            <a:avLst>
              <a:gd name="adj1" fmla="val 50000"/>
              <a:gd name="adj2" fmla="val 25000"/>
            </a:avLst>
          </a:prstGeom>
          <a:solidFill>
            <a:srgbClr val="336699"/>
          </a:solidFill>
          <a:ln w="9525">
            <a:noFill/>
            <a:miter lim="800000"/>
            <a:headEnd/>
            <a:tailEnd/>
          </a:ln>
        </p:spPr>
        <p:txBody>
          <a:bodyPr wrap="none" lIns="64008" tIns="32004" rIns="64008" bIns="32004" anchor="ctr"/>
          <a:lstStyle/>
          <a:p>
            <a:pPr defTabSz="639763">
              <a:defRPr/>
            </a:pPr>
            <a:endParaRPr lang="en-US" kern="0">
              <a:solidFill>
                <a:srgbClr val="262626"/>
              </a:solidFill>
              <a:latin typeface="Verdana" pitchFamily="34" charset="0"/>
              <a:cs typeface="+mn-cs"/>
            </a:endParaRPr>
          </a:p>
        </p:txBody>
      </p:sp>
      <p:sp>
        <p:nvSpPr>
          <p:cNvPr id="15374" name="Rectangle 15"/>
          <p:cNvSpPr>
            <a:spLocks noChangeArrowheads="1"/>
          </p:cNvSpPr>
          <p:nvPr/>
        </p:nvSpPr>
        <p:spPr bwMode="auto">
          <a:xfrm>
            <a:off x="4927600" y="1776004"/>
            <a:ext cx="3676650" cy="677096"/>
          </a:xfrm>
          <a:prstGeom prst="rect">
            <a:avLst/>
          </a:prstGeom>
          <a:noFill/>
          <a:ln w="9525">
            <a:noFill/>
            <a:miter lim="800000"/>
            <a:headEnd/>
            <a:tailEnd/>
          </a:ln>
          <a:effectLst>
            <a:prstShdw prst="shdw17" dist="17961" dir="2700000">
              <a:srgbClr val="858585"/>
            </a:prstShdw>
          </a:effectLst>
        </p:spPr>
        <p:txBody>
          <a:bodyPr lIns="91426" tIns="45714" rIns="91426" bIns="45714" anchor="ctr">
            <a:spAutoFit/>
          </a:bodyPr>
          <a:lstStyle/>
          <a:p>
            <a:pPr eaLnBrk="0" hangingPunct="0"/>
            <a:r>
              <a:rPr lang="en-US" sz="1400" b="1" dirty="0">
                <a:solidFill>
                  <a:schemeClr val="bg1">
                    <a:lumMod val="50000"/>
                  </a:schemeClr>
                </a:solidFill>
                <a:latin typeface="Verdana" pitchFamily="34" charset="0"/>
              </a:rPr>
              <a:t>Extreme Retail Technology</a:t>
            </a:r>
            <a:endParaRPr lang="en-US" sz="1200" b="1" i="1" dirty="0">
              <a:solidFill>
                <a:schemeClr val="bg1">
                  <a:lumMod val="50000"/>
                </a:schemeClr>
              </a:solidFill>
              <a:latin typeface="Verdana" pitchFamily="34" charset="0"/>
            </a:endParaRPr>
          </a:p>
          <a:p>
            <a:pPr eaLnBrk="0" hangingPunct="0"/>
            <a:r>
              <a:rPr lang="en-US" sz="1200" i="1" dirty="0">
                <a:solidFill>
                  <a:schemeClr val="bg1">
                    <a:lumMod val="50000"/>
                  </a:schemeClr>
                </a:solidFill>
                <a:latin typeface="Verdana" pitchFamily="34" charset="0"/>
              </a:rPr>
              <a:t>Industry-leading performance, scalability, serviceability and manageability</a:t>
            </a:r>
          </a:p>
        </p:txBody>
      </p:sp>
      <p:sp>
        <p:nvSpPr>
          <p:cNvPr id="15376" name="Rectangle 26"/>
          <p:cNvSpPr>
            <a:spLocks noChangeArrowheads="1"/>
          </p:cNvSpPr>
          <p:nvPr/>
        </p:nvSpPr>
        <p:spPr bwMode="auto">
          <a:xfrm>
            <a:off x="4927601" y="3917847"/>
            <a:ext cx="3082925" cy="646319"/>
          </a:xfrm>
          <a:prstGeom prst="rect">
            <a:avLst/>
          </a:prstGeom>
          <a:noFill/>
          <a:ln w="9525">
            <a:noFill/>
            <a:miter lim="800000"/>
            <a:headEnd/>
            <a:tailEnd/>
          </a:ln>
          <a:effectLst>
            <a:prstShdw prst="shdw17" dist="17961" dir="2700000">
              <a:srgbClr val="858585"/>
            </a:prstShdw>
          </a:effectLst>
        </p:spPr>
        <p:txBody>
          <a:bodyPr lIns="91426" tIns="45714" rIns="91426" bIns="45714" anchor="ctr">
            <a:spAutoFit/>
          </a:bodyPr>
          <a:lstStyle/>
          <a:p>
            <a:pPr eaLnBrk="0" hangingPunct="0"/>
            <a:r>
              <a:rPr lang="en-US" sz="1400" b="1" dirty="0">
                <a:solidFill>
                  <a:schemeClr val="bg1">
                    <a:lumMod val="50000"/>
                  </a:schemeClr>
                </a:solidFill>
                <a:latin typeface="Verdana" pitchFamily="34" charset="0"/>
              </a:rPr>
              <a:t>Superior Value </a:t>
            </a:r>
            <a:endParaRPr lang="en-US" sz="1000" dirty="0">
              <a:solidFill>
                <a:schemeClr val="bg1">
                  <a:lumMod val="50000"/>
                </a:schemeClr>
              </a:solidFill>
              <a:latin typeface="Verdana" pitchFamily="34" charset="0"/>
            </a:endParaRPr>
          </a:p>
          <a:p>
            <a:pPr eaLnBrk="0" hangingPunct="0"/>
            <a:r>
              <a:rPr lang="en-US" sz="1200" i="1" dirty="0">
                <a:solidFill>
                  <a:schemeClr val="bg1">
                    <a:lumMod val="50000"/>
                  </a:schemeClr>
                </a:solidFill>
                <a:latin typeface="Verdana" pitchFamily="34" charset="0"/>
              </a:rPr>
              <a:t>Superior value and reliability</a:t>
            </a:r>
          </a:p>
          <a:p>
            <a:pPr eaLnBrk="0" hangingPunct="0"/>
            <a:endParaRPr lang="en-US" sz="1000" b="1" i="1" dirty="0">
              <a:solidFill>
                <a:schemeClr val="bg1">
                  <a:lumMod val="50000"/>
                </a:schemeClr>
              </a:solidFill>
              <a:latin typeface="Verdana" pitchFamily="34" charset="0"/>
            </a:endParaRPr>
          </a:p>
        </p:txBody>
      </p:sp>
      <p:grpSp>
        <p:nvGrpSpPr>
          <p:cNvPr id="4" name="Group 3"/>
          <p:cNvGrpSpPr/>
          <p:nvPr/>
        </p:nvGrpSpPr>
        <p:grpSpPr>
          <a:xfrm>
            <a:off x="1506538" y="1419226"/>
            <a:ext cx="2714874" cy="3324225"/>
            <a:chOff x="1506538" y="1419225"/>
            <a:chExt cx="2714874" cy="3324225"/>
          </a:xfrm>
        </p:grpSpPr>
        <p:grpSp>
          <p:nvGrpSpPr>
            <p:cNvPr id="2" name="Group 1"/>
            <p:cNvGrpSpPr/>
            <p:nvPr/>
          </p:nvGrpSpPr>
          <p:grpSpPr>
            <a:xfrm>
              <a:off x="1506538" y="1419225"/>
              <a:ext cx="2561406" cy="3324225"/>
              <a:chOff x="1506538" y="1419225"/>
              <a:chExt cx="2561406" cy="3324225"/>
            </a:xfrm>
          </p:grpSpPr>
          <p:pic>
            <p:nvPicPr>
              <p:cNvPr id="15373" name="Picture 2"/>
              <p:cNvPicPr>
                <a:picLocks noChangeAspect="1" noChangeArrowheads="1"/>
              </p:cNvPicPr>
              <p:nvPr/>
            </p:nvPicPr>
            <p:blipFill>
              <a:blip r:embed="rId3"/>
              <a:srcRect/>
              <a:stretch>
                <a:fillRect/>
              </a:stretch>
            </p:blipFill>
            <p:spPr bwMode="auto">
              <a:xfrm>
                <a:off x="1506538" y="1419225"/>
                <a:ext cx="2460625" cy="3324225"/>
              </a:xfrm>
              <a:prstGeom prst="rect">
                <a:avLst/>
              </a:prstGeom>
              <a:noFill/>
              <a:ln w="9525">
                <a:noFill/>
                <a:miter lim="800000"/>
                <a:headEnd/>
                <a:tailEnd/>
              </a:ln>
            </p:spPr>
          </p:pic>
          <p:pic>
            <p:nvPicPr>
              <p:cNvPr id="18" name="Picture 2" descr="C:\Users\jp160023\Documents\Feb 2013 Photo Shoot\82XRT Int Front View.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11069" y="1614489"/>
                <a:ext cx="1256875" cy="1077314"/>
              </a:xfrm>
              <a:prstGeom prst="rect">
                <a:avLst/>
              </a:prstGeom>
              <a:noFill/>
              <a:effectLst>
                <a:outerShdw blurRad="50800" dist="50800" dir="5400000" algn="ctr" rotWithShape="0">
                  <a:schemeClr val="bg1"/>
                </a:outerShdw>
              </a:effectLst>
              <a:extLst>
                <a:ext uri="{909E8E84-426E-40DD-AFC4-6F175D3DCCD1}">
                  <a14:hiddenFill xmlns:a14="http://schemas.microsoft.com/office/drawing/2010/main">
                    <a:solidFill>
                      <a:srgbClr val="FFFFFF"/>
                    </a:solidFill>
                  </a14:hiddenFill>
                </a:ext>
              </a:extLst>
            </p:spPr>
          </p:pic>
        </p:grpSp>
        <p:sp>
          <p:nvSpPr>
            <p:cNvPr id="3" name="Rectangle 2"/>
            <p:cNvSpPr/>
            <p:nvPr/>
          </p:nvSpPr>
          <p:spPr>
            <a:xfrm>
              <a:off x="2987824" y="3081337"/>
              <a:ext cx="792088" cy="498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C:\Users\jp160023\Documents\Feb 2013 Photo Shoot\RP40-60 Integrated.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99792" y="2786012"/>
              <a:ext cx="1521620" cy="101441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2987824" y="4017441"/>
              <a:ext cx="792088" cy="498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 descr="C:\Users\jp160023\Documents\Feb 2013 Photo Shoot\RP40-60 Integrated.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90340" y="3717577"/>
              <a:ext cx="1521620" cy="1014413"/>
            </a:xfrm>
            <a:prstGeom prst="rect">
              <a:avLst/>
            </a:prstGeom>
            <a:noFill/>
            <a:extLst>
              <a:ext uri="{909E8E84-426E-40DD-AFC4-6F175D3DCCD1}">
                <a14:hiddenFill xmlns:a14="http://schemas.microsoft.com/office/drawing/2010/main">
                  <a:solidFill>
                    <a:srgbClr val="FFFFFF"/>
                  </a:solidFill>
                </a14:hiddenFill>
              </a:ext>
            </a:extLst>
          </p:spPr>
        </p:pic>
      </p:grpSp>
      <p:sp>
        <p:nvSpPr>
          <p:cNvPr id="15375" name="Rectangle 26"/>
          <p:cNvSpPr>
            <a:spLocks noChangeArrowheads="1"/>
          </p:cNvSpPr>
          <p:nvPr/>
        </p:nvSpPr>
        <p:spPr bwMode="auto">
          <a:xfrm>
            <a:off x="4927601" y="2811280"/>
            <a:ext cx="3305175" cy="892540"/>
          </a:xfrm>
          <a:prstGeom prst="rect">
            <a:avLst/>
          </a:prstGeom>
          <a:noFill/>
          <a:ln w="9525">
            <a:noFill/>
            <a:miter lim="800000"/>
            <a:headEnd/>
            <a:tailEnd/>
          </a:ln>
          <a:effectLst>
            <a:prstShdw prst="shdw17" dist="17961" dir="2700000">
              <a:srgbClr val="858585"/>
            </a:prstShdw>
          </a:effectLst>
        </p:spPr>
        <p:txBody>
          <a:bodyPr lIns="91426" tIns="45714" rIns="91426" bIns="45714" anchor="ctr">
            <a:spAutoFit/>
          </a:bodyPr>
          <a:lstStyle/>
          <a:p>
            <a:pPr eaLnBrk="0" hangingPunct="0"/>
            <a:r>
              <a:rPr lang="en-US" sz="1400" b="1" dirty="0">
                <a:latin typeface="Verdana" pitchFamily="34" charset="0"/>
              </a:rPr>
              <a:t>Small Size,</a:t>
            </a:r>
          </a:p>
          <a:p>
            <a:pPr eaLnBrk="0" hangingPunct="0"/>
            <a:r>
              <a:rPr lang="en-US" sz="1400" b="1" dirty="0">
                <a:latin typeface="Verdana" pitchFamily="34" charset="0"/>
              </a:rPr>
              <a:t>Big Performance, </a:t>
            </a:r>
          </a:p>
          <a:p>
            <a:pPr eaLnBrk="0" hangingPunct="0"/>
            <a:r>
              <a:rPr lang="en-US" sz="1200" i="1" dirty="0">
                <a:latin typeface="Verdana" pitchFamily="34" charset="0"/>
              </a:rPr>
              <a:t>Outstanding performance in an innovative compact design</a:t>
            </a:r>
          </a:p>
        </p:txBody>
      </p:sp>
    </p:spTree>
    <p:extLst>
      <p:ext uri="{BB962C8B-B14F-4D97-AF65-F5344CB8AC3E}">
        <p14:creationId xmlns:p14="http://schemas.microsoft.com/office/powerpoint/2010/main" val="3833047105"/>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48125" y="1000125"/>
            <a:ext cx="5095875" cy="3308945"/>
          </a:xfrm>
        </p:spPr>
        <p:txBody>
          <a:bodyPr/>
          <a:lstStyle/>
          <a:p>
            <a:r>
              <a:rPr lang="en-US" sz="2000" b="1" dirty="0">
                <a:latin typeface="Verdana" pitchFamily="34" charset="0"/>
                <a:cs typeface="Arial" charset="0"/>
              </a:rPr>
              <a:t>SMALL SIZE, BIG PERFORMANCE</a:t>
            </a:r>
            <a:endParaRPr lang="en-US" sz="2000" dirty="0">
              <a:latin typeface="Verdana" pitchFamily="34" charset="0"/>
              <a:cs typeface="Arial" charset="0"/>
            </a:endParaRPr>
          </a:p>
          <a:p>
            <a:pPr>
              <a:buFontTx/>
              <a:buChar char="•"/>
            </a:pPr>
            <a:r>
              <a:rPr lang="en-US" dirty="0">
                <a:latin typeface="Verdana" pitchFamily="34" charset="0"/>
                <a:cs typeface="Arial" charset="0"/>
              </a:rPr>
              <a:t>Outstanding Performance</a:t>
            </a:r>
          </a:p>
          <a:p>
            <a:pPr>
              <a:buFontTx/>
              <a:buChar char="•"/>
            </a:pPr>
            <a:r>
              <a:rPr lang="en-US" dirty="0">
                <a:latin typeface="Verdana" pitchFamily="34" charset="0"/>
                <a:cs typeface="Arial" charset="0"/>
              </a:rPr>
              <a:t>Sleek Innovative Design</a:t>
            </a:r>
          </a:p>
          <a:p>
            <a:pPr>
              <a:buFontTx/>
              <a:buChar char="•"/>
            </a:pPr>
            <a:r>
              <a:rPr lang="en-US" dirty="0">
                <a:latin typeface="Verdana" pitchFamily="34" charset="0"/>
                <a:cs typeface="Arial" charset="0"/>
              </a:rPr>
              <a:t>High Reliability</a:t>
            </a:r>
          </a:p>
          <a:p>
            <a:pPr>
              <a:buFontTx/>
              <a:buChar char="•"/>
            </a:pPr>
            <a:r>
              <a:rPr lang="en-US" dirty="0">
                <a:latin typeface="Verdana" pitchFamily="34" charset="0"/>
                <a:cs typeface="Arial" charset="0"/>
              </a:rPr>
              <a:t>Efficient Serviceability</a:t>
            </a:r>
          </a:p>
          <a:p>
            <a:pPr>
              <a:buFontTx/>
              <a:buChar char="•"/>
            </a:pPr>
            <a:r>
              <a:rPr lang="en-US" dirty="0">
                <a:latin typeface="Verdana" pitchFamily="34" charset="0"/>
                <a:cs typeface="Arial" charset="0"/>
              </a:rPr>
              <a:t>Exceptional Energy Efficiency</a:t>
            </a:r>
          </a:p>
          <a:p>
            <a:pPr>
              <a:buFontTx/>
              <a:buChar char="•"/>
            </a:pPr>
            <a:r>
              <a:rPr lang="en-US" dirty="0">
                <a:latin typeface="Verdana" pitchFamily="34" charset="0"/>
                <a:cs typeface="Arial" charset="0"/>
              </a:rPr>
              <a:t>Superior Investment Protection</a:t>
            </a:r>
          </a:p>
          <a:p>
            <a:endParaRPr lang="en-US" dirty="0"/>
          </a:p>
        </p:txBody>
      </p:sp>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26</a:t>
            </a:fld>
            <a:endParaRPr lang="en-US"/>
          </a:p>
        </p:txBody>
      </p:sp>
      <p:pic>
        <p:nvPicPr>
          <p:cNvPr id="1026" name="Picture 2" descr="C:\Users\jp160023\Documents\Feb 2013 Photo Shoot\RP40-60 with printer and displa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3875" y="1238250"/>
            <a:ext cx="3429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4"/>
          <p:cNvSpPr>
            <a:spLocks noChangeArrowheads="1"/>
          </p:cNvSpPr>
          <p:nvPr/>
        </p:nvSpPr>
        <p:spPr bwMode="auto">
          <a:xfrm>
            <a:off x="809625" y="4079089"/>
            <a:ext cx="8096250" cy="65903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The </a:t>
            </a:r>
            <a:r>
              <a:rPr lang="en-US" dirty="0">
                <a:solidFill>
                  <a:schemeClr val="bg1"/>
                </a:solidFill>
                <a:cs typeface="Calibri" pitchFamily="34" charset="0"/>
              </a:rPr>
              <a:t>NCR </a:t>
            </a:r>
            <a:r>
              <a:rPr lang="en-US" dirty="0" err="1">
                <a:solidFill>
                  <a:schemeClr val="bg1"/>
                </a:solidFill>
                <a:cs typeface="Calibri" pitchFamily="34" charset="0"/>
              </a:rPr>
              <a:t>RealPOS</a:t>
            </a:r>
            <a:r>
              <a:rPr lang="en-US" dirty="0">
                <a:solidFill>
                  <a:schemeClr val="bg1"/>
                </a:solidFill>
                <a:cs typeface="Calibri" pitchFamily="34" charset="0"/>
              </a:rPr>
              <a:t> 60 delivers outstanding performance, flexibility, and energy efficiency in a compact innovative retail rugged design</a:t>
            </a:r>
          </a:p>
        </p:txBody>
      </p:sp>
      <p:sp>
        <p:nvSpPr>
          <p:cNvPr id="9" name="Title 1"/>
          <p:cNvSpPr>
            <a:spLocks noGrp="1"/>
          </p:cNvSpPr>
          <p:nvPr>
            <p:ph type="title"/>
          </p:nvPr>
        </p:nvSpPr>
        <p:spPr>
          <a:xfrm>
            <a:off x="638625" y="471804"/>
            <a:ext cx="8229600" cy="604402"/>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cs typeface="R Frutiger Roman"/>
              </a:rPr>
              <a:t>OVERVIEW</a:t>
            </a:r>
            <a:r>
              <a:rPr lang="en-US" dirty="0">
                <a:solidFill>
                  <a:srgbClr val="4DA93A"/>
                </a:solidFill>
                <a:latin typeface="Frutiger 57Cn"/>
                <a:cs typeface="R Frutiger Roman"/>
              </a:rPr>
              <a:t/>
            </a:r>
            <a:br>
              <a:rPr lang="en-US" dirty="0">
                <a:solidFill>
                  <a:srgbClr val="4DA93A"/>
                </a:solidFill>
                <a:latin typeface="Frutiger 57Cn"/>
                <a:cs typeface="R Frutiger Roman"/>
              </a:rPr>
            </a:br>
            <a:r>
              <a:rPr lang="en-US" dirty="0"/>
              <a:t/>
            </a:r>
            <a:br>
              <a:rPr lang="en-US" dirty="0"/>
            </a:br>
            <a:endParaRPr lang="en-US" sz="1400" dirty="0"/>
          </a:p>
        </p:txBody>
      </p:sp>
    </p:spTree>
    <p:extLst>
      <p:ext uri="{BB962C8B-B14F-4D97-AF65-F5344CB8AC3E}">
        <p14:creationId xmlns:p14="http://schemas.microsoft.com/office/powerpoint/2010/main" val="33984880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12037" y="973319"/>
            <a:ext cx="5715000" cy="3308945"/>
          </a:xfrm>
        </p:spPr>
        <p:txBody>
          <a:bodyPr/>
          <a:lstStyle/>
          <a:p>
            <a:pPr>
              <a:spcBef>
                <a:spcPct val="5000"/>
              </a:spcBef>
            </a:pPr>
            <a:r>
              <a:rPr lang="en-US" sz="2000" b="1" dirty="0">
                <a:latin typeface="Verdana" pitchFamily="34" charset="0"/>
                <a:cs typeface="Arial" charset="0"/>
              </a:rPr>
              <a:t>REALPOS 60 TECHNOLOGY PLATFORM</a:t>
            </a:r>
          </a:p>
          <a:p>
            <a:pPr>
              <a:buFontTx/>
              <a:buChar char="•"/>
            </a:pPr>
            <a:r>
              <a:rPr lang="en-US" dirty="0">
                <a:latin typeface="Verdana" pitchFamily="34" charset="0"/>
                <a:ea typeface="Verdana" pitchFamily="34" charset="0"/>
                <a:cs typeface="Verdana" pitchFamily="34" charset="0"/>
              </a:rPr>
              <a:t>Mobile Intel ® GL40 Express Chipset</a:t>
            </a:r>
            <a:endParaRPr lang="en-US" dirty="0">
              <a:solidFill>
                <a:srgbClr val="FF0000"/>
              </a:solidFill>
              <a:latin typeface="Verdana" pitchFamily="34" charset="0"/>
              <a:ea typeface="Verdana" pitchFamily="34" charset="0"/>
              <a:cs typeface="Verdana" pitchFamily="34" charset="0"/>
            </a:endParaRPr>
          </a:p>
          <a:p>
            <a:pPr>
              <a:spcBef>
                <a:spcPct val="5000"/>
              </a:spcBef>
              <a:buFontTx/>
              <a:buChar char="•"/>
            </a:pPr>
            <a:r>
              <a:rPr lang="en-US" dirty="0">
                <a:latin typeface="Verdana" pitchFamily="34" charset="0"/>
                <a:ea typeface="Verdana" pitchFamily="34" charset="0"/>
                <a:cs typeface="Verdana" pitchFamily="34" charset="0"/>
              </a:rPr>
              <a:t>Intel </a:t>
            </a:r>
            <a:r>
              <a:rPr lang="en-US" sz="1200" dirty="0">
                <a:latin typeface="Verdana" pitchFamily="34" charset="0"/>
                <a:ea typeface="Verdana" pitchFamily="34" charset="0"/>
                <a:cs typeface="Verdana" pitchFamily="34" charset="0"/>
              </a:rPr>
              <a:t>®</a:t>
            </a:r>
            <a:r>
              <a:rPr lang="en-US" dirty="0">
                <a:latin typeface="Verdana" pitchFamily="34" charset="0"/>
                <a:ea typeface="Verdana" pitchFamily="34" charset="0"/>
                <a:cs typeface="Verdana" pitchFamily="34" charset="0"/>
              </a:rPr>
              <a:t> Celeron </a:t>
            </a:r>
            <a:r>
              <a:rPr lang="en-US" sz="1200" dirty="0">
                <a:latin typeface="Verdana" pitchFamily="34" charset="0"/>
                <a:ea typeface="Verdana" pitchFamily="34" charset="0"/>
                <a:cs typeface="Verdana" pitchFamily="34" charset="0"/>
              </a:rPr>
              <a:t>®</a:t>
            </a:r>
            <a:r>
              <a:rPr lang="en-US" dirty="0">
                <a:latin typeface="Verdana" pitchFamily="34" charset="0"/>
                <a:ea typeface="Verdana" pitchFamily="34" charset="0"/>
                <a:cs typeface="Verdana" pitchFamily="34" charset="0"/>
              </a:rPr>
              <a:t> Dual-Core Processor T3100 </a:t>
            </a:r>
          </a:p>
          <a:p>
            <a:pPr>
              <a:spcBef>
                <a:spcPct val="5000"/>
              </a:spcBef>
              <a:buFontTx/>
              <a:buChar char="•"/>
            </a:pPr>
            <a:r>
              <a:rPr lang="en-US" dirty="0">
                <a:latin typeface="Verdana" pitchFamily="34" charset="0"/>
                <a:ea typeface="Verdana" pitchFamily="34" charset="0"/>
                <a:cs typeface="Verdana" pitchFamily="34" charset="0"/>
              </a:rPr>
              <a:t>Intel </a:t>
            </a:r>
            <a:r>
              <a:rPr lang="en-US" sz="1200" dirty="0">
                <a:latin typeface="Verdana" pitchFamily="34" charset="0"/>
                <a:ea typeface="Verdana" pitchFamily="34" charset="0"/>
                <a:cs typeface="Verdana" pitchFamily="34" charset="0"/>
              </a:rPr>
              <a:t>®</a:t>
            </a:r>
            <a:r>
              <a:rPr lang="en-US" dirty="0">
                <a:latin typeface="Verdana" pitchFamily="34" charset="0"/>
                <a:ea typeface="Verdana" pitchFamily="34" charset="0"/>
                <a:cs typeface="Verdana" pitchFamily="34" charset="0"/>
              </a:rPr>
              <a:t> Celeron </a:t>
            </a:r>
            <a:r>
              <a:rPr lang="en-US" sz="1200" dirty="0">
                <a:latin typeface="Verdana" pitchFamily="34" charset="0"/>
                <a:ea typeface="Verdana" pitchFamily="34" charset="0"/>
                <a:cs typeface="Verdana" pitchFamily="34" charset="0"/>
              </a:rPr>
              <a:t>®</a:t>
            </a:r>
            <a:r>
              <a:rPr lang="en-US" dirty="0">
                <a:latin typeface="Verdana" pitchFamily="34" charset="0"/>
                <a:ea typeface="Verdana" pitchFamily="34" charset="0"/>
                <a:cs typeface="Verdana" pitchFamily="34" charset="0"/>
              </a:rPr>
              <a:t> Processor 900</a:t>
            </a:r>
          </a:p>
          <a:p>
            <a:pPr>
              <a:spcBef>
                <a:spcPct val="5000"/>
              </a:spcBef>
              <a:buFontTx/>
              <a:buChar char="•"/>
            </a:pPr>
            <a:r>
              <a:rPr lang="en-US" dirty="0">
                <a:latin typeface="Verdana" pitchFamily="34" charset="0"/>
                <a:ea typeface="Verdana" pitchFamily="34" charset="0"/>
                <a:cs typeface="Verdana" pitchFamily="34" charset="0"/>
              </a:rPr>
              <a:t>Up to 4GB DDR3 Memory</a:t>
            </a:r>
            <a:endParaRPr lang="en-US" dirty="0">
              <a:solidFill>
                <a:srgbClr val="FF0000"/>
              </a:solidFill>
              <a:latin typeface="Verdana" pitchFamily="34" charset="0"/>
              <a:ea typeface="Verdana" pitchFamily="34" charset="0"/>
              <a:cs typeface="Verdana" pitchFamily="34" charset="0"/>
            </a:endParaRPr>
          </a:p>
          <a:p>
            <a:pPr>
              <a:spcBef>
                <a:spcPct val="5000"/>
              </a:spcBef>
              <a:buFontTx/>
              <a:buChar char="•"/>
            </a:pPr>
            <a:r>
              <a:rPr lang="en-US" dirty="0">
                <a:latin typeface="Verdana" pitchFamily="34" charset="0"/>
                <a:ea typeface="Verdana" pitchFamily="34" charset="0"/>
                <a:cs typeface="Verdana" pitchFamily="34" charset="0"/>
              </a:rPr>
              <a:t>250GB 2.5” SATA Hard Disk Drive or</a:t>
            </a:r>
          </a:p>
          <a:p>
            <a:pPr>
              <a:spcBef>
                <a:spcPct val="5000"/>
              </a:spcBef>
            </a:pPr>
            <a:r>
              <a:rPr lang="en-US" dirty="0">
                <a:latin typeface="Verdana" pitchFamily="34" charset="0"/>
                <a:ea typeface="Verdana" pitchFamily="34" charset="0"/>
                <a:cs typeface="Verdana" pitchFamily="34" charset="0"/>
              </a:rPr>
              <a:t>  </a:t>
            </a:r>
            <a:r>
              <a:rPr lang="en-US" dirty="0" smtClean="0">
                <a:latin typeface="Verdana" pitchFamily="34" charset="0"/>
                <a:ea typeface="Verdana" pitchFamily="34" charset="0"/>
                <a:cs typeface="Verdana" pitchFamily="34" charset="0"/>
              </a:rPr>
              <a:t>40GB </a:t>
            </a:r>
            <a:r>
              <a:rPr lang="en-US" dirty="0">
                <a:latin typeface="Verdana" pitchFamily="34" charset="0"/>
                <a:ea typeface="Verdana" pitchFamily="34" charset="0"/>
                <a:cs typeface="Verdana" pitchFamily="34" charset="0"/>
              </a:rPr>
              <a:t>2.5” SATA Solid State Drive  </a:t>
            </a:r>
          </a:p>
          <a:p>
            <a:pPr>
              <a:spcBef>
                <a:spcPct val="5000"/>
              </a:spcBef>
              <a:buFontTx/>
              <a:buChar char="•"/>
            </a:pPr>
            <a:r>
              <a:rPr lang="en-US" dirty="0">
                <a:latin typeface="Verdana" pitchFamily="34" charset="0"/>
                <a:ea typeface="Verdana" pitchFamily="34" charset="0"/>
                <a:cs typeface="Verdana" pitchFamily="34" charset="0"/>
              </a:rPr>
              <a:t>10/100/1000 Gigabit Ethernet</a:t>
            </a:r>
          </a:p>
          <a:p>
            <a:pPr>
              <a:spcBef>
                <a:spcPct val="5000"/>
              </a:spcBef>
              <a:buFontTx/>
              <a:buChar char="•"/>
            </a:pPr>
            <a:r>
              <a:rPr lang="en-US" dirty="0">
                <a:latin typeface="Verdana" pitchFamily="34" charset="0"/>
                <a:ea typeface="Verdana" pitchFamily="34" charset="0"/>
                <a:cs typeface="Verdana" pitchFamily="34" charset="0"/>
              </a:rPr>
              <a:t>Revolutionary cooling solution </a:t>
            </a:r>
            <a:endParaRPr lang="en-US" dirty="0"/>
          </a:p>
        </p:txBody>
      </p:sp>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27</a:t>
            </a:fld>
            <a:endParaRPr lang="en-US"/>
          </a:p>
        </p:txBody>
      </p:sp>
      <p:sp>
        <p:nvSpPr>
          <p:cNvPr id="7" name="AutoShape 4"/>
          <p:cNvSpPr>
            <a:spLocks noChangeArrowheads="1"/>
          </p:cNvSpPr>
          <p:nvPr/>
        </p:nvSpPr>
        <p:spPr bwMode="auto">
          <a:xfrm>
            <a:off x="809625" y="4366994"/>
            <a:ext cx="8096250" cy="36060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Advanced design based on energy-efficient Intel processor technology</a:t>
            </a:r>
            <a:endParaRPr lang="en-US" dirty="0">
              <a:solidFill>
                <a:schemeClr val="bg1"/>
              </a:solidFill>
              <a:cs typeface="Calibri" pitchFamily="34" charset="0"/>
            </a:endParaRPr>
          </a:p>
        </p:txBody>
      </p:sp>
      <p:sp>
        <p:nvSpPr>
          <p:cNvPr id="9" name="Title 1"/>
          <p:cNvSpPr>
            <a:spLocks noGrp="1"/>
          </p:cNvSpPr>
          <p:nvPr>
            <p:ph type="title"/>
          </p:nvPr>
        </p:nvSpPr>
        <p:spPr>
          <a:xfrm>
            <a:off x="638625" y="482437"/>
            <a:ext cx="8229600" cy="604402"/>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cs typeface="R Frutiger Roman"/>
              </a:rPr>
              <a:t>TECHNOLOGY</a:t>
            </a:r>
            <a:r>
              <a:rPr lang="en-US" dirty="0">
                <a:solidFill>
                  <a:srgbClr val="4DA93A"/>
                </a:solidFill>
                <a:latin typeface="Frutiger 57Cn"/>
                <a:cs typeface="R Frutiger Roman"/>
              </a:rPr>
              <a:t/>
            </a:r>
            <a:br>
              <a:rPr lang="en-US" dirty="0">
                <a:solidFill>
                  <a:srgbClr val="4DA93A"/>
                </a:solidFill>
                <a:latin typeface="Frutiger 57Cn"/>
                <a:cs typeface="R Frutiger Roman"/>
              </a:rPr>
            </a:br>
            <a:r>
              <a:rPr lang="en-US" dirty="0"/>
              <a:t/>
            </a:r>
            <a:br>
              <a:rPr lang="en-US" dirty="0"/>
            </a:br>
            <a:endParaRPr lang="en-US" sz="1400" dirty="0"/>
          </a:p>
        </p:txBody>
      </p:sp>
      <p:pic>
        <p:nvPicPr>
          <p:cNvPr id="5122" name="Picture 2" descr="C:\Users\jp160023\Documents\Feb 2013 Photo Shoot\RP60 Open.jpg"/>
          <p:cNvPicPr>
            <a:picLocks noChangeAspect="1" noChangeArrowheads="1"/>
          </p:cNvPicPr>
          <p:nvPr/>
        </p:nvPicPr>
        <p:blipFill>
          <a:blip r:embed="rId3" cstate="print">
            <a:clrChange>
              <a:clrFrom>
                <a:srgbClr val="E9EDF0"/>
              </a:clrFrom>
              <a:clrTo>
                <a:srgbClr val="E9EDF0">
                  <a:alpha val="0"/>
                </a:srgbClr>
              </a:clrTo>
            </a:clrChange>
            <a:extLst>
              <a:ext uri="{28A0092B-C50C-407E-A947-70E740481C1C}">
                <a14:useLocalDpi xmlns:a14="http://schemas.microsoft.com/office/drawing/2010/main" val="0"/>
              </a:ext>
            </a:extLst>
          </a:blip>
          <a:srcRect/>
          <a:stretch>
            <a:fillRect/>
          </a:stretch>
        </p:blipFill>
        <p:spPr bwMode="auto">
          <a:xfrm>
            <a:off x="904875" y="1000125"/>
            <a:ext cx="2190750"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93951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a:graphicFrameLocks/>
          </p:cNvGraphicFramePr>
          <p:nvPr>
            <p:extLst>
              <p:ext uri="{D42A27DB-BD31-4B8C-83A1-F6EECF244321}">
                <p14:modId xmlns:p14="http://schemas.microsoft.com/office/powerpoint/2010/main" val="2246569507"/>
              </p:ext>
            </p:extLst>
          </p:nvPr>
        </p:nvGraphicFramePr>
        <p:xfrm>
          <a:off x="2085975" y="788967"/>
          <a:ext cx="5000625" cy="3524250"/>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28</a:t>
            </a:fld>
            <a:endParaRPr lang="en-US"/>
          </a:p>
        </p:txBody>
      </p:sp>
      <p:sp>
        <p:nvSpPr>
          <p:cNvPr id="7" name="AutoShape 4"/>
          <p:cNvSpPr>
            <a:spLocks noChangeArrowheads="1"/>
          </p:cNvSpPr>
          <p:nvPr/>
        </p:nvSpPr>
        <p:spPr bwMode="auto">
          <a:xfrm>
            <a:off x="802005" y="4416404"/>
            <a:ext cx="8096250" cy="36060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The NCR </a:t>
            </a:r>
            <a:r>
              <a:rPr lang="en-US" dirty="0" err="1" smtClean="0">
                <a:solidFill>
                  <a:schemeClr val="bg1"/>
                </a:solidFill>
                <a:cs typeface="Calibri" pitchFamily="34" charset="0"/>
              </a:rPr>
              <a:t>RealPOS</a:t>
            </a:r>
            <a:r>
              <a:rPr lang="en-US" dirty="0" smtClean="0">
                <a:solidFill>
                  <a:schemeClr val="bg1"/>
                </a:solidFill>
                <a:cs typeface="Calibri" pitchFamily="34" charset="0"/>
              </a:rPr>
              <a:t> 60 offers outstanding </a:t>
            </a:r>
            <a:r>
              <a:rPr lang="en-US" dirty="0" err="1" smtClean="0">
                <a:solidFill>
                  <a:schemeClr val="bg1"/>
                </a:solidFill>
                <a:cs typeface="Calibri" pitchFamily="34" charset="0"/>
              </a:rPr>
              <a:t>performacne</a:t>
            </a:r>
            <a:r>
              <a:rPr lang="en-US" dirty="0" smtClean="0">
                <a:solidFill>
                  <a:schemeClr val="bg1"/>
                </a:solidFill>
                <a:cs typeface="Calibri" pitchFamily="34" charset="0"/>
              </a:rPr>
              <a:t> options</a:t>
            </a:r>
            <a:endParaRPr lang="en-US" dirty="0">
              <a:solidFill>
                <a:schemeClr val="bg1"/>
              </a:solidFill>
              <a:cs typeface="Calibri" pitchFamily="34" charset="0"/>
            </a:endParaRPr>
          </a:p>
        </p:txBody>
      </p:sp>
      <p:sp>
        <p:nvSpPr>
          <p:cNvPr id="9" name="Title 1"/>
          <p:cNvSpPr>
            <a:spLocks noGrp="1"/>
          </p:cNvSpPr>
          <p:nvPr>
            <p:ph type="title"/>
          </p:nvPr>
        </p:nvSpPr>
        <p:spPr>
          <a:xfrm>
            <a:off x="762000" y="148862"/>
            <a:ext cx="7924602" cy="428625"/>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rPr>
              <a:t>PERFORMANCE</a:t>
            </a:r>
            <a:endParaRPr lang="en-US" sz="1400" dirty="0"/>
          </a:p>
        </p:txBody>
      </p:sp>
      <p:sp>
        <p:nvSpPr>
          <p:cNvPr id="2" name="TextBox 1"/>
          <p:cNvSpPr txBox="1"/>
          <p:nvPr/>
        </p:nvSpPr>
        <p:spPr>
          <a:xfrm>
            <a:off x="2381250" y="1882973"/>
            <a:ext cx="4191000" cy="230833"/>
          </a:xfrm>
          <a:prstGeom prst="rect">
            <a:avLst/>
          </a:prstGeom>
          <a:noFill/>
        </p:spPr>
        <p:txBody>
          <a:bodyPr wrap="square" lIns="57150" tIns="28575" rIns="57150" bIns="28575" rtlCol="0">
            <a:spAutoFit/>
          </a:bodyPr>
          <a:lstStyle/>
          <a:p>
            <a:r>
              <a:rPr lang="en-US" sz="1100" b="1" dirty="0"/>
              <a:t>RP60 </a:t>
            </a:r>
            <a:r>
              <a:rPr lang="en-US" sz="1100" b="1" dirty="0" err="1"/>
              <a:t>Cel</a:t>
            </a:r>
            <a:r>
              <a:rPr lang="en-US" sz="1100" b="1" dirty="0"/>
              <a:t> Dual Core T3100</a:t>
            </a:r>
          </a:p>
        </p:txBody>
      </p:sp>
      <p:sp>
        <p:nvSpPr>
          <p:cNvPr id="10" name="TextBox 9"/>
          <p:cNvSpPr txBox="1"/>
          <p:nvPr/>
        </p:nvSpPr>
        <p:spPr>
          <a:xfrm>
            <a:off x="2381250" y="2674292"/>
            <a:ext cx="4191000" cy="230833"/>
          </a:xfrm>
          <a:prstGeom prst="rect">
            <a:avLst/>
          </a:prstGeom>
          <a:noFill/>
        </p:spPr>
        <p:txBody>
          <a:bodyPr wrap="square" lIns="57150" tIns="28575" rIns="57150" bIns="28575" rtlCol="0">
            <a:spAutoFit/>
          </a:bodyPr>
          <a:lstStyle/>
          <a:p>
            <a:r>
              <a:rPr lang="en-US" sz="1100" b="1" dirty="0"/>
              <a:t>RP60 Celeron 900</a:t>
            </a:r>
          </a:p>
        </p:txBody>
      </p:sp>
      <p:sp>
        <p:nvSpPr>
          <p:cNvPr id="11" name="TextBox 10"/>
          <p:cNvSpPr txBox="1"/>
          <p:nvPr/>
        </p:nvSpPr>
        <p:spPr>
          <a:xfrm>
            <a:off x="2381250" y="3388667"/>
            <a:ext cx="4191000" cy="230833"/>
          </a:xfrm>
          <a:prstGeom prst="rect">
            <a:avLst/>
          </a:prstGeom>
          <a:noFill/>
        </p:spPr>
        <p:txBody>
          <a:bodyPr wrap="square" lIns="57150" tIns="28575" rIns="57150" bIns="28575" rtlCol="0">
            <a:spAutoFit/>
          </a:bodyPr>
          <a:lstStyle/>
          <a:p>
            <a:r>
              <a:rPr lang="en-US" sz="1100" b="1" dirty="0"/>
              <a:t>RP40 Atom </a:t>
            </a:r>
          </a:p>
        </p:txBody>
      </p:sp>
      <p:sp>
        <p:nvSpPr>
          <p:cNvPr id="13" name="TextBox 12"/>
          <p:cNvSpPr txBox="1"/>
          <p:nvPr/>
        </p:nvSpPr>
        <p:spPr>
          <a:xfrm>
            <a:off x="2381250" y="1143000"/>
            <a:ext cx="4191000" cy="230833"/>
          </a:xfrm>
          <a:prstGeom prst="rect">
            <a:avLst/>
          </a:prstGeom>
          <a:noFill/>
        </p:spPr>
        <p:txBody>
          <a:bodyPr wrap="square" lIns="57150" tIns="28575" rIns="57150" bIns="28575" rtlCol="0">
            <a:spAutoFit/>
          </a:bodyPr>
          <a:lstStyle/>
          <a:p>
            <a:r>
              <a:rPr lang="en-US" sz="1100" b="1" dirty="0"/>
              <a:t>RP82</a:t>
            </a:r>
            <a:r>
              <a:rPr lang="en-US" sz="1100" b="1" i="1" dirty="0"/>
              <a:t>XRT</a:t>
            </a:r>
            <a:r>
              <a:rPr lang="en-US" sz="1100" b="1" dirty="0"/>
              <a:t> Celeron Dual Core G540</a:t>
            </a:r>
          </a:p>
        </p:txBody>
      </p:sp>
    </p:spTree>
    <p:extLst>
      <p:ext uri="{BB962C8B-B14F-4D97-AF65-F5344CB8AC3E}">
        <p14:creationId xmlns:p14="http://schemas.microsoft.com/office/powerpoint/2010/main" val="27012470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33875" y="894029"/>
            <a:ext cx="5715000" cy="3308945"/>
          </a:xfrm>
        </p:spPr>
        <p:txBody>
          <a:bodyPr/>
          <a:lstStyle/>
          <a:p>
            <a:pPr>
              <a:spcBef>
                <a:spcPct val="5000"/>
              </a:spcBef>
            </a:pPr>
            <a:r>
              <a:rPr lang="en-US" sz="2000" b="1" dirty="0">
                <a:latin typeface="Verdana" pitchFamily="34" charset="0"/>
                <a:cs typeface="Arial" charset="0"/>
              </a:rPr>
              <a:t>FLEXIBLE CONNECTIVITY</a:t>
            </a:r>
          </a:p>
          <a:p>
            <a:pPr>
              <a:buFontTx/>
              <a:buChar char="•"/>
            </a:pPr>
            <a:r>
              <a:rPr lang="en-US" dirty="0">
                <a:latin typeface="Verdana" pitchFamily="34" charset="0"/>
              </a:rPr>
              <a:t>5 USB ports, expandable to 8</a:t>
            </a:r>
          </a:p>
          <a:p>
            <a:pPr lvl="2">
              <a:buFontTx/>
              <a:buChar char="•"/>
            </a:pPr>
            <a:r>
              <a:rPr lang="en-US" sz="1100" dirty="0">
                <a:latin typeface="Verdana" pitchFamily="34" charset="0"/>
              </a:rPr>
              <a:t>(3) 5v Powered USB (2 rear, 1 front)</a:t>
            </a:r>
          </a:p>
          <a:p>
            <a:pPr lvl="2">
              <a:buFontTx/>
              <a:buChar char="•"/>
            </a:pPr>
            <a:r>
              <a:rPr lang="en-US" sz="1100" dirty="0">
                <a:latin typeface="Verdana" pitchFamily="34" charset="0"/>
              </a:rPr>
              <a:t>(1) 24v Powered USB (Printer)</a:t>
            </a:r>
          </a:p>
          <a:p>
            <a:pPr lvl="2">
              <a:buFontTx/>
              <a:buChar char="•"/>
            </a:pPr>
            <a:r>
              <a:rPr lang="en-US" sz="1100" dirty="0">
                <a:latin typeface="Verdana" pitchFamily="34" charset="0"/>
              </a:rPr>
              <a:t>(1) 12v Powered USB (3 additional 12v USB Optional) </a:t>
            </a:r>
          </a:p>
          <a:p>
            <a:pPr>
              <a:buFontTx/>
              <a:buChar char="•"/>
            </a:pPr>
            <a:r>
              <a:rPr lang="en-US" dirty="0">
                <a:latin typeface="Verdana" pitchFamily="34" charset="0"/>
              </a:rPr>
              <a:t>4 Powered serial ports</a:t>
            </a:r>
          </a:p>
          <a:p>
            <a:pPr>
              <a:buFontTx/>
              <a:buChar char="•"/>
            </a:pPr>
            <a:r>
              <a:rPr lang="en-US" dirty="0">
                <a:latin typeface="Verdana" pitchFamily="34" charset="0"/>
              </a:rPr>
              <a:t>1 VGA and 1 DVI port</a:t>
            </a:r>
          </a:p>
          <a:p>
            <a:pPr>
              <a:buFontTx/>
              <a:buChar char="•"/>
            </a:pPr>
            <a:r>
              <a:rPr lang="en-US" dirty="0">
                <a:latin typeface="Verdana" pitchFamily="34" charset="0"/>
              </a:rPr>
              <a:t>1 PS/2 port</a:t>
            </a:r>
          </a:p>
          <a:p>
            <a:pPr>
              <a:buFontTx/>
              <a:buChar char="•"/>
            </a:pPr>
            <a:r>
              <a:rPr lang="en-US" dirty="0">
                <a:latin typeface="Verdana" pitchFamily="34" charset="0"/>
              </a:rPr>
              <a:t>1 Cash drawer port</a:t>
            </a:r>
          </a:p>
          <a:p>
            <a:pPr>
              <a:buFontTx/>
              <a:buChar char="•"/>
            </a:pPr>
            <a:r>
              <a:rPr lang="en-US" dirty="0">
                <a:latin typeface="Verdana" pitchFamily="34" charset="0"/>
              </a:rPr>
              <a:t>1 Audio port</a:t>
            </a:r>
          </a:p>
          <a:p>
            <a:pPr>
              <a:buFontTx/>
              <a:buChar char="•"/>
            </a:pPr>
            <a:r>
              <a:rPr lang="en-US" dirty="0">
                <a:latin typeface="Verdana" pitchFamily="34" charset="0"/>
              </a:rPr>
              <a:t>10/100/1000 Ethernet LAN</a:t>
            </a:r>
          </a:p>
        </p:txBody>
      </p:sp>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29</a:t>
            </a:fld>
            <a:endParaRPr lang="en-US"/>
          </a:p>
        </p:txBody>
      </p:sp>
      <p:sp>
        <p:nvSpPr>
          <p:cNvPr id="7" name="AutoShape 4"/>
          <p:cNvSpPr>
            <a:spLocks noChangeArrowheads="1"/>
          </p:cNvSpPr>
          <p:nvPr/>
        </p:nvSpPr>
        <p:spPr bwMode="auto">
          <a:xfrm>
            <a:off x="802005" y="4161986"/>
            <a:ext cx="8096250" cy="65903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Flexible connectivity options to power peripherals as well as dual display support for customer facing advertising and messaging</a:t>
            </a:r>
            <a:endParaRPr lang="en-US" dirty="0">
              <a:solidFill>
                <a:schemeClr val="bg1"/>
              </a:solidFill>
              <a:cs typeface="Calibri" pitchFamily="34" charset="0"/>
            </a:endParaRPr>
          </a:p>
        </p:txBody>
      </p:sp>
      <p:sp>
        <p:nvSpPr>
          <p:cNvPr id="9" name="Title 1"/>
          <p:cNvSpPr>
            <a:spLocks noGrp="1"/>
          </p:cNvSpPr>
          <p:nvPr>
            <p:ph type="title"/>
          </p:nvPr>
        </p:nvSpPr>
        <p:spPr>
          <a:xfrm>
            <a:off x="762000" y="297724"/>
            <a:ext cx="7924602" cy="428625"/>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rPr>
              <a:t>FLEXIBLE CONNECTIVITY</a:t>
            </a:r>
            <a:r>
              <a:rPr lang="en-US" dirty="0">
                <a:solidFill>
                  <a:srgbClr val="4DA93A"/>
                </a:solidFill>
                <a:latin typeface="Frutiger 57Cn"/>
                <a:cs typeface="R Frutiger Roman"/>
              </a:rPr>
              <a:t/>
            </a:r>
            <a:br>
              <a:rPr lang="en-US" dirty="0">
                <a:solidFill>
                  <a:srgbClr val="4DA93A"/>
                </a:solidFill>
                <a:latin typeface="Frutiger 57Cn"/>
                <a:cs typeface="R Frutiger Roman"/>
              </a:rPr>
            </a:br>
            <a:endParaRPr lang="en-US" sz="1400" dirty="0"/>
          </a:p>
        </p:txBody>
      </p:sp>
      <p:pic>
        <p:nvPicPr>
          <p:cNvPr id="8" name="Picture 4" descr="CD348_02_RTL_RP40_Connectivity"/>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9459" r="8109" b="11949"/>
          <a:stretch>
            <a:fillRect/>
          </a:stretch>
        </p:blipFill>
        <p:spPr bwMode="auto">
          <a:xfrm>
            <a:off x="523875" y="1571625"/>
            <a:ext cx="3255207" cy="2114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3069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6"/>
          <p:cNvSpPr txBox="1">
            <a:spLocks noChangeArrowheads="1"/>
          </p:cNvSpPr>
          <p:nvPr/>
        </p:nvSpPr>
        <p:spPr bwMode="auto">
          <a:xfrm>
            <a:off x="684213" y="123825"/>
            <a:ext cx="5832475" cy="476250"/>
          </a:xfrm>
          <a:prstGeom prst="rect">
            <a:avLst/>
          </a:prstGeom>
          <a:noFill/>
          <a:ln w="9525">
            <a:noFill/>
            <a:miter lim="800000"/>
            <a:headEnd/>
            <a:tailEnd/>
          </a:ln>
        </p:spPr>
        <p:txBody>
          <a:bodyPr>
            <a:spAutoFit/>
          </a:bodyPr>
          <a:lstStyle/>
          <a:p>
            <a:pPr>
              <a:lnSpc>
                <a:spcPct val="90000"/>
              </a:lnSpc>
            </a:pPr>
            <a:r>
              <a:rPr lang="en-US" sz="2800" b="1" dirty="0">
                <a:solidFill>
                  <a:srgbClr val="7F7F7F"/>
                </a:solidFill>
                <a:latin typeface="Arial" pitchFamily="34" charset="0"/>
                <a:ea typeface="Frutiger 57Cn"/>
                <a:cs typeface="Arial" pitchFamily="34" charset="0"/>
              </a:rPr>
              <a:t>REALPOS PRODUCT STRATEGY</a:t>
            </a:r>
            <a:endParaRPr lang="en-US" sz="1600" dirty="0">
              <a:solidFill>
                <a:srgbClr val="4DA93A"/>
              </a:solidFill>
              <a:latin typeface="Arial" pitchFamily="34" charset="0"/>
              <a:ea typeface="R Frutiger Roman"/>
              <a:cs typeface="Arial" pitchFamily="34" charset="0"/>
            </a:endParaRPr>
          </a:p>
        </p:txBody>
      </p:sp>
      <p:sp>
        <p:nvSpPr>
          <p:cNvPr id="11267" name="Rectangle 3"/>
          <p:cNvSpPr>
            <a:spLocks/>
          </p:cNvSpPr>
          <p:nvPr/>
        </p:nvSpPr>
        <p:spPr bwMode="auto">
          <a:xfrm>
            <a:off x="827088" y="771525"/>
            <a:ext cx="6848475" cy="333375"/>
          </a:xfrm>
          <a:prstGeom prst="rect">
            <a:avLst/>
          </a:prstGeom>
          <a:noFill/>
          <a:ln w="9525">
            <a:noFill/>
            <a:miter lim="800000"/>
            <a:headEnd/>
            <a:tailEnd/>
          </a:ln>
        </p:spPr>
        <p:txBody>
          <a:bodyPr lIns="64002" tIns="32001" rIns="64002" bIns="32001"/>
          <a:lstStyle/>
          <a:p>
            <a:pPr defTabSz="639763" eaLnBrk="0" hangingPunct="0">
              <a:spcBef>
                <a:spcPct val="20000"/>
              </a:spcBef>
              <a:tabLst>
                <a:tab pos="1362075" algn="l"/>
              </a:tabLst>
            </a:pPr>
            <a:r>
              <a:rPr lang="en-US" sz="2000" dirty="0">
                <a:solidFill>
                  <a:srgbClr val="54B948"/>
                </a:solidFill>
                <a:latin typeface="Arial" pitchFamily="34" charset="0"/>
                <a:cs typeface="Arial" pitchFamily="34" charset="0"/>
              </a:rPr>
              <a:t>Designed to meet the long term needs of retailers</a:t>
            </a:r>
          </a:p>
        </p:txBody>
      </p:sp>
      <p:sp>
        <p:nvSpPr>
          <p:cNvPr id="305161" name="AutoShape 9"/>
          <p:cNvSpPr>
            <a:spLocks noChangeArrowheads="1"/>
          </p:cNvSpPr>
          <p:nvPr/>
        </p:nvSpPr>
        <p:spPr bwMode="blackWhite">
          <a:xfrm>
            <a:off x="1136938" y="1485805"/>
            <a:ext cx="3342269" cy="346766"/>
          </a:xfrm>
          <a:prstGeom prst="roundRect">
            <a:avLst>
              <a:gd name="adj" fmla="val 16667"/>
            </a:avLst>
          </a:prstGeom>
          <a:solidFill>
            <a:schemeClr val="bg1"/>
          </a:solidFill>
          <a:ln w="19050">
            <a:solidFill>
              <a:schemeClr val="accent2">
                <a:lumMod val="60000"/>
                <a:lumOff val="40000"/>
              </a:schemeClr>
            </a:solid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0" tIns="0" rIns="0" bIns="0"/>
          <a:lstStyle/>
          <a:p>
            <a:pPr marL="692150" indent="-692150" algn="ctr" eaLnBrk="0" hangingPunct="0">
              <a:lnSpc>
                <a:spcPct val="120000"/>
              </a:lnSpc>
              <a:spcBef>
                <a:spcPct val="50000"/>
              </a:spcBef>
              <a:defRPr/>
            </a:pPr>
            <a:r>
              <a:rPr lang="en-US" dirty="0">
                <a:solidFill>
                  <a:srgbClr val="6B6B6B"/>
                </a:solidFill>
                <a:latin typeface="Verdana" pitchFamily="34" charset="0"/>
              </a:rPr>
              <a:t>Innovation</a:t>
            </a:r>
          </a:p>
        </p:txBody>
      </p:sp>
      <p:sp>
        <p:nvSpPr>
          <p:cNvPr id="2" name="AutoShape 9"/>
          <p:cNvSpPr>
            <a:spLocks noChangeArrowheads="1"/>
          </p:cNvSpPr>
          <p:nvPr/>
        </p:nvSpPr>
        <p:spPr bwMode="blackWhite">
          <a:xfrm>
            <a:off x="1136487" y="1942854"/>
            <a:ext cx="3342191" cy="345548"/>
          </a:xfrm>
          <a:prstGeom prst="roundRect">
            <a:avLst>
              <a:gd name="adj" fmla="val 16667"/>
            </a:avLst>
          </a:prstGeom>
          <a:solidFill>
            <a:schemeClr val="bg1"/>
          </a:solidFill>
          <a:ln w="19050">
            <a:solidFill>
              <a:schemeClr val="accent2">
                <a:lumMod val="60000"/>
                <a:lumOff val="40000"/>
              </a:schemeClr>
            </a:solid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0" tIns="0" rIns="0" bIns="0"/>
          <a:lstStyle/>
          <a:p>
            <a:pPr marL="692150" indent="-692150" algn="ctr" eaLnBrk="0" hangingPunct="0">
              <a:lnSpc>
                <a:spcPct val="120000"/>
              </a:lnSpc>
              <a:spcBef>
                <a:spcPct val="50000"/>
              </a:spcBef>
              <a:defRPr/>
            </a:pPr>
            <a:r>
              <a:rPr lang="en-US">
                <a:solidFill>
                  <a:srgbClr val="6B6B6B"/>
                </a:solidFill>
                <a:latin typeface="Verdana" pitchFamily="34" charset="0"/>
              </a:rPr>
              <a:t>Performance</a:t>
            </a:r>
          </a:p>
        </p:txBody>
      </p:sp>
      <p:sp>
        <p:nvSpPr>
          <p:cNvPr id="3" name="AutoShape 9"/>
          <p:cNvSpPr>
            <a:spLocks noChangeArrowheads="1"/>
          </p:cNvSpPr>
          <p:nvPr/>
        </p:nvSpPr>
        <p:spPr bwMode="blackWhite">
          <a:xfrm>
            <a:off x="1136938" y="2809014"/>
            <a:ext cx="3342269" cy="346117"/>
          </a:xfrm>
          <a:prstGeom prst="roundRect">
            <a:avLst>
              <a:gd name="adj" fmla="val 16667"/>
            </a:avLst>
          </a:prstGeom>
          <a:solidFill>
            <a:schemeClr val="bg1"/>
          </a:solidFill>
          <a:ln w="19050">
            <a:solidFill>
              <a:schemeClr val="accent2">
                <a:lumMod val="60000"/>
                <a:lumOff val="40000"/>
              </a:schemeClr>
            </a:solid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0" tIns="0" rIns="0" bIns="0"/>
          <a:lstStyle/>
          <a:p>
            <a:pPr marL="692150" indent="-652463" algn="ctr" eaLnBrk="0" hangingPunct="0">
              <a:lnSpc>
                <a:spcPct val="120000"/>
              </a:lnSpc>
              <a:spcBef>
                <a:spcPct val="50000"/>
              </a:spcBef>
              <a:defRPr/>
            </a:pPr>
            <a:r>
              <a:rPr lang="en-US">
                <a:solidFill>
                  <a:srgbClr val="6B6B6B"/>
                </a:solidFill>
                <a:latin typeface="Verdana" pitchFamily="34" charset="0"/>
              </a:rPr>
              <a:t>Serviceability</a:t>
            </a:r>
          </a:p>
        </p:txBody>
      </p:sp>
      <p:sp>
        <p:nvSpPr>
          <p:cNvPr id="4" name="AutoShape 9"/>
          <p:cNvSpPr>
            <a:spLocks noChangeArrowheads="1"/>
          </p:cNvSpPr>
          <p:nvPr/>
        </p:nvSpPr>
        <p:spPr bwMode="blackWhite">
          <a:xfrm>
            <a:off x="1136981" y="3249084"/>
            <a:ext cx="3343772" cy="376254"/>
          </a:xfrm>
          <a:prstGeom prst="roundRect">
            <a:avLst>
              <a:gd name="adj" fmla="val 16667"/>
            </a:avLst>
          </a:prstGeom>
          <a:solidFill>
            <a:schemeClr val="bg1"/>
          </a:solidFill>
          <a:ln w="19050">
            <a:solidFill>
              <a:schemeClr val="accent2">
                <a:lumMod val="60000"/>
                <a:lumOff val="40000"/>
              </a:schemeClr>
            </a:solid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0" tIns="0" rIns="0" bIns="0"/>
          <a:lstStyle/>
          <a:p>
            <a:pPr marL="692150" indent="-692150" algn="ctr" eaLnBrk="0" hangingPunct="0">
              <a:lnSpc>
                <a:spcPct val="120000"/>
              </a:lnSpc>
              <a:spcBef>
                <a:spcPct val="50000"/>
              </a:spcBef>
              <a:tabLst>
                <a:tab pos="639763" algn="l"/>
              </a:tabLst>
              <a:defRPr/>
            </a:pPr>
            <a:r>
              <a:rPr lang="en-US" dirty="0">
                <a:solidFill>
                  <a:srgbClr val="6B6B6B"/>
                </a:solidFill>
                <a:latin typeface="Verdana" pitchFamily="34" charset="0"/>
              </a:rPr>
              <a:t>Lifecycle Management</a:t>
            </a:r>
          </a:p>
        </p:txBody>
      </p:sp>
      <p:pic>
        <p:nvPicPr>
          <p:cNvPr id="11281" name="Picture 5"/>
          <p:cNvPicPr>
            <a:picLocks noChangeAspect="1" noChangeArrowheads="1"/>
          </p:cNvPicPr>
          <p:nvPr/>
        </p:nvPicPr>
        <p:blipFill>
          <a:blip r:embed="rId3"/>
          <a:srcRect/>
          <a:stretch>
            <a:fillRect/>
          </a:stretch>
        </p:blipFill>
        <p:spPr bwMode="auto">
          <a:xfrm>
            <a:off x="4859338" y="1419225"/>
            <a:ext cx="3384550" cy="2286000"/>
          </a:xfrm>
          <a:prstGeom prst="rect">
            <a:avLst/>
          </a:prstGeom>
          <a:noFill/>
          <a:ln w="9525">
            <a:noFill/>
            <a:miter lim="800000"/>
            <a:headEnd/>
            <a:tailEnd/>
          </a:ln>
        </p:spPr>
      </p:pic>
      <p:sp>
        <p:nvSpPr>
          <p:cNvPr id="6" name="AutoShape 9"/>
          <p:cNvSpPr>
            <a:spLocks noChangeArrowheads="1"/>
          </p:cNvSpPr>
          <p:nvPr/>
        </p:nvSpPr>
        <p:spPr bwMode="blackWhite">
          <a:xfrm>
            <a:off x="1136938" y="2375091"/>
            <a:ext cx="3342269" cy="345597"/>
          </a:xfrm>
          <a:prstGeom prst="roundRect">
            <a:avLst>
              <a:gd name="adj" fmla="val 16667"/>
            </a:avLst>
          </a:prstGeom>
          <a:solidFill>
            <a:schemeClr val="bg1"/>
          </a:solidFill>
          <a:ln w="19050">
            <a:solidFill>
              <a:schemeClr val="accent2">
                <a:lumMod val="60000"/>
                <a:lumOff val="40000"/>
              </a:schemeClr>
            </a:solidFill>
            <a:round/>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lIns="0" tIns="0" rIns="0" bIns="0"/>
          <a:lstStyle/>
          <a:p>
            <a:pPr marL="692150" indent="-652463" algn="ctr" eaLnBrk="0" hangingPunct="0">
              <a:lnSpc>
                <a:spcPct val="120000"/>
              </a:lnSpc>
              <a:spcBef>
                <a:spcPct val="50000"/>
              </a:spcBef>
              <a:defRPr/>
            </a:pPr>
            <a:r>
              <a:rPr lang="en-US">
                <a:solidFill>
                  <a:srgbClr val="6B6B6B"/>
                </a:solidFill>
                <a:latin typeface="Verdana" pitchFamily="34" charset="0"/>
              </a:rPr>
              <a:t>Reliability</a:t>
            </a:r>
          </a:p>
        </p:txBody>
      </p:sp>
      <p:sp>
        <p:nvSpPr>
          <p:cNvPr id="11" name="AutoShape 4"/>
          <p:cNvSpPr>
            <a:spLocks noChangeArrowheads="1"/>
          </p:cNvSpPr>
          <p:nvPr/>
        </p:nvSpPr>
        <p:spPr bwMode="auto">
          <a:xfrm>
            <a:off x="1144588" y="4047416"/>
            <a:ext cx="7343775" cy="696337"/>
          </a:xfrm>
          <a:prstGeom prst="roundRect">
            <a:avLst>
              <a:gd name="adj" fmla="val 12718"/>
            </a:avLst>
          </a:prstGeom>
          <a:solidFill>
            <a:srgbClr val="4DA93A"/>
          </a:solidFill>
          <a:ln w="9525" algn="ctr">
            <a:noFill/>
            <a:round/>
            <a:headEnd/>
            <a:tailEnd/>
          </a:ln>
        </p:spPr>
        <p:txBody>
          <a:bodyPr anchor="ctr">
            <a:spAutoFit/>
          </a:bodyPr>
          <a:lstStyle/>
          <a:p>
            <a:pPr algn="ctr"/>
            <a:r>
              <a:rPr lang="en-US" dirty="0" smtClean="0">
                <a:solidFill>
                  <a:schemeClr val="bg1"/>
                </a:solidFill>
              </a:rPr>
              <a:t>NCR </a:t>
            </a:r>
            <a:r>
              <a:rPr lang="en-US" dirty="0" err="1">
                <a:solidFill>
                  <a:schemeClr val="bg1"/>
                </a:solidFill>
              </a:rPr>
              <a:t>RealPOS</a:t>
            </a:r>
            <a:r>
              <a:rPr lang="en-US" dirty="0">
                <a:solidFill>
                  <a:schemeClr val="bg1"/>
                </a:solidFill>
              </a:rPr>
              <a:t> </a:t>
            </a:r>
            <a:r>
              <a:rPr lang="en-US" dirty="0" smtClean="0">
                <a:solidFill>
                  <a:schemeClr val="bg1"/>
                </a:solidFill>
              </a:rPr>
              <a:t>can help retailers deliver an enhanced customer experience while improving productivity and reducing costs over the long term</a:t>
            </a:r>
            <a:endParaRPr lang="en-US" dirty="0">
              <a:solidFill>
                <a:schemeClr val="bg1"/>
              </a:solidFill>
            </a:endParaRPr>
          </a:p>
        </p:txBody>
      </p:sp>
    </p:spTree>
    <p:extLst>
      <p:ext uri="{BB962C8B-B14F-4D97-AF65-F5344CB8AC3E}">
        <p14:creationId xmlns:p14="http://schemas.microsoft.com/office/powerpoint/2010/main" val="1464858495"/>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jp160023\Documents\Feb 2013 Photo Shoot\RP60 Competition Stac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9000" y="785812"/>
            <a:ext cx="2428875" cy="3643313"/>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30</a:t>
            </a:fld>
            <a:endParaRPr lang="en-US"/>
          </a:p>
        </p:txBody>
      </p:sp>
      <p:sp>
        <p:nvSpPr>
          <p:cNvPr id="7" name="AutoShape 4"/>
          <p:cNvSpPr>
            <a:spLocks noChangeArrowheads="1"/>
          </p:cNvSpPr>
          <p:nvPr/>
        </p:nvSpPr>
        <p:spPr bwMode="auto">
          <a:xfrm>
            <a:off x="802005" y="4311202"/>
            <a:ext cx="8096250" cy="36060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The NCR </a:t>
            </a:r>
            <a:r>
              <a:rPr lang="en-US" dirty="0" err="1" smtClean="0">
                <a:solidFill>
                  <a:schemeClr val="bg1"/>
                </a:solidFill>
                <a:cs typeface="Calibri" pitchFamily="34" charset="0"/>
              </a:rPr>
              <a:t>RealPOS</a:t>
            </a:r>
            <a:r>
              <a:rPr lang="en-US" dirty="0" smtClean="0">
                <a:solidFill>
                  <a:schemeClr val="bg1"/>
                </a:solidFill>
                <a:cs typeface="Calibri" pitchFamily="34" charset="0"/>
              </a:rPr>
              <a:t> 60 is reshaping point of sale with its sleek modern design</a:t>
            </a:r>
            <a:endParaRPr lang="en-US" dirty="0">
              <a:solidFill>
                <a:schemeClr val="bg1"/>
              </a:solidFill>
              <a:cs typeface="Calibri" pitchFamily="34" charset="0"/>
            </a:endParaRPr>
          </a:p>
        </p:txBody>
      </p:sp>
      <p:sp>
        <p:nvSpPr>
          <p:cNvPr id="9" name="Title 1"/>
          <p:cNvSpPr>
            <a:spLocks noGrp="1"/>
          </p:cNvSpPr>
          <p:nvPr>
            <p:ph type="title"/>
          </p:nvPr>
        </p:nvSpPr>
        <p:spPr>
          <a:xfrm>
            <a:off x="762000" y="265825"/>
            <a:ext cx="7924602" cy="428625"/>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rPr>
              <a:t>INNOVATIVE COMPACT DESIGN</a:t>
            </a:r>
            <a:r>
              <a:rPr lang="en-US" dirty="0">
                <a:solidFill>
                  <a:srgbClr val="4DA93A"/>
                </a:solidFill>
                <a:latin typeface="Frutiger 57Cn"/>
                <a:cs typeface="R Frutiger Roman"/>
              </a:rPr>
              <a:t/>
            </a:r>
            <a:br>
              <a:rPr lang="en-US" dirty="0">
                <a:solidFill>
                  <a:srgbClr val="4DA93A"/>
                </a:solidFill>
                <a:latin typeface="Frutiger 57Cn"/>
                <a:cs typeface="R Frutiger Roman"/>
              </a:rPr>
            </a:br>
            <a:endParaRPr lang="en-US" sz="1400" dirty="0"/>
          </a:p>
        </p:txBody>
      </p:sp>
      <p:sp>
        <p:nvSpPr>
          <p:cNvPr id="11" name="Text Box 7"/>
          <p:cNvSpPr txBox="1">
            <a:spLocks noChangeArrowheads="1"/>
          </p:cNvSpPr>
          <p:nvPr/>
        </p:nvSpPr>
        <p:spPr bwMode="auto">
          <a:xfrm>
            <a:off x="813518" y="1809750"/>
            <a:ext cx="2545845" cy="2021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spAutoFit/>
          </a:bodyPr>
          <a:lstStyle/>
          <a:p>
            <a:pPr algn="r"/>
            <a:r>
              <a:rPr lang="en-US" dirty="0">
                <a:solidFill>
                  <a:schemeClr val="bg1">
                    <a:lumMod val="50000"/>
                  </a:schemeClr>
                </a:solidFill>
                <a:latin typeface="Verdana" pitchFamily="34" charset="0"/>
                <a:ea typeface="Verdana" pitchFamily="34" charset="0"/>
                <a:cs typeface="Verdana" pitchFamily="34" charset="0"/>
              </a:rPr>
              <a:t>NCR </a:t>
            </a:r>
            <a:r>
              <a:rPr lang="en-US" dirty="0" err="1">
                <a:solidFill>
                  <a:schemeClr val="bg1">
                    <a:lumMod val="50000"/>
                  </a:schemeClr>
                </a:solidFill>
                <a:latin typeface="Verdana" pitchFamily="34" charset="0"/>
                <a:ea typeface="Verdana" pitchFamily="34" charset="0"/>
                <a:cs typeface="Verdana" pitchFamily="34" charset="0"/>
              </a:rPr>
              <a:t>RealPOS</a:t>
            </a:r>
            <a:r>
              <a:rPr lang="en-US" dirty="0">
                <a:solidFill>
                  <a:schemeClr val="bg1">
                    <a:lumMod val="50000"/>
                  </a:schemeClr>
                </a:solidFill>
                <a:latin typeface="Verdana" pitchFamily="34" charset="0"/>
                <a:ea typeface="Verdana" pitchFamily="34" charset="0"/>
                <a:cs typeface="Verdana" pitchFamily="34" charset="0"/>
              </a:rPr>
              <a:t> 60</a:t>
            </a:r>
          </a:p>
          <a:p>
            <a:pPr algn="r"/>
            <a:endParaRPr lang="en-US" dirty="0">
              <a:solidFill>
                <a:schemeClr val="bg1">
                  <a:lumMod val="50000"/>
                </a:schemeClr>
              </a:solidFill>
              <a:latin typeface="Verdana" pitchFamily="34" charset="0"/>
              <a:ea typeface="Verdana" pitchFamily="34" charset="0"/>
              <a:cs typeface="Verdana" pitchFamily="34" charset="0"/>
            </a:endParaRPr>
          </a:p>
          <a:p>
            <a:pPr algn="r"/>
            <a:r>
              <a:rPr lang="en-US" dirty="0">
                <a:solidFill>
                  <a:schemeClr val="bg1">
                    <a:lumMod val="50000"/>
                  </a:schemeClr>
                </a:solidFill>
                <a:latin typeface="Verdana" pitchFamily="34" charset="0"/>
                <a:ea typeface="Verdana" pitchFamily="34" charset="0"/>
                <a:cs typeface="Verdana" pitchFamily="34" charset="0"/>
              </a:rPr>
              <a:t>IBM </a:t>
            </a:r>
            <a:r>
              <a:rPr lang="en-US" dirty="0" err="1">
                <a:solidFill>
                  <a:schemeClr val="bg1">
                    <a:lumMod val="50000"/>
                  </a:schemeClr>
                </a:solidFill>
                <a:latin typeface="Verdana" pitchFamily="34" charset="0"/>
                <a:ea typeface="Verdana" pitchFamily="34" charset="0"/>
                <a:cs typeface="Verdana" pitchFamily="34" charset="0"/>
              </a:rPr>
              <a:t>SurePOS</a:t>
            </a:r>
            <a:r>
              <a:rPr lang="en-US" dirty="0">
                <a:solidFill>
                  <a:schemeClr val="bg1">
                    <a:lumMod val="50000"/>
                  </a:schemeClr>
                </a:solidFill>
                <a:latin typeface="Verdana" pitchFamily="34" charset="0"/>
                <a:ea typeface="Verdana" pitchFamily="34" charset="0"/>
                <a:cs typeface="Verdana" pitchFamily="34" charset="0"/>
              </a:rPr>
              <a:t> 785</a:t>
            </a:r>
          </a:p>
          <a:p>
            <a:pPr algn="r"/>
            <a:endParaRPr lang="en-US" dirty="0">
              <a:solidFill>
                <a:schemeClr val="bg1">
                  <a:lumMod val="50000"/>
                </a:schemeClr>
              </a:solidFill>
              <a:latin typeface="Verdana" pitchFamily="34" charset="0"/>
              <a:ea typeface="Verdana" pitchFamily="34" charset="0"/>
              <a:cs typeface="Verdana" pitchFamily="34" charset="0"/>
            </a:endParaRPr>
          </a:p>
          <a:p>
            <a:pPr algn="r"/>
            <a:r>
              <a:rPr lang="en-US" dirty="0">
                <a:solidFill>
                  <a:schemeClr val="bg1">
                    <a:lumMod val="50000"/>
                  </a:schemeClr>
                </a:solidFill>
                <a:latin typeface="Verdana" pitchFamily="34" charset="0"/>
                <a:ea typeface="Verdana" pitchFamily="34" charset="0"/>
                <a:cs typeface="Verdana" pitchFamily="34" charset="0"/>
              </a:rPr>
              <a:t>HP rp5800 </a:t>
            </a:r>
          </a:p>
          <a:p>
            <a:pPr algn="r"/>
            <a:endParaRPr lang="en-US" dirty="0">
              <a:solidFill>
                <a:schemeClr val="bg1">
                  <a:lumMod val="50000"/>
                </a:schemeClr>
              </a:solidFill>
              <a:latin typeface="Verdana" pitchFamily="34" charset="0"/>
              <a:ea typeface="Verdana" pitchFamily="34" charset="0"/>
              <a:cs typeface="Verdana" pitchFamily="34" charset="0"/>
            </a:endParaRPr>
          </a:p>
          <a:p>
            <a:pPr algn="r"/>
            <a:r>
              <a:rPr lang="en-US" dirty="0">
                <a:solidFill>
                  <a:schemeClr val="bg1">
                    <a:lumMod val="50000"/>
                  </a:schemeClr>
                </a:solidFill>
                <a:latin typeface="Verdana" pitchFamily="34" charset="0"/>
                <a:ea typeface="Verdana" pitchFamily="34" charset="0"/>
                <a:cs typeface="Verdana" pitchFamily="34" charset="0"/>
              </a:rPr>
              <a:t>NCR </a:t>
            </a:r>
            <a:r>
              <a:rPr lang="en-US" dirty="0" err="1">
                <a:solidFill>
                  <a:schemeClr val="bg1">
                    <a:lumMod val="50000"/>
                  </a:schemeClr>
                </a:solidFill>
                <a:latin typeface="Verdana" pitchFamily="34" charset="0"/>
                <a:ea typeface="Verdana" pitchFamily="34" charset="0"/>
                <a:cs typeface="Verdana" pitchFamily="34" charset="0"/>
              </a:rPr>
              <a:t>RealPOS</a:t>
            </a:r>
            <a:r>
              <a:rPr lang="en-US" dirty="0">
                <a:solidFill>
                  <a:schemeClr val="bg1">
                    <a:lumMod val="50000"/>
                  </a:schemeClr>
                </a:solidFill>
                <a:latin typeface="Verdana" pitchFamily="34" charset="0"/>
                <a:ea typeface="Verdana" pitchFamily="34" charset="0"/>
                <a:cs typeface="Verdana" pitchFamily="34" charset="0"/>
              </a:rPr>
              <a:t> 82XRT</a:t>
            </a:r>
          </a:p>
        </p:txBody>
      </p:sp>
      <p:sp>
        <p:nvSpPr>
          <p:cNvPr id="12" name="AutoShape 4"/>
          <p:cNvSpPr>
            <a:spLocks noChangeArrowheads="1"/>
          </p:cNvSpPr>
          <p:nvPr/>
        </p:nvSpPr>
        <p:spPr bwMode="auto">
          <a:xfrm>
            <a:off x="2667000" y="939779"/>
            <a:ext cx="3762375" cy="36060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Smallest form factor in its class</a:t>
            </a:r>
            <a:endParaRPr lang="en-US" dirty="0">
              <a:solidFill>
                <a:schemeClr val="bg1"/>
              </a:solidFill>
              <a:cs typeface="Calibri" pitchFamily="34" charset="0"/>
            </a:endParaRPr>
          </a:p>
        </p:txBody>
      </p:sp>
    </p:spTree>
    <p:extLst>
      <p:ext uri="{BB962C8B-B14F-4D97-AF65-F5344CB8AC3E}">
        <p14:creationId xmlns:p14="http://schemas.microsoft.com/office/powerpoint/2010/main" val="15091570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descr="C:\Users\jp160023\Documents\Feb 2013 Photo Shoot\RP60 - next to 82XRT.jpg"/>
          <p:cNvPicPr>
            <a:picLocks noChangeAspect="1" noChangeArrowheads="1"/>
          </p:cNvPicPr>
          <p:nvPr/>
        </p:nvPicPr>
        <p:blipFill>
          <a:blip r:embed="rId3" cstate="print">
            <a:clrChange>
              <a:clrFrom>
                <a:srgbClr val="EBEFF2"/>
              </a:clrFrom>
              <a:clrTo>
                <a:srgbClr val="EBEFF2">
                  <a:alpha val="0"/>
                </a:srgbClr>
              </a:clrTo>
            </a:clrChange>
            <a:extLst>
              <a:ext uri="{28A0092B-C50C-407E-A947-70E740481C1C}">
                <a14:useLocalDpi xmlns:a14="http://schemas.microsoft.com/office/drawing/2010/main" val="0"/>
              </a:ext>
            </a:extLst>
          </a:blip>
          <a:srcRect/>
          <a:stretch>
            <a:fillRect/>
          </a:stretch>
        </p:blipFill>
        <p:spPr bwMode="auto">
          <a:xfrm>
            <a:off x="1190625" y="2857501"/>
            <a:ext cx="2586127" cy="1724084"/>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jp160023\Documents\Feb 2013 Photo Shoot\RP60 - next to rp5800.jpg"/>
          <p:cNvPicPr>
            <a:picLocks noChangeAspect="1" noChangeArrowheads="1"/>
          </p:cNvPicPr>
          <p:nvPr/>
        </p:nvPicPr>
        <p:blipFill>
          <a:blip r:embed="rId4" cstate="print">
            <a:clrChange>
              <a:clrFrom>
                <a:srgbClr val="E6EAED"/>
              </a:clrFrom>
              <a:clrTo>
                <a:srgbClr val="E6EAED">
                  <a:alpha val="0"/>
                </a:srgbClr>
              </a:clrTo>
            </a:clrChange>
            <a:extLst>
              <a:ext uri="{28A0092B-C50C-407E-A947-70E740481C1C}">
                <a14:useLocalDpi xmlns:a14="http://schemas.microsoft.com/office/drawing/2010/main" val="0"/>
              </a:ext>
            </a:extLst>
          </a:blip>
          <a:srcRect/>
          <a:stretch>
            <a:fillRect/>
          </a:stretch>
        </p:blipFill>
        <p:spPr bwMode="auto">
          <a:xfrm>
            <a:off x="6096000" y="2758500"/>
            <a:ext cx="2714625" cy="180975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jp160023\Documents\Feb 2013 Photo Shoot\RP60 - next to IBM 785.jpg"/>
          <p:cNvPicPr>
            <a:picLocks noChangeAspect="1" noChangeArrowheads="1"/>
          </p:cNvPicPr>
          <p:nvPr/>
        </p:nvPicPr>
        <p:blipFill>
          <a:blip r:embed="rId5" cstate="print">
            <a:clrChange>
              <a:clrFrom>
                <a:srgbClr val="E8EBF0"/>
              </a:clrFrom>
              <a:clrTo>
                <a:srgbClr val="E8EBF0">
                  <a:alpha val="0"/>
                </a:srgbClr>
              </a:clrTo>
            </a:clrChange>
            <a:extLst>
              <a:ext uri="{28A0092B-C50C-407E-A947-70E740481C1C}">
                <a14:useLocalDpi xmlns:a14="http://schemas.microsoft.com/office/drawing/2010/main" val="0"/>
              </a:ext>
            </a:extLst>
          </a:blip>
          <a:srcRect/>
          <a:stretch>
            <a:fillRect/>
          </a:stretch>
        </p:blipFill>
        <p:spPr bwMode="auto">
          <a:xfrm>
            <a:off x="3333750" y="1285875"/>
            <a:ext cx="2714625" cy="1809750"/>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31</a:t>
            </a:fld>
            <a:endParaRPr lang="en-US"/>
          </a:p>
        </p:txBody>
      </p:sp>
      <p:sp>
        <p:nvSpPr>
          <p:cNvPr id="7" name="AutoShape 4"/>
          <p:cNvSpPr>
            <a:spLocks noChangeArrowheads="1"/>
          </p:cNvSpPr>
          <p:nvPr/>
        </p:nvSpPr>
        <p:spPr bwMode="auto">
          <a:xfrm>
            <a:off x="802005" y="4414619"/>
            <a:ext cx="8096250" cy="36060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The NCR </a:t>
            </a:r>
            <a:r>
              <a:rPr lang="en-US" dirty="0" err="1" smtClean="0">
                <a:solidFill>
                  <a:schemeClr val="bg1"/>
                </a:solidFill>
                <a:cs typeface="Calibri" pitchFamily="34" charset="0"/>
              </a:rPr>
              <a:t>RealPOS</a:t>
            </a:r>
            <a:r>
              <a:rPr lang="en-US" dirty="0" smtClean="0">
                <a:solidFill>
                  <a:schemeClr val="bg1"/>
                </a:solidFill>
                <a:cs typeface="Calibri" pitchFamily="34" charset="0"/>
              </a:rPr>
              <a:t> 60 has the smallest form factor in its class</a:t>
            </a:r>
            <a:endParaRPr lang="en-US" dirty="0">
              <a:solidFill>
                <a:schemeClr val="bg1"/>
              </a:solidFill>
              <a:cs typeface="Calibri" pitchFamily="34" charset="0"/>
            </a:endParaRPr>
          </a:p>
        </p:txBody>
      </p:sp>
      <p:sp>
        <p:nvSpPr>
          <p:cNvPr id="9" name="Title 1"/>
          <p:cNvSpPr>
            <a:spLocks noGrp="1"/>
          </p:cNvSpPr>
          <p:nvPr>
            <p:ph type="title"/>
          </p:nvPr>
        </p:nvSpPr>
        <p:spPr>
          <a:xfrm>
            <a:off x="762000" y="287091"/>
            <a:ext cx="7924602" cy="428625"/>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rPr>
              <a:t>INNOVATIVE COMPACT DESIGN</a:t>
            </a:r>
            <a:r>
              <a:rPr lang="en-US" dirty="0">
                <a:solidFill>
                  <a:srgbClr val="4DA93A"/>
                </a:solidFill>
                <a:latin typeface="Frutiger 57Cn"/>
                <a:cs typeface="R Frutiger Roman"/>
              </a:rPr>
              <a:t/>
            </a:r>
            <a:br>
              <a:rPr lang="en-US" dirty="0">
                <a:solidFill>
                  <a:srgbClr val="4DA93A"/>
                </a:solidFill>
                <a:latin typeface="Frutiger 57Cn"/>
                <a:cs typeface="R Frutiger Roman"/>
              </a:rPr>
            </a:br>
            <a:endParaRPr lang="en-US" sz="1400" dirty="0"/>
          </a:p>
        </p:txBody>
      </p:sp>
      <p:sp>
        <p:nvSpPr>
          <p:cNvPr id="11" name="Text Box 7"/>
          <p:cNvSpPr txBox="1">
            <a:spLocks noChangeArrowheads="1"/>
          </p:cNvSpPr>
          <p:nvPr/>
        </p:nvSpPr>
        <p:spPr bwMode="auto">
          <a:xfrm>
            <a:off x="2927173" y="1428750"/>
            <a:ext cx="3292332" cy="282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spAutoFit/>
          </a:bodyPr>
          <a:lstStyle/>
          <a:p>
            <a:pPr algn="r"/>
            <a:r>
              <a:rPr lang="en-US" sz="1300" b="1" dirty="0">
                <a:solidFill>
                  <a:schemeClr val="bg1">
                    <a:lumMod val="50000"/>
                  </a:schemeClr>
                </a:solidFill>
                <a:latin typeface="Verdana" pitchFamily="34" charset="0"/>
                <a:ea typeface="Verdana" pitchFamily="34" charset="0"/>
                <a:cs typeface="Verdana" pitchFamily="34" charset="0"/>
              </a:rPr>
              <a:t>IBM </a:t>
            </a:r>
            <a:r>
              <a:rPr lang="en-US" sz="1300" b="1" dirty="0" err="1">
                <a:solidFill>
                  <a:schemeClr val="bg1">
                    <a:lumMod val="50000"/>
                  </a:schemeClr>
                </a:solidFill>
                <a:latin typeface="Verdana" pitchFamily="34" charset="0"/>
                <a:ea typeface="Verdana" pitchFamily="34" charset="0"/>
                <a:cs typeface="Verdana" pitchFamily="34" charset="0"/>
              </a:rPr>
              <a:t>SurePOS</a:t>
            </a:r>
            <a:r>
              <a:rPr lang="en-US" sz="1300" b="1" dirty="0">
                <a:solidFill>
                  <a:schemeClr val="bg1">
                    <a:lumMod val="50000"/>
                  </a:schemeClr>
                </a:solidFill>
                <a:latin typeface="Verdana" pitchFamily="34" charset="0"/>
                <a:ea typeface="Verdana" pitchFamily="34" charset="0"/>
                <a:cs typeface="Verdana" pitchFamily="34" charset="0"/>
              </a:rPr>
              <a:t> 785 </a:t>
            </a:r>
            <a:r>
              <a:rPr lang="en-US" sz="1300" b="1" dirty="0" err="1">
                <a:solidFill>
                  <a:schemeClr val="bg1">
                    <a:lumMod val="50000"/>
                  </a:schemeClr>
                </a:solidFill>
                <a:latin typeface="Verdana" pitchFamily="34" charset="0"/>
                <a:ea typeface="Verdana" pitchFamily="34" charset="0"/>
                <a:cs typeface="Verdana" pitchFamily="34" charset="0"/>
              </a:rPr>
              <a:t>vs</a:t>
            </a:r>
            <a:r>
              <a:rPr lang="en-US" sz="1300" b="1" dirty="0">
                <a:solidFill>
                  <a:schemeClr val="bg1">
                    <a:lumMod val="50000"/>
                  </a:schemeClr>
                </a:solidFill>
                <a:latin typeface="Verdana" pitchFamily="34" charset="0"/>
                <a:ea typeface="Verdana" pitchFamily="34" charset="0"/>
                <a:cs typeface="Verdana" pitchFamily="34" charset="0"/>
              </a:rPr>
              <a:t> </a:t>
            </a:r>
            <a:r>
              <a:rPr lang="en-US" sz="1300" b="1" dirty="0" err="1">
                <a:solidFill>
                  <a:schemeClr val="bg1">
                    <a:lumMod val="50000"/>
                  </a:schemeClr>
                </a:solidFill>
                <a:latin typeface="Verdana" pitchFamily="34" charset="0"/>
                <a:ea typeface="Verdana" pitchFamily="34" charset="0"/>
                <a:cs typeface="Verdana" pitchFamily="34" charset="0"/>
              </a:rPr>
              <a:t>RealPOS</a:t>
            </a:r>
            <a:r>
              <a:rPr lang="en-US" sz="1300" b="1" dirty="0">
                <a:solidFill>
                  <a:schemeClr val="bg1">
                    <a:lumMod val="50000"/>
                  </a:schemeClr>
                </a:solidFill>
                <a:latin typeface="Verdana" pitchFamily="34" charset="0"/>
                <a:ea typeface="Verdana" pitchFamily="34" charset="0"/>
                <a:cs typeface="Verdana" pitchFamily="34" charset="0"/>
              </a:rPr>
              <a:t> 60 </a:t>
            </a:r>
          </a:p>
        </p:txBody>
      </p:sp>
      <p:sp>
        <p:nvSpPr>
          <p:cNvPr id="12" name="AutoShape 4"/>
          <p:cNvSpPr>
            <a:spLocks noChangeArrowheads="1"/>
          </p:cNvSpPr>
          <p:nvPr/>
        </p:nvSpPr>
        <p:spPr bwMode="auto">
          <a:xfrm>
            <a:off x="1285875" y="892154"/>
            <a:ext cx="6810375" cy="36060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err="1" smtClean="0">
                <a:solidFill>
                  <a:schemeClr val="bg1"/>
                </a:solidFill>
                <a:cs typeface="Calibri" pitchFamily="34" charset="0"/>
              </a:rPr>
              <a:t>RealPOS</a:t>
            </a:r>
            <a:r>
              <a:rPr lang="en-US" dirty="0" smtClean="0">
                <a:solidFill>
                  <a:schemeClr val="bg1"/>
                </a:solidFill>
                <a:cs typeface="Calibri" pitchFamily="34" charset="0"/>
              </a:rPr>
              <a:t> 60 is smaller than competitors and also the </a:t>
            </a:r>
            <a:r>
              <a:rPr lang="en-US" dirty="0" err="1" smtClean="0">
                <a:solidFill>
                  <a:schemeClr val="bg1"/>
                </a:solidFill>
                <a:cs typeface="Calibri" pitchFamily="34" charset="0"/>
              </a:rPr>
              <a:t>RealPOS</a:t>
            </a:r>
            <a:r>
              <a:rPr lang="en-US" dirty="0" smtClean="0">
                <a:solidFill>
                  <a:schemeClr val="bg1"/>
                </a:solidFill>
                <a:cs typeface="Calibri" pitchFamily="34" charset="0"/>
              </a:rPr>
              <a:t> 82</a:t>
            </a:r>
            <a:r>
              <a:rPr lang="en-US" sz="1300" i="1" dirty="0">
                <a:solidFill>
                  <a:schemeClr val="bg1"/>
                </a:solidFill>
                <a:cs typeface="Calibri" pitchFamily="34" charset="0"/>
              </a:rPr>
              <a:t>XRT</a:t>
            </a:r>
          </a:p>
        </p:txBody>
      </p:sp>
      <p:sp>
        <p:nvSpPr>
          <p:cNvPr id="13" name="Text Box 7"/>
          <p:cNvSpPr txBox="1">
            <a:spLocks noChangeArrowheads="1"/>
          </p:cNvSpPr>
          <p:nvPr/>
        </p:nvSpPr>
        <p:spPr bwMode="auto">
          <a:xfrm>
            <a:off x="5905571" y="2905125"/>
            <a:ext cx="2625483" cy="282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spAutoFit/>
          </a:bodyPr>
          <a:lstStyle/>
          <a:p>
            <a:pPr algn="r"/>
            <a:r>
              <a:rPr lang="en-US" sz="1300" b="1" dirty="0">
                <a:solidFill>
                  <a:schemeClr val="bg1">
                    <a:lumMod val="50000"/>
                  </a:schemeClr>
                </a:solidFill>
                <a:latin typeface="Verdana" pitchFamily="34" charset="0"/>
                <a:ea typeface="Verdana" pitchFamily="34" charset="0"/>
                <a:cs typeface="Verdana" pitchFamily="34" charset="0"/>
              </a:rPr>
              <a:t>HP rp5800 </a:t>
            </a:r>
            <a:r>
              <a:rPr lang="en-US" sz="1300" b="1" dirty="0" err="1">
                <a:solidFill>
                  <a:schemeClr val="bg1">
                    <a:lumMod val="50000"/>
                  </a:schemeClr>
                </a:solidFill>
                <a:latin typeface="Verdana" pitchFamily="34" charset="0"/>
                <a:ea typeface="Verdana" pitchFamily="34" charset="0"/>
                <a:cs typeface="Verdana" pitchFamily="34" charset="0"/>
              </a:rPr>
              <a:t>vs</a:t>
            </a:r>
            <a:r>
              <a:rPr lang="en-US" sz="1300" b="1" dirty="0">
                <a:solidFill>
                  <a:schemeClr val="bg1">
                    <a:lumMod val="50000"/>
                  </a:schemeClr>
                </a:solidFill>
                <a:latin typeface="Verdana" pitchFamily="34" charset="0"/>
                <a:ea typeface="Verdana" pitchFamily="34" charset="0"/>
                <a:cs typeface="Verdana" pitchFamily="34" charset="0"/>
              </a:rPr>
              <a:t> </a:t>
            </a:r>
            <a:r>
              <a:rPr lang="en-US" sz="1300" b="1" dirty="0" err="1">
                <a:solidFill>
                  <a:schemeClr val="bg1">
                    <a:lumMod val="50000"/>
                  </a:schemeClr>
                </a:solidFill>
                <a:latin typeface="Verdana" pitchFamily="34" charset="0"/>
                <a:ea typeface="Verdana" pitchFamily="34" charset="0"/>
                <a:cs typeface="Verdana" pitchFamily="34" charset="0"/>
              </a:rPr>
              <a:t>RealPOS</a:t>
            </a:r>
            <a:r>
              <a:rPr lang="en-US" sz="1300" b="1" dirty="0">
                <a:solidFill>
                  <a:schemeClr val="bg1">
                    <a:lumMod val="50000"/>
                  </a:schemeClr>
                </a:solidFill>
                <a:latin typeface="Verdana" pitchFamily="34" charset="0"/>
                <a:ea typeface="Verdana" pitchFamily="34" charset="0"/>
                <a:cs typeface="Verdana" pitchFamily="34" charset="0"/>
              </a:rPr>
              <a:t> 60 </a:t>
            </a:r>
          </a:p>
        </p:txBody>
      </p:sp>
      <p:sp>
        <p:nvSpPr>
          <p:cNvPr id="14" name="Text Box 7"/>
          <p:cNvSpPr txBox="1">
            <a:spLocks noChangeArrowheads="1"/>
          </p:cNvSpPr>
          <p:nvPr/>
        </p:nvSpPr>
        <p:spPr bwMode="auto">
          <a:xfrm>
            <a:off x="748451" y="2905125"/>
            <a:ext cx="3394924" cy="282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spAutoFit/>
          </a:bodyPr>
          <a:lstStyle/>
          <a:p>
            <a:pPr algn="r"/>
            <a:r>
              <a:rPr lang="en-US" sz="1300" b="1" dirty="0">
                <a:solidFill>
                  <a:schemeClr val="bg1">
                    <a:lumMod val="50000"/>
                  </a:schemeClr>
                </a:solidFill>
                <a:latin typeface="Verdana" pitchFamily="34" charset="0"/>
                <a:ea typeface="Verdana" pitchFamily="34" charset="0"/>
                <a:cs typeface="Verdana" pitchFamily="34" charset="0"/>
              </a:rPr>
              <a:t>NCR </a:t>
            </a:r>
            <a:r>
              <a:rPr lang="en-US" sz="1300" b="1" dirty="0" err="1">
                <a:solidFill>
                  <a:schemeClr val="bg1">
                    <a:lumMod val="50000"/>
                  </a:schemeClr>
                </a:solidFill>
                <a:latin typeface="Verdana" pitchFamily="34" charset="0"/>
                <a:ea typeface="Verdana" pitchFamily="34" charset="0"/>
                <a:cs typeface="Verdana" pitchFamily="34" charset="0"/>
              </a:rPr>
              <a:t>RealPOS</a:t>
            </a:r>
            <a:r>
              <a:rPr lang="en-US" sz="1300" b="1" dirty="0">
                <a:solidFill>
                  <a:schemeClr val="bg1">
                    <a:lumMod val="50000"/>
                  </a:schemeClr>
                </a:solidFill>
                <a:latin typeface="Verdana" pitchFamily="34" charset="0"/>
                <a:ea typeface="Verdana" pitchFamily="34" charset="0"/>
                <a:cs typeface="Verdana" pitchFamily="34" charset="0"/>
              </a:rPr>
              <a:t> 82</a:t>
            </a:r>
            <a:r>
              <a:rPr lang="en-US" sz="900" i="1" dirty="0">
                <a:solidFill>
                  <a:schemeClr val="bg1">
                    <a:lumMod val="50000"/>
                  </a:schemeClr>
                </a:solidFill>
                <a:latin typeface="Verdana" pitchFamily="34" charset="0"/>
                <a:ea typeface="Verdana" pitchFamily="34" charset="0"/>
                <a:cs typeface="Verdana" pitchFamily="34" charset="0"/>
              </a:rPr>
              <a:t>XRT</a:t>
            </a:r>
            <a:r>
              <a:rPr lang="en-US" sz="1300" b="1" dirty="0">
                <a:solidFill>
                  <a:schemeClr val="bg1">
                    <a:lumMod val="50000"/>
                  </a:schemeClr>
                </a:solidFill>
                <a:latin typeface="Verdana" pitchFamily="34" charset="0"/>
                <a:ea typeface="Verdana" pitchFamily="34" charset="0"/>
                <a:cs typeface="Verdana" pitchFamily="34" charset="0"/>
              </a:rPr>
              <a:t> </a:t>
            </a:r>
            <a:r>
              <a:rPr lang="en-US" sz="1300" b="1" dirty="0" err="1">
                <a:solidFill>
                  <a:schemeClr val="bg1">
                    <a:lumMod val="50000"/>
                  </a:schemeClr>
                </a:solidFill>
                <a:latin typeface="Verdana" pitchFamily="34" charset="0"/>
                <a:ea typeface="Verdana" pitchFamily="34" charset="0"/>
                <a:cs typeface="Verdana" pitchFamily="34" charset="0"/>
              </a:rPr>
              <a:t>vs</a:t>
            </a:r>
            <a:r>
              <a:rPr lang="en-US" sz="1300" b="1" dirty="0">
                <a:solidFill>
                  <a:schemeClr val="bg1">
                    <a:lumMod val="50000"/>
                  </a:schemeClr>
                </a:solidFill>
                <a:latin typeface="Verdana" pitchFamily="34" charset="0"/>
                <a:ea typeface="Verdana" pitchFamily="34" charset="0"/>
                <a:cs typeface="Verdana" pitchFamily="34" charset="0"/>
              </a:rPr>
              <a:t> </a:t>
            </a:r>
            <a:r>
              <a:rPr lang="en-US" sz="1300" b="1" dirty="0" err="1">
                <a:solidFill>
                  <a:schemeClr val="bg1">
                    <a:lumMod val="50000"/>
                  </a:schemeClr>
                </a:solidFill>
                <a:latin typeface="Verdana" pitchFamily="34" charset="0"/>
                <a:ea typeface="Verdana" pitchFamily="34" charset="0"/>
                <a:cs typeface="Verdana" pitchFamily="34" charset="0"/>
              </a:rPr>
              <a:t>RealPOS</a:t>
            </a:r>
            <a:r>
              <a:rPr lang="en-US" sz="1300" b="1" dirty="0">
                <a:solidFill>
                  <a:schemeClr val="bg1">
                    <a:lumMod val="50000"/>
                  </a:schemeClr>
                </a:solidFill>
                <a:latin typeface="Verdana" pitchFamily="34" charset="0"/>
                <a:ea typeface="Verdana" pitchFamily="34" charset="0"/>
                <a:cs typeface="Verdana" pitchFamily="34" charset="0"/>
              </a:rPr>
              <a:t> 60 </a:t>
            </a:r>
          </a:p>
        </p:txBody>
      </p:sp>
    </p:spTree>
    <p:extLst>
      <p:ext uri="{BB962C8B-B14F-4D97-AF65-F5344CB8AC3E}">
        <p14:creationId xmlns:p14="http://schemas.microsoft.com/office/powerpoint/2010/main" val="13281749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jp160023\Documents\Feb 2013 Photo Shoot\RP40-60 Integrate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05125" y="666750"/>
            <a:ext cx="4000500" cy="2667000"/>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32</a:t>
            </a:fld>
            <a:endParaRPr lang="en-US"/>
          </a:p>
        </p:txBody>
      </p:sp>
      <p:sp>
        <p:nvSpPr>
          <p:cNvPr id="7" name="AutoShape 4"/>
          <p:cNvSpPr>
            <a:spLocks noChangeArrowheads="1"/>
          </p:cNvSpPr>
          <p:nvPr/>
        </p:nvSpPr>
        <p:spPr bwMode="auto">
          <a:xfrm>
            <a:off x="762000" y="4319369"/>
            <a:ext cx="8096250" cy="36060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Innovative compact design conserves valuable checkout space</a:t>
            </a:r>
            <a:endParaRPr lang="en-US" dirty="0">
              <a:solidFill>
                <a:schemeClr val="bg1"/>
              </a:solidFill>
              <a:cs typeface="Calibri" pitchFamily="34" charset="0"/>
            </a:endParaRPr>
          </a:p>
        </p:txBody>
      </p:sp>
      <p:sp>
        <p:nvSpPr>
          <p:cNvPr id="9" name="Title 1"/>
          <p:cNvSpPr>
            <a:spLocks noGrp="1"/>
          </p:cNvSpPr>
          <p:nvPr>
            <p:ph type="title"/>
          </p:nvPr>
        </p:nvSpPr>
        <p:spPr>
          <a:xfrm>
            <a:off x="762000" y="287091"/>
            <a:ext cx="7924602" cy="428625"/>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rPr>
              <a:t>VERSATILE CONFIGURATION OPTIONS</a:t>
            </a:r>
            <a:r>
              <a:rPr lang="en-US" dirty="0">
                <a:solidFill>
                  <a:srgbClr val="4DA93A"/>
                </a:solidFill>
                <a:latin typeface="Frutiger 57Cn"/>
                <a:cs typeface="R Frutiger Roman"/>
              </a:rPr>
              <a:t/>
            </a:r>
            <a:br>
              <a:rPr lang="en-US" dirty="0">
                <a:solidFill>
                  <a:srgbClr val="4DA93A"/>
                </a:solidFill>
                <a:latin typeface="Frutiger 57Cn"/>
                <a:cs typeface="R Frutiger Roman"/>
              </a:rPr>
            </a:br>
            <a:endParaRPr lang="en-US" sz="1400" dirty="0"/>
          </a:p>
        </p:txBody>
      </p:sp>
      <p:sp>
        <p:nvSpPr>
          <p:cNvPr id="15" name="Line 13"/>
          <p:cNvSpPr>
            <a:spLocks noChangeShapeType="1"/>
          </p:cNvSpPr>
          <p:nvPr/>
        </p:nvSpPr>
        <p:spPr bwMode="auto">
          <a:xfrm>
            <a:off x="3048000" y="1314450"/>
            <a:ext cx="0" cy="2400300"/>
          </a:xfrm>
          <a:prstGeom prst="line">
            <a:avLst/>
          </a:prstGeom>
          <a:noFill/>
          <a:ln w="5715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39" tIns="40819" rIns="81639" bIns="40819"/>
          <a:lstStyle/>
          <a:p>
            <a:endParaRPr lang="en-US"/>
          </a:p>
        </p:txBody>
      </p:sp>
      <p:sp>
        <p:nvSpPr>
          <p:cNvPr id="16" name="Line 14"/>
          <p:cNvSpPr>
            <a:spLocks noChangeShapeType="1"/>
          </p:cNvSpPr>
          <p:nvPr/>
        </p:nvSpPr>
        <p:spPr bwMode="auto">
          <a:xfrm>
            <a:off x="6400800" y="1314450"/>
            <a:ext cx="0" cy="2400300"/>
          </a:xfrm>
          <a:prstGeom prst="line">
            <a:avLst/>
          </a:prstGeom>
          <a:noFill/>
          <a:ln w="5715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39" tIns="40819" rIns="81639" bIns="40819"/>
          <a:lstStyle/>
          <a:p>
            <a:endParaRPr lang="en-US"/>
          </a:p>
        </p:txBody>
      </p:sp>
      <p:pic>
        <p:nvPicPr>
          <p:cNvPr id="17" name="Picture 8" descr="CD348_07_RTL_RP40_Vertical-mount"/>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86625" y="1143000"/>
            <a:ext cx="1180025" cy="28956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CD348_01_RTL_RP40_Front"/>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5218" b="20000"/>
          <a:stretch>
            <a:fillRect/>
          </a:stretch>
        </p:blipFill>
        <p:spPr bwMode="auto">
          <a:xfrm>
            <a:off x="625476" y="1666875"/>
            <a:ext cx="2207613" cy="1174552"/>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10"/>
          <p:cNvSpPr txBox="1">
            <a:spLocks noChangeArrowheads="1"/>
          </p:cNvSpPr>
          <p:nvPr/>
        </p:nvSpPr>
        <p:spPr bwMode="auto">
          <a:xfrm>
            <a:off x="511176" y="3238500"/>
            <a:ext cx="2396061" cy="882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spAutoFit/>
          </a:bodyPr>
          <a:lstStyle/>
          <a:p>
            <a:r>
              <a:rPr lang="en-US" sz="1300" dirty="0">
                <a:solidFill>
                  <a:schemeClr val="bg1">
                    <a:lumMod val="50000"/>
                  </a:schemeClr>
                </a:solidFill>
                <a:latin typeface="Verdana" pitchFamily="34" charset="0"/>
                <a:ea typeface="Verdana" pitchFamily="34" charset="0"/>
                <a:cs typeface="Verdana" pitchFamily="34" charset="0"/>
              </a:rPr>
              <a:t>Modular Configuration</a:t>
            </a:r>
          </a:p>
          <a:p>
            <a:pPr>
              <a:buFontTx/>
              <a:buChar char="•"/>
            </a:pPr>
            <a:r>
              <a:rPr lang="en-US" sz="1300" dirty="0">
                <a:solidFill>
                  <a:schemeClr val="bg1">
                    <a:lumMod val="50000"/>
                  </a:schemeClr>
                </a:solidFill>
                <a:latin typeface="Verdana" pitchFamily="34" charset="0"/>
                <a:ea typeface="Verdana" pitchFamily="34" charset="0"/>
                <a:cs typeface="Verdana" pitchFamily="34" charset="0"/>
              </a:rPr>
              <a:t> For horizontal placement</a:t>
            </a:r>
          </a:p>
          <a:p>
            <a:r>
              <a:rPr lang="en-US" sz="1300" dirty="0">
                <a:solidFill>
                  <a:schemeClr val="bg1">
                    <a:lumMod val="50000"/>
                  </a:schemeClr>
                </a:solidFill>
                <a:latin typeface="Verdana" pitchFamily="34" charset="0"/>
                <a:ea typeface="Verdana" pitchFamily="34" charset="0"/>
                <a:cs typeface="Verdana" pitchFamily="34" charset="0"/>
              </a:rPr>
              <a:t> -  Beneath the counter</a:t>
            </a:r>
          </a:p>
          <a:p>
            <a:r>
              <a:rPr lang="en-US" sz="1300" dirty="0">
                <a:solidFill>
                  <a:schemeClr val="bg1">
                    <a:lumMod val="50000"/>
                  </a:schemeClr>
                </a:solidFill>
                <a:latin typeface="Verdana" pitchFamily="34" charset="0"/>
                <a:ea typeface="Verdana" pitchFamily="34" charset="0"/>
                <a:cs typeface="Verdana" pitchFamily="34" charset="0"/>
              </a:rPr>
              <a:t> -  Above the counter</a:t>
            </a:r>
          </a:p>
        </p:txBody>
      </p:sp>
      <p:sp>
        <p:nvSpPr>
          <p:cNvPr id="20" name="Text Box 11"/>
          <p:cNvSpPr txBox="1">
            <a:spLocks noChangeArrowheads="1"/>
          </p:cNvSpPr>
          <p:nvPr/>
        </p:nvSpPr>
        <p:spPr bwMode="auto">
          <a:xfrm>
            <a:off x="3733800" y="3238500"/>
            <a:ext cx="2514600" cy="882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39" tIns="40819" rIns="81639" bIns="40819">
            <a:spAutoFit/>
          </a:bodyPr>
          <a:lstStyle/>
          <a:p>
            <a:r>
              <a:rPr lang="en-US" sz="1300" dirty="0">
                <a:solidFill>
                  <a:schemeClr val="bg1">
                    <a:lumMod val="50000"/>
                  </a:schemeClr>
                </a:solidFill>
                <a:latin typeface="Verdana" pitchFamily="34" charset="0"/>
                <a:ea typeface="Verdana" pitchFamily="34" charset="0"/>
                <a:cs typeface="Verdana" pitchFamily="34" charset="0"/>
              </a:rPr>
              <a:t>Integrated Configuration</a:t>
            </a:r>
          </a:p>
          <a:p>
            <a:pPr>
              <a:buFontTx/>
              <a:buChar char="•"/>
            </a:pPr>
            <a:r>
              <a:rPr lang="en-US" sz="1300" dirty="0">
                <a:solidFill>
                  <a:schemeClr val="bg1">
                    <a:lumMod val="50000"/>
                  </a:schemeClr>
                </a:solidFill>
                <a:latin typeface="Verdana" pitchFamily="34" charset="0"/>
                <a:ea typeface="Verdana" pitchFamily="34" charset="0"/>
                <a:cs typeface="Verdana" pitchFamily="34" charset="0"/>
              </a:rPr>
              <a:t>  Unified appearance</a:t>
            </a:r>
          </a:p>
          <a:p>
            <a:pPr>
              <a:buFontTx/>
              <a:buChar char="•"/>
            </a:pPr>
            <a:r>
              <a:rPr lang="en-US" sz="1300" dirty="0">
                <a:solidFill>
                  <a:schemeClr val="bg1">
                    <a:lumMod val="50000"/>
                  </a:schemeClr>
                </a:solidFill>
                <a:latin typeface="Verdana" pitchFamily="34" charset="0"/>
                <a:ea typeface="Verdana" pitchFamily="34" charset="0"/>
                <a:cs typeface="Verdana" pitchFamily="34" charset="0"/>
              </a:rPr>
              <a:t>  Integrates terminal with </a:t>
            </a:r>
          </a:p>
          <a:p>
            <a:r>
              <a:rPr lang="en-US" sz="1300" dirty="0">
                <a:solidFill>
                  <a:schemeClr val="bg1">
                    <a:lumMod val="50000"/>
                  </a:schemeClr>
                </a:solidFill>
                <a:latin typeface="Verdana" pitchFamily="34" charset="0"/>
                <a:ea typeface="Verdana" pitchFamily="34" charset="0"/>
                <a:cs typeface="Verdana" pitchFamily="34" charset="0"/>
              </a:rPr>
              <a:t>   peripherals</a:t>
            </a:r>
          </a:p>
        </p:txBody>
      </p:sp>
      <p:sp>
        <p:nvSpPr>
          <p:cNvPr id="21" name="Text Box 12"/>
          <p:cNvSpPr txBox="1">
            <a:spLocks noChangeArrowheads="1"/>
          </p:cNvSpPr>
          <p:nvPr/>
        </p:nvSpPr>
        <p:spPr bwMode="auto">
          <a:xfrm>
            <a:off x="7010400" y="3238500"/>
            <a:ext cx="2133600" cy="1282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39" tIns="40819" rIns="81639" bIns="40819">
            <a:spAutoFit/>
          </a:bodyPr>
          <a:lstStyle/>
          <a:p>
            <a:r>
              <a:rPr lang="en-US" sz="1300" dirty="0">
                <a:solidFill>
                  <a:schemeClr val="bg1">
                    <a:lumMod val="50000"/>
                  </a:schemeClr>
                </a:solidFill>
                <a:latin typeface="Verdana" pitchFamily="34" charset="0"/>
                <a:ea typeface="Verdana" pitchFamily="34" charset="0"/>
                <a:cs typeface="Verdana" pitchFamily="34" charset="0"/>
              </a:rPr>
              <a:t>Vertical Mount</a:t>
            </a:r>
          </a:p>
          <a:p>
            <a:pPr>
              <a:buFontTx/>
              <a:buChar char="•"/>
            </a:pPr>
            <a:r>
              <a:rPr lang="en-US" sz="1300" dirty="0">
                <a:solidFill>
                  <a:schemeClr val="bg1">
                    <a:lumMod val="50000"/>
                  </a:schemeClr>
                </a:solidFill>
                <a:latin typeface="Verdana" pitchFamily="34" charset="0"/>
                <a:ea typeface="Verdana" pitchFamily="34" charset="0"/>
                <a:cs typeface="Verdana" pitchFamily="34" charset="0"/>
              </a:rPr>
              <a:t> For upright orientation</a:t>
            </a:r>
          </a:p>
          <a:p>
            <a:pPr>
              <a:buFontTx/>
              <a:buChar char="-"/>
            </a:pPr>
            <a:r>
              <a:rPr lang="en-US" sz="1300" dirty="0">
                <a:solidFill>
                  <a:schemeClr val="bg1">
                    <a:lumMod val="50000"/>
                  </a:schemeClr>
                </a:solidFill>
                <a:latin typeface="Verdana" pitchFamily="34" charset="0"/>
                <a:ea typeface="Verdana" pitchFamily="34" charset="0"/>
                <a:cs typeface="Verdana" pitchFamily="34" charset="0"/>
              </a:rPr>
              <a:t>  Beneath the counter</a:t>
            </a:r>
          </a:p>
          <a:p>
            <a:pPr>
              <a:buFontTx/>
              <a:buChar char="-"/>
            </a:pPr>
            <a:r>
              <a:rPr lang="en-US" sz="1300" dirty="0">
                <a:solidFill>
                  <a:schemeClr val="bg1">
                    <a:lumMod val="50000"/>
                  </a:schemeClr>
                </a:solidFill>
                <a:latin typeface="Verdana" pitchFamily="34" charset="0"/>
                <a:ea typeface="Verdana" pitchFamily="34" charset="0"/>
                <a:cs typeface="Verdana" pitchFamily="34" charset="0"/>
              </a:rPr>
              <a:t>  Above the counter   </a:t>
            </a:r>
          </a:p>
          <a:p>
            <a:pPr>
              <a:buFontTx/>
              <a:buChar char="•"/>
            </a:pPr>
            <a:r>
              <a:rPr lang="en-US" sz="1300" dirty="0">
                <a:solidFill>
                  <a:schemeClr val="bg1">
                    <a:lumMod val="50000"/>
                  </a:schemeClr>
                </a:solidFill>
                <a:latin typeface="Verdana" pitchFamily="34" charset="0"/>
                <a:ea typeface="Verdana" pitchFamily="34" charset="0"/>
                <a:cs typeface="Verdana" pitchFamily="34" charset="0"/>
              </a:rPr>
              <a:t>  VESA wall mount</a:t>
            </a:r>
          </a:p>
        </p:txBody>
      </p:sp>
    </p:spTree>
    <p:extLst>
      <p:ext uri="{BB962C8B-B14F-4D97-AF65-F5344CB8AC3E}">
        <p14:creationId xmlns:p14="http://schemas.microsoft.com/office/powerpoint/2010/main" val="22955693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6250" y="857250"/>
            <a:ext cx="4714875" cy="3308945"/>
          </a:xfrm>
        </p:spPr>
        <p:txBody>
          <a:bodyPr/>
          <a:lstStyle/>
          <a:p>
            <a:r>
              <a:rPr lang="en-US" sz="2000" b="1" dirty="0">
                <a:latin typeface="Verdana" pitchFamily="34" charset="0"/>
                <a:cs typeface="Arial" charset="0"/>
              </a:rPr>
              <a:t>RUGGED DIE-CAST                    ALUMINUM CABINET</a:t>
            </a:r>
            <a:endParaRPr lang="en-US" sz="2000" dirty="0">
              <a:latin typeface="Verdana" pitchFamily="34" charset="0"/>
              <a:cs typeface="Arial" charset="0"/>
            </a:endParaRPr>
          </a:p>
          <a:p>
            <a:pPr>
              <a:buFontTx/>
              <a:buChar char="•"/>
            </a:pPr>
            <a:r>
              <a:rPr lang="en-US" dirty="0">
                <a:latin typeface="Verdana" pitchFamily="34" charset="0"/>
                <a:cs typeface="Arial" charset="0"/>
              </a:rPr>
              <a:t>Durable construction</a:t>
            </a:r>
          </a:p>
          <a:p>
            <a:pPr>
              <a:buFontTx/>
              <a:buChar char="•"/>
            </a:pPr>
            <a:r>
              <a:rPr lang="en-US" dirty="0">
                <a:latin typeface="Verdana" pitchFamily="34" charset="0"/>
                <a:cs typeface="Arial" charset="0"/>
              </a:rPr>
              <a:t>Reduces number of cabinet parts</a:t>
            </a:r>
          </a:p>
          <a:p>
            <a:pPr>
              <a:buFontTx/>
              <a:buChar char="•"/>
            </a:pPr>
            <a:r>
              <a:rPr lang="en-US" dirty="0">
                <a:latin typeface="Verdana" pitchFamily="34" charset="0"/>
                <a:cs typeface="Arial" charset="0"/>
              </a:rPr>
              <a:t>EZ-Open hinged design</a:t>
            </a:r>
          </a:p>
          <a:p>
            <a:pPr>
              <a:buFontTx/>
              <a:buChar char="•"/>
            </a:pPr>
            <a:r>
              <a:rPr lang="en-US" dirty="0">
                <a:latin typeface="Verdana" pitchFamily="34" charset="0"/>
                <a:cs typeface="Arial" charset="0"/>
              </a:rPr>
              <a:t>Sliding latch provides security</a:t>
            </a:r>
          </a:p>
          <a:p>
            <a:pPr>
              <a:buFontTx/>
              <a:buChar char="•"/>
            </a:pPr>
            <a:r>
              <a:rPr lang="en-US" sz="2000" dirty="0">
                <a:latin typeface="Verdana" pitchFamily="34" charset="0"/>
                <a:cs typeface="Arial" charset="0"/>
              </a:rPr>
              <a:t>Lock down via Kensington lock</a:t>
            </a:r>
          </a:p>
          <a:p>
            <a:pPr>
              <a:buFontTx/>
              <a:buChar char="•"/>
            </a:pPr>
            <a:r>
              <a:rPr lang="en-US" sz="2000" dirty="0">
                <a:latin typeface="Verdana" pitchFamily="34" charset="0"/>
                <a:cs typeface="Arial" charset="0"/>
              </a:rPr>
              <a:t>Limit internal access via padlock</a:t>
            </a:r>
          </a:p>
        </p:txBody>
      </p:sp>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33</a:t>
            </a:fld>
            <a:endParaRPr lang="en-US"/>
          </a:p>
        </p:txBody>
      </p:sp>
      <p:sp>
        <p:nvSpPr>
          <p:cNvPr id="7" name="AutoShape 4"/>
          <p:cNvSpPr>
            <a:spLocks noChangeArrowheads="1"/>
          </p:cNvSpPr>
          <p:nvPr/>
        </p:nvSpPr>
        <p:spPr bwMode="auto">
          <a:xfrm>
            <a:off x="802005" y="4366994"/>
            <a:ext cx="8096250" cy="36060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err="1" smtClean="0">
                <a:solidFill>
                  <a:schemeClr val="bg1"/>
                </a:solidFill>
                <a:cs typeface="Calibri" pitchFamily="34" charset="0"/>
              </a:rPr>
              <a:t>RealPOS</a:t>
            </a:r>
            <a:r>
              <a:rPr lang="en-US" dirty="0" smtClean="0">
                <a:solidFill>
                  <a:schemeClr val="bg1"/>
                </a:solidFill>
                <a:cs typeface="Calibri" pitchFamily="34" charset="0"/>
              </a:rPr>
              <a:t> 60 rugged die-cast aluminum cabinet is retail ready and built to last</a:t>
            </a:r>
            <a:endParaRPr lang="en-US" dirty="0">
              <a:solidFill>
                <a:schemeClr val="bg1"/>
              </a:solidFill>
              <a:cs typeface="Calibri" pitchFamily="34" charset="0"/>
            </a:endParaRPr>
          </a:p>
        </p:txBody>
      </p:sp>
      <p:sp>
        <p:nvSpPr>
          <p:cNvPr id="9" name="Title 1"/>
          <p:cNvSpPr>
            <a:spLocks noGrp="1"/>
          </p:cNvSpPr>
          <p:nvPr>
            <p:ph type="title"/>
          </p:nvPr>
        </p:nvSpPr>
        <p:spPr>
          <a:xfrm>
            <a:off x="762000" y="190500"/>
            <a:ext cx="7924602" cy="428625"/>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rPr>
              <a:t>HIGH RELIABILITY</a:t>
            </a:r>
            <a:r>
              <a:rPr lang="en-US" dirty="0">
                <a:solidFill>
                  <a:srgbClr val="4DA93A"/>
                </a:solidFill>
                <a:latin typeface="Frutiger 57Cn"/>
                <a:cs typeface="R Frutiger Roman"/>
              </a:rPr>
              <a:t/>
            </a:r>
            <a:br>
              <a:rPr lang="en-US" dirty="0">
                <a:solidFill>
                  <a:srgbClr val="4DA93A"/>
                </a:solidFill>
                <a:latin typeface="Frutiger 57Cn"/>
                <a:cs typeface="R Frutiger Roman"/>
              </a:rPr>
            </a:br>
            <a:endParaRPr lang="en-US" sz="1400" dirty="0"/>
          </a:p>
        </p:txBody>
      </p:sp>
      <p:pic>
        <p:nvPicPr>
          <p:cNvPr id="11" name="Picture 2" descr="CD348_02_RTL_RP40_Connectivity"/>
          <p:cNvPicPr>
            <a:picLocks noChangeAspect="1" noChangeArrowheads="1"/>
          </p:cNvPicPr>
          <p:nvPr/>
        </p:nvPicPr>
        <p:blipFill>
          <a:blip r:embed="rId3">
            <a:extLst>
              <a:ext uri="{28A0092B-C50C-407E-A947-70E740481C1C}">
                <a14:useLocalDpi xmlns:a14="http://schemas.microsoft.com/office/drawing/2010/main" val="0"/>
              </a:ext>
            </a:extLst>
          </a:blip>
          <a:srcRect l="9459" r="8109" b="11949"/>
          <a:stretch>
            <a:fillRect/>
          </a:stretch>
        </p:blipFill>
        <p:spPr bwMode="auto">
          <a:xfrm>
            <a:off x="1095375" y="980248"/>
            <a:ext cx="1866900" cy="1301250"/>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6"/>
          <p:cNvSpPr txBox="1">
            <a:spLocks noChangeArrowheads="1"/>
          </p:cNvSpPr>
          <p:nvPr/>
        </p:nvSpPr>
        <p:spPr bwMode="auto">
          <a:xfrm>
            <a:off x="1047750" y="1808295"/>
            <a:ext cx="1991678" cy="420989"/>
          </a:xfrm>
          <a:prstGeom prst="rect">
            <a:avLst/>
          </a:prstGeom>
          <a:solidFill>
            <a:schemeClr val="bg1"/>
          </a:solidFill>
          <a:ln>
            <a:noFill/>
          </a:ln>
          <a:effectLst/>
          <a:extLst/>
        </p:spPr>
        <p:txBody>
          <a:bodyPr wrap="square" lIns="81639" tIns="40819" rIns="81639" bIns="40819">
            <a:spAutoFit/>
          </a:bodyPr>
          <a:lstStyle/>
          <a:p>
            <a:pPr algn="ctr">
              <a:spcBef>
                <a:spcPct val="50000"/>
              </a:spcBef>
            </a:pPr>
            <a:r>
              <a:rPr lang="en-US" sz="1100" dirty="0">
                <a:solidFill>
                  <a:schemeClr val="bg1">
                    <a:lumMod val="50000"/>
                  </a:schemeClr>
                </a:solidFill>
              </a:rPr>
              <a:t>Sliding latch pulls out and can be secured with a padlock</a:t>
            </a:r>
          </a:p>
        </p:txBody>
      </p:sp>
      <p:sp>
        <p:nvSpPr>
          <p:cNvPr id="15" name="Oval 8"/>
          <p:cNvSpPr>
            <a:spLocks noChangeArrowheads="1"/>
          </p:cNvSpPr>
          <p:nvPr/>
        </p:nvSpPr>
        <p:spPr bwMode="auto">
          <a:xfrm>
            <a:off x="1095375" y="1410583"/>
            <a:ext cx="457200" cy="40005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nchor="ctr"/>
          <a:lstStyle/>
          <a:p>
            <a:endParaRPr lang="en-US"/>
          </a:p>
        </p:txBody>
      </p:sp>
      <p:pic>
        <p:nvPicPr>
          <p:cNvPr id="16" name="Picture 2" descr="C:\Users\jp160023\Documents\Feb 2013 Photo Shoot\RP60 Open.jpg"/>
          <p:cNvPicPr>
            <a:picLocks noChangeAspect="1" noChangeArrowheads="1"/>
          </p:cNvPicPr>
          <p:nvPr/>
        </p:nvPicPr>
        <p:blipFill>
          <a:blip r:embed="rId4" cstate="print">
            <a:clrChange>
              <a:clrFrom>
                <a:srgbClr val="E9EDF0"/>
              </a:clrFrom>
              <a:clrTo>
                <a:srgbClr val="E9EDF0">
                  <a:alpha val="0"/>
                </a:srgbClr>
              </a:clrTo>
            </a:clrChange>
            <a:extLst>
              <a:ext uri="{28A0092B-C50C-407E-A947-70E740481C1C}">
                <a14:useLocalDpi xmlns:a14="http://schemas.microsoft.com/office/drawing/2010/main" val="0"/>
              </a:ext>
            </a:extLst>
          </a:blip>
          <a:srcRect/>
          <a:stretch>
            <a:fillRect/>
          </a:stretch>
        </p:blipFill>
        <p:spPr bwMode="auto">
          <a:xfrm>
            <a:off x="1329214" y="2013019"/>
            <a:ext cx="1428750" cy="214312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9"/>
          <p:cNvSpPr txBox="1">
            <a:spLocks noChangeArrowheads="1"/>
          </p:cNvSpPr>
          <p:nvPr/>
        </p:nvSpPr>
        <p:spPr bwMode="auto">
          <a:xfrm>
            <a:off x="1238250" y="3829176"/>
            <a:ext cx="1708785" cy="420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39" tIns="40819" rIns="81639" bIns="40819">
            <a:spAutoFit/>
          </a:bodyPr>
          <a:lstStyle/>
          <a:p>
            <a:pPr algn="ctr">
              <a:spcBef>
                <a:spcPct val="50000"/>
              </a:spcBef>
            </a:pPr>
            <a:r>
              <a:rPr lang="en-US" sz="1100" dirty="0">
                <a:solidFill>
                  <a:schemeClr val="bg1">
                    <a:lumMod val="50000"/>
                  </a:schemeClr>
                </a:solidFill>
              </a:rPr>
              <a:t>Open lever on front bottom right of unit</a:t>
            </a:r>
          </a:p>
        </p:txBody>
      </p:sp>
      <p:cxnSp>
        <p:nvCxnSpPr>
          <p:cNvPr id="4" name="Straight Arrow Connector 3"/>
          <p:cNvCxnSpPr/>
          <p:nvPr/>
        </p:nvCxnSpPr>
        <p:spPr>
          <a:xfrm flipH="1" flipV="1">
            <a:off x="2238375" y="3667125"/>
            <a:ext cx="95250" cy="16205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35897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3" descr="CD348_01_RTL_RP40_Fron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5218" b="20000"/>
          <a:stretch>
            <a:fillRect/>
          </a:stretch>
        </p:blipFill>
        <p:spPr bwMode="auto">
          <a:xfrm>
            <a:off x="1033939" y="905498"/>
            <a:ext cx="1898649" cy="101016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3381375" y="699096"/>
            <a:ext cx="5667375" cy="3308945"/>
          </a:xfrm>
        </p:spPr>
        <p:txBody>
          <a:bodyPr>
            <a:normAutofit lnSpcReduction="10000"/>
          </a:bodyPr>
          <a:lstStyle/>
          <a:p>
            <a:r>
              <a:rPr lang="en-US" sz="2000" b="1" dirty="0">
                <a:latin typeface="Verdana" pitchFamily="34" charset="0"/>
                <a:cs typeface="Arial" charset="0"/>
              </a:rPr>
              <a:t>REVOLUTIONARY COOLING SOLUTION </a:t>
            </a:r>
          </a:p>
          <a:p>
            <a:r>
              <a:rPr lang="en-US" sz="1300" b="1" u="sng" dirty="0">
                <a:latin typeface="Verdana" pitchFamily="34" charset="0"/>
              </a:rPr>
              <a:t>Material Selection</a:t>
            </a:r>
            <a:endParaRPr lang="en-US" sz="1300" dirty="0">
              <a:latin typeface="Verdana" pitchFamily="34" charset="0"/>
            </a:endParaRPr>
          </a:p>
          <a:p>
            <a:pPr>
              <a:buFontTx/>
              <a:buChar char="•"/>
            </a:pPr>
            <a:r>
              <a:rPr lang="en-US" sz="1300" dirty="0">
                <a:latin typeface="Verdana" pitchFamily="34" charset="0"/>
              </a:rPr>
              <a:t>Aluminum selected for cabinet</a:t>
            </a:r>
          </a:p>
          <a:p>
            <a:pPr>
              <a:buFontTx/>
              <a:buChar char="•"/>
            </a:pPr>
            <a:r>
              <a:rPr lang="en-US" sz="1300" dirty="0">
                <a:latin typeface="Verdana" pitchFamily="34" charset="0"/>
              </a:rPr>
              <a:t>Better conductivity properties than steel sheet metal</a:t>
            </a:r>
          </a:p>
          <a:p>
            <a:pPr>
              <a:buFontTx/>
              <a:buChar char="•"/>
            </a:pPr>
            <a:r>
              <a:rPr lang="en-US" sz="1300" dirty="0">
                <a:latin typeface="Verdana" pitchFamily="34" charset="0"/>
              </a:rPr>
              <a:t>Molded design enables integration of cooling solution</a:t>
            </a:r>
            <a:endParaRPr lang="en-US" sz="1300" b="1" u="sng" dirty="0">
              <a:latin typeface="Verdana" pitchFamily="34" charset="0"/>
            </a:endParaRPr>
          </a:p>
          <a:p>
            <a:r>
              <a:rPr lang="en-US" sz="1300" b="1" u="sng" dirty="0">
                <a:latin typeface="Verdana" pitchFamily="34" charset="0"/>
              </a:rPr>
              <a:t>Convection</a:t>
            </a:r>
            <a:r>
              <a:rPr lang="en-US" sz="1300" b="1" dirty="0">
                <a:latin typeface="Verdana" pitchFamily="34" charset="0"/>
              </a:rPr>
              <a:t> </a:t>
            </a:r>
          </a:p>
          <a:p>
            <a:pPr>
              <a:buFontTx/>
              <a:buChar char="•"/>
            </a:pPr>
            <a:r>
              <a:rPr lang="en-US" sz="1300" dirty="0">
                <a:latin typeface="Verdana" pitchFamily="34" charset="0"/>
              </a:rPr>
              <a:t> Fins increase aluminum surface area</a:t>
            </a:r>
          </a:p>
          <a:p>
            <a:pPr>
              <a:buFontTx/>
              <a:buChar char="•"/>
            </a:pPr>
            <a:r>
              <a:rPr lang="en-US" sz="1300" dirty="0">
                <a:latin typeface="Verdana" pitchFamily="34" charset="0"/>
              </a:rPr>
              <a:t> Allows more air to come in contact with cabinet</a:t>
            </a:r>
          </a:p>
          <a:p>
            <a:pPr>
              <a:buFontTx/>
              <a:buChar char="•"/>
            </a:pPr>
            <a:r>
              <a:rPr lang="en-US" sz="1300" dirty="0">
                <a:latin typeface="Verdana" pitchFamily="34" charset="0"/>
              </a:rPr>
              <a:t> Natural convection cools unit</a:t>
            </a:r>
          </a:p>
          <a:p>
            <a:r>
              <a:rPr lang="en-US" sz="1300" b="1" u="sng" dirty="0">
                <a:latin typeface="Verdana" pitchFamily="34" charset="0"/>
              </a:rPr>
              <a:t>Conduction</a:t>
            </a:r>
          </a:p>
          <a:p>
            <a:pPr>
              <a:buFontTx/>
              <a:buChar char="•"/>
            </a:pPr>
            <a:r>
              <a:rPr lang="en-US" sz="1300" dirty="0">
                <a:latin typeface="Verdana" pitchFamily="34" charset="0"/>
              </a:rPr>
              <a:t> Hard Disk Drive mounted to cabinet top</a:t>
            </a:r>
          </a:p>
          <a:p>
            <a:pPr>
              <a:buFontTx/>
              <a:buChar char="•"/>
            </a:pPr>
            <a:r>
              <a:rPr lang="en-US" sz="1300" dirty="0">
                <a:latin typeface="Verdana" pitchFamily="34" charset="0"/>
              </a:rPr>
              <a:t> Motherboard mounted to cabinet bottom</a:t>
            </a:r>
          </a:p>
          <a:p>
            <a:pPr>
              <a:buFontTx/>
              <a:buChar char="•"/>
            </a:pPr>
            <a:r>
              <a:rPr lang="en-US" sz="1300" dirty="0">
                <a:latin typeface="Verdana" pitchFamily="34" charset="0"/>
              </a:rPr>
              <a:t> Enables heat conduction through cabinet</a:t>
            </a:r>
          </a:p>
        </p:txBody>
      </p:sp>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34</a:t>
            </a:fld>
            <a:endParaRPr lang="en-US"/>
          </a:p>
        </p:txBody>
      </p:sp>
      <p:sp>
        <p:nvSpPr>
          <p:cNvPr id="7" name="AutoShape 4"/>
          <p:cNvSpPr>
            <a:spLocks noChangeArrowheads="1"/>
          </p:cNvSpPr>
          <p:nvPr/>
        </p:nvSpPr>
        <p:spPr bwMode="auto">
          <a:xfrm>
            <a:off x="802005" y="4462244"/>
            <a:ext cx="8096250" cy="36060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Revolutionary cooling solution – cooler operation increases reliability</a:t>
            </a:r>
            <a:endParaRPr lang="en-US" dirty="0">
              <a:solidFill>
                <a:schemeClr val="bg1"/>
              </a:solidFill>
              <a:cs typeface="Calibri" pitchFamily="34" charset="0"/>
            </a:endParaRPr>
          </a:p>
        </p:txBody>
      </p:sp>
      <p:sp>
        <p:nvSpPr>
          <p:cNvPr id="9" name="Title 1"/>
          <p:cNvSpPr>
            <a:spLocks noGrp="1"/>
          </p:cNvSpPr>
          <p:nvPr>
            <p:ph type="title"/>
          </p:nvPr>
        </p:nvSpPr>
        <p:spPr>
          <a:xfrm>
            <a:off x="762000" y="255192"/>
            <a:ext cx="7924602" cy="428625"/>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rPr>
              <a:t>HIGH RELIABILITY</a:t>
            </a:r>
            <a:r>
              <a:rPr lang="en-US" dirty="0">
                <a:solidFill>
                  <a:srgbClr val="4DA93A"/>
                </a:solidFill>
                <a:latin typeface="Frutiger 57Cn"/>
                <a:cs typeface="R Frutiger Roman"/>
              </a:rPr>
              <a:t/>
            </a:r>
            <a:br>
              <a:rPr lang="en-US" dirty="0">
                <a:solidFill>
                  <a:srgbClr val="4DA93A"/>
                </a:solidFill>
                <a:latin typeface="Frutiger 57Cn"/>
                <a:cs typeface="R Frutiger Roman"/>
              </a:rPr>
            </a:br>
            <a:endParaRPr lang="en-US" sz="1400" dirty="0"/>
          </a:p>
        </p:txBody>
      </p:sp>
      <p:sp>
        <p:nvSpPr>
          <p:cNvPr id="12" name="Text Box 6"/>
          <p:cNvSpPr txBox="1">
            <a:spLocks noChangeArrowheads="1"/>
          </p:cNvSpPr>
          <p:nvPr/>
        </p:nvSpPr>
        <p:spPr bwMode="auto">
          <a:xfrm>
            <a:off x="884714" y="1808295"/>
            <a:ext cx="2154714" cy="251712"/>
          </a:xfrm>
          <a:prstGeom prst="rect">
            <a:avLst/>
          </a:prstGeom>
          <a:solidFill>
            <a:schemeClr val="bg1"/>
          </a:solidFill>
          <a:ln>
            <a:noFill/>
          </a:ln>
          <a:effectLst/>
          <a:extLst/>
        </p:spPr>
        <p:txBody>
          <a:bodyPr wrap="square" lIns="81639" tIns="40819" rIns="81639" bIns="40819">
            <a:spAutoFit/>
          </a:bodyPr>
          <a:lstStyle/>
          <a:p>
            <a:pPr algn="ctr">
              <a:spcBef>
                <a:spcPct val="50000"/>
              </a:spcBef>
            </a:pPr>
            <a:r>
              <a:rPr lang="en-US" sz="1100" dirty="0">
                <a:solidFill>
                  <a:schemeClr val="bg1">
                    <a:lumMod val="50000"/>
                  </a:schemeClr>
                </a:solidFill>
              </a:rPr>
              <a:t>Fins increase metal surface area</a:t>
            </a:r>
          </a:p>
        </p:txBody>
      </p:sp>
      <p:sp>
        <p:nvSpPr>
          <p:cNvPr id="15" name="Oval 8"/>
          <p:cNvSpPr>
            <a:spLocks noChangeArrowheads="1"/>
          </p:cNvSpPr>
          <p:nvPr/>
        </p:nvSpPr>
        <p:spPr bwMode="auto">
          <a:xfrm rot="20448400">
            <a:off x="1893624" y="1043673"/>
            <a:ext cx="1190625" cy="334258"/>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nchor="ctr"/>
          <a:lstStyle/>
          <a:p>
            <a:endParaRPr lang="en-US"/>
          </a:p>
        </p:txBody>
      </p:sp>
      <p:sp>
        <p:nvSpPr>
          <p:cNvPr id="13" name="Text Box 9"/>
          <p:cNvSpPr txBox="1">
            <a:spLocks noChangeArrowheads="1"/>
          </p:cNvSpPr>
          <p:nvPr/>
        </p:nvSpPr>
        <p:spPr bwMode="auto">
          <a:xfrm>
            <a:off x="1148715" y="3524250"/>
            <a:ext cx="1708785" cy="420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39" tIns="40819" rIns="81639" bIns="40819">
            <a:spAutoFit/>
          </a:bodyPr>
          <a:lstStyle/>
          <a:p>
            <a:pPr algn="ctr">
              <a:spcBef>
                <a:spcPct val="50000"/>
              </a:spcBef>
            </a:pPr>
            <a:r>
              <a:rPr lang="en-US" sz="1100" dirty="0">
                <a:solidFill>
                  <a:schemeClr val="bg1">
                    <a:lumMod val="50000"/>
                  </a:schemeClr>
                </a:solidFill>
              </a:rPr>
              <a:t>RP60 has speed controlled fan for quiet operation</a:t>
            </a:r>
          </a:p>
        </p:txBody>
      </p:sp>
      <p:grpSp>
        <p:nvGrpSpPr>
          <p:cNvPr id="8" name="Group 7"/>
          <p:cNvGrpSpPr/>
          <p:nvPr/>
        </p:nvGrpSpPr>
        <p:grpSpPr>
          <a:xfrm>
            <a:off x="884714" y="2217744"/>
            <a:ext cx="2317749" cy="1545166"/>
            <a:chOff x="1415542" y="3548390"/>
            <a:chExt cx="3708399" cy="2472266"/>
          </a:xfrm>
        </p:grpSpPr>
        <p:pic>
          <p:nvPicPr>
            <p:cNvPr id="6146" name="Picture 2" descr="C:\Users\jp160023\Documents\Feb 2013 Photo Shoot\RP60 Open top view.jpg"/>
            <p:cNvPicPr>
              <a:picLocks noChangeAspect="1" noChangeArrowheads="1"/>
            </p:cNvPicPr>
            <p:nvPr/>
          </p:nvPicPr>
          <p:blipFill>
            <a:blip r:embed="rId4" cstate="print">
              <a:clrChange>
                <a:clrFrom>
                  <a:srgbClr val="F7FBFE"/>
                </a:clrFrom>
                <a:clrTo>
                  <a:srgbClr val="F7FBFE">
                    <a:alpha val="0"/>
                  </a:srgbClr>
                </a:clrTo>
              </a:clrChange>
              <a:extLst>
                <a:ext uri="{28A0092B-C50C-407E-A947-70E740481C1C}">
                  <a14:useLocalDpi xmlns:a14="http://schemas.microsoft.com/office/drawing/2010/main" val="0"/>
                </a:ext>
              </a:extLst>
            </a:blip>
            <a:srcRect/>
            <a:stretch>
              <a:fillRect/>
            </a:stretch>
          </p:blipFill>
          <p:spPr bwMode="auto">
            <a:xfrm>
              <a:off x="1415542" y="3548390"/>
              <a:ext cx="3708399" cy="247226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667000" y="3962400"/>
              <a:ext cx="2196084"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Oval 8"/>
          <p:cNvSpPr>
            <a:spLocks noChangeArrowheads="1"/>
          </p:cNvSpPr>
          <p:nvPr/>
        </p:nvSpPr>
        <p:spPr bwMode="auto">
          <a:xfrm>
            <a:off x="2593779" y="2579360"/>
            <a:ext cx="377119" cy="243083"/>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nchor="ctr"/>
          <a:lstStyle/>
          <a:p>
            <a:endParaRPr lang="en-US"/>
          </a:p>
        </p:txBody>
      </p:sp>
    </p:spTree>
    <p:extLst>
      <p:ext uri="{BB962C8B-B14F-4D97-AF65-F5344CB8AC3E}">
        <p14:creationId xmlns:p14="http://schemas.microsoft.com/office/powerpoint/2010/main" val="35673311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CD348_01_RTL_RP40_Fron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5218" b="20000"/>
          <a:stretch>
            <a:fillRect/>
          </a:stretch>
        </p:blipFill>
        <p:spPr bwMode="auto">
          <a:xfrm>
            <a:off x="1033939" y="905498"/>
            <a:ext cx="1898649" cy="101016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jp160023\Documents\Feb 2013 Photo Shoot\RP60 Open.jpg"/>
          <p:cNvPicPr>
            <a:picLocks noChangeAspect="1" noChangeArrowheads="1"/>
          </p:cNvPicPr>
          <p:nvPr/>
        </p:nvPicPr>
        <p:blipFill>
          <a:blip r:embed="rId4" cstate="print">
            <a:clrChange>
              <a:clrFrom>
                <a:srgbClr val="E9EDF0"/>
              </a:clrFrom>
              <a:clrTo>
                <a:srgbClr val="E9EDF0">
                  <a:alpha val="0"/>
                </a:srgbClr>
              </a:clrTo>
            </a:clrChange>
            <a:extLst>
              <a:ext uri="{28A0092B-C50C-407E-A947-70E740481C1C}">
                <a14:useLocalDpi xmlns:a14="http://schemas.microsoft.com/office/drawing/2010/main" val="0"/>
              </a:ext>
            </a:extLst>
          </a:blip>
          <a:srcRect/>
          <a:stretch>
            <a:fillRect/>
          </a:stretch>
        </p:blipFill>
        <p:spPr bwMode="auto">
          <a:xfrm>
            <a:off x="1190625" y="1857375"/>
            <a:ext cx="1710214" cy="256532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286250" y="666750"/>
            <a:ext cx="4714875" cy="3308945"/>
          </a:xfrm>
        </p:spPr>
        <p:txBody>
          <a:bodyPr/>
          <a:lstStyle/>
          <a:p>
            <a:r>
              <a:rPr lang="en-US" sz="2000" b="1" dirty="0">
                <a:latin typeface="Verdana" pitchFamily="34" charset="0"/>
                <a:cs typeface="Arial" charset="0"/>
              </a:rPr>
              <a:t>EFFICIENT SERVICEABILITY</a:t>
            </a:r>
            <a:endParaRPr lang="en-US" sz="2000" dirty="0">
              <a:latin typeface="Verdana" pitchFamily="34" charset="0"/>
              <a:cs typeface="Arial" charset="0"/>
            </a:endParaRPr>
          </a:p>
          <a:p>
            <a:pPr>
              <a:buFontTx/>
              <a:buChar char="•"/>
            </a:pPr>
            <a:r>
              <a:rPr lang="en-US" sz="1500" dirty="0">
                <a:latin typeface="Verdana" pitchFamily="34" charset="0"/>
                <a:cs typeface="Arial" charset="0"/>
              </a:rPr>
              <a:t>EZ-Open hinged cabinet</a:t>
            </a:r>
          </a:p>
          <a:p>
            <a:pPr>
              <a:buFontTx/>
              <a:buChar char="•"/>
            </a:pPr>
            <a:r>
              <a:rPr lang="en-US" sz="1500" dirty="0">
                <a:latin typeface="Verdana" pitchFamily="34" charset="0"/>
                <a:cs typeface="Arial" charset="0"/>
              </a:rPr>
              <a:t>Tool free access to internal components</a:t>
            </a:r>
          </a:p>
          <a:p>
            <a:pPr>
              <a:buFontTx/>
              <a:buChar char="•"/>
            </a:pPr>
            <a:r>
              <a:rPr lang="en-US" sz="1500" dirty="0">
                <a:latin typeface="Verdana" pitchFamily="34" charset="0"/>
                <a:cs typeface="Arial" charset="0"/>
              </a:rPr>
              <a:t>Tool free replacement of hard disk drive</a:t>
            </a:r>
          </a:p>
          <a:p>
            <a:pPr>
              <a:buFontTx/>
              <a:buChar char="•"/>
            </a:pPr>
            <a:r>
              <a:rPr lang="en-US" sz="1500" dirty="0">
                <a:latin typeface="Verdana" pitchFamily="34" charset="0"/>
                <a:cs typeface="Arial" charset="0"/>
              </a:rPr>
              <a:t>Sliding bracket unlocks and locks</a:t>
            </a:r>
          </a:p>
          <a:p>
            <a:pPr>
              <a:buFontTx/>
              <a:buChar char="•"/>
            </a:pPr>
            <a:r>
              <a:rPr lang="en-US" sz="1500" dirty="0">
                <a:latin typeface="Verdana" pitchFamily="34" charset="0"/>
                <a:cs typeface="Arial" charset="0"/>
              </a:rPr>
              <a:t>Ramps and posts guide replacement</a:t>
            </a:r>
          </a:p>
          <a:p>
            <a:pPr>
              <a:buFontTx/>
              <a:buChar char="•"/>
            </a:pPr>
            <a:r>
              <a:rPr lang="en-US" sz="1500" dirty="0">
                <a:latin typeface="Verdana" pitchFamily="34" charset="0"/>
                <a:cs typeface="Arial" charset="0"/>
              </a:rPr>
              <a:t>Single connection for data and power</a:t>
            </a:r>
          </a:p>
          <a:p>
            <a:pPr>
              <a:buFontTx/>
              <a:buChar char="•"/>
            </a:pPr>
            <a:r>
              <a:rPr lang="en-US" sz="1500" dirty="0">
                <a:latin typeface="Verdana" pitchFamily="34" charset="0"/>
                <a:cs typeface="Arial" charset="0"/>
              </a:rPr>
              <a:t>Easily executed by store associate</a:t>
            </a:r>
          </a:p>
          <a:p>
            <a:pPr>
              <a:buFontTx/>
              <a:buChar char="•"/>
            </a:pPr>
            <a:r>
              <a:rPr lang="en-US" sz="1500" dirty="0">
                <a:latin typeface="Verdana" pitchFamily="34" charset="0"/>
                <a:cs typeface="Arial" charset="0"/>
              </a:rPr>
              <a:t>External power supply enables easy swap</a:t>
            </a:r>
          </a:p>
          <a:p>
            <a:pPr>
              <a:buFontTx/>
              <a:buChar char="•"/>
            </a:pPr>
            <a:r>
              <a:rPr lang="en-US" sz="1500" dirty="0">
                <a:latin typeface="Verdana" pitchFamily="34" charset="0"/>
                <a:cs typeface="Arial" charset="0"/>
              </a:rPr>
              <a:t>2 Dual color LEDs provide diagnostic feedback</a:t>
            </a:r>
          </a:p>
        </p:txBody>
      </p:sp>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35</a:t>
            </a:fld>
            <a:endParaRPr lang="en-US"/>
          </a:p>
        </p:txBody>
      </p:sp>
      <p:sp>
        <p:nvSpPr>
          <p:cNvPr id="7" name="AutoShape 4"/>
          <p:cNvSpPr>
            <a:spLocks noChangeArrowheads="1"/>
          </p:cNvSpPr>
          <p:nvPr/>
        </p:nvSpPr>
        <p:spPr bwMode="auto">
          <a:xfrm>
            <a:off x="802005" y="4366994"/>
            <a:ext cx="8096250" cy="36060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err="1" smtClean="0">
                <a:solidFill>
                  <a:schemeClr val="bg1"/>
                </a:solidFill>
                <a:cs typeface="Calibri" pitchFamily="34" charset="0"/>
              </a:rPr>
              <a:t>RealPOS</a:t>
            </a:r>
            <a:r>
              <a:rPr lang="en-US" dirty="0" smtClean="0">
                <a:solidFill>
                  <a:schemeClr val="bg1"/>
                </a:solidFill>
                <a:cs typeface="Calibri" pitchFamily="34" charset="0"/>
              </a:rPr>
              <a:t> 60 provides tool-free access for quick repairs and upgrades</a:t>
            </a:r>
            <a:endParaRPr lang="en-US" dirty="0">
              <a:solidFill>
                <a:schemeClr val="bg1"/>
              </a:solidFill>
              <a:cs typeface="Calibri" pitchFamily="34" charset="0"/>
            </a:endParaRPr>
          </a:p>
        </p:txBody>
      </p:sp>
      <p:sp>
        <p:nvSpPr>
          <p:cNvPr id="9" name="Title 1"/>
          <p:cNvSpPr>
            <a:spLocks noGrp="1"/>
          </p:cNvSpPr>
          <p:nvPr>
            <p:ph type="title"/>
          </p:nvPr>
        </p:nvSpPr>
        <p:spPr>
          <a:xfrm>
            <a:off x="762000" y="355982"/>
            <a:ext cx="7924602" cy="428625"/>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rPr>
              <a:t>SERVICEABILITY</a:t>
            </a:r>
            <a:r>
              <a:rPr lang="en-US" dirty="0">
                <a:solidFill>
                  <a:srgbClr val="4DA93A"/>
                </a:solidFill>
                <a:latin typeface="Frutiger 57Cn"/>
                <a:cs typeface="R Frutiger Roman"/>
              </a:rPr>
              <a:t/>
            </a:r>
            <a:br>
              <a:rPr lang="en-US" dirty="0">
                <a:solidFill>
                  <a:srgbClr val="4DA93A"/>
                </a:solidFill>
                <a:latin typeface="Frutiger 57Cn"/>
                <a:cs typeface="R Frutiger Roman"/>
              </a:rPr>
            </a:br>
            <a:endParaRPr lang="en-US" sz="1400" dirty="0"/>
          </a:p>
        </p:txBody>
      </p:sp>
      <p:sp>
        <p:nvSpPr>
          <p:cNvPr id="12" name="Text Box 6"/>
          <p:cNvSpPr txBox="1">
            <a:spLocks noChangeArrowheads="1"/>
          </p:cNvSpPr>
          <p:nvPr/>
        </p:nvSpPr>
        <p:spPr bwMode="auto">
          <a:xfrm>
            <a:off x="1047750" y="1808295"/>
            <a:ext cx="1991678" cy="251712"/>
          </a:xfrm>
          <a:prstGeom prst="rect">
            <a:avLst/>
          </a:prstGeom>
          <a:solidFill>
            <a:schemeClr val="bg1"/>
          </a:solidFill>
          <a:ln>
            <a:noFill/>
          </a:ln>
          <a:effectLst/>
          <a:extLst/>
        </p:spPr>
        <p:txBody>
          <a:bodyPr wrap="square" lIns="81639" tIns="40819" rIns="81639" bIns="40819">
            <a:spAutoFit/>
          </a:bodyPr>
          <a:lstStyle/>
          <a:p>
            <a:pPr algn="ctr">
              <a:spcBef>
                <a:spcPct val="50000"/>
              </a:spcBef>
            </a:pPr>
            <a:r>
              <a:rPr lang="en-US" sz="1100" dirty="0">
                <a:solidFill>
                  <a:schemeClr val="bg1">
                    <a:lumMod val="50000"/>
                  </a:schemeClr>
                </a:solidFill>
              </a:rPr>
              <a:t>Dual color diagnostic LEDs</a:t>
            </a:r>
          </a:p>
        </p:txBody>
      </p:sp>
      <p:sp>
        <p:nvSpPr>
          <p:cNvPr id="15" name="Oval 8"/>
          <p:cNvSpPr>
            <a:spLocks noChangeArrowheads="1"/>
          </p:cNvSpPr>
          <p:nvPr/>
        </p:nvSpPr>
        <p:spPr bwMode="auto">
          <a:xfrm>
            <a:off x="1830229" y="1210558"/>
            <a:ext cx="457200" cy="40005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nchor="ctr"/>
          <a:lstStyle/>
          <a:p>
            <a:endParaRPr lang="en-US"/>
          </a:p>
        </p:txBody>
      </p:sp>
      <p:sp>
        <p:nvSpPr>
          <p:cNvPr id="17" name="Text Box 6"/>
          <p:cNvSpPr txBox="1">
            <a:spLocks noChangeArrowheads="1"/>
          </p:cNvSpPr>
          <p:nvPr/>
        </p:nvSpPr>
        <p:spPr bwMode="auto">
          <a:xfrm>
            <a:off x="1103947" y="3952875"/>
            <a:ext cx="1991678" cy="251712"/>
          </a:xfrm>
          <a:prstGeom prst="rect">
            <a:avLst/>
          </a:prstGeom>
          <a:solidFill>
            <a:schemeClr val="bg1"/>
          </a:solidFill>
          <a:ln>
            <a:noFill/>
          </a:ln>
          <a:effectLst/>
          <a:extLst/>
        </p:spPr>
        <p:txBody>
          <a:bodyPr wrap="square" lIns="81639" tIns="40819" rIns="81639" bIns="40819">
            <a:spAutoFit/>
          </a:bodyPr>
          <a:lstStyle/>
          <a:p>
            <a:pPr algn="ctr">
              <a:spcBef>
                <a:spcPct val="50000"/>
              </a:spcBef>
            </a:pPr>
            <a:r>
              <a:rPr lang="en-US" sz="1100" dirty="0">
                <a:solidFill>
                  <a:schemeClr val="bg1">
                    <a:lumMod val="50000"/>
                  </a:schemeClr>
                </a:solidFill>
              </a:rPr>
              <a:t>EZ-Open hinged cabinet</a:t>
            </a:r>
          </a:p>
        </p:txBody>
      </p:sp>
    </p:spTree>
    <p:extLst>
      <p:ext uri="{BB962C8B-B14F-4D97-AF65-F5344CB8AC3E}">
        <p14:creationId xmlns:p14="http://schemas.microsoft.com/office/powerpoint/2010/main" val="33968874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76625" y="929680"/>
            <a:ext cx="5572125" cy="3308945"/>
          </a:xfrm>
        </p:spPr>
        <p:txBody>
          <a:bodyPr/>
          <a:lstStyle/>
          <a:p>
            <a:pPr>
              <a:lnSpc>
                <a:spcPct val="150000"/>
              </a:lnSpc>
            </a:pPr>
            <a:r>
              <a:rPr lang="en-US" sz="2000" b="1" dirty="0">
                <a:latin typeface="Verdana" pitchFamily="34" charset="0"/>
                <a:cs typeface="Arial" charset="0"/>
              </a:rPr>
              <a:t>EXCEPTIONAL ENERGY EFFICIENCY</a:t>
            </a:r>
            <a:endParaRPr lang="en-US" sz="2000" dirty="0">
              <a:latin typeface="Verdana" pitchFamily="34" charset="0"/>
            </a:endParaRPr>
          </a:p>
          <a:p>
            <a:pPr>
              <a:buFontTx/>
              <a:buChar char="•"/>
            </a:pPr>
            <a:r>
              <a:rPr lang="en-US" dirty="0" smtClean="0">
                <a:latin typeface="Verdana" pitchFamily="34" charset="0"/>
              </a:rPr>
              <a:t>Featuring </a:t>
            </a:r>
            <a:r>
              <a:rPr lang="en-US" dirty="0">
                <a:latin typeface="Verdana" pitchFamily="34" charset="0"/>
              </a:rPr>
              <a:t>the best energy efficiency in its class</a:t>
            </a:r>
          </a:p>
          <a:p>
            <a:pPr>
              <a:buFontTx/>
              <a:buChar char="•"/>
            </a:pPr>
            <a:r>
              <a:rPr lang="en-US" dirty="0">
                <a:latin typeface="Verdana" pitchFamily="34" charset="0"/>
              </a:rPr>
              <a:t>MEPS level V - 87% </a:t>
            </a:r>
            <a:r>
              <a:rPr lang="en-US" dirty="0" smtClean="0">
                <a:latin typeface="Verdana" pitchFamily="34" charset="0"/>
              </a:rPr>
              <a:t>efficient external </a:t>
            </a:r>
            <a:r>
              <a:rPr lang="en-US" dirty="0">
                <a:latin typeface="Verdana" pitchFamily="34" charset="0"/>
              </a:rPr>
              <a:t>power supply</a:t>
            </a:r>
          </a:p>
          <a:p>
            <a:pPr>
              <a:buFontTx/>
              <a:buChar char="•"/>
            </a:pPr>
            <a:r>
              <a:rPr lang="en-US" dirty="0">
                <a:latin typeface="Verdana" pitchFamily="34" charset="0"/>
              </a:rPr>
              <a:t>Intel mobile processor architecture</a:t>
            </a:r>
          </a:p>
          <a:p>
            <a:pPr>
              <a:buFontTx/>
              <a:buChar char="•"/>
            </a:pPr>
            <a:r>
              <a:rPr lang="en-US" dirty="0" smtClean="0">
                <a:latin typeface="Verdana" pitchFamily="34" charset="0"/>
              </a:rPr>
              <a:t>Supports </a:t>
            </a:r>
            <a:r>
              <a:rPr lang="en-US" dirty="0">
                <a:latin typeface="Verdana" pitchFamily="34" charset="0"/>
              </a:rPr>
              <a:t>low power states via ACPI</a:t>
            </a:r>
          </a:p>
        </p:txBody>
      </p:sp>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36</a:t>
            </a:fld>
            <a:endParaRPr lang="en-US"/>
          </a:p>
        </p:txBody>
      </p:sp>
      <p:sp>
        <p:nvSpPr>
          <p:cNvPr id="7" name="AutoShape 4"/>
          <p:cNvSpPr>
            <a:spLocks noChangeArrowheads="1"/>
          </p:cNvSpPr>
          <p:nvPr/>
        </p:nvSpPr>
        <p:spPr bwMode="auto">
          <a:xfrm>
            <a:off x="802005" y="4366994"/>
            <a:ext cx="8096250" cy="36060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Exceptional energy efficiency helps the bottom line and the environment</a:t>
            </a:r>
            <a:endParaRPr lang="en-US" dirty="0">
              <a:solidFill>
                <a:schemeClr val="bg1"/>
              </a:solidFill>
              <a:cs typeface="Calibri" pitchFamily="34" charset="0"/>
            </a:endParaRPr>
          </a:p>
        </p:txBody>
      </p:sp>
      <p:sp>
        <p:nvSpPr>
          <p:cNvPr id="9" name="Title 1"/>
          <p:cNvSpPr>
            <a:spLocks noGrp="1"/>
          </p:cNvSpPr>
          <p:nvPr>
            <p:ph type="title"/>
          </p:nvPr>
        </p:nvSpPr>
        <p:spPr>
          <a:xfrm>
            <a:off x="772633" y="324083"/>
            <a:ext cx="7924602" cy="428625"/>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rPr>
              <a:t>EXCEPTIONAL ENERGY EFFICIENCY</a:t>
            </a:r>
            <a:r>
              <a:rPr lang="en-US" dirty="0">
                <a:solidFill>
                  <a:srgbClr val="4DA93A"/>
                </a:solidFill>
                <a:latin typeface="Frutiger 57Cn"/>
                <a:cs typeface="R Frutiger Roman"/>
              </a:rPr>
              <a:t/>
            </a:r>
            <a:br>
              <a:rPr lang="en-US" dirty="0">
                <a:solidFill>
                  <a:srgbClr val="4DA93A"/>
                </a:solidFill>
                <a:latin typeface="Frutiger 57Cn"/>
                <a:cs typeface="R Frutiger Roman"/>
              </a:rPr>
            </a:br>
            <a:endParaRPr lang="en-US" sz="1400" dirty="0"/>
          </a:p>
        </p:txBody>
      </p:sp>
      <p:pic>
        <p:nvPicPr>
          <p:cNvPr id="1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670" y="1476375"/>
            <a:ext cx="2479834"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13693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37</a:t>
            </a:fld>
            <a:endParaRPr lang="en-US"/>
          </a:p>
        </p:txBody>
      </p:sp>
      <p:sp>
        <p:nvSpPr>
          <p:cNvPr id="7" name="AutoShape 4"/>
          <p:cNvSpPr>
            <a:spLocks noChangeArrowheads="1"/>
          </p:cNvSpPr>
          <p:nvPr/>
        </p:nvSpPr>
        <p:spPr bwMode="auto">
          <a:xfrm>
            <a:off x="802005" y="4066736"/>
            <a:ext cx="8096250" cy="65903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Open platform supports solutions for Windows and Linux with a robust platform software suite for ease of integration</a:t>
            </a:r>
            <a:endParaRPr lang="en-US" dirty="0">
              <a:solidFill>
                <a:schemeClr val="bg1"/>
              </a:solidFill>
              <a:cs typeface="Calibri" pitchFamily="34" charset="0"/>
            </a:endParaRPr>
          </a:p>
        </p:txBody>
      </p:sp>
      <p:sp>
        <p:nvSpPr>
          <p:cNvPr id="9" name="Title 1"/>
          <p:cNvSpPr>
            <a:spLocks noGrp="1"/>
          </p:cNvSpPr>
          <p:nvPr>
            <p:ph type="title"/>
          </p:nvPr>
        </p:nvSpPr>
        <p:spPr>
          <a:xfrm>
            <a:off x="762000" y="244559"/>
            <a:ext cx="7924602" cy="428625"/>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rPr>
              <a:t>OPERATING SYSTEMS</a:t>
            </a:r>
            <a:endParaRPr lang="en-US" sz="1400" dirty="0"/>
          </a:p>
        </p:txBody>
      </p:sp>
      <p:graphicFrame>
        <p:nvGraphicFramePr>
          <p:cNvPr id="13" name="Group 2"/>
          <p:cNvGraphicFramePr>
            <a:graphicFrameLocks noGrp="1"/>
          </p:cNvGraphicFramePr>
          <p:nvPr>
            <p:extLst>
              <p:ext uri="{D42A27DB-BD31-4B8C-83A1-F6EECF244321}">
                <p14:modId xmlns:p14="http://schemas.microsoft.com/office/powerpoint/2010/main" val="1897924593"/>
              </p:ext>
            </p:extLst>
          </p:nvPr>
        </p:nvGraphicFramePr>
        <p:xfrm>
          <a:off x="762000" y="1143000"/>
          <a:ext cx="3762375" cy="2440303"/>
        </p:xfrm>
        <a:graphic>
          <a:graphicData uri="http://schemas.openxmlformats.org/drawingml/2006/table">
            <a:tbl>
              <a:tblPr/>
              <a:tblGrid>
                <a:gridCol w="2244224"/>
                <a:gridCol w="1518151"/>
              </a:tblGrid>
              <a:tr h="335280">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800" b="1" i="0" u="none" strike="noStrike" cap="none" normalizeH="0" baseline="0" dirty="0" smtClean="0">
                          <a:ln>
                            <a:noFill/>
                          </a:ln>
                          <a:solidFill>
                            <a:schemeClr val="bg1"/>
                          </a:solidFill>
                          <a:effectLst/>
                          <a:latin typeface="Verdana" pitchFamily="34" charset="0"/>
                        </a:rPr>
                        <a:t>Microsoft</a:t>
                      </a: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800" b="1" i="0" u="none" strike="noStrike" cap="none" normalizeH="0" baseline="0" dirty="0" smtClean="0">
                          <a:ln>
                            <a:noFill/>
                          </a:ln>
                          <a:solidFill>
                            <a:schemeClr val="bg1"/>
                          </a:solidFill>
                          <a:effectLst/>
                          <a:latin typeface="Verdana" pitchFamily="34" charset="0"/>
                        </a:rPr>
                        <a:t>Linux</a:t>
                      </a: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2097403">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endParaRPr kumimoji="0" lang="en-US" sz="1100" b="0" i="0" u="none" strike="noStrike" cap="none" normalizeH="0" baseline="0" smtClean="0">
                        <a:ln>
                          <a:noFill/>
                        </a:ln>
                        <a:solidFill>
                          <a:srgbClr val="292929"/>
                        </a:solidFill>
                        <a:effectLst/>
                        <a:latin typeface="Verdana" pitchFamily="34" charset="0"/>
                      </a:endParaRPr>
                    </a:p>
                  </a:txBody>
                  <a:tcPr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endParaRPr kumimoji="0" lang="en-US" sz="1100" b="0" i="0" u="none" strike="noStrike" cap="none" normalizeH="0" baseline="0" dirty="0" smtClean="0">
                        <a:ln>
                          <a:noFill/>
                        </a:ln>
                        <a:solidFill>
                          <a:srgbClr val="292929"/>
                        </a:solidFill>
                        <a:effectLst/>
                        <a:latin typeface="Verdana" pitchFamily="34" charset="0"/>
                      </a:endParaRPr>
                    </a:p>
                  </a:txBody>
                  <a:tcPr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4" name="Picture 14" descr="suse_2col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1546" y="2137256"/>
            <a:ext cx="805764" cy="43156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0004logo"/>
          <p:cNvPicPr>
            <a:picLocks noChangeAspect="1" noChangeArrowheads="1"/>
          </p:cNvPicPr>
          <p:nvPr/>
        </p:nvPicPr>
        <p:blipFill>
          <a:blip r:embed="rId4">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1971676" y="2539008"/>
            <a:ext cx="897441" cy="48875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descr="POSReady"/>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7250" y="3214983"/>
            <a:ext cx="1952625" cy="30608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0"/>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7564" y="2137256"/>
            <a:ext cx="1013618" cy="67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1" descr="WinEmbed-POSReady7_h_rgb"/>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2488" y="1676032"/>
            <a:ext cx="1957387" cy="259924"/>
          </a:xfrm>
          <a:prstGeom prst="rect">
            <a:avLst/>
          </a:prstGeom>
          <a:noFill/>
          <a:extLst>
            <a:ext uri="{909E8E84-426E-40DD-AFC4-6F175D3DCCD1}">
              <a14:hiddenFill xmlns:a14="http://schemas.microsoft.com/office/drawing/2010/main">
                <a:solidFill>
                  <a:srgbClr val="FFFFFF"/>
                </a:solidFill>
              </a14:hiddenFill>
            </a:ext>
          </a:extLst>
        </p:spPr>
      </p:pic>
      <p:sp>
        <p:nvSpPr>
          <p:cNvPr id="19" name="Content Placeholder 2"/>
          <p:cNvSpPr>
            <a:spLocks noGrp="1"/>
          </p:cNvSpPr>
          <p:nvPr>
            <p:ph idx="1"/>
          </p:nvPr>
        </p:nvSpPr>
        <p:spPr>
          <a:xfrm>
            <a:off x="4714875" y="809625"/>
            <a:ext cx="4714875" cy="3308945"/>
          </a:xfrm>
        </p:spPr>
        <p:txBody>
          <a:bodyPr/>
          <a:lstStyle/>
          <a:p>
            <a:r>
              <a:rPr lang="en-US" sz="1800" b="1" dirty="0">
                <a:latin typeface="Verdana" pitchFamily="34" charset="0"/>
                <a:cs typeface="Arial" charset="0"/>
              </a:rPr>
              <a:t>OPERATING SYSTEMS SUPPORT</a:t>
            </a:r>
          </a:p>
          <a:p>
            <a:pPr marL="204097" indent="-204097">
              <a:buFontTx/>
              <a:buChar char="•"/>
            </a:pPr>
            <a:r>
              <a:rPr lang="en-US" sz="2000" dirty="0">
                <a:latin typeface="Verdana" pitchFamily="34" charset="0"/>
                <a:cs typeface="Arial" charset="0"/>
              </a:rPr>
              <a:t>Microsoft Windows</a:t>
            </a:r>
          </a:p>
          <a:p>
            <a:pPr marL="204097" indent="-204097">
              <a:buFontTx/>
              <a:buChar char="•"/>
            </a:pPr>
            <a:r>
              <a:rPr lang="en-US" sz="2000" dirty="0" err="1">
                <a:latin typeface="Verdana" pitchFamily="34" charset="0"/>
                <a:cs typeface="Arial" charset="0"/>
              </a:rPr>
              <a:t>SuSE</a:t>
            </a:r>
            <a:r>
              <a:rPr lang="en-US" sz="2000" dirty="0">
                <a:latin typeface="Verdana" pitchFamily="34" charset="0"/>
                <a:cs typeface="Arial" charset="0"/>
              </a:rPr>
              <a:t> Linux (SLEPOS 11)   </a:t>
            </a:r>
          </a:p>
          <a:p>
            <a:pPr marL="204097" indent="-204097">
              <a:buFontTx/>
              <a:buChar char="•"/>
            </a:pPr>
            <a:r>
              <a:rPr lang="en-US" sz="2000" dirty="0">
                <a:latin typeface="Verdana" pitchFamily="34" charset="0"/>
                <a:cs typeface="Arial" charset="0"/>
              </a:rPr>
              <a:t>Pre-loaded options</a:t>
            </a:r>
          </a:p>
          <a:p>
            <a:pPr marL="204097" indent="-204097">
              <a:buFontTx/>
              <a:buChar char="•"/>
            </a:pPr>
            <a:r>
              <a:rPr lang="en-US" sz="2000" dirty="0">
                <a:latin typeface="Verdana" pitchFamily="34" charset="0"/>
                <a:cs typeface="Arial" charset="0"/>
              </a:rPr>
              <a:t>NCR OPOS and </a:t>
            </a:r>
            <a:r>
              <a:rPr lang="en-US" sz="2000" dirty="0" err="1">
                <a:latin typeface="Verdana" pitchFamily="34" charset="0"/>
                <a:cs typeface="Arial" charset="0"/>
              </a:rPr>
              <a:t>JavaPOS</a:t>
            </a:r>
            <a:endParaRPr lang="en-US" sz="2000" dirty="0">
              <a:latin typeface="Verdana" pitchFamily="34" charset="0"/>
              <a:cs typeface="Arial" charset="0"/>
            </a:endParaRPr>
          </a:p>
          <a:p>
            <a:pPr marL="204097" indent="-204097"/>
            <a:endParaRPr lang="en-US" sz="2000" dirty="0">
              <a:latin typeface="Verdana" pitchFamily="34" charset="0"/>
              <a:cs typeface="Arial" charset="0"/>
            </a:endParaRPr>
          </a:p>
        </p:txBody>
      </p:sp>
    </p:spTree>
    <p:extLst>
      <p:ext uri="{BB962C8B-B14F-4D97-AF65-F5344CB8AC3E}">
        <p14:creationId xmlns:p14="http://schemas.microsoft.com/office/powerpoint/2010/main" val="33588050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4294967295"/>
          </p:nvPr>
        </p:nvSpPr>
        <p:spPr>
          <a:xfrm>
            <a:off x="3124399" y="4767461"/>
            <a:ext cx="2895203" cy="273844"/>
          </a:xfrm>
          <a:prstGeom prst="rect">
            <a:avLst/>
          </a:prstGeom>
        </p:spPr>
        <p:txBody>
          <a:bodyPr lIns="57150" tIns="28575" rIns="57150" bIns="28575"/>
          <a:lstStyle/>
          <a:p>
            <a:r>
              <a:rPr lang="en-US" dirty="0" smtClean="0"/>
              <a:t>NCR Confidential</a:t>
            </a:r>
          </a:p>
        </p:txBody>
      </p:sp>
      <p:sp>
        <p:nvSpPr>
          <p:cNvPr id="6" name="Slide Number Placeholder 5"/>
          <p:cNvSpPr>
            <a:spLocks noGrp="1"/>
          </p:cNvSpPr>
          <p:nvPr>
            <p:ph type="sldNum" sz="quarter" idx="4294967295"/>
          </p:nvPr>
        </p:nvSpPr>
        <p:spPr>
          <a:xfrm>
            <a:off x="6553399" y="4767461"/>
            <a:ext cx="2133203" cy="273844"/>
          </a:xfrm>
          <a:prstGeom prst="rect">
            <a:avLst/>
          </a:prstGeom>
        </p:spPr>
        <p:txBody>
          <a:bodyPr lIns="57150" tIns="28575" rIns="57150" bIns="28575"/>
          <a:lstStyle/>
          <a:p>
            <a:fld id="{2A35049D-DB52-454A-B8E6-A59A17E9EA13}" type="slidenum">
              <a:rPr lang="en-US" smtClean="0"/>
              <a:t>38</a:t>
            </a:fld>
            <a:endParaRPr lang="en-US"/>
          </a:p>
        </p:txBody>
      </p:sp>
      <p:sp>
        <p:nvSpPr>
          <p:cNvPr id="7" name="AutoShape 4"/>
          <p:cNvSpPr>
            <a:spLocks noChangeArrowheads="1"/>
          </p:cNvSpPr>
          <p:nvPr/>
        </p:nvSpPr>
        <p:spPr bwMode="auto">
          <a:xfrm>
            <a:off x="802005" y="4066737"/>
            <a:ext cx="8096250" cy="659033"/>
          </a:xfrm>
          <a:prstGeom prst="roundRect">
            <a:avLst>
              <a:gd name="adj" fmla="val 12718"/>
            </a:avLst>
          </a:prstGeom>
          <a:solidFill>
            <a:srgbClr val="4DA93A"/>
          </a:solidFill>
          <a:ln w="9525" algn="ctr">
            <a:noFill/>
            <a:round/>
            <a:headEnd/>
            <a:tailEnd/>
          </a:ln>
        </p:spPr>
        <p:txBody>
          <a:bodyPr wrap="square" lIns="57150" tIns="28575" rIns="57150" bIns="28575" anchor="ctr">
            <a:spAutoFit/>
          </a:bodyPr>
          <a:lstStyle/>
          <a:p>
            <a:pPr algn="ctr" eaLnBrk="0" hangingPunct="0"/>
            <a:r>
              <a:rPr lang="en-US" dirty="0" smtClean="0">
                <a:solidFill>
                  <a:schemeClr val="bg1"/>
                </a:solidFill>
                <a:cs typeface="Calibri" pitchFamily="34" charset="0"/>
              </a:rPr>
              <a:t>The </a:t>
            </a:r>
            <a:r>
              <a:rPr lang="en-US" dirty="0" err="1" smtClean="0">
                <a:solidFill>
                  <a:schemeClr val="bg1"/>
                </a:solidFill>
                <a:cs typeface="Calibri" pitchFamily="34" charset="0"/>
              </a:rPr>
              <a:t>RealPOS</a:t>
            </a:r>
            <a:r>
              <a:rPr lang="en-US" dirty="0" smtClean="0">
                <a:solidFill>
                  <a:schemeClr val="bg1"/>
                </a:solidFill>
                <a:cs typeface="Calibri" pitchFamily="34" charset="0"/>
              </a:rPr>
              <a:t> 60 features outstanding performance and energy efficiency in an innovative compact design</a:t>
            </a:r>
            <a:endParaRPr lang="en-US" dirty="0">
              <a:solidFill>
                <a:schemeClr val="bg1"/>
              </a:solidFill>
              <a:cs typeface="Calibri" pitchFamily="34" charset="0"/>
            </a:endParaRPr>
          </a:p>
        </p:txBody>
      </p:sp>
      <p:sp>
        <p:nvSpPr>
          <p:cNvPr id="9" name="Title 1"/>
          <p:cNvSpPr>
            <a:spLocks noGrp="1"/>
          </p:cNvSpPr>
          <p:nvPr>
            <p:ph type="title"/>
          </p:nvPr>
        </p:nvSpPr>
        <p:spPr>
          <a:xfrm>
            <a:off x="762000" y="127596"/>
            <a:ext cx="7924602" cy="428625"/>
          </a:xfrm>
        </p:spPr>
        <p:txBody>
          <a:bodyPr>
            <a:normAutofit fontScale="90000"/>
          </a:bodyPr>
          <a:lstStyle/>
          <a:p>
            <a:r>
              <a:rPr lang="en-US" dirty="0"/>
              <a:t>NCR </a:t>
            </a:r>
            <a:r>
              <a:rPr lang="en-US" dirty="0" err="1"/>
              <a:t>RealPOS</a:t>
            </a:r>
            <a:r>
              <a:rPr lang="en-US" dirty="0"/>
              <a:t> </a:t>
            </a:r>
            <a:r>
              <a:rPr lang="en-US" dirty="0" smtClean="0"/>
              <a:t>60</a:t>
            </a:r>
            <a:br>
              <a:rPr lang="en-US" dirty="0" smtClean="0"/>
            </a:br>
            <a:r>
              <a:rPr lang="en-US" sz="1400" b="0" dirty="0">
                <a:solidFill>
                  <a:srgbClr val="4DA93A"/>
                </a:solidFill>
                <a:latin typeface="Frutiger 57Cn"/>
              </a:rPr>
              <a:t>SUMMARY</a:t>
            </a:r>
            <a:endParaRPr lang="en-US" sz="1400" dirty="0"/>
          </a:p>
        </p:txBody>
      </p:sp>
      <p:sp>
        <p:nvSpPr>
          <p:cNvPr id="19" name="Content Placeholder 2"/>
          <p:cNvSpPr>
            <a:spLocks noGrp="1"/>
          </p:cNvSpPr>
          <p:nvPr>
            <p:ph idx="1"/>
          </p:nvPr>
        </p:nvSpPr>
        <p:spPr>
          <a:xfrm>
            <a:off x="5524500" y="666750"/>
            <a:ext cx="3286125" cy="3308945"/>
          </a:xfrm>
        </p:spPr>
        <p:txBody>
          <a:bodyPr/>
          <a:lstStyle/>
          <a:p>
            <a:pPr marL="102049" lvl="1" indent="0">
              <a:buNone/>
            </a:pPr>
            <a:r>
              <a:rPr lang="en-US" sz="1800" b="1" dirty="0">
                <a:latin typeface="Verdana" pitchFamily="34" charset="0"/>
                <a:cs typeface="Arial" charset="0"/>
              </a:rPr>
              <a:t>THINGS TO CONSIDER FOR YOUR NEXT PURCHASE</a:t>
            </a:r>
          </a:p>
          <a:p>
            <a:pPr marL="306146" lvl="1" indent="-204097">
              <a:buFontTx/>
              <a:buChar char="•"/>
            </a:pPr>
            <a:r>
              <a:rPr lang="en-US" dirty="0">
                <a:latin typeface="Verdana" pitchFamily="34" charset="0"/>
                <a:cs typeface="Arial" charset="0"/>
              </a:rPr>
              <a:t>How will you  realize your vision for POS?</a:t>
            </a:r>
          </a:p>
          <a:p>
            <a:pPr marL="306146" lvl="1" indent="-204097">
              <a:buFontTx/>
              <a:buChar char="•"/>
            </a:pPr>
            <a:r>
              <a:rPr lang="en-US" dirty="0">
                <a:latin typeface="Verdana" pitchFamily="34" charset="0"/>
                <a:cs typeface="Arial" charset="0"/>
              </a:rPr>
              <a:t>Which platform offers the longest horizon &amp; greatest investment protection?</a:t>
            </a:r>
          </a:p>
          <a:p>
            <a:pPr marL="306146" lvl="1" indent="-204097">
              <a:buFontTx/>
              <a:buChar char="•"/>
            </a:pPr>
            <a:r>
              <a:rPr lang="en-US" dirty="0">
                <a:latin typeface="Verdana" pitchFamily="34" charset="0"/>
                <a:cs typeface="Arial" charset="0"/>
              </a:rPr>
              <a:t>Which platform will help you reduce TCO?</a:t>
            </a:r>
          </a:p>
          <a:p>
            <a:pPr marL="204097" indent="-204097"/>
            <a:endParaRPr lang="en-US" sz="2000" dirty="0">
              <a:latin typeface="Verdana" pitchFamily="34" charset="0"/>
              <a:cs typeface="Arial" charset="0"/>
            </a:endParaRPr>
          </a:p>
        </p:txBody>
      </p:sp>
      <p:graphicFrame>
        <p:nvGraphicFramePr>
          <p:cNvPr id="20" name="Group 63"/>
          <p:cNvGraphicFramePr>
            <a:graphicFrameLocks noGrp="1"/>
          </p:cNvGraphicFramePr>
          <p:nvPr>
            <p:extLst>
              <p:ext uri="{D42A27DB-BD31-4B8C-83A1-F6EECF244321}">
                <p14:modId xmlns:p14="http://schemas.microsoft.com/office/powerpoint/2010/main" val="3831002876"/>
              </p:ext>
            </p:extLst>
          </p:nvPr>
        </p:nvGraphicFramePr>
        <p:xfrm>
          <a:off x="904875" y="914400"/>
          <a:ext cx="4419600" cy="3091579"/>
        </p:xfrm>
        <a:graphic>
          <a:graphicData uri="http://schemas.openxmlformats.org/drawingml/2006/table">
            <a:tbl>
              <a:tblPr/>
              <a:tblGrid>
                <a:gridCol w="2895600"/>
                <a:gridCol w="1524000"/>
              </a:tblGrid>
              <a:tr h="411480">
                <a:tc>
                  <a:txBody>
                    <a:bodyPr/>
                    <a:lstStyle/>
                    <a:p>
                      <a:pPr marL="0" marR="0" lvl="0" indent="0" algn="l" defTabSz="914400" rtl="0" eaLnBrk="1" fontAlgn="ctr" latinLnBrk="0" hangingPunct="1">
                        <a:lnSpc>
                          <a:spcPct val="100000"/>
                        </a:lnSpc>
                        <a:spcBef>
                          <a:spcPct val="0"/>
                        </a:spcBef>
                        <a:spcAft>
                          <a:spcPct val="0"/>
                        </a:spcAft>
                        <a:buClrTx/>
                        <a:buSzTx/>
                        <a:buFont typeface="Arial" charset="0"/>
                        <a:buNone/>
                        <a:tabLst/>
                      </a:pPr>
                      <a:endParaRPr kumimoji="0" lang="en-US" sz="800" b="1" i="0" u="none" strike="noStrike" cap="none" normalizeH="0" baseline="0" dirty="0" smtClean="0">
                        <a:ln>
                          <a:noFill/>
                        </a:ln>
                        <a:solidFill>
                          <a:srgbClr val="292929"/>
                        </a:solidFill>
                        <a:effectLst/>
                        <a:latin typeface="Verdana" pitchFamily="34" charset="0"/>
                      </a:endParaRPr>
                    </a:p>
                  </a:txBody>
                  <a:tcPr marT="34290" marB="34290"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Verdana" pitchFamily="34" charset="0"/>
                        </a:rPr>
                        <a:t>NCR </a:t>
                      </a:r>
                    </a:p>
                    <a:p>
                      <a:pPr marL="0" marR="0" lvl="0" indent="0" algn="ctr" defTabSz="914400" rtl="0" eaLnBrk="1" fontAlgn="ctr"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err="1" smtClean="0">
                          <a:ln>
                            <a:noFill/>
                          </a:ln>
                          <a:solidFill>
                            <a:schemeClr val="bg1"/>
                          </a:solidFill>
                          <a:effectLst/>
                          <a:latin typeface="Verdana" pitchFamily="34" charset="0"/>
                        </a:rPr>
                        <a:t>RealPOS</a:t>
                      </a:r>
                      <a:r>
                        <a:rPr kumimoji="0" lang="en-US" sz="1100" b="1" i="0" u="none" strike="noStrike" cap="none" normalizeH="0" baseline="0" dirty="0" smtClean="0">
                          <a:ln>
                            <a:noFill/>
                          </a:ln>
                          <a:solidFill>
                            <a:schemeClr val="bg1"/>
                          </a:solidFill>
                          <a:effectLst/>
                          <a:latin typeface="Verdana" pitchFamily="34" charset="0"/>
                        </a:rPr>
                        <a:t> 60</a:t>
                      </a:r>
                    </a:p>
                  </a:txBody>
                  <a:tcPr marT="34290" marB="34290"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r>
              <a:tr h="342900">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r>
                        <a:rPr kumimoji="0" lang="en-US" sz="1100" b="1" i="0" u="none" strike="noStrike" cap="none" normalizeH="0" baseline="0" dirty="0" smtClean="0">
                          <a:ln>
                            <a:noFill/>
                          </a:ln>
                          <a:solidFill>
                            <a:schemeClr val="bg1"/>
                          </a:solidFill>
                          <a:effectLst/>
                          <a:latin typeface="Verdana" pitchFamily="34" charset="0"/>
                        </a:rPr>
                        <a:t>Outstanding Performance</a:t>
                      </a:r>
                    </a:p>
                  </a:txBody>
                  <a:tcPr marT="34290" marB="34290"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endParaRPr kumimoji="0" lang="en-US" sz="800" b="0" i="0" u="none" strike="noStrike" cap="none" normalizeH="0" baseline="0" smtClean="0">
                        <a:ln>
                          <a:noFill/>
                        </a:ln>
                        <a:solidFill>
                          <a:schemeClr val="tx1"/>
                        </a:solidFill>
                        <a:effectLst/>
                        <a:latin typeface="Verdana" pitchFamily="34" charset="0"/>
                      </a:endParaRPr>
                    </a:p>
                  </a:txBody>
                  <a:tcPr marT="34290" marB="34290"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42900">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r>
                        <a:rPr kumimoji="0" lang="en-US" sz="1100" b="1" i="0" u="none" strike="noStrike" cap="none" normalizeH="0" baseline="0" dirty="0" smtClean="0">
                          <a:ln>
                            <a:noFill/>
                          </a:ln>
                          <a:solidFill>
                            <a:schemeClr val="bg1"/>
                          </a:solidFill>
                          <a:effectLst/>
                          <a:latin typeface="Verdana" pitchFamily="34" charset="0"/>
                        </a:rPr>
                        <a:t>Sleek Modern Design</a:t>
                      </a:r>
                    </a:p>
                  </a:txBody>
                  <a:tcPr marT="34290" marB="34290"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endParaRPr kumimoji="0" lang="en-US" sz="800" b="0" i="0" u="none" strike="noStrike" cap="none" normalizeH="0" baseline="0" smtClean="0">
                        <a:ln>
                          <a:noFill/>
                        </a:ln>
                        <a:solidFill>
                          <a:schemeClr val="tx1"/>
                        </a:solidFill>
                        <a:effectLst/>
                        <a:latin typeface="Verdana" pitchFamily="34" charset="0"/>
                      </a:endParaRPr>
                    </a:p>
                  </a:txBody>
                  <a:tcPr marT="34290" marB="34290"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08373">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r>
                        <a:rPr kumimoji="0" lang="en-US" sz="1100" b="1" i="0" u="none" strike="noStrike" cap="none" normalizeH="0" baseline="0" smtClean="0">
                          <a:ln>
                            <a:noFill/>
                          </a:ln>
                          <a:solidFill>
                            <a:schemeClr val="bg1"/>
                          </a:solidFill>
                          <a:effectLst/>
                          <a:latin typeface="Verdana" pitchFamily="34" charset="0"/>
                        </a:rPr>
                        <a:t>Most Compact Size/Weight</a:t>
                      </a:r>
                    </a:p>
                  </a:txBody>
                  <a:tcPr marT="34290" marB="34290"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endParaRPr kumimoji="0" lang="en-US" sz="800" b="0" i="0" u="none" strike="noStrike" cap="none" normalizeH="0" baseline="0" smtClean="0">
                        <a:ln>
                          <a:noFill/>
                        </a:ln>
                        <a:solidFill>
                          <a:schemeClr val="tx1"/>
                        </a:solidFill>
                        <a:effectLst/>
                        <a:latin typeface="Verdana" pitchFamily="34" charset="0"/>
                      </a:endParaRPr>
                    </a:p>
                  </a:txBody>
                  <a:tcPr marT="34290" marB="34290"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20279">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r>
                        <a:rPr kumimoji="0" lang="en-US" sz="1100" b="1" i="0" u="none" strike="noStrike" cap="none" normalizeH="0" baseline="0" dirty="0" smtClean="0">
                          <a:ln>
                            <a:noFill/>
                          </a:ln>
                          <a:solidFill>
                            <a:schemeClr val="bg1"/>
                          </a:solidFill>
                          <a:effectLst/>
                          <a:latin typeface="Verdana" pitchFamily="34" charset="0"/>
                        </a:rPr>
                        <a:t>Most Configuration Options</a:t>
                      </a:r>
                    </a:p>
                  </a:txBody>
                  <a:tcPr marT="34290" marB="34290"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endParaRPr kumimoji="0" lang="en-US" sz="800" b="0" i="0" u="none" strike="noStrike" cap="none" normalizeH="0" baseline="0" smtClean="0">
                        <a:ln>
                          <a:noFill/>
                        </a:ln>
                        <a:solidFill>
                          <a:schemeClr val="tx1"/>
                        </a:solidFill>
                        <a:effectLst/>
                        <a:latin typeface="Verdana" pitchFamily="34" charset="0"/>
                      </a:endParaRPr>
                    </a:p>
                  </a:txBody>
                  <a:tcPr marT="34290" marB="34290"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42900">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r>
                        <a:rPr kumimoji="0" lang="en-US" sz="1100" b="1" i="0" u="none" strike="noStrike" cap="none" normalizeH="0" baseline="0" dirty="0" smtClean="0">
                          <a:ln>
                            <a:noFill/>
                          </a:ln>
                          <a:solidFill>
                            <a:schemeClr val="bg1"/>
                          </a:solidFill>
                          <a:effectLst/>
                          <a:latin typeface="Verdana" pitchFamily="34" charset="0"/>
                        </a:rPr>
                        <a:t>Excellent Connectivity</a:t>
                      </a:r>
                    </a:p>
                  </a:txBody>
                  <a:tcPr marT="34290" marB="34290"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endParaRPr kumimoji="0" lang="en-US" sz="800" b="0" i="0" u="none" strike="noStrike" cap="none" normalizeH="0" baseline="0" smtClean="0">
                        <a:ln>
                          <a:noFill/>
                        </a:ln>
                        <a:solidFill>
                          <a:schemeClr val="tx1"/>
                        </a:solidFill>
                        <a:effectLst/>
                        <a:latin typeface="Verdana" pitchFamily="34" charset="0"/>
                      </a:endParaRPr>
                    </a:p>
                  </a:txBody>
                  <a:tcPr marT="34290" marB="34290"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42900">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r>
                        <a:rPr kumimoji="0" lang="en-US" sz="1100" b="1" i="0" u="none" strike="noStrike" cap="none" normalizeH="0" baseline="0" dirty="0" smtClean="0">
                          <a:ln>
                            <a:noFill/>
                          </a:ln>
                          <a:solidFill>
                            <a:schemeClr val="bg1"/>
                          </a:solidFill>
                          <a:effectLst/>
                          <a:latin typeface="Verdana" pitchFamily="34" charset="0"/>
                        </a:rPr>
                        <a:t>Efficient Serviceability</a:t>
                      </a:r>
                    </a:p>
                  </a:txBody>
                  <a:tcPr marT="34290" marB="34290"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endParaRPr kumimoji="0" lang="en-US" sz="800" b="0" i="0" u="none" strike="noStrike" cap="none" normalizeH="0" baseline="0" smtClean="0">
                        <a:ln>
                          <a:noFill/>
                        </a:ln>
                        <a:solidFill>
                          <a:schemeClr val="tx1"/>
                        </a:solidFill>
                        <a:effectLst/>
                        <a:latin typeface="Verdana" pitchFamily="34" charset="0"/>
                      </a:endParaRPr>
                    </a:p>
                  </a:txBody>
                  <a:tcPr marT="34290" marB="34290"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54806">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r>
                        <a:rPr kumimoji="0" lang="en-US" sz="1100" b="1" i="0" u="none" strike="noStrike" cap="none" normalizeH="0" baseline="0" dirty="0" smtClean="0">
                          <a:ln>
                            <a:noFill/>
                          </a:ln>
                          <a:solidFill>
                            <a:schemeClr val="bg1"/>
                          </a:solidFill>
                          <a:effectLst/>
                          <a:latin typeface="Verdana" pitchFamily="34" charset="0"/>
                        </a:rPr>
                        <a:t>Exceptional Energy Efficiency</a:t>
                      </a:r>
                    </a:p>
                  </a:txBody>
                  <a:tcPr marT="34290" marB="34290"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endParaRPr kumimoji="0" lang="en-US" sz="800" b="0" i="0" u="none" strike="noStrike" cap="none" normalizeH="0" baseline="0" smtClean="0">
                        <a:ln>
                          <a:noFill/>
                        </a:ln>
                        <a:solidFill>
                          <a:schemeClr val="tx1"/>
                        </a:solidFill>
                        <a:effectLst/>
                        <a:latin typeface="Verdana" pitchFamily="34" charset="0"/>
                      </a:endParaRPr>
                    </a:p>
                  </a:txBody>
                  <a:tcPr marT="34290" marB="34290"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25041">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r>
                        <a:rPr kumimoji="0" lang="en-US" sz="1100" b="1" i="0" u="none" strike="noStrike" cap="none" normalizeH="0" baseline="0" dirty="0" smtClean="0">
                          <a:ln>
                            <a:noFill/>
                          </a:ln>
                          <a:solidFill>
                            <a:schemeClr val="bg1"/>
                          </a:solidFill>
                          <a:effectLst/>
                          <a:latin typeface="Verdana" pitchFamily="34" charset="0"/>
                        </a:rPr>
                        <a:t>Superior Investment Protection</a:t>
                      </a:r>
                    </a:p>
                  </a:txBody>
                  <a:tcPr marT="34290" marB="34290"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009900"/>
                    </a:solidFill>
                  </a:tcPr>
                </a:tc>
                <a:tc>
                  <a:txBody>
                    <a:bodyPr/>
                    <a:lstStyle/>
                    <a:p>
                      <a:pPr marL="0" marR="0" lvl="0" indent="0" algn="l" defTabSz="914400" rtl="0" eaLnBrk="1" fontAlgn="ctr" latinLnBrk="0" hangingPunct="1">
                        <a:lnSpc>
                          <a:spcPct val="100000"/>
                        </a:lnSpc>
                        <a:spcBef>
                          <a:spcPts val="600"/>
                        </a:spcBef>
                        <a:spcAft>
                          <a:spcPts val="600"/>
                        </a:spcAft>
                        <a:buClrTx/>
                        <a:buSzTx/>
                        <a:buFont typeface="Arial" charset="0"/>
                        <a:buNone/>
                        <a:tabLst/>
                      </a:pPr>
                      <a:endParaRPr kumimoji="0" lang="en-US" sz="800" b="0" i="0" u="none" strike="noStrike" cap="none" normalizeH="0" baseline="0" dirty="0" smtClean="0">
                        <a:ln>
                          <a:noFill/>
                        </a:ln>
                        <a:solidFill>
                          <a:schemeClr val="tx1"/>
                        </a:solidFill>
                        <a:effectLst/>
                        <a:latin typeface="Verdana" pitchFamily="34" charset="0"/>
                      </a:endParaRPr>
                    </a:p>
                  </a:txBody>
                  <a:tcPr marT="34290" marB="34290"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pSp>
        <p:nvGrpSpPr>
          <p:cNvPr id="22" name="Group 34"/>
          <p:cNvGrpSpPr>
            <a:grpSpLocks/>
          </p:cNvGrpSpPr>
          <p:nvPr/>
        </p:nvGrpSpPr>
        <p:grpSpPr bwMode="auto">
          <a:xfrm>
            <a:off x="4337047" y="1370062"/>
            <a:ext cx="510819" cy="387657"/>
            <a:chOff x="4848" y="1104"/>
            <a:chExt cx="357" cy="489"/>
          </a:xfrm>
        </p:grpSpPr>
        <p:sp>
          <p:nvSpPr>
            <p:cNvPr id="23" name="Rectangle 35"/>
            <p:cNvSpPr>
              <a:spLocks noChangeArrowheads="1"/>
            </p:cNvSpPr>
            <p:nvPr/>
          </p:nvSpPr>
          <p:spPr bwMode="auto">
            <a:xfrm>
              <a:off x="4848" y="1104"/>
              <a:ext cx="336" cy="288"/>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a:ext uri="{91240B29-F687-4F45-9708-019B960494DF}">
                <a14:hiddenLine xmlns:a14="http://schemas.microsoft.com/office/drawing/2010/main" w="12700">
                  <a:solidFill>
                    <a:schemeClr val="tx1"/>
                  </a:solidFill>
                  <a:miter lim="800000"/>
                  <a:headEnd type="none" w="sm" len="sm"/>
                  <a:tailEnd type="none" w="sm" len="sm"/>
                </a14:hiddenLine>
              </a:ext>
            </a:extLst>
          </p:spPr>
          <p:txBody>
            <a:bodyPr wrap="none" anchor="ctr"/>
            <a:lstStyle/>
            <a:p>
              <a:endParaRPr lang="en-US"/>
            </a:p>
          </p:txBody>
        </p:sp>
        <p:sp>
          <p:nvSpPr>
            <p:cNvPr id="24" name="Rectangle 36"/>
            <p:cNvSpPr>
              <a:spLocks noChangeArrowheads="1"/>
            </p:cNvSpPr>
            <p:nvPr/>
          </p:nvSpPr>
          <p:spPr bwMode="auto">
            <a:xfrm>
              <a:off x="4896" y="1127"/>
              <a:ext cx="309" cy="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buFont typeface="Wingdings" pitchFamily="2" charset="2"/>
                <a:buChar char="ü"/>
              </a:pPr>
              <a:r>
                <a:rPr lang="en-US" b="1">
                  <a:latin typeface="Arial Black" pitchFamily="34" charset="0"/>
                </a:rPr>
                <a:t> </a:t>
              </a:r>
            </a:p>
          </p:txBody>
        </p:sp>
      </p:grpSp>
      <p:grpSp>
        <p:nvGrpSpPr>
          <p:cNvPr id="25" name="Group 37"/>
          <p:cNvGrpSpPr>
            <a:grpSpLocks/>
          </p:cNvGrpSpPr>
          <p:nvPr/>
        </p:nvGrpSpPr>
        <p:grpSpPr bwMode="auto">
          <a:xfrm>
            <a:off x="4337047" y="1998712"/>
            <a:ext cx="510819" cy="387657"/>
            <a:chOff x="4848" y="1104"/>
            <a:chExt cx="357" cy="489"/>
          </a:xfrm>
        </p:grpSpPr>
        <p:sp>
          <p:nvSpPr>
            <p:cNvPr id="26" name="Rectangle 38"/>
            <p:cNvSpPr>
              <a:spLocks noChangeArrowheads="1"/>
            </p:cNvSpPr>
            <p:nvPr/>
          </p:nvSpPr>
          <p:spPr bwMode="auto">
            <a:xfrm>
              <a:off x="4848" y="1104"/>
              <a:ext cx="336" cy="288"/>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a:ext uri="{91240B29-F687-4F45-9708-019B960494DF}">
                <a14:hiddenLine xmlns:a14="http://schemas.microsoft.com/office/drawing/2010/main" w="12700">
                  <a:solidFill>
                    <a:schemeClr val="tx1"/>
                  </a:solidFill>
                  <a:miter lim="800000"/>
                  <a:headEnd type="none" w="sm" len="sm"/>
                  <a:tailEnd type="none" w="sm" len="sm"/>
                </a14:hiddenLine>
              </a:ext>
            </a:extLst>
          </p:spPr>
          <p:txBody>
            <a:bodyPr wrap="none" anchor="ctr"/>
            <a:lstStyle/>
            <a:p>
              <a:endParaRPr lang="en-US"/>
            </a:p>
          </p:txBody>
        </p:sp>
        <p:sp>
          <p:nvSpPr>
            <p:cNvPr id="27" name="Rectangle 39"/>
            <p:cNvSpPr>
              <a:spLocks noChangeArrowheads="1"/>
            </p:cNvSpPr>
            <p:nvPr/>
          </p:nvSpPr>
          <p:spPr bwMode="auto">
            <a:xfrm>
              <a:off x="4896" y="1127"/>
              <a:ext cx="309" cy="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buFont typeface="Wingdings" pitchFamily="2" charset="2"/>
                <a:buChar char="ü"/>
              </a:pPr>
              <a:r>
                <a:rPr lang="en-US" b="1">
                  <a:latin typeface="Arial Black" pitchFamily="34" charset="0"/>
                </a:rPr>
                <a:t> </a:t>
              </a:r>
            </a:p>
          </p:txBody>
        </p:sp>
      </p:grpSp>
      <p:grpSp>
        <p:nvGrpSpPr>
          <p:cNvPr id="28" name="Group 40"/>
          <p:cNvGrpSpPr>
            <a:grpSpLocks/>
          </p:cNvGrpSpPr>
          <p:nvPr/>
        </p:nvGrpSpPr>
        <p:grpSpPr bwMode="auto">
          <a:xfrm>
            <a:off x="4333872" y="1683197"/>
            <a:ext cx="510819" cy="387656"/>
            <a:chOff x="4848" y="1104"/>
            <a:chExt cx="357" cy="489"/>
          </a:xfrm>
        </p:grpSpPr>
        <p:sp>
          <p:nvSpPr>
            <p:cNvPr id="29" name="Rectangle 41"/>
            <p:cNvSpPr>
              <a:spLocks noChangeArrowheads="1"/>
            </p:cNvSpPr>
            <p:nvPr/>
          </p:nvSpPr>
          <p:spPr bwMode="auto">
            <a:xfrm>
              <a:off x="4848" y="1104"/>
              <a:ext cx="336" cy="288"/>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a:ext uri="{91240B29-F687-4F45-9708-019B960494DF}">
                <a14:hiddenLine xmlns:a14="http://schemas.microsoft.com/office/drawing/2010/main" w="12700">
                  <a:solidFill>
                    <a:schemeClr val="tx1"/>
                  </a:solidFill>
                  <a:miter lim="800000"/>
                  <a:headEnd type="none" w="sm" len="sm"/>
                  <a:tailEnd type="none" w="sm" len="sm"/>
                </a14:hiddenLine>
              </a:ext>
            </a:extLst>
          </p:spPr>
          <p:txBody>
            <a:bodyPr wrap="none" anchor="ctr"/>
            <a:lstStyle/>
            <a:p>
              <a:endParaRPr lang="en-US"/>
            </a:p>
          </p:txBody>
        </p:sp>
        <p:sp>
          <p:nvSpPr>
            <p:cNvPr id="30" name="Rectangle 42"/>
            <p:cNvSpPr>
              <a:spLocks noChangeArrowheads="1"/>
            </p:cNvSpPr>
            <p:nvPr/>
          </p:nvSpPr>
          <p:spPr bwMode="auto">
            <a:xfrm>
              <a:off x="4896" y="1127"/>
              <a:ext cx="309" cy="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buFont typeface="Wingdings" pitchFamily="2" charset="2"/>
                <a:buChar char="ü"/>
              </a:pPr>
              <a:r>
                <a:rPr lang="en-US" b="1">
                  <a:latin typeface="Arial Black" pitchFamily="34" charset="0"/>
                </a:rPr>
                <a:t> </a:t>
              </a:r>
            </a:p>
          </p:txBody>
        </p:sp>
      </p:grpSp>
      <p:grpSp>
        <p:nvGrpSpPr>
          <p:cNvPr id="31" name="Group 43"/>
          <p:cNvGrpSpPr>
            <a:grpSpLocks/>
          </p:cNvGrpSpPr>
          <p:nvPr/>
        </p:nvGrpSpPr>
        <p:grpSpPr bwMode="auto">
          <a:xfrm>
            <a:off x="4337047" y="2341612"/>
            <a:ext cx="510819" cy="387657"/>
            <a:chOff x="4848" y="1104"/>
            <a:chExt cx="357" cy="489"/>
          </a:xfrm>
        </p:grpSpPr>
        <p:sp>
          <p:nvSpPr>
            <p:cNvPr id="32" name="Rectangle 44"/>
            <p:cNvSpPr>
              <a:spLocks noChangeArrowheads="1"/>
            </p:cNvSpPr>
            <p:nvPr/>
          </p:nvSpPr>
          <p:spPr bwMode="auto">
            <a:xfrm>
              <a:off x="4848" y="1104"/>
              <a:ext cx="336" cy="288"/>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a:ext uri="{91240B29-F687-4F45-9708-019B960494DF}">
                <a14:hiddenLine xmlns:a14="http://schemas.microsoft.com/office/drawing/2010/main" w="12700">
                  <a:solidFill>
                    <a:schemeClr val="tx1"/>
                  </a:solidFill>
                  <a:miter lim="800000"/>
                  <a:headEnd type="none" w="sm" len="sm"/>
                  <a:tailEnd type="none" w="sm" len="sm"/>
                </a14:hiddenLine>
              </a:ext>
            </a:extLst>
          </p:spPr>
          <p:txBody>
            <a:bodyPr wrap="none" anchor="ctr"/>
            <a:lstStyle/>
            <a:p>
              <a:endParaRPr lang="en-US"/>
            </a:p>
          </p:txBody>
        </p:sp>
        <p:sp>
          <p:nvSpPr>
            <p:cNvPr id="33" name="Rectangle 45"/>
            <p:cNvSpPr>
              <a:spLocks noChangeArrowheads="1"/>
            </p:cNvSpPr>
            <p:nvPr/>
          </p:nvSpPr>
          <p:spPr bwMode="auto">
            <a:xfrm>
              <a:off x="4896" y="1127"/>
              <a:ext cx="309" cy="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buFont typeface="Wingdings" pitchFamily="2" charset="2"/>
                <a:buChar char="ü"/>
              </a:pPr>
              <a:r>
                <a:rPr lang="en-US" b="1">
                  <a:latin typeface="Arial Black" pitchFamily="34" charset="0"/>
                </a:rPr>
                <a:t> </a:t>
              </a:r>
            </a:p>
          </p:txBody>
        </p:sp>
      </p:grpSp>
      <p:grpSp>
        <p:nvGrpSpPr>
          <p:cNvPr id="34" name="Group 46"/>
          <p:cNvGrpSpPr>
            <a:grpSpLocks/>
          </p:cNvGrpSpPr>
          <p:nvPr/>
        </p:nvGrpSpPr>
        <p:grpSpPr bwMode="auto">
          <a:xfrm>
            <a:off x="4337047" y="2654747"/>
            <a:ext cx="510819" cy="387656"/>
            <a:chOff x="4848" y="1104"/>
            <a:chExt cx="357" cy="489"/>
          </a:xfrm>
        </p:grpSpPr>
        <p:sp>
          <p:nvSpPr>
            <p:cNvPr id="35" name="Rectangle 47"/>
            <p:cNvSpPr>
              <a:spLocks noChangeArrowheads="1"/>
            </p:cNvSpPr>
            <p:nvPr/>
          </p:nvSpPr>
          <p:spPr bwMode="auto">
            <a:xfrm>
              <a:off x="4848" y="1104"/>
              <a:ext cx="336" cy="288"/>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a:ext uri="{91240B29-F687-4F45-9708-019B960494DF}">
                <a14:hiddenLine xmlns:a14="http://schemas.microsoft.com/office/drawing/2010/main" w="12700">
                  <a:solidFill>
                    <a:schemeClr val="tx1"/>
                  </a:solidFill>
                  <a:miter lim="800000"/>
                  <a:headEnd type="none" w="sm" len="sm"/>
                  <a:tailEnd type="none" w="sm" len="sm"/>
                </a14:hiddenLine>
              </a:ext>
            </a:extLst>
          </p:spPr>
          <p:txBody>
            <a:bodyPr wrap="none" anchor="ctr"/>
            <a:lstStyle/>
            <a:p>
              <a:endParaRPr lang="en-US"/>
            </a:p>
          </p:txBody>
        </p:sp>
        <p:sp>
          <p:nvSpPr>
            <p:cNvPr id="36" name="Rectangle 48"/>
            <p:cNvSpPr>
              <a:spLocks noChangeArrowheads="1"/>
            </p:cNvSpPr>
            <p:nvPr/>
          </p:nvSpPr>
          <p:spPr bwMode="auto">
            <a:xfrm>
              <a:off x="4896" y="1127"/>
              <a:ext cx="309" cy="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buFont typeface="Wingdings" pitchFamily="2" charset="2"/>
                <a:buChar char="ü"/>
              </a:pPr>
              <a:r>
                <a:rPr lang="en-US" b="1">
                  <a:latin typeface="Arial Black" pitchFamily="34" charset="0"/>
                </a:rPr>
                <a:t> </a:t>
              </a:r>
            </a:p>
          </p:txBody>
        </p:sp>
      </p:grpSp>
      <p:grpSp>
        <p:nvGrpSpPr>
          <p:cNvPr id="37" name="Group 49"/>
          <p:cNvGrpSpPr>
            <a:grpSpLocks/>
          </p:cNvGrpSpPr>
          <p:nvPr/>
        </p:nvGrpSpPr>
        <p:grpSpPr bwMode="auto">
          <a:xfrm>
            <a:off x="4337047" y="2997647"/>
            <a:ext cx="510819" cy="387656"/>
            <a:chOff x="4848" y="1104"/>
            <a:chExt cx="357" cy="489"/>
          </a:xfrm>
        </p:grpSpPr>
        <p:sp>
          <p:nvSpPr>
            <p:cNvPr id="38" name="Rectangle 50"/>
            <p:cNvSpPr>
              <a:spLocks noChangeArrowheads="1"/>
            </p:cNvSpPr>
            <p:nvPr/>
          </p:nvSpPr>
          <p:spPr bwMode="auto">
            <a:xfrm>
              <a:off x="4848" y="1104"/>
              <a:ext cx="336" cy="288"/>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a:ext uri="{91240B29-F687-4F45-9708-019B960494DF}">
                <a14:hiddenLine xmlns:a14="http://schemas.microsoft.com/office/drawing/2010/main" w="12700">
                  <a:solidFill>
                    <a:schemeClr val="tx1"/>
                  </a:solidFill>
                  <a:miter lim="800000"/>
                  <a:headEnd type="none" w="sm" len="sm"/>
                  <a:tailEnd type="none" w="sm" len="sm"/>
                </a14:hiddenLine>
              </a:ext>
            </a:extLst>
          </p:spPr>
          <p:txBody>
            <a:bodyPr wrap="none" anchor="ctr"/>
            <a:lstStyle/>
            <a:p>
              <a:endParaRPr lang="en-US"/>
            </a:p>
          </p:txBody>
        </p:sp>
        <p:sp>
          <p:nvSpPr>
            <p:cNvPr id="39" name="Rectangle 51"/>
            <p:cNvSpPr>
              <a:spLocks noChangeArrowheads="1"/>
            </p:cNvSpPr>
            <p:nvPr/>
          </p:nvSpPr>
          <p:spPr bwMode="auto">
            <a:xfrm>
              <a:off x="4896" y="1127"/>
              <a:ext cx="309" cy="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buFont typeface="Wingdings" pitchFamily="2" charset="2"/>
                <a:buChar char="ü"/>
              </a:pPr>
              <a:r>
                <a:rPr lang="en-US" b="1">
                  <a:latin typeface="Arial Black" pitchFamily="34" charset="0"/>
                </a:rPr>
                <a:t> </a:t>
              </a:r>
            </a:p>
          </p:txBody>
        </p:sp>
      </p:grpSp>
      <p:grpSp>
        <p:nvGrpSpPr>
          <p:cNvPr id="40" name="Group 52"/>
          <p:cNvGrpSpPr>
            <a:grpSpLocks/>
          </p:cNvGrpSpPr>
          <p:nvPr/>
        </p:nvGrpSpPr>
        <p:grpSpPr bwMode="auto">
          <a:xfrm>
            <a:off x="4337047" y="3370312"/>
            <a:ext cx="510819" cy="387657"/>
            <a:chOff x="4848" y="1104"/>
            <a:chExt cx="357" cy="489"/>
          </a:xfrm>
        </p:grpSpPr>
        <p:sp>
          <p:nvSpPr>
            <p:cNvPr id="41" name="Rectangle 53"/>
            <p:cNvSpPr>
              <a:spLocks noChangeArrowheads="1"/>
            </p:cNvSpPr>
            <p:nvPr/>
          </p:nvSpPr>
          <p:spPr bwMode="auto">
            <a:xfrm>
              <a:off x="4848" y="1104"/>
              <a:ext cx="336" cy="288"/>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a:ext uri="{91240B29-F687-4F45-9708-019B960494DF}">
                <a14:hiddenLine xmlns:a14="http://schemas.microsoft.com/office/drawing/2010/main" w="12700">
                  <a:solidFill>
                    <a:schemeClr val="tx1"/>
                  </a:solidFill>
                  <a:miter lim="800000"/>
                  <a:headEnd type="none" w="sm" len="sm"/>
                  <a:tailEnd type="none" w="sm" len="sm"/>
                </a14:hiddenLine>
              </a:ext>
            </a:extLst>
          </p:spPr>
          <p:txBody>
            <a:bodyPr wrap="none" anchor="ctr"/>
            <a:lstStyle/>
            <a:p>
              <a:endParaRPr lang="en-US"/>
            </a:p>
          </p:txBody>
        </p:sp>
        <p:sp>
          <p:nvSpPr>
            <p:cNvPr id="42" name="Rectangle 54"/>
            <p:cNvSpPr>
              <a:spLocks noChangeArrowheads="1"/>
            </p:cNvSpPr>
            <p:nvPr/>
          </p:nvSpPr>
          <p:spPr bwMode="auto">
            <a:xfrm>
              <a:off x="4896" y="1127"/>
              <a:ext cx="309" cy="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buFont typeface="Wingdings" pitchFamily="2" charset="2"/>
                <a:buChar char="ü"/>
              </a:pPr>
              <a:r>
                <a:rPr lang="en-US" b="1">
                  <a:latin typeface="Arial Black" pitchFamily="34" charset="0"/>
                </a:rPr>
                <a:t> </a:t>
              </a:r>
            </a:p>
          </p:txBody>
        </p:sp>
      </p:grpSp>
      <p:grpSp>
        <p:nvGrpSpPr>
          <p:cNvPr id="43" name="Group 57"/>
          <p:cNvGrpSpPr>
            <a:grpSpLocks/>
          </p:cNvGrpSpPr>
          <p:nvPr/>
        </p:nvGrpSpPr>
        <p:grpSpPr bwMode="auto">
          <a:xfrm>
            <a:off x="4337047" y="3740597"/>
            <a:ext cx="510819" cy="387656"/>
            <a:chOff x="4848" y="1104"/>
            <a:chExt cx="357" cy="489"/>
          </a:xfrm>
        </p:grpSpPr>
        <p:sp>
          <p:nvSpPr>
            <p:cNvPr id="44" name="Rectangle 58"/>
            <p:cNvSpPr>
              <a:spLocks noChangeArrowheads="1"/>
            </p:cNvSpPr>
            <p:nvPr/>
          </p:nvSpPr>
          <p:spPr bwMode="auto">
            <a:xfrm>
              <a:off x="4848" y="1104"/>
              <a:ext cx="336" cy="288"/>
            </a:xfrm>
            <a:prstGeom prst="rect">
              <a:avLst/>
            </a:prstGeom>
            <a:gradFill rotWithShape="0">
              <a:gsLst>
                <a:gs pos="0">
                  <a:schemeClr val="bg1"/>
                </a:gs>
                <a:gs pos="100000">
                  <a:schemeClr val="hlink"/>
                </a:gs>
              </a:gsLst>
              <a:path path="shape">
                <a:fillToRect l="50000" t="50000" r="50000" b="50000"/>
              </a:path>
            </a:gradFill>
            <a:ln>
              <a:noFill/>
            </a:ln>
            <a:effectLst>
              <a:outerShdw dist="35921" dir="2700000" algn="ctr" rotWithShape="0">
                <a:schemeClr val="bg2"/>
              </a:outerShdw>
            </a:effectLst>
            <a:extLst>
              <a:ext uri="{91240B29-F687-4F45-9708-019B960494DF}">
                <a14:hiddenLine xmlns:a14="http://schemas.microsoft.com/office/drawing/2010/main" w="12700">
                  <a:solidFill>
                    <a:schemeClr val="tx1"/>
                  </a:solidFill>
                  <a:miter lim="800000"/>
                  <a:headEnd type="none" w="sm" len="sm"/>
                  <a:tailEnd type="none" w="sm" len="sm"/>
                </a14:hiddenLine>
              </a:ext>
            </a:extLst>
          </p:spPr>
          <p:txBody>
            <a:bodyPr wrap="none" anchor="ctr"/>
            <a:lstStyle/>
            <a:p>
              <a:endParaRPr lang="en-US"/>
            </a:p>
          </p:txBody>
        </p:sp>
        <p:sp>
          <p:nvSpPr>
            <p:cNvPr id="45" name="Rectangle 59"/>
            <p:cNvSpPr>
              <a:spLocks noChangeArrowheads="1"/>
            </p:cNvSpPr>
            <p:nvPr/>
          </p:nvSpPr>
          <p:spPr bwMode="auto">
            <a:xfrm>
              <a:off x="4896" y="1127"/>
              <a:ext cx="309" cy="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buFont typeface="Wingdings" pitchFamily="2" charset="2"/>
                <a:buChar char="ü"/>
              </a:pPr>
              <a:r>
                <a:rPr lang="en-US" b="1">
                  <a:latin typeface="Arial Black" pitchFamily="34" charset="0"/>
                </a:rPr>
                <a:t> </a:t>
              </a:r>
            </a:p>
          </p:txBody>
        </p:sp>
      </p:grpSp>
    </p:spTree>
    <p:extLst>
      <p:ext uri="{BB962C8B-B14F-4D97-AF65-F5344CB8AC3E}">
        <p14:creationId xmlns:p14="http://schemas.microsoft.com/office/powerpoint/2010/main" val="44811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611188" y="123825"/>
            <a:ext cx="6840537" cy="696913"/>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TERMINAL FAMILY</a:t>
            </a:r>
          </a:p>
          <a:p>
            <a:pPr fontAlgn="auto">
              <a:lnSpc>
                <a:spcPct val="90000"/>
              </a:lnSpc>
              <a:spcBef>
                <a:spcPts val="0"/>
              </a:spcBef>
              <a:spcAft>
                <a:spcPts val="0"/>
              </a:spcAft>
              <a:defRPr/>
            </a:pPr>
            <a:r>
              <a:rPr lang="en-US" sz="1600" dirty="0">
                <a:solidFill>
                  <a:srgbClr val="4DA93A"/>
                </a:solidFill>
                <a:latin typeface="R Frutiger Roman"/>
                <a:cs typeface="R Frutiger Roman"/>
              </a:rPr>
              <a:t>BROAD AND INNOVATIVE SOLUTION PORTFOLIO</a:t>
            </a:r>
          </a:p>
        </p:txBody>
      </p:sp>
      <p:sp>
        <p:nvSpPr>
          <p:cNvPr id="13315" name="Rectangle 24"/>
          <p:cNvSpPr>
            <a:spLocks noChangeArrowheads="1"/>
          </p:cNvSpPr>
          <p:nvPr/>
        </p:nvSpPr>
        <p:spPr bwMode="auto">
          <a:xfrm>
            <a:off x="484188" y="0"/>
            <a:ext cx="7847012" cy="614363"/>
          </a:xfrm>
          <a:prstGeom prst="rect">
            <a:avLst/>
          </a:prstGeom>
          <a:noFill/>
          <a:ln w="9525">
            <a:noFill/>
            <a:miter lim="800000"/>
            <a:headEnd/>
            <a:tailEnd/>
          </a:ln>
        </p:spPr>
        <p:txBody>
          <a:bodyPr lIns="91426" tIns="45714" rIns="91426" bIns="45714" anchor="ctr"/>
          <a:lstStyle/>
          <a:p>
            <a:pPr algn="ctr"/>
            <a:endParaRPr lang="en-US" sz="3000">
              <a:solidFill>
                <a:srgbClr val="FFFFFF"/>
              </a:solidFill>
              <a:latin typeface="Calibri" pitchFamily="34" charset="0"/>
            </a:endParaRPr>
          </a:p>
        </p:txBody>
      </p:sp>
      <p:sp>
        <p:nvSpPr>
          <p:cNvPr id="13316" name="Rectangle 3"/>
          <p:cNvSpPr>
            <a:spLocks noChangeArrowheads="1"/>
          </p:cNvSpPr>
          <p:nvPr/>
        </p:nvSpPr>
        <p:spPr bwMode="white">
          <a:xfrm>
            <a:off x="1547813" y="1131888"/>
            <a:ext cx="3006725" cy="209550"/>
          </a:xfrm>
          <a:prstGeom prst="rect">
            <a:avLst/>
          </a:prstGeom>
          <a:noFill/>
          <a:ln w="9525">
            <a:noFill/>
            <a:miter lim="800000"/>
            <a:headEnd/>
            <a:tailEnd/>
          </a:ln>
        </p:spPr>
        <p:txBody>
          <a:bodyPr lIns="91426" tIns="45714" rIns="91426" bIns="45714"/>
          <a:lstStyle/>
          <a:p>
            <a:pPr algn="ctr" eaLnBrk="0" hangingPunct="0"/>
            <a:r>
              <a:rPr lang="en-US" sz="1600" b="1" dirty="0">
                <a:solidFill>
                  <a:srgbClr val="7F7F7F"/>
                </a:solidFill>
                <a:latin typeface="Frutiger 57Cn"/>
              </a:rPr>
              <a:t>FULLY CONFIGURABLE</a:t>
            </a:r>
          </a:p>
        </p:txBody>
      </p:sp>
      <p:sp>
        <p:nvSpPr>
          <p:cNvPr id="13317" name="Rectangle 3"/>
          <p:cNvSpPr>
            <a:spLocks noChangeArrowheads="1"/>
          </p:cNvSpPr>
          <p:nvPr/>
        </p:nvSpPr>
        <p:spPr bwMode="white">
          <a:xfrm>
            <a:off x="5795963" y="1203325"/>
            <a:ext cx="2841625" cy="176213"/>
          </a:xfrm>
          <a:prstGeom prst="rect">
            <a:avLst/>
          </a:prstGeom>
          <a:noFill/>
          <a:ln w="9525">
            <a:noFill/>
            <a:miter lim="800000"/>
            <a:headEnd/>
            <a:tailEnd/>
          </a:ln>
        </p:spPr>
        <p:txBody>
          <a:bodyPr lIns="91426" tIns="45714" rIns="91426" bIns="45714"/>
          <a:lstStyle/>
          <a:p>
            <a:pPr algn="ctr" eaLnBrk="0" hangingPunct="0"/>
            <a:r>
              <a:rPr lang="en-US" sz="1600" b="1" dirty="0">
                <a:solidFill>
                  <a:srgbClr val="7F7F7F"/>
                </a:solidFill>
                <a:latin typeface="Frutiger 57Cn"/>
              </a:rPr>
              <a:t>INTEGRATED TOUCH</a:t>
            </a:r>
          </a:p>
        </p:txBody>
      </p:sp>
      <p:pic>
        <p:nvPicPr>
          <p:cNvPr id="13318" name="Picture 23" descr="CD303_21a_RP70xrt_15in"/>
          <p:cNvPicPr>
            <a:picLocks noChangeAspect="1" noChangeArrowheads="1"/>
          </p:cNvPicPr>
          <p:nvPr/>
        </p:nvPicPr>
        <p:blipFill>
          <a:blip r:embed="rId3">
            <a:clrChange>
              <a:clrFrom>
                <a:srgbClr val="FFFFFF"/>
              </a:clrFrom>
              <a:clrTo>
                <a:srgbClr val="FFFFFF">
                  <a:alpha val="0"/>
                </a:srgbClr>
              </a:clrTo>
            </a:clrChange>
          </a:blip>
          <a:srcRect l="24445" t="23611" r="24445" b="18056"/>
          <a:stretch>
            <a:fillRect/>
          </a:stretch>
        </p:blipFill>
        <p:spPr bwMode="auto">
          <a:xfrm>
            <a:off x="7451725" y="1676400"/>
            <a:ext cx="1046163" cy="944563"/>
          </a:xfrm>
          <a:prstGeom prst="rect">
            <a:avLst/>
          </a:prstGeom>
          <a:noFill/>
          <a:ln w="9525">
            <a:noFill/>
            <a:miter lim="800000"/>
            <a:headEnd/>
            <a:tailEnd/>
          </a:ln>
        </p:spPr>
      </p:pic>
      <p:sp>
        <p:nvSpPr>
          <p:cNvPr id="13319" name="Rectangle 15"/>
          <p:cNvSpPr>
            <a:spLocks noChangeArrowheads="1"/>
          </p:cNvSpPr>
          <p:nvPr/>
        </p:nvSpPr>
        <p:spPr bwMode="auto">
          <a:xfrm>
            <a:off x="5345113" y="1604963"/>
            <a:ext cx="2006600" cy="1106487"/>
          </a:xfrm>
          <a:prstGeom prst="rect">
            <a:avLst/>
          </a:prstGeom>
          <a:noFill/>
          <a:ln w="9525">
            <a:noFill/>
            <a:miter lim="800000"/>
            <a:headEnd/>
            <a:tailEnd/>
          </a:ln>
          <a:effectLst>
            <a:prstShdw prst="shdw17" dist="17961" dir="2700000">
              <a:srgbClr val="858585"/>
            </a:prstShdw>
          </a:effectLst>
        </p:spPr>
        <p:txBody>
          <a:bodyPr wrap="none" lIns="91426" tIns="45714" rIns="91426" bIns="45714" anchor="ctr">
            <a:spAutoFit/>
          </a:bodyPr>
          <a:lstStyle/>
          <a:p>
            <a:pPr eaLnBrk="0" hangingPunct="0"/>
            <a:r>
              <a:rPr lang="en-US" sz="1400" b="1" dirty="0" err="1">
                <a:solidFill>
                  <a:schemeClr val="bg1">
                    <a:lumMod val="50000"/>
                  </a:schemeClr>
                </a:solidFill>
                <a:latin typeface="Frutiger 57Cn"/>
              </a:rPr>
              <a:t>RealPOS</a:t>
            </a:r>
            <a:r>
              <a:rPr lang="en-US" sz="1400" b="1" dirty="0">
                <a:solidFill>
                  <a:schemeClr val="bg1">
                    <a:lumMod val="50000"/>
                  </a:schemeClr>
                </a:solidFill>
                <a:latin typeface="Frutiger 57Cn"/>
              </a:rPr>
              <a:t> 72</a:t>
            </a:r>
            <a:r>
              <a:rPr lang="en-US" sz="1200" b="1" i="1" dirty="0">
                <a:solidFill>
                  <a:schemeClr val="bg1">
                    <a:lumMod val="50000"/>
                  </a:schemeClr>
                </a:solidFill>
                <a:latin typeface="Frutiger 57Cn"/>
              </a:rPr>
              <a:t>XRT</a:t>
            </a:r>
          </a:p>
          <a:p>
            <a:pPr eaLnBrk="0" hangingPunct="0"/>
            <a:r>
              <a:rPr lang="en-US" sz="1200" dirty="0">
                <a:solidFill>
                  <a:schemeClr val="bg1">
                    <a:lumMod val="50000"/>
                  </a:schemeClr>
                </a:solidFill>
                <a:latin typeface="Frutiger 57Cn"/>
              </a:rPr>
              <a:t>Extreme Retail Technology</a:t>
            </a:r>
          </a:p>
          <a:p>
            <a:pPr eaLnBrk="0" hangingPunct="0">
              <a:buFontTx/>
              <a:buChar char="•"/>
            </a:pPr>
            <a:r>
              <a:rPr lang="en-US" sz="1000" dirty="0">
                <a:solidFill>
                  <a:schemeClr val="bg1">
                    <a:lumMod val="50000"/>
                  </a:schemeClr>
                </a:solidFill>
                <a:latin typeface="Frutiger 57Cn"/>
              </a:rPr>
              <a:t> 15” or 17” Capacitive Touch</a:t>
            </a:r>
          </a:p>
          <a:p>
            <a:pPr eaLnBrk="0" hangingPunct="0">
              <a:buFontTx/>
              <a:buChar char="•"/>
            </a:pPr>
            <a:r>
              <a:rPr lang="en-US" sz="1000" dirty="0">
                <a:solidFill>
                  <a:schemeClr val="bg1">
                    <a:lumMod val="50000"/>
                  </a:schemeClr>
                </a:solidFill>
                <a:latin typeface="Frutiger 57Cn"/>
              </a:rPr>
              <a:t> Core i5-2390T</a:t>
            </a:r>
          </a:p>
          <a:p>
            <a:pPr eaLnBrk="0" hangingPunct="0">
              <a:buFontTx/>
              <a:buChar char="•"/>
            </a:pPr>
            <a:r>
              <a:rPr lang="en-US" sz="1000" dirty="0">
                <a:solidFill>
                  <a:schemeClr val="bg1">
                    <a:lumMod val="50000"/>
                  </a:schemeClr>
                </a:solidFill>
                <a:latin typeface="Frutiger 57Cn"/>
              </a:rPr>
              <a:t> Core i3–2120T</a:t>
            </a:r>
          </a:p>
          <a:p>
            <a:pPr eaLnBrk="0" hangingPunct="0">
              <a:buFontTx/>
              <a:buChar char="•"/>
            </a:pPr>
            <a:r>
              <a:rPr lang="en-US" sz="1000" dirty="0">
                <a:solidFill>
                  <a:schemeClr val="bg1">
                    <a:lumMod val="50000"/>
                  </a:schemeClr>
                </a:solidFill>
                <a:latin typeface="Frutiger 57Cn"/>
              </a:rPr>
              <a:t> Celeron G530T</a:t>
            </a:r>
          </a:p>
        </p:txBody>
      </p:sp>
      <p:sp>
        <p:nvSpPr>
          <p:cNvPr id="13320" name="Rectangle 15"/>
          <p:cNvSpPr>
            <a:spLocks noChangeArrowheads="1"/>
          </p:cNvSpPr>
          <p:nvPr/>
        </p:nvSpPr>
        <p:spPr bwMode="auto">
          <a:xfrm>
            <a:off x="1558925" y="1671638"/>
            <a:ext cx="2217738" cy="955675"/>
          </a:xfrm>
          <a:prstGeom prst="rect">
            <a:avLst/>
          </a:prstGeom>
          <a:noFill/>
          <a:ln w="9525">
            <a:noFill/>
            <a:miter lim="800000"/>
            <a:headEnd/>
            <a:tailEnd/>
          </a:ln>
          <a:effectLst>
            <a:prstShdw prst="shdw17" dist="17961" dir="2700000">
              <a:srgbClr val="858585"/>
            </a:prstShdw>
          </a:effectLst>
        </p:spPr>
        <p:txBody>
          <a:bodyPr wrap="none" lIns="91426" tIns="45714" rIns="91426" bIns="45714" anchor="ctr"/>
          <a:lstStyle/>
          <a:p>
            <a:pPr eaLnBrk="0" hangingPunct="0"/>
            <a:r>
              <a:rPr lang="en-US" sz="1400" b="1" dirty="0" err="1">
                <a:solidFill>
                  <a:schemeClr val="bg1">
                    <a:lumMod val="50000"/>
                  </a:schemeClr>
                </a:solidFill>
                <a:latin typeface="Frutiger 57Cn"/>
              </a:rPr>
              <a:t>RealPOS</a:t>
            </a:r>
            <a:r>
              <a:rPr lang="en-US" sz="1400" b="1" dirty="0">
                <a:solidFill>
                  <a:schemeClr val="bg1">
                    <a:lumMod val="50000"/>
                  </a:schemeClr>
                </a:solidFill>
                <a:latin typeface="Frutiger 57Cn"/>
              </a:rPr>
              <a:t> 82</a:t>
            </a:r>
            <a:r>
              <a:rPr lang="en-US" sz="1200" b="1" i="1" dirty="0">
                <a:solidFill>
                  <a:schemeClr val="bg1">
                    <a:lumMod val="50000"/>
                  </a:schemeClr>
                </a:solidFill>
                <a:latin typeface="Frutiger 57Cn"/>
              </a:rPr>
              <a:t>XRT</a:t>
            </a:r>
          </a:p>
          <a:p>
            <a:pPr eaLnBrk="0" hangingPunct="0"/>
            <a:r>
              <a:rPr lang="en-US" sz="1200" dirty="0">
                <a:solidFill>
                  <a:schemeClr val="bg1">
                    <a:lumMod val="50000"/>
                  </a:schemeClr>
                </a:solidFill>
                <a:latin typeface="Arial" pitchFamily="34" charset="0"/>
                <a:cs typeface="Arial" pitchFamily="34" charset="0"/>
              </a:rPr>
              <a:t>Extreme Retail Technology</a:t>
            </a:r>
          </a:p>
          <a:p>
            <a:pPr eaLnBrk="0" hangingPunct="0">
              <a:buFontTx/>
              <a:buChar char="•"/>
            </a:pPr>
            <a:r>
              <a:rPr lang="en-US" sz="1000" dirty="0">
                <a:solidFill>
                  <a:schemeClr val="bg1">
                    <a:lumMod val="50000"/>
                  </a:schemeClr>
                </a:solidFill>
                <a:latin typeface="Frutiger 57Cn"/>
              </a:rPr>
              <a:t> Core i5-2400 </a:t>
            </a:r>
          </a:p>
          <a:p>
            <a:pPr eaLnBrk="0" hangingPunct="0">
              <a:buFontTx/>
              <a:buChar char="•"/>
            </a:pPr>
            <a:r>
              <a:rPr lang="en-US" sz="1000" dirty="0">
                <a:solidFill>
                  <a:schemeClr val="bg1">
                    <a:lumMod val="50000"/>
                  </a:schemeClr>
                </a:solidFill>
                <a:latin typeface="Frutiger 57Cn"/>
              </a:rPr>
              <a:t> Core i3-2120</a:t>
            </a:r>
          </a:p>
          <a:p>
            <a:pPr eaLnBrk="0" hangingPunct="0">
              <a:buFontTx/>
              <a:buChar char="•"/>
            </a:pPr>
            <a:r>
              <a:rPr lang="en-US" sz="1000" dirty="0">
                <a:solidFill>
                  <a:schemeClr val="bg1">
                    <a:lumMod val="50000"/>
                  </a:schemeClr>
                </a:solidFill>
                <a:latin typeface="Frutiger 57Cn"/>
              </a:rPr>
              <a:t> Pentium G850 </a:t>
            </a:r>
          </a:p>
          <a:p>
            <a:pPr eaLnBrk="0" hangingPunct="0">
              <a:buFontTx/>
              <a:buChar char="•"/>
            </a:pPr>
            <a:r>
              <a:rPr lang="en-US" sz="1000" dirty="0">
                <a:solidFill>
                  <a:schemeClr val="bg1">
                    <a:lumMod val="50000"/>
                  </a:schemeClr>
                </a:solidFill>
                <a:latin typeface="Frutiger 57Cn"/>
              </a:rPr>
              <a:t> Celeron G540 </a:t>
            </a:r>
          </a:p>
        </p:txBody>
      </p:sp>
      <p:sp>
        <p:nvSpPr>
          <p:cNvPr id="13321" name="AutoShape 29"/>
          <p:cNvSpPr>
            <a:spLocks noChangeArrowheads="1"/>
          </p:cNvSpPr>
          <p:nvPr/>
        </p:nvSpPr>
        <p:spPr bwMode="auto">
          <a:xfrm>
            <a:off x="868363" y="1571625"/>
            <a:ext cx="534987" cy="1138238"/>
          </a:xfrm>
          <a:prstGeom prst="roundRect">
            <a:avLst>
              <a:gd name="adj" fmla="val 0"/>
            </a:avLst>
          </a:prstGeom>
          <a:solidFill>
            <a:srgbClr val="336699"/>
          </a:solidFill>
          <a:ln w="9525">
            <a:noFill/>
            <a:round/>
            <a:headEnd/>
            <a:tailEnd/>
          </a:ln>
        </p:spPr>
        <p:txBody>
          <a:bodyPr wrap="none" lIns="91435" tIns="45718" rIns="91435" bIns="45718" anchor="ctr"/>
          <a:lstStyle/>
          <a:p>
            <a:pPr algn="ctr"/>
            <a:endParaRPr lang="en-US">
              <a:solidFill>
                <a:srgbClr val="FFFFFF"/>
              </a:solidFill>
              <a:latin typeface="Frutiger 57Cn"/>
            </a:endParaRPr>
          </a:p>
        </p:txBody>
      </p:sp>
      <p:sp>
        <p:nvSpPr>
          <p:cNvPr id="13322" name="AutoShape 30"/>
          <p:cNvSpPr>
            <a:spLocks noChangeArrowheads="1"/>
          </p:cNvSpPr>
          <p:nvPr/>
        </p:nvSpPr>
        <p:spPr bwMode="auto">
          <a:xfrm>
            <a:off x="868363" y="2709863"/>
            <a:ext cx="534987" cy="1017587"/>
          </a:xfrm>
          <a:prstGeom prst="roundRect">
            <a:avLst>
              <a:gd name="adj" fmla="val 0"/>
            </a:avLst>
          </a:prstGeom>
          <a:solidFill>
            <a:srgbClr val="E49F11"/>
          </a:solidFill>
          <a:ln w="9525">
            <a:noFill/>
            <a:round/>
            <a:headEnd/>
            <a:tailEnd/>
          </a:ln>
        </p:spPr>
        <p:txBody>
          <a:bodyPr wrap="none" lIns="64008" tIns="32004" rIns="64008" bIns="32004" anchor="ctr"/>
          <a:lstStyle/>
          <a:p>
            <a:pPr defTabSz="639763"/>
            <a:endParaRPr lang="en-US">
              <a:solidFill>
                <a:srgbClr val="FFFFFF"/>
              </a:solidFill>
              <a:latin typeface="Frutiger 57Cn"/>
            </a:endParaRPr>
          </a:p>
        </p:txBody>
      </p:sp>
      <p:sp>
        <p:nvSpPr>
          <p:cNvPr id="13323" name="AutoShape 31"/>
          <p:cNvSpPr>
            <a:spLocks noChangeArrowheads="1"/>
          </p:cNvSpPr>
          <p:nvPr/>
        </p:nvSpPr>
        <p:spPr bwMode="auto">
          <a:xfrm>
            <a:off x="868363" y="3727450"/>
            <a:ext cx="534987" cy="931863"/>
          </a:xfrm>
          <a:prstGeom prst="roundRect">
            <a:avLst>
              <a:gd name="adj" fmla="val 0"/>
            </a:avLst>
          </a:prstGeom>
          <a:solidFill>
            <a:srgbClr val="CC3C19"/>
          </a:solidFill>
          <a:ln w="9525">
            <a:noFill/>
            <a:round/>
            <a:headEnd/>
            <a:tailEnd/>
          </a:ln>
        </p:spPr>
        <p:txBody>
          <a:bodyPr wrap="none" lIns="91435" tIns="45718" rIns="91435" bIns="45718" anchor="ctr"/>
          <a:lstStyle/>
          <a:p>
            <a:pPr marL="342900" indent="-342900" algn="ctr" eaLnBrk="0" hangingPunct="0">
              <a:spcBef>
                <a:spcPct val="25000"/>
              </a:spcBef>
              <a:buClr>
                <a:srgbClr val="00B050"/>
              </a:buClr>
              <a:buFont typeface="Times" pitchFamily="18" charset="0"/>
              <a:buChar char="•"/>
            </a:pPr>
            <a:endParaRPr lang="en-US" sz="2800">
              <a:solidFill>
                <a:srgbClr val="FFFFFF"/>
              </a:solidFill>
              <a:latin typeface="Frutiger 57Cn"/>
              <a:ea typeface="MS PGothic" pitchFamily="34" charset="-128"/>
            </a:endParaRPr>
          </a:p>
        </p:txBody>
      </p:sp>
      <p:sp>
        <p:nvSpPr>
          <p:cNvPr id="13324" name="Text Box 32"/>
          <p:cNvSpPr txBox="1">
            <a:spLocks noChangeArrowheads="1"/>
          </p:cNvSpPr>
          <p:nvPr/>
        </p:nvSpPr>
        <p:spPr bwMode="auto">
          <a:xfrm rot="-5400000">
            <a:off x="797720" y="2031206"/>
            <a:ext cx="665162" cy="307975"/>
          </a:xfrm>
          <a:prstGeom prst="rect">
            <a:avLst/>
          </a:prstGeom>
          <a:noFill/>
          <a:ln w="9525">
            <a:noFill/>
            <a:miter lim="800000"/>
            <a:headEnd/>
            <a:tailEnd/>
          </a:ln>
        </p:spPr>
        <p:txBody>
          <a:bodyPr wrap="none" lIns="91435" tIns="45718" rIns="91435" bIns="45718">
            <a:spAutoFit/>
          </a:bodyPr>
          <a:lstStyle/>
          <a:p>
            <a:pPr eaLnBrk="0" hangingPunct="0"/>
            <a:r>
              <a:rPr lang="en-US" sz="1400" b="1">
                <a:solidFill>
                  <a:srgbClr val="FFFFFF"/>
                </a:solidFill>
                <a:latin typeface="Frutiger 57Cn"/>
              </a:rPr>
              <a:t>BEST</a:t>
            </a:r>
          </a:p>
        </p:txBody>
      </p:sp>
      <p:sp>
        <p:nvSpPr>
          <p:cNvPr id="13325" name="Text Box 33"/>
          <p:cNvSpPr txBox="1">
            <a:spLocks noChangeArrowheads="1"/>
          </p:cNvSpPr>
          <p:nvPr/>
        </p:nvSpPr>
        <p:spPr bwMode="auto">
          <a:xfrm rot="-5400000">
            <a:off x="654844" y="3056732"/>
            <a:ext cx="947737" cy="304800"/>
          </a:xfrm>
          <a:prstGeom prst="rect">
            <a:avLst/>
          </a:prstGeom>
          <a:noFill/>
          <a:ln w="9525">
            <a:noFill/>
            <a:miter lim="800000"/>
            <a:headEnd/>
            <a:tailEnd/>
          </a:ln>
        </p:spPr>
        <p:txBody>
          <a:bodyPr lIns="91435" tIns="45718" rIns="91435" bIns="45718">
            <a:spAutoFit/>
          </a:bodyPr>
          <a:lstStyle/>
          <a:p>
            <a:pPr eaLnBrk="0" hangingPunct="0"/>
            <a:r>
              <a:rPr lang="en-US" sz="1400" b="1">
                <a:solidFill>
                  <a:srgbClr val="FFFFFF"/>
                </a:solidFill>
                <a:latin typeface="Frutiger 57Cn"/>
              </a:rPr>
              <a:t>BETTER</a:t>
            </a:r>
          </a:p>
        </p:txBody>
      </p:sp>
      <p:sp>
        <p:nvSpPr>
          <p:cNvPr id="13326" name="Text Box 34"/>
          <p:cNvSpPr txBox="1">
            <a:spLocks noChangeArrowheads="1"/>
          </p:cNvSpPr>
          <p:nvPr/>
        </p:nvSpPr>
        <p:spPr bwMode="auto">
          <a:xfrm rot="-5400000">
            <a:off x="762000" y="4022725"/>
            <a:ext cx="733425" cy="307975"/>
          </a:xfrm>
          <a:prstGeom prst="rect">
            <a:avLst/>
          </a:prstGeom>
          <a:noFill/>
          <a:ln w="9525">
            <a:noFill/>
            <a:miter lim="800000"/>
            <a:headEnd/>
            <a:tailEnd/>
          </a:ln>
        </p:spPr>
        <p:txBody>
          <a:bodyPr wrap="none" lIns="91435" tIns="45718" rIns="91435" bIns="45718">
            <a:spAutoFit/>
          </a:bodyPr>
          <a:lstStyle/>
          <a:p>
            <a:pPr eaLnBrk="0" hangingPunct="0"/>
            <a:r>
              <a:rPr lang="en-US" sz="1400" b="1">
                <a:solidFill>
                  <a:srgbClr val="FFFFFF"/>
                </a:solidFill>
                <a:latin typeface="Frutiger 57Cn"/>
              </a:rPr>
              <a:t>GOOD</a:t>
            </a:r>
          </a:p>
        </p:txBody>
      </p:sp>
      <p:sp>
        <p:nvSpPr>
          <p:cNvPr id="13327" name="Rectangle 26"/>
          <p:cNvSpPr>
            <a:spLocks noChangeArrowheads="1"/>
          </p:cNvSpPr>
          <p:nvPr/>
        </p:nvSpPr>
        <p:spPr bwMode="auto">
          <a:xfrm>
            <a:off x="1635125" y="2914650"/>
            <a:ext cx="1792288" cy="798513"/>
          </a:xfrm>
          <a:prstGeom prst="rect">
            <a:avLst/>
          </a:prstGeom>
          <a:noFill/>
          <a:ln w="9525">
            <a:noFill/>
            <a:miter lim="800000"/>
            <a:headEnd/>
            <a:tailEnd/>
          </a:ln>
          <a:effectLst>
            <a:prstShdw prst="shdw17" dist="17961" dir="2700000">
              <a:srgbClr val="858585"/>
            </a:prstShdw>
          </a:effectLst>
        </p:spPr>
        <p:txBody>
          <a:bodyPr wrap="none" lIns="91426" tIns="45714" rIns="91426" bIns="45714" anchor="ctr"/>
          <a:lstStyle/>
          <a:p>
            <a:pPr eaLnBrk="0" hangingPunct="0"/>
            <a:r>
              <a:rPr lang="en-US" sz="1400" b="1" dirty="0" err="1">
                <a:solidFill>
                  <a:schemeClr val="bg1">
                    <a:lumMod val="50000"/>
                  </a:schemeClr>
                </a:solidFill>
                <a:latin typeface="Frutiger 57Cn"/>
                <a:ea typeface="MS PGothic" pitchFamily="34" charset="-128"/>
              </a:rPr>
              <a:t>RealPOS</a:t>
            </a:r>
            <a:r>
              <a:rPr lang="en-US" sz="1400" b="1" dirty="0">
                <a:solidFill>
                  <a:schemeClr val="bg1">
                    <a:lumMod val="50000"/>
                  </a:schemeClr>
                </a:solidFill>
                <a:latin typeface="Frutiger 57Cn"/>
                <a:ea typeface="MS PGothic" pitchFamily="34" charset="-128"/>
              </a:rPr>
              <a:t> 60</a:t>
            </a:r>
          </a:p>
          <a:p>
            <a:pPr eaLnBrk="0" hangingPunct="0"/>
            <a:r>
              <a:rPr lang="en-US" sz="1200" dirty="0">
                <a:solidFill>
                  <a:schemeClr val="bg1">
                    <a:lumMod val="50000"/>
                  </a:schemeClr>
                </a:solidFill>
                <a:latin typeface="Frutiger 57Cn"/>
                <a:ea typeface="MS PGothic" pitchFamily="34" charset="-128"/>
              </a:rPr>
              <a:t>Performance Compact </a:t>
            </a:r>
          </a:p>
          <a:p>
            <a:pPr eaLnBrk="0" hangingPunct="0">
              <a:buFontTx/>
              <a:buChar char="•"/>
            </a:pPr>
            <a:r>
              <a:rPr lang="en-US" sz="1000" dirty="0">
                <a:solidFill>
                  <a:schemeClr val="bg1">
                    <a:lumMod val="50000"/>
                  </a:schemeClr>
                </a:solidFill>
                <a:latin typeface="Frutiger 57Cn"/>
                <a:ea typeface="MS PGothic" pitchFamily="34" charset="-128"/>
              </a:rPr>
              <a:t> Celeron Dual Core T3100 </a:t>
            </a:r>
          </a:p>
          <a:p>
            <a:pPr eaLnBrk="0" hangingPunct="0">
              <a:buFontTx/>
              <a:buChar char="•"/>
            </a:pPr>
            <a:r>
              <a:rPr lang="en-US" sz="1000" dirty="0">
                <a:solidFill>
                  <a:schemeClr val="bg1">
                    <a:lumMod val="50000"/>
                  </a:schemeClr>
                </a:solidFill>
                <a:latin typeface="Frutiger 57Cn"/>
                <a:ea typeface="MS PGothic" pitchFamily="34" charset="-128"/>
              </a:rPr>
              <a:t> Celeron 900</a:t>
            </a:r>
          </a:p>
          <a:p>
            <a:pPr eaLnBrk="0" hangingPunct="0"/>
            <a:r>
              <a:rPr lang="en-US" sz="1000" dirty="0">
                <a:solidFill>
                  <a:srgbClr val="262626"/>
                </a:solidFill>
                <a:latin typeface="Frutiger 57Cn"/>
                <a:ea typeface="MS PGothic" pitchFamily="34" charset="-128"/>
              </a:rPr>
              <a:t> </a:t>
            </a:r>
          </a:p>
          <a:p>
            <a:pPr eaLnBrk="0" hangingPunct="0"/>
            <a:r>
              <a:rPr lang="en-US" sz="1000" dirty="0">
                <a:solidFill>
                  <a:srgbClr val="262626"/>
                </a:solidFill>
                <a:latin typeface="Frutiger 57Cn"/>
                <a:ea typeface="MS PGothic" pitchFamily="34" charset="-128"/>
              </a:rPr>
              <a:t> </a:t>
            </a:r>
            <a:endParaRPr lang="en-US" sz="1000" b="1" dirty="0">
              <a:solidFill>
                <a:srgbClr val="262626"/>
              </a:solidFill>
              <a:latin typeface="Frutiger 57Cn"/>
              <a:ea typeface="MS PGothic" pitchFamily="34" charset="-128"/>
            </a:endParaRPr>
          </a:p>
        </p:txBody>
      </p:sp>
      <p:pic>
        <p:nvPicPr>
          <p:cNvPr id="13328" name="Picture 35" descr="CD348_01_RTL_RP40_Front"/>
          <p:cNvPicPr>
            <a:picLocks noChangeAspect="1" noChangeArrowheads="1"/>
          </p:cNvPicPr>
          <p:nvPr/>
        </p:nvPicPr>
        <p:blipFill>
          <a:blip r:embed="rId4">
            <a:clrChange>
              <a:clrFrom>
                <a:srgbClr val="FFFFFF"/>
              </a:clrFrom>
              <a:clrTo>
                <a:srgbClr val="FFFFFF">
                  <a:alpha val="0"/>
                </a:srgbClr>
              </a:clrTo>
            </a:clrChange>
          </a:blip>
          <a:srcRect l="15218" t="19473" r="15218" b="20000"/>
          <a:stretch>
            <a:fillRect/>
          </a:stretch>
        </p:blipFill>
        <p:spPr bwMode="auto">
          <a:xfrm>
            <a:off x="3563938" y="2932113"/>
            <a:ext cx="1223962" cy="755650"/>
          </a:xfrm>
          <a:prstGeom prst="rect">
            <a:avLst/>
          </a:prstGeom>
          <a:noFill/>
          <a:ln w="9525">
            <a:noFill/>
            <a:miter lim="800000"/>
            <a:headEnd/>
            <a:tailEnd/>
          </a:ln>
        </p:spPr>
      </p:pic>
      <p:sp>
        <p:nvSpPr>
          <p:cNvPr id="13329" name="Rectangle 26"/>
          <p:cNvSpPr>
            <a:spLocks noChangeArrowheads="1"/>
          </p:cNvSpPr>
          <p:nvPr/>
        </p:nvSpPr>
        <p:spPr bwMode="auto">
          <a:xfrm>
            <a:off x="5383213" y="2786063"/>
            <a:ext cx="2065337" cy="801687"/>
          </a:xfrm>
          <a:prstGeom prst="rect">
            <a:avLst/>
          </a:prstGeom>
          <a:noFill/>
          <a:ln w="9525">
            <a:noFill/>
            <a:miter lim="800000"/>
            <a:headEnd/>
            <a:tailEnd/>
          </a:ln>
          <a:effectLst>
            <a:prstShdw prst="shdw17" dist="17961" dir="2700000">
              <a:srgbClr val="858585"/>
            </a:prstShdw>
          </a:effectLst>
        </p:spPr>
        <p:txBody>
          <a:bodyPr wrap="none" lIns="91426" tIns="45714" rIns="91426" bIns="45714" anchor="ctr">
            <a:spAutoFit/>
          </a:bodyPr>
          <a:lstStyle/>
          <a:p>
            <a:pPr eaLnBrk="0" hangingPunct="0"/>
            <a:r>
              <a:rPr lang="en-US" sz="1400" b="1" dirty="0" err="1">
                <a:solidFill>
                  <a:schemeClr val="bg1">
                    <a:lumMod val="50000"/>
                  </a:schemeClr>
                </a:solidFill>
                <a:latin typeface="Frutiger 57Cn"/>
              </a:rPr>
              <a:t>RealPOS</a:t>
            </a:r>
            <a:r>
              <a:rPr lang="en-US" sz="1400" b="1" dirty="0">
                <a:solidFill>
                  <a:schemeClr val="bg1">
                    <a:lumMod val="50000"/>
                  </a:schemeClr>
                </a:solidFill>
                <a:latin typeface="Frutiger 57Cn"/>
              </a:rPr>
              <a:t> 50</a:t>
            </a:r>
            <a:endParaRPr lang="en-US" sz="1400" dirty="0">
              <a:solidFill>
                <a:schemeClr val="bg1">
                  <a:lumMod val="50000"/>
                </a:schemeClr>
              </a:solidFill>
              <a:latin typeface="Frutiger 57Cn"/>
            </a:endParaRPr>
          </a:p>
          <a:p>
            <a:pPr eaLnBrk="0" hangingPunct="0"/>
            <a:r>
              <a:rPr lang="en-US" sz="1200" dirty="0">
                <a:solidFill>
                  <a:schemeClr val="bg1">
                    <a:lumMod val="50000"/>
                  </a:schemeClr>
                </a:solidFill>
                <a:latin typeface="Frutiger 57Cn"/>
              </a:rPr>
              <a:t>Performance Touch </a:t>
            </a:r>
            <a:endParaRPr lang="en-US" sz="1200" i="1" dirty="0">
              <a:solidFill>
                <a:schemeClr val="bg1">
                  <a:lumMod val="50000"/>
                </a:schemeClr>
              </a:solidFill>
              <a:latin typeface="Frutiger 57Cn"/>
            </a:endParaRPr>
          </a:p>
          <a:p>
            <a:pPr eaLnBrk="0" hangingPunct="0">
              <a:buFontTx/>
              <a:buChar char="•"/>
            </a:pPr>
            <a:r>
              <a:rPr lang="en-US" sz="1000" i="1" dirty="0">
                <a:solidFill>
                  <a:schemeClr val="bg1">
                    <a:lumMod val="50000"/>
                  </a:schemeClr>
                </a:solidFill>
                <a:latin typeface="Frutiger 57Cn"/>
              </a:rPr>
              <a:t> </a:t>
            </a:r>
            <a:r>
              <a:rPr lang="en-US" sz="1000" dirty="0">
                <a:solidFill>
                  <a:schemeClr val="bg1">
                    <a:lumMod val="50000"/>
                  </a:schemeClr>
                </a:solidFill>
                <a:latin typeface="Frutiger 57Cn"/>
              </a:rPr>
              <a:t>15”</a:t>
            </a:r>
            <a:r>
              <a:rPr lang="en-US" sz="1000" i="1" dirty="0">
                <a:solidFill>
                  <a:schemeClr val="bg1">
                    <a:lumMod val="50000"/>
                  </a:schemeClr>
                </a:solidFill>
                <a:latin typeface="Frutiger 57Cn"/>
              </a:rPr>
              <a:t> </a:t>
            </a:r>
            <a:r>
              <a:rPr lang="en-US" sz="1000" dirty="0">
                <a:solidFill>
                  <a:schemeClr val="bg1">
                    <a:lumMod val="50000"/>
                  </a:schemeClr>
                </a:solidFill>
                <a:latin typeface="Frutiger 57Cn"/>
              </a:rPr>
              <a:t>Capacitive / </a:t>
            </a:r>
            <a:r>
              <a:rPr lang="en-US" sz="1000" dirty="0">
                <a:solidFill>
                  <a:schemeClr val="bg1">
                    <a:lumMod val="50000"/>
                  </a:schemeClr>
                </a:solidFill>
                <a:latin typeface="Frutiger 57Cn"/>
                <a:ea typeface="MS PGothic" pitchFamily="34" charset="-128"/>
              </a:rPr>
              <a:t>Celeron T3100 </a:t>
            </a:r>
          </a:p>
          <a:p>
            <a:pPr eaLnBrk="0" hangingPunct="0">
              <a:buFontTx/>
              <a:buChar char="•"/>
            </a:pPr>
            <a:r>
              <a:rPr lang="en-US" sz="1000" dirty="0">
                <a:solidFill>
                  <a:schemeClr val="bg1">
                    <a:lumMod val="50000"/>
                  </a:schemeClr>
                </a:solidFill>
                <a:latin typeface="Frutiger 57Cn"/>
                <a:ea typeface="MS PGothic" pitchFamily="34" charset="-128"/>
              </a:rPr>
              <a:t> 15” Resistive / Celeron </a:t>
            </a:r>
            <a:r>
              <a:rPr lang="en-US" sz="1000" dirty="0">
                <a:solidFill>
                  <a:srgbClr val="262626"/>
                </a:solidFill>
                <a:latin typeface="Frutiger 57Cn"/>
                <a:ea typeface="MS PGothic" pitchFamily="34" charset="-128"/>
              </a:rPr>
              <a:t>900</a:t>
            </a:r>
            <a:endParaRPr lang="en-US" sz="1000" dirty="0">
              <a:solidFill>
                <a:srgbClr val="262626"/>
              </a:solidFill>
              <a:latin typeface="Frutiger 57Cn"/>
            </a:endParaRPr>
          </a:p>
        </p:txBody>
      </p:sp>
      <p:sp>
        <p:nvSpPr>
          <p:cNvPr id="13330" name="Rectangle 12"/>
          <p:cNvSpPr>
            <a:spLocks noChangeArrowheads="1"/>
          </p:cNvSpPr>
          <p:nvPr/>
        </p:nvSpPr>
        <p:spPr bwMode="auto">
          <a:xfrm>
            <a:off x="1635125" y="3941763"/>
            <a:ext cx="1447800" cy="514350"/>
          </a:xfrm>
          <a:prstGeom prst="rect">
            <a:avLst/>
          </a:prstGeom>
          <a:noFill/>
          <a:ln w="9525">
            <a:noFill/>
            <a:miter lim="800000"/>
            <a:headEnd/>
            <a:tailEnd/>
          </a:ln>
          <a:effectLst>
            <a:prstShdw prst="shdw17" dist="17961" dir="2700000">
              <a:srgbClr val="858585"/>
            </a:prstShdw>
          </a:effectLst>
        </p:spPr>
        <p:txBody>
          <a:bodyPr wrap="none" lIns="91426" tIns="45714" rIns="91426" bIns="45714" anchor="ctr"/>
          <a:lstStyle/>
          <a:p>
            <a:pPr eaLnBrk="0" hangingPunct="0"/>
            <a:r>
              <a:rPr lang="en-US" sz="1400" b="1" dirty="0" err="1">
                <a:solidFill>
                  <a:schemeClr val="bg1">
                    <a:lumMod val="50000"/>
                  </a:schemeClr>
                </a:solidFill>
                <a:latin typeface="Frutiger 57Cn"/>
              </a:rPr>
              <a:t>RealPOS</a:t>
            </a:r>
            <a:r>
              <a:rPr lang="en-US" sz="1400" b="1" dirty="0">
                <a:solidFill>
                  <a:schemeClr val="bg1">
                    <a:lumMod val="50000"/>
                  </a:schemeClr>
                </a:solidFill>
                <a:latin typeface="Frutiger 57Cn"/>
              </a:rPr>
              <a:t> 40</a:t>
            </a:r>
            <a:endParaRPr lang="en-US" sz="1000" dirty="0">
              <a:solidFill>
                <a:schemeClr val="bg1">
                  <a:lumMod val="50000"/>
                </a:schemeClr>
              </a:solidFill>
              <a:latin typeface="Frutiger 57Cn"/>
            </a:endParaRPr>
          </a:p>
          <a:p>
            <a:pPr eaLnBrk="0" hangingPunct="0"/>
            <a:r>
              <a:rPr lang="en-US" sz="1200" dirty="0">
                <a:solidFill>
                  <a:schemeClr val="bg1">
                    <a:lumMod val="50000"/>
                  </a:schemeClr>
                </a:solidFill>
                <a:latin typeface="Frutiger 57Cn"/>
              </a:rPr>
              <a:t>Value Compact</a:t>
            </a:r>
          </a:p>
          <a:p>
            <a:pPr eaLnBrk="0" hangingPunct="0">
              <a:buFontTx/>
              <a:buChar char="•"/>
            </a:pPr>
            <a:r>
              <a:rPr lang="en-US" sz="1000" dirty="0">
                <a:solidFill>
                  <a:schemeClr val="bg1">
                    <a:lumMod val="50000"/>
                  </a:schemeClr>
                </a:solidFill>
                <a:latin typeface="Frutiger 57Cn"/>
              </a:rPr>
              <a:t> Atom N270</a:t>
            </a:r>
          </a:p>
          <a:p>
            <a:pPr eaLnBrk="0" hangingPunct="0">
              <a:buFontTx/>
              <a:buChar char="•"/>
            </a:pPr>
            <a:endParaRPr lang="en-US" sz="1000" b="1" dirty="0">
              <a:solidFill>
                <a:schemeClr val="bg1">
                  <a:lumMod val="50000"/>
                </a:schemeClr>
              </a:solidFill>
              <a:latin typeface="Frutiger 57Cn"/>
              <a:ea typeface="MS PGothic" pitchFamily="34" charset="-128"/>
            </a:endParaRPr>
          </a:p>
        </p:txBody>
      </p:sp>
      <p:pic>
        <p:nvPicPr>
          <p:cNvPr id="13331" name="Picture 44" descr="CD348_01_RTL_RP40_Front"/>
          <p:cNvPicPr>
            <a:picLocks noChangeAspect="1" noChangeArrowheads="1"/>
          </p:cNvPicPr>
          <p:nvPr/>
        </p:nvPicPr>
        <p:blipFill>
          <a:blip r:embed="rId4">
            <a:clrChange>
              <a:clrFrom>
                <a:srgbClr val="FFFFFF"/>
              </a:clrFrom>
              <a:clrTo>
                <a:srgbClr val="FFFFFF">
                  <a:alpha val="0"/>
                </a:srgbClr>
              </a:clrTo>
            </a:clrChange>
          </a:blip>
          <a:srcRect l="15218" t="19473" r="15218" b="20000"/>
          <a:stretch>
            <a:fillRect/>
          </a:stretch>
        </p:blipFill>
        <p:spPr bwMode="auto">
          <a:xfrm>
            <a:off x="3563938" y="3867150"/>
            <a:ext cx="1223962" cy="755650"/>
          </a:xfrm>
          <a:prstGeom prst="rect">
            <a:avLst/>
          </a:prstGeom>
          <a:noFill/>
          <a:ln w="9525">
            <a:noFill/>
            <a:miter lim="800000"/>
            <a:headEnd/>
            <a:tailEnd/>
          </a:ln>
        </p:spPr>
      </p:pic>
      <p:sp>
        <p:nvSpPr>
          <p:cNvPr id="13332" name="Rectangle 26"/>
          <p:cNvSpPr>
            <a:spLocks noChangeArrowheads="1"/>
          </p:cNvSpPr>
          <p:nvPr/>
        </p:nvSpPr>
        <p:spPr bwMode="auto">
          <a:xfrm>
            <a:off x="5407025" y="3705225"/>
            <a:ext cx="1393825" cy="954088"/>
          </a:xfrm>
          <a:prstGeom prst="rect">
            <a:avLst/>
          </a:prstGeom>
          <a:noFill/>
          <a:ln w="9525">
            <a:noFill/>
            <a:miter lim="800000"/>
            <a:headEnd/>
            <a:tailEnd/>
          </a:ln>
          <a:effectLst>
            <a:prstShdw prst="shdw17" dist="17961" dir="2700000">
              <a:srgbClr val="858585"/>
            </a:prstShdw>
          </a:effectLst>
        </p:spPr>
        <p:txBody>
          <a:bodyPr wrap="none" lIns="91426" tIns="45714" rIns="91426" bIns="45714" anchor="ctr">
            <a:spAutoFit/>
          </a:bodyPr>
          <a:lstStyle/>
          <a:p>
            <a:pPr eaLnBrk="0" hangingPunct="0"/>
            <a:r>
              <a:rPr lang="en-US" sz="1400" b="1" dirty="0" err="1">
                <a:solidFill>
                  <a:schemeClr val="bg1">
                    <a:lumMod val="50000"/>
                  </a:schemeClr>
                </a:solidFill>
                <a:latin typeface="Frutiger 57Cn"/>
              </a:rPr>
              <a:t>RealPOS</a:t>
            </a:r>
            <a:r>
              <a:rPr lang="en-US" sz="1400" b="1" dirty="0">
                <a:solidFill>
                  <a:schemeClr val="bg1">
                    <a:lumMod val="50000"/>
                  </a:schemeClr>
                </a:solidFill>
                <a:latin typeface="Frutiger 57Cn"/>
              </a:rPr>
              <a:t> 25</a:t>
            </a:r>
            <a:endParaRPr lang="en-US" sz="1000" dirty="0">
              <a:solidFill>
                <a:schemeClr val="bg1">
                  <a:lumMod val="50000"/>
                </a:schemeClr>
              </a:solidFill>
              <a:latin typeface="Frutiger 57Cn"/>
            </a:endParaRPr>
          </a:p>
          <a:p>
            <a:pPr eaLnBrk="0" hangingPunct="0"/>
            <a:r>
              <a:rPr lang="en-US" sz="1200" dirty="0">
                <a:solidFill>
                  <a:schemeClr val="bg1">
                    <a:lumMod val="50000"/>
                  </a:schemeClr>
                </a:solidFill>
                <a:latin typeface="Frutiger 57Cn"/>
              </a:rPr>
              <a:t>Value Touch </a:t>
            </a:r>
          </a:p>
          <a:p>
            <a:pPr eaLnBrk="0" hangingPunct="0">
              <a:buFontTx/>
              <a:buChar char="•"/>
            </a:pPr>
            <a:r>
              <a:rPr lang="en-US" sz="1000" dirty="0">
                <a:solidFill>
                  <a:schemeClr val="bg1">
                    <a:lumMod val="50000"/>
                  </a:schemeClr>
                </a:solidFill>
                <a:latin typeface="Frutiger 57Cn"/>
              </a:rPr>
              <a:t> 15” Resistive Touch</a:t>
            </a:r>
          </a:p>
          <a:p>
            <a:pPr eaLnBrk="0" hangingPunct="0">
              <a:buFontTx/>
              <a:buChar char="•"/>
            </a:pPr>
            <a:r>
              <a:rPr lang="en-US" sz="1000" dirty="0">
                <a:solidFill>
                  <a:schemeClr val="bg1">
                    <a:lumMod val="50000"/>
                  </a:schemeClr>
                </a:solidFill>
                <a:latin typeface="Frutiger 57Cn"/>
              </a:rPr>
              <a:t> Intel Atom N270</a:t>
            </a:r>
          </a:p>
          <a:p>
            <a:pPr eaLnBrk="0" hangingPunct="0"/>
            <a:endParaRPr lang="en-US" sz="1000" b="1" dirty="0">
              <a:solidFill>
                <a:schemeClr val="bg1">
                  <a:lumMod val="50000"/>
                </a:schemeClr>
              </a:solidFill>
              <a:latin typeface="Frutiger 57Cn"/>
            </a:endParaRPr>
          </a:p>
        </p:txBody>
      </p:sp>
      <p:pic>
        <p:nvPicPr>
          <p:cNvPr id="13333" name="Picture 50" descr="Bio-MSR No Shadow"/>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7607300" y="2889250"/>
            <a:ext cx="852488" cy="690563"/>
          </a:xfrm>
          <a:prstGeom prst="rect">
            <a:avLst/>
          </a:prstGeom>
          <a:noFill/>
          <a:ln w="9525">
            <a:noFill/>
            <a:miter lim="800000"/>
            <a:headEnd/>
            <a:tailEnd/>
          </a:ln>
        </p:spPr>
      </p:pic>
      <p:pic>
        <p:nvPicPr>
          <p:cNvPr id="13334" name="Picture 51" descr="Bio-MSR No Shadow"/>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7583488" y="3830638"/>
            <a:ext cx="852487" cy="690562"/>
          </a:xfrm>
          <a:prstGeom prst="rect">
            <a:avLst/>
          </a:prstGeom>
          <a:noFill/>
          <a:ln w="9525">
            <a:noFill/>
            <a:miter lim="800000"/>
            <a:headEnd/>
            <a:tailEnd/>
          </a:ln>
        </p:spPr>
      </p:pic>
      <p:pic>
        <p:nvPicPr>
          <p:cNvPr id="13335" name="Picture 26" descr="CD361_32_RET_RealPOS-82XRT-Modular-Angle"/>
          <p:cNvPicPr>
            <a:picLocks noChangeAspect="1" noChangeArrowheads="1"/>
          </p:cNvPicPr>
          <p:nvPr/>
        </p:nvPicPr>
        <p:blipFill>
          <a:blip r:embed="rId6">
            <a:clrChange>
              <a:clrFrom>
                <a:srgbClr val="F8F8FA"/>
              </a:clrFrom>
              <a:clrTo>
                <a:srgbClr val="F8F8FA">
                  <a:alpha val="0"/>
                </a:srgbClr>
              </a:clrTo>
            </a:clrChange>
          </a:blip>
          <a:srcRect l="7777" t="8122" r="7777" b="32318"/>
          <a:stretch>
            <a:fillRect/>
          </a:stretch>
        </p:blipFill>
        <p:spPr bwMode="auto">
          <a:xfrm>
            <a:off x="3563938" y="1995488"/>
            <a:ext cx="1223962" cy="658812"/>
          </a:xfrm>
          <a:prstGeom prst="rect">
            <a:avLst/>
          </a:prstGeom>
          <a:noFill/>
          <a:ln w="9525">
            <a:noFill/>
            <a:miter lim="800000"/>
            <a:headEnd/>
            <a:tailEnd/>
          </a:ln>
        </p:spPr>
      </p:pic>
    </p:spTree>
    <p:extLst>
      <p:ext uri="{BB962C8B-B14F-4D97-AF65-F5344CB8AC3E}">
        <p14:creationId xmlns:p14="http://schemas.microsoft.com/office/powerpoint/2010/main" val="286577681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4"/>
          <p:cNvSpPr>
            <a:spLocks noChangeArrowheads="1"/>
          </p:cNvSpPr>
          <p:nvPr/>
        </p:nvSpPr>
        <p:spPr bwMode="auto">
          <a:xfrm>
            <a:off x="484188" y="0"/>
            <a:ext cx="7847012" cy="614363"/>
          </a:xfrm>
          <a:prstGeom prst="rect">
            <a:avLst/>
          </a:prstGeom>
          <a:noFill/>
          <a:ln w="9525">
            <a:noFill/>
            <a:miter lim="800000"/>
            <a:headEnd/>
            <a:tailEnd/>
          </a:ln>
        </p:spPr>
        <p:txBody>
          <a:bodyPr lIns="91426" tIns="45714" rIns="91426" bIns="45714" anchor="ctr"/>
          <a:lstStyle/>
          <a:p>
            <a:pPr algn="ctr"/>
            <a:endParaRPr lang="en-US" sz="3000">
              <a:solidFill>
                <a:srgbClr val="FFFFFF"/>
              </a:solidFill>
              <a:latin typeface="Calibri" pitchFamily="34" charset="0"/>
            </a:endParaRPr>
          </a:p>
        </p:txBody>
      </p:sp>
      <p:sp>
        <p:nvSpPr>
          <p:cNvPr id="26" name="Rectangle 25"/>
          <p:cNvSpPr/>
          <p:nvPr/>
        </p:nvSpPr>
        <p:spPr>
          <a:xfrm>
            <a:off x="1482725" y="1614488"/>
            <a:ext cx="7596188" cy="1138237"/>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364" name="TextBox 27"/>
          <p:cNvSpPr txBox="1">
            <a:spLocks noChangeArrowheads="1"/>
          </p:cNvSpPr>
          <p:nvPr/>
        </p:nvSpPr>
        <p:spPr bwMode="auto">
          <a:xfrm>
            <a:off x="611188" y="195263"/>
            <a:ext cx="6840537" cy="696912"/>
          </a:xfrm>
          <a:prstGeom prst="rect">
            <a:avLst/>
          </a:prstGeom>
          <a:noFill/>
          <a:ln w="9525">
            <a:noFill/>
            <a:miter lim="800000"/>
            <a:headEnd/>
            <a:tailEnd/>
          </a:ln>
        </p:spPr>
        <p:txBody>
          <a:bodyPr>
            <a:spAutoFit/>
          </a:bodyPr>
          <a:lstStyle/>
          <a:p>
            <a:pPr>
              <a:lnSpc>
                <a:spcPct val="90000"/>
              </a:lnSpc>
            </a:pPr>
            <a:r>
              <a:rPr lang="en-US" sz="2800" b="1">
                <a:solidFill>
                  <a:srgbClr val="7F7F7F"/>
                </a:solidFill>
                <a:latin typeface="Frutiger 57Cn"/>
                <a:ea typeface="Frutiger 57Cn"/>
                <a:cs typeface="Frutiger 57Cn"/>
              </a:rPr>
              <a:t>NCR REALPOS TERMINAL FAMILY</a:t>
            </a:r>
          </a:p>
          <a:p>
            <a:pPr>
              <a:lnSpc>
                <a:spcPct val="90000"/>
              </a:lnSpc>
            </a:pPr>
            <a:r>
              <a:rPr lang="en-US" sz="1600">
                <a:solidFill>
                  <a:srgbClr val="4DA93A"/>
                </a:solidFill>
                <a:latin typeface="Frutiger 57Cn"/>
                <a:ea typeface="R Frutiger Roman"/>
                <a:cs typeface="R Frutiger Roman"/>
              </a:rPr>
              <a:t>FULLY CONFIGURABLE</a:t>
            </a:r>
          </a:p>
        </p:txBody>
      </p:sp>
      <p:sp>
        <p:nvSpPr>
          <p:cNvPr id="15365" name="AutoShape 29"/>
          <p:cNvSpPr>
            <a:spLocks noChangeArrowheads="1"/>
          </p:cNvSpPr>
          <p:nvPr/>
        </p:nvSpPr>
        <p:spPr bwMode="auto">
          <a:xfrm>
            <a:off x="971550" y="1614488"/>
            <a:ext cx="534988" cy="1138237"/>
          </a:xfrm>
          <a:prstGeom prst="roundRect">
            <a:avLst>
              <a:gd name="adj" fmla="val 0"/>
            </a:avLst>
          </a:prstGeom>
          <a:solidFill>
            <a:srgbClr val="336699"/>
          </a:solidFill>
          <a:ln w="9525">
            <a:noFill/>
            <a:round/>
            <a:headEnd/>
            <a:tailEnd/>
          </a:ln>
        </p:spPr>
        <p:txBody>
          <a:bodyPr wrap="none" lIns="91435" tIns="45718" rIns="91435" bIns="45718" anchor="ctr"/>
          <a:lstStyle/>
          <a:p>
            <a:pPr algn="ctr"/>
            <a:endParaRPr lang="en-US">
              <a:solidFill>
                <a:srgbClr val="FFFFFF"/>
              </a:solidFill>
              <a:latin typeface="Frutiger 57Cn"/>
            </a:endParaRPr>
          </a:p>
        </p:txBody>
      </p:sp>
      <p:sp>
        <p:nvSpPr>
          <p:cNvPr id="15366" name="AutoShape 30"/>
          <p:cNvSpPr>
            <a:spLocks noChangeArrowheads="1"/>
          </p:cNvSpPr>
          <p:nvPr/>
        </p:nvSpPr>
        <p:spPr bwMode="auto">
          <a:xfrm>
            <a:off x="971550" y="2752725"/>
            <a:ext cx="534988" cy="1016000"/>
          </a:xfrm>
          <a:prstGeom prst="roundRect">
            <a:avLst>
              <a:gd name="adj" fmla="val 0"/>
            </a:avLst>
          </a:prstGeom>
          <a:solidFill>
            <a:srgbClr val="E49F11"/>
          </a:solidFill>
          <a:ln w="9525">
            <a:noFill/>
            <a:round/>
            <a:headEnd/>
            <a:tailEnd/>
          </a:ln>
        </p:spPr>
        <p:txBody>
          <a:bodyPr wrap="none" lIns="64008" tIns="32004" rIns="64008" bIns="32004" anchor="ctr"/>
          <a:lstStyle/>
          <a:p>
            <a:pPr defTabSz="639763"/>
            <a:endParaRPr lang="en-US">
              <a:solidFill>
                <a:srgbClr val="FFFFFF"/>
              </a:solidFill>
              <a:latin typeface="Frutiger 57Cn"/>
            </a:endParaRPr>
          </a:p>
        </p:txBody>
      </p:sp>
      <p:sp>
        <p:nvSpPr>
          <p:cNvPr id="15367" name="AutoShape 31"/>
          <p:cNvSpPr>
            <a:spLocks noChangeArrowheads="1"/>
          </p:cNvSpPr>
          <p:nvPr/>
        </p:nvSpPr>
        <p:spPr bwMode="auto">
          <a:xfrm>
            <a:off x="971550" y="3768725"/>
            <a:ext cx="534988" cy="931863"/>
          </a:xfrm>
          <a:prstGeom prst="roundRect">
            <a:avLst>
              <a:gd name="adj" fmla="val 0"/>
            </a:avLst>
          </a:prstGeom>
          <a:solidFill>
            <a:srgbClr val="CC3C19"/>
          </a:solidFill>
          <a:ln w="9525">
            <a:noFill/>
            <a:round/>
            <a:headEnd/>
            <a:tailEnd/>
          </a:ln>
        </p:spPr>
        <p:txBody>
          <a:bodyPr wrap="none" lIns="91435" tIns="45718" rIns="91435" bIns="45718" anchor="ctr"/>
          <a:lstStyle/>
          <a:p>
            <a:pPr marL="342900" indent="-342900" algn="ctr" eaLnBrk="0" hangingPunct="0">
              <a:spcBef>
                <a:spcPct val="25000"/>
              </a:spcBef>
              <a:buClr>
                <a:srgbClr val="00B050"/>
              </a:buClr>
              <a:buFont typeface="Times" pitchFamily="18" charset="0"/>
              <a:buChar char="•"/>
            </a:pPr>
            <a:endParaRPr lang="en-US" sz="2800">
              <a:solidFill>
                <a:srgbClr val="FFFFFF"/>
              </a:solidFill>
              <a:latin typeface="Frutiger 57Cn"/>
              <a:ea typeface="MS PGothic" pitchFamily="34" charset="-128"/>
            </a:endParaRPr>
          </a:p>
        </p:txBody>
      </p:sp>
      <p:sp>
        <p:nvSpPr>
          <p:cNvPr id="15368" name="Text Box 32"/>
          <p:cNvSpPr txBox="1">
            <a:spLocks noChangeArrowheads="1"/>
          </p:cNvSpPr>
          <p:nvPr/>
        </p:nvSpPr>
        <p:spPr bwMode="auto">
          <a:xfrm rot="-5400000">
            <a:off x="904081" y="2075657"/>
            <a:ext cx="658813" cy="304800"/>
          </a:xfrm>
          <a:prstGeom prst="rect">
            <a:avLst/>
          </a:prstGeom>
          <a:noFill/>
          <a:ln w="9525">
            <a:noFill/>
            <a:miter lim="800000"/>
            <a:headEnd/>
            <a:tailEnd/>
          </a:ln>
        </p:spPr>
        <p:txBody>
          <a:bodyPr wrap="none" lIns="91435" tIns="45718" rIns="91435" bIns="45718">
            <a:spAutoFit/>
          </a:bodyPr>
          <a:lstStyle/>
          <a:p>
            <a:pPr eaLnBrk="0" hangingPunct="0"/>
            <a:r>
              <a:rPr lang="en-US" sz="1400" b="1">
                <a:solidFill>
                  <a:srgbClr val="FFFFFF"/>
                </a:solidFill>
                <a:latin typeface="Frutiger 57Cn"/>
              </a:rPr>
              <a:t>BEST</a:t>
            </a:r>
          </a:p>
        </p:txBody>
      </p:sp>
      <p:sp>
        <p:nvSpPr>
          <p:cNvPr id="15369" name="Text Box 33"/>
          <p:cNvSpPr txBox="1">
            <a:spLocks noChangeArrowheads="1"/>
          </p:cNvSpPr>
          <p:nvPr/>
        </p:nvSpPr>
        <p:spPr bwMode="auto">
          <a:xfrm rot="-5400000">
            <a:off x="758825" y="3098800"/>
            <a:ext cx="946150" cy="304800"/>
          </a:xfrm>
          <a:prstGeom prst="rect">
            <a:avLst/>
          </a:prstGeom>
          <a:noFill/>
          <a:ln w="9525">
            <a:noFill/>
            <a:miter lim="800000"/>
            <a:headEnd/>
            <a:tailEnd/>
          </a:ln>
        </p:spPr>
        <p:txBody>
          <a:bodyPr lIns="91435" tIns="45718" rIns="91435" bIns="45718">
            <a:spAutoFit/>
          </a:bodyPr>
          <a:lstStyle/>
          <a:p>
            <a:pPr eaLnBrk="0" hangingPunct="0"/>
            <a:r>
              <a:rPr lang="en-US" sz="1400" b="1">
                <a:solidFill>
                  <a:srgbClr val="FFFFFF"/>
                </a:solidFill>
                <a:latin typeface="Frutiger 57Cn"/>
              </a:rPr>
              <a:t>BETTER</a:t>
            </a:r>
          </a:p>
        </p:txBody>
      </p:sp>
      <p:sp>
        <p:nvSpPr>
          <p:cNvPr id="15370" name="Text Box 34"/>
          <p:cNvSpPr txBox="1">
            <a:spLocks noChangeArrowheads="1"/>
          </p:cNvSpPr>
          <p:nvPr/>
        </p:nvSpPr>
        <p:spPr bwMode="auto">
          <a:xfrm rot="-5400000">
            <a:off x="868362" y="4067176"/>
            <a:ext cx="727075" cy="304800"/>
          </a:xfrm>
          <a:prstGeom prst="rect">
            <a:avLst/>
          </a:prstGeom>
          <a:noFill/>
          <a:ln w="9525">
            <a:noFill/>
            <a:miter lim="800000"/>
            <a:headEnd/>
            <a:tailEnd/>
          </a:ln>
        </p:spPr>
        <p:txBody>
          <a:bodyPr wrap="none" lIns="91435" tIns="45718" rIns="91435" bIns="45718">
            <a:spAutoFit/>
          </a:bodyPr>
          <a:lstStyle/>
          <a:p>
            <a:pPr eaLnBrk="0" hangingPunct="0"/>
            <a:r>
              <a:rPr lang="en-US" sz="1400" b="1">
                <a:solidFill>
                  <a:srgbClr val="FFFFFF"/>
                </a:solidFill>
                <a:latin typeface="Frutiger 57Cn"/>
              </a:rPr>
              <a:t>GOOD</a:t>
            </a:r>
          </a:p>
        </p:txBody>
      </p:sp>
      <p:sp>
        <p:nvSpPr>
          <p:cNvPr id="37" name="Text Box 27"/>
          <p:cNvSpPr txBox="1">
            <a:spLocks noChangeArrowheads="1"/>
          </p:cNvSpPr>
          <p:nvPr/>
        </p:nvSpPr>
        <p:spPr bwMode="auto">
          <a:xfrm>
            <a:off x="3276600" y="1082675"/>
            <a:ext cx="3068638" cy="336550"/>
          </a:xfrm>
          <a:prstGeom prst="rect">
            <a:avLst/>
          </a:prstGeom>
          <a:noFill/>
          <a:ln>
            <a:noFill/>
          </a:ln>
          <a:extLst/>
        </p:spPr>
        <p:txBody>
          <a:bodyPr wrap="none" lIns="91435" tIns="45718" rIns="91435" bIns="45718">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defRPr/>
            </a:pPr>
            <a:r>
              <a:rPr lang="en-US" sz="1600" b="1" dirty="0" smtClean="0">
                <a:solidFill>
                  <a:schemeClr val="bg1">
                    <a:lumMod val="50000"/>
                  </a:schemeClr>
                </a:solidFill>
                <a:latin typeface="Frutiger 57Cn"/>
                <a:cs typeface="+mn-cs"/>
              </a:rPr>
              <a:t>PRODUCT DIFFERENTIATION</a:t>
            </a:r>
            <a:endParaRPr lang="en-US" sz="1600" b="1" dirty="0">
              <a:solidFill>
                <a:schemeClr val="bg1">
                  <a:lumMod val="50000"/>
                </a:schemeClr>
              </a:solidFill>
              <a:latin typeface="Frutiger 57Cn"/>
              <a:cs typeface="+mn-cs"/>
            </a:endParaRPr>
          </a:p>
        </p:txBody>
      </p:sp>
      <p:sp>
        <p:nvSpPr>
          <p:cNvPr id="52" name="AutoShape 39"/>
          <p:cNvSpPr>
            <a:spLocks noChangeArrowheads="1"/>
          </p:cNvSpPr>
          <p:nvPr/>
        </p:nvSpPr>
        <p:spPr bwMode="auto">
          <a:xfrm>
            <a:off x="4435475" y="1895475"/>
            <a:ext cx="457200" cy="457200"/>
          </a:xfrm>
          <a:prstGeom prst="rightArrow">
            <a:avLst>
              <a:gd name="adj1" fmla="val 50000"/>
              <a:gd name="adj2" fmla="val 25000"/>
            </a:avLst>
          </a:prstGeom>
          <a:solidFill>
            <a:srgbClr val="336699"/>
          </a:solidFill>
          <a:ln w="9525">
            <a:noFill/>
            <a:miter lim="800000"/>
            <a:headEnd/>
            <a:tailEnd/>
          </a:ln>
        </p:spPr>
        <p:txBody>
          <a:bodyPr wrap="none" lIns="64008" tIns="32004" rIns="64008" bIns="32004" anchor="ctr"/>
          <a:lstStyle/>
          <a:p>
            <a:pPr defTabSz="639763" fontAlgn="auto">
              <a:spcBef>
                <a:spcPts val="0"/>
              </a:spcBef>
              <a:spcAft>
                <a:spcPts val="0"/>
              </a:spcAft>
              <a:defRPr/>
            </a:pPr>
            <a:endParaRPr lang="en-US" kern="0">
              <a:solidFill>
                <a:srgbClr val="262626"/>
              </a:solidFill>
              <a:latin typeface="Verdana" pitchFamily="34" charset="0"/>
              <a:cs typeface="+mn-cs"/>
            </a:endParaRPr>
          </a:p>
        </p:txBody>
      </p:sp>
      <p:sp>
        <p:nvSpPr>
          <p:cNvPr id="15374" name="Rectangle 15"/>
          <p:cNvSpPr>
            <a:spLocks noChangeArrowheads="1"/>
          </p:cNvSpPr>
          <p:nvPr/>
        </p:nvSpPr>
        <p:spPr bwMode="auto">
          <a:xfrm>
            <a:off x="4927600" y="1779588"/>
            <a:ext cx="3676650" cy="669925"/>
          </a:xfrm>
          <a:prstGeom prst="rect">
            <a:avLst/>
          </a:prstGeom>
          <a:noFill/>
          <a:ln w="9525">
            <a:noFill/>
            <a:miter lim="800000"/>
            <a:headEnd/>
            <a:tailEnd/>
          </a:ln>
          <a:effectLst>
            <a:prstShdw prst="shdw17" dist="17961" dir="2700000">
              <a:srgbClr val="858585"/>
            </a:prstShdw>
          </a:effectLst>
        </p:spPr>
        <p:txBody>
          <a:bodyPr lIns="91426" tIns="45714" rIns="91426" bIns="45714" anchor="ctr">
            <a:spAutoFit/>
          </a:bodyPr>
          <a:lstStyle/>
          <a:p>
            <a:pPr eaLnBrk="0" hangingPunct="0"/>
            <a:r>
              <a:rPr lang="en-US" sz="1400" b="1">
                <a:solidFill>
                  <a:srgbClr val="262626"/>
                </a:solidFill>
                <a:latin typeface="Verdana" pitchFamily="34" charset="0"/>
              </a:rPr>
              <a:t>Extreme Retail Technology</a:t>
            </a:r>
            <a:endParaRPr lang="en-US" sz="1200" b="1" i="1">
              <a:solidFill>
                <a:srgbClr val="262626"/>
              </a:solidFill>
              <a:latin typeface="Verdana" pitchFamily="34" charset="0"/>
            </a:endParaRPr>
          </a:p>
          <a:p>
            <a:pPr eaLnBrk="0" hangingPunct="0"/>
            <a:r>
              <a:rPr lang="en-US" sz="1200" i="1">
                <a:solidFill>
                  <a:srgbClr val="262626"/>
                </a:solidFill>
                <a:latin typeface="Verdana" pitchFamily="34" charset="0"/>
              </a:rPr>
              <a:t>Industry-leading performance, scalability, serviceability and manageability</a:t>
            </a:r>
          </a:p>
        </p:txBody>
      </p:sp>
      <p:sp>
        <p:nvSpPr>
          <p:cNvPr id="15375" name="Rectangle 26"/>
          <p:cNvSpPr>
            <a:spLocks noChangeArrowheads="1"/>
          </p:cNvSpPr>
          <p:nvPr/>
        </p:nvSpPr>
        <p:spPr bwMode="auto">
          <a:xfrm>
            <a:off x="4927600" y="2811280"/>
            <a:ext cx="3305175" cy="892540"/>
          </a:xfrm>
          <a:prstGeom prst="rect">
            <a:avLst/>
          </a:prstGeom>
          <a:noFill/>
          <a:ln w="9525">
            <a:noFill/>
            <a:miter lim="800000"/>
            <a:headEnd/>
            <a:tailEnd/>
          </a:ln>
          <a:effectLst>
            <a:prstShdw prst="shdw17" dist="17961" dir="2700000">
              <a:srgbClr val="858585"/>
            </a:prstShdw>
          </a:effectLst>
        </p:spPr>
        <p:txBody>
          <a:bodyPr lIns="91426" tIns="45714" rIns="91426" bIns="45714" anchor="ctr">
            <a:spAutoFit/>
          </a:bodyPr>
          <a:lstStyle/>
          <a:p>
            <a:pPr eaLnBrk="0" hangingPunct="0"/>
            <a:r>
              <a:rPr lang="en-US" sz="1400" b="1" dirty="0">
                <a:solidFill>
                  <a:schemeClr val="bg1">
                    <a:lumMod val="50000"/>
                  </a:schemeClr>
                </a:solidFill>
                <a:latin typeface="Verdana" pitchFamily="34" charset="0"/>
              </a:rPr>
              <a:t>Small Size,</a:t>
            </a:r>
          </a:p>
          <a:p>
            <a:pPr eaLnBrk="0" hangingPunct="0"/>
            <a:r>
              <a:rPr lang="en-US" sz="1400" b="1" dirty="0">
                <a:solidFill>
                  <a:schemeClr val="bg1">
                    <a:lumMod val="50000"/>
                  </a:schemeClr>
                </a:solidFill>
                <a:latin typeface="Verdana" pitchFamily="34" charset="0"/>
              </a:rPr>
              <a:t>Big Performance, </a:t>
            </a:r>
          </a:p>
          <a:p>
            <a:pPr eaLnBrk="0" hangingPunct="0"/>
            <a:r>
              <a:rPr lang="en-US" sz="1200" i="1" dirty="0">
                <a:solidFill>
                  <a:schemeClr val="bg1">
                    <a:lumMod val="50000"/>
                  </a:schemeClr>
                </a:solidFill>
                <a:latin typeface="Verdana" pitchFamily="34" charset="0"/>
              </a:rPr>
              <a:t>Outstanding performance in an innovative compact design</a:t>
            </a:r>
          </a:p>
        </p:txBody>
      </p:sp>
      <p:sp>
        <p:nvSpPr>
          <p:cNvPr id="15376" name="Rectangle 26"/>
          <p:cNvSpPr>
            <a:spLocks noChangeArrowheads="1"/>
          </p:cNvSpPr>
          <p:nvPr/>
        </p:nvSpPr>
        <p:spPr bwMode="auto">
          <a:xfrm>
            <a:off x="4927600" y="3917847"/>
            <a:ext cx="3082925" cy="646319"/>
          </a:xfrm>
          <a:prstGeom prst="rect">
            <a:avLst/>
          </a:prstGeom>
          <a:noFill/>
          <a:ln w="9525">
            <a:noFill/>
            <a:miter lim="800000"/>
            <a:headEnd/>
            <a:tailEnd/>
          </a:ln>
          <a:effectLst>
            <a:prstShdw prst="shdw17" dist="17961" dir="2700000">
              <a:srgbClr val="858585"/>
            </a:prstShdw>
          </a:effectLst>
        </p:spPr>
        <p:txBody>
          <a:bodyPr lIns="91426" tIns="45714" rIns="91426" bIns="45714" anchor="ctr">
            <a:spAutoFit/>
          </a:bodyPr>
          <a:lstStyle/>
          <a:p>
            <a:pPr eaLnBrk="0" hangingPunct="0"/>
            <a:r>
              <a:rPr lang="en-US" sz="1400" b="1" dirty="0">
                <a:solidFill>
                  <a:schemeClr val="bg1">
                    <a:lumMod val="50000"/>
                  </a:schemeClr>
                </a:solidFill>
                <a:latin typeface="Verdana" pitchFamily="34" charset="0"/>
              </a:rPr>
              <a:t>Superior Value </a:t>
            </a:r>
            <a:endParaRPr lang="en-US" sz="1000" dirty="0">
              <a:solidFill>
                <a:schemeClr val="bg1">
                  <a:lumMod val="50000"/>
                </a:schemeClr>
              </a:solidFill>
              <a:latin typeface="Verdana" pitchFamily="34" charset="0"/>
            </a:endParaRPr>
          </a:p>
          <a:p>
            <a:pPr eaLnBrk="0" hangingPunct="0"/>
            <a:r>
              <a:rPr lang="en-US" sz="1200" i="1" dirty="0">
                <a:solidFill>
                  <a:schemeClr val="bg1">
                    <a:lumMod val="50000"/>
                  </a:schemeClr>
                </a:solidFill>
                <a:latin typeface="Verdana" pitchFamily="34" charset="0"/>
              </a:rPr>
              <a:t>Superior value and reliability</a:t>
            </a:r>
          </a:p>
          <a:p>
            <a:pPr eaLnBrk="0" hangingPunct="0"/>
            <a:endParaRPr lang="en-US" sz="1000" b="1" i="1" dirty="0">
              <a:solidFill>
                <a:schemeClr val="bg1">
                  <a:lumMod val="50000"/>
                </a:schemeClr>
              </a:solidFill>
              <a:latin typeface="Verdana" pitchFamily="34" charset="0"/>
            </a:endParaRPr>
          </a:p>
        </p:txBody>
      </p:sp>
      <p:grpSp>
        <p:nvGrpSpPr>
          <p:cNvPr id="4" name="Group 3"/>
          <p:cNvGrpSpPr/>
          <p:nvPr/>
        </p:nvGrpSpPr>
        <p:grpSpPr>
          <a:xfrm>
            <a:off x="1506538" y="1419225"/>
            <a:ext cx="2714874" cy="3324225"/>
            <a:chOff x="1506538" y="1419225"/>
            <a:chExt cx="2714874" cy="3324225"/>
          </a:xfrm>
        </p:grpSpPr>
        <p:grpSp>
          <p:nvGrpSpPr>
            <p:cNvPr id="2" name="Group 1"/>
            <p:cNvGrpSpPr/>
            <p:nvPr/>
          </p:nvGrpSpPr>
          <p:grpSpPr>
            <a:xfrm>
              <a:off x="1506538" y="1419225"/>
              <a:ext cx="2561406" cy="3324225"/>
              <a:chOff x="1506538" y="1419225"/>
              <a:chExt cx="2561406" cy="3324225"/>
            </a:xfrm>
          </p:grpSpPr>
          <p:pic>
            <p:nvPicPr>
              <p:cNvPr id="15373" name="Picture 2"/>
              <p:cNvPicPr>
                <a:picLocks noChangeAspect="1" noChangeArrowheads="1"/>
              </p:cNvPicPr>
              <p:nvPr/>
            </p:nvPicPr>
            <p:blipFill>
              <a:blip r:embed="rId3"/>
              <a:srcRect/>
              <a:stretch>
                <a:fillRect/>
              </a:stretch>
            </p:blipFill>
            <p:spPr bwMode="auto">
              <a:xfrm>
                <a:off x="1506538" y="1419225"/>
                <a:ext cx="2460625" cy="3324225"/>
              </a:xfrm>
              <a:prstGeom prst="rect">
                <a:avLst/>
              </a:prstGeom>
              <a:noFill/>
              <a:ln w="9525">
                <a:noFill/>
                <a:miter lim="800000"/>
                <a:headEnd/>
                <a:tailEnd/>
              </a:ln>
            </p:spPr>
          </p:pic>
          <p:pic>
            <p:nvPicPr>
              <p:cNvPr id="18" name="Picture 2" descr="C:\Users\jp160023\Documents\Feb 2013 Photo Shoot\82XRT Int Front View.jp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11069" y="1614489"/>
                <a:ext cx="1256875" cy="1077314"/>
              </a:xfrm>
              <a:prstGeom prst="rect">
                <a:avLst/>
              </a:prstGeom>
              <a:noFill/>
              <a:effectLst>
                <a:outerShdw blurRad="50800" dist="50800" dir="5400000" algn="ctr" rotWithShape="0">
                  <a:schemeClr val="bg1"/>
                </a:outerShdw>
              </a:effectLst>
              <a:extLst>
                <a:ext uri="{909E8E84-426E-40DD-AFC4-6F175D3DCCD1}">
                  <a14:hiddenFill xmlns:a14="http://schemas.microsoft.com/office/drawing/2010/main">
                    <a:solidFill>
                      <a:srgbClr val="FFFFFF"/>
                    </a:solidFill>
                  </a14:hiddenFill>
                </a:ext>
              </a:extLst>
            </p:spPr>
          </p:pic>
        </p:grpSp>
        <p:sp>
          <p:nvSpPr>
            <p:cNvPr id="3" name="Rectangle 2"/>
            <p:cNvSpPr/>
            <p:nvPr/>
          </p:nvSpPr>
          <p:spPr>
            <a:xfrm>
              <a:off x="2987824" y="3081337"/>
              <a:ext cx="792088" cy="498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C:\Users\jp160023\Documents\Feb 2013 Photo Shoot\RP40-60 Integrated.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99792" y="2786012"/>
              <a:ext cx="1521620" cy="101441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2987824" y="4017441"/>
              <a:ext cx="792088" cy="498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 descr="C:\Users\jp160023\Documents\Feb 2013 Photo Shoot\RP40-60 Integrated.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90340" y="3717577"/>
              <a:ext cx="1521620" cy="101441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779255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11188" y="195263"/>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a:solidFill>
                  <a:srgbClr val="4DA93A"/>
                </a:solidFill>
                <a:latin typeface="Frutiger 57Cn"/>
                <a:cs typeface="R Frutiger Roman"/>
              </a:rPr>
              <a:t>OVERVIEW</a:t>
            </a:r>
          </a:p>
        </p:txBody>
      </p:sp>
      <p:sp>
        <p:nvSpPr>
          <p:cNvPr id="27650" name="Text Box 2"/>
          <p:cNvSpPr txBox="1">
            <a:spLocks noChangeArrowheads="1"/>
          </p:cNvSpPr>
          <p:nvPr/>
        </p:nvSpPr>
        <p:spPr bwMode="auto">
          <a:xfrm>
            <a:off x="4284663" y="1311275"/>
            <a:ext cx="4724400" cy="2363788"/>
          </a:xfrm>
          <a:prstGeom prst="rect">
            <a:avLst/>
          </a:prstGeom>
          <a:noFill/>
          <a:ln>
            <a:noFill/>
          </a:ln>
          <a:effectLst/>
          <a:extLst/>
        </p:spPr>
        <p:txBody>
          <a:bodyPr>
            <a:spAutoFit/>
          </a:bodyPr>
          <a:lstStyle>
            <a:lvl1pPr marL="174625" indent="-174625"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lnSpc>
                <a:spcPct val="120000"/>
              </a:lnSpc>
              <a:spcBef>
                <a:spcPts val="0"/>
              </a:spcBef>
              <a:spcAft>
                <a:spcPts val="0"/>
              </a:spcAft>
              <a:defRPr/>
            </a:pPr>
            <a:r>
              <a:rPr lang="en-US" b="1" dirty="0">
                <a:solidFill>
                  <a:schemeClr val="bg1">
                    <a:lumMod val="50000"/>
                  </a:schemeClr>
                </a:solidFill>
                <a:latin typeface="Frutiger 57Cn"/>
                <a:ea typeface="Verdana" pitchFamily="34" charset="0"/>
                <a:cs typeface="Verdana" pitchFamily="34" charset="0"/>
              </a:rPr>
              <a:t>EXTREME RETAIL TECHNOLOGY</a:t>
            </a:r>
            <a:endParaRPr lang="en-US" dirty="0">
              <a:solidFill>
                <a:schemeClr val="bg1">
                  <a:lumMod val="50000"/>
                </a:schemeClr>
              </a:solidFill>
              <a:latin typeface="Frutiger 57Cn"/>
              <a:ea typeface="Verdana" pitchFamily="34" charset="0"/>
              <a:cs typeface="Verdana" pitchFamily="34" charset="0"/>
            </a:endParaRPr>
          </a:p>
          <a:p>
            <a:pPr eaLnBrk="1" fontAlgn="auto" hangingPunct="1">
              <a:lnSpc>
                <a:spcPct val="150000"/>
              </a:lnSpc>
              <a:spcBef>
                <a:spcPts val="0"/>
              </a:spcBef>
              <a:spcAft>
                <a:spcPts val="0"/>
              </a:spcAft>
              <a:buFontTx/>
              <a:buChar char="•"/>
              <a:defRPr/>
            </a:pPr>
            <a:r>
              <a:rPr lang="en-US" sz="1400" dirty="0">
                <a:solidFill>
                  <a:schemeClr val="bg1">
                    <a:lumMod val="50000"/>
                  </a:schemeClr>
                </a:solidFill>
                <a:latin typeface="Frutiger 57Cn"/>
                <a:ea typeface="Verdana" pitchFamily="34" charset="0"/>
                <a:cs typeface="Verdana" pitchFamily="34" charset="0"/>
              </a:rPr>
              <a:t>Powerful multipurpose solution</a:t>
            </a:r>
          </a:p>
          <a:p>
            <a:pPr eaLnBrk="1" fontAlgn="auto" hangingPunct="1">
              <a:lnSpc>
                <a:spcPct val="150000"/>
              </a:lnSpc>
              <a:spcBef>
                <a:spcPts val="0"/>
              </a:spcBef>
              <a:spcAft>
                <a:spcPts val="0"/>
              </a:spcAft>
              <a:buFontTx/>
              <a:buChar char="•"/>
              <a:defRPr/>
            </a:pPr>
            <a:r>
              <a:rPr lang="en-US" sz="1400" dirty="0">
                <a:solidFill>
                  <a:schemeClr val="bg1">
                    <a:lumMod val="50000"/>
                  </a:schemeClr>
                </a:solidFill>
                <a:latin typeface="Frutiger 57Cn"/>
                <a:ea typeface="Verdana" pitchFamily="34" charset="0"/>
                <a:cs typeface="Verdana" pitchFamily="34" charset="0"/>
              </a:rPr>
              <a:t>Extreme performance and scalability</a:t>
            </a:r>
          </a:p>
          <a:p>
            <a:pPr eaLnBrk="1" fontAlgn="auto" hangingPunct="1">
              <a:lnSpc>
                <a:spcPct val="150000"/>
              </a:lnSpc>
              <a:spcBef>
                <a:spcPts val="0"/>
              </a:spcBef>
              <a:spcAft>
                <a:spcPts val="0"/>
              </a:spcAft>
              <a:buFontTx/>
              <a:buChar char="•"/>
              <a:defRPr/>
            </a:pPr>
            <a:r>
              <a:rPr lang="en-US" sz="1400" dirty="0">
                <a:solidFill>
                  <a:schemeClr val="bg1">
                    <a:lumMod val="50000"/>
                  </a:schemeClr>
                </a:solidFill>
                <a:latin typeface="Frutiger 57Cn"/>
                <a:ea typeface="Verdana" pitchFamily="34" charset="0"/>
                <a:cs typeface="Verdana" pitchFamily="34" charset="0"/>
              </a:rPr>
              <a:t>Exceptional configuration flexibility</a:t>
            </a:r>
          </a:p>
          <a:p>
            <a:pPr eaLnBrk="1" fontAlgn="auto" hangingPunct="1">
              <a:lnSpc>
                <a:spcPct val="150000"/>
              </a:lnSpc>
              <a:spcBef>
                <a:spcPts val="0"/>
              </a:spcBef>
              <a:spcAft>
                <a:spcPts val="0"/>
              </a:spcAft>
              <a:buFontTx/>
              <a:buChar char="•"/>
              <a:defRPr/>
            </a:pPr>
            <a:r>
              <a:rPr lang="en-US" sz="1400" dirty="0">
                <a:solidFill>
                  <a:schemeClr val="bg1">
                    <a:lumMod val="50000"/>
                  </a:schemeClr>
                </a:solidFill>
                <a:latin typeface="Frutiger 57Cn"/>
                <a:ea typeface="Verdana" pitchFamily="34" charset="0"/>
                <a:cs typeface="Verdana" pitchFamily="34" charset="0"/>
              </a:rPr>
              <a:t>Maximum expansion and connectivity</a:t>
            </a:r>
          </a:p>
          <a:p>
            <a:pPr eaLnBrk="1" fontAlgn="auto" hangingPunct="1">
              <a:lnSpc>
                <a:spcPct val="150000"/>
              </a:lnSpc>
              <a:spcBef>
                <a:spcPts val="0"/>
              </a:spcBef>
              <a:spcAft>
                <a:spcPts val="0"/>
              </a:spcAft>
              <a:buFontTx/>
              <a:buChar char="•"/>
              <a:defRPr/>
            </a:pPr>
            <a:r>
              <a:rPr lang="en-US" sz="1400" dirty="0">
                <a:solidFill>
                  <a:schemeClr val="bg1">
                    <a:lumMod val="50000"/>
                  </a:schemeClr>
                </a:solidFill>
                <a:latin typeface="Frutiger 57Cn"/>
                <a:ea typeface="Verdana" pitchFamily="34" charset="0"/>
                <a:cs typeface="Verdana" pitchFamily="34" charset="0"/>
              </a:rPr>
              <a:t>Purpose built for retail</a:t>
            </a:r>
          </a:p>
          <a:p>
            <a:pPr eaLnBrk="1" fontAlgn="auto" hangingPunct="1">
              <a:lnSpc>
                <a:spcPct val="150000"/>
              </a:lnSpc>
              <a:spcBef>
                <a:spcPts val="0"/>
              </a:spcBef>
              <a:spcAft>
                <a:spcPts val="0"/>
              </a:spcAft>
              <a:buFontTx/>
              <a:buChar char="•"/>
              <a:defRPr/>
            </a:pPr>
            <a:r>
              <a:rPr lang="en-US" sz="1400" dirty="0">
                <a:solidFill>
                  <a:schemeClr val="bg1">
                    <a:lumMod val="50000"/>
                  </a:schemeClr>
                </a:solidFill>
                <a:latin typeface="Frutiger 57Cn"/>
                <a:ea typeface="Verdana" pitchFamily="34" charset="0"/>
                <a:cs typeface="Verdana" pitchFamily="34" charset="0"/>
              </a:rPr>
              <a:t>Industry-leading serviceability</a:t>
            </a:r>
          </a:p>
        </p:txBody>
      </p:sp>
      <p:pic>
        <p:nvPicPr>
          <p:cNvPr id="3074" name="Picture 2" descr="C:\Users\jp160023\Documents\Feb 2013 Photo Shoot\82XRT Int Front View.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970425"/>
            <a:ext cx="3761111" cy="3041485"/>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4"/>
          <p:cNvSpPr>
            <a:spLocks noChangeArrowheads="1"/>
          </p:cNvSpPr>
          <p:nvPr/>
        </p:nvSpPr>
        <p:spPr bwMode="auto">
          <a:xfrm>
            <a:off x="1144588" y="3994251"/>
            <a:ext cx="7343775" cy="696337"/>
          </a:xfrm>
          <a:prstGeom prst="roundRect">
            <a:avLst>
              <a:gd name="adj" fmla="val 12718"/>
            </a:avLst>
          </a:prstGeom>
          <a:solidFill>
            <a:srgbClr val="4DA93A"/>
          </a:solidFill>
          <a:ln w="9525" algn="ctr">
            <a:noFill/>
            <a:round/>
            <a:headEnd/>
            <a:tailEnd/>
          </a:ln>
        </p:spPr>
        <p:txBody>
          <a:bodyPr anchor="ctr">
            <a:spAutoFit/>
          </a:bodyPr>
          <a:lstStyle/>
          <a:p>
            <a:pPr algn="ctr"/>
            <a:r>
              <a:rPr lang="en-US" dirty="0" smtClean="0">
                <a:solidFill>
                  <a:schemeClr val="bg1"/>
                </a:solidFill>
              </a:rPr>
              <a:t>The NCR </a:t>
            </a:r>
            <a:r>
              <a:rPr lang="en-US" dirty="0" err="1">
                <a:solidFill>
                  <a:schemeClr val="bg1"/>
                </a:solidFill>
              </a:rPr>
              <a:t>RealPOS</a:t>
            </a:r>
            <a:r>
              <a:rPr lang="en-US" dirty="0">
                <a:solidFill>
                  <a:schemeClr val="bg1"/>
                </a:solidFill>
              </a:rPr>
              <a:t> </a:t>
            </a:r>
            <a:r>
              <a:rPr lang="en-US" dirty="0" smtClean="0">
                <a:solidFill>
                  <a:schemeClr val="bg1"/>
                </a:solidFill>
              </a:rPr>
              <a:t>82</a:t>
            </a:r>
            <a:r>
              <a:rPr lang="en-US" sz="1600" i="1" dirty="0" smtClean="0">
                <a:solidFill>
                  <a:schemeClr val="bg1"/>
                </a:solidFill>
              </a:rPr>
              <a:t>XRT</a:t>
            </a:r>
            <a:r>
              <a:rPr lang="en-US" dirty="0" smtClean="0">
                <a:solidFill>
                  <a:schemeClr val="bg1"/>
                </a:solidFill>
              </a:rPr>
              <a:t> delivers extreme performance, scalability, serviceability, and manageability</a:t>
            </a:r>
            <a:endParaRPr lang="en-US" dirty="0">
              <a:solidFill>
                <a:schemeClr val="bg1"/>
              </a:solidFill>
            </a:endParaRPr>
          </a:p>
        </p:txBody>
      </p:sp>
    </p:spTree>
    <p:extLst>
      <p:ext uri="{BB962C8B-B14F-4D97-AF65-F5344CB8AC3E}">
        <p14:creationId xmlns:p14="http://schemas.microsoft.com/office/powerpoint/2010/main" val="319378852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501650" y="1428750"/>
            <a:ext cx="8642350" cy="1885950"/>
          </a:xfrm>
          <a:prstGeom prst="rect">
            <a:avLst/>
          </a:prstGeom>
          <a:solidFill>
            <a:schemeClr val="bg1">
              <a:lumMod val="85000"/>
            </a:schemeClr>
          </a:solidFill>
          <a:ln>
            <a:noFill/>
          </a:ln>
          <a:effectLst/>
        </p:spPr>
        <p:txBody>
          <a:bodyPr wrap="none" anchor="ctr"/>
          <a:lstStyle/>
          <a:p>
            <a:pPr algn="ctr" fontAlgn="auto">
              <a:spcBef>
                <a:spcPts val="0"/>
              </a:spcBef>
              <a:spcAft>
                <a:spcPts val="0"/>
              </a:spcAft>
              <a:defRPr/>
            </a:pPr>
            <a:endParaRPr lang="en-US" sz="1600" i="1">
              <a:latin typeface="+mn-lt"/>
              <a:cs typeface="+mn-cs"/>
            </a:endParaRPr>
          </a:p>
        </p:txBody>
      </p:sp>
      <p:sp>
        <p:nvSpPr>
          <p:cNvPr id="36" name="TextBox 35"/>
          <p:cNvSpPr txBox="1"/>
          <p:nvPr/>
        </p:nvSpPr>
        <p:spPr>
          <a:xfrm>
            <a:off x="611188" y="195263"/>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a:solidFill>
                  <a:srgbClr val="4DA93A"/>
                </a:solidFill>
                <a:latin typeface="Frutiger 57Cn"/>
                <a:cs typeface="R Frutiger Roman"/>
              </a:rPr>
              <a:t>POWERFUL MULTIPURPOSE SOLUTION</a:t>
            </a:r>
          </a:p>
        </p:txBody>
      </p:sp>
      <p:sp>
        <p:nvSpPr>
          <p:cNvPr id="19460" name="AutoShape 4" descr="680492720@08062010-36DC"/>
          <p:cNvSpPr>
            <a:spLocks noChangeAspect="1" noChangeArrowheads="1"/>
          </p:cNvSpPr>
          <p:nvPr/>
        </p:nvSpPr>
        <p:spPr bwMode="auto">
          <a:xfrm>
            <a:off x="4419600" y="2114550"/>
            <a:ext cx="304800" cy="228600"/>
          </a:xfrm>
          <a:prstGeom prst="rect">
            <a:avLst/>
          </a:prstGeom>
          <a:noFill/>
          <a:ln w="9525">
            <a:noFill/>
            <a:miter lim="800000"/>
            <a:headEnd/>
            <a:tailEnd/>
          </a:ln>
        </p:spPr>
        <p:txBody>
          <a:bodyPr/>
          <a:lstStyle/>
          <a:p>
            <a:endParaRPr lang="en-US">
              <a:latin typeface="Calibri" pitchFamily="34" charset="0"/>
            </a:endParaRPr>
          </a:p>
        </p:txBody>
      </p:sp>
      <p:sp>
        <p:nvSpPr>
          <p:cNvPr id="19461" name="AutoShape 5" descr="680492720@08062010-36DC"/>
          <p:cNvSpPr>
            <a:spLocks noChangeAspect="1" noChangeArrowheads="1"/>
          </p:cNvSpPr>
          <p:nvPr/>
        </p:nvSpPr>
        <p:spPr bwMode="auto">
          <a:xfrm>
            <a:off x="4419600" y="2114550"/>
            <a:ext cx="304800" cy="228600"/>
          </a:xfrm>
          <a:prstGeom prst="rect">
            <a:avLst/>
          </a:prstGeom>
          <a:noFill/>
          <a:ln w="9525">
            <a:noFill/>
            <a:miter lim="800000"/>
            <a:headEnd/>
            <a:tailEnd/>
          </a:ln>
        </p:spPr>
        <p:txBody>
          <a:bodyPr/>
          <a:lstStyle/>
          <a:p>
            <a:endParaRPr lang="en-US">
              <a:latin typeface="Calibri" pitchFamily="34" charset="0"/>
            </a:endParaRPr>
          </a:p>
        </p:txBody>
      </p:sp>
      <p:sp>
        <p:nvSpPr>
          <p:cNvPr id="29703" name="Text Box 7"/>
          <p:cNvSpPr txBox="1">
            <a:spLocks noChangeArrowheads="1"/>
          </p:cNvSpPr>
          <p:nvPr/>
        </p:nvSpPr>
        <p:spPr bwMode="auto">
          <a:xfrm>
            <a:off x="642938" y="3359150"/>
            <a:ext cx="1981200" cy="276225"/>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auto" hangingPunct="1">
              <a:spcBef>
                <a:spcPts val="0"/>
              </a:spcBef>
              <a:spcAft>
                <a:spcPts val="0"/>
              </a:spcAft>
              <a:defRPr/>
            </a:pPr>
            <a:r>
              <a:rPr lang="en-US" sz="1200" b="1" dirty="0" smtClean="0">
                <a:solidFill>
                  <a:schemeClr val="bg1">
                    <a:lumMod val="50000"/>
                  </a:schemeClr>
                </a:solidFill>
                <a:latin typeface="Frutiger 57Cn"/>
                <a:cs typeface="+mn-cs"/>
              </a:rPr>
              <a:t>POS WORKSTATION</a:t>
            </a:r>
            <a:endParaRPr lang="en-US" sz="1100" dirty="0">
              <a:solidFill>
                <a:schemeClr val="bg1">
                  <a:lumMod val="50000"/>
                </a:schemeClr>
              </a:solidFill>
              <a:latin typeface="Frutiger 57Cn"/>
              <a:cs typeface="+mn-cs"/>
            </a:endParaRPr>
          </a:p>
        </p:txBody>
      </p:sp>
      <p:sp>
        <p:nvSpPr>
          <p:cNvPr id="29704" name="Text Box 8"/>
          <p:cNvSpPr txBox="1">
            <a:spLocks noChangeArrowheads="1"/>
          </p:cNvSpPr>
          <p:nvPr/>
        </p:nvSpPr>
        <p:spPr bwMode="auto">
          <a:xfrm>
            <a:off x="3810000" y="3382963"/>
            <a:ext cx="1447800" cy="277812"/>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auto" hangingPunct="1">
              <a:spcBef>
                <a:spcPts val="0"/>
              </a:spcBef>
              <a:spcAft>
                <a:spcPts val="0"/>
              </a:spcAft>
              <a:defRPr/>
            </a:pPr>
            <a:r>
              <a:rPr lang="en-US" sz="1200" b="1" dirty="0" smtClean="0">
                <a:solidFill>
                  <a:schemeClr val="bg1">
                    <a:lumMod val="50000"/>
                  </a:schemeClr>
                </a:solidFill>
                <a:latin typeface="Frutiger 57Cn"/>
                <a:cs typeface="+mn-cs"/>
              </a:rPr>
              <a:t>SERVER</a:t>
            </a:r>
            <a:endParaRPr lang="en-US" sz="1100" dirty="0">
              <a:solidFill>
                <a:schemeClr val="bg1">
                  <a:lumMod val="50000"/>
                </a:schemeClr>
              </a:solidFill>
              <a:latin typeface="Frutiger 57Cn"/>
              <a:cs typeface="+mn-cs"/>
            </a:endParaRPr>
          </a:p>
        </p:txBody>
      </p:sp>
      <p:sp>
        <p:nvSpPr>
          <p:cNvPr id="29705" name="Text Box 9"/>
          <p:cNvSpPr txBox="1">
            <a:spLocks noChangeArrowheads="1"/>
          </p:cNvSpPr>
          <p:nvPr/>
        </p:nvSpPr>
        <p:spPr bwMode="auto">
          <a:xfrm>
            <a:off x="6443663" y="3363913"/>
            <a:ext cx="2133600" cy="442912"/>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auto" hangingPunct="1">
              <a:spcBef>
                <a:spcPts val="0"/>
              </a:spcBef>
              <a:spcAft>
                <a:spcPts val="0"/>
              </a:spcAft>
              <a:defRPr/>
            </a:pPr>
            <a:r>
              <a:rPr lang="en-US" sz="1200" b="1" dirty="0" smtClean="0">
                <a:solidFill>
                  <a:schemeClr val="bg1">
                    <a:lumMod val="50000"/>
                  </a:schemeClr>
                </a:solidFill>
                <a:latin typeface="Frutiger 57Cn"/>
                <a:cs typeface="+mn-cs"/>
              </a:rPr>
              <a:t> WORKSTATION/SERVER</a:t>
            </a:r>
          </a:p>
          <a:p>
            <a:pPr eaLnBrk="1" fontAlgn="auto" hangingPunct="1">
              <a:spcBef>
                <a:spcPts val="0"/>
              </a:spcBef>
              <a:spcAft>
                <a:spcPts val="0"/>
              </a:spcAft>
              <a:defRPr/>
            </a:pPr>
            <a:endParaRPr lang="en-US" sz="1100" dirty="0">
              <a:solidFill>
                <a:schemeClr val="bg1">
                  <a:lumMod val="50000"/>
                </a:schemeClr>
              </a:solidFill>
              <a:latin typeface="Frutiger 57Cn"/>
              <a:cs typeface="+mn-cs"/>
            </a:endParaRPr>
          </a:p>
        </p:txBody>
      </p:sp>
      <p:sp>
        <p:nvSpPr>
          <p:cNvPr id="19466" name="Line 10"/>
          <p:cNvSpPr>
            <a:spLocks noChangeShapeType="1"/>
          </p:cNvSpPr>
          <p:nvPr/>
        </p:nvSpPr>
        <p:spPr bwMode="auto">
          <a:xfrm>
            <a:off x="3132138" y="1428750"/>
            <a:ext cx="0" cy="2286000"/>
          </a:xfrm>
          <a:prstGeom prst="line">
            <a:avLst/>
          </a:prstGeom>
          <a:noFill/>
          <a:ln w="6350">
            <a:solidFill>
              <a:schemeClr val="tx1"/>
            </a:solidFill>
            <a:round/>
            <a:headEnd/>
            <a:tailEnd/>
          </a:ln>
        </p:spPr>
        <p:txBody>
          <a:bodyPr/>
          <a:lstStyle/>
          <a:p>
            <a:endParaRPr lang="en-US"/>
          </a:p>
        </p:txBody>
      </p:sp>
      <p:sp>
        <p:nvSpPr>
          <p:cNvPr id="19467" name="Line 11"/>
          <p:cNvSpPr>
            <a:spLocks noChangeShapeType="1"/>
          </p:cNvSpPr>
          <p:nvPr/>
        </p:nvSpPr>
        <p:spPr bwMode="auto">
          <a:xfrm>
            <a:off x="6156325" y="1428750"/>
            <a:ext cx="0" cy="2228850"/>
          </a:xfrm>
          <a:prstGeom prst="line">
            <a:avLst/>
          </a:prstGeom>
          <a:noFill/>
          <a:ln w="6350">
            <a:solidFill>
              <a:schemeClr val="tx1"/>
            </a:solidFill>
            <a:round/>
            <a:headEnd/>
            <a:tailEnd/>
          </a:ln>
        </p:spPr>
        <p:txBody>
          <a:bodyPr/>
          <a:lstStyle/>
          <a:p>
            <a:endParaRPr lang="en-US"/>
          </a:p>
        </p:txBody>
      </p:sp>
      <p:sp>
        <p:nvSpPr>
          <p:cNvPr id="19469" name="Line 13"/>
          <p:cNvSpPr>
            <a:spLocks noChangeShapeType="1"/>
          </p:cNvSpPr>
          <p:nvPr/>
        </p:nvSpPr>
        <p:spPr bwMode="auto">
          <a:xfrm flipH="1">
            <a:off x="1687513" y="2228850"/>
            <a:ext cx="76200" cy="514350"/>
          </a:xfrm>
          <a:prstGeom prst="line">
            <a:avLst/>
          </a:prstGeom>
          <a:noFill/>
          <a:ln w="19050">
            <a:solidFill>
              <a:srgbClr val="B2B2B2"/>
            </a:solidFill>
            <a:round/>
            <a:headEnd/>
            <a:tailEnd/>
          </a:ln>
        </p:spPr>
        <p:txBody>
          <a:bodyPr anchor="ctr"/>
          <a:lstStyle/>
          <a:p>
            <a:endParaRPr lang="en-US"/>
          </a:p>
        </p:txBody>
      </p:sp>
      <p:sp>
        <p:nvSpPr>
          <p:cNvPr id="19470" name="Line 14"/>
          <p:cNvSpPr>
            <a:spLocks noChangeShapeType="1"/>
          </p:cNvSpPr>
          <p:nvPr/>
        </p:nvSpPr>
        <p:spPr bwMode="auto">
          <a:xfrm flipH="1" flipV="1">
            <a:off x="1755775" y="2171700"/>
            <a:ext cx="762000" cy="514350"/>
          </a:xfrm>
          <a:prstGeom prst="line">
            <a:avLst/>
          </a:prstGeom>
          <a:noFill/>
          <a:ln w="19050">
            <a:solidFill>
              <a:srgbClr val="B2B2B2"/>
            </a:solidFill>
            <a:round/>
            <a:headEnd/>
            <a:tailEnd/>
          </a:ln>
        </p:spPr>
        <p:txBody>
          <a:bodyPr anchor="ctr"/>
          <a:lstStyle/>
          <a:p>
            <a:endParaRPr lang="en-US"/>
          </a:p>
        </p:txBody>
      </p:sp>
      <p:sp>
        <p:nvSpPr>
          <p:cNvPr id="19471" name="Line 15"/>
          <p:cNvSpPr>
            <a:spLocks noChangeShapeType="1"/>
          </p:cNvSpPr>
          <p:nvPr/>
        </p:nvSpPr>
        <p:spPr bwMode="auto">
          <a:xfrm flipH="1">
            <a:off x="777875" y="2228850"/>
            <a:ext cx="914400" cy="457200"/>
          </a:xfrm>
          <a:prstGeom prst="line">
            <a:avLst/>
          </a:prstGeom>
          <a:noFill/>
          <a:ln w="19050">
            <a:solidFill>
              <a:srgbClr val="969696"/>
            </a:solidFill>
            <a:round/>
            <a:headEnd/>
            <a:tailEnd/>
          </a:ln>
        </p:spPr>
        <p:txBody>
          <a:bodyPr anchor="ctr"/>
          <a:lstStyle/>
          <a:p>
            <a:endParaRPr lang="en-US"/>
          </a:p>
        </p:txBody>
      </p:sp>
      <p:sp>
        <p:nvSpPr>
          <p:cNvPr id="19472" name="Line 16"/>
          <p:cNvSpPr>
            <a:spLocks noChangeShapeType="1"/>
          </p:cNvSpPr>
          <p:nvPr/>
        </p:nvSpPr>
        <p:spPr bwMode="auto">
          <a:xfrm flipH="1">
            <a:off x="4594225" y="2266950"/>
            <a:ext cx="76200" cy="514350"/>
          </a:xfrm>
          <a:prstGeom prst="line">
            <a:avLst/>
          </a:prstGeom>
          <a:noFill/>
          <a:ln w="19050">
            <a:solidFill>
              <a:srgbClr val="B2B2B2"/>
            </a:solidFill>
            <a:round/>
            <a:headEnd/>
            <a:tailEnd/>
          </a:ln>
        </p:spPr>
        <p:txBody>
          <a:bodyPr anchor="ctr"/>
          <a:lstStyle/>
          <a:p>
            <a:endParaRPr lang="en-US"/>
          </a:p>
        </p:txBody>
      </p:sp>
      <p:sp>
        <p:nvSpPr>
          <p:cNvPr id="19473" name="Line 17"/>
          <p:cNvSpPr>
            <a:spLocks noChangeShapeType="1"/>
          </p:cNvSpPr>
          <p:nvPr/>
        </p:nvSpPr>
        <p:spPr bwMode="auto">
          <a:xfrm flipH="1" flipV="1">
            <a:off x="4746625" y="2209800"/>
            <a:ext cx="762000" cy="514350"/>
          </a:xfrm>
          <a:prstGeom prst="line">
            <a:avLst/>
          </a:prstGeom>
          <a:noFill/>
          <a:ln w="19050">
            <a:solidFill>
              <a:srgbClr val="B2B2B2"/>
            </a:solidFill>
            <a:round/>
            <a:headEnd/>
            <a:tailEnd/>
          </a:ln>
        </p:spPr>
        <p:txBody>
          <a:bodyPr anchor="ctr"/>
          <a:lstStyle/>
          <a:p>
            <a:endParaRPr lang="en-US"/>
          </a:p>
        </p:txBody>
      </p:sp>
      <p:sp>
        <p:nvSpPr>
          <p:cNvPr id="19474" name="Line 18"/>
          <p:cNvSpPr>
            <a:spLocks noChangeShapeType="1"/>
          </p:cNvSpPr>
          <p:nvPr/>
        </p:nvSpPr>
        <p:spPr bwMode="auto">
          <a:xfrm flipH="1">
            <a:off x="3679825" y="2266950"/>
            <a:ext cx="914400" cy="457200"/>
          </a:xfrm>
          <a:prstGeom prst="line">
            <a:avLst/>
          </a:prstGeom>
          <a:noFill/>
          <a:ln w="19050">
            <a:solidFill>
              <a:srgbClr val="B2B2B2"/>
            </a:solidFill>
            <a:round/>
            <a:headEnd/>
            <a:tailEnd/>
          </a:ln>
        </p:spPr>
        <p:txBody>
          <a:bodyPr anchor="ctr"/>
          <a:lstStyle/>
          <a:p>
            <a:endParaRPr lang="en-US"/>
          </a:p>
        </p:txBody>
      </p:sp>
      <p:sp>
        <p:nvSpPr>
          <p:cNvPr id="19475" name="Line 19"/>
          <p:cNvSpPr>
            <a:spLocks noChangeShapeType="1"/>
          </p:cNvSpPr>
          <p:nvPr/>
        </p:nvSpPr>
        <p:spPr bwMode="auto">
          <a:xfrm flipH="1" flipV="1">
            <a:off x="7696200" y="2343150"/>
            <a:ext cx="419100" cy="381000"/>
          </a:xfrm>
          <a:prstGeom prst="line">
            <a:avLst/>
          </a:prstGeom>
          <a:noFill/>
          <a:ln w="19050">
            <a:solidFill>
              <a:srgbClr val="B2B2B2"/>
            </a:solidFill>
            <a:round/>
            <a:headEnd/>
            <a:tailEnd/>
          </a:ln>
        </p:spPr>
        <p:txBody>
          <a:bodyPr anchor="ctr"/>
          <a:lstStyle/>
          <a:p>
            <a:endParaRPr lang="en-US"/>
          </a:p>
        </p:txBody>
      </p:sp>
      <p:sp>
        <p:nvSpPr>
          <p:cNvPr id="19476" name="Line 20"/>
          <p:cNvSpPr>
            <a:spLocks noChangeShapeType="1"/>
          </p:cNvSpPr>
          <p:nvPr/>
        </p:nvSpPr>
        <p:spPr bwMode="auto">
          <a:xfrm flipH="1">
            <a:off x="6859588" y="2228850"/>
            <a:ext cx="684212" cy="457200"/>
          </a:xfrm>
          <a:prstGeom prst="line">
            <a:avLst/>
          </a:prstGeom>
          <a:noFill/>
          <a:ln w="19050">
            <a:solidFill>
              <a:srgbClr val="B2B2B2"/>
            </a:solidFill>
            <a:round/>
            <a:headEnd/>
            <a:tailEnd/>
          </a:ln>
        </p:spPr>
        <p:txBody>
          <a:bodyPr anchor="ctr"/>
          <a:lstStyle/>
          <a:p>
            <a:endParaRPr lang="en-US"/>
          </a:p>
        </p:txBody>
      </p:sp>
      <p:sp>
        <p:nvSpPr>
          <p:cNvPr id="19477" name="Oval 21"/>
          <p:cNvSpPr>
            <a:spLocks noChangeArrowheads="1"/>
          </p:cNvSpPr>
          <p:nvPr/>
        </p:nvSpPr>
        <p:spPr bwMode="auto">
          <a:xfrm>
            <a:off x="501650" y="2428875"/>
            <a:ext cx="2546350" cy="657225"/>
          </a:xfrm>
          <a:prstGeom prst="ellipse">
            <a:avLst/>
          </a:prstGeom>
          <a:noFill/>
          <a:ln w="9525" algn="ctr">
            <a:solidFill>
              <a:srgbClr val="FF0000"/>
            </a:solidFill>
            <a:round/>
            <a:headEnd/>
            <a:tailEnd/>
          </a:ln>
        </p:spPr>
        <p:txBody>
          <a:bodyPr wrap="none" anchor="ctr"/>
          <a:lstStyle/>
          <a:p>
            <a:endParaRPr lang="en-US">
              <a:latin typeface="Calibri" pitchFamily="34" charset="0"/>
            </a:endParaRPr>
          </a:p>
        </p:txBody>
      </p:sp>
      <p:sp>
        <p:nvSpPr>
          <p:cNvPr id="19478" name="Oval 23"/>
          <p:cNvSpPr>
            <a:spLocks noChangeArrowheads="1"/>
          </p:cNvSpPr>
          <p:nvPr/>
        </p:nvSpPr>
        <p:spPr bwMode="auto">
          <a:xfrm>
            <a:off x="6615113" y="1635125"/>
            <a:ext cx="2133600" cy="1679575"/>
          </a:xfrm>
          <a:prstGeom prst="ellipse">
            <a:avLst/>
          </a:prstGeom>
          <a:noFill/>
          <a:ln w="9525" algn="ctr">
            <a:solidFill>
              <a:srgbClr val="FF0000"/>
            </a:solidFill>
            <a:round/>
            <a:headEnd/>
            <a:tailEnd/>
          </a:ln>
        </p:spPr>
        <p:txBody>
          <a:bodyPr wrap="none" anchor="ctr"/>
          <a:lstStyle/>
          <a:p>
            <a:endParaRPr lang="en-US">
              <a:latin typeface="Calibri" pitchFamily="34" charset="0"/>
            </a:endParaRPr>
          </a:p>
        </p:txBody>
      </p:sp>
      <p:pic>
        <p:nvPicPr>
          <p:cNvPr id="19479" name="Picture 24" descr="CD361_32_RET_RealPOS-82XRT-Modular-Angle"/>
          <p:cNvPicPr>
            <a:picLocks noChangeAspect="1" noChangeArrowheads="1"/>
          </p:cNvPicPr>
          <p:nvPr/>
        </p:nvPicPr>
        <p:blipFill>
          <a:blip r:embed="rId3">
            <a:clrChange>
              <a:clrFrom>
                <a:srgbClr val="F8F8FA"/>
              </a:clrFrom>
              <a:clrTo>
                <a:srgbClr val="F8F8FA">
                  <a:alpha val="0"/>
                </a:srgbClr>
              </a:clrTo>
            </a:clrChange>
          </a:blip>
          <a:srcRect l="7777" t="8122" r="7777" b="32318"/>
          <a:stretch>
            <a:fillRect/>
          </a:stretch>
        </p:blipFill>
        <p:spPr bwMode="auto">
          <a:xfrm>
            <a:off x="612775" y="2628900"/>
            <a:ext cx="609600" cy="365125"/>
          </a:xfrm>
          <a:prstGeom prst="rect">
            <a:avLst/>
          </a:prstGeom>
          <a:noFill/>
          <a:ln w="9525">
            <a:noFill/>
            <a:miter lim="800000"/>
            <a:headEnd/>
            <a:tailEnd/>
          </a:ln>
        </p:spPr>
      </p:pic>
      <p:pic>
        <p:nvPicPr>
          <p:cNvPr id="19480" name="Picture 25" descr="CD361_35a_RET_RealPOS-82XRT-Modular-Vertical-Stand"/>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603375" y="1714500"/>
            <a:ext cx="349250" cy="685800"/>
          </a:xfrm>
          <a:prstGeom prst="rect">
            <a:avLst/>
          </a:prstGeom>
          <a:noFill/>
          <a:ln w="9525">
            <a:noFill/>
            <a:miter lim="800000"/>
            <a:headEnd/>
            <a:tailEnd/>
          </a:ln>
        </p:spPr>
      </p:pic>
      <p:pic>
        <p:nvPicPr>
          <p:cNvPr id="19481" name="Picture 26" descr="CD361_35a_RET_RealPOS-82XRT-Modular-Vertical-Stand"/>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594225" y="1771650"/>
            <a:ext cx="381000" cy="628650"/>
          </a:xfrm>
          <a:prstGeom prst="rect">
            <a:avLst/>
          </a:prstGeom>
          <a:noFill/>
          <a:ln w="9525">
            <a:noFill/>
            <a:miter lim="800000"/>
            <a:headEnd/>
            <a:tailEnd/>
          </a:ln>
        </p:spPr>
      </p:pic>
      <p:pic>
        <p:nvPicPr>
          <p:cNvPr id="19482" name="Picture 27" descr="CD361_32_RET_RealPOS-82XRT-Modular-Angle"/>
          <p:cNvPicPr>
            <a:picLocks noChangeAspect="1" noChangeArrowheads="1"/>
          </p:cNvPicPr>
          <p:nvPr/>
        </p:nvPicPr>
        <p:blipFill>
          <a:blip r:embed="rId3">
            <a:clrChange>
              <a:clrFrom>
                <a:srgbClr val="F8F8FA"/>
              </a:clrFrom>
              <a:clrTo>
                <a:srgbClr val="F8F8FA">
                  <a:alpha val="0"/>
                </a:srgbClr>
              </a:clrTo>
            </a:clrChange>
          </a:blip>
          <a:srcRect l="7777" t="8122" r="7777" b="32318"/>
          <a:stretch>
            <a:fillRect/>
          </a:stretch>
        </p:blipFill>
        <p:spPr bwMode="auto">
          <a:xfrm>
            <a:off x="1450975" y="2628900"/>
            <a:ext cx="609600" cy="365125"/>
          </a:xfrm>
          <a:prstGeom prst="rect">
            <a:avLst/>
          </a:prstGeom>
          <a:noFill/>
          <a:ln w="9525">
            <a:noFill/>
            <a:miter lim="800000"/>
            <a:headEnd/>
            <a:tailEnd/>
          </a:ln>
        </p:spPr>
      </p:pic>
      <p:pic>
        <p:nvPicPr>
          <p:cNvPr id="19483" name="Picture 28" descr="CD361_32_RET_RealPOS-82XRT-Modular-Angle"/>
          <p:cNvPicPr>
            <a:picLocks noChangeAspect="1" noChangeArrowheads="1"/>
          </p:cNvPicPr>
          <p:nvPr/>
        </p:nvPicPr>
        <p:blipFill>
          <a:blip r:embed="rId3">
            <a:clrChange>
              <a:clrFrom>
                <a:srgbClr val="F8F8FA"/>
              </a:clrFrom>
              <a:clrTo>
                <a:srgbClr val="F8F8FA">
                  <a:alpha val="0"/>
                </a:srgbClr>
              </a:clrTo>
            </a:clrChange>
          </a:blip>
          <a:srcRect l="7777" t="8122" r="7777" b="32318"/>
          <a:stretch>
            <a:fillRect/>
          </a:stretch>
        </p:blipFill>
        <p:spPr bwMode="auto">
          <a:xfrm>
            <a:off x="2365375" y="2628900"/>
            <a:ext cx="609600" cy="365125"/>
          </a:xfrm>
          <a:prstGeom prst="rect">
            <a:avLst/>
          </a:prstGeom>
          <a:noFill/>
          <a:ln w="9525">
            <a:noFill/>
            <a:miter lim="800000"/>
            <a:headEnd/>
            <a:tailEnd/>
          </a:ln>
        </p:spPr>
      </p:pic>
      <p:pic>
        <p:nvPicPr>
          <p:cNvPr id="19484" name="Picture 29" descr="CD361_32_RET_RealPOS-82XRT-Modular-Angle"/>
          <p:cNvPicPr>
            <a:picLocks noChangeAspect="1" noChangeArrowheads="1"/>
          </p:cNvPicPr>
          <p:nvPr/>
        </p:nvPicPr>
        <p:blipFill>
          <a:blip r:embed="rId3">
            <a:clrChange>
              <a:clrFrom>
                <a:srgbClr val="F8F8FA"/>
              </a:clrFrom>
              <a:clrTo>
                <a:srgbClr val="F8F8FA">
                  <a:alpha val="0"/>
                </a:srgbClr>
              </a:clrTo>
            </a:clrChange>
          </a:blip>
          <a:srcRect l="7777" t="8122" r="7777" b="32318"/>
          <a:stretch>
            <a:fillRect/>
          </a:stretch>
        </p:blipFill>
        <p:spPr bwMode="auto">
          <a:xfrm>
            <a:off x="3425825" y="2628900"/>
            <a:ext cx="609600" cy="365125"/>
          </a:xfrm>
          <a:prstGeom prst="rect">
            <a:avLst/>
          </a:prstGeom>
          <a:noFill/>
          <a:ln w="9525">
            <a:noFill/>
            <a:miter lim="800000"/>
            <a:headEnd/>
            <a:tailEnd/>
          </a:ln>
        </p:spPr>
      </p:pic>
      <p:pic>
        <p:nvPicPr>
          <p:cNvPr id="19485" name="Picture 30" descr="CD361_32_RET_RealPOS-82XRT-Modular-Angle"/>
          <p:cNvPicPr>
            <a:picLocks noChangeAspect="1" noChangeArrowheads="1"/>
          </p:cNvPicPr>
          <p:nvPr/>
        </p:nvPicPr>
        <p:blipFill>
          <a:blip r:embed="rId3">
            <a:clrChange>
              <a:clrFrom>
                <a:srgbClr val="F8F8FA"/>
              </a:clrFrom>
              <a:clrTo>
                <a:srgbClr val="F8F8FA">
                  <a:alpha val="0"/>
                </a:srgbClr>
              </a:clrTo>
            </a:clrChange>
          </a:blip>
          <a:srcRect l="7777" t="8122" r="7777" b="32318"/>
          <a:stretch>
            <a:fillRect/>
          </a:stretch>
        </p:blipFill>
        <p:spPr bwMode="auto">
          <a:xfrm>
            <a:off x="4416425" y="2628900"/>
            <a:ext cx="609600" cy="365125"/>
          </a:xfrm>
          <a:prstGeom prst="rect">
            <a:avLst/>
          </a:prstGeom>
          <a:noFill/>
          <a:ln w="9525">
            <a:noFill/>
            <a:miter lim="800000"/>
            <a:headEnd/>
            <a:tailEnd/>
          </a:ln>
        </p:spPr>
      </p:pic>
      <p:pic>
        <p:nvPicPr>
          <p:cNvPr id="19486" name="Picture 31" descr="CD361_32_RET_RealPOS-82XRT-Modular-Angle"/>
          <p:cNvPicPr>
            <a:picLocks noChangeAspect="1" noChangeArrowheads="1"/>
          </p:cNvPicPr>
          <p:nvPr/>
        </p:nvPicPr>
        <p:blipFill>
          <a:blip r:embed="rId3">
            <a:clrChange>
              <a:clrFrom>
                <a:srgbClr val="F8F8FA"/>
              </a:clrFrom>
              <a:clrTo>
                <a:srgbClr val="F8F8FA">
                  <a:alpha val="0"/>
                </a:srgbClr>
              </a:clrTo>
            </a:clrChange>
          </a:blip>
          <a:srcRect l="7777" t="8122" r="7777" b="32318"/>
          <a:stretch>
            <a:fillRect/>
          </a:stretch>
        </p:blipFill>
        <p:spPr bwMode="auto">
          <a:xfrm>
            <a:off x="5330825" y="2628900"/>
            <a:ext cx="609600" cy="365125"/>
          </a:xfrm>
          <a:prstGeom prst="rect">
            <a:avLst/>
          </a:prstGeom>
          <a:noFill/>
          <a:ln w="9525">
            <a:noFill/>
            <a:miter lim="800000"/>
            <a:headEnd/>
            <a:tailEnd/>
          </a:ln>
        </p:spPr>
      </p:pic>
      <p:pic>
        <p:nvPicPr>
          <p:cNvPr id="19487" name="Picture 32" descr="CD361_32_RET_RealPOS-82XRT-Modular-Angle"/>
          <p:cNvPicPr>
            <a:picLocks noChangeAspect="1" noChangeArrowheads="1"/>
          </p:cNvPicPr>
          <p:nvPr/>
        </p:nvPicPr>
        <p:blipFill>
          <a:blip r:embed="rId3">
            <a:clrChange>
              <a:clrFrom>
                <a:srgbClr val="F8F8FA"/>
              </a:clrFrom>
              <a:clrTo>
                <a:srgbClr val="F8F8FA">
                  <a:alpha val="0"/>
                </a:srgbClr>
              </a:clrTo>
            </a:clrChange>
          </a:blip>
          <a:srcRect l="7777" t="8122" r="7777" b="32318"/>
          <a:stretch>
            <a:fillRect/>
          </a:stretch>
        </p:blipFill>
        <p:spPr bwMode="auto">
          <a:xfrm>
            <a:off x="6842125" y="2628900"/>
            <a:ext cx="609600" cy="365125"/>
          </a:xfrm>
          <a:prstGeom prst="rect">
            <a:avLst/>
          </a:prstGeom>
          <a:noFill/>
          <a:ln w="9525">
            <a:noFill/>
            <a:miter lim="800000"/>
            <a:headEnd/>
            <a:tailEnd/>
          </a:ln>
        </p:spPr>
      </p:pic>
      <p:pic>
        <p:nvPicPr>
          <p:cNvPr id="19488" name="Picture 33" descr="CD361_32_RET_RealPOS-82XRT-Modular-Angle"/>
          <p:cNvPicPr>
            <a:picLocks noChangeAspect="1" noChangeArrowheads="1"/>
          </p:cNvPicPr>
          <p:nvPr/>
        </p:nvPicPr>
        <p:blipFill>
          <a:blip r:embed="rId3">
            <a:clrChange>
              <a:clrFrom>
                <a:srgbClr val="F8F8FA"/>
              </a:clrFrom>
              <a:clrTo>
                <a:srgbClr val="F8F8FA">
                  <a:alpha val="0"/>
                </a:srgbClr>
              </a:clrTo>
            </a:clrChange>
          </a:blip>
          <a:srcRect l="7777" t="8122" r="7777" b="32318"/>
          <a:stretch>
            <a:fillRect/>
          </a:stretch>
        </p:blipFill>
        <p:spPr bwMode="auto">
          <a:xfrm>
            <a:off x="7812088" y="2643188"/>
            <a:ext cx="609600" cy="365125"/>
          </a:xfrm>
          <a:prstGeom prst="rect">
            <a:avLst/>
          </a:prstGeom>
          <a:noFill/>
          <a:ln w="9525">
            <a:noFill/>
            <a:miter lim="800000"/>
            <a:headEnd/>
            <a:tailEnd/>
          </a:ln>
        </p:spPr>
      </p:pic>
      <p:sp>
        <p:nvSpPr>
          <p:cNvPr id="2" name="Rectangle 1"/>
          <p:cNvSpPr/>
          <p:nvPr/>
        </p:nvSpPr>
        <p:spPr>
          <a:xfrm>
            <a:off x="1450975" y="1563688"/>
            <a:ext cx="744538" cy="17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7" name="Rectangle 36"/>
          <p:cNvSpPr/>
          <p:nvPr/>
        </p:nvSpPr>
        <p:spPr>
          <a:xfrm>
            <a:off x="4427538" y="1608138"/>
            <a:ext cx="744537" cy="17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492" name="Oval 22"/>
          <p:cNvSpPr>
            <a:spLocks noChangeArrowheads="1"/>
          </p:cNvSpPr>
          <p:nvPr/>
        </p:nvSpPr>
        <p:spPr bwMode="auto">
          <a:xfrm>
            <a:off x="4225925" y="1714500"/>
            <a:ext cx="1066800" cy="800100"/>
          </a:xfrm>
          <a:prstGeom prst="ellipse">
            <a:avLst/>
          </a:prstGeom>
          <a:noFill/>
          <a:ln w="9525" algn="ctr">
            <a:solidFill>
              <a:srgbClr val="FF0000"/>
            </a:solidFill>
            <a:round/>
            <a:headEnd/>
            <a:tailEnd/>
          </a:ln>
        </p:spPr>
        <p:txBody>
          <a:bodyPr wrap="none" anchor="ctr"/>
          <a:lstStyle/>
          <a:p>
            <a:endParaRPr lang="en-US">
              <a:latin typeface="Calibri" pitchFamily="34" charset="0"/>
            </a:endParaRPr>
          </a:p>
        </p:txBody>
      </p:sp>
      <p:pic>
        <p:nvPicPr>
          <p:cNvPr id="5122" name="Picture 2" descr="C:\Users\jp160023\Documents\Feb 2013 Photo Shoot\82XRT Int Front View.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22689" y="1597546"/>
            <a:ext cx="1293727" cy="1046212"/>
          </a:xfrm>
          <a:prstGeom prst="rect">
            <a:avLst/>
          </a:prstGeom>
          <a:noFill/>
          <a:extLst>
            <a:ext uri="{909E8E84-426E-40DD-AFC4-6F175D3DCCD1}">
              <a14:hiddenFill xmlns:a14="http://schemas.microsoft.com/office/drawing/2010/main">
                <a:solidFill>
                  <a:srgbClr val="FFFFFF"/>
                </a:solidFill>
              </a14:hiddenFill>
            </a:ext>
          </a:extLst>
        </p:spPr>
      </p:pic>
      <p:sp>
        <p:nvSpPr>
          <p:cNvPr id="38" name="AutoShape 4"/>
          <p:cNvSpPr>
            <a:spLocks noChangeArrowheads="1"/>
          </p:cNvSpPr>
          <p:nvPr/>
        </p:nvSpPr>
        <p:spPr bwMode="auto">
          <a:xfrm>
            <a:off x="1273195" y="3806825"/>
            <a:ext cx="7343775" cy="994767"/>
          </a:xfrm>
          <a:prstGeom prst="roundRect">
            <a:avLst>
              <a:gd name="adj" fmla="val 12718"/>
            </a:avLst>
          </a:prstGeom>
          <a:solidFill>
            <a:srgbClr val="4DA93A"/>
          </a:solidFill>
          <a:ln w="9525" algn="ctr">
            <a:noFill/>
            <a:round/>
            <a:headEnd/>
            <a:tailEnd/>
          </a:ln>
        </p:spPr>
        <p:txBody>
          <a:bodyPr anchor="ctr">
            <a:spAutoFit/>
          </a:bodyPr>
          <a:lstStyle/>
          <a:p>
            <a:pPr algn="ctr"/>
            <a:r>
              <a:rPr lang="en-US" dirty="0" smtClean="0">
                <a:solidFill>
                  <a:schemeClr val="bg1"/>
                </a:solidFill>
              </a:rPr>
              <a:t>The NCR </a:t>
            </a:r>
            <a:r>
              <a:rPr lang="en-US" dirty="0" err="1">
                <a:solidFill>
                  <a:schemeClr val="bg1"/>
                </a:solidFill>
              </a:rPr>
              <a:t>RealPOS</a:t>
            </a:r>
            <a:r>
              <a:rPr lang="en-US" dirty="0">
                <a:solidFill>
                  <a:schemeClr val="bg1"/>
                </a:solidFill>
              </a:rPr>
              <a:t> </a:t>
            </a:r>
            <a:r>
              <a:rPr lang="en-US" dirty="0" smtClean="0">
                <a:solidFill>
                  <a:schemeClr val="bg1"/>
                </a:solidFill>
              </a:rPr>
              <a:t>82XRT is a powerful and flexible technology platform designed to reduce support costs with extended lifecycle and advanced serviceability features</a:t>
            </a:r>
            <a:endParaRPr lang="en-US" dirty="0">
              <a:solidFill>
                <a:schemeClr val="bg1"/>
              </a:solidFill>
            </a:endParaRPr>
          </a:p>
        </p:txBody>
      </p:sp>
      <p:sp>
        <p:nvSpPr>
          <p:cNvPr id="39" name="AutoShape 4"/>
          <p:cNvSpPr>
            <a:spLocks noChangeArrowheads="1"/>
          </p:cNvSpPr>
          <p:nvPr/>
        </p:nvSpPr>
        <p:spPr bwMode="auto">
          <a:xfrm>
            <a:off x="1273194" y="3806825"/>
            <a:ext cx="7343775" cy="994767"/>
          </a:xfrm>
          <a:prstGeom prst="roundRect">
            <a:avLst>
              <a:gd name="adj" fmla="val 12718"/>
            </a:avLst>
          </a:prstGeom>
          <a:solidFill>
            <a:srgbClr val="4DA93A"/>
          </a:solidFill>
          <a:ln w="9525" algn="ctr">
            <a:noFill/>
            <a:round/>
            <a:headEnd/>
            <a:tailEnd/>
          </a:ln>
        </p:spPr>
        <p:txBody>
          <a:bodyPr anchor="ctr">
            <a:spAutoFit/>
          </a:bodyPr>
          <a:lstStyle/>
          <a:p>
            <a:pPr algn="ctr"/>
            <a:r>
              <a:rPr lang="en-US" dirty="0" smtClean="0">
                <a:solidFill>
                  <a:schemeClr val="bg1"/>
                </a:solidFill>
              </a:rPr>
              <a:t>The NCR </a:t>
            </a:r>
            <a:r>
              <a:rPr lang="en-US" dirty="0" err="1">
                <a:solidFill>
                  <a:schemeClr val="bg1"/>
                </a:solidFill>
              </a:rPr>
              <a:t>RealPOS</a:t>
            </a:r>
            <a:r>
              <a:rPr lang="en-US" dirty="0">
                <a:solidFill>
                  <a:schemeClr val="bg1"/>
                </a:solidFill>
              </a:rPr>
              <a:t> </a:t>
            </a:r>
            <a:r>
              <a:rPr lang="en-US" dirty="0" smtClean="0">
                <a:solidFill>
                  <a:schemeClr val="bg1"/>
                </a:solidFill>
              </a:rPr>
              <a:t>82</a:t>
            </a:r>
            <a:r>
              <a:rPr lang="en-US" sz="1600" i="1" dirty="0" smtClean="0">
                <a:solidFill>
                  <a:schemeClr val="bg1"/>
                </a:solidFill>
              </a:rPr>
              <a:t>XRT</a:t>
            </a:r>
            <a:r>
              <a:rPr lang="en-US" dirty="0" smtClean="0">
                <a:solidFill>
                  <a:schemeClr val="bg1"/>
                </a:solidFill>
              </a:rPr>
              <a:t> is a powerful and flexible technology platform designed to reduce support costs with extended lifecycle and advanced serviceability features</a:t>
            </a:r>
            <a:endParaRPr lang="en-US" dirty="0">
              <a:solidFill>
                <a:schemeClr val="bg1"/>
              </a:solidFill>
            </a:endParaRPr>
          </a:p>
        </p:txBody>
      </p:sp>
    </p:spTree>
    <p:extLst>
      <p:ext uri="{BB962C8B-B14F-4D97-AF65-F5344CB8AC3E}">
        <p14:creationId xmlns:p14="http://schemas.microsoft.com/office/powerpoint/2010/main" val="154375103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11188" y="1485900"/>
            <a:ext cx="8532812" cy="1828800"/>
          </a:xfrm>
          <a:prstGeom prst="rect">
            <a:avLst/>
          </a:prstGeom>
          <a:solidFill>
            <a:schemeClr val="bg1">
              <a:lumMod val="85000"/>
            </a:schemeClr>
          </a:solidFill>
          <a:ln>
            <a:noFill/>
          </a:ln>
          <a:effectLst/>
        </p:spPr>
        <p:txBody>
          <a:bodyPr wrap="none" anchor="ctr"/>
          <a:lstStyle/>
          <a:p>
            <a:pPr fontAlgn="auto">
              <a:spcBef>
                <a:spcPts val="0"/>
              </a:spcBef>
              <a:spcAft>
                <a:spcPts val="0"/>
              </a:spcAft>
              <a:defRPr/>
            </a:pPr>
            <a:endParaRPr lang="en-US">
              <a:latin typeface="+mn-lt"/>
              <a:cs typeface="+mn-cs"/>
            </a:endParaRPr>
          </a:p>
        </p:txBody>
      </p:sp>
      <p:sp>
        <p:nvSpPr>
          <p:cNvPr id="21506" name="AutoShape 4" descr="680492720@08062010-36DC"/>
          <p:cNvSpPr>
            <a:spLocks noChangeAspect="1" noChangeArrowheads="1"/>
          </p:cNvSpPr>
          <p:nvPr/>
        </p:nvSpPr>
        <p:spPr bwMode="auto">
          <a:xfrm>
            <a:off x="4419600" y="2171700"/>
            <a:ext cx="304800" cy="228600"/>
          </a:xfrm>
          <a:prstGeom prst="rect">
            <a:avLst/>
          </a:prstGeom>
          <a:noFill/>
          <a:ln w="9525">
            <a:noFill/>
            <a:miter lim="800000"/>
            <a:headEnd/>
            <a:tailEnd/>
          </a:ln>
        </p:spPr>
        <p:txBody>
          <a:bodyPr/>
          <a:lstStyle/>
          <a:p>
            <a:endParaRPr lang="en-US">
              <a:latin typeface="Calibri" pitchFamily="34" charset="0"/>
            </a:endParaRPr>
          </a:p>
        </p:txBody>
      </p:sp>
      <p:sp>
        <p:nvSpPr>
          <p:cNvPr id="21507" name="AutoShape 5" descr="680492720@08062010-36DC"/>
          <p:cNvSpPr>
            <a:spLocks noChangeAspect="1" noChangeArrowheads="1"/>
          </p:cNvSpPr>
          <p:nvPr/>
        </p:nvSpPr>
        <p:spPr bwMode="auto">
          <a:xfrm>
            <a:off x="4419600" y="2171700"/>
            <a:ext cx="304800" cy="228600"/>
          </a:xfrm>
          <a:prstGeom prst="rect">
            <a:avLst/>
          </a:prstGeom>
          <a:noFill/>
          <a:ln w="9525">
            <a:noFill/>
            <a:miter lim="800000"/>
            <a:headEnd/>
            <a:tailEnd/>
          </a:ln>
        </p:spPr>
        <p:txBody>
          <a:bodyPr/>
          <a:lstStyle/>
          <a:p>
            <a:endParaRPr lang="en-US">
              <a:latin typeface="Calibri" pitchFamily="34" charset="0"/>
            </a:endParaRPr>
          </a:p>
        </p:txBody>
      </p:sp>
      <p:sp>
        <p:nvSpPr>
          <p:cNvPr id="21508" name="AutoShape 6" descr="680492720@08062010-36DC"/>
          <p:cNvSpPr>
            <a:spLocks noChangeAspect="1" noChangeArrowheads="1"/>
          </p:cNvSpPr>
          <p:nvPr/>
        </p:nvSpPr>
        <p:spPr bwMode="auto">
          <a:xfrm>
            <a:off x="4419600" y="2171700"/>
            <a:ext cx="304800" cy="228600"/>
          </a:xfrm>
          <a:prstGeom prst="rect">
            <a:avLst/>
          </a:prstGeom>
          <a:noFill/>
          <a:ln w="9525">
            <a:noFill/>
            <a:miter lim="800000"/>
            <a:headEnd/>
            <a:tailEnd/>
          </a:ln>
        </p:spPr>
        <p:txBody>
          <a:bodyPr/>
          <a:lstStyle/>
          <a:p>
            <a:endParaRPr lang="en-US">
              <a:latin typeface="Calibri" pitchFamily="34" charset="0"/>
            </a:endParaRPr>
          </a:p>
        </p:txBody>
      </p:sp>
      <p:sp>
        <p:nvSpPr>
          <p:cNvPr id="30728" name="Text Box 8"/>
          <p:cNvSpPr txBox="1">
            <a:spLocks noChangeArrowheads="1"/>
          </p:cNvSpPr>
          <p:nvPr/>
        </p:nvSpPr>
        <p:spPr bwMode="auto">
          <a:xfrm>
            <a:off x="511175" y="3371850"/>
            <a:ext cx="2438488" cy="892552"/>
          </a:xfrm>
          <a:prstGeom prst="rect">
            <a:avLst/>
          </a:prstGeom>
          <a:noFill/>
          <a:ln>
            <a:noFill/>
          </a:ln>
          <a:effectLs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defRPr/>
            </a:pPr>
            <a:r>
              <a:rPr lang="en-US" sz="1400" b="1" dirty="0">
                <a:solidFill>
                  <a:schemeClr val="bg1">
                    <a:lumMod val="50000"/>
                  </a:schemeClr>
                </a:solidFill>
                <a:latin typeface="Verdana" pitchFamily="34" charset="0"/>
                <a:ea typeface="Verdana" pitchFamily="34" charset="0"/>
                <a:cs typeface="Verdana" pitchFamily="34" charset="0"/>
              </a:rPr>
              <a:t>Modular Configuration</a:t>
            </a:r>
          </a:p>
          <a:p>
            <a:pPr eaLnBrk="1" fontAlgn="auto" hangingPunct="1">
              <a:spcBef>
                <a:spcPts val="0"/>
              </a:spcBef>
              <a:spcAft>
                <a:spcPts val="0"/>
              </a:spcAft>
              <a:buFontTx/>
              <a:buChar char="•"/>
              <a:defRPr/>
            </a:pPr>
            <a:r>
              <a:rPr lang="en-US" sz="1400" dirty="0">
                <a:solidFill>
                  <a:schemeClr val="bg1">
                    <a:lumMod val="50000"/>
                  </a:schemeClr>
                </a:solidFill>
                <a:latin typeface="Verdana" pitchFamily="34" charset="0"/>
                <a:ea typeface="Verdana" pitchFamily="34" charset="0"/>
                <a:cs typeface="Verdana" pitchFamily="34" charset="0"/>
              </a:rPr>
              <a:t> </a:t>
            </a:r>
            <a:r>
              <a:rPr lang="en-US" sz="1200" dirty="0">
                <a:solidFill>
                  <a:schemeClr val="bg1">
                    <a:lumMod val="50000"/>
                  </a:schemeClr>
                </a:solidFill>
                <a:latin typeface="Verdana" pitchFamily="34" charset="0"/>
                <a:ea typeface="Verdana" pitchFamily="34" charset="0"/>
                <a:cs typeface="Verdana" pitchFamily="34" charset="0"/>
              </a:rPr>
              <a:t>For horizontal placement</a:t>
            </a:r>
          </a:p>
          <a:p>
            <a:pPr eaLnBrk="1" fontAlgn="auto" hangingPunct="1">
              <a:spcBef>
                <a:spcPts val="0"/>
              </a:spcBef>
              <a:spcAft>
                <a:spcPts val="0"/>
              </a:spcAft>
              <a:defRPr/>
            </a:pPr>
            <a:r>
              <a:rPr lang="en-US" sz="1200" dirty="0">
                <a:solidFill>
                  <a:schemeClr val="bg1">
                    <a:lumMod val="50000"/>
                  </a:schemeClr>
                </a:solidFill>
                <a:latin typeface="Verdana" pitchFamily="34" charset="0"/>
                <a:ea typeface="Verdana" pitchFamily="34" charset="0"/>
                <a:cs typeface="Verdana" pitchFamily="34" charset="0"/>
              </a:rPr>
              <a:t> -  Beneath the counter</a:t>
            </a:r>
          </a:p>
          <a:p>
            <a:pPr eaLnBrk="1" fontAlgn="auto" hangingPunct="1">
              <a:spcBef>
                <a:spcPts val="0"/>
              </a:spcBef>
              <a:spcAft>
                <a:spcPts val="0"/>
              </a:spcAft>
              <a:defRPr/>
            </a:pPr>
            <a:r>
              <a:rPr lang="en-US" sz="1200" dirty="0">
                <a:solidFill>
                  <a:schemeClr val="bg1">
                    <a:lumMod val="50000"/>
                  </a:schemeClr>
                </a:solidFill>
                <a:latin typeface="Verdana" pitchFamily="34" charset="0"/>
                <a:ea typeface="Verdana" pitchFamily="34" charset="0"/>
                <a:cs typeface="Verdana" pitchFamily="34" charset="0"/>
              </a:rPr>
              <a:t> -  Above the counter</a:t>
            </a:r>
          </a:p>
        </p:txBody>
      </p:sp>
      <p:sp>
        <p:nvSpPr>
          <p:cNvPr id="30729" name="Text Box 9"/>
          <p:cNvSpPr txBox="1">
            <a:spLocks noChangeArrowheads="1"/>
          </p:cNvSpPr>
          <p:nvPr/>
        </p:nvSpPr>
        <p:spPr bwMode="auto">
          <a:xfrm>
            <a:off x="3423684" y="3371850"/>
            <a:ext cx="2977116" cy="861774"/>
          </a:xfrm>
          <a:prstGeom prst="rect">
            <a:avLst/>
          </a:prstGeom>
          <a:noFill/>
          <a:ln>
            <a:noFill/>
          </a:ln>
          <a:effectLs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defRPr/>
            </a:pPr>
            <a:r>
              <a:rPr lang="en-US" sz="1400" b="1" dirty="0">
                <a:solidFill>
                  <a:schemeClr val="bg1">
                    <a:lumMod val="50000"/>
                  </a:schemeClr>
                </a:solidFill>
                <a:latin typeface="Verdana" pitchFamily="34" charset="0"/>
                <a:ea typeface="Verdana" pitchFamily="34" charset="0"/>
                <a:cs typeface="Verdana" pitchFamily="34" charset="0"/>
              </a:rPr>
              <a:t>Integrated Configuration</a:t>
            </a:r>
          </a:p>
          <a:p>
            <a:pPr eaLnBrk="1" fontAlgn="auto" hangingPunct="1">
              <a:spcBef>
                <a:spcPts val="0"/>
              </a:spcBef>
              <a:spcAft>
                <a:spcPts val="0"/>
              </a:spcAft>
              <a:buFontTx/>
              <a:buChar char="•"/>
              <a:defRPr/>
            </a:pPr>
            <a:r>
              <a:rPr lang="en-US" sz="1200" dirty="0">
                <a:solidFill>
                  <a:schemeClr val="bg1">
                    <a:lumMod val="50000"/>
                  </a:schemeClr>
                </a:solidFill>
                <a:latin typeface="Verdana" pitchFamily="34" charset="0"/>
                <a:ea typeface="Verdana" pitchFamily="34" charset="0"/>
                <a:cs typeface="Verdana" pitchFamily="34" charset="0"/>
              </a:rPr>
              <a:t>  Unified appearance</a:t>
            </a:r>
          </a:p>
          <a:p>
            <a:pPr eaLnBrk="1" fontAlgn="auto" hangingPunct="1">
              <a:spcBef>
                <a:spcPts val="0"/>
              </a:spcBef>
              <a:spcAft>
                <a:spcPts val="0"/>
              </a:spcAft>
              <a:buFontTx/>
              <a:buChar char="•"/>
              <a:defRPr/>
            </a:pPr>
            <a:r>
              <a:rPr lang="en-US" sz="1200" dirty="0">
                <a:solidFill>
                  <a:schemeClr val="bg1">
                    <a:lumMod val="50000"/>
                  </a:schemeClr>
                </a:solidFill>
                <a:latin typeface="Verdana" pitchFamily="34" charset="0"/>
                <a:ea typeface="Verdana" pitchFamily="34" charset="0"/>
                <a:cs typeface="Verdana" pitchFamily="34" charset="0"/>
              </a:rPr>
              <a:t>  Integrates terminal with </a:t>
            </a:r>
          </a:p>
          <a:p>
            <a:pPr eaLnBrk="1" fontAlgn="auto" hangingPunct="1">
              <a:spcBef>
                <a:spcPts val="0"/>
              </a:spcBef>
              <a:spcAft>
                <a:spcPts val="0"/>
              </a:spcAft>
              <a:defRPr/>
            </a:pPr>
            <a:r>
              <a:rPr lang="en-US" sz="1200" dirty="0">
                <a:solidFill>
                  <a:schemeClr val="bg1">
                    <a:lumMod val="50000"/>
                  </a:schemeClr>
                </a:solidFill>
                <a:latin typeface="Verdana" pitchFamily="34" charset="0"/>
                <a:ea typeface="Verdana" pitchFamily="34" charset="0"/>
                <a:cs typeface="Verdana" pitchFamily="34" charset="0"/>
              </a:rPr>
              <a:t>   peripherals</a:t>
            </a:r>
          </a:p>
        </p:txBody>
      </p:sp>
      <p:sp>
        <p:nvSpPr>
          <p:cNvPr id="30730" name="Text Box 10"/>
          <p:cNvSpPr txBox="1">
            <a:spLocks noChangeArrowheads="1"/>
          </p:cNvSpPr>
          <p:nvPr/>
        </p:nvSpPr>
        <p:spPr bwMode="auto">
          <a:xfrm>
            <a:off x="7010400" y="3371850"/>
            <a:ext cx="2133600" cy="1077913"/>
          </a:xfrm>
          <a:prstGeom prst="rect">
            <a:avLst/>
          </a:prstGeom>
          <a:noFill/>
          <a:ln>
            <a:noFill/>
          </a:ln>
          <a:effectLs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auto" hangingPunct="1">
              <a:spcBef>
                <a:spcPts val="0"/>
              </a:spcBef>
              <a:spcAft>
                <a:spcPts val="0"/>
              </a:spcAft>
              <a:defRPr/>
            </a:pPr>
            <a:r>
              <a:rPr lang="en-US" sz="1400" b="1" dirty="0">
                <a:solidFill>
                  <a:schemeClr val="bg1">
                    <a:lumMod val="50000"/>
                  </a:schemeClr>
                </a:solidFill>
                <a:latin typeface="Frutiger 57Cn"/>
                <a:cs typeface="+mn-cs"/>
              </a:rPr>
              <a:t>Vertical Mount</a:t>
            </a:r>
          </a:p>
          <a:p>
            <a:pPr eaLnBrk="1" fontAlgn="auto" hangingPunct="1">
              <a:spcBef>
                <a:spcPts val="0"/>
              </a:spcBef>
              <a:spcAft>
                <a:spcPts val="0"/>
              </a:spcAft>
              <a:buFontTx/>
              <a:buChar char="•"/>
              <a:defRPr/>
            </a:pPr>
            <a:r>
              <a:rPr lang="en-US" sz="1400" dirty="0">
                <a:solidFill>
                  <a:schemeClr val="bg1">
                    <a:lumMod val="50000"/>
                  </a:schemeClr>
                </a:solidFill>
                <a:latin typeface="Frutiger 57Cn"/>
                <a:cs typeface="+mn-cs"/>
              </a:rPr>
              <a:t> </a:t>
            </a:r>
            <a:r>
              <a:rPr lang="en-US" sz="1200" dirty="0">
                <a:solidFill>
                  <a:schemeClr val="bg1">
                    <a:lumMod val="50000"/>
                  </a:schemeClr>
                </a:solidFill>
                <a:latin typeface="Frutiger 57Cn"/>
                <a:cs typeface="+mn-cs"/>
              </a:rPr>
              <a:t>For upright orientation</a:t>
            </a:r>
          </a:p>
          <a:p>
            <a:pPr eaLnBrk="1" fontAlgn="auto" hangingPunct="1">
              <a:spcBef>
                <a:spcPts val="0"/>
              </a:spcBef>
              <a:spcAft>
                <a:spcPts val="0"/>
              </a:spcAft>
              <a:buFontTx/>
              <a:buChar char="-"/>
              <a:defRPr/>
            </a:pPr>
            <a:r>
              <a:rPr lang="en-US" sz="1200" dirty="0">
                <a:solidFill>
                  <a:schemeClr val="bg1">
                    <a:lumMod val="50000"/>
                  </a:schemeClr>
                </a:solidFill>
                <a:latin typeface="Frutiger 57Cn"/>
                <a:cs typeface="+mn-cs"/>
              </a:rPr>
              <a:t>  Beneath the counter</a:t>
            </a:r>
          </a:p>
          <a:p>
            <a:pPr eaLnBrk="1" fontAlgn="auto" hangingPunct="1">
              <a:spcBef>
                <a:spcPts val="0"/>
              </a:spcBef>
              <a:spcAft>
                <a:spcPts val="0"/>
              </a:spcAft>
              <a:buFontTx/>
              <a:buChar char="-"/>
              <a:defRPr/>
            </a:pPr>
            <a:r>
              <a:rPr lang="en-US" sz="1200" dirty="0">
                <a:solidFill>
                  <a:schemeClr val="bg1">
                    <a:lumMod val="50000"/>
                  </a:schemeClr>
                </a:solidFill>
                <a:latin typeface="Frutiger 57Cn"/>
                <a:cs typeface="+mn-cs"/>
              </a:rPr>
              <a:t>  Above the counter   </a:t>
            </a:r>
          </a:p>
          <a:p>
            <a:pPr eaLnBrk="1" fontAlgn="auto" hangingPunct="1">
              <a:spcBef>
                <a:spcPts val="0"/>
              </a:spcBef>
              <a:spcAft>
                <a:spcPts val="0"/>
              </a:spcAft>
              <a:defRPr/>
            </a:pPr>
            <a:endParaRPr lang="en-US" sz="1200" dirty="0">
              <a:solidFill>
                <a:schemeClr val="bg1">
                  <a:lumMod val="50000"/>
                </a:schemeClr>
              </a:solidFill>
              <a:latin typeface="Frutiger 57Cn"/>
              <a:cs typeface="+mn-cs"/>
            </a:endParaRPr>
          </a:p>
        </p:txBody>
      </p:sp>
      <p:sp>
        <p:nvSpPr>
          <p:cNvPr id="21513" name="Line 11"/>
          <p:cNvSpPr>
            <a:spLocks noChangeShapeType="1"/>
          </p:cNvSpPr>
          <p:nvPr/>
        </p:nvSpPr>
        <p:spPr bwMode="auto">
          <a:xfrm>
            <a:off x="3048000" y="1428750"/>
            <a:ext cx="0" cy="2686050"/>
          </a:xfrm>
          <a:prstGeom prst="line">
            <a:avLst/>
          </a:prstGeom>
          <a:noFill/>
          <a:ln w="6350">
            <a:solidFill>
              <a:schemeClr val="tx1"/>
            </a:solidFill>
            <a:round/>
            <a:headEnd/>
            <a:tailEnd/>
          </a:ln>
        </p:spPr>
        <p:txBody>
          <a:bodyPr/>
          <a:lstStyle/>
          <a:p>
            <a:endParaRPr lang="en-US"/>
          </a:p>
        </p:txBody>
      </p:sp>
      <p:sp>
        <p:nvSpPr>
          <p:cNvPr id="21514" name="Line 12"/>
          <p:cNvSpPr>
            <a:spLocks noChangeShapeType="1"/>
          </p:cNvSpPr>
          <p:nvPr/>
        </p:nvSpPr>
        <p:spPr bwMode="auto">
          <a:xfrm>
            <a:off x="6400800" y="1428750"/>
            <a:ext cx="0" cy="2686050"/>
          </a:xfrm>
          <a:prstGeom prst="line">
            <a:avLst/>
          </a:prstGeom>
          <a:noFill/>
          <a:ln w="6350">
            <a:solidFill>
              <a:schemeClr val="tx1"/>
            </a:solidFill>
            <a:round/>
            <a:headEnd/>
            <a:tailEnd/>
          </a:ln>
        </p:spPr>
        <p:txBody>
          <a:bodyPr/>
          <a:lstStyle/>
          <a:p>
            <a:endParaRPr lang="en-US"/>
          </a:p>
        </p:txBody>
      </p:sp>
      <p:pic>
        <p:nvPicPr>
          <p:cNvPr id="21516" name="Picture 14" descr="CD361_35a_RET_RealPOS-82XRT-Modular-Vertical-Stand"/>
          <p:cNvPicPr>
            <a:picLocks noChangeAspect="1" noChangeArrowheads="1"/>
          </p:cNvPicPr>
          <p:nvPr/>
        </p:nvPicPr>
        <p:blipFill>
          <a:blip r:embed="rId3">
            <a:clrChange>
              <a:clrFrom>
                <a:srgbClr val="FFFFFF"/>
              </a:clrFrom>
              <a:clrTo>
                <a:srgbClr val="FFFFFF">
                  <a:alpha val="0"/>
                </a:srgbClr>
              </a:clrTo>
            </a:clrChange>
          </a:blip>
          <a:srcRect l="12651"/>
          <a:stretch>
            <a:fillRect/>
          </a:stretch>
        </p:blipFill>
        <p:spPr bwMode="auto">
          <a:xfrm>
            <a:off x="7535863" y="1628775"/>
            <a:ext cx="738187" cy="1428750"/>
          </a:xfrm>
          <a:prstGeom prst="rect">
            <a:avLst/>
          </a:prstGeom>
          <a:noFill/>
          <a:ln w="9525">
            <a:noFill/>
            <a:miter lim="800000"/>
            <a:headEnd/>
            <a:tailEnd/>
          </a:ln>
        </p:spPr>
      </p:pic>
      <p:pic>
        <p:nvPicPr>
          <p:cNvPr id="21517" name="Picture 15" descr="CD361_32_RET_RealPOS-82XRT-Modular-Angle"/>
          <p:cNvPicPr>
            <a:picLocks noChangeAspect="1" noChangeArrowheads="1"/>
          </p:cNvPicPr>
          <p:nvPr/>
        </p:nvPicPr>
        <p:blipFill>
          <a:blip r:embed="rId4">
            <a:clrChange>
              <a:clrFrom>
                <a:srgbClr val="F8F8FA"/>
              </a:clrFrom>
              <a:clrTo>
                <a:srgbClr val="F8F8FA">
                  <a:alpha val="0"/>
                </a:srgbClr>
              </a:clrTo>
            </a:clrChange>
          </a:blip>
          <a:srcRect l="7777" t="8122" r="7777" b="32318"/>
          <a:stretch>
            <a:fillRect/>
          </a:stretch>
        </p:blipFill>
        <p:spPr bwMode="auto">
          <a:xfrm>
            <a:off x="890588" y="2355850"/>
            <a:ext cx="1449387" cy="700088"/>
          </a:xfrm>
          <a:prstGeom prst="rect">
            <a:avLst/>
          </a:prstGeom>
          <a:noFill/>
          <a:ln w="9525">
            <a:noFill/>
            <a:miter lim="800000"/>
            <a:headEnd/>
            <a:tailEnd/>
          </a:ln>
        </p:spPr>
      </p:pic>
      <p:sp>
        <p:nvSpPr>
          <p:cNvPr id="18" name="TextBox 17"/>
          <p:cNvSpPr txBox="1"/>
          <p:nvPr/>
        </p:nvSpPr>
        <p:spPr>
          <a:xfrm>
            <a:off x="611188" y="195263"/>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a:solidFill>
                  <a:srgbClr val="4DA93A"/>
                </a:solidFill>
                <a:latin typeface="Frutiger 57Cn"/>
                <a:cs typeface="R Frutiger Roman"/>
              </a:rPr>
              <a:t>EXCEPTIONAL CONFIGURATION FLEXIBILITY</a:t>
            </a:r>
          </a:p>
        </p:txBody>
      </p:sp>
      <p:sp>
        <p:nvSpPr>
          <p:cNvPr id="19" name="Rectangle 18"/>
          <p:cNvSpPr/>
          <p:nvPr/>
        </p:nvSpPr>
        <p:spPr>
          <a:xfrm>
            <a:off x="7499350" y="1563688"/>
            <a:ext cx="774700" cy="17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6146" name="Picture 2" descr="C:\Users\jp160023\Documents\Feb 2013 Photo Shoot\82XRT Int Front View.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50931" y="1419622"/>
            <a:ext cx="2317213" cy="1873885"/>
          </a:xfrm>
          <a:prstGeom prst="rect">
            <a:avLst/>
          </a:prstGeom>
          <a:noFill/>
          <a:extLst>
            <a:ext uri="{909E8E84-426E-40DD-AFC4-6F175D3DCCD1}">
              <a14:hiddenFill xmlns:a14="http://schemas.microsoft.com/office/drawing/2010/main">
                <a:solidFill>
                  <a:srgbClr val="FFFFFF"/>
                </a:solidFill>
              </a14:hiddenFill>
            </a:ext>
          </a:extLst>
        </p:spPr>
      </p:pic>
      <p:sp>
        <p:nvSpPr>
          <p:cNvPr id="20" name="AutoShape 4"/>
          <p:cNvSpPr>
            <a:spLocks noChangeArrowheads="1"/>
          </p:cNvSpPr>
          <p:nvPr/>
        </p:nvSpPr>
        <p:spPr bwMode="auto">
          <a:xfrm>
            <a:off x="1144588" y="4398658"/>
            <a:ext cx="7343775" cy="397907"/>
          </a:xfrm>
          <a:prstGeom prst="roundRect">
            <a:avLst>
              <a:gd name="adj" fmla="val 12718"/>
            </a:avLst>
          </a:prstGeom>
          <a:solidFill>
            <a:srgbClr val="4DA93A"/>
          </a:solidFill>
          <a:ln w="9525" algn="ctr">
            <a:noFill/>
            <a:round/>
            <a:headEnd/>
            <a:tailEnd/>
          </a:ln>
        </p:spPr>
        <p:txBody>
          <a:bodyPr anchor="ctr">
            <a:spAutoFit/>
          </a:bodyPr>
          <a:lstStyle/>
          <a:p>
            <a:pPr algn="ctr"/>
            <a:r>
              <a:rPr lang="en-US" dirty="0" smtClean="0">
                <a:solidFill>
                  <a:schemeClr val="bg1"/>
                </a:solidFill>
              </a:rPr>
              <a:t>The NCR </a:t>
            </a:r>
            <a:r>
              <a:rPr lang="en-US" dirty="0" err="1">
                <a:solidFill>
                  <a:schemeClr val="bg1"/>
                </a:solidFill>
              </a:rPr>
              <a:t>RealPOS</a:t>
            </a:r>
            <a:r>
              <a:rPr lang="en-US" dirty="0">
                <a:solidFill>
                  <a:schemeClr val="bg1"/>
                </a:solidFill>
              </a:rPr>
              <a:t> </a:t>
            </a:r>
            <a:r>
              <a:rPr lang="en-US" dirty="0" smtClean="0">
                <a:solidFill>
                  <a:schemeClr val="bg1"/>
                </a:solidFill>
              </a:rPr>
              <a:t>82XRT can be configured for diverse retail environments</a:t>
            </a:r>
            <a:endParaRPr lang="en-US" dirty="0">
              <a:solidFill>
                <a:schemeClr val="bg1"/>
              </a:solidFill>
            </a:endParaRPr>
          </a:p>
        </p:txBody>
      </p:sp>
    </p:spTree>
    <p:extLst>
      <p:ext uri="{BB962C8B-B14F-4D97-AF65-F5344CB8AC3E}">
        <p14:creationId xmlns:p14="http://schemas.microsoft.com/office/powerpoint/2010/main" val="175434178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611188" y="195263"/>
            <a:ext cx="6840537" cy="701675"/>
          </a:xfrm>
          <a:prstGeom prst="rect">
            <a:avLst/>
          </a:prstGeom>
          <a:noFill/>
        </p:spPr>
        <p:txBody>
          <a:bodyPr>
            <a:spAutoFit/>
          </a:bodyPr>
          <a:lstStyle/>
          <a:p>
            <a:pPr fontAlgn="auto">
              <a:lnSpc>
                <a:spcPct val="90000"/>
              </a:lnSpc>
              <a:spcBef>
                <a:spcPts val="0"/>
              </a:spcBef>
              <a:spcAft>
                <a:spcPts val="0"/>
              </a:spcAft>
              <a:defRPr/>
            </a:pPr>
            <a:r>
              <a:rPr lang="en-US" sz="2800" b="1" dirty="0">
                <a:solidFill>
                  <a:schemeClr val="bg1">
                    <a:lumMod val="50000"/>
                  </a:schemeClr>
                </a:solidFill>
                <a:latin typeface="Frutiger 57Cn"/>
                <a:cs typeface="Frutiger 57Cn"/>
              </a:rPr>
              <a:t>NCR REALPOS 82</a:t>
            </a:r>
            <a:r>
              <a:rPr lang="en-US" sz="2000" i="1" dirty="0">
                <a:solidFill>
                  <a:schemeClr val="bg1">
                    <a:lumMod val="50000"/>
                  </a:schemeClr>
                </a:solidFill>
                <a:latin typeface="Frutiger 57Cn"/>
                <a:cs typeface="Frutiger 57Cn"/>
              </a:rPr>
              <a:t>XRT</a:t>
            </a:r>
          </a:p>
          <a:p>
            <a:pPr fontAlgn="auto">
              <a:lnSpc>
                <a:spcPct val="90000"/>
              </a:lnSpc>
              <a:spcBef>
                <a:spcPts val="0"/>
              </a:spcBef>
              <a:spcAft>
                <a:spcPts val="0"/>
              </a:spcAft>
              <a:defRPr/>
            </a:pPr>
            <a:r>
              <a:rPr lang="en-US" sz="1600" dirty="0">
                <a:solidFill>
                  <a:srgbClr val="4DA93A"/>
                </a:solidFill>
                <a:latin typeface="Frutiger 57Cn"/>
                <a:cs typeface="R Frutiger Roman"/>
              </a:rPr>
              <a:t>TECHNOLOGY</a:t>
            </a:r>
          </a:p>
        </p:txBody>
      </p:sp>
      <p:sp>
        <p:nvSpPr>
          <p:cNvPr id="23555" name="Line 2"/>
          <p:cNvSpPr>
            <a:spLocks noChangeShapeType="1"/>
          </p:cNvSpPr>
          <p:nvPr/>
        </p:nvSpPr>
        <p:spPr bwMode="auto">
          <a:xfrm rot="-5400000">
            <a:off x="1325549" y="2495550"/>
            <a:ext cx="0" cy="1524000"/>
          </a:xfrm>
          <a:prstGeom prst="line">
            <a:avLst/>
          </a:prstGeom>
          <a:noFill/>
          <a:ln w="38100">
            <a:solidFill>
              <a:srgbClr val="DDDDDD"/>
            </a:solidFill>
            <a:round/>
            <a:headEnd/>
            <a:tailEnd/>
          </a:ln>
        </p:spPr>
        <p:txBody>
          <a:bodyPr/>
          <a:lstStyle/>
          <a:p>
            <a:endParaRPr lang="en-US"/>
          </a:p>
        </p:txBody>
      </p:sp>
      <p:sp>
        <p:nvSpPr>
          <p:cNvPr id="23556" name="Line 3"/>
          <p:cNvSpPr>
            <a:spLocks noChangeShapeType="1"/>
          </p:cNvSpPr>
          <p:nvPr/>
        </p:nvSpPr>
        <p:spPr bwMode="auto">
          <a:xfrm rot="-5400000">
            <a:off x="1325549" y="2438400"/>
            <a:ext cx="0" cy="1524000"/>
          </a:xfrm>
          <a:prstGeom prst="line">
            <a:avLst/>
          </a:prstGeom>
          <a:noFill/>
          <a:ln w="38100">
            <a:solidFill>
              <a:srgbClr val="DDDDDD"/>
            </a:solidFill>
            <a:round/>
            <a:headEnd/>
            <a:tailEnd/>
          </a:ln>
        </p:spPr>
        <p:txBody>
          <a:bodyPr/>
          <a:lstStyle/>
          <a:p>
            <a:endParaRPr lang="en-US"/>
          </a:p>
        </p:txBody>
      </p:sp>
      <p:sp>
        <p:nvSpPr>
          <p:cNvPr id="23557" name="Line 4"/>
          <p:cNvSpPr>
            <a:spLocks noChangeShapeType="1"/>
          </p:cNvSpPr>
          <p:nvPr/>
        </p:nvSpPr>
        <p:spPr bwMode="auto">
          <a:xfrm rot="-5400000">
            <a:off x="1325549" y="2552700"/>
            <a:ext cx="0" cy="1524000"/>
          </a:xfrm>
          <a:prstGeom prst="line">
            <a:avLst/>
          </a:prstGeom>
          <a:noFill/>
          <a:ln w="38100">
            <a:solidFill>
              <a:srgbClr val="DDDDDD"/>
            </a:solidFill>
            <a:round/>
            <a:headEnd/>
            <a:tailEnd/>
          </a:ln>
        </p:spPr>
        <p:txBody>
          <a:bodyPr/>
          <a:lstStyle/>
          <a:p>
            <a:endParaRPr lang="en-US"/>
          </a:p>
        </p:txBody>
      </p:sp>
      <p:sp>
        <p:nvSpPr>
          <p:cNvPr id="23558" name="Line 5"/>
          <p:cNvSpPr>
            <a:spLocks noChangeShapeType="1"/>
          </p:cNvSpPr>
          <p:nvPr/>
        </p:nvSpPr>
        <p:spPr bwMode="auto">
          <a:xfrm rot="-5400000">
            <a:off x="1325549" y="2609850"/>
            <a:ext cx="0" cy="1524000"/>
          </a:xfrm>
          <a:prstGeom prst="line">
            <a:avLst/>
          </a:prstGeom>
          <a:noFill/>
          <a:ln w="38100">
            <a:solidFill>
              <a:srgbClr val="DDDDDD"/>
            </a:solidFill>
            <a:round/>
            <a:headEnd/>
            <a:tailEnd/>
          </a:ln>
        </p:spPr>
        <p:txBody>
          <a:bodyPr/>
          <a:lstStyle/>
          <a:p>
            <a:endParaRPr lang="en-US"/>
          </a:p>
        </p:txBody>
      </p:sp>
      <p:sp>
        <p:nvSpPr>
          <p:cNvPr id="23559" name="Line 6"/>
          <p:cNvSpPr>
            <a:spLocks noChangeShapeType="1"/>
          </p:cNvSpPr>
          <p:nvPr/>
        </p:nvSpPr>
        <p:spPr bwMode="auto">
          <a:xfrm>
            <a:off x="2163749" y="1143000"/>
            <a:ext cx="0" cy="2400300"/>
          </a:xfrm>
          <a:prstGeom prst="line">
            <a:avLst/>
          </a:prstGeom>
          <a:noFill/>
          <a:ln w="38100">
            <a:solidFill>
              <a:srgbClr val="DDDDDD"/>
            </a:solidFill>
            <a:round/>
            <a:headEnd/>
            <a:tailEnd/>
          </a:ln>
        </p:spPr>
        <p:txBody>
          <a:bodyPr/>
          <a:lstStyle/>
          <a:p>
            <a:endParaRPr lang="en-US"/>
          </a:p>
        </p:txBody>
      </p:sp>
      <p:sp>
        <p:nvSpPr>
          <p:cNvPr id="23560" name="Line 7"/>
          <p:cNvSpPr>
            <a:spLocks noChangeShapeType="1"/>
          </p:cNvSpPr>
          <p:nvPr/>
        </p:nvSpPr>
        <p:spPr bwMode="auto">
          <a:xfrm>
            <a:off x="2087549" y="1143000"/>
            <a:ext cx="0" cy="2400300"/>
          </a:xfrm>
          <a:prstGeom prst="line">
            <a:avLst/>
          </a:prstGeom>
          <a:noFill/>
          <a:ln w="38100">
            <a:solidFill>
              <a:srgbClr val="DDDDDD"/>
            </a:solidFill>
            <a:round/>
            <a:headEnd/>
            <a:tailEnd/>
          </a:ln>
        </p:spPr>
        <p:txBody>
          <a:bodyPr/>
          <a:lstStyle/>
          <a:p>
            <a:endParaRPr lang="en-US"/>
          </a:p>
        </p:txBody>
      </p:sp>
      <p:sp>
        <p:nvSpPr>
          <p:cNvPr id="23561" name="Line 8"/>
          <p:cNvSpPr>
            <a:spLocks noChangeShapeType="1"/>
          </p:cNvSpPr>
          <p:nvPr/>
        </p:nvSpPr>
        <p:spPr bwMode="auto">
          <a:xfrm>
            <a:off x="2239949" y="1143000"/>
            <a:ext cx="0" cy="2400300"/>
          </a:xfrm>
          <a:prstGeom prst="line">
            <a:avLst/>
          </a:prstGeom>
          <a:noFill/>
          <a:ln w="38100">
            <a:solidFill>
              <a:srgbClr val="DDDDDD"/>
            </a:solidFill>
            <a:round/>
            <a:headEnd/>
            <a:tailEnd/>
          </a:ln>
        </p:spPr>
        <p:txBody>
          <a:bodyPr/>
          <a:lstStyle/>
          <a:p>
            <a:endParaRPr lang="en-US"/>
          </a:p>
        </p:txBody>
      </p:sp>
      <p:sp>
        <p:nvSpPr>
          <p:cNvPr id="23562" name="Line 9"/>
          <p:cNvSpPr>
            <a:spLocks noChangeShapeType="1"/>
          </p:cNvSpPr>
          <p:nvPr/>
        </p:nvSpPr>
        <p:spPr bwMode="auto">
          <a:xfrm>
            <a:off x="2316149" y="1143000"/>
            <a:ext cx="0" cy="2400300"/>
          </a:xfrm>
          <a:prstGeom prst="line">
            <a:avLst/>
          </a:prstGeom>
          <a:noFill/>
          <a:ln w="38100">
            <a:solidFill>
              <a:srgbClr val="DDDDDD"/>
            </a:solidFill>
            <a:round/>
            <a:headEnd/>
            <a:tailEnd/>
          </a:ln>
        </p:spPr>
        <p:txBody>
          <a:bodyPr/>
          <a:lstStyle/>
          <a:p>
            <a:endParaRPr lang="en-US"/>
          </a:p>
        </p:txBody>
      </p:sp>
      <p:sp>
        <p:nvSpPr>
          <p:cNvPr id="23563" name="Line 10"/>
          <p:cNvSpPr>
            <a:spLocks noChangeShapeType="1"/>
          </p:cNvSpPr>
          <p:nvPr/>
        </p:nvSpPr>
        <p:spPr bwMode="auto">
          <a:xfrm rot="-5400000">
            <a:off x="1249349" y="628650"/>
            <a:ext cx="0" cy="1371600"/>
          </a:xfrm>
          <a:prstGeom prst="line">
            <a:avLst/>
          </a:prstGeom>
          <a:noFill/>
          <a:ln w="38100">
            <a:solidFill>
              <a:srgbClr val="DDDDDD"/>
            </a:solidFill>
            <a:round/>
            <a:headEnd/>
            <a:tailEnd/>
          </a:ln>
        </p:spPr>
        <p:txBody>
          <a:bodyPr/>
          <a:lstStyle/>
          <a:p>
            <a:endParaRPr lang="en-US"/>
          </a:p>
        </p:txBody>
      </p:sp>
      <p:sp>
        <p:nvSpPr>
          <p:cNvPr id="23564" name="Line 11"/>
          <p:cNvSpPr>
            <a:spLocks noChangeShapeType="1"/>
          </p:cNvSpPr>
          <p:nvPr/>
        </p:nvSpPr>
        <p:spPr bwMode="auto">
          <a:xfrm rot="-5400000">
            <a:off x="1249349" y="571500"/>
            <a:ext cx="0" cy="1371600"/>
          </a:xfrm>
          <a:prstGeom prst="line">
            <a:avLst/>
          </a:prstGeom>
          <a:noFill/>
          <a:ln w="38100">
            <a:solidFill>
              <a:srgbClr val="DDDDDD"/>
            </a:solidFill>
            <a:round/>
            <a:headEnd/>
            <a:tailEnd/>
          </a:ln>
        </p:spPr>
        <p:txBody>
          <a:bodyPr/>
          <a:lstStyle/>
          <a:p>
            <a:endParaRPr lang="en-US"/>
          </a:p>
        </p:txBody>
      </p:sp>
      <p:sp>
        <p:nvSpPr>
          <p:cNvPr id="23565" name="Line 12"/>
          <p:cNvSpPr>
            <a:spLocks noChangeShapeType="1"/>
          </p:cNvSpPr>
          <p:nvPr/>
        </p:nvSpPr>
        <p:spPr bwMode="auto">
          <a:xfrm rot="-5400000">
            <a:off x="1249349" y="685800"/>
            <a:ext cx="0" cy="1371600"/>
          </a:xfrm>
          <a:prstGeom prst="line">
            <a:avLst/>
          </a:prstGeom>
          <a:noFill/>
          <a:ln w="38100">
            <a:solidFill>
              <a:srgbClr val="DDDDDD"/>
            </a:solidFill>
            <a:round/>
            <a:headEnd/>
            <a:tailEnd/>
          </a:ln>
        </p:spPr>
        <p:txBody>
          <a:bodyPr/>
          <a:lstStyle/>
          <a:p>
            <a:endParaRPr lang="en-US"/>
          </a:p>
        </p:txBody>
      </p:sp>
      <p:sp>
        <p:nvSpPr>
          <p:cNvPr id="23566" name="Line 13"/>
          <p:cNvSpPr>
            <a:spLocks noChangeShapeType="1"/>
          </p:cNvSpPr>
          <p:nvPr/>
        </p:nvSpPr>
        <p:spPr bwMode="auto">
          <a:xfrm rot="-5400000">
            <a:off x="1249349" y="742950"/>
            <a:ext cx="0" cy="1371600"/>
          </a:xfrm>
          <a:prstGeom prst="line">
            <a:avLst/>
          </a:prstGeom>
          <a:noFill/>
          <a:ln w="38100">
            <a:solidFill>
              <a:srgbClr val="DDDDDD"/>
            </a:solidFill>
            <a:round/>
            <a:headEnd/>
            <a:tailEnd/>
          </a:ln>
        </p:spPr>
        <p:txBody>
          <a:bodyPr/>
          <a:lstStyle/>
          <a:p>
            <a:endParaRPr lang="en-US"/>
          </a:p>
        </p:txBody>
      </p:sp>
      <p:sp>
        <p:nvSpPr>
          <p:cNvPr id="28686" name="Text Box 14"/>
          <p:cNvSpPr txBox="1">
            <a:spLocks noChangeArrowheads="1"/>
          </p:cNvSpPr>
          <p:nvPr/>
        </p:nvSpPr>
        <p:spPr bwMode="auto">
          <a:xfrm>
            <a:off x="2854325" y="847725"/>
            <a:ext cx="5280025" cy="2990850"/>
          </a:xfrm>
          <a:prstGeom prst="rect">
            <a:avLst/>
          </a:prstGeom>
          <a:noFill/>
          <a:ln>
            <a:noFill/>
          </a:ln>
          <a:effectLst/>
          <a:extLst/>
        </p:spPr>
        <p:txBody>
          <a:bodyPr>
            <a:spAutoFit/>
          </a:bodyPr>
          <a:lstStyle>
            <a:defPPr>
              <a:defRPr lang="en-US"/>
            </a:defPPr>
            <a:lvl1pPr marL="174625" indent="-174625">
              <a:lnSpc>
                <a:spcPct val="120000"/>
              </a:lnSpc>
              <a:defRPr b="1">
                <a:solidFill>
                  <a:schemeClr val="bg1">
                    <a:lumMod val="50000"/>
                  </a:schemeClr>
                </a:solidFill>
                <a:latin typeface="Frutiger 57Cn"/>
                <a:cs typeface="Arial" pitchFamily="34" charset="0"/>
              </a:defRPr>
            </a:lvl1pPr>
            <a:lvl2pPr marL="742950" indent="-285750" eaLnBrk="0" hangingPunct="0">
              <a:defRPr>
                <a:latin typeface="Arial" pitchFamily="34" charset="0"/>
              </a:defRPr>
            </a:lvl2pPr>
            <a:lvl3pPr marL="1143000" indent="-228600" eaLnBrk="0" hangingPunct="0">
              <a:defRPr>
                <a:latin typeface="Arial" pitchFamily="34" charset="0"/>
              </a:defRPr>
            </a:lvl3pPr>
            <a:lvl4pPr marL="1600200" indent="-228600" eaLnBrk="0" hangingPunct="0">
              <a:defRPr>
                <a:latin typeface="Arial" pitchFamily="34" charset="0"/>
              </a:defRPr>
            </a:lvl4pPr>
            <a:lvl5pPr marL="2057400" indent="-228600" eaLnBrk="0" hangingPunct="0">
              <a:defRPr>
                <a:latin typeface="Arial" pitchFamily="34" charset="0"/>
              </a:defRPr>
            </a:lvl5pPr>
            <a:lvl6pPr marL="2514600" indent="-228600" eaLnBrk="0" fontAlgn="base" hangingPunct="0">
              <a:spcBef>
                <a:spcPct val="0"/>
              </a:spcBef>
              <a:spcAft>
                <a:spcPct val="0"/>
              </a:spcAft>
              <a:defRPr>
                <a:latin typeface="Arial" pitchFamily="34" charset="0"/>
              </a:defRPr>
            </a:lvl6pPr>
            <a:lvl7pPr marL="2971800" indent="-228600" eaLnBrk="0" fontAlgn="base" hangingPunct="0">
              <a:spcBef>
                <a:spcPct val="0"/>
              </a:spcBef>
              <a:spcAft>
                <a:spcPct val="0"/>
              </a:spcAft>
              <a:defRPr>
                <a:latin typeface="Arial" pitchFamily="34" charset="0"/>
              </a:defRPr>
            </a:lvl7pPr>
            <a:lvl8pPr marL="3429000" indent="-228600" eaLnBrk="0" fontAlgn="base" hangingPunct="0">
              <a:spcBef>
                <a:spcPct val="0"/>
              </a:spcBef>
              <a:spcAft>
                <a:spcPct val="0"/>
              </a:spcAft>
              <a:defRPr>
                <a:latin typeface="Arial" pitchFamily="34" charset="0"/>
              </a:defRPr>
            </a:lvl8pPr>
            <a:lvl9pPr marL="3886200" indent="-228600" eaLnBrk="0" fontAlgn="base" hangingPunct="0">
              <a:spcBef>
                <a:spcPct val="0"/>
              </a:spcBef>
              <a:spcAft>
                <a:spcPct val="0"/>
              </a:spcAft>
              <a:defRPr>
                <a:latin typeface="Arial" pitchFamily="34" charset="0"/>
              </a:defRPr>
            </a:lvl9pPr>
          </a:lstStyle>
          <a:p>
            <a:pPr fontAlgn="auto">
              <a:spcBef>
                <a:spcPts val="0"/>
              </a:spcBef>
              <a:spcAft>
                <a:spcPts val="0"/>
              </a:spcAft>
              <a:defRPr/>
            </a:pPr>
            <a:r>
              <a:rPr lang="en-US" dirty="0"/>
              <a:t>REALPOS 82XRT TECHNOLOGY PLATFORM</a:t>
            </a:r>
          </a:p>
          <a:p>
            <a:pPr fontAlgn="auto">
              <a:spcBef>
                <a:spcPts val="0"/>
              </a:spcBef>
              <a:spcAft>
                <a:spcPts val="0"/>
              </a:spcAft>
              <a:defRPr/>
            </a:pPr>
            <a:r>
              <a:rPr lang="en-US" sz="1400" b="0" dirty="0"/>
              <a:t>Intel ® Q67 Express Chipset</a:t>
            </a:r>
          </a:p>
          <a:p>
            <a:pPr fontAlgn="auto">
              <a:spcBef>
                <a:spcPts val="0"/>
              </a:spcBef>
              <a:spcAft>
                <a:spcPts val="0"/>
              </a:spcAft>
              <a:defRPr/>
            </a:pPr>
            <a:r>
              <a:rPr lang="en-US" sz="1400" b="0" dirty="0"/>
              <a:t>Intel 2nd generation Core processors</a:t>
            </a:r>
          </a:p>
          <a:p>
            <a:pPr marL="174625" lvl="1" indent="-174625" eaLnBrk="1" fontAlgn="auto" hangingPunct="1">
              <a:lnSpc>
                <a:spcPct val="150000"/>
              </a:lnSpc>
              <a:spcBef>
                <a:spcPts val="0"/>
              </a:spcBef>
              <a:spcAft>
                <a:spcPts val="0"/>
              </a:spcAft>
              <a:buFontTx/>
              <a:buChar char="•"/>
              <a:defRPr/>
            </a:pPr>
            <a:r>
              <a:rPr lang="en-US" sz="1100" dirty="0">
                <a:solidFill>
                  <a:schemeClr val="bg1">
                    <a:lumMod val="50000"/>
                  </a:schemeClr>
                </a:solidFill>
                <a:latin typeface="Frutiger 57Cn"/>
                <a:cs typeface="+mn-cs"/>
              </a:rPr>
              <a:t>Core i5-2400</a:t>
            </a:r>
          </a:p>
          <a:p>
            <a:pPr marL="174625" lvl="1" indent="-174625" eaLnBrk="1" fontAlgn="auto" hangingPunct="1">
              <a:lnSpc>
                <a:spcPct val="150000"/>
              </a:lnSpc>
              <a:spcBef>
                <a:spcPts val="0"/>
              </a:spcBef>
              <a:spcAft>
                <a:spcPts val="0"/>
              </a:spcAft>
              <a:buFontTx/>
              <a:buChar char="•"/>
              <a:defRPr/>
            </a:pPr>
            <a:r>
              <a:rPr lang="en-US" sz="1100" dirty="0">
                <a:solidFill>
                  <a:schemeClr val="bg1">
                    <a:lumMod val="50000"/>
                  </a:schemeClr>
                </a:solidFill>
                <a:latin typeface="Frutiger 57Cn"/>
                <a:cs typeface="+mn-cs"/>
              </a:rPr>
              <a:t>Core i3-2120</a:t>
            </a:r>
          </a:p>
          <a:p>
            <a:pPr marL="174625" lvl="1" indent="-174625" eaLnBrk="1" fontAlgn="auto" hangingPunct="1">
              <a:lnSpc>
                <a:spcPct val="150000"/>
              </a:lnSpc>
              <a:spcBef>
                <a:spcPts val="0"/>
              </a:spcBef>
              <a:spcAft>
                <a:spcPts val="0"/>
              </a:spcAft>
              <a:buFontTx/>
              <a:buChar char="•"/>
              <a:defRPr/>
            </a:pPr>
            <a:r>
              <a:rPr lang="en-US" sz="1100" dirty="0">
                <a:solidFill>
                  <a:schemeClr val="bg1">
                    <a:lumMod val="50000"/>
                  </a:schemeClr>
                </a:solidFill>
                <a:latin typeface="Frutiger 57Cn"/>
                <a:cs typeface="+mn-cs"/>
              </a:rPr>
              <a:t>Pentium G850</a:t>
            </a:r>
          </a:p>
          <a:p>
            <a:pPr marL="174625" lvl="1" indent="-174625" eaLnBrk="1" fontAlgn="auto" hangingPunct="1">
              <a:lnSpc>
                <a:spcPct val="150000"/>
              </a:lnSpc>
              <a:spcBef>
                <a:spcPts val="0"/>
              </a:spcBef>
              <a:spcAft>
                <a:spcPts val="0"/>
              </a:spcAft>
              <a:buFontTx/>
              <a:buChar char="•"/>
              <a:defRPr/>
            </a:pPr>
            <a:r>
              <a:rPr lang="en-US" sz="1100" dirty="0">
                <a:solidFill>
                  <a:schemeClr val="bg1">
                    <a:lumMod val="50000"/>
                  </a:schemeClr>
                </a:solidFill>
                <a:latin typeface="Frutiger 57Cn"/>
                <a:cs typeface="+mn-cs"/>
              </a:rPr>
              <a:t>Celeron G540 </a:t>
            </a:r>
          </a:p>
          <a:p>
            <a:pPr fontAlgn="auto">
              <a:spcBef>
                <a:spcPts val="0"/>
              </a:spcBef>
              <a:spcAft>
                <a:spcPts val="0"/>
              </a:spcAft>
              <a:defRPr/>
            </a:pPr>
            <a:r>
              <a:rPr lang="en-US" sz="1400" b="0" dirty="0"/>
              <a:t>DDR3 Memory up to 32GB*</a:t>
            </a:r>
          </a:p>
          <a:p>
            <a:pPr fontAlgn="auto">
              <a:spcBef>
                <a:spcPts val="0"/>
              </a:spcBef>
              <a:spcAft>
                <a:spcPts val="0"/>
              </a:spcAft>
              <a:defRPr/>
            </a:pPr>
            <a:r>
              <a:rPr lang="en-US" sz="1400" b="0" dirty="0"/>
              <a:t>Intel 6th generation HD Graphics </a:t>
            </a:r>
          </a:p>
          <a:p>
            <a:pPr fontAlgn="auto">
              <a:spcBef>
                <a:spcPts val="0"/>
              </a:spcBef>
              <a:spcAft>
                <a:spcPts val="0"/>
              </a:spcAft>
              <a:defRPr/>
            </a:pPr>
            <a:r>
              <a:rPr lang="en-US" sz="1400" b="0" dirty="0"/>
              <a:t>250GB or 500GB SATA Hard Disk Drive or</a:t>
            </a:r>
          </a:p>
          <a:p>
            <a:pPr fontAlgn="auto">
              <a:spcBef>
                <a:spcPts val="0"/>
              </a:spcBef>
              <a:spcAft>
                <a:spcPts val="0"/>
              </a:spcAft>
              <a:defRPr/>
            </a:pPr>
            <a:r>
              <a:rPr lang="en-US" sz="1400" b="0" dirty="0"/>
              <a:t>40GB Solid State Drive option </a:t>
            </a:r>
          </a:p>
        </p:txBody>
      </p:sp>
      <p:pic>
        <p:nvPicPr>
          <p:cNvPr id="23568" name="Picture 16" descr="cq5dam"/>
          <p:cNvPicPr>
            <a:picLocks noChangeAspect="1" noChangeArrowheads="1"/>
          </p:cNvPicPr>
          <p:nvPr/>
        </p:nvPicPr>
        <p:blipFill>
          <a:blip r:embed="rId3"/>
          <a:srcRect/>
          <a:stretch>
            <a:fillRect/>
          </a:stretch>
        </p:blipFill>
        <p:spPr bwMode="auto">
          <a:xfrm>
            <a:off x="1935149" y="1028700"/>
            <a:ext cx="685800" cy="742950"/>
          </a:xfrm>
          <a:prstGeom prst="rect">
            <a:avLst/>
          </a:prstGeom>
          <a:noFill/>
          <a:ln w="9525">
            <a:noFill/>
            <a:miter lim="800000"/>
            <a:headEnd/>
            <a:tailEnd/>
          </a:ln>
        </p:spPr>
      </p:pic>
      <p:pic>
        <p:nvPicPr>
          <p:cNvPr id="23569" name="Picture 17" descr="cq5dam"/>
          <p:cNvPicPr>
            <a:picLocks noChangeAspect="1" noChangeArrowheads="1"/>
          </p:cNvPicPr>
          <p:nvPr/>
        </p:nvPicPr>
        <p:blipFill>
          <a:blip r:embed="rId4"/>
          <a:srcRect/>
          <a:stretch>
            <a:fillRect/>
          </a:stretch>
        </p:blipFill>
        <p:spPr bwMode="auto">
          <a:xfrm>
            <a:off x="1935149" y="1657350"/>
            <a:ext cx="685800" cy="742950"/>
          </a:xfrm>
          <a:prstGeom prst="rect">
            <a:avLst/>
          </a:prstGeom>
          <a:noFill/>
          <a:ln w="9525">
            <a:noFill/>
            <a:miter lim="800000"/>
            <a:headEnd/>
            <a:tailEnd/>
          </a:ln>
        </p:spPr>
      </p:pic>
      <p:pic>
        <p:nvPicPr>
          <p:cNvPr id="23570" name="Picture 18" descr="Intel® Pentium® Brand Logo">
            <a:hlinkClick r:id="rId5"/>
          </p:cNvPr>
          <p:cNvPicPr>
            <a:picLocks noChangeAspect="1" noChangeArrowheads="1"/>
          </p:cNvPicPr>
          <p:nvPr/>
        </p:nvPicPr>
        <p:blipFill>
          <a:blip r:embed="rId6"/>
          <a:srcRect/>
          <a:stretch>
            <a:fillRect/>
          </a:stretch>
        </p:blipFill>
        <p:spPr bwMode="auto">
          <a:xfrm>
            <a:off x="1917687" y="2400300"/>
            <a:ext cx="703262" cy="520700"/>
          </a:xfrm>
          <a:prstGeom prst="rect">
            <a:avLst/>
          </a:prstGeom>
          <a:noFill/>
          <a:ln w="9525">
            <a:noFill/>
            <a:miter lim="800000"/>
            <a:headEnd/>
            <a:tailEnd/>
          </a:ln>
        </p:spPr>
      </p:pic>
      <p:pic>
        <p:nvPicPr>
          <p:cNvPr id="23571" name="Picture 19" descr="Intel® Celeron® Brand Logo">
            <a:hlinkClick r:id="rId7"/>
          </p:cNvPr>
          <p:cNvPicPr>
            <a:picLocks noChangeAspect="1" noChangeArrowheads="1"/>
          </p:cNvPicPr>
          <p:nvPr/>
        </p:nvPicPr>
        <p:blipFill>
          <a:blip r:embed="rId8"/>
          <a:srcRect/>
          <a:stretch>
            <a:fillRect/>
          </a:stretch>
        </p:blipFill>
        <p:spPr bwMode="auto">
          <a:xfrm>
            <a:off x="1917687" y="3028950"/>
            <a:ext cx="703262" cy="520700"/>
          </a:xfrm>
          <a:prstGeom prst="rect">
            <a:avLst/>
          </a:prstGeom>
          <a:noFill/>
          <a:ln w="9525">
            <a:noFill/>
            <a:miter lim="800000"/>
            <a:headEnd/>
            <a:tailEnd/>
          </a:ln>
        </p:spPr>
      </p:pic>
      <p:sp>
        <p:nvSpPr>
          <p:cNvPr id="23572" name="Text Box 20"/>
          <p:cNvSpPr txBox="1">
            <a:spLocks noChangeArrowheads="1"/>
          </p:cNvSpPr>
          <p:nvPr/>
        </p:nvSpPr>
        <p:spPr bwMode="auto">
          <a:xfrm>
            <a:off x="6975475" y="3419494"/>
            <a:ext cx="2168525" cy="554037"/>
          </a:xfrm>
          <a:prstGeom prst="rect">
            <a:avLst/>
          </a:prstGeom>
          <a:noFill/>
          <a:ln w="9525">
            <a:noFill/>
            <a:miter lim="800000"/>
            <a:headEnd/>
            <a:tailEnd/>
          </a:ln>
        </p:spPr>
        <p:txBody>
          <a:bodyPr>
            <a:spAutoFit/>
          </a:bodyPr>
          <a:lstStyle/>
          <a:p>
            <a:r>
              <a:rPr lang="en-US" sz="1000" dirty="0"/>
              <a:t>*Motherboard supports up to 32GB</a:t>
            </a:r>
          </a:p>
          <a:p>
            <a:r>
              <a:rPr lang="en-US" sz="1000" dirty="0"/>
              <a:t>16GB max </a:t>
            </a:r>
            <a:r>
              <a:rPr lang="en-US" sz="1000" dirty="0" smtClean="0"/>
              <a:t>currently </a:t>
            </a:r>
            <a:r>
              <a:rPr lang="en-US" sz="1000" dirty="0"/>
              <a:t>(4GBx 4)</a:t>
            </a:r>
          </a:p>
          <a:p>
            <a:r>
              <a:rPr lang="en-US" sz="1000" dirty="0"/>
              <a:t>8GB DIMM not released</a:t>
            </a:r>
          </a:p>
        </p:txBody>
      </p:sp>
      <p:sp>
        <p:nvSpPr>
          <p:cNvPr id="22" name="AutoShape 4"/>
          <p:cNvSpPr>
            <a:spLocks noChangeArrowheads="1"/>
          </p:cNvSpPr>
          <p:nvPr/>
        </p:nvSpPr>
        <p:spPr bwMode="auto">
          <a:xfrm>
            <a:off x="983524" y="4080917"/>
            <a:ext cx="7343775" cy="696337"/>
          </a:xfrm>
          <a:prstGeom prst="roundRect">
            <a:avLst>
              <a:gd name="adj" fmla="val 12718"/>
            </a:avLst>
          </a:prstGeom>
          <a:solidFill>
            <a:srgbClr val="4DA93A"/>
          </a:solidFill>
          <a:ln w="9525" algn="ctr">
            <a:noFill/>
            <a:round/>
            <a:headEnd/>
            <a:tailEnd/>
          </a:ln>
        </p:spPr>
        <p:txBody>
          <a:bodyPr anchor="ctr">
            <a:spAutoFit/>
          </a:bodyPr>
          <a:lstStyle/>
          <a:p>
            <a:pPr algn="ctr"/>
            <a:r>
              <a:rPr lang="en-US" dirty="0" smtClean="0">
                <a:solidFill>
                  <a:schemeClr val="bg1"/>
                </a:solidFill>
              </a:rPr>
              <a:t>Intel Core processor family delivers intelligent, optimized and energy efficient performance on demand</a:t>
            </a:r>
            <a:endParaRPr lang="en-US" dirty="0">
              <a:solidFill>
                <a:schemeClr val="bg1"/>
              </a:solidFill>
            </a:endParaRPr>
          </a:p>
        </p:txBody>
      </p:sp>
    </p:spTree>
    <p:extLst>
      <p:ext uri="{BB962C8B-B14F-4D97-AF65-F5344CB8AC3E}">
        <p14:creationId xmlns:p14="http://schemas.microsoft.com/office/powerpoint/2010/main" val="2225352305"/>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NCR_InterimTemplateDeck_15Jan2013">
  <a:themeElements>
    <a:clrScheme name="Custom 8">
      <a:dk1>
        <a:sysClr val="windowText" lastClr="000000"/>
      </a:dk1>
      <a:lt1>
        <a:sysClr val="window" lastClr="FFFFFF"/>
      </a:lt1>
      <a:dk2>
        <a:srgbClr val="6BAF39"/>
      </a:dk2>
      <a:lt2>
        <a:srgbClr val="EEECE1"/>
      </a:lt2>
      <a:accent1>
        <a:srgbClr val="BBAA86"/>
      </a:accent1>
      <a:accent2>
        <a:srgbClr val="F2E53E"/>
      </a:accent2>
      <a:accent3>
        <a:srgbClr val="D89822"/>
      </a:accent3>
      <a:accent4>
        <a:srgbClr val="A33521"/>
      </a:accent4>
      <a:accent5>
        <a:srgbClr val="3873AD"/>
      </a:accent5>
      <a:accent6>
        <a:srgbClr val="76659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NCR_InterimTemplateDeck_15Jan2013</Template>
  <TotalTime>0</TotalTime>
  <Words>5478</Words>
  <Application>Microsoft Office PowerPoint</Application>
  <PresentationFormat>On-screen Show (16:9)</PresentationFormat>
  <Paragraphs>873</Paragraphs>
  <Slides>38</Slides>
  <Notes>38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0" baseType="lpstr">
      <vt:lpstr>NCR_InterimTemplateDeck_15Jan2013</vt:lpstr>
      <vt:lpstr>Chart</vt:lpstr>
      <vt:lpstr>NCR – Research and Branding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NCR REALPOS 82XRT  SYSTEM PERFORMANCE – PASSMARK SCORE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NCR REALPOS 60</vt:lpstr>
      <vt:lpstr>PowerPoint Presentation</vt:lpstr>
      <vt:lpstr>NCR RealPOS 60 OVERVIEW  </vt:lpstr>
      <vt:lpstr>NCR RealPOS 60 TECHNOLOGY  </vt:lpstr>
      <vt:lpstr>NCR RealPOS 60 PERFORMANCE</vt:lpstr>
      <vt:lpstr>NCR RealPOS 60 FLEXIBLE CONNECTIVITY </vt:lpstr>
      <vt:lpstr>NCR RealPOS 60 INNOVATIVE COMPACT DESIGN </vt:lpstr>
      <vt:lpstr>NCR RealPOS 60 INNOVATIVE COMPACT DESIGN </vt:lpstr>
      <vt:lpstr>NCR RealPOS 60 VERSATILE CONFIGURATION OPTIONS </vt:lpstr>
      <vt:lpstr>NCR RealPOS 60 HIGH RELIABILITY </vt:lpstr>
      <vt:lpstr>NCR RealPOS 60 HIGH RELIABILITY </vt:lpstr>
      <vt:lpstr>NCR RealPOS 60 SERVICEABILITY </vt:lpstr>
      <vt:lpstr>NCR RealPOS 60 EXCEPTIONAL ENERGY EFFICIENCY </vt:lpstr>
      <vt:lpstr>NCR RealPOS 60 OPERATING SYSTEMS</vt:lpstr>
      <vt:lpstr>NCR RealPOS 60 SUMMARY</vt:lpstr>
    </vt:vector>
  </TitlesOfParts>
  <Company>NCR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Chapman, April L</dc:creator>
  <cp:lastModifiedBy>Jeffrey R Peterson</cp:lastModifiedBy>
  <cp:revision>120</cp:revision>
  <cp:lastPrinted>2013-03-29T13:00:22Z</cp:lastPrinted>
  <dcterms:created xsi:type="dcterms:W3CDTF">2013-03-06T14:17:48Z</dcterms:created>
  <dcterms:modified xsi:type="dcterms:W3CDTF">2013-04-04T12:28:41Z</dcterms:modified>
</cp:coreProperties>
</file>